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35"/>
  </p:notesMasterIdLst>
  <p:sldIdLst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8" r:id="rId14"/>
    <p:sldId id="269" r:id="rId15"/>
    <p:sldId id="270" r:id="rId16"/>
    <p:sldId id="267" r:id="rId17"/>
    <p:sldId id="278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4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9" autoAdjust="0"/>
    <p:restoredTop sz="82492" autoAdjust="0"/>
  </p:normalViewPr>
  <p:slideViewPr>
    <p:cSldViewPr snapToGrid="0">
      <p:cViewPr varScale="1">
        <p:scale>
          <a:sx n="61" d="100"/>
          <a:sy n="61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46FB0-D55E-47F1-849C-1C2F10745EDC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D0745-CCF1-4EDA-8D96-28C598CC26A6}">
      <dgm:prSet phldrT="[Text]" custT="1"/>
      <dgm:spPr/>
      <dgm:t>
        <a:bodyPr/>
        <a:lstStyle/>
        <a:p>
          <a:r>
            <a:rPr lang="en-US" sz="1200" dirty="0" smtClean="0"/>
            <a:t>Schedule Pro</a:t>
          </a:r>
          <a:endParaRPr lang="en-US" sz="1600" dirty="0"/>
        </a:p>
      </dgm:t>
    </dgm:pt>
    <dgm:pt modelId="{7D658DF6-DE33-4C54-ACE1-827B79AACF31}" type="parTrans" cxnId="{3A2DB4EE-3B71-4D16-BED7-4CD9E3EB8510}">
      <dgm:prSet/>
      <dgm:spPr/>
      <dgm:t>
        <a:bodyPr/>
        <a:lstStyle/>
        <a:p>
          <a:endParaRPr lang="en-US"/>
        </a:p>
      </dgm:t>
    </dgm:pt>
    <dgm:pt modelId="{C57E45F4-50A6-4748-A81F-0102FEDF269E}" type="sibTrans" cxnId="{3A2DB4EE-3B71-4D16-BED7-4CD9E3EB8510}">
      <dgm:prSet/>
      <dgm:spPr/>
      <dgm:t>
        <a:bodyPr/>
        <a:lstStyle/>
        <a:p>
          <a:endParaRPr lang="en-US"/>
        </a:p>
      </dgm:t>
    </dgm:pt>
    <dgm:pt modelId="{D7665C12-64C7-4638-813B-A9E08AF48955}">
      <dgm:prSet phldrT="[Text]" custT="1"/>
      <dgm:spPr/>
      <dgm:t>
        <a:bodyPr/>
        <a:lstStyle/>
        <a:p>
          <a:r>
            <a:rPr lang="en-US" sz="1200" dirty="0" smtClean="0"/>
            <a:t>Material Balance</a:t>
          </a:r>
          <a:endParaRPr lang="en-US" sz="1200" dirty="0"/>
        </a:p>
      </dgm:t>
    </dgm:pt>
    <dgm:pt modelId="{A4EFA89D-BE13-4096-AC69-FB0BB98FD5A4}" type="parTrans" cxnId="{8291BC9E-0FCB-42A8-A629-F042CDA52397}">
      <dgm:prSet/>
      <dgm:spPr/>
      <dgm:t>
        <a:bodyPr/>
        <a:lstStyle/>
        <a:p>
          <a:endParaRPr lang="en-US"/>
        </a:p>
      </dgm:t>
    </dgm:pt>
    <dgm:pt modelId="{AB058A5E-A8B7-4662-812F-8ABF40891EEB}" type="sibTrans" cxnId="{8291BC9E-0FCB-42A8-A629-F042CDA52397}">
      <dgm:prSet/>
      <dgm:spPr/>
      <dgm:t>
        <a:bodyPr/>
        <a:lstStyle/>
        <a:p>
          <a:endParaRPr lang="en-US"/>
        </a:p>
      </dgm:t>
    </dgm:pt>
    <dgm:pt modelId="{ED57605B-085A-4D0E-86EB-2F7363E7209F}">
      <dgm:prSet phldrT="[Text]"/>
      <dgm:spPr/>
      <dgm:t>
        <a:bodyPr/>
        <a:lstStyle/>
        <a:p>
          <a:r>
            <a:rPr lang="en-US" dirty="0" smtClean="0"/>
            <a:t>BioSolve</a:t>
          </a:r>
          <a:endParaRPr lang="en-US" dirty="0"/>
        </a:p>
      </dgm:t>
    </dgm:pt>
    <dgm:pt modelId="{2EF3BCFD-BA55-4E7C-9CFC-BA55E2934B32}" type="parTrans" cxnId="{9104A0BE-5A5B-4502-BEC6-E2897B4E4885}">
      <dgm:prSet/>
      <dgm:spPr/>
      <dgm:t>
        <a:bodyPr/>
        <a:lstStyle/>
        <a:p>
          <a:endParaRPr lang="en-US"/>
        </a:p>
      </dgm:t>
    </dgm:pt>
    <dgm:pt modelId="{332B6255-38C6-4C98-B118-0C82B2E98D27}" type="sibTrans" cxnId="{9104A0BE-5A5B-4502-BEC6-E2897B4E4885}">
      <dgm:prSet/>
      <dgm:spPr/>
      <dgm:t>
        <a:bodyPr/>
        <a:lstStyle/>
        <a:p>
          <a:endParaRPr lang="en-US"/>
        </a:p>
      </dgm:t>
    </dgm:pt>
    <dgm:pt modelId="{F41F7747-73D9-48BD-988B-EFF8F19E3AAB}">
      <dgm:prSet phldrT="[Text]"/>
      <dgm:spPr/>
      <dgm:t>
        <a:bodyPr/>
        <a:lstStyle/>
        <a:p>
          <a:r>
            <a:rPr lang="en-US" dirty="0" smtClean="0"/>
            <a:t>Results!</a:t>
          </a:r>
          <a:endParaRPr lang="en-US" dirty="0"/>
        </a:p>
      </dgm:t>
    </dgm:pt>
    <dgm:pt modelId="{2C459E32-E38B-4CBE-9C38-EBA439362509}" type="parTrans" cxnId="{4D2133D8-9B87-4C74-9929-888F9568C638}">
      <dgm:prSet/>
      <dgm:spPr/>
      <dgm:t>
        <a:bodyPr/>
        <a:lstStyle/>
        <a:p>
          <a:endParaRPr lang="en-US"/>
        </a:p>
      </dgm:t>
    </dgm:pt>
    <dgm:pt modelId="{EAFCD34A-0BFE-41A8-8873-930ED38E9447}" type="sibTrans" cxnId="{4D2133D8-9B87-4C74-9929-888F9568C638}">
      <dgm:prSet/>
      <dgm:spPr/>
      <dgm:t>
        <a:bodyPr/>
        <a:lstStyle/>
        <a:p>
          <a:endParaRPr lang="en-US"/>
        </a:p>
      </dgm:t>
    </dgm:pt>
    <dgm:pt modelId="{9234A35C-97BA-4C1F-B189-AC87EE9D4034}" type="pres">
      <dgm:prSet presAssocID="{40546FB0-D55E-47F1-849C-1C2F10745ED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336072-4803-4143-946C-4B0268B55734}" type="pres">
      <dgm:prSet presAssocID="{40546FB0-D55E-47F1-849C-1C2F10745EDC}" presName="ellipse" presStyleLbl="trBgShp" presStyleIdx="0" presStyleCnt="1"/>
      <dgm:spPr/>
      <dgm:t>
        <a:bodyPr/>
        <a:lstStyle/>
        <a:p>
          <a:endParaRPr lang="en-US"/>
        </a:p>
      </dgm:t>
    </dgm:pt>
    <dgm:pt modelId="{BCF5A19C-034B-4476-A7ED-5D5814A9BCCF}" type="pres">
      <dgm:prSet presAssocID="{40546FB0-D55E-47F1-849C-1C2F10745EDC}" presName="arrow1" presStyleLbl="fgShp" presStyleIdx="0" presStyleCnt="1" custLinFactNeighborX="13016"/>
      <dgm:spPr/>
      <dgm:t>
        <a:bodyPr/>
        <a:lstStyle/>
        <a:p>
          <a:endParaRPr lang="en-US"/>
        </a:p>
      </dgm:t>
    </dgm:pt>
    <dgm:pt modelId="{AD1B0F86-346A-405A-90E7-11421605D786}" type="pres">
      <dgm:prSet presAssocID="{40546FB0-D55E-47F1-849C-1C2F10745EDC}" presName="rectangle" presStyleLbl="revTx" presStyleIdx="0" presStyleCnt="1" custLinFactNeighborX="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44D77-9717-4B55-BFCB-5B533CFB07E3}" type="pres">
      <dgm:prSet presAssocID="{D7665C12-64C7-4638-813B-A9E08AF4895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8F52C-22FB-41AA-BB0C-022BCD894848}" type="pres">
      <dgm:prSet presAssocID="{ED57605B-085A-4D0E-86EB-2F7363E7209F}" presName="item2" presStyleLbl="node1" presStyleIdx="1" presStyleCnt="3" custLinFactNeighborX="3483" custLinFactNeighborY="-3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0C6E3-E1B3-4AF3-A156-C425B4236143}" type="pres">
      <dgm:prSet presAssocID="{F41F7747-73D9-48BD-988B-EFF8F19E3AAB}" presName="item3" presStyleLbl="node1" presStyleIdx="2" presStyleCnt="3" custLinFactNeighborX="24638" custLinFactNeighborY="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B2E1-768D-4D89-A87C-D58BCD085642}" type="pres">
      <dgm:prSet presAssocID="{40546FB0-D55E-47F1-849C-1C2F10745EDC}" presName="funnel" presStyleLbl="trAlignAcc1" presStyleIdx="0" presStyleCnt="1" custLinFactNeighborX="2604" custLinFactNeighborY="-5077"/>
      <dgm:spPr/>
      <dgm:t>
        <a:bodyPr/>
        <a:lstStyle/>
        <a:p>
          <a:endParaRPr lang="en-US"/>
        </a:p>
      </dgm:t>
    </dgm:pt>
  </dgm:ptLst>
  <dgm:cxnLst>
    <dgm:cxn modelId="{24828DE8-7002-47D2-BBB1-C51E768E30EC}" type="presOf" srcId="{40546FB0-D55E-47F1-849C-1C2F10745EDC}" destId="{9234A35C-97BA-4C1F-B189-AC87EE9D4034}" srcOrd="0" destOrd="0" presId="urn:microsoft.com/office/officeart/2005/8/layout/funnel1"/>
    <dgm:cxn modelId="{8291BC9E-0FCB-42A8-A629-F042CDA52397}" srcId="{40546FB0-D55E-47F1-849C-1C2F10745EDC}" destId="{D7665C12-64C7-4638-813B-A9E08AF48955}" srcOrd="1" destOrd="0" parTransId="{A4EFA89D-BE13-4096-AC69-FB0BB98FD5A4}" sibTransId="{AB058A5E-A8B7-4662-812F-8ABF40891EEB}"/>
    <dgm:cxn modelId="{9104A0BE-5A5B-4502-BEC6-E2897B4E4885}" srcId="{40546FB0-D55E-47F1-849C-1C2F10745EDC}" destId="{ED57605B-085A-4D0E-86EB-2F7363E7209F}" srcOrd="2" destOrd="0" parTransId="{2EF3BCFD-BA55-4E7C-9CFC-BA55E2934B32}" sibTransId="{332B6255-38C6-4C98-B118-0C82B2E98D27}"/>
    <dgm:cxn modelId="{4D2133D8-9B87-4C74-9929-888F9568C638}" srcId="{40546FB0-D55E-47F1-849C-1C2F10745EDC}" destId="{F41F7747-73D9-48BD-988B-EFF8F19E3AAB}" srcOrd="3" destOrd="0" parTransId="{2C459E32-E38B-4CBE-9C38-EBA439362509}" sibTransId="{EAFCD34A-0BFE-41A8-8873-930ED38E9447}"/>
    <dgm:cxn modelId="{3A2DB4EE-3B71-4D16-BED7-4CD9E3EB8510}" srcId="{40546FB0-D55E-47F1-849C-1C2F10745EDC}" destId="{AB7D0745-CCF1-4EDA-8D96-28C598CC26A6}" srcOrd="0" destOrd="0" parTransId="{7D658DF6-DE33-4C54-ACE1-827B79AACF31}" sibTransId="{C57E45F4-50A6-4748-A81F-0102FEDF269E}"/>
    <dgm:cxn modelId="{F002850E-CF15-4BEE-81A5-41109EA596C8}" type="presOf" srcId="{D7665C12-64C7-4638-813B-A9E08AF48955}" destId="{9B18F52C-22FB-41AA-BB0C-022BCD894848}" srcOrd="0" destOrd="0" presId="urn:microsoft.com/office/officeart/2005/8/layout/funnel1"/>
    <dgm:cxn modelId="{6D0C050D-2E06-4A9B-8973-43EA3A4FF239}" type="presOf" srcId="{F41F7747-73D9-48BD-988B-EFF8F19E3AAB}" destId="{AD1B0F86-346A-405A-90E7-11421605D786}" srcOrd="0" destOrd="0" presId="urn:microsoft.com/office/officeart/2005/8/layout/funnel1"/>
    <dgm:cxn modelId="{7B59BA0A-32AF-4902-B442-5B1EF8D16ACF}" type="presOf" srcId="{AB7D0745-CCF1-4EDA-8D96-28C598CC26A6}" destId="{7F80C6E3-E1B3-4AF3-A156-C425B4236143}" srcOrd="0" destOrd="0" presId="urn:microsoft.com/office/officeart/2005/8/layout/funnel1"/>
    <dgm:cxn modelId="{D96275C9-47FA-452B-8D89-47D704532575}" type="presOf" srcId="{ED57605B-085A-4D0E-86EB-2F7363E7209F}" destId="{6E444D77-9717-4B55-BFCB-5B533CFB07E3}" srcOrd="0" destOrd="0" presId="urn:microsoft.com/office/officeart/2005/8/layout/funnel1"/>
    <dgm:cxn modelId="{4B6F4B72-B6C4-4957-87FE-F18947C0E3F6}" type="presParOf" srcId="{9234A35C-97BA-4C1F-B189-AC87EE9D4034}" destId="{6B336072-4803-4143-946C-4B0268B55734}" srcOrd="0" destOrd="0" presId="urn:microsoft.com/office/officeart/2005/8/layout/funnel1"/>
    <dgm:cxn modelId="{B075B4CE-9DE6-41E8-8F66-5FD60DFF9611}" type="presParOf" srcId="{9234A35C-97BA-4C1F-B189-AC87EE9D4034}" destId="{BCF5A19C-034B-4476-A7ED-5D5814A9BCCF}" srcOrd="1" destOrd="0" presId="urn:microsoft.com/office/officeart/2005/8/layout/funnel1"/>
    <dgm:cxn modelId="{342A4BBC-E7F3-432F-80C1-05C7004A25AC}" type="presParOf" srcId="{9234A35C-97BA-4C1F-B189-AC87EE9D4034}" destId="{AD1B0F86-346A-405A-90E7-11421605D786}" srcOrd="2" destOrd="0" presId="urn:microsoft.com/office/officeart/2005/8/layout/funnel1"/>
    <dgm:cxn modelId="{DC178BC3-ECB4-4EB2-A860-9CF23FA31527}" type="presParOf" srcId="{9234A35C-97BA-4C1F-B189-AC87EE9D4034}" destId="{6E444D77-9717-4B55-BFCB-5B533CFB07E3}" srcOrd="3" destOrd="0" presId="urn:microsoft.com/office/officeart/2005/8/layout/funnel1"/>
    <dgm:cxn modelId="{795CC509-9EDB-43D9-819E-324699A38514}" type="presParOf" srcId="{9234A35C-97BA-4C1F-B189-AC87EE9D4034}" destId="{9B18F52C-22FB-41AA-BB0C-022BCD894848}" srcOrd="4" destOrd="0" presId="urn:microsoft.com/office/officeart/2005/8/layout/funnel1"/>
    <dgm:cxn modelId="{E3D0E51F-9CB9-42D0-ADA5-A51F2A632D79}" type="presParOf" srcId="{9234A35C-97BA-4C1F-B189-AC87EE9D4034}" destId="{7F80C6E3-E1B3-4AF3-A156-C425B4236143}" srcOrd="5" destOrd="0" presId="urn:microsoft.com/office/officeart/2005/8/layout/funnel1"/>
    <dgm:cxn modelId="{670234B3-7503-4224-A5D9-4969CC7BC6B4}" type="presParOf" srcId="{9234A35C-97BA-4C1F-B189-AC87EE9D4034}" destId="{F531B2E1-768D-4D89-A87C-D58BCD0856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1A8E9-6AE7-4A6D-931B-242B30265E37}" type="doc">
      <dgm:prSet loTypeId="urn:microsoft.com/office/officeart/2005/8/layout/rings+Icon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DC34398-5D6D-42F4-8DD8-10CD0C977954}">
      <dgm:prSet phldrT="[Text]"/>
      <dgm:spPr/>
      <dgm:t>
        <a:bodyPr/>
        <a:lstStyle/>
        <a:p>
          <a:r>
            <a:rPr lang="en-US" dirty="0" smtClean="0"/>
            <a:t>Site Visits</a:t>
          </a:r>
          <a:endParaRPr lang="en-US" dirty="0"/>
        </a:p>
      </dgm:t>
    </dgm:pt>
    <dgm:pt modelId="{A7504707-2B48-4363-8BBA-D1775EC973EC}" type="parTrans" cxnId="{9F91405B-EDCF-4E2E-A0B8-9E9918B98DC5}">
      <dgm:prSet/>
      <dgm:spPr/>
      <dgm:t>
        <a:bodyPr/>
        <a:lstStyle/>
        <a:p>
          <a:endParaRPr lang="en-US"/>
        </a:p>
      </dgm:t>
    </dgm:pt>
    <dgm:pt modelId="{39BEF7CA-BBD3-4FD6-91D0-DCAA0C7CFF0C}" type="sibTrans" cxnId="{9F91405B-EDCF-4E2E-A0B8-9E9918B98DC5}">
      <dgm:prSet/>
      <dgm:spPr/>
      <dgm:t>
        <a:bodyPr/>
        <a:lstStyle/>
        <a:p>
          <a:endParaRPr lang="en-US"/>
        </a:p>
      </dgm:t>
    </dgm:pt>
    <dgm:pt modelId="{99F23B44-EA62-41D2-9987-62139646F926}">
      <dgm:prSet phldrT="[Text]"/>
      <dgm:spPr/>
      <dgm:t>
        <a:bodyPr/>
        <a:lstStyle/>
        <a:p>
          <a:r>
            <a:rPr lang="en-US" dirty="0" smtClean="0"/>
            <a:t>Interview SMEs</a:t>
          </a:r>
          <a:endParaRPr lang="en-US" dirty="0"/>
        </a:p>
      </dgm:t>
    </dgm:pt>
    <dgm:pt modelId="{8030BA86-EE8E-4C29-8FA1-90FB5923C13E}" type="parTrans" cxnId="{5A2AA1FE-2FED-4D43-BFDB-DA01547D39E8}">
      <dgm:prSet/>
      <dgm:spPr/>
      <dgm:t>
        <a:bodyPr/>
        <a:lstStyle/>
        <a:p>
          <a:endParaRPr lang="en-US"/>
        </a:p>
      </dgm:t>
    </dgm:pt>
    <dgm:pt modelId="{99BBC015-46B2-4E12-BC1F-A53D66297D87}" type="sibTrans" cxnId="{5A2AA1FE-2FED-4D43-BFDB-DA01547D39E8}">
      <dgm:prSet/>
      <dgm:spPr/>
      <dgm:t>
        <a:bodyPr/>
        <a:lstStyle/>
        <a:p>
          <a:endParaRPr lang="en-US"/>
        </a:p>
      </dgm:t>
    </dgm:pt>
    <dgm:pt modelId="{5D4E1D3E-81C4-4EE9-8014-B9F295AEDB53}">
      <dgm:prSet phldrT="[Text]"/>
      <dgm:spPr/>
      <dgm:t>
        <a:bodyPr/>
        <a:lstStyle/>
        <a:p>
          <a:r>
            <a:rPr lang="en-US" dirty="0" smtClean="0"/>
            <a:t>Shadowing</a:t>
          </a:r>
          <a:endParaRPr lang="en-US" dirty="0"/>
        </a:p>
      </dgm:t>
    </dgm:pt>
    <dgm:pt modelId="{B890604B-FA4E-49EC-A21A-5B9EAE6CBBFC}" type="parTrans" cxnId="{DA102C6F-F5D1-460A-A1D9-5336E54292E9}">
      <dgm:prSet/>
      <dgm:spPr/>
      <dgm:t>
        <a:bodyPr/>
        <a:lstStyle/>
        <a:p>
          <a:endParaRPr lang="en-US"/>
        </a:p>
      </dgm:t>
    </dgm:pt>
    <dgm:pt modelId="{4109DAE8-B6C6-4D76-AD6B-0B9A00F8FD14}" type="sibTrans" cxnId="{DA102C6F-F5D1-460A-A1D9-5336E54292E9}">
      <dgm:prSet/>
      <dgm:spPr/>
      <dgm:t>
        <a:bodyPr/>
        <a:lstStyle/>
        <a:p>
          <a:endParaRPr lang="en-US"/>
        </a:p>
      </dgm:t>
    </dgm:pt>
    <dgm:pt modelId="{9AAA54A7-4AF3-4A40-BED5-FEEA617F4852}">
      <dgm:prSet/>
      <dgm:spPr/>
      <dgm:t>
        <a:bodyPr/>
        <a:lstStyle/>
        <a:p>
          <a:r>
            <a:rPr lang="en-US" dirty="0" smtClean="0"/>
            <a:t>Targeted Assumptions</a:t>
          </a:r>
          <a:endParaRPr lang="en-US" dirty="0"/>
        </a:p>
      </dgm:t>
    </dgm:pt>
    <dgm:pt modelId="{B3E219E8-3773-496F-839E-94265BAD215F}" type="parTrans" cxnId="{23DEF078-E8B2-44E7-A116-0BF2B4BE51AC}">
      <dgm:prSet/>
      <dgm:spPr/>
      <dgm:t>
        <a:bodyPr/>
        <a:lstStyle/>
        <a:p>
          <a:endParaRPr lang="en-US"/>
        </a:p>
      </dgm:t>
    </dgm:pt>
    <dgm:pt modelId="{5E08990A-7C73-47FC-B231-2992A9CAADC8}" type="sibTrans" cxnId="{23DEF078-E8B2-44E7-A116-0BF2B4BE51AC}">
      <dgm:prSet/>
      <dgm:spPr/>
      <dgm:t>
        <a:bodyPr/>
        <a:lstStyle/>
        <a:p>
          <a:endParaRPr lang="en-US"/>
        </a:p>
      </dgm:t>
    </dgm:pt>
    <dgm:pt modelId="{195CA563-709C-4070-84E9-AC726BC9C5A1}">
      <dgm:prSet/>
      <dgm:spPr/>
      <dgm:t>
        <a:bodyPr/>
        <a:lstStyle/>
        <a:p>
          <a:r>
            <a:rPr lang="en-US" dirty="0" smtClean="0"/>
            <a:t>Time Studies</a:t>
          </a:r>
          <a:endParaRPr lang="en-US" dirty="0"/>
        </a:p>
      </dgm:t>
    </dgm:pt>
    <dgm:pt modelId="{C6FDC455-CDC9-4D43-9AC0-EEFAE267F992}" type="parTrans" cxnId="{C42960FC-226D-422D-A189-9F7C65C3A2EB}">
      <dgm:prSet/>
      <dgm:spPr/>
      <dgm:t>
        <a:bodyPr/>
        <a:lstStyle/>
        <a:p>
          <a:endParaRPr lang="en-US"/>
        </a:p>
      </dgm:t>
    </dgm:pt>
    <dgm:pt modelId="{A5CDAA8B-72D1-4ED3-AFA7-35A307BA6B61}" type="sibTrans" cxnId="{C42960FC-226D-422D-A189-9F7C65C3A2EB}">
      <dgm:prSet/>
      <dgm:spPr/>
      <dgm:t>
        <a:bodyPr/>
        <a:lstStyle/>
        <a:p>
          <a:endParaRPr lang="en-US"/>
        </a:p>
      </dgm:t>
    </dgm:pt>
    <dgm:pt modelId="{9C0CCF53-B704-4153-9F1F-5926F3409096}">
      <dgm:prSet/>
      <dgm:spPr/>
      <dgm:t>
        <a:bodyPr/>
        <a:lstStyle/>
        <a:p>
          <a:r>
            <a:rPr lang="en-US" dirty="0" smtClean="0"/>
            <a:t>Batch Records</a:t>
          </a:r>
          <a:endParaRPr lang="en-US" dirty="0"/>
        </a:p>
      </dgm:t>
    </dgm:pt>
    <dgm:pt modelId="{9FD3697C-8A7A-4D87-9AD0-5F62AF79628F}" type="parTrans" cxnId="{BE8C005C-1D9B-41A5-92EF-C391B174B111}">
      <dgm:prSet/>
      <dgm:spPr/>
      <dgm:t>
        <a:bodyPr/>
        <a:lstStyle/>
        <a:p>
          <a:endParaRPr lang="en-US"/>
        </a:p>
      </dgm:t>
    </dgm:pt>
    <dgm:pt modelId="{AED2B8F1-34F5-441F-AD8A-CC61CE782D25}" type="sibTrans" cxnId="{BE8C005C-1D9B-41A5-92EF-C391B174B111}">
      <dgm:prSet/>
      <dgm:spPr/>
      <dgm:t>
        <a:bodyPr/>
        <a:lstStyle/>
        <a:p>
          <a:endParaRPr lang="en-US"/>
        </a:p>
      </dgm:t>
    </dgm:pt>
    <dgm:pt modelId="{0F8FC553-1E9D-47D4-BD24-BF0BCFDB6955}" type="pres">
      <dgm:prSet presAssocID="{3151A8E9-6AE7-4A6D-931B-242B30265E3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86A06-D18E-490B-948B-2ED5A76B7BD7}" type="pres">
      <dgm:prSet presAssocID="{3151A8E9-6AE7-4A6D-931B-242B30265E37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6E61-D7B3-4C7B-9CF7-F451A4DA267C}" type="pres">
      <dgm:prSet presAssocID="{3151A8E9-6AE7-4A6D-931B-242B30265E37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FC745-6384-4C9D-8D0F-B4714C0394C6}" type="pres">
      <dgm:prSet presAssocID="{3151A8E9-6AE7-4A6D-931B-242B30265E37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A1068-9904-4DFE-9252-FBF9D1CA196C}" type="pres">
      <dgm:prSet presAssocID="{3151A8E9-6AE7-4A6D-931B-242B30265E37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D8FE-1605-4BF6-B4FD-98B38EA75E81}" type="pres">
      <dgm:prSet presAssocID="{3151A8E9-6AE7-4A6D-931B-242B30265E37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31041-90B1-4065-9AF1-BEC32A3FE235}" type="pres">
      <dgm:prSet presAssocID="{3151A8E9-6AE7-4A6D-931B-242B30265E37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1405B-EDCF-4E2E-A0B8-9E9918B98DC5}" srcId="{3151A8E9-6AE7-4A6D-931B-242B30265E37}" destId="{9DC34398-5D6D-42F4-8DD8-10CD0C977954}" srcOrd="0" destOrd="0" parTransId="{A7504707-2B48-4363-8BBA-D1775EC973EC}" sibTransId="{39BEF7CA-BBD3-4FD6-91D0-DCAA0C7CFF0C}"/>
    <dgm:cxn modelId="{0A98B0AB-B787-45AE-A91F-821A457A2719}" type="presOf" srcId="{9C0CCF53-B704-4153-9F1F-5926F3409096}" destId="{7B631041-90B1-4065-9AF1-BEC32A3FE235}" srcOrd="0" destOrd="0" presId="urn:microsoft.com/office/officeart/2005/8/layout/rings+Icon"/>
    <dgm:cxn modelId="{71833ED2-3CAB-49CA-BECB-01B3BEEF4A5D}" type="presOf" srcId="{5D4E1D3E-81C4-4EE9-8014-B9F295AEDB53}" destId="{A28FC745-6384-4C9D-8D0F-B4714C0394C6}" srcOrd="0" destOrd="0" presId="urn:microsoft.com/office/officeart/2005/8/layout/rings+Icon"/>
    <dgm:cxn modelId="{FA6AC4B1-64D9-42DD-9B41-671F18614605}" type="presOf" srcId="{195CA563-709C-4070-84E9-AC726BC9C5A1}" destId="{EFC9D8FE-1605-4BF6-B4FD-98B38EA75E81}" srcOrd="0" destOrd="0" presId="urn:microsoft.com/office/officeart/2005/8/layout/rings+Icon"/>
    <dgm:cxn modelId="{4229B001-4432-46A1-BC93-C18613A7CC83}" type="presOf" srcId="{3151A8E9-6AE7-4A6D-931B-242B30265E37}" destId="{0F8FC553-1E9D-47D4-BD24-BF0BCFDB6955}" srcOrd="0" destOrd="0" presId="urn:microsoft.com/office/officeart/2005/8/layout/rings+Icon"/>
    <dgm:cxn modelId="{DA102C6F-F5D1-460A-A1D9-5336E54292E9}" srcId="{3151A8E9-6AE7-4A6D-931B-242B30265E37}" destId="{5D4E1D3E-81C4-4EE9-8014-B9F295AEDB53}" srcOrd="2" destOrd="0" parTransId="{B890604B-FA4E-49EC-A21A-5B9EAE6CBBFC}" sibTransId="{4109DAE8-B6C6-4D76-AD6B-0B9A00F8FD14}"/>
    <dgm:cxn modelId="{5A2AA1FE-2FED-4D43-BFDB-DA01547D39E8}" srcId="{3151A8E9-6AE7-4A6D-931B-242B30265E37}" destId="{99F23B44-EA62-41D2-9987-62139646F926}" srcOrd="1" destOrd="0" parTransId="{8030BA86-EE8E-4C29-8FA1-90FB5923C13E}" sibTransId="{99BBC015-46B2-4E12-BC1F-A53D66297D87}"/>
    <dgm:cxn modelId="{01A7EE0F-30D7-45EC-961A-6E1ED360E6E6}" type="presOf" srcId="{9AAA54A7-4AF3-4A40-BED5-FEEA617F4852}" destId="{956A1068-9904-4DFE-9252-FBF9D1CA196C}" srcOrd="0" destOrd="0" presId="urn:microsoft.com/office/officeart/2005/8/layout/rings+Icon"/>
    <dgm:cxn modelId="{F7BAB347-9858-4AC2-A03C-6F481F9869FC}" type="presOf" srcId="{99F23B44-EA62-41D2-9987-62139646F926}" destId="{33036E61-D7B3-4C7B-9CF7-F451A4DA267C}" srcOrd="0" destOrd="0" presId="urn:microsoft.com/office/officeart/2005/8/layout/rings+Icon"/>
    <dgm:cxn modelId="{C42960FC-226D-422D-A189-9F7C65C3A2EB}" srcId="{3151A8E9-6AE7-4A6D-931B-242B30265E37}" destId="{195CA563-709C-4070-84E9-AC726BC9C5A1}" srcOrd="4" destOrd="0" parTransId="{C6FDC455-CDC9-4D43-9AC0-EEFAE267F992}" sibTransId="{A5CDAA8B-72D1-4ED3-AFA7-35A307BA6B61}"/>
    <dgm:cxn modelId="{23DEF078-E8B2-44E7-A116-0BF2B4BE51AC}" srcId="{3151A8E9-6AE7-4A6D-931B-242B30265E37}" destId="{9AAA54A7-4AF3-4A40-BED5-FEEA617F4852}" srcOrd="3" destOrd="0" parTransId="{B3E219E8-3773-496F-839E-94265BAD215F}" sibTransId="{5E08990A-7C73-47FC-B231-2992A9CAADC8}"/>
    <dgm:cxn modelId="{BE8C005C-1D9B-41A5-92EF-C391B174B111}" srcId="{3151A8E9-6AE7-4A6D-931B-242B30265E37}" destId="{9C0CCF53-B704-4153-9F1F-5926F3409096}" srcOrd="5" destOrd="0" parTransId="{9FD3697C-8A7A-4D87-9AD0-5F62AF79628F}" sibTransId="{AED2B8F1-34F5-441F-AD8A-CC61CE782D25}"/>
    <dgm:cxn modelId="{65FA0877-51F8-40C9-97FA-A1E32363832B}" type="presOf" srcId="{9DC34398-5D6D-42F4-8DD8-10CD0C977954}" destId="{29D86A06-D18E-490B-948B-2ED5A76B7BD7}" srcOrd="0" destOrd="0" presId="urn:microsoft.com/office/officeart/2005/8/layout/rings+Icon"/>
    <dgm:cxn modelId="{BBC7D55A-DB6B-4E77-9561-CADE16AF1BBE}" type="presParOf" srcId="{0F8FC553-1E9D-47D4-BD24-BF0BCFDB6955}" destId="{29D86A06-D18E-490B-948B-2ED5A76B7BD7}" srcOrd="0" destOrd="0" presId="urn:microsoft.com/office/officeart/2005/8/layout/rings+Icon"/>
    <dgm:cxn modelId="{A133641D-73BB-4A7F-8C61-E0294D3CFCFA}" type="presParOf" srcId="{0F8FC553-1E9D-47D4-BD24-BF0BCFDB6955}" destId="{33036E61-D7B3-4C7B-9CF7-F451A4DA267C}" srcOrd="1" destOrd="0" presId="urn:microsoft.com/office/officeart/2005/8/layout/rings+Icon"/>
    <dgm:cxn modelId="{A3F35ABA-A171-49C3-9D10-61EB0E84D6D1}" type="presParOf" srcId="{0F8FC553-1E9D-47D4-BD24-BF0BCFDB6955}" destId="{A28FC745-6384-4C9D-8D0F-B4714C0394C6}" srcOrd="2" destOrd="0" presId="urn:microsoft.com/office/officeart/2005/8/layout/rings+Icon"/>
    <dgm:cxn modelId="{01009541-8574-412C-908E-135F6BEAEFAD}" type="presParOf" srcId="{0F8FC553-1E9D-47D4-BD24-BF0BCFDB6955}" destId="{956A1068-9904-4DFE-9252-FBF9D1CA196C}" srcOrd="3" destOrd="0" presId="urn:microsoft.com/office/officeart/2005/8/layout/rings+Icon"/>
    <dgm:cxn modelId="{94A90D8D-7E60-4975-BC0E-57E9B5CB79EA}" type="presParOf" srcId="{0F8FC553-1E9D-47D4-BD24-BF0BCFDB6955}" destId="{EFC9D8FE-1605-4BF6-B4FD-98B38EA75E81}" srcOrd="4" destOrd="0" presId="urn:microsoft.com/office/officeart/2005/8/layout/rings+Icon"/>
    <dgm:cxn modelId="{485A108E-DBED-44DA-8222-F8DB7651213E}" type="presParOf" srcId="{0F8FC553-1E9D-47D4-BD24-BF0BCFDB6955}" destId="{7B631041-90B1-4065-9AF1-BEC32A3FE235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76992-8AD7-4C71-B0B6-844D9A96B16F}" type="doc">
      <dgm:prSet loTypeId="urn:microsoft.com/office/officeart/2005/8/layout/chevron1" loCatId="process" qsTypeId="urn:microsoft.com/office/officeart/2005/8/quickstyle/3d3" qsCatId="3D" csTypeId="urn:microsoft.com/office/officeart/2005/8/colors/accent1_3" csCatId="accent1" phldr="1"/>
      <dgm:spPr/>
    </dgm:pt>
    <dgm:pt modelId="{1BFF545B-3165-490C-A924-9233F80BA58C}">
      <dgm:prSet phldrT="[Text]"/>
      <dgm:spPr/>
      <dgm:t>
        <a:bodyPr/>
        <a:lstStyle/>
        <a:p>
          <a:r>
            <a:rPr lang="en-US" dirty="0" smtClean="0"/>
            <a:t>Inputs</a:t>
          </a:r>
          <a:endParaRPr lang="en-US" dirty="0"/>
        </a:p>
      </dgm:t>
    </dgm:pt>
    <dgm:pt modelId="{7CA449AC-2F95-4E94-B48E-75DF2AFBF4D8}" type="parTrans" cxnId="{DF25C786-3859-4B1B-A8B6-EA3B1A8EAB10}">
      <dgm:prSet/>
      <dgm:spPr/>
      <dgm:t>
        <a:bodyPr/>
        <a:lstStyle/>
        <a:p>
          <a:endParaRPr lang="en-US"/>
        </a:p>
      </dgm:t>
    </dgm:pt>
    <dgm:pt modelId="{D0259D48-E1BD-4569-8F9D-3D4A118E8A65}" type="sibTrans" cxnId="{DF25C786-3859-4B1B-A8B6-EA3B1A8EAB10}">
      <dgm:prSet/>
      <dgm:spPr/>
      <dgm:t>
        <a:bodyPr/>
        <a:lstStyle/>
        <a:p>
          <a:endParaRPr lang="en-US"/>
        </a:p>
      </dgm:t>
    </dgm:pt>
    <dgm:pt modelId="{69986447-E7F1-470A-BA96-4EB38A7E29F0}">
      <dgm:prSet phldrT="[Text]"/>
      <dgm:spPr/>
      <dgm:t>
        <a:bodyPr/>
        <a:lstStyle/>
        <a:p>
          <a:r>
            <a:rPr lang="en-US" dirty="0" smtClean="0"/>
            <a:t>Ops</a:t>
          </a:r>
          <a:endParaRPr lang="en-US" dirty="0"/>
        </a:p>
      </dgm:t>
    </dgm:pt>
    <dgm:pt modelId="{63474CF3-F4A4-4F81-A7C8-E0F380D01177}" type="parTrans" cxnId="{D84B12CF-30B1-4AFC-8A86-AF60F884A04E}">
      <dgm:prSet/>
      <dgm:spPr/>
      <dgm:t>
        <a:bodyPr/>
        <a:lstStyle/>
        <a:p>
          <a:endParaRPr lang="en-US"/>
        </a:p>
      </dgm:t>
    </dgm:pt>
    <dgm:pt modelId="{2B6BE3FB-BB40-4295-80D9-5CBB2D73C8B1}" type="sibTrans" cxnId="{D84B12CF-30B1-4AFC-8A86-AF60F884A04E}">
      <dgm:prSet/>
      <dgm:spPr/>
      <dgm:t>
        <a:bodyPr/>
        <a:lstStyle/>
        <a:p>
          <a:endParaRPr lang="en-US"/>
        </a:p>
      </dgm:t>
    </dgm:pt>
    <dgm:pt modelId="{CB80CA05-1BEB-4E26-8FA4-543B0E24DE71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1670171E-065D-41EE-833C-3BF46D8AF782}" type="parTrans" cxnId="{9351A67C-7B00-4913-BAA8-1CC3BE565A45}">
      <dgm:prSet/>
      <dgm:spPr/>
      <dgm:t>
        <a:bodyPr/>
        <a:lstStyle/>
        <a:p>
          <a:endParaRPr lang="en-US"/>
        </a:p>
      </dgm:t>
    </dgm:pt>
    <dgm:pt modelId="{208EFB4C-E8D1-4B9F-97CF-D2F6BF6240DC}" type="sibTrans" cxnId="{9351A67C-7B00-4913-BAA8-1CC3BE565A45}">
      <dgm:prSet/>
      <dgm:spPr/>
      <dgm:t>
        <a:bodyPr/>
        <a:lstStyle/>
        <a:p>
          <a:endParaRPr lang="en-US"/>
        </a:p>
      </dgm:t>
    </dgm:pt>
    <dgm:pt modelId="{BC527462-FA79-4833-8699-CEB621BF6BBE}">
      <dgm:prSet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3D82633C-4B4A-405E-BEBF-112494BECDEC}" type="parTrans" cxnId="{A6CB9CBB-E2FE-4FF0-BB96-89A5F87204DC}">
      <dgm:prSet/>
      <dgm:spPr/>
      <dgm:t>
        <a:bodyPr/>
        <a:lstStyle/>
        <a:p>
          <a:endParaRPr lang="en-US"/>
        </a:p>
      </dgm:t>
    </dgm:pt>
    <dgm:pt modelId="{301A7EA5-8BCA-4158-8438-F007B6605BEC}" type="sibTrans" cxnId="{A6CB9CBB-E2FE-4FF0-BB96-89A5F87204DC}">
      <dgm:prSet/>
      <dgm:spPr/>
      <dgm:t>
        <a:bodyPr/>
        <a:lstStyle/>
        <a:p>
          <a:endParaRPr lang="en-US"/>
        </a:p>
      </dgm:t>
    </dgm:pt>
    <dgm:pt modelId="{24051177-E912-44C7-8491-B13400D39B39}" type="pres">
      <dgm:prSet presAssocID="{59676992-8AD7-4C71-B0B6-844D9A96B16F}" presName="Name0" presStyleCnt="0">
        <dgm:presLayoutVars>
          <dgm:dir/>
          <dgm:animLvl val="lvl"/>
          <dgm:resizeHandles val="exact"/>
        </dgm:presLayoutVars>
      </dgm:prSet>
      <dgm:spPr/>
    </dgm:pt>
    <dgm:pt modelId="{E52462CD-574F-48C7-AC91-6707691BCDAA}" type="pres">
      <dgm:prSet presAssocID="{1BFF545B-3165-490C-A924-9233F80BA58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2CE8A-D608-4C28-9E06-D99D2C0F6C3A}" type="pres">
      <dgm:prSet presAssocID="{D0259D48-E1BD-4569-8F9D-3D4A118E8A65}" presName="parTxOnlySpace" presStyleCnt="0"/>
      <dgm:spPr/>
    </dgm:pt>
    <dgm:pt modelId="{108CAD9A-67AB-4D7C-A3C5-037CB2B591A1}" type="pres">
      <dgm:prSet presAssocID="{BC527462-FA79-4833-8699-CEB621BF6BB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25A2-BBAC-49F3-A664-56933C1ECA71}" type="pres">
      <dgm:prSet presAssocID="{301A7EA5-8BCA-4158-8438-F007B6605BEC}" presName="parTxOnlySpace" presStyleCnt="0"/>
      <dgm:spPr/>
    </dgm:pt>
    <dgm:pt modelId="{A31DB6CD-56D4-4C52-9A1F-B442C10454A8}" type="pres">
      <dgm:prSet presAssocID="{69986447-E7F1-470A-BA96-4EB38A7E29F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8F50E-9FAE-4472-8067-B8CDF3F9D1B7}" type="pres">
      <dgm:prSet presAssocID="{2B6BE3FB-BB40-4295-80D9-5CBB2D73C8B1}" presName="parTxOnlySpace" presStyleCnt="0"/>
      <dgm:spPr/>
    </dgm:pt>
    <dgm:pt modelId="{624813EE-D79F-4D75-AC91-131F75610FD0}" type="pres">
      <dgm:prSet presAssocID="{CB80CA05-1BEB-4E26-8FA4-543B0E24DE7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5C786-3859-4B1B-A8B6-EA3B1A8EAB10}" srcId="{59676992-8AD7-4C71-B0B6-844D9A96B16F}" destId="{1BFF545B-3165-490C-A924-9233F80BA58C}" srcOrd="0" destOrd="0" parTransId="{7CA449AC-2F95-4E94-B48E-75DF2AFBF4D8}" sibTransId="{D0259D48-E1BD-4569-8F9D-3D4A118E8A65}"/>
    <dgm:cxn modelId="{A6CB9CBB-E2FE-4FF0-BB96-89A5F87204DC}" srcId="{59676992-8AD7-4C71-B0B6-844D9A96B16F}" destId="{BC527462-FA79-4833-8699-CEB621BF6BBE}" srcOrd="1" destOrd="0" parTransId="{3D82633C-4B4A-405E-BEBF-112494BECDEC}" sibTransId="{301A7EA5-8BCA-4158-8438-F007B6605BEC}"/>
    <dgm:cxn modelId="{124F160B-D654-43DE-AFF7-5F1BC9CB058F}" type="presOf" srcId="{59676992-8AD7-4C71-B0B6-844D9A96B16F}" destId="{24051177-E912-44C7-8491-B13400D39B39}" srcOrd="0" destOrd="0" presId="urn:microsoft.com/office/officeart/2005/8/layout/chevron1"/>
    <dgm:cxn modelId="{9C2E3456-53E0-4A39-96F7-7B15CF4AFC3E}" type="presOf" srcId="{1BFF545B-3165-490C-A924-9233F80BA58C}" destId="{E52462CD-574F-48C7-AC91-6707691BCDAA}" srcOrd="0" destOrd="0" presId="urn:microsoft.com/office/officeart/2005/8/layout/chevron1"/>
    <dgm:cxn modelId="{298ABF5D-6451-4F15-8566-1BFC7FA4F4CB}" type="presOf" srcId="{CB80CA05-1BEB-4E26-8FA4-543B0E24DE71}" destId="{624813EE-D79F-4D75-AC91-131F75610FD0}" srcOrd="0" destOrd="0" presId="urn:microsoft.com/office/officeart/2005/8/layout/chevron1"/>
    <dgm:cxn modelId="{D84B12CF-30B1-4AFC-8A86-AF60F884A04E}" srcId="{59676992-8AD7-4C71-B0B6-844D9A96B16F}" destId="{69986447-E7F1-470A-BA96-4EB38A7E29F0}" srcOrd="2" destOrd="0" parTransId="{63474CF3-F4A4-4F81-A7C8-E0F380D01177}" sibTransId="{2B6BE3FB-BB40-4295-80D9-5CBB2D73C8B1}"/>
    <dgm:cxn modelId="{A5FB3360-07B0-46A3-BDCE-5818B21D68EF}" type="presOf" srcId="{BC527462-FA79-4833-8699-CEB621BF6BBE}" destId="{108CAD9A-67AB-4D7C-A3C5-037CB2B591A1}" srcOrd="0" destOrd="0" presId="urn:microsoft.com/office/officeart/2005/8/layout/chevron1"/>
    <dgm:cxn modelId="{9351A67C-7B00-4913-BAA8-1CC3BE565A45}" srcId="{59676992-8AD7-4C71-B0B6-844D9A96B16F}" destId="{CB80CA05-1BEB-4E26-8FA4-543B0E24DE71}" srcOrd="3" destOrd="0" parTransId="{1670171E-065D-41EE-833C-3BF46D8AF782}" sibTransId="{208EFB4C-E8D1-4B9F-97CF-D2F6BF6240DC}"/>
    <dgm:cxn modelId="{ED73B7C7-5E39-45D7-A73A-4EC30CA88220}" type="presOf" srcId="{69986447-E7F1-470A-BA96-4EB38A7E29F0}" destId="{A31DB6CD-56D4-4C52-9A1F-B442C10454A8}" srcOrd="0" destOrd="0" presId="urn:microsoft.com/office/officeart/2005/8/layout/chevron1"/>
    <dgm:cxn modelId="{CDCB04F5-DF16-4742-92F2-B10311479A23}" type="presParOf" srcId="{24051177-E912-44C7-8491-B13400D39B39}" destId="{E52462CD-574F-48C7-AC91-6707691BCDAA}" srcOrd="0" destOrd="0" presId="urn:microsoft.com/office/officeart/2005/8/layout/chevron1"/>
    <dgm:cxn modelId="{D8F8BCEF-C8D1-4E00-9913-9847DABC9B66}" type="presParOf" srcId="{24051177-E912-44C7-8491-B13400D39B39}" destId="{EF02CE8A-D608-4C28-9E06-D99D2C0F6C3A}" srcOrd="1" destOrd="0" presId="urn:microsoft.com/office/officeart/2005/8/layout/chevron1"/>
    <dgm:cxn modelId="{1B3EB7D2-BB69-4644-BBEB-6E74933FC69B}" type="presParOf" srcId="{24051177-E912-44C7-8491-B13400D39B39}" destId="{108CAD9A-67AB-4D7C-A3C5-037CB2B591A1}" srcOrd="2" destOrd="0" presId="urn:microsoft.com/office/officeart/2005/8/layout/chevron1"/>
    <dgm:cxn modelId="{FA6A6D56-6928-4BF3-9119-6D760E3BEE69}" type="presParOf" srcId="{24051177-E912-44C7-8491-B13400D39B39}" destId="{307525A2-BBAC-49F3-A664-56933C1ECA71}" srcOrd="3" destOrd="0" presId="urn:microsoft.com/office/officeart/2005/8/layout/chevron1"/>
    <dgm:cxn modelId="{A3225A98-0F0D-4818-95D6-C43BEFB0643E}" type="presParOf" srcId="{24051177-E912-44C7-8491-B13400D39B39}" destId="{A31DB6CD-56D4-4C52-9A1F-B442C10454A8}" srcOrd="4" destOrd="0" presId="urn:microsoft.com/office/officeart/2005/8/layout/chevron1"/>
    <dgm:cxn modelId="{BB1D2839-4DB8-4108-8B5F-1FD3167C0528}" type="presParOf" srcId="{24051177-E912-44C7-8491-B13400D39B39}" destId="{6398F50E-9FAE-4472-8067-B8CDF3F9D1B7}" srcOrd="5" destOrd="0" presId="urn:microsoft.com/office/officeart/2005/8/layout/chevron1"/>
    <dgm:cxn modelId="{7902A640-D60B-4782-83C1-C42066F97EBC}" type="presParOf" srcId="{24051177-E912-44C7-8491-B13400D39B39}" destId="{624813EE-D79F-4D75-AC91-131F75610FD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EE75E-E49F-4AA8-B850-98F0D9C9A55C}" type="doc">
      <dgm:prSet loTypeId="urn:microsoft.com/office/officeart/2005/8/layout/chart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AFF509-B271-4854-B07D-810F183A29F3}">
      <dgm:prSet phldrT="[Text]"/>
      <dgm:spPr/>
      <dgm:t>
        <a:bodyPr/>
        <a:lstStyle/>
        <a:p>
          <a:r>
            <a:rPr lang="en-US" dirty="0" smtClean="0"/>
            <a:t>Capital Costs</a:t>
          </a:r>
        </a:p>
      </dgm:t>
    </dgm:pt>
    <dgm:pt modelId="{DB35AF76-13BB-4C7C-B205-269D8249DA4A}" type="parTrans" cxnId="{9CC39AC3-AB40-4E3C-9BDC-2E819A7F521F}">
      <dgm:prSet/>
      <dgm:spPr/>
      <dgm:t>
        <a:bodyPr/>
        <a:lstStyle/>
        <a:p>
          <a:endParaRPr lang="en-US"/>
        </a:p>
      </dgm:t>
    </dgm:pt>
    <dgm:pt modelId="{BC482781-6F93-4D08-BFF8-74C7701C806B}" type="sibTrans" cxnId="{9CC39AC3-AB40-4E3C-9BDC-2E819A7F521F}">
      <dgm:prSet/>
      <dgm:spPr/>
      <dgm:t>
        <a:bodyPr/>
        <a:lstStyle/>
        <a:p>
          <a:endParaRPr lang="en-US"/>
        </a:p>
      </dgm:t>
    </dgm:pt>
    <dgm:pt modelId="{75AA6656-A333-4EF2-A1D9-4FEBBDF0C4F7}">
      <dgm:prSet phldrT="[Text]"/>
      <dgm:spPr/>
      <dgm:t>
        <a:bodyPr/>
        <a:lstStyle/>
        <a:p>
          <a:r>
            <a:rPr lang="en-US" dirty="0" smtClean="0"/>
            <a:t>Materials</a:t>
          </a:r>
        </a:p>
      </dgm:t>
    </dgm:pt>
    <dgm:pt modelId="{94B499F4-D29E-4F33-B93A-4F544CA7B9F8}" type="parTrans" cxnId="{32F746C1-2ED9-4A82-BF87-998CA00B39A1}">
      <dgm:prSet/>
      <dgm:spPr/>
      <dgm:t>
        <a:bodyPr/>
        <a:lstStyle/>
        <a:p>
          <a:endParaRPr lang="en-US"/>
        </a:p>
      </dgm:t>
    </dgm:pt>
    <dgm:pt modelId="{6F3EBC16-C9E9-4779-9DCC-17846E8F2EEE}" type="sibTrans" cxnId="{32F746C1-2ED9-4A82-BF87-998CA00B39A1}">
      <dgm:prSet/>
      <dgm:spPr/>
      <dgm:t>
        <a:bodyPr/>
        <a:lstStyle/>
        <a:p>
          <a:endParaRPr lang="en-US"/>
        </a:p>
      </dgm:t>
    </dgm:pt>
    <dgm:pt modelId="{0D2ECE99-8F85-4CA4-A058-5839F2CD9E5C}">
      <dgm:prSet phldrT="[Text]"/>
      <dgm:spPr/>
      <dgm:t>
        <a:bodyPr/>
        <a:lstStyle/>
        <a:p>
          <a:r>
            <a:rPr lang="en-US" dirty="0" smtClean="0"/>
            <a:t>Consumables</a:t>
          </a:r>
        </a:p>
      </dgm:t>
    </dgm:pt>
    <dgm:pt modelId="{CDACA7F7-4728-4AC6-A98A-A5590E381FEB}" type="parTrans" cxnId="{C2C4F87F-CE1B-4AF2-B78B-0C40F3624A8B}">
      <dgm:prSet/>
      <dgm:spPr/>
      <dgm:t>
        <a:bodyPr/>
        <a:lstStyle/>
        <a:p>
          <a:endParaRPr lang="en-US"/>
        </a:p>
      </dgm:t>
    </dgm:pt>
    <dgm:pt modelId="{BE711F1C-56C6-4CE8-AC18-4EB821D022A8}" type="sibTrans" cxnId="{C2C4F87F-CE1B-4AF2-B78B-0C40F3624A8B}">
      <dgm:prSet/>
      <dgm:spPr/>
      <dgm:t>
        <a:bodyPr/>
        <a:lstStyle/>
        <a:p>
          <a:endParaRPr lang="en-US"/>
        </a:p>
      </dgm:t>
    </dgm:pt>
    <dgm:pt modelId="{924C2539-4DC5-4B2D-B4F4-A0BB15DC5C64}">
      <dgm:prSet phldrT="[Text]"/>
      <dgm:spPr/>
      <dgm:t>
        <a:bodyPr/>
        <a:lstStyle/>
        <a:p>
          <a:r>
            <a:rPr lang="en-US" dirty="0" smtClean="0"/>
            <a:t>Labor</a:t>
          </a:r>
        </a:p>
      </dgm:t>
    </dgm:pt>
    <dgm:pt modelId="{9A33C294-0928-45E7-8F62-876B5D51FB52}" type="parTrans" cxnId="{D32A3D5D-A00D-4163-86FA-E393DCB5A943}">
      <dgm:prSet/>
      <dgm:spPr/>
      <dgm:t>
        <a:bodyPr/>
        <a:lstStyle/>
        <a:p>
          <a:endParaRPr lang="en-US"/>
        </a:p>
      </dgm:t>
    </dgm:pt>
    <dgm:pt modelId="{3AB0D1F0-5924-4907-99F2-B85F170871A4}" type="sibTrans" cxnId="{D32A3D5D-A00D-4163-86FA-E393DCB5A943}">
      <dgm:prSet/>
      <dgm:spPr/>
      <dgm:t>
        <a:bodyPr/>
        <a:lstStyle/>
        <a:p>
          <a:endParaRPr lang="en-US"/>
        </a:p>
      </dgm:t>
    </dgm:pt>
    <dgm:pt modelId="{BB842844-D1CA-42E0-AA0A-63B1B2752E66}">
      <dgm:prSet phldrT="[Text]"/>
      <dgm:spPr/>
      <dgm:t>
        <a:bodyPr/>
        <a:lstStyle/>
        <a:p>
          <a:r>
            <a:rPr lang="en-US" dirty="0" smtClean="0"/>
            <a:t>Other</a:t>
          </a:r>
        </a:p>
      </dgm:t>
    </dgm:pt>
    <dgm:pt modelId="{CC8B3E9F-7337-43C3-89DC-23D3F6EB73C0}" type="parTrans" cxnId="{DCB7732F-2C73-42E4-96B6-0FB87B6F7728}">
      <dgm:prSet/>
      <dgm:spPr/>
      <dgm:t>
        <a:bodyPr/>
        <a:lstStyle/>
        <a:p>
          <a:endParaRPr lang="en-US"/>
        </a:p>
      </dgm:t>
    </dgm:pt>
    <dgm:pt modelId="{CD670ED8-34F3-471B-A600-D90C1D5AF23C}" type="sibTrans" cxnId="{DCB7732F-2C73-42E4-96B6-0FB87B6F7728}">
      <dgm:prSet/>
      <dgm:spPr/>
      <dgm:t>
        <a:bodyPr/>
        <a:lstStyle/>
        <a:p>
          <a:endParaRPr lang="en-US"/>
        </a:p>
      </dgm:t>
    </dgm:pt>
    <dgm:pt modelId="{42247D74-0BD6-4A05-8D78-2EB93E14675D}" type="pres">
      <dgm:prSet presAssocID="{545EE75E-E49F-4AA8-B850-98F0D9C9A5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0BCDB-58D6-4DDE-A53E-FE83F29931A7}" type="pres">
      <dgm:prSet presAssocID="{545EE75E-E49F-4AA8-B850-98F0D9C9A55C}" presName="wedge1" presStyleLbl="node1" presStyleIdx="0" presStyleCnt="5"/>
      <dgm:spPr/>
      <dgm:t>
        <a:bodyPr/>
        <a:lstStyle/>
        <a:p>
          <a:endParaRPr lang="en-US"/>
        </a:p>
      </dgm:t>
    </dgm:pt>
    <dgm:pt modelId="{C0E5054F-9433-4896-8E06-D0516A68682C}" type="pres">
      <dgm:prSet presAssocID="{545EE75E-E49F-4AA8-B850-98F0D9C9A55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657A3-621D-45F9-BF50-DC22226C01E4}" type="pres">
      <dgm:prSet presAssocID="{545EE75E-E49F-4AA8-B850-98F0D9C9A55C}" presName="wedge2" presStyleLbl="node1" presStyleIdx="1" presStyleCnt="5"/>
      <dgm:spPr/>
      <dgm:t>
        <a:bodyPr/>
        <a:lstStyle/>
        <a:p>
          <a:endParaRPr lang="en-US"/>
        </a:p>
      </dgm:t>
    </dgm:pt>
    <dgm:pt modelId="{D225901D-B44D-4254-8636-688BF0613505}" type="pres">
      <dgm:prSet presAssocID="{545EE75E-E49F-4AA8-B850-98F0D9C9A55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AEF9A-9D73-47B7-8432-6E2A6F8A1D20}" type="pres">
      <dgm:prSet presAssocID="{545EE75E-E49F-4AA8-B850-98F0D9C9A55C}" presName="wedge3" presStyleLbl="node1" presStyleIdx="2" presStyleCnt="5"/>
      <dgm:spPr/>
      <dgm:t>
        <a:bodyPr/>
        <a:lstStyle/>
        <a:p>
          <a:endParaRPr lang="en-US"/>
        </a:p>
      </dgm:t>
    </dgm:pt>
    <dgm:pt modelId="{A509378D-C2B4-4A38-92B4-077E4945B56C}" type="pres">
      <dgm:prSet presAssocID="{545EE75E-E49F-4AA8-B850-98F0D9C9A55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FD91D-A995-4551-9BB1-BF75B088929E}" type="pres">
      <dgm:prSet presAssocID="{545EE75E-E49F-4AA8-B850-98F0D9C9A55C}" presName="wedge4" presStyleLbl="node1" presStyleIdx="3" presStyleCnt="5"/>
      <dgm:spPr/>
      <dgm:t>
        <a:bodyPr/>
        <a:lstStyle/>
        <a:p>
          <a:endParaRPr lang="en-US"/>
        </a:p>
      </dgm:t>
    </dgm:pt>
    <dgm:pt modelId="{9CFC6109-30BC-4E70-A96C-E9F2195E80B2}" type="pres">
      <dgm:prSet presAssocID="{545EE75E-E49F-4AA8-B850-98F0D9C9A55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B56D-65F9-4F05-B43B-D08681B9D269}" type="pres">
      <dgm:prSet presAssocID="{545EE75E-E49F-4AA8-B850-98F0D9C9A55C}" presName="wedge5" presStyleLbl="node1" presStyleIdx="4" presStyleCnt="5"/>
      <dgm:spPr/>
      <dgm:t>
        <a:bodyPr/>
        <a:lstStyle/>
        <a:p>
          <a:endParaRPr lang="en-US"/>
        </a:p>
      </dgm:t>
    </dgm:pt>
    <dgm:pt modelId="{5D8145AC-CEB2-4290-BEE1-311BFA4E6C87}" type="pres">
      <dgm:prSet presAssocID="{545EE75E-E49F-4AA8-B850-98F0D9C9A55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43CF3-543E-46F4-8E44-6527A96C94C5}" type="presOf" srcId="{545EE75E-E49F-4AA8-B850-98F0D9C9A55C}" destId="{42247D74-0BD6-4A05-8D78-2EB93E14675D}" srcOrd="0" destOrd="0" presId="urn:microsoft.com/office/officeart/2005/8/layout/chart3"/>
    <dgm:cxn modelId="{072D522C-9FF6-4EDF-9C28-ECE941F7DF93}" type="presOf" srcId="{0D2ECE99-8F85-4CA4-A058-5839F2CD9E5C}" destId="{E01AEF9A-9D73-47B7-8432-6E2A6F8A1D20}" srcOrd="0" destOrd="0" presId="urn:microsoft.com/office/officeart/2005/8/layout/chart3"/>
    <dgm:cxn modelId="{9770DF89-92C9-4E0F-ABE8-14A6C73C79E6}" type="presOf" srcId="{75AA6656-A333-4EF2-A1D9-4FEBBDF0C4F7}" destId="{63A657A3-621D-45F9-BF50-DC22226C01E4}" srcOrd="0" destOrd="0" presId="urn:microsoft.com/office/officeart/2005/8/layout/chart3"/>
    <dgm:cxn modelId="{48905EC8-4BA6-4D9E-B1E8-EAA42C555743}" type="presOf" srcId="{98AFF509-B271-4854-B07D-810F183A29F3}" destId="{A8F0BCDB-58D6-4DDE-A53E-FE83F29931A7}" srcOrd="0" destOrd="0" presId="urn:microsoft.com/office/officeart/2005/8/layout/chart3"/>
    <dgm:cxn modelId="{9CC39AC3-AB40-4E3C-9BDC-2E819A7F521F}" srcId="{545EE75E-E49F-4AA8-B850-98F0D9C9A55C}" destId="{98AFF509-B271-4854-B07D-810F183A29F3}" srcOrd="0" destOrd="0" parTransId="{DB35AF76-13BB-4C7C-B205-269D8249DA4A}" sibTransId="{BC482781-6F93-4D08-BFF8-74C7701C806B}"/>
    <dgm:cxn modelId="{C2C4F87F-CE1B-4AF2-B78B-0C40F3624A8B}" srcId="{545EE75E-E49F-4AA8-B850-98F0D9C9A55C}" destId="{0D2ECE99-8F85-4CA4-A058-5839F2CD9E5C}" srcOrd="2" destOrd="0" parTransId="{CDACA7F7-4728-4AC6-A98A-A5590E381FEB}" sibTransId="{BE711F1C-56C6-4CE8-AC18-4EB821D022A8}"/>
    <dgm:cxn modelId="{F465A68D-32A7-4F50-A142-3D97E59228A9}" type="presOf" srcId="{BB842844-D1CA-42E0-AA0A-63B1B2752E66}" destId="{5D8145AC-CEB2-4290-BEE1-311BFA4E6C87}" srcOrd="1" destOrd="0" presId="urn:microsoft.com/office/officeart/2005/8/layout/chart3"/>
    <dgm:cxn modelId="{86F03F86-2C20-483E-81F1-92450FD4EF80}" type="presOf" srcId="{98AFF509-B271-4854-B07D-810F183A29F3}" destId="{C0E5054F-9433-4896-8E06-D0516A68682C}" srcOrd="1" destOrd="0" presId="urn:microsoft.com/office/officeart/2005/8/layout/chart3"/>
    <dgm:cxn modelId="{29C35252-FB76-4D9D-A1BF-B2580A4B1CA0}" type="presOf" srcId="{0D2ECE99-8F85-4CA4-A058-5839F2CD9E5C}" destId="{A509378D-C2B4-4A38-92B4-077E4945B56C}" srcOrd="1" destOrd="0" presId="urn:microsoft.com/office/officeart/2005/8/layout/chart3"/>
    <dgm:cxn modelId="{9F9FB320-40E0-4FE4-BD02-60E1B6134E27}" type="presOf" srcId="{75AA6656-A333-4EF2-A1D9-4FEBBDF0C4F7}" destId="{D225901D-B44D-4254-8636-688BF0613505}" srcOrd="1" destOrd="0" presId="urn:microsoft.com/office/officeart/2005/8/layout/chart3"/>
    <dgm:cxn modelId="{42D91BB0-4744-4D5A-8EFF-1A218371C7EE}" type="presOf" srcId="{BB842844-D1CA-42E0-AA0A-63B1B2752E66}" destId="{FCAEB56D-65F9-4F05-B43B-D08681B9D269}" srcOrd="0" destOrd="0" presId="urn:microsoft.com/office/officeart/2005/8/layout/chart3"/>
    <dgm:cxn modelId="{4265095B-D8D3-4A17-B0E2-C7DF0BD26B52}" type="presOf" srcId="{924C2539-4DC5-4B2D-B4F4-A0BB15DC5C64}" destId="{4FEFD91D-A995-4551-9BB1-BF75B088929E}" srcOrd="0" destOrd="0" presId="urn:microsoft.com/office/officeart/2005/8/layout/chart3"/>
    <dgm:cxn modelId="{DCB7732F-2C73-42E4-96B6-0FB87B6F7728}" srcId="{545EE75E-E49F-4AA8-B850-98F0D9C9A55C}" destId="{BB842844-D1CA-42E0-AA0A-63B1B2752E66}" srcOrd="4" destOrd="0" parTransId="{CC8B3E9F-7337-43C3-89DC-23D3F6EB73C0}" sibTransId="{CD670ED8-34F3-471B-A600-D90C1D5AF23C}"/>
    <dgm:cxn modelId="{74B1DE62-0B37-49BF-B6CD-5F2358AE0E11}" type="presOf" srcId="{924C2539-4DC5-4B2D-B4F4-A0BB15DC5C64}" destId="{9CFC6109-30BC-4E70-A96C-E9F2195E80B2}" srcOrd="1" destOrd="0" presId="urn:microsoft.com/office/officeart/2005/8/layout/chart3"/>
    <dgm:cxn modelId="{32F746C1-2ED9-4A82-BF87-998CA00B39A1}" srcId="{545EE75E-E49F-4AA8-B850-98F0D9C9A55C}" destId="{75AA6656-A333-4EF2-A1D9-4FEBBDF0C4F7}" srcOrd="1" destOrd="0" parTransId="{94B499F4-D29E-4F33-B93A-4F544CA7B9F8}" sibTransId="{6F3EBC16-C9E9-4779-9DCC-17846E8F2EEE}"/>
    <dgm:cxn modelId="{D32A3D5D-A00D-4163-86FA-E393DCB5A943}" srcId="{545EE75E-E49F-4AA8-B850-98F0D9C9A55C}" destId="{924C2539-4DC5-4B2D-B4F4-A0BB15DC5C64}" srcOrd="3" destOrd="0" parTransId="{9A33C294-0928-45E7-8F62-876B5D51FB52}" sibTransId="{3AB0D1F0-5924-4907-99F2-B85F170871A4}"/>
    <dgm:cxn modelId="{EB1D1487-2A97-4059-A84E-C1F52B638D5C}" type="presParOf" srcId="{42247D74-0BD6-4A05-8D78-2EB93E14675D}" destId="{A8F0BCDB-58D6-4DDE-A53E-FE83F29931A7}" srcOrd="0" destOrd="0" presId="urn:microsoft.com/office/officeart/2005/8/layout/chart3"/>
    <dgm:cxn modelId="{36DEE588-247E-4FA4-BCE7-D9354D957AD5}" type="presParOf" srcId="{42247D74-0BD6-4A05-8D78-2EB93E14675D}" destId="{C0E5054F-9433-4896-8E06-D0516A68682C}" srcOrd="1" destOrd="0" presId="urn:microsoft.com/office/officeart/2005/8/layout/chart3"/>
    <dgm:cxn modelId="{8ACCB8FF-FCCA-40A0-8B99-753AF60DD2EB}" type="presParOf" srcId="{42247D74-0BD6-4A05-8D78-2EB93E14675D}" destId="{63A657A3-621D-45F9-BF50-DC22226C01E4}" srcOrd="2" destOrd="0" presId="urn:microsoft.com/office/officeart/2005/8/layout/chart3"/>
    <dgm:cxn modelId="{EA0DD38A-454F-4FA1-9E0E-789149018424}" type="presParOf" srcId="{42247D74-0BD6-4A05-8D78-2EB93E14675D}" destId="{D225901D-B44D-4254-8636-688BF0613505}" srcOrd="3" destOrd="0" presId="urn:microsoft.com/office/officeart/2005/8/layout/chart3"/>
    <dgm:cxn modelId="{8CE1EBEC-8472-40DD-8D24-28916AD2B06B}" type="presParOf" srcId="{42247D74-0BD6-4A05-8D78-2EB93E14675D}" destId="{E01AEF9A-9D73-47B7-8432-6E2A6F8A1D20}" srcOrd="4" destOrd="0" presId="urn:microsoft.com/office/officeart/2005/8/layout/chart3"/>
    <dgm:cxn modelId="{F90AF0DE-C8CE-4C3B-8325-1907F61CE225}" type="presParOf" srcId="{42247D74-0BD6-4A05-8D78-2EB93E14675D}" destId="{A509378D-C2B4-4A38-92B4-077E4945B56C}" srcOrd="5" destOrd="0" presId="urn:microsoft.com/office/officeart/2005/8/layout/chart3"/>
    <dgm:cxn modelId="{80441E61-FCB5-4075-BD90-CAEC2B9F683F}" type="presParOf" srcId="{42247D74-0BD6-4A05-8D78-2EB93E14675D}" destId="{4FEFD91D-A995-4551-9BB1-BF75B088929E}" srcOrd="6" destOrd="0" presId="urn:microsoft.com/office/officeart/2005/8/layout/chart3"/>
    <dgm:cxn modelId="{6F3EB459-333D-461D-B333-BD8BE6BEB0DE}" type="presParOf" srcId="{42247D74-0BD6-4A05-8D78-2EB93E14675D}" destId="{9CFC6109-30BC-4E70-A96C-E9F2195E80B2}" srcOrd="7" destOrd="0" presId="urn:microsoft.com/office/officeart/2005/8/layout/chart3"/>
    <dgm:cxn modelId="{16A39509-E6FE-4876-9771-916246508CE4}" type="presParOf" srcId="{42247D74-0BD6-4A05-8D78-2EB93E14675D}" destId="{FCAEB56D-65F9-4F05-B43B-D08681B9D269}" srcOrd="8" destOrd="0" presId="urn:microsoft.com/office/officeart/2005/8/layout/chart3"/>
    <dgm:cxn modelId="{4C85C0B6-09C3-45E2-9E67-93CD748E1472}" type="presParOf" srcId="{42247D74-0BD6-4A05-8D78-2EB93E14675D}" destId="{5D8145AC-CEB2-4290-BEE1-311BFA4E6C8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6072-4803-4143-946C-4B0268B55734}">
      <dsp:nvSpPr>
        <dsp:cNvPr id="0" name=""/>
        <dsp:cNvSpPr/>
      </dsp:nvSpPr>
      <dsp:spPr>
        <a:xfrm>
          <a:off x="755131" y="275550"/>
          <a:ext cx="2759546" cy="95835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5A19C-034B-4476-A7ED-5D5814A9BCCF}">
      <dsp:nvSpPr>
        <dsp:cNvPr id="0" name=""/>
        <dsp:cNvSpPr/>
      </dsp:nvSpPr>
      <dsp:spPr>
        <a:xfrm>
          <a:off x="1941394" y="2622234"/>
          <a:ext cx="534795" cy="34226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B0F86-346A-405A-90E7-11421605D786}">
      <dsp:nvSpPr>
        <dsp:cNvPr id="0" name=""/>
        <dsp:cNvSpPr/>
      </dsp:nvSpPr>
      <dsp:spPr>
        <a:xfrm>
          <a:off x="925316" y="2896049"/>
          <a:ext cx="2567019" cy="64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Results!</a:t>
          </a:r>
          <a:endParaRPr lang="en-US" sz="2300" kern="1200" dirty="0"/>
        </a:p>
      </dsp:txBody>
      <dsp:txXfrm>
        <a:off x="925316" y="2896049"/>
        <a:ext cx="2567019" cy="641754"/>
      </dsp:txXfrm>
    </dsp:sp>
    <dsp:sp modelId="{6E444D77-9717-4B55-BFCB-5B533CFB07E3}">
      <dsp:nvSpPr>
        <dsp:cNvPr id="0" name=""/>
        <dsp:cNvSpPr/>
      </dsp:nvSpPr>
      <dsp:spPr>
        <a:xfrm>
          <a:off x="1758408" y="1307920"/>
          <a:ext cx="962632" cy="962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BioSolve</a:t>
          </a:r>
          <a:endParaRPr lang="en-US" sz="1200" kern="1200" dirty="0"/>
        </a:p>
      </dsp:txBody>
      <dsp:txXfrm>
        <a:off x="1899382" y="1448894"/>
        <a:ext cx="680684" cy="680684"/>
      </dsp:txXfrm>
    </dsp:sp>
    <dsp:sp modelId="{9B18F52C-22FB-41AA-BB0C-022BCD894848}">
      <dsp:nvSpPr>
        <dsp:cNvPr id="0" name=""/>
        <dsp:cNvSpPr/>
      </dsp:nvSpPr>
      <dsp:spPr>
        <a:xfrm>
          <a:off x="1103119" y="270883"/>
          <a:ext cx="962632" cy="962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Material Balance</a:t>
          </a:r>
          <a:endParaRPr lang="en-US" sz="1200" kern="1200" dirty="0"/>
        </a:p>
      </dsp:txBody>
      <dsp:txXfrm>
        <a:off x="1244093" y="411857"/>
        <a:ext cx="680684" cy="680684"/>
      </dsp:txXfrm>
    </dsp:sp>
    <dsp:sp modelId="{7F80C6E3-E1B3-4AF3-A156-C425B4236143}">
      <dsp:nvSpPr>
        <dsp:cNvPr id="0" name=""/>
        <dsp:cNvSpPr/>
      </dsp:nvSpPr>
      <dsp:spPr>
        <a:xfrm>
          <a:off x="2290789" y="365252"/>
          <a:ext cx="962632" cy="962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Schedule Pro</a:t>
          </a:r>
          <a:endParaRPr lang="en-US" sz="1600" kern="1200" dirty="0"/>
        </a:p>
      </dsp:txBody>
      <dsp:txXfrm>
        <a:off x="2431763" y="506226"/>
        <a:ext cx="680684" cy="680684"/>
      </dsp:txXfrm>
    </dsp:sp>
    <dsp:sp modelId="{F531B2E1-768D-4D89-A87C-D58BCD085642}">
      <dsp:nvSpPr>
        <dsp:cNvPr id="0" name=""/>
        <dsp:cNvSpPr/>
      </dsp:nvSpPr>
      <dsp:spPr>
        <a:xfrm>
          <a:off x="719740" y="36256"/>
          <a:ext cx="2994856" cy="23958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86A06-D18E-490B-948B-2ED5A76B7BD7}">
      <dsp:nvSpPr>
        <dsp:cNvPr id="0" name=""/>
        <dsp:cNvSpPr/>
      </dsp:nvSpPr>
      <dsp:spPr>
        <a:xfrm>
          <a:off x="0" y="638501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Site Visits</a:t>
          </a:r>
          <a:endParaRPr lang="en-US" sz="1400" kern="1200" dirty="0"/>
        </a:p>
      </dsp:txBody>
      <dsp:txXfrm>
        <a:off x="248181" y="886695"/>
        <a:ext cx="1198326" cy="1198385"/>
      </dsp:txXfrm>
    </dsp:sp>
    <dsp:sp modelId="{33036E61-D7B3-4C7B-9CF7-F451A4DA267C}">
      <dsp:nvSpPr>
        <dsp:cNvPr id="0" name=""/>
        <dsp:cNvSpPr/>
      </dsp:nvSpPr>
      <dsp:spPr>
        <a:xfrm>
          <a:off x="880262" y="1730725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301656"/>
            <a:satOff val="-25147"/>
            <a:lumOff val="168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Interview SMEs</a:t>
          </a:r>
          <a:endParaRPr lang="en-US" sz="1400" kern="1200" dirty="0"/>
        </a:p>
      </dsp:txBody>
      <dsp:txXfrm>
        <a:off x="1128443" y="1978919"/>
        <a:ext cx="1198326" cy="1198385"/>
      </dsp:txXfrm>
    </dsp:sp>
    <dsp:sp modelId="{A28FC745-6384-4C9D-8D0F-B4714C0394C6}">
      <dsp:nvSpPr>
        <dsp:cNvPr id="0" name=""/>
        <dsp:cNvSpPr/>
      </dsp:nvSpPr>
      <dsp:spPr>
        <a:xfrm>
          <a:off x="1760524" y="638501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603312"/>
            <a:satOff val="-50293"/>
            <a:lumOff val="337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Shadowing</a:t>
          </a:r>
          <a:endParaRPr lang="en-US" sz="1400" kern="1200" dirty="0"/>
        </a:p>
      </dsp:txBody>
      <dsp:txXfrm>
        <a:off x="2008705" y="886695"/>
        <a:ext cx="1198326" cy="1198385"/>
      </dsp:txXfrm>
    </dsp:sp>
    <dsp:sp modelId="{956A1068-9904-4DFE-9252-FBF9D1CA196C}">
      <dsp:nvSpPr>
        <dsp:cNvPr id="0" name=""/>
        <dsp:cNvSpPr/>
      </dsp:nvSpPr>
      <dsp:spPr>
        <a:xfrm>
          <a:off x="2640787" y="1730725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904968"/>
            <a:satOff val="-75440"/>
            <a:lumOff val="505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Targeted Assumptions</a:t>
          </a:r>
          <a:endParaRPr lang="en-US" sz="1400" kern="1200" dirty="0"/>
        </a:p>
      </dsp:txBody>
      <dsp:txXfrm>
        <a:off x="2888968" y="1978919"/>
        <a:ext cx="1198326" cy="1198385"/>
      </dsp:txXfrm>
    </dsp:sp>
    <dsp:sp modelId="{EFC9D8FE-1605-4BF6-B4FD-98B38EA75E81}">
      <dsp:nvSpPr>
        <dsp:cNvPr id="0" name=""/>
        <dsp:cNvSpPr/>
      </dsp:nvSpPr>
      <dsp:spPr>
        <a:xfrm>
          <a:off x="3521049" y="638501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603312"/>
            <a:satOff val="-50293"/>
            <a:lumOff val="337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 Studies</a:t>
          </a:r>
          <a:endParaRPr lang="en-US" sz="1400" kern="1200" dirty="0"/>
        </a:p>
      </dsp:txBody>
      <dsp:txXfrm>
        <a:off x="3769230" y="886695"/>
        <a:ext cx="1198326" cy="1198385"/>
      </dsp:txXfrm>
    </dsp:sp>
    <dsp:sp modelId="{7B631041-90B1-4065-9AF1-BEC32A3FE235}">
      <dsp:nvSpPr>
        <dsp:cNvPr id="0" name=""/>
        <dsp:cNvSpPr/>
      </dsp:nvSpPr>
      <dsp:spPr>
        <a:xfrm>
          <a:off x="4401312" y="1730725"/>
          <a:ext cx="1694688" cy="1694773"/>
        </a:xfrm>
        <a:prstGeom prst="ellipse">
          <a:avLst/>
        </a:prstGeom>
        <a:solidFill>
          <a:schemeClr val="accent1">
            <a:shade val="80000"/>
            <a:alpha val="50000"/>
            <a:hueOff val="301656"/>
            <a:satOff val="-25147"/>
            <a:lumOff val="168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Batch Records</a:t>
          </a:r>
          <a:endParaRPr lang="en-US" sz="1400" kern="1200" dirty="0"/>
        </a:p>
      </dsp:txBody>
      <dsp:txXfrm>
        <a:off x="4649493" y="1978919"/>
        <a:ext cx="1198326" cy="1198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462CD-574F-48C7-AC91-6707691BCDAA}">
      <dsp:nvSpPr>
        <dsp:cNvPr id="0" name=""/>
        <dsp:cNvSpPr/>
      </dsp:nvSpPr>
      <dsp:spPr>
        <a:xfrm>
          <a:off x="3669" y="1371728"/>
          <a:ext cx="2136272" cy="85450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Inputs</a:t>
          </a:r>
          <a:endParaRPr lang="en-US" sz="2500" kern="1200" dirty="0"/>
        </a:p>
      </dsp:txBody>
      <dsp:txXfrm>
        <a:off x="430923" y="1371728"/>
        <a:ext cx="1281764" cy="854508"/>
      </dsp:txXfrm>
    </dsp:sp>
    <dsp:sp modelId="{108CAD9A-67AB-4D7C-A3C5-037CB2B591A1}">
      <dsp:nvSpPr>
        <dsp:cNvPr id="0" name=""/>
        <dsp:cNvSpPr/>
      </dsp:nvSpPr>
      <dsp:spPr>
        <a:xfrm>
          <a:off x="1926315" y="1371728"/>
          <a:ext cx="2136272" cy="854508"/>
        </a:xfrm>
        <a:prstGeom prst="chevron">
          <a:avLst/>
        </a:prstGeom>
        <a:solidFill>
          <a:schemeClr val="accent1">
            <a:shade val="80000"/>
            <a:hueOff val="280011"/>
            <a:satOff val="-24203"/>
            <a:lumOff val="13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Process</a:t>
          </a:r>
          <a:endParaRPr lang="en-US" sz="2500" kern="1200" dirty="0"/>
        </a:p>
      </dsp:txBody>
      <dsp:txXfrm>
        <a:off x="2353569" y="1371728"/>
        <a:ext cx="1281764" cy="854508"/>
      </dsp:txXfrm>
    </dsp:sp>
    <dsp:sp modelId="{A31DB6CD-56D4-4C52-9A1F-B442C10454A8}">
      <dsp:nvSpPr>
        <dsp:cNvPr id="0" name=""/>
        <dsp:cNvSpPr/>
      </dsp:nvSpPr>
      <dsp:spPr>
        <a:xfrm>
          <a:off x="3848960" y="1371728"/>
          <a:ext cx="2136272" cy="854508"/>
        </a:xfrm>
        <a:prstGeom prst="chevron">
          <a:avLst/>
        </a:prstGeom>
        <a:solidFill>
          <a:schemeClr val="accent1">
            <a:shade val="80000"/>
            <a:hueOff val="560022"/>
            <a:satOff val="-48405"/>
            <a:lumOff val="261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Ops</a:t>
          </a:r>
          <a:endParaRPr lang="en-US" sz="2500" kern="1200" dirty="0"/>
        </a:p>
      </dsp:txBody>
      <dsp:txXfrm>
        <a:off x="4276214" y="1371728"/>
        <a:ext cx="1281764" cy="854508"/>
      </dsp:txXfrm>
    </dsp:sp>
    <dsp:sp modelId="{624813EE-D79F-4D75-AC91-131F75610FD0}">
      <dsp:nvSpPr>
        <dsp:cNvPr id="0" name=""/>
        <dsp:cNvSpPr/>
      </dsp:nvSpPr>
      <dsp:spPr>
        <a:xfrm>
          <a:off x="5771605" y="1371728"/>
          <a:ext cx="2136272" cy="854508"/>
        </a:xfrm>
        <a:prstGeom prst="chevron">
          <a:avLst/>
        </a:prstGeom>
        <a:solidFill>
          <a:schemeClr val="accent1">
            <a:shade val="80000"/>
            <a:hueOff val="840033"/>
            <a:satOff val="-72608"/>
            <a:lumOff val="391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Testing</a:t>
          </a:r>
          <a:endParaRPr lang="en-US" sz="2500" kern="1200" dirty="0"/>
        </a:p>
      </dsp:txBody>
      <dsp:txXfrm>
        <a:off x="6198859" y="1371728"/>
        <a:ext cx="1281764" cy="854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BCDB-58D6-4DDE-A53E-FE83F29931A7}">
      <dsp:nvSpPr>
        <dsp:cNvPr id="0" name=""/>
        <dsp:cNvSpPr/>
      </dsp:nvSpPr>
      <dsp:spPr>
        <a:xfrm>
          <a:off x="432477" y="403480"/>
          <a:ext cx="3836125" cy="383612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Capital Costs</a:t>
          </a:r>
        </a:p>
      </dsp:txBody>
      <dsp:txXfrm>
        <a:off x="2398948" y="976615"/>
        <a:ext cx="1301542" cy="890529"/>
      </dsp:txXfrm>
    </dsp:sp>
    <dsp:sp modelId="{63A657A3-621D-45F9-BF50-DC22226C01E4}">
      <dsp:nvSpPr>
        <dsp:cNvPr id="0" name=""/>
        <dsp:cNvSpPr/>
      </dsp:nvSpPr>
      <dsp:spPr>
        <a:xfrm>
          <a:off x="298213" y="588436"/>
          <a:ext cx="3836125" cy="383612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3314590"/>
                <a:satOff val="-13095"/>
                <a:lumOff val="931"/>
                <a:alphaOff val="0"/>
                <a:shade val="51000"/>
                <a:satMod val="130000"/>
              </a:schemeClr>
            </a:gs>
            <a:gs pos="80000">
              <a:schemeClr val="accent3">
                <a:hueOff val="3314590"/>
                <a:satOff val="-13095"/>
                <a:lumOff val="931"/>
                <a:alphaOff val="0"/>
                <a:shade val="93000"/>
                <a:satMod val="130000"/>
              </a:schemeClr>
            </a:gs>
            <a:gs pos="100000">
              <a:schemeClr val="accent3">
                <a:hueOff val="3314590"/>
                <a:satOff val="-13095"/>
                <a:lumOff val="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Materials</a:t>
          </a:r>
        </a:p>
      </dsp:txBody>
      <dsp:txXfrm>
        <a:off x="2805395" y="2323826"/>
        <a:ext cx="1141704" cy="963598"/>
      </dsp:txXfrm>
    </dsp:sp>
    <dsp:sp modelId="{E01AEF9A-9D73-47B7-8432-6E2A6F8A1D20}">
      <dsp:nvSpPr>
        <dsp:cNvPr id="0" name=""/>
        <dsp:cNvSpPr/>
      </dsp:nvSpPr>
      <dsp:spPr>
        <a:xfrm>
          <a:off x="298213" y="588436"/>
          <a:ext cx="3836125" cy="3836125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3">
                <a:hueOff val="6629179"/>
                <a:satOff val="-26190"/>
                <a:lumOff val="1863"/>
                <a:alphaOff val="0"/>
                <a:shade val="51000"/>
                <a:satMod val="130000"/>
              </a:schemeClr>
            </a:gs>
            <a:gs pos="80000">
              <a:schemeClr val="accent3">
                <a:hueOff val="6629179"/>
                <a:satOff val="-26190"/>
                <a:lumOff val="1863"/>
                <a:alphaOff val="0"/>
                <a:shade val="93000"/>
                <a:satMod val="130000"/>
              </a:schemeClr>
            </a:gs>
            <a:gs pos="100000">
              <a:schemeClr val="accent3">
                <a:hueOff val="6629179"/>
                <a:satOff val="-26190"/>
                <a:lumOff val="1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Consumables</a:t>
          </a:r>
        </a:p>
      </dsp:txBody>
      <dsp:txXfrm>
        <a:off x="1531253" y="3465530"/>
        <a:ext cx="1370044" cy="822026"/>
      </dsp:txXfrm>
    </dsp:sp>
    <dsp:sp modelId="{4FEFD91D-A995-4551-9BB1-BF75B088929E}">
      <dsp:nvSpPr>
        <dsp:cNvPr id="0" name=""/>
        <dsp:cNvSpPr/>
      </dsp:nvSpPr>
      <dsp:spPr>
        <a:xfrm>
          <a:off x="298213" y="588436"/>
          <a:ext cx="3836125" cy="383612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3">
                <a:hueOff val="9943769"/>
                <a:satOff val="-39284"/>
                <a:lumOff val="2794"/>
                <a:alphaOff val="0"/>
                <a:shade val="51000"/>
                <a:satMod val="130000"/>
              </a:schemeClr>
            </a:gs>
            <a:gs pos="80000">
              <a:schemeClr val="accent3">
                <a:hueOff val="9943769"/>
                <a:satOff val="-39284"/>
                <a:lumOff val="2794"/>
                <a:alphaOff val="0"/>
                <a:shade val="93000"/>
                <a:satMod val="130000"/>
              </a:schemeClr>
            </a:gs>
            <a:gs pos="100000">
              <a:schemeClr val="accent3">
                <a:hueOff val="9943769"/>
                <a:satOff val="-39284"/>
                <a:lumOff val="27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Labor</a:t>
          </a:r>
        </a:p>
      </dsp:txBody>
      <dsp:txXfrm>
        <a:off x="480885" y="2323826"/>
        <a:ext cx="1141704" cy="963598"/>
      </dsp:txXfrm>
    </dsp:sp>
    <dsp:sp modelId="{FCAEB56D-65F9-4F05-B43B-D08681B9D269}">
      <dsp:nvSpPr>
        <dsp:cNvPr id="0" name=""/>
        <dsp:cNvSpPr/>
      </dsp:nvSpPr>
      <dsp:spPr>
        <a:xfrm>
          <a:off x="298213" y="588436"/>
          <a:ext cx="3836125" cy="383612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13258358"/>
                <a:satOff val="-52379"/>
                <a:lumOff val="3725"/>
                <a:alphaOff val="0"/>
                <a:shade val="51000"/>
                <a:satMod val="130000"/>
              </a:schemeClr>
            </a:gs>
            <a:gs pos="80000">
              <a:schemeClr val="accent3">
                <a:hueOff val="13258358"/>
                <a:satOff val="-52379"/>
                <a:lumOff val="3725"/>
                <a:alphaOff val="0"/>
                <a:shade val="93000"/>
                <a:satMod val="130000"/>
              </a:schemeClr>
            </a:gs>
            <a:gs pos="100000">
              <a:schemeClr val="accent3">
                <a:hueOff val="13258358"/>
                <a:satOff val="-52379"/>
                <a:lumOff val="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Other</a:t>
          </a:r>
        </a:p>
      </dsp:txBody>
      <dsp:txXfrm>
        <a:off x="857648" y="1172988"/>
        <a:ext cx="1301542" cy="890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3E1C-7EAF-40FB-A96F-BBA5C9A70E5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596B9-84BC-4ED6-93FB-ACB0B3F0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Analysis: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 Throughput </a:t>
            </a: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Bottlenecks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Resolve Bottlenecks</a:t>
            </a:r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Goods Analysis: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Alternative Selection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Product Pricing</a:t>
            </a:r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Sizing: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Storage, generation and distribution</a:t>
            </a: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Evaluation: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staging space required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traffic and material movement efficiency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Size warehouse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Example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operators per step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eight to ten operators required per shift for two trains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Operators</a:t>
            </a:r>
            <a:endParaRPr lang="en-US" sz="8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Labor dedicated per area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Load leveling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Chart shows instantaneous and average labor pools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0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the story of how we changed their mindset of their current facility and how it was not optimized and continued to prove to them the bottlenecks scaling up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value of the model prevented wrong decisions moving forward</a:t>
            </a:r>
          </a:p>
          <a:p>
            <a:endParaRPr lang="en-US" baseline="0" dirty="0" smtClean="0"/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Cadence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Hybrid - Primarily Stainless Steel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24hr Cadence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Trains</a:t>
            </a:r>
          </a:p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Skids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skids per area</a:t>
            </a:r>
          </a:p>
          <a:p>
            <a:pPr lvl="0"/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“Neat” buffers (1X)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Shared Prep Tanks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Hold Vessels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check and input cost data, parameters, and define facility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using a BioSolve template, modify process sequence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add details on process sequence and resources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verify model results and run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Costs: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of Works Factors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Media, Buffer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CIP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QC Tests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Consumables: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Tubing Sets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Labor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from </a:t>
            </a:r>
            <a:r>
              <a:rPr lang="en-US" dirty="0" err="1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BioSolve</a:t>
            </a: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Templates: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Stainless Steel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Perfusion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Single Use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to match desired process sequence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Equipment and Consumables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type, size and quantity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Parameters: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Flowrate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 Loading Capacity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UF Cassette Re-use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Unit Operation is detailed using the Ops tab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in Buffer and Media volumes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step durations and step types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Labor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Waste and designate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BioSolve breaks down cost on multiple levels: 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by Dose, Gram, Batch, Campaign, or Year 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by Unit Operation is also an option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Cost</a:t>
            </a: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Buckets are broken down here by unit operation</a:t>
            </a: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Materials</a:t>
            </a: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= Consumables</a:t>
            </a: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Blue = Capital Costs</a:t>
            </a: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Blue = Labor</a:t>
            </a: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= Other</a:t>
            </a:r>
          </a:p>
          <a:p>
            <a:pPr marL="195910" lv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 lv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as the number of batches increases, the capital costs drop drastically as they are absorbed by the higher batch rate</a:t>
            </a:r>
          </a:p>
          <a:p>
            <a:pPr marL="195910" lv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 lv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 lv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Use vs. Stainless Steel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a high throughput rate, single-use consumable costs become prohibitive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lower production frequencies, single-use outshines stainless steel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Non-cost related factors such as warehousing space, manual labor, and supply chain management were considered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Multi-product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may push towards single-use dependent on changeover requirements and downtime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5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</a:t>
            </a:r>
            <a:r>
              <a:rPr lang="en-US" dirty="0" err="1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BioSolve</a:t>
            </a: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SchedulePro</a:t>
            </a:r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together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and documentation of data inputs is key</a:t>
            </a: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 are only a piece of the puzzle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Ease of Use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Supply Chain Availability</a:t>
            </a: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as unbiased as possible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Single-Use vs. Stainless Steel debate has fans on either side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BioSolve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can be manipulated to skew costs favorably in either direction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Database should be confirmed and checked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have a huge result on pricing</a:t>
            </a: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Scope can be difficult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Seeing results generally leads to ideas about new cases to examine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Commercially available software developed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Inc.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Founded in 1991 out of the Biotechnology Process Engineering Center at MIT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Finite Capacity Scheduling Tool</a:t>
            </a:r>
          </a:p>
          <a:p>
            <a:pPr marL="130622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Batch Processes</a:t>
            </a:r>
          </a:p>
          <a:p>
            <a:pPr marL="130622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Semi-Continuous Processes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for: </a:t>
            </a:r>
          </a:p>
          <a:p>
            <a:pPr marL="130622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Planning &amp; Scheduling</a:t>
            </a:r>
          </a:p>
          <a:p>
            <a:pPr marL="130622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  <a:p>
            <a:pPr marL="130622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Multi-Product Facilities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SuperPro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Designer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(Material &amp; Energy Balance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Commercially available software developed by </a:t>
            </a:r>
            <a:r>
              <a:rPr lang="en-US" dirty="0" err="1" smtClean="0"/>
              <a:t>Biopharm</a:t>
            </a:r>
            <a:r>
              <a:rPr lang="en-US" dirty="0" smtClean="0"/>
              <a:t> Services in the UK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Cost-of-goods analysis software, Microsoft Excel Add-in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Up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Scale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Scale (3X Factor, 10X Factor)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Cost-of-Goods Analysis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Single-Use, Stainless Steel, Hybrid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Buffer Prep Concentrates vs. Neat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alternative unit operations 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Analysis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Scale – increase from 10/4 to 24/7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Scale – 24/7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Sizing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Utility Sizing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Scale – determine number of vessels required to support two trains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4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and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Clean Utilities including WFI and Process Waste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Labor Requirements</a:t>
            </a:r>
          </a:p>
          <a:p>
            <a:pPr marL="653110" lvl="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Single Use, Stainless Steel, and Hybrid approaches</a:t>
            </a:r>
          </a:p>
          <a:p>
            <a:pPr marL="653110" lvl="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Buffer Strategy, “At-Use” or 10X</a:t>
            </a:r>
          </a:p>
          <a:p>
            <a:pPr marL="653110" lvl="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Throughput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Shows equipment usage vs. time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conflicts are revealed and resolved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Optimize CIP Skids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Easily adjust multi-train scheduling and view implications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Resolution is a methodical process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Repeating conflicts are identified first and resolved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CIPs can be shifted later, however it is important to keep track of “dirty hold times” and maintain within a reasonable window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conflicts are unresolvable indicating that the desired results are unfeasible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96B9-84BC-4ED6-93FB-ACB0B3F0C4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 smtClean="0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78" y="2932695"/>
            <a:ext cx="6505217" cy="1243673"/>
          </a:xfrm>
        </p:spPr>
        <p:txBody>
          <a:bodyPr/>
          <a:lstStyle/>
          <a:p>
            <a:r>
              <a:rPr lang="en-US" dirty="0" smtClean="0"/>
              <a:t>Right-sizing your facility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TALE OF TWO SOFTWARE PACKAGES</a:t>
            </a:r>
            <a:br>
              <a:rPr lang="en-US" dirty="0" smtClean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March 13,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Typical Simulation Project Approach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80" y="1328211"/>
            <a:ext cx="2759054" cy="46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Kick-Off: Simulation Goals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16188"/>
            <a:ext cx="801761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Up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Scale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Scale (3X Factor, 10X Factor)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Cost-of-Goods Analysis</a:t>
            </a:r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Single-Use, Stainless Steel, Hybrid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Buffer Prep Concentrates vs. Neat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alternative unit operations 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Analysis</a:t>
            </a:r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Scale – increase from 10/4 to 24/7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 Scale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24/7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Sizing</a:t>
            </a:r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Utility Sizing</a:t>
            </a: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Scale – determine number of vessels required to support two trains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1982"/>
          <a:stretch/>
        </p:blipFill>
        <p:spPr>
          <a:xfrm>
            <a:off x="5568162" y="977899"/>
            <a:ext cx="3264371" cy="120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7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Kick-Off: Why </a:t>
            </a:r>
            <a:r>
              <a:rPr lang="en-US" sz="3200" dirty="0"/>
              <a:t>use two software packages?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51654978"/>
              </p:ext>
            </p:extLst>
          </p:nvPr>
        </p:nvGraphicFramePr>
        <p:xfrm>
          <a:off x="5067300" y="1435100"/>
          <a:ext cx="4278366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4325" y="1251624"/>
            <a:ext cx="59044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desired included: 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Cost-of-Goods Analysis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Utility Sizing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Throughput and Bottleneck Analysis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for one software package to efficiently deliver! 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Kick-Off: Case Study- </a:t>
            </a:r>
            <a:r>
              <a:rPr lang="en-US" sz="3200" dirty="0"/>
              <a:t>Scenarios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88874"/>
              </p:ext>
            </p:extLst>
          </p:nvPr>
        </p:nvGraphicFramePr>
        <p:xfrm>
          <a:off x="482600" y="1938020"/>
          <a:ext cx="83820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 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Primarily Single-Use Equipment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Primarily Stainless</a:t>
                      </a:r>
                      <a:r>
                        <a:rPr lang="en-US" sz="1600" baseline="0" dirty="0" smtClean="0"/>
                        <a:t> Steel Equipment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</a:t>
                      </a:r>
                      <a:r>
                        <a:rPr lang="en-US" sz="1600" baseline="0" dirty="0" smtClean="0"/>
                        <a:t>-Use Buffer Prep </a:t>
                      </a:r>
                    </a:p>
                    <a:p>
                      <a:r>
                        <a:rPr lang="en-US" sz="1600" baseline="0" dirty="0" smtClean="0"/>
                        <a:t>(10X Concentrates)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Stainless Steel Buffer Prep</a:t>
                      </a:r>
                    </a:p>
                    <a:p>
                      <a:r>
                        <a:rPr lang="en-US" sz="1600" dirty="0" smtClean="0"/>
                        <a:t>(“At-Use” Buffers)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Data Collection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80833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8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Case Study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Schedulepro</a:t>
            </a:r>
            <a:r>
              <a:rPr lang="en-US" sz="2400" dirty="0" smtClean="0"/>
              <a:t> MODEL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9679" y="382326"/>
            <a:ext cx="8380677" cy="945885"/>
          </a:xfrm>
          <a:prstGeom prst="rect">
            <a:avLst/>
          </a:prstGeom>
        </p:spPr>
        <p:txBody>
          <a:bodyPr/>
          <a:lstStyle>
            <a:lvl1pPr marL="214304" indent="-214304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4325" indent="-178586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7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Model Development: Schedule </a:t>
            </a:r>
            <a:r>
              <a:rPr lang="en-US" sz="3200" dirty="0"/>
              <a:t>Pro - </a:t>
            </a:r>
            <a:r>
              <a:rPr lang="en-US" sz="3200" dirty="0" smtClean="0"/>
              <a:t>Goals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9679" y="1082623"/>
            <a:ext cx="44717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Objectives</a:t>
            </a:r>
          </a:p>
          <a:p>
            <a:endParaRPr lang="en-US" dirty="0" smtClean="0"/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Clean Utilities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Quantify Throughput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19066" y="1699136"/>
            <a:ext cx="3988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110" lvl="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Single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vs. Stainless Steel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lvl="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“At-Use” Buffers vs. 10X Concentrates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692" y="3357502"/>
            <a:ext cx="6082748" cy="2729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0056" y="4537648"/>
            <a:ext cx="250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Volume (Gallons)</a:t>
            </a:r>
            <a:endParaRPr lang="en-US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Model Development: </a:t>
            </a:r>
            <a:r>
              <a:rPr lang="en-US" sz="3200" dirty="0" err="1" smtClean="0"/>
              <a:t>SchedulePro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8705" y="1337837"/>
            <a:ext cx="3826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process scale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Process Recipe in SchedulePro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recipes made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buffer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CIP durations, WFI consumption, and waste generation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Entered labor required for each operation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60" y="1477479"/>
            <a:ext cx="4564725" cy="2349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693" y="2957384"/>
            <a:ext cx="2310412" cy="2720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5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Model Review: </a:t>
            </a:r>
            <a:r>
              <a:rPr lang="en-US" sz="3200" dirty="0" err="1" smtClean="0"/>
              <a:t>SchedulePro</a:t>
            </a:r>
            <a:r>
              <a:rPr lang="en-US" sz="3200" dirty="0" smtClean="0"/>
              <a:t> </a:t>
            </a:r>
            <a:r>
              <a:rPr lang="en-US" sz="3200" dirty="0"/>
              <a:t>– Equipment Occupancy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452" y="1221706"/>
            <a:ext cx="6255843" cy="464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83220" y="1813276"/>
            <a:ext cx="4505616" cy="1029316"/>
            <a:chOff x="6471321" y="3075948"/>
            <a:chExt cx="3613684" cy="3262685"/>
          </a:xfrm>
        </p:grpSpPr>
        <p:sp>
          <p:nvSpPr>
            <p:cNvPr id="7" name="TextBox 6"/>
            <p:cNvSpPr txBox="1"/>
            <p:nvPr/>
          </p:nvSpPr>
          <p:spPr>
            <a:xfrm>
              <a:off x="6471321" y="3075948"/>
              <a:ext cx="2256183" cy="117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Initial Bottleneck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908763" y="3739838"/>
              <a:ext cx="2176242" cy="2598795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83220" y="2403331"/>
            <a:ext cx="4217381" cy="648706"/>
            <a:chOff x="6471321" y="3075948"/>
            <a:chExt cx="3382508" cy="2056242"/>
          </a:xfrm>
        </p:grpSpPr>
        <p:sp>
          <p:nvSpPr>
            <p:cNvPr id="12" name="TextBox 11"/>
            <p:cNvSpPr txBox="1"/>
            <p:nvPr/>
          </p:nvSpPr>
          <p:spPr>
            <a:xfrm>
              <a:off x="6471321" y="3075948"/>
              <a:ext cx="2256183" cy="117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CIP Skids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534099" y="3762521"/>
              <a:ext cx="2319730" cy="1369669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83220" y="4775608"/>
            <a:ext cx="3929145" cy="646331"/>
            <a:chOff x="6471321" y="3366353"/>
            <a:chExt cx="3382508" cy="3531669"/>
          </a:xfrm>
        </p:grpSpPr>
        <p:sp>
          <p:nvSpPr>
            <p:cNvPr id="17" name="TextBox 16"/>
            <p:cNvSpPr txBox="1"/>
            <p:nvPr/>
          </p:nvSpPr>
          <p:spPr>
            <a:xfrm>
              <a:off x="6471321" y="3366353"/>
              <a:ext cx="1210846" cy="3531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Optimized Buffer Prep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682167" y="5132190"/>
              <a:ext cx="2171662" cy="0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3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Corrections: </a:t>
            </a:r>
            <a:r>
              <a:rPr lang="en-US" sz="3200" dirty="0" err="1" smtClean="0"/>
              <a:t>SchedulePro</a:t>
            </a:r>
            <a:r>
              <a:rPr lang="en-US" sz="3200" dirty="0" smtClean="0"/>
              <a:t> </a:t>
            </a:r>
            <a:r>
              <a:rPr lang="en-US" sz="3200" dirty="0"/>
              <a:t>– Conflict Resolution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280" y="1153298"/>
            <a:ext cx="5968720" cy="472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79679" y="3086242"/>
            <a:ext cx="4997392" cy="646331"/>
            <a:chOff x="6076897" y="3075948"/>
            <a:chExt cx="4008108" cy="2048714"/>
          </a:xfrm>
        </p:grpSpPr>
        <p:sp>
          <p:nvSpPr>
            <p:cNvPr id="8" name="TextBox 7"/>
            <p:cNvSpPr txBox="1"/>
            <p:nvPr/>
          </p:nvSpPr>
          <p:spPr>
            <a:xfrm>
              <a:off x="6076897" y="3075948"/>
              <a:ext cx="1831866" cy="204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CIP Bottlenecks can be resolved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908763" y="3739838"/>
              <a:ext cx="2176242" cy="690237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10879" y="1328210"/>
            <a:ext cx="4966192" cy="1663467"/>
            <a:chOff x="6471321" y="3075948"/>
            <a:chExt cx="3613684" cy="3262685"/>
          </a:xfrm>
        </p:grpSpPr>
        <p:sp>
          <p:nvSpPr>
            <p:cNvPr id="11" name="TextBox 10"/>
            <p:cNvSpPr txBox="1"/>
            <p:nvPr/>
          </p:nvSpPr>
          <p:spPr>
            <a:xfrm>
              <a:off x="6471321" y="3075948"/>
              <a:ext cx="1437442" cy="2354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Equipment Bottlenecks may require additional equipment 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908763" y="3739838"/>
              <a:ext cx="2176242" cy="2598795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8" y="1142999"/>
            <a:ext cx="8380677" cy="4380178"/>
          </a:xfrm>
        </p:spPr>
        <p:txBody>
          <a:bodyPr/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Definitions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Tools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</a:p>
          <a:p>
            <a:pPr marL="1110310" lvl="1" indent="-45720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Assumptions</a:t>
            </a:r>
          </a:p>
          <a:p>
            <a:pPr marL="1110310" lvl="1" indent="-45720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SchedulePro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1110310" lvl="1" indent="-45720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BioSolve Process</a:t>
            </a:r>
          </a:p>
          <a:p>
            <a:pPr marL="1110310" lvl="1" indent="-45720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&amp; Conclusions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defTabSz="914400"/>
            <a:endParaRPr lang="en-US" sz="18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Analysis: </a:t>
            </a:r>
            <a:r>
              <a:rPr lang="en-US" sz="3200" dirty="0" err="1" smtClean="0"/>
              <a:t>SchedulePro</a:t>
            </a:r>
            <a:r>
              <a:rPr lang="en-US" sz="3200" dirty="0" smtClean="0"/>
              <a:t> </a:t>
            </a:r>
            <a:r>
              <a:rPr lang="en-US" sz="3200" dirty="0"/>
              <a:t>Output - </a:t>
            </a:r>
            <a:r>
              <a:rPr lang="en-US" sz="3200" dirty="0" smtClean="0"/>
              <a:t>Utilities (WFI)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2079" y="5191677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WFI Consumption vs. Time (Single-Use)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50917" y="5188255"/>
            <a:ext cx="394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WFI Consumption vs. Time (Stainless Steel)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17" y="2026359"/>
            <a:ext cx="4176836" cy="311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7885" y="2031189"/>
            <a:ext cx="4172006" cy="31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Analysis: </a:t>
            </a:r>
            <a:r>
              <a:rPr lang="en-US" sz="3200" dirty="0" err="1" smtClean="0"/>
              <a:t>SchedulePro</a:t>
            </a:r>
            <a:r>
              <a:rPr lang="en-US" sz="3200" dirty="0" smtClean="0"/>
              <a:t> </a:t>
            </a:r>
            <a:r>
              <a:rPr lang="en-US" sz="3200" dirty="0"/>
              <a:t>Output - Labor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1" b="55707"/>
          <a:stretch/>
        </p:blipFill>
        <p:spPr>
          <a:xfrm>
            <a:off x="3171825" y="1476375"/>
            <a:ext cx="5624442" cy="166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1" t="54408"/>
          <a:stretch/>
        </p:blipFill>
        <p:spPr>
          <a:xfrm>
            <a:off x="3166478" y="3084415"/>
            <a:ext cx="5629790" cy="17161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796267" y="1597819"/>
            <a:ext cx="0" cy="14943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96267" y="3236119"/>
            <a:ext cx="0" cy="14943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91242" y="1597819"/>
            <a:ext cx="0" cy="13782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2587642" y="379861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endParaRPr lang="en-US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2338046" y="2156451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US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0306" y="4800600"/>
            <a:ext cx="689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6253" y="3143673"/>
            <a:ext cx="4313398" cy="369332"/>
            <a:chOff x="6178414" y="3257991"/>
            <a:chExt cx="3459517" cy="1170694"/>
          </a:xfrm>
        </p:grpSpPr>
        <p:sp>
          <p:nvSpPr>
            <p:cNvPr id="19" name="TextBox 18"/>
            <p:cNvSpPr txBox="1"/>
            <p:nvPr/>
          </p:nvSpPr>
          <p:spPr>
            <a:xfrm>
              <a:off x="6178414" y="3257991"/>
              <a:ext cx="1831866" cy="117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Peak Labor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249336" y="3881410"/>
              <a:ext cx="2388595" cy="19336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6253" y="3882708"/>
            <a:ext cx="4313397" cy="1471890"/>
            <a:chOff x="6076897" y="-418897"/>
            <a:chExt cx="3459517" cy="4665539"/>
          </a:xfrm>
        </p:grpSpPr>
        <p:sp>
          <p:nvSpPr>
            <p:cNvPr id="26" name="TextBox 25"/>
            <p:cNvSpPr txBox="1"/>
            <p:nvPr/>
          </p:nvSpPr>
          <p:spPr>
            <a:xfrm>
              <a:off x="6076897" y="3075948"/>
              <a:ext cx="1831866" cy="117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Average Labor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369871" y="-418897"/>
              <a:ext cx="2166543" cy="4194503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06253" y="1168107"/>
            <a:ext cx="4821121" cy="1106561"/>
            <a:chOff x="6178413" y="-3004078"/>
            <a:chExt cx="3866731" cy="3507531"/>
          </a:xfrm>
        </p:grpSpPr>
        <p:sp>
          <p:nvSpPr>
            <p:cNvPr id="31" name="TextBox 30"/>
            <p:cNvSpPr txBox="1"/>
            <p:nvPr/>
          </p:nvSpPr>
          <p:spPr>
            <a:xfrm>
              <a:off x="6178413" y="-3004078"/>
              <a:ext cx="1641922" cy="20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Equipment shifted to reduce peaks 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>
              <a:off x="7820335" y="-1979720"/>
              <a:ext cx="2224809" cy="2483173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72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SchedulePro Model Development - </a:t>
            </a:r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9679" y="1778631"/>
            <a:ext cx="42494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identified for different scales</a:t>
            </a:r>
          </a:p>
          <a:p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optimized to include shared prep vessels</a:t>
            </a:r>
          </a:p>
          <a:p>
            <a:pPr lvl="0"/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sized for maximum cost savings and efficiency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5068" l="10000" r="90000">
                        <a14:foregroundMark x1="32385" y1="18027" x2="32385" y2="18027"/>
                        <a14:foregroundMark x1="82385" y1="72959" x2="82385" y2="72959"/>
                        <a14:foregroundMark x1="67462" y1="86820" x2="67462" y2="86820"/>
                        <a14:foregroundMark x1="48385" y1="95068" x2="48385" y2="95068"/>
                        <a14:foregroundMark x1="50077" y1="60374" x2="50077" y2="60374"/>
                        <a14:foregroundMark x1="52077" y1="54422" x2="52077" y2="54422"/>
                        <a14:foregroundMark x1="47615" y1="53571" x2="47615" y2="53571"/>
                        <a14:foregroundMark x1="49385" y1="51446" x2="49385" y2="51446"/>
                        <a14:foregroundMark x1="17385" y1="31122" x2="17385" y2="31122"/>
                        <a14:foregroundMark x1="13462" y1="50935" x2="13462" y2="50935"/>
                        <a14:foregroundMark x1="21000" y1="70153" x2="21000" y2="70153"/>
                        <a14:foregroundMark x1="33308" y1="84524" x2="33308" y2="84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4307">
            <a:off x="4126588" y="1321298"/>
            <a:ext cx="4993649" cy="4517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982305">
            <a:off x="5670165" y="2740270"/>
            <a:ext cx="22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SchedulePro</a:t>
            </a:r>
            <a:endParaRPr lang="en-US" sz="28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32974">
            <a:off x="7701176" y="1652587"/>
            <a:ext cx="381000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10481">
            <a:off x="8200709" y="2537484"/>
            <a:ext cx="381000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229003" y="3594186"/>
            <a:ext cx="381000" cy="9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76723">
            <a:off x="7806561" y="4441709"/>
            <a:ext cx="381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Case Study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BIOSOLVE MODEL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9679" y="382326"/>
            <a:ext cx="8380677" cy="945885"/>
          </a:xfrm>
          <a:prstGeom prst="rect">
            <a:avLst/>
          </a:prstGeom>
        </p:spPr>
        <p:txBody>
          <a:bodyPr/>
          <a:lstStyle>
            <a:lvl1pPr marL="214304" indent="-214304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4325" indent="-178586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7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Model Development: </a:t>
            </a:r>
            <a:r>
              <a:rPr lang="en-US" sz="3200" dirty="0" smtClean="0"/>
              <a:t>BioSolve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0165" y="1049804"/>
            <a:ext cx="83071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Key Steps:</a:t>
            </a:r>
          </a:p>
          <a:p>
            <a:endParaRPr lang="en-US" sz="1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7581977"/>
              </p:ext>
            </p:extLst>
          </p:nvPr>
        </p:nvGraphicFramePr>
        <p:xfrm>
          <a:off x="596348" y="855268"/>
          <a:ext cx="7911548" cy="359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348" y="3424589"/>
            <a:ext cx="20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Data</a:t>
            </a:r>
          </a:p>
          <a:p>
            <a:pPr algn="ctr"/>
            <a:r>
              <a:rPr lang="en-US" dirty="0" smtClean="0"/>
              <a:t>Define Facility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4417" y="3424590"/>
            <a:ext cx="20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Modify Process Sequence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3725" y="3424590"/>
            <a:ext cx="20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 </a:t>
            </a:r>
          </a:p>
          <a:p>
            <a:pPr algn="ctr"/>
            <a:r>
              <a:rPr lang="en-US" dirty="0" smtClean="0"/>
              <a:t>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3033" y="3424588"/>
            <a:ext cx="20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 Model</a:t>
            </a:r>
          </a:p>
          <a:p>
            <a:pPr algn="ctr"/>
            <a:r>
              <a:rPr lang="en-US" dirty="0" smtClean="0"/>
              <a:t>Run Scenarios</a:t>
            </a:r>
          </a:p>
        </p:txBody>
      </p:sp>
    </p:spTree>
    <p:extLst>
      <p:ext uri="{BB962C8B-B14F-4D97-AF65-F5344CB8AC3E}">
        <p14:creationId xmlns:p14="http://schemas.microsoft.com/office/powerpoint/2010/main" val="36361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Model Development: BioSolve - Inputs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9647797"/>
              </p:ext>
            </p:extLst>
          </p:nvPr>
        </p:nvGraphicFramePr>
        <p:xfrm>
          <a:off x="2129459" y="855268"/>
          <a:ext cx="4566816" cy="482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48932" y="1227956"/>
            <a:ext cx="200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Equipment </a:t>
            </a:r>
          </a:p>
          <a:p>
            <a:pPr algn="ctr"/>
            <a:r>
              <a:rPr lang="en-US" dirty="0" smtClean="0"/>
              <a:t>Cost of Works Factors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2604" y="3758749"/>
            <a:ext cx="200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 &amp; Buffer</a:t>
            </a:r>
          </a:p>
          <a:p>
            <a:pPr algn="ctr"/>
            <a:r>
              <a:rPr lang="en-US" dirty="0" smtClean="0"/>
              <a:t>CIP</a:t>
            </a:r>
          </a:p>
          <a:p>
            <a:pPr algn="ctr"/>
            <a:r>
              <a:rPr lang="en-US" dirty="0" smtClean="0"/>
              <a:t>QC Tests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9014" y="5435149"/>
            <a:ext cx="20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Tubing Sets</a:t>
            </a:r>
          </a:p>
          <a:p>
            <a:pPr algn="ctr"/>
            <a:r>
              <a:rPr lang="en-US" dirty="0" smtClean="0"/>
              <a:t>Bags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425" y="3758749"/>
            <a:ext cx="200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Operators</a:t>
            </a:r>
          </a:p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Indirect Labor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5606" y="1227956"/>
            <a:ext cx="200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Utilities</a:t>
            </a:r>
          </a:p>
          <a:p>
            <a:pPr algn="ctr"/>
            <a:r>
              <a:rPr lang="en-US" dirty="0" smtClean="0"/>
              <a:t>Insurance </a:t>
            </a:r>
          </a:p>
          <a:p>
            <a:pPr algn="ctr"/>
            <a:r>
              <a:rPr lang="en-US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36236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Model Development: </a:t>
            </a:r>
            <a:r>
              <a:rPr lang="en-US" sz="3200" dirty="0" err="1"/>
              <a:t>BioSolve</a:t>
            </a:r>
            <a:r>
              <a:rPr lang="en-US" sz="3200" dirty="0"/>
              <a:t> - </a:t>
            </a:r>
            <a:r>
              <a:rPr lang="en-US" sz="3200" dirty="0" smtClean="0"/>
              <a:t>Process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91"/>
          <a:stretch/>
        </p:blipFill>
        <p:spPr>
          <a:xfrm>
            <a:off x="3267420" y="1354396"/>
            <a:ext cx="5210658" cy="3881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365863" y="1336520"/>
            <a:ext cx="2813055" cy="413729"/>
            <a:chOff x="5901523" y="2536172"/>
            <a:chExt cx="2256183" cy="1311422"/>
          </a:xfrm>
        </p:grpSpPr>
        <p:sp>
          <p:nvSpPr>
            <p:cNvPr id="9" name="TextBox 8"/>
            <p:cNvSpPr txBox="1"/>
            <p:nvPr/>
          </p:nvSpPr>
          <p:spPr>
            <a:xfrm>
              <a:off x="5901523" y="2536172"/>
              <a:ext cx="225618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Select Template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312719" y="3154491"/>
              <a:ext cx="844984" cy="693103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79679" y="1750249"/>
            <a:ext cx="2813054" cy="646331"/>
            <a:chOff x="5901523" y="2536172"/>
            <a:chExt cx="2256183" cy="2048716"/>
          </a:xfrm>
        </p:grpSpPr>
        <p:sp>
          <p:nvSpPr>
            <p:cNvPr id="12" name="TextBox 11"/>
            <p:cNvSpPr txBox="1"/>
            <p:nvPr/>
          </p:nvSpPr>
          <p:spPr>
            <a:xfrm>
              <a:off x="5901523" y="2536172"/>
              <a:ext cx="2256183" cy="204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Match Process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Sequence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2719" y="3154491"/>
              <a:ext cx="833905" cy="693104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17023" y="4129974"/>
            <a:ext cx="2813054" cy="923330"/>
            <a:chOff x="5901523" y="2536172"/>
            <a:chExt cx="2256183" cy="2926737"/>
          </a:xfrm>
        </p:grpSpPr>
        <p:sp>
          <p:nvSpPr>
            <p:cNvPr id="18" name="TextBox 17"/>
            <p:cNvSpPr txBox="1"/>
            <p:nvPr/>
          </p:nvSpPr>
          <p:spPr>
            <a:xfrm>
              <a:off x="5901523" y="2536172"/>
              <a:ext cx="2256183" cy="2926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Add Equipment, Consumables,&amp; Parameters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12719" y="3154491"/>
              <a:ext cx="803952" cy="719441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3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Model Development: </a:t>
            </a:r>
            <a:r>
              <a:rPr lang="en-US" sz="3200" dirty="0" err="1"/>
              <a:t>BioSolve</a:t>
            </a:r>
            <a:r>
              <a:rPr lang="en-US" sz="3200" dirty="0"/>
              <a:t> - </a:t>
            </a:r>
            <a:r>
              <a:rPr lang="en-US" sz="3200" dirty="0" smtClean="0"/>
              <a:t>Ops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7" y="3110948"/>
            <a:ext cx="8494842" cy="2395330"/>
          </a:xfrm>
          <a:prstGeom prst="round2DiagRect">
            <a:avLst>
              <a:gd name="adj1" fmla="val 328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15237" y="1985739"/>
            <a:ext cx="3025477" cy="1243984"/>
            <a:chOff x="315237" y="1973301"/>
            <a:chExt cx="3025477" cy="124398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36174" y="2286156"/>
              <a:ext cx="974093" cy="931129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5237" y="1973301"/>
              <a:ext cx="302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</a:rPr>
                <a:t>Buffers and Volumes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1313" y="1683069"/>
            <a:ext cx="3074008" cy="1546654"/>
            <a:chOff x="345054" y="3038918"/>
            <a:chExt cx="3074008" cy="154665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798984" y="3388375"/>
              <a:ext cx="1248416" cy="1197197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5054" y="3038918"/>
              <a:ext cx="3074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</a:rPr>
                <a:t>Waste Volume and Type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37867" y="958879"/>
            <a:ext cx="2503219" cy="2270844"/>
            <a:chOff x="1780854" y="2327166"/>
            <a:chExt cx="2503219" cy="2270844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780854" y="2696498"/>
              <a:ext cx="1878513" cy="1901512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43925" y="2327166"/>
              <a:ext cx="1640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</a:rPr>
                <a:t>Labor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34005" y="1293862"/>
            <a:ext cx="3240157" cy="1935861"/>
            <a:chOff x="416647" y="2649711"/>
            <a:chExt cx="3240157" cy="1935861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1798984" y="3019043"/>
              <a:ext cx="1588939" cy="1566529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6647" y="2649711"/>
              <a:ext cx="3240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B0F0"/>
                  </a:solidFill>
                </a:rPr>
                <a:t>Step Duration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Model Development: </a:t>
            </a:r>
            <a:r>
              <a:rPr lang="en-US" sz="3200" dirty="0" err="1"/>
              <a:t>BioSolve</a:t>
            </a:r>
            <a:r>
              <a:rPr lang="en-US" sz="3200" dirty="0"/>
              <a:t> -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4748"/>
          <a:stretch/>
        </p:blipFill>
        <p:spPr>
          <a:xfrm>
            <a:off x="4321005" y="2675310"/>
            <a:ext cx="4488026" cy="2873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4379"/>
          <a:stretch/>
        </p:blipFill>
        <p:spPr>
          <a:xfrm>
            <a:off x="114299" y="2696424"/>
            <a:ext cx="4447059" cy="2831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979" y="5548999"/>
            <a:ext cx="357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Unit Operation Cost – 10 Batches / Year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2164" y="5548999"/>
            <a:ext cx="36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Unit Operation Cost – 200 Batches / Year</a:t>
            </a:r>
            <a:endParaRPr lang="en-US" sz="1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66580" y="1328211"/>
            <a:ext cx="4383155" cy="2519384"/>
            <a:chOff x="3766580" y="1328211"/>
            <a:chExt cx="4383155" cy="2519384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766580" y="1892092"/>
              <a:ext cx="1988177" cy="1151475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93552" y="1328211"/>
              <a:ext cx="2256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Cost per run drops by 1/3 as number of batches increases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94713" y="2367533"/>
              <a:ext cx="596348" cy="1480062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Case Study - </a:t>
            </a:r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0598" y="1708915"/>
            <a:ext cx="51564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Use vs. Stainless Steel</a:t>
            </a:r>
          </a:p>
          <a:p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Production Rate         Stainless Steel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Lower Production Rate          Single-Use</a:t>
            </a:r>
          </a:p>
          <a:p>
            <a:pPr marL="19591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 are Critical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910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Cost Data drove Path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orward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7024" l="10000" r="90000">
                        <a14:foregroundMark x1="84538" y1="73299" x2="84538" y2="73299"/>
                        <a14:foregroundMark x1="86846" y1="51105" x2="86846" y2="51105"/>
                        <a14:foregroundMark x1="68231" y1="86565" x2="68231" y2="86565"/>
                        <a14:foregroundMark x1="33154" y1="83844" x2="33154" y2="83844"/>
                        <a14:foregroundMark x1="18923" y1="70918" x2="18923" y2="70918"/>
                        <a14:foregroundMark x1="51231" y1="81973" x2="51231" y2="81973"/>
                        <a14:foregroundMark x1="50385" y1="65391" x2="50385" y2="65391"/>
                        <a14:foregroundMark x1="51538" y1="56803" x2="51538" y2="56803"/>
                        <a14:foregroundMark x1="53385" y1="94218" x2="53385" y2="94218"/>
                        <a14:foregroundMark x1="51308" y1="97024" x2="51308" y2="97024"/>
                        <a14:foregroundMark x1="47615" y1="53997" x2="47615" y2="53997"/>
                        <a14:foregroundMark x1="54308" y1="51786" x2="54308" y2="51786"/>
                        <a14:foregroundMark x1="85077" y1="28997" x2="85077" y2="2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4465">
            <a:off x="4852396" y="1677091"/>
            <a:ext cx="4248582" cy="38433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517343">
            <a:off x="6542692" y="2983153"/>
            <a:ext cx="149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BioSolve</a:t>
            </a:r>
            <a:endParaRPr lang="en-US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35833">
            <a:off x="5440285" y="2344266"/>
            <a:ext cx="287359" cy="6824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69278">
            <a:off x="6114942" y="1720934"/>
            <a:ext cx="299525" cy="711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00696">
            <a:off x="5281700" y="3417182"/>
            <a:ext cx="291136" cy="69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69952">
            <a:off x="5695279" y="4452854"/>
            <a:ext cx="274313" cy="65149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057053" y="3081635"/>
            <a:ext cx="377687" cy="188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57052" y="2512087"/>
            <a:ext cx="377687" cy="188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Introductions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42248" y="4950430"/>
            <a:ext cx="335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Thompson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Engineer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047" y="4950430"/>
            <a:ext cx="335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Malick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Engineer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92" y="1298934"/>
            <a:ext cx="3373111" cy="3476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5" b="2778"/>
          <a:stretch/>
        </p:blipFill>
        <p:spPr>
          <a:xfrm>
            <a:off x="1093435" y="1298934"/>
            <a:ext cx="3250426" cy="3476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5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637321" cy="945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Case Study - Lessons </a:t>
            </a:r>
            <a:r>
              <a:rPr lang="en-US" sz="3200" dirty="0" smtClean="0"/>
              <a:t>Learned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679" y="1995139"/>
            <a:ext cx="5449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BioSolve and SchedulePro together</a:t>
            </a:r>
          </a:p>
          <a:p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 are only a piece of the puzzle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as unbiased as possible</a:t>
            </a:r>
          </a:p>
          <a:p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Database should be confirmed and checked </a:t>
            </a:r>
          </a:p>
          <a:p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Scope can be difficult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159000"/>
            <a:ext cx="2742263" cy="1991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43275" y="2305050"/>
            <a:ext cx="571500" cy="1300540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95068" l="10000" r="90000">
                        <a14:foregroundMark x1="32385" y1="18027" x2="32385" y2="18027"/>
                        <a14:foregroundMark x1="82385" y1="72959" x2="82385" y2="72959"/>
                        <a14:foregroundMark x1="67462" y1="86820" x2="67462" y2="86820"/>
                        <a14:foregroundMark x1="48385" y1="95068" x2="48385" y2="95068"/>
                        <a14:foregroundMark x1="50077" y1="60374" x2="50077" y2="60374"/>
                        <a14:foregroundMark x1="52077" y1="54422" x2="52077" y2="54422"/>
                        <a14:foregroundMark x1="47615" y1="53571" x2="47615" y2="53571"/>
                        <a14:foregroundMark x1="49385" y1="51446" x2="49385" y2="51446"/>
                        <a14:foregroundMark x1="17385" y1="31122" x2="17385" y2="31122"/>
                        <a14:foregroundMark x1="13462" y1="50935" x2="13462" y2="50935"/>
                        <a14:foregroundMark x1="21000" y1="70153" x2="21000" y2="70153"/>
                        <a14:foregroundMark x1="33308" y1="84524" x2="33308" y2="84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4307">
            <a:off x="92078" y="606065"/>
            <a:ext cx="5324904" cy="481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97024" l="10000" r="90000">
                        <a14:foregroundMark x1="84538" y1="73299" x2="84538" y2="73299"/>
                        <a14:foregroundMark x1="86846" y1="51105" x2="86846" y2="51105"/>
                        <a14:foregroundMark x1="68231" y1="86565" x2="68231" y2="86565"/>
                        <a14:foregroundMark x1="33154" y1="83844" x2="33154" y2="83844"/>
                        <a14:foregroundMark x1="18923" y1="70918" x2="18923" y2="70918"/>
                        <a14:foregroundMark x1="51231" y1="81973" x2="51231" y2="81973"/>
                        <a14:foregroundMark x1="50385" y1="65391" x2="50385" y2="65391"/>
                        <a14:foregroundMark x1="51538" y1="56803" x2="51538" y2="56803"/>
                        <a14:foregroundMark x1="53385" y1="94218" x2="53385" y2="94218"/>
                        <a14:foregroundMark x1="51308" y1="97024" x2="51308" y2="97024"/>
                        <a14:foregroundMark x1="47615" y1="53997" x2="47615" y2="53997"/>
                        <a14:foregroundMark x1="54308" y1="51786" x2="54308" y2="51786"/>
                        <a14:foregroundMark x1="85077" y1="28997" x2="85077" y2="2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55625">
            <a:off x="1827031" y="513795"/>
            <a:ext cx="5405013" cy="4889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517343">
            <a:off x="4170363" y="2220127"/>
            <a:ext cx="165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BioSolve</a:t>
            </a:r>
            <a:endParaRPr lang="en-US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82305">
            <a:off x="1826268" y="2068114"/>
            <a:ext cx="22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SchedulePro</a:t>
            </a:r>
            <a:endParaRPr lang="en-US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746" y="2662932"/>
            <a:ext cx="165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uhaus 93" panose="04030905020B02020C02" pitchFamily="82" charset="0"/>
                <a:cs typeface="Arial" panose="020B0604020202020204" pitchFamily="34" charset="0"/>
              </a:rPr>
              <a:t>Right </a:t>
            </a:r>
          </a:p>
          <a:p>
            <a:pPr algn="ctr"/>
            <a:r>
              <a:rPr lang="en-US" sz="1600" dirty="0" smtClean="0">
                <a:latin typeface="Bauhaus 93" panose="04030905020B02020C02" pitchFamily="82" charset="0"/>
                <a:cs typeface="Arial" panose="020B0604020202020204" pitchFamily="34" charset="0"/>
              </a:rPr>
              <a:t>Size</a:t>
            </a:r>
            <a:endParaRPr lang="en-US" sz="16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6249171" y="4802506"/>
            <a:ext cx="3273108" cy="1371600"/>
          </a:xfrm>
          <a:prstGeom prst="rect">
            <a:avLst/>
          </a:prstGeom>
        </p:spPr>
        <p:txBody>
          <a:bodyPr lIns="130602" tIns="65302" rIns="130602" bIns="6530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63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5pPr>
            <a:lvl6pPr marL="653012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6pPr>
            <a:lvl7pPr marL="1306025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7pPr>
            <a:lvl8pPr marL="1959038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8pPr>
            <a:lvl9pPr marL="2612051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571478" eaLnBrk="1" hangingPunct="1">
              <a:lnSpc>
                <a:spcPct val="90000"/>
              </a:lnSpc>
              <a:spcAft>
                <a:spcPts val="0"/>
              </a:spcAft>
            </a:pPr>
            <a:r>
              <a:rPr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82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Simulation Definitions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99" y="962797"/>
            <a:ext cx="70321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Process Modeling?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computerized representation of a real world process</a:t>
            </a:r>
          </a:p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Simulation? 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a model to reproduce the past (Model Validation)</a:t>
            </a:r>
          </a:p>
          <a:p>
            <a:pPr marL="65311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a model to predict the future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87" y="2944395"/>
            <a:ext cx="4884233" cy="294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REALITY_STL\STLProject_1\139497\3.0_Design_Documents\3.2_Photos\Site Trip 04-30 thru 05-02-13\DSC016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3394" b="6240"/>
          <a:stretch/>
        </p:blipFill>
        <p:spPr bwMode="auto">
          <a:xfrm>
            <a:off x="470295" y="2944395"/>
            <a:ext cx="3080521" cy="29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Why Use Process Simulation?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678" y="1113182"/>
            <a:ext cx="8380677" cy="24929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4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Evaluation</a:t>
            </a:r>
          </a:p>
          <a:p>
            <a:pPr marL="195910"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Goods Analysis</a:t>
            </a:r>
          </a:p>
          <a:p>
            <a:pPr marL="195910"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Sizing</a:t>
            </a:r>
            <a:endParaRPr lang="en-US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31" y="2534478"/>
            <a:ext cx="5536172" cy="33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Software Types: SchedulePro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9868" y="1017013"/>
            <a:ext cx="884413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Capacity Scheduling Tool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Semi-Continuous Processes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for: 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Planning &amp; Scheduling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Multi-Product Facilities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0970" y="1017013"/>
            <a:ext cx="4039386" cy="3915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869" y="5129575"/>
            <a:ext cx="8844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</a:t>
            </a:r>
            <a:r>
              <a:rPr lang="en-US" sz="20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SuperPro</a:t>
            </a:r>
            <a:r>
              <a:rPr lang="en-US" sz="2000" baseline="300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0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Designer (Material &amp; Energy Balance Software</a:t>
            </a:r>
            <a:r>
              <a:rPr lang="en-US" sz="20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Software Types: BioSolve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35" y="1167643"/>
            <a:ext cx="43170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Goods Analysis Tool</a:t>
            </a:r>
          </a:p>
          <a:p>
            <a:endParaRPr lang="en-US" sz="2400" dirty="0" smtClean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for</a:t>
            </a:r>
            <a:r>
              <a:rPr lang="en-US" sz="2400" dirty="0" smtClean="0">
                <a:solidFill>
                  <a:srgbClr val="00A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solidFill>
                <a:srgbClr val="00A1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Cost Breakdowns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Equipment Lists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Consumables Lists</a:t>
            </a:r>
          </a:p>
          <a:p>
            <a:pPr marL="84902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902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</a:p>
          <a:p>
            <a:pPr marL="111031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32"/>
          <a:stretch/>
        </p:blipFill>
        <p:spPr>
          <a:xfrm>
            <a:off x="4007238" y="1873810"/>
            <a:ext cx="4983532" cy="3364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Software Types: Comparison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77592"/>
              </p:ext>
            </p:extLst>
          </p:nvPr>
        </p:nvGraphicFramePr>
        <p:xfrm>
          <a:off x="455217" y="178562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4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SchedulePro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BioSolve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Single-Product Facilities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Multi-Product Facilities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Cost-of-Goods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Utility</a:t>
                      </a:r>
                      <a:r>
                        <a:rPr lang="en-US" sz="1600" baseline="0" dirty="0" smtClean="0"/>
                        <a:t>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Throughput</a:t>
                      </a:r>
                      <a:r>
                        <a:rPr lang="en-US" sz="1600" baseline="0" dirty="0" smtClean="0"/>
                        <a:t> Scheduling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Built-In Equipment</a:t>
                      </a:r>
                      <a:r>
                        <a:rPr lang="en-US" sz="1600" baseline="0" dirty="0" smtClean="0"/>
                        <a:t> and Consumable Costs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Ability</a:t>
                      </a:r>
                      <a:r>
                        <a:rPr lang="en-US" sz="1600" baseline="0" dirty="0" smtClean="0"/>
                        <a:t> to Scale Up within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5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Case Study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Overview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9679" y="382326"/>
            <a:ext cx="8380677" cy="945885"/>
          </a:xfrm>
          <a:prstGeom prst="rect">
            <a:avLst/>
          </a:prstGeom>
        </p:spPr>
        <p:txBody>
          <a:bodyPr/>
          <a:lstStyle>
            <a:lvl1pPr marL="214304" indent="-214304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4325" indent="-178586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47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0085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PE">
    <a:dk1>
      <a:sysClr val="windowText" lastClr="000000"/>
    </a:dk1>
    <a:lt1>
      <a:sysClr val="window" lastClr="FFFFFF"/>
    </a:lt1>
    <a:dk2>
      <a:srgbClr val="59595B"/>
    </a:dk2>
    <a:lt2>
      <a:srgbClr val="D8D8D8"/>
    </a:lt2>
    <a:accent1>
      <a:srgbClr val="00549F"/>
    </a:accent1>
    <a:accent2>
      <a:srgbClr val="00B9E4"/>
    </a:accent2>
    <a:accent3>
      <a:srgbClr val="B6BF00"/>
    </a:accent3>
    <a:accent4>
      <a:srgbClr val="80379B"/>
    </a:accent4>
    <a:accent5>
      <a:srgbClr val="CD202C"/>
    </a:accent5>
    <a:accent6>
      <a:srgbClr val="F2AF00"/>
    </a:accent6>
    <a:hlink>
      <a:srgbClr val="464646"/>
    </a:hlink>
    <a:folHlink>
      <a:srgbClr val="464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1362</TotalTime>
  <Words>1506</Words>
  <Application>Microsoft Office PowerPoint</Application>
  <PresentationFormat>On-screen Show (4:3)</PresentationFormat>
  <Paragraphs>436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Bauhaus 93</vt:lpstr>
      <vt:lpstr>Calibri</vt:lpstr>
      <vt:lpstr>ispe-power-point-template (1)</vt:lpstr>
      <vt:lpstr>ISPE section</vt:lpstr>
      <vt:lpstr>ISPE content</vt:lpstr>
      <vt:lpstr>Right-sizing your facility: A TALE OF TWO SOFTWARE PACKAGES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FirstPoint,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Emily Thompson</cp:lastModifiedBy>
  <cp:revision>53</cp:revision>
  <dcterms:created xsi:type="dcterms:W3CDTF">2017-01-20T19:50:04Z</dcterms:created>
  <dcterms:modified xsi:type="dcterms:W3CDTF">2018-02-28T21:19:12Z</dcterms:modified>
</cp:coreProperties>
</file>