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</p:sldMasterIdLst>
  <p:notesMasterIdLst>
    <p:notesMasterId r:id="rId27"/>
  </p:notesMasterIdLst>
  <p:sldIdLst>
    <p:sldId id="256" r:id="rId4"/>
    <p:sldId id="257" r:id="rId5"/>
    <p:sldId id="297" r:id="rId6"/>
    <p:sldId id="262" r:id="rId7"/>
    <p:sldId id="292" r:id="rId8"/>
    <p:sldId id="290" r:id="rId9"/>
    <p:sldId id="289" r:id="rId10"/>
    <p:sldId id="266" r:id="rId11"/>
    <p:sldId id="267" r:id="rId12"/>
    <p:sldId id="268" r:id="rId13"/>
    <p:sldId id="258" r:id="rId14"/>
    <p:sldId id="291" r:id="rId15"/>
    <p:sldId id="298" r:id="rId16"/>
    <p:sldId id="274" r:id="rId17"/>
    <p:sldId id="271" r:id="rId18"/>
    <p:sldId id="269" r:id="rId19"/>
    <p:sldId id="279" r:id="rId20"/>
    <p:sldId id="294" r:id="rId21"/>
    <p:sldId id="272" r:id="rId22"/>
    <p:sldId id="295" r:id="rId23"/>
    <p:sldId id="283" r:id="rId24"/>
    <p:sldId id="285" r:id="rId25"/>
    <p:sldId id="296" r:id="rId26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3" autoAdjust="0"/>
    <p:restoredTop sz="69813" autoAdjust="0"/>
  </p:normalViewPr>
  <p:slideViewPr>
    <p:cSldViewPr snapToGrid="0">
      <p:cViewPr varScale="1">
        <p:scale>
          <a:sx n="58" d="100"/>
          <a:sy n="58" d="100"/>
        </p:scale>
        <p:origin x="1961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986" y="5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D84E720E-7AD6-4517-BF4F-33E471F18885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9A0A592-26D1-4096-B5C7-BE31D2BC6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6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0A592-26D1-4096-B5C7-BE31D2BC6D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01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7C25-9BE0-4E48-9707-D87F1B16133D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709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0A592-26D1-4096-B5C7-BE31D2BC6D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64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7C25-9BE0-4E48-9707-D87F1B16133D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7880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7C25-9BE0-4E48-9707-D87F1B16133D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3947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7C25-9BE0-4E48-9707-D87F1B16133D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4529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7C25-9BE0-4E48-9707-D87F1B16133D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9297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7C25-9BE0-4E48-9707-D87F1B16133D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964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33"/>
              </a:spcBef>
            </a:pP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7C25-9BE0-4E48-9707-D87F1B16133D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2888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7C25-9BE0-4E48-9707-D87F1B16133D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6205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849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7C25-9BE0-4E48-9707-D87F1B16133D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382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7C25-9BE0-4E48-9707-D87F1B16133D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5681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849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7C25-9BE0-4E48-9707-D87F1B16133D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76052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7C25-9BE0-4E48-9707-D87F1B16133D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3887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7C25-9BE0-4E48-9707-D87F1B16133D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4952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0A592-26D1-4096-B5C7-BE31D2BC6D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7C25-9BE0-4E48-9707-D87F1B16133D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871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7C25-9BE0-4E48-9707-D87F1B16133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2524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7C25-9BE0-4E48-9707-D87F1B16133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1099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7C25-9BE0-4E48-9707-D87F1B16133D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5518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7C25-9BE0-4E48-9707-D87F1B16133D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0773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7C25-9BE0-4E48-9707-D87F1B16133D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4459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17C25-9BE0-4E48-9707-D87F1B16133D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86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678" y="2878906"/>
            <a:ext cx="4099718" cy="12436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78" y="4436707"/>
            <a:ext cx="4099718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spcAft>
                <a:spcPts val="375"/>
              </a:spcAft>
              <a:buNone/>
              <a:defRPr sz="1500" baseline="0">
                <a:solidFill>
                  <a:schemeClr val="accent2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Information, Conference and Date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901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398" y="6377940"/>
            <a:ext cx="2104029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6528" y="6377940"/>
            <a:ext cx="2104029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842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0" y="1744725"/>
            <a:ext cx="9146768" cy="5111238"/>
          </a:xfrm>
          <a:custGeom>
            <a:avLst/>
            <a:gdLst/>
            <a:ahLst/>
            <a:cxnLst/>
            <a:rect l="l" t="t" r="r" b="b"/>
            <a:pathLst>
              <a:path w="14685644" h="7042150">
                <a:moveTo>
                  <a:pt x="0" y="7041908"/>
                </a:moveTo>
                <a:lnTo>
                  <a:pt x="14685264" y="7041908"/>
                </a:lnTo>
                <a:lnTo>
                  <a:pt x="14685264" y="0"/>
                </a:lnTo>
                <a:lnTo>
                  <a:pt x="0" y="0"/>
                </a:lnTo>
                <a:lnTo>
                  <a:pt x="0" y="704190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sz="1121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564" y="559373"/>
            <a:ext cx="7864721" cy="491449"/>
          </a:xfrm>
        </p:spPr>
        <p:txBody>
          <a:bodyPr lIns="0" tIns="0" rIns="0" bIns="0"/>
          <a:lstStyle>
            <a:lvl1pPr rtl="0">
              <a:defRPr sz="2740" b="1" i="0" dirty="0">
                <a:solidFill>
                  <a:srgbClr val="0099C4"/>
                </a:solidFill>
                <a:latin typeface="CentraleSans Book"/>
                <a:ea typeface="+mj-ea"/>
                <a:cs typeface="CentraleSans Boo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453903" y="2068505"/>
            <a:ext cx="8233160" cy="1273301"/>
          </a:xfrm>
        </p:spPr>
        <p:txBody>
          <a:bodyPr lIns="0" tIns="0" rIns="0" bIns="0"/>
          <a:lstStyle>
            <a:lvl1pPr marL="177965" indent="-177965" algn="l" rtl="0">
              <a:spcBef>
                <a:spcPts val="0"/>
              </a:spcBef>
              <a:spcAft>
                <a:spcPts val="374"/>
              </a:spcAft>
              <a:buFont typeface="Arial" panose="020B0604020202020204" pitchFamily="34" charset="0"/>
              <a:buChar char="•"/>
              <a:defRPr sz="2491" baseline="0">
                <a:latin typeface="CentraleSans Light" panose="02000000000000000000" pitchFamily="50" charset="0"/>
              </a:defRPr>
            </a:lvl1pPr>
            <a:lvl2pPr marL="462709" indent="-177965" rtl="0">
              <a:spcBef>
                <a:spcPts val="0"/>
              </a:spcBef>
              <a:spcAft>
                <a:spcPts val="374"/>
              </a:spcAft>
              <a:buFont typeface="Arial" panose="020B0604020202020204" pitchFamily="34" charset="0"/>
              <a:buChar char="•"/>
              <a:defRPr sz="1993" baseline="0" dirty="0">
                <a:latin typeface="CentraleSans Light" panose="02000000000000000000" pitchFamily="50" charset="0"/>
                <a:ea typeface="+mn-ea"/>
                <a:cs typeface="+mn-cs"/>
              </a:defRPr>
            </a:lvl2pPr>
            <a:lvl3pPr marL="854232" indent="-284744">
              <a:spcBef>
                <a:spcPts val="0"/>
              </a:spcBef>
              <a:spcAft>
                <a:spcPts val="374"/>
              </a:spcAft>
              <a:buFont typeface="Arial" panose="020B0604020202020204" pitchFamily="34" charset="0"/>
              <a:buChar char="•"/>
              <a:defRPr sz="1993" baseline="0" dirty="0">
                <a:latin typeface="CentraleSans Light" panose="02000000000000000000" pitchFamily="50" charset="0"/>
                <a:ea typeface="+mn-ea"/>
                <a:cs typeface="+mn-cs"/>
              </a:defRPr>
            </a:lvl3pPr>
          </a:lstStyle>
          <a:p>
            <a:r>
              <a:rPr lang="en-US" dirty="0">
                <a:latin typeface="CentraleSans Light" panose="02000000000000000000" pitchFamily="50" charset="0"/>
              </a:rPr>
              <a:t>Main Bullets</a:t>
            </a:r>
            <a:endParaRPr lang="he-IL" dirty="0">
              <a:latin typeface="CentraleSans Light" panose="02000000000000000000" pitchFamily="50" charset="0"/>
            </a:endParaRPr>
          </a:p>
          <a:p>
            <a:pPr lvl="1"/>
            <a:r>
              <a:rPr lang="en-US" dirty="0" err="1"/>
              <a:t>SubSection</a:t>
            </a:r>
            <a:endParaRPr lang="en-US" dirty="0"/>
          </a:p>
          <a:p>
            <a:pPr lvl="2"/>
            <a:r>
              <a:rPr lang="en-US" dirty="0"/>
              <a:t>Another Subsection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58318" y="6582154"/>
            <a:ext cx="212164" cy="256223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5" name="object 8"/>
          <p:cNvSpPr txBox="1"/>
          <p:nvPr userDrawn="1"/>
        </p:nvSpPr>
        <p:spPr>
          <a:xfrm>
            <a:off x="352522" y="6226784"/>
            <a:ext cx="664443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10">
              <a:lnSpc>
                <a:spcPts val="891"/>
              </a:lnSpc>
            </a:pPr>
            <a:r>
              <a:rPr lang="en-US" sz="747" spc="0" baseline="0" dirty="0">
                <a:solidFill>
                  <a:srgbClr val="008EC0"/>
                </a:solidFill>
                <a:latin typeface="CentraleSans Book"/>
                <a:cs typeface="CentraleSans Book"/>
              </a:rPr>
              <a:t>©2016 Indegy</a:t>
            </a:r>
            <a:endParaRPr lang="en-US" sz="747" spc="0" baseline="0" dirty="0">
              <a:solidFill>
                <a:srgbClr val="008EC0"/>
              </a:solidFill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917564" y="1161436"/>
            <a:ext cx="5259184" cy="357418"/>
          </a:xfrm>
        </p:spPr>
        <p:txBody>
          <a:bodyPr/>
          <a:lstStyle>
            <a:lvl1pPr>
              <a:defRPr lang="en-US" sz="1993" kern="1200" spc="-19" dirty="0">
                <a:solidFill>
                  <a:srgbClr val="35485E"/>
                </a:solidFill>
                <a:latin typeface="CentraleSans Book"/>
                <a:ea typeface="+mn-ea"/>
                <a:cs typeface="CentraleSans Book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2165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91" b="0" i="0">
                <a:solidFill>
                  <a:srgbClr val="0099C4"/>
                </a:solidFill>
                <a:latin typeface="CentraleSans Medium"/>
                <a:cs typeface="CentraleSans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32" b="0" i="0">
                <a:solidFill>
                  <a:schemeClr val="bg1"/>
                </a:solidFill>
                <a:latin typeface="CentraleSans Medium"/>
                <a:cs typeface="CentraleSans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10" b="0" i="0">
                <a:solidFill>
                  <a:srgbClr val="0099C4"/>
                </a:solidFill>
                <a:latin typeface="CentraleSans Medium"/>
                <a:cs typeface="CentraleSans Medium"/>
              </a:defRPr>
            </a:lvl1pPr>
          </a:lstStyle>
          <a:p>
            <a:pPr marL="7910">
              <a:lnSpc>
                <a:spcPts val="891"/>
              </a:lnSpc>
            </a:pPr>
            <a:r>
              <a:rPr lang="en-US" spc="-6">
                <a:latin typeface="CentraleSans Book"/>
                <a:cs typeface="CentraleSans Book"/>
              </a:rPr>
              <a:t>©2016</a:t>
            </a:r>
            <a:r>
              <a:rPr lang="en-US" spc="-47">
                <a:latin typeface="CentraleSans Book"/>
                <a:cs typeface="CentraleSans Book"/>
              </a:rPr>
              <a:t> </a:t>
            </a:r>
            <a:r>
              <a:rPr lang="en-US" spc="-3"/>
              <a:t>Indegy</a:t>
            </a:r>
            <a:endParaRPr lang="en-US" spc="-3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905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680" y="1878036"/>
            <a:ext cx="4099718" cy="1471083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2375"/>
              </a:lnSpc>
              <a:defRPr sz="25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9679" y="3429000"/>
            <a:ext cx="4099719" cy="175154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cap="all" baseline="0">
                <a:solidFill>
                  <a:schemeClr val="bg1"/>
                </a:solidFill>
              </a:defRPr>
            </a:lvl1pPr>
            <a:lvl2pPr marL="28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8035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80677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919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9678" y="1714499"/>
            <a:ext cx="4099718" cy="4380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80677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61960" y="1714501"/>
            <a:ext cx="4482043" cy="4380178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733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9678" y="1714499"/>
            <a:ext cx="4099718" cy="43801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9679" y="382326"/>
            <a:ext cx="8392583" cy="945885"/>
          </a:xfrm>
        </p:spPr>
        <p:txBody>
          <a:bodyPr/>
          <a:lstStyle>
            <a:lvl1pPr>
              <a:lnSpc>
                <a:spcPts val="2250"/>
              </a:lnSpc>
              <a:spcAft>
                <a:spcPts val="0"/>
              </a:spcAft>
              <a:defRPr sz="2250"/>
            </a:lvl1pPr>
            <a:lvl2pPr>
              <a:spcBef>
                <a:spcPts val="375"/>
              </a:spcBef>
              <a:spcAft>
                <a:spcPts val="0"/>
              </a:spcAft>
              <a:defRPr sz="15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Title</a:t>
            </a:r>
          </a:p>
          <a:p>
            <a:pPr lvl="1"/>
            <a:r>
              <a:rPr lang="en-US" dirty="0"/>
              <a:t>Subtitle</a:t>
            </a:r>
            <a:endParaRPr lang="en-C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61958" y="1714501"/>
            <a:ext cx="1959240" cy="4380178"/>
          </a:xfrm>
        </p:spPr>
        <p:txBody>
          <a:bodyPr/>
          <a:lstStyle/>
          <a:p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02438" y="1714500"/>
            <a:ext cx="195791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802438" y="2148612"/>
            <a:ext cx="1957917" cy="3946069"/>
          </a:xfrm>
        </p:spPr>
        <p:txBody>
          <a:bodyPr/>
          <a:lstStyle>
            <a:lvl1pPr>
              <a:lnSpc>
                <a:spcPts val="1750"/>
              </a:lnSpc>
              <a:defRPr sz="1375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77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680" y="2888943"/>
            <a:ext cx="4099718" cy="1330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PRESENTATION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8" y="608687"/>
            <a:ext cx="2286000" cy="7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6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0" r:id="rId4"/>
  </p:sldLayoutIdLst>
  <p:hf hdr="0" ftr="0" dt="0"/>
  <p:txStyles>
    <p:titleStyle>
      <a:lvl1pPr algn="l" defTabSz="914363" rtl="0" eaLnBrk="1" latinLnBrk="0" hangingPunct="1">
        <a:lnSpc>
          <a:spcPts val="2625"/>
        </a:lnSpc>
        <a:spcBef>
          <a:spcPct val="0"/>
        </a:spcBef>
        <a:buNone/>
        <a:defRPr sz="25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887" indent="-342887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3188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9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13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75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0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2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8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defTabSz="571478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04" indent="-214304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4325" indent="-178586" algn="l" defTabSz="571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750" kern="1200">
          <a:solidFill>
            <a:schemeClr val="tx1"/>
          </a:solidFill>
          <a:latin typeface="+mn-lt"/>
          <a:ea typeface="+mn-ea"/>
          <a:cs typeface="+mn-cs"/>
        </a:defRPr>
      </a:lvl2pPr>
      <a:lvl3pPr marL="714347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0085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–"/>
        <a:defRPr sz="125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»"/>
        <a:defRPr sz="1250" kern="1200">
          <a:solidFill>
            <a:schemeClr val="tx1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79" y="1714499"/>
            <a:ext cx="8380677" cy="43801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7278" y="6229067"/>
            <a:ext cx="30437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25" b="1">
                <a:solidFill>
                  <a:schemeClr val="bg1"/>
                </a:solidFill>
              </a:defRPr>
            </a:lvl1pPr>
          </a:lstStyle>
          <a:p>
            <a:fld id="{677431CD-109D-4799-81C2-761F8C28FE2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7776338" y="6478773"/>
            <a:ext cx="675075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fr-CA" sz="750" b="1">
                <a:solidFill>
                  <a:schemeClr val="bg1"/>
                </a:solidFill>
              </a:rPr>
              <a:t>ispe.org</a:t>
            </a:r>
            <a:endParaRPr lang="en-CA" sz="750" b="1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570596" y="6482080"/>
            <a:ext cx="0" cy="1066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35" y="6306128"/>
            <a:ext cx="1143055" cy="3676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1802" y="6482221"/>
            <a:ext cx="900100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>
                <a:solidFill>
                  <a:schemeClr val="bg1"/>
                </a:solidFill>
              </a:rPr>
              <a:t>Connecting</a:t>
            </a:r>
            <a:endParaRPr lang="en-CA" sz="750" b="1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96473" y="6482221"/>
            <a:ext cx="1126435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>
                <a:solidFill>
                  <a:schemeClr val="bg1"/>
                </a:solidFill>
              </a:rPr>
              <a:t>Pharmaceutical</a:t>
            </a:r>
            <a:endParaRPr lang="en-CA" sz="750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9740" y="6482221"/>
            <a:ext cx="900100" cy="11541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fr-CA" sz="750" b="1">
                <a:solidFill>
                  <a:schemeClr val="bg1"/>
                </a:solidFill>
              </a:rPr>
              <a:t>Knowledge</a:t>
            </a:r>
            <a:endParaRPr lang="en-CA" sz="75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9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ctr" defTabSz="571478" rtl="0" eaLnBrk="1" latinLnBrk="0" hangingPunct="1"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None/>
        <a:defRPr sz="1375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985" indent="0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None/>
        <a:defRPr sz="1250" kern="1200">
          <a:solidFill>
            <a:schemeClr val="tx2"/>
          </a:solidFill>
          <a:latin typeface="+mn-lt"/>
          <a:ea typeface="+mn-ea"/>
          <a:cs typeface="+mn-cs"/>
        </a:defRPr>
      </a:lvl2pPr>
      <a:lvl3pPr marL="213312" indent="-213312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Clr>
          <a:schemeClr val="accent2"/>
        </a:buClr>
        <a:buFont typeface="Arial" panose="020B0604020202020204" pitchFamily="34" charset="0"/>
        <a:buChar char="&gt;"/>
        <a:defRPr sz="1250" kern="1200">
          <a:solidFill>
            <a:schemeClr val="tx2"/>
          </a:solidFill>
          <a:latin typeface="+mn-lt"/>
          <a:ea typeface="+mn-ea"/>
          <a:cs typeface="+mn-cs"/>
        </a:defRPr>
      </a:lvl3pPr>
      <a:lvl4pPr marL="427616" indent="-214304" algn="l" defTabSz="571478" rtl="0" eaLnBrk="1" latinLnBrk="0" hangingPunct="1">
        <a:lnSpc>
          <a:spcPts val="1500"/>
        </a:lnSpc>
        <a:spcBef>
          <a:spcPts val="0"/>
        </a:spcBef>
        <a:spcAft>
          <a:spcPts val="1125"/>
        </a:spcAft>
        <a:buFont typeface="Arial" panose="020B0604020202020204" pitchFamily="34" charset="0"/>
        <a:buChar char="–"/>
        <a:tabLst/>
        <a:defRPr sz="1250" kern="1200">
          <a:solidFill>
            <a:schemeClr val="tx2"/>
          </a:solidFill>
          <a:latin typeface="+mn-lt"/>
          <a:ea typeface="+mn-ea"/>
          <a:cs typeface="+mn-cs"/>
        </a:defRPr>
      </a:lvl4pPr>
      <a:lvl5pPr marL="1285823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»"/>
        <a:defRPr sz="1250" kern="1200">
          <a:solidFill>
            <a:schemeClr val="tx2"/>
          </a:solidFill>
          <a:latin typeface="+mn-lt"/>
          <a:ea typeface="+mn-ea"/>
          <a:cs typeface="+mn-cs"/>
        </a:defRPr>
      </a:lvl5pPr>
      <a:lvl6pPr marL="1571562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6pPr>
      <a:lvl7pPr marL="1857301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7pPr>
      <a:lvl8pPr marL="2143040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428778" indent="-142869" algn="l" defTabSz="5714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8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2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8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reg@Indegy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degy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reg@Indegy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752616" y="2382495"/>
            <a:ext cx="396" cy="191027"/>
          </a:xfrm>
          <a:custGeom>
            <a:avLst/>
            <a:gdLst/>
            <a:ahLst/>
            <a:cxnLst/>
            <a:rect l="l" t="t" r="r" b="b"/>
            <a:pathLst>
              <a:path w="634" h="306704">
                <a:moveTo>
                  <a:pt x="0" y="306438"/>
                </a:moveTo>
                <a:lnTo>
                  <a:pt x="25" y="0"/>
                </a:lnTo>
                <a:lnTo>
                  <a:pt x="0" y="306438"/>
                </a:lnTo>
                <a:close/>
              </a:path>
            </a:pathLst>
          </a:custGeom>
          <a:solidFill>
            <a:srgbClr val="0098C3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26" name="Shape 141"/>
          <p:cNvSpPr txBox="1"/>
          <p:nvPr/>
        </p:nvSpPr>
        <p:spPr>
          <a:xfrm>
            <a:off x="165667" y="1174712"/>
            <a:ext cx="5668879" cy="14736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910">
              <a:buSzPct val="25000"/>
            </a:pPr>
            <a:endParaRPr lang="en-US" sz="1246" b="1" spc="9" dirty="0">
              <a:solidFill>
                <a:srgbClr val="009AC5"/>
              </a:solidFill>
              <a:latin typeface="CentraleSans Book"/>
              <a:ea typeface="+mn-ea"/>
              <a:cs typeface="CentraleSans Book"/>
            </a:endParaRPr>
          </a:p>
          <a:p>
            <a:pPr marL="7910">
              <a:buSzPct val="25000"/>
            </a:pPr>
            <a:endParaRPr lang="en-US" sz="2989" b="1" spc="9" dirty="0">
              <a:solidFill>
                <a:srgbClr val="009AC5"/>
              </a:solidFill>
              <a:latin typeface="CentraleSans Book"/>
              <a:ea typeface="+mn-ea"/>
              <a:cs typeface="CentraleSans Book"/>
              <a:sym typeface="Open Sans"/>
            </a:endParaRPr>
          </a:p>
        </p:txBody>
      </p:sp>
      <p:sp>
        <p:nvSpPr>
          <p:cNvPr id="27" name="Shape 141"/>
          <p:cNvSpPr txBox="1"/>
          <p:nvPr/>
        </p:nvSpPr>
        <p:spPr>
          <a:xfrm>
            <a:off x="885084" y="4342917"/>
            <a:ext cx="1873310" cy="2281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910">
              <a:buSzPct val="25000"/>
            </a:pPr>
            <a:r>
              <a:rPr lang="en-US" sz="1495" b="1" spc="9" dirty="0">
                <a:solidFill>
                  <a:srgbClr val="0070C0"/>
                </a:solidFill>
                <a:latin typeface="CentraleSans Book"/>
                <a:cs typeface="CentraleSans Book"/>
                <a:sym typeface="Open Sans"/>
              </a:rPr>
              <a:t>Greg Bunting</a:t>
            </a:r>
          </a:p>
          <a:p>
            <a:pPr marL="7910">
              <a:buSzPct val="25000"/>
            </a:pPr>
            <a:r>
              <a:rPr lang="en-US" sz="1495" b="1" spc="9" dirty="0">
                <a:solidFill>
                  <a:srgbClr val="0070C0"/>
                </a:solidFill>
                <a:latin typeface="CentraleSans Book"/>
                <a:cs typeface="CentraleSans Book"/>
                <a:sym typeface="Open Sans"/>
              </a:rPr>
              <a:t>Executive Director</a:t>
            </a:r>
          </a:p>
          <a:p>
            <a:pPr marL="7910">
              <a:buSzPct val="25000"/>
            </a:pPr>
            <a:r>
              <a:rPr lang="en-US" sz="1495" b="1" spc="9" dirty="0">
                <a:solidFill>
                  <a:srgbClr val="0070C0"/>
                </a:solidFill>
                <a:latin typeface="CentraleSans Book"/>
                <a:cs typeface="CentraleSans Book"/>
                <a:sym typeface="Open Sans"/>
              </a:rPr>
              <a:t>Indegy</a:t>
            </a:r>
          </a:p>
          <a:p>
            <a:pPr marL="7910">
              <a:buSzPct val="25000"/>
            </a:pPr>
            <a:endParaRPr lang="en-US" sz="1495" b="1" spc="9" dirty="0">
              <a:solidFill>
                <a:schemeClr val="bg1"/>
              </a:solidFill>
              <a:latin typeface="CentraleSans Book"/>
              <a:cs typeface="CentraleSans Book"/>
              <a:sym typeface="Open Sans"/>
            </a:endParaRPr>
          </a:p>
          <a:p>
            <a:pPr marL="7910">
              <a:buSzPct val="25000"/>
            </a:pPr>
            <a:r>
              <a:rPr lang="en-US" sz="1495" b="1" spc="9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raleSans Book"/>
                <a:cs typeface="CentraleSans Book"/>
                <a:sym typeface="Open Sans"/>
                <a:hlinkClick r:id="rId3"/>
              </a:rPr>
              <a:t>greg@Indegy.com</a:t>
            </a:r>
            <a:endParaRPr lang="en-US" sz="1495" b="1" spc="9" dirty="0">
              <a:solidFill>
                <a:schemeClr val="accent3">
                  <a:lumMod val="60000"/>
                  <a:lumOff val="40000"/>
                </a:schemeClr>
              </a:solidFill>
              <a:latin typeface="CentraleSans Book"/>
              <a:cs typeface="CentraleSans Book"/>
              <a:sym typeface="Open Sans"/>
            </a:endParaRPr>
          </a:p>
          <a:p>
            <a:pPr marL="7910">
              <a:buSzPct val="25000"/>
            </a:pPr>
            <a:r>
              <a:rPr lang="en-US" sz="1495" b="1" spc="9" dirty="0">
                <a:solidFill>
                  <a:srgbClr val="0070C0"/>
                </a:solidFill>
                <a:latin typeface="CentraleSans Book"/>
                <a:cs typeface="CentraleSans Book"/>
                <a:sym typeface="Open Sans"/>
              </a:rPr>
              <a:t>404-312-8422</a:t>
            </a:r>
          </a:p>
          <a:p>
            <a:pPr marL="7910">
              <a:buSzPct val="25000"/>
            </a:pPr>
            <a:endParaRPr lang="en-US" sz="1495" b="1" spc="9" dirty="0">
              <a:solidFill>
                <a:schemeClr val="bg1"/>
              </a:solidFill>
              <a:latin typeface="CentraleSans Book"/>
              <a:cs typeface="CentraleSans Book"/>
              <a:sym typeface="Open Sans"/>
            </a:endParaRPr>
          </a:p>
          <a:p>
            <a:pPr marL="7910">
              <a:buSzPct val="25000"/>
            </a:pPr>
            <a:endParaRPr lang="en" sz="1495" b="1" spc="9" dirty="0">
              <a:solidFill>
                <a:srgbClr val="009AC5"/>
              </a:solidFill>
              <a:latin typeface="CentraleSans Book"/>
              <a:cs typeface="CentraleSans Book"/>
              <a:sym typeface="Open Sans"/>
            </a:endParaRPr>
          </a:p>
          <a:p>
            <a:pPr marL="7910">
              <a:buSzPct val="25000"/>
            </a:pPr>
            <a:endParaRPr lang="en-US" sz="1495" b="1" spc="9" dirty="0">
              <a:solidFill>
                <a:srgbClr val="009AC5"/>
              </a:solidFill>
              <a:latin typeface="CentraleSans Book"/>
              <a:ea typeface="+mn-ea"/>
              <a:cs typeface="CentraleSans Book"/>
              <a:sym typeface="Open San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8329CE-4111-4E12-BB99-0CE8AF384D3D}"/>
              </a:ext>
            </a:extLst>
          </p:cNvPr>
          <p:cNvSpPr/>
          <p:nvPr/>
        </p:nvSpPr>
        <p:spPr>
          <a:xfrm>
            <a:off x="241859" y="20020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910">
              <a:buSzPct val="25000"/>
            </a:pPr>
            <a:r>
              <a:rPr lang="en-US" sz="3200" b="1" spc="9" dirty="0">
                <a:solidFill>
                  <a:srgbClr val="0066CC"/>
                </a:solidFill>
                <a:latin typeface="CentraleSans Book"/>
                <a:cs typeface="CentraleSans Book"/>
              </a:rPr>
              <a:t>Validating and Protecting</a:t>
            </a:r>
          </a:p>
          <a:p>
            <a:pPr marL="7910">
              <a:buSzPct val="25000"/>
            </a:pPr>
            <a:r>
              <a:rPr lang="en-US" sz="3200" b="1" spc="9" dirty="0">
                <a:solidFill>
                  <a:srgbClr val="0066CC"/>
                </a:solidFill>
                <a:latin typeface="CentraleSans Book"/>
                <a:cs typeface="CentraleSans Book"/>
                <a:sym typeface="Open Sans"/>
              </a:rPr>
              <a:t>Pharmaceutical Manufacturing Processes</a:t>
            </a:r>
          </a:p>
        </p:txBody>
      </p:sp>
    </p:spTree>
    <p:extLst>
      <p:ext uri="{BB962C8B-B14F-4D97-AF65-F5344CB8AC3E}">
        <p14:creationId xmlns:p14="http://schemas.microsoft.com/office/powerpoint/2010/main" val="368575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>
            <a:cxnSpLocks/>
          </p:cNvCxnSpPr>
          <p:nvPr/>
        </p:nvCxnSpPr>
        <p:spPr>
          <a:xfrm>
            <a:off x="4663730" y="3409783"/>
            <a:ext cx="2398349" cy="9725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564" y="747691"/>
            <a:ext cx="7864721" cy="49144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The Anatomy of an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Industrial Cyber Attack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76927" y="5526196"/>
            <a:ext cx="7119031" cy="3223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747"/>
              </a:spcBef>
            </a:pPr>
            <a:r>
              <a:rPr lang="en-US" sz="1495" dirty="0">
                <a:solidFill>
                  <a:srgbClr val="364268"/>
                </a:solidFill>
                <a:latin typeface="CentraleSans Book" panose="02000000000000000000" pitchFamily="50" charset="0"/>
              </a:rPr>
              <a:t>Unauthorized controller changes can cause significant damage!</a:t>
            </a:r>
            <a:endParaRPr lang="he-IL" sz="1246" dirty="0">
              <a:solidFill>
                <a:srgbClr val="364268"/>
              </a:solidFill>
              <a:latin typeface="CentraleSans Book" panose="02000000000000000000" pitchFamily="50" charset="0"/>
            </a:endParaRPr>
          </a:p>
        </p:txBody>
      </p:sp>
      <p:pic>
        <p:nvPicPr>
          <p:cNvPr id="3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8" y="2818852"/>
            <a:ext cx="484162" cy="3648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76" y="3164404"/>
            <a:ext cx="656795" cy="5087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20" y="3402898"/>
            <a:ext cx="588458" cy="58845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890511" y="3158797"/>
            <a:ext cx="426145" cy="226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72" dirty="0">
                <a:latin typeface="CentraleSans Book" panose="02000000000000000000" pitchFamily="50" charset="0"/>
              </a:rPr>
              <a:t>HMI</a:t>
            </a:r>
            <a:endParaRPr lang="he-IL" sz="872" dirty="0">
              <a:latin typeface="CentraleSans Book" panose="02000000000000000000" pitchFamily="50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82262" y="2949957"/>
            <a:ext cx="1281016" cy="226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72" dirty="0">
                <a:latin typeface="CentraleSans Book" panose="02000000000000000000" pitchFamily="50" charset="0"/>
              </a:rPr>
              <a:t>PLC/DCS Controller</a:t>
            </a:r>
            <a:endParaRPr lang="he-IL" sz="872" dirty="0">
              <a:latin typeface="CentraleSans Book" panose="02000000000000000000" pitchFamily="50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2729110" y="3001265"/>
            <a:ext cx="0" cy="69586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6" idx="3"/>
          </p:cNvCxnSpPr>
          <p:nvPr/>
        </p:nvCxnSpPr>
        <p:spPr>
          <a:xfrm>
            <a:off x="2400579" y="3697127"/>
            <a:ext cx="32853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395890" y="3001265"/>
            <a:ext cx="333219" cy="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5" idx="1"/>
          </p:cNvCxnSpPr>
          <p:nvPr/>
        </p:nvCxnSpPr>
        <p:spPr>
          <a:xfrm>
            <a:off x="2729110" y="3410070"/>
            <a:ext cx="1471266" cy="8700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100734" y="4007274"/>
            <a:ext cx="2848876" cy="15189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121" u="sng" dirty="0">
                <a:solidFill>
                  <a:srgbClr val="C00000"/>
                </a:solidFill>
                <a:latin typeface="CentraleSans Book" panose="02000000000000000000" pitchFamily="50" charset="0"/>
              </a:rPr>
              <a:t>Control Logic:</a:t>
            </a:r>
          </a:p>
          <a:p>
            <a:endParaRPr lang="en-US" sz="436" b="1" dirty="0">
              <a:solidFill>
                <a:srgbClr val="C00000"/>
              </a:solidFill>
              <a:latin typeface="CentraleSans Book" panose="02000000000000000000" pitchFamily="50" charset="0"/>
            </a:endParaRPr>
          </a:p>
          <a:p>
            <a:r>
              <a:rPr lang="en-US" sz="1121" strike="sngStrike" dirty="0">
                <a:solidFill>
                  <a:srgbClr val="C00000"/>
                </a:solidFill>
                <a:latin typeface="CentraleSans Book" panose="02000000000000000000" pitchFamily="50" charset="0"/>
              </a:rPr>
              <a:t>If </a:t>
            </a:r>
            <a:r>
              <a:rPr lang="en-US" sz="1121" strike="sngStrike" dirty="0" err="1">
                <a:solidFill>
                  <a:srgbClr val="C00000"/>
                </a:solidFill>
                <a:latin typeface="CentraleSans Book" panose="02000000000000000000" pitchFamily="50" charset="0"/>
              </a:rPr>
              <a:t>new_rpm</a:t>
            </a:r>
            <a:r>
              <a:rPr lang="en-US" sz="1121" strike="sngStrike" dirty="0">
                <a:solidFill>
                  <a:srgbClr val="C00000"/>
                </a:solidFill>
                <a:latin typeface="CentraleSans Book" panose="02000000000000000000" pitchFamily="50" charset="0"/>
              </a:rPr>
              <a:t> &lt; MAX_RPM</a:t>
            </a:r>
          </a:p>
          <a:p>
            <a:r>
              <a:rPr lang="en-US" sz="1121" strike="sngStrike" dirty="0">
                <a:solidFill>
                  <a:srgbClr val="C00000"/>
                </a:solidFill>
                <a:latin typeface="CentraleSans Book" panose="02000000000000000000" pitchFamily="50" charset="0"/>
              </a:rPr>
              <a:t>    set </a:t>
            </a:r>
            <a:r>
              <a:rPr lang="en-US" sz="1121" strike="sngStrike" dirty="0" err="1">
                <a:solidFill>
                  <a:srgbClr val="C00000"/>
                </a:solidFill>
                <a:latin typeface="CentraleSans Book" panose="02000000000000000000" pitchFamily="50" charset="0"/>
              </a:rPr>
              <a:t>blender_rpm</a:t>
            </a:r>
            <a:r>
              <a:rPr lang="en-US" sz="1121" strike="sngStrike" dirty="0">
                <a:solidFill>
                  <a:srgbClr val="C00000"/>
                </a:solidFill>
                <a:latin typeface="CentraleSans Book" panose="02000000000000000000" pitchFamily="50" charset="0"/>
              </a:rPr>
              <a:t> = </a:t>
            </a:r>
            <a:r>
              <a:rPr lang="en-US" sz="1121" strike="sngStrike" dirty="0" err="1">
                <a:solidFill>
                  <a:srgbClr val="C00000"/>
                </a:solidFill>
                <a:latin typeface="CentraleSans Book" panose="02000000000000000000" pitchFamily="50" charset="0"/>
              </a:rPr>
              <a:t>requested_rpm</a:t>
            </a:r>
            <a:endParaRPr lang="en-US" sz="1121" strike="sngStrike" dirty="0">
              <a:solidFill>
                <a:srgbClr val="C00000"/>
              </a:solidFill>
              <a:latin typeface="CentraleSans Book" panose="02000000000000000000" pitchFamily="50" charset="0"/>
            </a:endParaRPr>
          </a:p>
          <a:p>
            <a:r>
              <a:rPr lang="en-US" sz="1121" strike="sngStrike" dirty="0">
                <a:solidFill>
                  <a:srgbClr val="C00000"/>
                </a:solidFill>
                <a:latin typeface="CentraleSans Book" panose="02000000000000000000" pitchFamily="50" charset="0"/>
              </a:rPr>
              <a:t>else</a:t>
            </a:r>
          </a:p>
          <a:p>
            <a:r>
              <a:rPr lang="en-US" sz="1121" strike="sngStrike" dirty="0">
                <a:solidFill>
                  <a:srgbClr val="C00000"/>
                </a:solidFill>
                <a:latin typeface="CentraleSans Book" panose="02000000000000000000" pitchFamily="50" charset="0"/>
              </a:rPr>
              <a:t>     ignore</a:t>
            </a:r>
          </a:p>
          <a:p>
            <a:r>
              <a:rPr lang="en-US" sz="1121" strike="sngStrike" dirty="0">
                <a:solidFill>
                  <a:srgbClr val="C00000"/>
                </a:solidFill>
                <a:latin typeface="CentraleSans Book" panose="02000000000000000000" pitchFamily="50" charset="0"/>
              </a:rPr>
              <a:t>     Send Error Message</a:t>
            </a:r>
          </a:p>
          <a:p>
            <a:endParaRPr lang="en-US" sz="654" b="1" dirty="0">
              <a:solidFill>
                <a:srgbClr val="C00000"/>
              </a:solidFill>
              <a:latin typeface="CentraleSans Book" panose="02000000000000000000" pitchFamily="50" charset="0"/>
            </a:endParaRPr>
          </a:p>
          <a:p>
            <a:r>
              <a:rPr lang="en-US" sz="1121" b="1" dirty="0" err="1">
                <a:solidFill>
                  <a:srgbClr val="C00000"/>
                </a:solidFill>
                <a:latin typeface="CentraleSans Book" panose="02000000000000000000" pitchFamily="50" charset="0"/>
              </a:rPr>
              <a:t>blender_rpm</a:t>
            </a:r>
            <a:r>
              <a:rPr lang="en-US" sz="1121" b="1" dirty="0">
                <a:solidFill>
                  <a:srgbClr val="C00000"/>
                </a:solidFill>
                <a:latin typeface="CentraleSans Book" panose="02000000000000000000" pitchFamily="50" charset="0"/>
              </a:rPr>
              <a:t> = 200*MAX_RPM</a:t>
            </a:r>
            <a:endParaRPr lang="he-IL" sz="1121" strike="sngStrike" dirty="0">
              <a:solidFill>
                <a:srgbClr val="C00000"/>
              </a:solidFill>
              <a:latin typeface="CentraleSans Book" panose="02000000000000000000" pitchFamily="50" charset="0"/>
            </a:endParaRPr>
          </a:p>
        </p:txBody>
      </p:sp>
      <p:sp>
        <p:nvSpPr>
          <p:cNvPr id="4" name="Arrow: Down 3"/>
          <p:cNvSpPr/>
          <p:nvPr/>
        </p:nvSpPr>
        <p:spPr>
          <a:xfrm>
            <a:off x="4378718" y="3666301"/>
            <a:ext cx="150056" cy="318220"/>
          </a:xfrm>
          <a:prstGeom prst="downArrow">
            <a:avLst/>
          </a:prstGeom>
          <a:solidFill>
            <a:srgbClr val="ED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121"/>
          </a:p>
        </p:txBody>
      </p:sp>
      <p:sp>
        <p:nvSpPr>
          <p:cNvPr id="30" name="TextBox 29"/>
          <p:cNvSpPr txBox="1"/>
          <p:nvPr/>
        </p:nvSpPr>
        <p:spPr>
          <a:xfrm>
            <a:off x="4663730" y="3176166"/>
            <a:ext cx="2330057" cy="2455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996" b="1" dirty="0" err="1">
                <a:solidFill>
                  <a:srgbClr val="C00000"/>
                </a:solidFill>
                <a:latin typeface="CentraleSans Book" panose="02000000000000000000" pitchFamily="50" charset="0"/>
              </a:rPr>
              <a:t>blender_rpm</a:t>
            </a:r>
            <a:r>
              <a:rPr lang="en-US" sz="996" b="1" dirty="0">
                <a:solidFill>
                  <a:srgbClr val="C00000"/>
                </a:solidFill>
                <a:latin typeface="CentraleSans Book" panose="02000000000000000000" pitchFamily="50" charset="0"/>
              </a:rPr>
              <a:t>( 200*MAX_RPM)</a:t>
            </a:r>
            <a:endParaRPr lang="en-US" sz="996" b="1" dirty="0">
              <a:latin typeface="CentraleSans Book" panose="02000000000000000000" pitchFamily="50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14476" y="2003282"/>
            <a:ext cx="588458" cy="588458"/>
            <a:chOff x="4902200" y="2633035"/>
            <a:chExt cx="944802" cy="9448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200" y="2633035"/>
              <a:ext cx="944802" cy="9448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</p:pic>
        <p:sp>
          <p:nvSpPr>
            <p:cNvPr id="7" name="Rectangle 6"/>
            <p:cNvSpPr/>
            <p:nvPr/>
          </p:nvSpPr>
          <p:spPr>
            <a:xfrm>
              <a:off x="5054600" y="2743199"/>
              <a:ext cx="629920" cy="3947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121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76597" y="2677180"/>
              <a:ext cx="411403" cy="57918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744" b="1" dirty="0">
                  <a:solidFill>
                    <a:srgbClr val="C00000"/>
                  </a:solidFill>
                  <a:latin typeface="CentraleSans Book" panose="02000000000000000000" pitchFamily="50" charset="0"/>
                </a:rPr>
                <a:t>?</a:t>
              </a:r>
              <a:endParaRPr lang="he-IL" sz="1744" b="1" dirty="0">
                <a:solidFill>
                  <a:srgbClr val="C00000"/>
                </a:solidFill>
                <a:latin typeface="CentraleSans Book" panose="02000000000000000000" pitchFamily="50" charset="0"/>
              </a:endParaRPr>
            </a:p>
          </p:txBody>
        </p:sp>
      </p:grpSp>
      <p:sp>
        <p:nvSpPr>
          <p:cNvPr id="10" name="Arrow: Bent 9"/>
          <p:cNvSpPr/>
          <p:nvPr/>
        </p:nvSpPr>
        <p:spPr>
          <a:xfrm rot="5400000">
            <a:off x="3167823" y="1584777"/>
            <a:ext cx="676877" cy="2045022"/>
          </a:xfrm>
          <a:prstGeom prst="bentArrow">
            <a:avLst>
              <a:gd name="adj1" fmla="val 7046"/>
              <a:gd name="adj2" fmla="val 7972"/>
              <a:gd name="adj3" fmla="val 12656"/>
              <a:gd name="adj4" fmla="val 4375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121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41618" y="2080594"/>
            <a:ext cx="2227716" cy="226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72" b="1" dirty="0">
                <a:solidFill>
                  <a:srgbClr val="C00000"/>
                </a:solidFill>
                <a:latin typeface="CentraleSans Book" panose="02000000000000000000" pitchFamily="50" charset="0"/>
              </a:rPr>
              <a:t>Alter controller logic</a:t>
            </a:r>
            <a:endParaRPr lang="he-IL" sz="872" b="1" dirty="0">
              <a:solidFill>
                <a:srgbClr val="C00000"/>
              </a:solidFill>
              <a:latin typeface="CentraleSans Book" panose="02000000000000000000" pitchFamily="50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08611" y="3951062"/>
            <a:ext cx="1000188" cy="3607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72" dirty="0">
                <a:latin typeface="CentraleSans Book" panose="02000000000000000000" pitchFamily="50" charset="0"/>
              </a:rPr>
              <a:t>Operator Workstation</a:t>
            </a:r>
            <a:endParaRPr lang="he-IL" sz="872" dirty="0">
              <a:latin typeface="CentraleSans Book" panose="02000000000000000000" pitchFamily="50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22644" y="1988657"/>
            <a:ext cx="1000188" cy="7633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72" dirty="0">
                <a:solidFill>
                  <a:srgbClr val="C00000"/>
                </a:solidFill>
                <a:latin typeface="CentraleSans Book" panose="02000000000000000000" pitchFamily="50" charset="0"/>
              </a:rPr>
              <a:t>Engineering Workstation</a:t>
            </a:r>
          </a:p>
          <a:p>
            <a:pPr algn="ctr"/>
            <a:r>
              <a:rPr lang="en-US" sz="872" dirty="0">
                <a:solidFill>
                  <a:srgbClr val="C00000"/>
                </a:solidFill>
                <a:latin typeface="CentraleSans Book" panose="02000000000000000000" pitchFamily="50" charset="0"/>
              </a:rPr>
              <a:t>Or</a:t>
            </a:r>
          </a:p>
          <a:p>
            <a:pPr algn="ctr"/>
            <a:r>
              <a:rPr lang="en-US" sz="872" dirty="0">
                <a:solidFill>
                  <a:srgbClr val="C00000"/>
                </a:solidFill>
                <a:latin typeface="CentraleSans Book" panose="02000000000000000000" pitchFamily="50" charset="0"/>
              </a:rPr>
              <a:t>Rogue</a:t>
            </a:r>
          </a:p>
          <a:p>
            <a:pPr algn="ctr"/>
            <a:r>
              <a:rPr lang="en-US" sz="872" dirty="0">
                <a:solidFill>
                  <a:srgbClr val="C00000"/>
                </a:solidFill>
                <a:latin typeface="CentraleSans Book" panose="02000000000000000000" pitchFamily="50" charset="0"/>
              </a:rPr>
              <a:t>Device</a:t>
            </a:r>
            <a:endParaRPr lang="he-IL" sz="872" dirty="0">
              <a:solidFill>
                <a:srgbClr val="C00000"/>
              </a:solidFill>
              <a:latin typeface="CentraleSans Book" panose="02000000000000000000" pitchFamily="50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28394" y="3444462"/>
            <a:ext cx="759363" cy="398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996" dirty="0">
                <a:latin typeface="CentraleSans Book" panose="02000000000000000000" pitchFamily="50" charset="0"/>
              </a:rPr>
              <a:t>Cone Blender</a:t>
            </a:r>
            <a:endParaRPr lang="he-IL" sz="996" dirty="0">
              <a:latin typeface="CentraleSans Book" panose="02000000000000000000" pitchFamily="50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175854" y="2830960"/>
            <a:ext cx="664443" cy="633312"/>
            <a:chOff x="2251539" y="7214634"/>
            <a:chExt cx="442528" cy="414116"/>
          </a:xfrm>
          <a:solidFill>
            <a:srgbClr val="1F497D"/>
          </a:solidFill>
        </p:grpSpPr>
        <p:sp>
          <p:nvSpPr>
            <p:cNvPr id="29" name="object 20"/>
            <p:cNvSpPr/>
            <p:nvPr/>
          </p:nvSpPr>
          <p:spPr>
            <a:xfrm>
              <a:off x="2384922" y="7214634"/>
              <a:ext cx="219710" cy="212725"/>
            </a:xfrm>
            <a:custGeom>
              <a:avLst/>
              <a:gdLst/>
              <a:ahLst/>
              <a:cxnLst/>
              <a:rect l="l" t="t" r="r" b="b"/>
              <a:pathLst>
                <a:path w="219710" h="212725">
                  <a:moveTo>
                    <a:pt x="109613" y="0"/>
                  </a:moveTo>
                  <a:lnTo>
                    <a:pt x="66945" y="8612"/>
                  </a:lnTo>
                  <a:lnTo>
                    <a:pt x="32104" y="32099"/>
                  </a:lnTo>
                  <a:lnTo>
                    <a:pt x="8613" y="66929"/>
                  </a:lnTo>
                  <a:lnTo>
                    <a:pt x="0" y="109575"/>
                  </a:lnTo>
                  <a:lnTo>
                    <a:pt x="4327" y="135244"/>
                  </a:lnTo>
                  <a:lnTo>
                    <a:pt x="15835" y="162820"/>
                  </a:lnTo>
                  <a:lnTo>
                    <a:pt x="32312" y="189482"/>
                  </a:lnTo>
                  <a:lnTo>
                    <a:pt x="51549" y="212407"/>
                  </a:lnTo>
                  <a:lnTo>
                    <a:pt x="59050" y="202242"/>
                  </a:lnTo>
                  <a:lnTo>
                    <a:pt x="68916" y="194378"/>
                  </a:lnTo>
                  <a:lnTo>
                    <a:pt x="80649" y="189302"/>
                  </a:lnTo>
                  <a:lnTo>
                    <a:pt x="93751" y="187502"/>
                  </a:lnTo>
                  <a:lnTo>
                    <a:pt x="127685" y="187502"/>
                  </a:lnTo>
                  <a:lnTo>
                    <a:pt x="149834" y="164950"/>
                  </a:lnTo>
                  <a:lnTo>
                    <a:pt x="182335" y="150933"/>
                  </a:lnTo>
                  <a:lnTo>
                    <a:pt x="208476" y="137668"/>
                  </a:lnTo>
                  <a:lnTo>
                    <a:pt x="219202" y="109575"/>
                  </a:lnTo>
                  <a:lnTo>
                    <a:pt x="210592" y="66929"/>
                  </a:lnTo>
                  <a:lnTo>
                    <a:pt x="187110" y="32099"/>
                  </a:lnTo>
                  <a:lnTo>
                    <a:pt x="152277" y="8612"/>
                  </a:lnTo>
                  <a:lnTo>
                    <a:pt x="109613" y="0"/>
                  </a:lnTo>
                  <a:close/>
                </a:path>
                <a:path w="219710" h="212725">
                  <a:moveTo>
                    <a:pt x="127685" y="187502"/>
                  </a:moveTo>
                  <a:lnTo>
                    <a:pt x="93751" y="187502"/>
                  </a:lnTo>
                  <a:lnTo>
                    <a:pt x="100882" y="188030"/>
                  </a:lnTo>
                  <a:lnTo>
                    <a:pt x="107689" y="189558"/>
                  </a:lnTo>
                  <a:lnTo>
                    <a:pt x="114096" y="192008"/>
                  </a:lnTo>
                  <a:lnTo>
                    <a:pt x="120027" y="195300"/>
                  </a:lnTo>
                  <a:lnTo>
                    <a:pt x="127685" y="1875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121" dirty="0"/>
            </a:p>
          </p:txBody>
        </p:sp>
        <p:sp>
          <p:nvSpPr>
            <p:cNvPr id="31" name="object 21"/>
            <p:cNvSpPr/>
            <p:nvPr/>
          </p:nvSpPr>
          <p:spPr>
            <a:xfrm>
              <a:off x="2502297" y="7411580"/>
              <a:ext cx="191770" cy="217170"/>
            </a:xfrm>
            <a:custGeom>
              <a:avLst/>
              <a:gdLst/>
              <a:ahLst/>
              <a:cxnLst/>
              <a:rect l="l" t="t" r="r" b="b"/>
              <a:pathLst>
                <a:path w="191769" h="217170">
                  <a:moveTo>
                    <a:pt x="74633" y="0"/>
                  </a:moveTo>
                  <a:lnTo>
                    <a:pt x="44150" y="3401"/>
                  </a:lnTo>
                  <a:lnTo>
                    <a:pt x="15595" y="10750"/>
                  </a:lnTo>
                  <a:lnTo>
                    <a:pt x="19396" y="17011"/>
                  </a:lnTo>
                  <a:lnTo>
                    <a:pt x="22234" y="23829"/>
                  </a:lnTo>
                  <a:lnTo>
                    <a:pt x="24010" y="31122"/>
                  </a:lnTo>
                  <a:lnTo>
                    <a:pt x="24625" y="38804"/>
                  </a:lnTo>
                  <a:lnTo>
                    <a:pt x="22845" y="51834"/>
                  </a:lnTo>
                  <a:lnTo>
                    <a:pt x="17827" y="63500"/>
                  </a:lnTo>
                  <a:lnTo>
                    <a:pt x="10052" y="73327"/>
                  </a:lnTo>
                  <a:lnTo>
                    <a:pt x="0" y="80841"/>
                  </a:lnTo>
                  <a:lnTo>
                    <a:pt x="14986" y="120674"/>
                  </a:lnTo>
                  <a:lnTo>
                    <a:pt x="14004" y="156070"/>
                  </a:lnTo>
                  <a:lnTo>
                    <a:pt x="15009" y="185379"/>
                  </a:lnTo>
                  <a:lnTo>
                    <a:pt x="35953" y="206952"/>
                  </a:lnTo>
                  <a:lnTo>
                    <a:pt x="78269" y="217098"/>
                  </a:lnTo>
                  <a:lnTo>
                    <a:pt x="119759" y="210461"/>
                  </a:lnTo>
                  <a:lnTo>
                    <a:pt x="155741" y="188750"/>
                  </a:lnTo>
                  <a:lnTo>
                    <a:pt x="181533" y="153676"/>
                  </a:lnTo>
                  <a:lnTo>
                    <a:pt x="191686" y="111368"/>
                  </a:lnTo>
                  <a:lnTo>
                    <a:pt x="185053" y="69881"/>
                  </a:lnTo>
                  <a:lnTo>
                    <a:pt x="163344" y="33900"/>
                  </a:lnTo>
                  <a:lnTo>
                    <a:pt x="128269" y="8108"/>
                  </a:lnTo>
                  <a:lnTo>
                    <a:pt x="103765" y="1313"/>
                  </a:lnTo>
                  <a:lnTo>
                    <a:pt x="7463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121" dirty="0"/>
            </a:p>
          </p:txBody>
        </p:sp>
        <p:sp>
          <p:nvSpPr>
            <p:cNvPr id="32" name="object 22"/>
            <p:cNvSpPr/>
            <p:nvPr/>
          </p:nvSpPr>
          <p:spPr>
            <a:xfrm>
              <a:off x="2251539" y="7400932"/>
              <a:ext cx="226695" cy="208279"/>
            </a:xfrm>
            <a:custGeom>
              <a:avLst/>
              <a:gdLst/>
              <a:ahLst/>
              <a:cxnLst/>
              <a:rect l="l" t="t" r="r" b="b"/>
              <a:pathLst>
                <a:path w="226694" h="208279">
                  <a:moveTo>
                    <a:pt x="82341" y="0"/>
                  </a:moveTo>
                  <a:lnTo>
                    <a:pt x="52454" y="5056"/>
                  </a:lnTo>
                  <a:lnTo>
                    <a:pt x="20226" y="34310"/>
                  </a:lnTo>
                  <a:lnTo>
                    <a:pt x="2332" y="72328"/>
                  </a:lnTo>
                  <a:lnTo>
                    <a:pt x="0" y="114281"/>
                  </a:lnTo>
                  <a:lnTo>
                    <a:pt x="14456" y="155336"/>
                  </a:lnTo>
                  <a:lnTo>
                    <a:pt x="43698" y="187566"/>
                  </a:lnTo>
                  <a:lnTo>
                    <a:pt x="81718" y="205455"/>
                  </a:lnTo>
                  <a:lnTo>
                    <a:pt x="123677" y="207787"/>
                  </a:lnTo>
                  <a:lnTo>
                    <a:pt x="164735" y="193347"/>
                  </a:lnTo>
                  <a:lnTo>
                    <a:pt x="184340" y="176710"/>
                  </a:lnTo>
                  <a:lnTo>
                    <a:pt x="201960" y="153056"/>
                  </a:lnTo>
                  <a:lnTo>
                    <a:pt x="216354" y="125620"/>
                  </a:lnTo>
                  <a:lnTo>
                    <a:pt x="226279" y="97639"/>
                  </a:lnTo>
                  <a:lnTo>
                    <a:pt x="207799" y="93627"/>
                  </a:lnTo>
                  <a:lnTo>
                    <a:pt x="192737" y="83258"/>
                  </a:lnTo>
                  <a:lnTo>
                    <a:pt x="182597" y="68034"/>
                  </a:lnTo>
                  <a:lnTo>
                    <a:pt x="178883" y="49456"/>
                  </a:lnTo>
                  <a:lnTo>
                    <a:pt x="179035" y="46370"/>
                  </a:lnTo>
                  <a:lnTo>
                    <a:pt x="136590" y="36939"/>
                  </a:lnTo>
                  <a:lnTo>
                    <a:pt x="107372" y="16055"/>
                  </a:lnTo>
                  <a:lnTo>
                    <a:pt x="8234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121"/>
            </a:p>
          </p:txBody>
        </p:sp>
        <p:sp>
          <p:nvSpPr>
            <p:cNvPr id="37" name="object 23"/>
            <p:cNvSpPr/>
            <p:nvPr/>
          </p:nvSpPr>
          <p:spPr>
            <a:xfrm>
              <a:off x="2452982" y="7424701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4">
                  <a:moveTo>
                    <a:pt x="25692" y="0"/>
                  </a:moveTo>
                  <a:lnTo>
                    <a:pt x="15693" y="2019"/>
                  </a:lnTo>
                  <a:lnTo>
                    <a:pt x="7526" y="7526"/>
                  </a:lnTo>
                  <a:lnTo>
                    <a:pt x="2019" y="15693"/>
                  </a:lnTo>
                  <a:lnTo>
                    <a:pt x="0" y="25692"/>
                  </a:lnTo>
                  <a:lnTo>
                    <a:pt x="2019" y="35683"/>
                  </a:lnTo>
                  <a:lnTo>
                    <a:pt x="7526" y="43846"/>
                  </a:lnTo>
                  <a:lnTo>
                    <a:pt x="15693" y="49352"/>
                  </a:lnTo>
                  <a:lnTo>
                    <a:pt x="25692" y="51371"/>
                  </a:lnTo>
                  <a:lnTo>
                    <a:pt x="35691" y="49352"/>
                  </a:lnTo>
                  <a:lnTo>
                    <a:pt x="43857" y="43846"/>
                  </a:lnTo>
                  <a:lnTo>
                    <a:pt x="49364" y="35683"/>
                  </a:lnTo>
                  <a:lnTo>
                    <a:pt x="51384" y="25692"/>
                  </a:lnTo>
                  <a:lnTo>
                    <a:pt x="49364" y="15693"/>
                  </a:lnTo>
                  <a:lnTo>
                    <a:pt x="43857" y="7526"/>
                  </a:lnTo>
                  <a:lnTo>
                    <a:pt x="35691" y="2019"/>
                  </a:lnTo>
                  <a:lnTo>
                    <a:pt x="2569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121"/>
            </a:p>
          </p:txBody>
        </p:sp>
      </p:grpSp>
    </p:spTree>
    <p:extLst>
      <p:ext uri="{BB962C8B-B14F-4D97-AF65-F5344CB8AC3E}">
        <p14:creationId xmlns:p14="http://schemas.microsoft.com/office/powerpoint/2010/main" val="2355926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374131" y="5885655"/>
            <a:ext cx="249166" cy="249166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14541" y="0"/>
                </a:moveTo>
                <a:lnTo>
                  <a:pt x="0" y="1397"/>
                </a:lnTo>
                <a:lnTo>
                  <a:pt x="38" y="1765"/>
                </a:lnTo>
                <a:lnTo>
                  <a:pt x="7283" y="49506"/>
                </a:lnTo>
                <a:lnTo>
                  <a:pt x="19467" y="95438"/>
                </a:lnTo>
                <a:lnTo>
                  <a:pt x="36307" y="139275"/>
                </a:lnTo>
                <a:lnTo>
                  <a:pt x="57517" y="180734"/>
                </a:lnTo>
                <a:lnTo>
                  <a:pt x="82813" y="219530"/>
                </a:lnTo>
                <a:lnTo>
                  <a:pt x="111911" y="255377"/>
                </a:lnTo>
                <a:lnTo>
                  <a:pt x="144526" y="287992"/>
                </a:lnTo>
                <a:lnTo>
                  <a:pt x="180373" y="317090"/>
                </a:lnTo>
                <a:lnTo>
                  <a:pt x="219169" y="342386"/>
                </a:lnTo>
                <a:lnTo>
                  <a:pt x="260629" y="363595"/>
                </a:lnTo>
                <a:lnTo>
                  <a:pt x="304467" y="380434"/>
                </a:lnTo>
                <a:lnTo>
                  <a:pt x="350401" y="392616"/>
                </a:lnTo>
                <a:lnTo>
                  <a:pt x="398145" y="399859"/>
                </a:lnTo>
                <a:lnTo>
                  <a:pt x="398500" y="399897"/>
                </a:lnTo>
                <a:lnTo>
                  <a:pt x="399897" y="385368"/>
                </a:lnTo>
                <a:lnTo>
                  <a:pt x="399529" y="385330"/>
                </a:lnTo>
                <a:lnTo>
                  <a:pt x="353364" y="378322"/>
                </a:lnTo>
                <a:lnTo>
                  <a:pt x="308949" y="366538"/>
                </a:lnTo>
                <a:lnTo>
                  <a:pt x="266558" y="350253"/>
                </a:lnTo>
                <a:lnTo>
                  <a:pt x="226468" y="329742"/>
                </a:lnTo>
                <a:lnTo>
                  <a:pt x="188953" y="305280"/>
                </a:lnTo>
                <a:lnTo>
                  <a:pt x="154288" y="277143"/>
                </a:lnTo>
                <a:lnTo>
                  <a:pt x="122749" y="245604"/>
                </a:lnTo>
                <a:lnTo>
                  <a:pt x="94611" y="210941"/>
                </a:lnTo>
                <a:lnTo>
                  <a:pt x="70149" y="173426"/>
                </a:lnTo>
                <a:lnTo>
                  <a:pt x="49638" y="133337"/>
                </a:lnTo>
                <a:lnTo>
                  <a:pt x="33354" y="90947"/>
                </a:lnTo>
                <a:lnTo>
                  <a:pt x="21572" y="46533"/>
                </a:lnTo>
                <a:lnTo>
                  <a:pt x="14566" y="368"/>
                </a:lnTo>
                <a:lnTo>
                  <a:pt x="14541" y="0"/>
                </a:lnTo>
                <a:close/>
              </a:path>
            </a:pathLst>
          </a:custGeom>
          <a:solidFill>
            <a:srgbClr val="0099C4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5" name="object 5"/>
          <p:cNvSpPr/>
          <p:nvPr/>
        </p:nvSpPr>
        <p:spPr>
          <a:xfrm>
            <a:off x="8674602" y="5885656"/>
            <a:ext cx="249166" cy="249166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385343" y="0"/>
                </a:moveTo>
                <a:lnTo>
                  <a:pt x="378312" y="46533"/>
                </a:lnTo>
                <a:lnTo>
                  <a:pt x="366531" y="90947"/>
                </a:lnTo>
                <a:lnTo>
                  <a:pt x="350247" y="133337"/>
                </a:lnTo>
                <a:lnTo>
                  <a:pt x="329738" y="173426"/>
                </a:lnTo>
                <a:lnTo>
                  <a:pt x="305277" y="210941"/>
                </a:lnTo>
                <a:lnTo>
                  <a:pt x="277141" y="245604"/>
                </a:lnTo>
                <a:lnTo>
                  <a:pt x="245603" y="277143"/>
                </a:lnTo>
                <a:lnTo>
                  <a:pt x="210940" y="305280"/>
                </a:lnTo>
                <a:lnTo>
                  <a:pt x="173426" y="329742"/>
                </a:lnTo>
                <a:lnTo>
                  <a:pt x="133337" y="350253"/>
                </a:lnTo>
                <a:lnTo>
                  <a:pt x="90947" y="366538"/>
                </a:lnTo>
                <a:lnTo>
                  <a:pt x="46533" y="378322"/>
                </a:lnTo>
                <a:lnTo>
                  <a:pt x="368" y="385330"/>
                </a:lnTo>
                <a:lnTo>
                  <a:pt x="0" y="385368"/>
                </a:lnTo>
                <a:lnTo>
                  <a:pt x="1396" y="399897"/>
                </a:lnTo>
                <a:lnTo>
                  <a:pt x="49496" y="392616"/>
                </a:lnTo>
                <a:lnTo>
                  <a:pt x="95429" y="380434"/>
                </a:lnTo>
                <a:lnTo>
                  <a:pt x="139268" y="363595"/>
                </a:lnTo>
                <a:lnTo>
                  <a:pt x="180727" y="342385"/>
                </a:lnTo>
                <a:lnTo>
                  <a:pt x="219523" y="317089"/>
                </a:lnTo>
                <a:lnTo>
                  <a:pt x="255370" y="287991"/>
                </a:lnTo>
                <a:lnTo>
                  <a:pt x="287984" y="255375"/>
                </a:lnTo>
                <a:lnTo>
                  <a:pt x="317081" y="219527"/>
                </a:lnTo>
                <a:lnTo>
                  <a:pt x="342376" y="180730"/>
                </a:lnTo>
                <a:lnTo>
                  <a:pt x="363584" y="139270"/>
                </a:lnTo>
                <a:lnTo>
                  <a:pt x="380422" y="95430"/>
                </a:lnTo>
                <a:lnTo>
                  <a:pt x="392604" y="49496"/>
                </a:lnTo>
                <a:lnTo>
                  <a:pt x="399897" y="1396"/>
                </a:lnTo>
                <a:lnTo>
                  <a:pt x="385343" y="0"/>
                </a:lnTo>
                <a:close/>
              </a:path>
            </a:pathLst>
          </a:custGeom>
          <a:solidFill>
            <a:srgbClr val="0099C4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6" name="object 6"/>
          <p:cNvSpPr/>
          <p:nvPr/>
        </p:nvSpPr>
        <p:spPr>
          <a:xfrm>
            <a:off x="8374132" y="5585191"/>
            <a:ext cx="249166" cy="249166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398500" y="0"/>
                </a:moveTo>
                <a:lnTo>
                  <a:pt x="350401" y="7270"/>
                </a:lnTo>
                <a:lnTo>
                  <a:pt x="304467" y="19454"/>
                </a:lnTo>
                <a:lnTo>
                  <a:pt x="260629" y="36294"/>
                </a:lnTo>
                <a:lnTo>
                  <a:pt x="219169" y="57504"/>
                </a:lnTo>
                <a:lnTo>
                  <a:pt x="180373" y="82800"/>
                </a:lnTo>
                <a:lnTo>
                  <a:pt x="144526" y="111898"/>
                </a:lnTo>
                <a:lnTo>
                  <a:pt x="111911" y="144513"/>
                </a:lnTo>
                <a:lnTo>
                  <a:pt x="82813" y="180361"/>
                </a:lnTo>
                <a:lnTo>
                  <a:pt x="57517" y="219156"/>
                </a:lnTo>
                <a:lnTo>
                  <a:pt x="36307" y="260616"/>
                </a:lnTo>
                <a:lnTo>
                  <a:pt x="19467" y="304455"/>
                </a:lnTo>
                <a:lnTo>
                  <a:pt x="7283" y="350388"/>
                </a:lnTo>
                <a:lnTo>
                  <a:pt x="38" y="398132"/>
                </a:lnTo>
                <a:lnTo>
                  <a:pt x="0" y="398487"/>
                </a:lnTo>
                <a:lnTo>
                  <a:pt x="14541" y="399884"/>
                </a:lnTo>
                <a:lnTo>
                  <a:pt x="14566" y="399529"/>
                </a:lnTo>
                <a:lnTo>
                  <a:pt x="21572" y="353362"/>
                </a:lnTo>
                <a:lnTo>
                  <a:pt x="33354" y="308945"/>
                </a:lnTo>
                <a:lnTo>
                  <a:pt x="49638" y="266554"/>
                </a:lnTo>
                <a:lnTo>
                  <a:pt x="70149" y="226465"/>
                </a:lnTo>
                <a:lnTo>
                  <a:pt x="94611" y="188950"/>
                </a:lnTo>
                <a:lnTo>
                  <a:pt x="122749" y="154287"/>
                </a:lnTo>
                <a:lnTo>
                  <a:pt x="154288" y="122750"/>
                </a:lnTo>
                <a:lnTo>
                  <a:pt x="188953" y="94613"/>
                </a:lnTo>
                <a:lnTo>
                  <a:pt x="226468" y="70152"/>
                </a:lnTo>
                <a:lnTo>
                  <a:pt x="266558" y="49642"/>
                </a:lnTo>
                <a:lnTo>
                  <a:pt x="308949" y="33357"/>
                </a:lnTo>
                <a:lnTo>
                  <a:pt x="353364" y="21574"/>
                </a:lnTo>
                <a:lnTo>
                  <a:pt x="399529" y="14566"/>
                </a:lnTo>
                <a:lnTo>
                  <a:pt x="399897" y="14528"/>
                </a:lnTo>
                <a:lnTo>
                  <a:pt x="398500" y="0"/>
                </a:lnTo>
                <a:close/>
              </a:path>
            </a:pathLst>
          </a:custGeom>
          <a:solidFill>
            <a:srgbClr val="0099C4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7" name="object 7"/>
          <p:cNvSpPr/>
          <p:nvPr/>
        </p:nvSpPr>
        <p:spPr>
          <a:xfrm>
            <a:off x="8674604" y="5585191"/>
            <a:ext cx="249166" cy="249166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1396" y="0"/>
                </a:moveTo>
                <a:lnTo>
                  <a:pt x="50" y="14173"/>
                </a:lnTo>
                <a:lnTo>
                  <a:pt x="0" y="14528"/>
                </a:lnTo>
                <a:lnTo>
                  <a:pt x="368" y="14566"/>
                </a:lnTo>
                <a:lnTo>
                  <a:pt x="46533" y="21574"/>
                </a:lnTo>
                <a:lnTo>
                  <a:pt x="90947" y="33358"/>
                </a:lnTo>
                <a:lnTo>
                  <a:pt x="133337" y="49643"/>
                </a:lnTo>
                <a:lnTo>
                  <a:pt x="173426" y="70154"/>
                </a:lnTo>
                <a:lnTo>
                  <a:pt x="210940" y="94616"/>
                </a:lnTo>
                <a:lnTo>
                  <a:pt x="245603" y="122754"/>
                </a:lnTo>
                <a:lnTo>
                  <a:pt x="277141" y="154292"/>
                </a:lnTo>
                <a:lnTo>
                  <a:pt x="305277" y="188956"/>
                </a:lnTo>
                <a:lnTo>
                  <a:pt x="329738" y="226470"/>
                </a:lnTo>
                <a:lnTo>
                  <a:pt x="350247" y="266560"/>
                </a:lnTo>
                <a:lnTo>
                  <a:pt x="366531" y="308949"/>
                </a:lnTo>
                <a:lnTo>
                  <a:pt x="378312" y="353364"/>
                </a:lnTo>
                <a:lnTo>
                  <a:pt x="385317" y="399529"/>
                </a:lnTo>
                <a:lnTo>
                  <a:pt x="385343" y="399884"/>
                </a:lnTo>
                <a:lnTo>
                  <a:pt x="399884" y="398487"/>
                </a:lnTo>
                <a:lnTo>
                  <a:pt x="392604" y="350388"/>
                </a:lnTo>
                <a:lnTo>
                  <a:pt x="380422" y="304455"/>
                </a:lnTo>
                <a:lnTo>
                  <a:pt x="363584" y="260616"/>
                </a:lnTo>
                <a:lnTo>
                  <a:pt x="342376" y="219156"/>
                </a:lnTo>
                <a:lnTo>
                  <a:pt x="317081" y="180361"/>
                </a:lnTo>
                <a:lnTo>
                  <a:pt x="287984" y="144513"/>
                </a:lnTo>
                <a:lnTo>
                  <a:pt x="255370" y="111898"/>
                </a:lnTo>
                <a:lnTo>
                  <a:pt x="219523" y="82800"/>
                </a:lnTo>
                <a:lnTo>
                  <a:pt x="180727" y="57504"/>
                </a:lnTo>
                <a:lnTo>
                  <a:pt x="139268" y="36294"/>
                </a:lnTo>
                <a:lnTo>
                  <a:pt x="95429" y="19454"/>
                </a:lnTo>
                <a:lnTo>
                  <a:pt x="49496" y="7270"/>
                </a:lnTo>
                <a:lnTo>
                  <a:pt x="1752" y="25"/>
                </a:lnTo>
                <a:lnTo>
                  <a:pt x="1396" y="0"/>
                </a:lnTo>
                <a:close/>
              </a:path>
            </a:pathLst>
          </a:custGeom>
          <a:solidFill>
            <a:srgbClr val="0099C4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8" name="object 8"/>
          <p:cNvSpPr/>
          <p:nvPr/>
        </p:nvSpPr>
        <p:spPr>
          <a:xfrm>
            <a:off x="8777350" y="5772273"/>
            <a:ext cx="94920" cy="266568"/>
          </a:xfrm>
          <a:custGeom>
            <a:avLst/>
            <a:gdLst/>
            <a:ahLst/>
            <a:cxnLst/>
            <a:rect l="l" t="t" r="r" b="b"/>
            <a:pathLst>
              <a:path w="152400" h="427990">
                <a:moveTo>
                  <a:pt x="123304" y="0"/>
                </a:moveTo>
                <a:lnTo>
                  <a:pt x="109855" y="5727"/>
                </a:lnTo>
                <a:lnTo>
                  <a:pt x="109994" y="6070"/>
                </a:lnTo>
                <a:lnTo>
                  <a:pt x="125479" y="50415"/>
                </a:lnTo>
                <a:lnTo>
                  <a:pt x="134673" y="95536"/>
                </a:lnTo>
                <a:lnTo>
                  <a:pt x="137733" y="140860"/>
                </a:lnTo>
                <a:lnTo>
                  <a:pt x="134811" y="185811"/>
                </a:lnTo>
                <a:lnTo>
                  <a:pt x="126061" y="229817"/>
                </a:lnTo>
                <a:lnTo>
                  <a:pt x="111638" y="272303"/>
                </a:lnTo>
                <a:lnTo>
                  <a:pt x="91696" y="312695"/>
                </a:lnTo>
                <a:lnTo>
                  <a:pt x="66388" y="350420"/>
                </a:lnTo>
                <a:lnTo>
                  <a:pt x="35868" y="384902"/>
                </a:lnTo>
                <a:lnTo>
                  <a:pt x="292" y="415569"/>
                </a:lnTo>
                <a:lnTo>
                  <a:pt x="0" y="415785"/>
                </a:lnTo>
                <a:lnTo>
                  <a:pt x="8750" y="427469"/>
                </a:lnTo>
                <a:lnTo>
                  <a:pt x="46133" y="395282"/>
                </a:lnTo>
                <a:lnTo>
                  <a:pt x="77952" y="359332"/>
                </a:lnTo>
                <a:lnTo>
                  <a:pt x="104339" y="320003"/>
                </a:lnTo>
                <a:lnTo>
                  <a:pt x="125132" y="277892"/>
                </a:lnTo>
                <a:lnTo>
                  <a:pt x="140173" y="233599"/>
                </a:lnTo>
                <a:lnTo>
                  <a:pt x="149299" y="187720"/>
                </a:lnTo>
                <a:lnTo>
                  <a:pt x="152351" y="140856"/>
                </a:lnTo>
                <a:lnTo>
                  <a:pt x="149168" y="93604"/>
                </a:lnTo>
                <a:lnTo>
                  <a:pt x="139590" y="46562"/>
                </a:lnTo>
                <a:lnTo>
                  <a:pt x="123456" y="330"/>
                </a:lnTo>
                <a:lnTo>
                  <a:pt x="123304" y="0"/>
                </a:lnTo>
                <a:close/>
              </a:path>
            </a:pathLst>
          </a:custGeom>
          <a:solidFill>
            <a:srgbClr val="0499B2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9" name="object 9"/>
          <p:cNvSpPr/>
          <p:nvPr/>
        </p:nvSpPr>
        <p:spPr>
          <a:xfrm>
            <a:off x="8561218" y="5636619"/>
            <a:ext cx="266568" cy="94920"/>
          </a:xfrm>
          <a:custGeom>
            <a:avLst/>
            <a:gdLst/>
            <a:ahLst/>
            <a:cxnLst/>
            <a:rect l="l" t="t" r="r" b="b"/>
            <a:pathLst>
              <a:path w="427990" h="152400">
                <a:moveTo>
                  <a:pt x="240058" y="14617"/>
                </a:moveTo>
                <a:lnTo>
                  <a:pt x="141160" y="14617"/>
                </a:lnTo>
                <a:lnTo>
                  <a:pt x="180357" y="16895"/>
                </a:lnTo>
                <a:lnTo>
                  <a:pt x="219071" y="23645"/>
                </a:lnTo>
                <a:lnTo>
                  <a:pt x="256771" y="34747"/>
                </a:lnTo>
                <a:lnTo>
                  <a:pt x="292925" y="50076"/>
                </a:lnTo>
                <a:lnTo>
                  <a:pt x="327765" y="69952"/>
                </a:lnTo>
                <a:lnTo>
                  <a:pt x="360105" y="93816"/>
                </a:lnTo>
                <a:lnTo>
                  <a:pt x="389516" y="121311"/>
                </a:lnTo>
                <a:lnTo>
                  <a:pt x="415569" y="152082"/>
                </a:lnTo>
                <a:lnTo>
                  <a:pt x="415785" y="152374"/>
                </a:lnTo>
                <a:lnTo>
                  <a:pt x="427482" y="143598"/>
                </a:lnTo>
                <a:lnTo>
                  <a:pt x="400093" y="111228"/>
                </a:lnTo>
                <a:lnTo>
                  <a:pt x="369433" y="82565"/>
                </a:lnTo>
                <a:lnTo>
                  <a:pt x="335720" y="57688"/>
                </a:lnTo>
                <a:lnTo>
                  <a:pt x="299402" y="36969"/>
                </a:lnTo>
                <a:lnTo>
                  <a:pt x="261704" y="20991"/>
                </a:lnTo>
                <a:lnTo>
                  <a:pt x="240058" y="14617"/>
                </a:lnTo>
                <a:close/>
              </a:path>
              <a:path w="427990" h="152400">
                <a:moveTo>
                  <a:pt x="141173" y="0"/>
                </a:moveTo>
                <a:lnTo>
                  <a:pt x="69422" y="7261"/>
                </a:lnTo>
                <a:lnTo>
                  <a:pt x="330" y="28905"/>
                </a:lnTo>
                <a:lnTo>
                  <a:pt x="0" y="29044"/>
                </a:lnTo>
                <a:lnTo>
                  <a:pt x="5727" y="42494"/>
                </a:lnTo>
                <a:lnTo>
                  <a:pt x="6057" y="42341"/>
                </a:lnTo>
                <a:lnTo>
                  <a:pt x="38815" y="30251"/>
                </a:lnTo>
                <a:lnTo>
                  <a:pt x="72332" y="21583"/>
                </a:lnTo>
                <a:lnTo>
                  <a:pt x="106488" y="16363"/>
                </a:lnTo>
                <a:lnTo>
                  <a:pt x="141160" y="14617"/>
                </a:lnTo>
                <a:lnTo>
                  <a:pt x="240058" y="14617"/>
                </a:lnTo>
                <a:lnTo>
                  <a:pt x="222397" y="9417"/>
                </a:lnTo>
                <a:lnTo>
                  <a:pt x="182036" y="2376"/>
                </a:lnTo>
                <a:lnTo>
                  <a:pt x="141173" y="0"/>
                </a:lnTo>
                <a:close/>
              </a:path>
            </a:pathLst>
          </a:custGeom>
          <a:solidFill>
            <a:srgbClr val="0499B2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10" name="object 10"/>
          <p:cNvSpPr/>
          <p:nvPr/>
        </p:nvSpPr>
        <p:spPr>
          <a:xfrm>
            <a:off x="8470339" y="5988394"/>
            <a:ext cx="266568" cy="94920"/>
          </a:xfrm>
          <a:custGeom>
            <a:avLst/>
            <a:gdLst/>
            <a:ahLst/>
            <a:cxnLst/>
            <a:rect l="l" t="t" r="r" b="b"/>
            <a:pathLst>
              <a:path w="427990" h="152400">
                <a:moveTo>
                  <a:pt x="11684" y="0"/>
                </a:moveTo>
                <a:lnTo>
                  <a:pt x="0" y="8775"/>
                </a:lnTo>
                <a:lnTo>
                  <a:pt x="228" y="9067"/>
                </a:lnTo>
                <a:lnTo>
                  <a:pt x="27382" y="41145"/>
                </a:lnTo>
                <a:lnTo>
                  <a:pt x="58043" y="69808"/>
                </a:lnTo>
                <a:lnTo>
                  <a:pt x="91759" y="94685"/>
                </a:lnTo>
                <a:lnTo>
                  <a:pt x="128079" y="115404"/>
                </a:lnTo>
                <a:lnTo>
                  <a:pt x="165764" y="131380"/>
                </a:lnTo>
                <a:lnTo>
                  <a:pt x="205068" y="142951"/>
                </a:lnTo>
                <a:lnTo>
                  <a:pt x="245431" y="149987"/>
                </a:lnTo>
                <a:lnTo>
                  <a:pt x="286296" y="152361"/>
                </a:lnTo>
                <a:lnTo>
                  <a:pt x="322436" y="150542"/>
                </a:lnTo>
                <a:lnTo>
                  <a:pt x="358041" y="145100"/>
                </a:lnTo>
                <a:lnTo>
                  <a:pt x="386436" y="137756"/>
                </a:lnTo>
                <a:lnTo>
                  <a:pt x="286296" y="137756"/>
                </a:lnTo>
                <a:lnTo>
                  <a:pt x="247104" y="135477"/>
                </a:lnTo>
                <a:lnTo>
                  <a:pt x="208389" y="128722"/>
                </a:lnTo>
                <a:lnTo>
                  <a:pt x="170687" y="117616"/>
                </a:lnTo>
                <a:lnTo>
                  <a:pt x="134531" y="102285"/>
                </a:lnTo>
                <a:lnTo>
                  <a:pt x="99696" y="82414"/>
                </a:lnTo>
                <a:lnTo>
                  <a:pt x="67356" y="58551"/>
                </a:lnTo>
                <a:lnTo>
                  <a:pt x="37942" y="31057"/>
                </a:lnTo>
                <a:lnTo>
                  <a:pt x="11887" y="292"/>
                </a:lnTo>
                <a:lnTo>
                  <a:pt x="11684" y="0"/>
                </a:lnTo>
                <a:close/>
              </a:path>
              <a:path w="427990" h="152400">
                <a:moveTo>
                  <a:pt x="421754" y="109880"/>
                </a:moveTo>
                <a:lnTo>
                  <a:pt x="388648" y="122117"/>
                </a:lnTo>
                <a:lnTo>
                  <a:pt x="355130" y="130789"/>
                </a:lnTo>
                <a:lnTo>
                  <a:pt x="320973" y="136010"/>
                </a:lnTo>
                <a:lnTo>
                  <a:pt x="286296" y="137756"/>
                </a:lnTo>
                <a:lnTo>
                  <a:pt x="386436" y="137756"/>
                </a:lnTo>
                <a:lnTo>
                  <a:pt x="392984" y="136063"/>
                </a:lnTo>
                <a:lnTo>
                  <a:pt x="427482" y="123317"/>
                </a:lnTo>
                <a:lnTo>
                  <a:pt x="421754" y="109880"/>
                </a:lnTo>
                <a:close/>
              </a:path>
            </a:pathLst>
          </a:custGeom>
          <a:solidFill>
            <a:srgbClr val="0499B2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11" name="object 11"/>
          <p:cNvSpPr/>
          <p:nvPr/>
        </p:nvSpPr>
        <p:spPr>
          <a:xfrm>
            <a:off x="8425567" y="5681397"/>
            <a:ext cx="94920" cy="266568"/>
          </a:xfrm>
          <a:custGeom>
            <a:avLst/>
            <a:gdLst/>
            <a:ahLst/>
            <a:cxnLst/>
            <a:rect l="l" t="t" r="r" b="b"/>
            <a:pathLst>
              <a:path w="152400" h="427990">
                <a:moveTo>
                  <a:pt x="143578" y="0"/>
                </a:moveTo>
                <a:lnTo>
                  <a:pt x="106208" y="32187"/>
                </a:lnTo>
                <a:lnTo>
                  <a:pt x="74389" y="68136"/>
                </a:lnTo>
                <a:lnTo>
                  <a:pt x="48004" y="107465"/>
                </a:lnTo>
                <a:lnTo>
                  <a:pt x="27212" y="149576"/>
                </a:lnTo>
                <a:lnTo>
                  <a:pt x="12174" y="193870"/>
                </a:lnTo>
                <a:lnTo>
                  <a:pt x="3049" y="239748"/>
                </a:lnTo>
                <a:lnTo>
                  <a:pt x="0" y="286619"/>
                </a:lnTo>
                <a:lnTo>
                  <a:pt x="3183" y="333865"/>
                </a:lnTo>
                <a:lnTo>
                  <a:pt x="12762" y="380906"/>
                </a:lnTo>
                <a:lnTo>
                  <a:pt x="28897" y="427139"/>
                </a:lnTo>
                <a:lnTo>
                  <a:pt x="29049" y="427469"/>
                </a:lnTo>
                <a:lnTo>
                  <a:pt x="42486" y="421741"/>
                </a:lnTo>
                <a:lnTo>
                  <a:pt x="42346" y="421411"/>
                </a:lnTo>
                <a:lnTo>
                  <a:pt x="26862" y="377066"/>
                </a:lnTo>
                <a:lnTo>
                  <a:pt x="17668" y="331943"/>
                </a:lnTo>
                <a:lnTo>
                  <a:pt x="14610" y="286612"/>
                </a:lnTo>
                <a:lnTo>
                  <a:pt x="17534" y="241665"/>
                </a:lnTo>
                <a:lnTo>
                  <a:pt x="26285" y="197658"/>
                </a:lnTo>
                <a:lnTo>
                  <a:pt x="40710" y="155170"/>
                </a:lnTo>
                <a:lnTo>
                  <a:pt x="60654" y="114776"/>
                </a:lnTo>
                <a:lnTo>
                  <a:pt x="85964" y="77050"/>
                </a:lnTo>
                <a:lnTo>
                  <a:pt x="116484" y="42566"/>
                </a:lnTo>
                <a:lnTo>
                  <a:pt x="152061" y="11899"/>
                </a:lnTo>
                <a:lnTo>
                  <a:pt x="152353" y="11684"/>
                </a:lnTo>
                <a:lnTo>
                  <a:pt x="143578" y="0"/>
                </a:lnTo>
                <a:close/>
              </a:path>
            </a:pathLst>
          </a:custGeom>
          <a:solidFill>
            <a:srgbClr val="0499B2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12" name="object 12"/>
          <p:cNvSpPr/>
          <p:nvPr/>
        </p:nvSpPr>
        <p:spPr>
          <a:xfrm>
            <a:off x="8478393" y="5799069"/>
            <a:ext cx="69213" cy="193400"/>
          </a:xfrm>
          <a:custGeom>
            <a:avLst/>
            <a:gdLst/>
            <a:ahLst/>
            <a:cxnLst/>
            <a:rect l="l" t="t" r="r" b="b"/>
            <a:pathLst>
              <a:path w="111125" h="310515">
                <a:moveTo>
                  <a:pt x="18171" y="0"/>
                </a:moveTo>
                <a:lnTo>
                  <a:pt x="18044" y="342"/>
                </a:lnTo>
                <a:lnTo>
                  <a:pt x="4547" y="48387"/>
                </a:lnTo>
                <a:lnTo>
                  <a:pt x="0" y="97053"/>
                </a:lnTo>
                <a:lnTo>
                  <a:pt x="4095" y="145121"/>
                </a:lnTo>
                <a:lnTo>
                  <a:pt x="16546" y="191584"/>
                </a:lnTo>
                <a:lnTo>
                  <a:pt x="37050" y="235292"/>
                </a:lnTo>
                <a:lnTo>
                  <a:pt x="65309" y="275134"/>
                </a:lnTo>
                <a:lnTo>
                  <a:pt x="101026" y="309994"/>
                </a:lnTo>
                <a:lnTo>
                  <a:pt x="101305" y="310210"/>
                </a:lnTo>
                <a:lnTo>
                  <a:pt x="110513" y="298881"/>
                </a:lnTo>
                <a:lnTo>
                  <a:pt x="110233" y="298653"/>
                </a:lnTo>
                <a:lnTo>
                  <a:pt x="76433" y="265654"/>
                </a:lnTo>
                <a:lnTo>
                  <a:pt x="49689" y="227941"/>
                </a:lnTo>
                <a:lnTo>
                  <a:pt x="30284" y="186566"/>
                </a:lnTo>
                <a:lnTo>
                  <a:pt x="18501" y="142586"/>
                </a:lnTo>
                <a:lnTo>
                  <a:pt x="14626" y="97017"/>
                </a:lnTo>
                <a:lnTo>
                  <a:pt x="18931" y="51023"/>
                </a:lnTo>
                <a:lnTo>
                  <a:pt x="31709" y="5549"/>
                </a:lnTo>
                <a:lnTo>
                  <a:pt x="31836" y="5206"/>
                </a:lnTo>
                <a:lnTo>
                  <a:pt x="18171" y="0"/>
                </a:lnTo>
                <a:close/>
              </a:path>
            </a:pathLst>
          </a:custGeom>
          <a:solidFill>
            <a:srgbClr val="0477B2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13" name="object 13"/>
          <p:cNvSpPr/>
          <p:nvPr/>
        </p:nvSpPr>
        <p:spPr>
          <a:xfrm>
            <a:off x="8588005" y="5961626"/>
            <a:ext cx="193400" cy="69213"/>
          </a:xfrm>
          <a:custGeom>
            <a:avLst/>
            <a:gdLst/>
            <a:ahLst/>
            <a:cxnLst/>
            <a:rect l="l" t="t" r="r" b="b"/>
            <a:pathLst>
              <a:path w="310515" h="111125">
                <a:moveTo>
                  <a:pt x="5207" y="78689"/>
                </a:moveTo>
                <a:lnTo>
                  <a:pt x="0" y="92354"/>
                </a:lnTo>
                <a:lnTo>
                  <a:pt x="342" y="92481"/>
                </a:lnTo>
                <a:lnTo>
                  <a:pt x="24155" y="100346"/>
                </a:lnTo>
                <a:lnTo>
                  <a:pt x="48428" y="105984"/>
                </a:lnTo>
                <a:lnTo>
                  <a:pt x="73076" y="109379"/>
                </a:lnTo>
                <a:lnTo>
                  <a:pt x="98018" y="110515"/>
                </a:lnTo>
                <a:lnTo>
                  <a:pt x="146731" y="106172"/>
                </a:lnTo>
                <a:lnTo>
                  <a:pt x="184234" y="95910"/>
                </a:lnTo>
                <a:lnTo>
                  <a:pt x="98018" y="95910"/>
                </a:lnTo>
                <a:lnTo>
                  <a:pt x="74404" y="94834"/>
                </a:lnTo>
                <a:lnTo>
                  <a:pt x="51069" y="91616"/>
                </a:lnTo>
                <a:lnTo>
                  <a:pt x="28092" y="86271"/>
                </a:lnTo>
                <a:lnTo>
                  <a:pt x="5549" y="78816"/>
                </a:lnTo>
                <a:lnTo>
                  <a:pt x="5207" y="78689"/>
                </a:lnTo>
                <a:close/>
              </a:path>
              <a:path w="310515" h="111125">
                <a:moveTo>
                  <a:pt x="298894" y="0"/>
                </a:moveTo>
                <a:lnTo>
                  <a:pt x="266314" y="33565"/>
                </a:lnTo>
                <a:lnTo>
                  <a:pt x="229175" y="60199"/>
                </a:lnTo>
                <a:lnTo>
                  <a:pt x="188146" y="79753"/>
                </a:lnTo>
                <a:lnTo>
                  <a:pt x="144128" y="91799"/>
                </a:lnTo>
                <a:lnTo>
                  <a:pt x="98018" y="95910"/>
                </a:lnTo>
                <a:lnTo>
                  <a:pt x="184234" y="95910"/>
                </a:lnTo>
                <a:lnTo>
                  <a:pt x="236584" y="72790"/>
                </a:lnTo>
                <a:lnTo>
                  <a:pt x="275820" y="44657"/>
                </a:lnTo>
                <a:lnTo>
                  <a:pt x="309994" y="9499"/>
                </a:lnTo>
                <a:lnTo>
                  <a:pt x="310222" y="9220"/>
                </a:lnTo>
                <a:lnTo>
                  <a:pt x="298894" y="0"/>
                </a:lnTo>
                <a:close/>
              </a:path>
            </a:pathLst>
          </a:custGeom>
          <a:solidFill>
            <a:srgbClr val="0477B2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14" name="object 14"/>
          <p:cNvSpPr/>
          <p:nvPr/>
        </p:nvSpPr>
        <p:spPr>
          <a:xfrm>
            <a:off x="8750569" y="5727636"/>
            <a:ext cx="69213" cy="193400"/>
          </a:xfrm>
          <a:custGeom>
            <a:avLst/>
            <a:gdLst/>
            <a:ahLst/>
            <a:cxnLst/>
            <a:rect l="l" t="t" r="r" b="b"/>
            <a:pathLst>
              <a:path w="111125" h="310515">
                <a:moveTo>
                  <a:pt x="9220" y="0"/>
                </a:moveTo>
                <a:lnTo>
                  <a:pt x="0" y="11328"/>
                </a:lnTo>
                <a:lnTo>
                  <a:pt x="292" y="11557"/>
                </a:lnTo>
                <a:lnTo>
                  <a:pt x="34097" y="44555"/>
                </a:lnTo>
                <a:lnTo>
                  <a:pt x="60844" y="82269"/>
                </a:lnTo>
                <a:lnTo>
                  <a:pt x="80251" y="123644"/>
                </a:lnTo>
                <a:lnTo>
                  <a:pt x="92035" y="167626"/>
                </a:lnTo>
                <a:lnTo>
                  <a:pt x="95911" y="213197"/>
                </a:lnTo>
                <a:lnTo>
                  <a:pt x="91606" y="259194"/>
                </a:lnTo>
                <a:lnTo>
                  <a:pt x="78828" y="304673"/>
                </a:lnTo>
                <a:lnTo>
                  <a:pt x="78701" y="305015"/>
                </a:lnTo>
                <a:lnTo>
                  <a:pt x="92341" y="310222"/>
                </a:lnTo>
                <a:lnTo>
                  <a:pt x="92468" y="309880"/>
                </a:lnTo>
                <a:lnTo>
                  <a:pt x="105970" y="261830"/>
                </a:lnTo>
                <a:lnTo>
                  <a:pt x="110521" y="213161"/>
                </a:lnTo>
                <a:lnTo>
                  <a:pt x="106427" y="165092"/>
                </a:lnTo>
                <a:lnTo>
                  <a:pt x="93978" y="118629"/>
                </a:lnTo>
                <a:lnTo>
                  <a:pt x="73475" y="74922"/>
                </a:lnTo>
                <a:lnTo>
                  <a:pt x="45216" y="35084"/>
                </a:lnTo>
                <a:lnTo>
                  <a:pt x="9499" y="228"/>
                </a:lnTo>
                <a:lnTo>
                  <a:pt x="9220" y="0"/>
                </a:lnTo>
                <a:close/>
              </a:path>
            </a:pathLst>
          </a:custGeom>
          <a:solidFill>
            <a:srgbClr val="0477B2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15" name="object 15"/>
          <p:cNvSpPr/>
          <p:nvPr/>
        </p:nvSpPr>
        <p:spPr>
          <a:xfrm>
            <a:off x="8516575" y="5689460"/>
            <a:ext cx="193400" cy="69213"/>
          </a:xfrm>
          <a:custGeom>
            <a:avLst/>
            <a:gdLst/>
            <a:ahLst/>
            <a:cxnLst/>
            <a:rect l="l" t="t" r="r" b="b"/>
            <a:pathLst>
              <a:path w="310515" h="111125">
                <a:moveTo>
                  <a:pt x="212217" y="0"/>
                </a:moveTo>
                <a:lnTo>
                  <a:pt x="163502" y="4342"/>
                </a:lnTo>
                <a:lnTo>
                  <a:pt x="116993" y="17068"/>
                </a:lnTo>
                <a:lnTo>
                  <a:pt x="73643" y="37724"/>
                </a:lnTo>
                <a:lnTo>
                  <a:pt x="34403" y="65857"/>
                </a:lnTo>
                <a:lnTo>
                  <a:pt x="228" y="101015"/>
                </a:lnTo>
                <a:lnTo>
                  <a:pt x="0" y="101282"/>
                </a:lnTo>
                <a:lnTo>
                  <a:pt x="11061" y="110286"/>
                </a:lnTo>
                <a:lnTo>
                  <a:pt x="11353" y="110502"/>
                </a:lnTo>
                <a:lnTo>
                  <a:pt x="11569" y="110223"/>
                </a:lnTo>
                <a:lnTo>
                  <a:pt x="43922" y="76949"/>
                </a:lnTo>
                <a:lnTo>
                  <a:pt x="81065" y="50323"/>
                </a:lnTo>
                <a:lnTo>
                  <a:pt x="122099" y="30772"/>
                </a:lnTo>
                <a:lnTo>
                  <a:pt x="166125" y="18728"/>
                </a:lnTo>
                <a:lnTo>
                  <a:pt x="212242" y="14617"/>
                </a:lnTo>
                <a:lnTo>
                  <a:pt x="299544" y="14617"/>
                </a:lnTo>
                <a:lnTo>
                  <a:pt x="286069" y="10163"/>
                </a:lnTo>
                <a:lnTo>
                  <a:pt x="261800" y="4525"/>
                </a:lnTo>
                <a:lnTo>
                  <a:pt x="237156" y="1133"/>
                </a:lnTo>
                <a:lnTo>
                  <a:pt x="212217" y="0"/>
                </a:lnTo>
                <a:close/>
              </a:path>
              <a:path w="310515" h="111125">
                <a:moveTo>
                  <a:pt x="299544" y="14617"/>
                </a:moveTo>
                <a:lnTo>
                  <a:pt x="212242" y="14617"/>
                </a:lnTo>
                <a:lnTo>
                  <a:pt x="235839" y="15691"/>
                </a:lnTo>
                <a:lnTo>
                  <a:pt x="259162" y="18903"/>
                </a:lnTo>
                <a:lnTo>
                  <a:pt x="282133" y="24240"/>
                </a:lnTo>
                <a:lnTo>
                  <a:pt x="304673" y="31686"/>
                </a:lnTo>
                <a:lnTo>
                  <a:pt x="305015" y="31813"/>
                </a:lnTo>
                <a:lnTo>
                  <a:pt x="310222" y="18161"/>
                </a:lnTo>
                <a:lnTo>
                  <a:pt x="299544" y="14617"/>
                </a:lnTo>
                <a:close/>
              </a:path>
            </a:pathLst>
          </a:custGeom>
          <a:solidFill>
            <a:srgbClr val="0477B2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xfrm>
            <a:off x="-164460" y="295105"/>
            <a:ext cx="9367665" cy="6505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83466" indent="-285750"/>
            <a:r>
              <a:rPr lang="en-US" sz="1400" spc="3" dirty="0">
                <a:solidFill>
                  <a:schemeClr val="tx1"/>
                </a:solidFill>
              </a:rPr>
              <a:t>Stuxnet (2010)</a:t>
            </a:r>
          </a:p>
          <a:p>
            <a:pPr marL="2997716" indent="0">
              <a:buNone/>
            </a:pPr>
            <a:r>
              <a:rPr lang="en-US" sz="1400" spc="3" dirty="0">
                <a:solidFill>
                  <a:schemeClr val="tx1"/>
                </a:solidFill>
              </a:rPr>
              <a:t>Destroyed 20% of Iran's nuclear centrifuges</a:t>
            </a:r>
          </a:p>
          <a:p>
            <a:pPr marL="3283466" indent="-285750"/>
            <a:endParaRPr lang="he-IL" sz="1400" spc="3" dirty="0">
              <a:solidFill>
                <a:schemeClr val="tx1"/>
              </a:solidFill>
            </a:endParaRPr>
          </a:p>
          <a:p>
            <a:pPr marL="3283466" indent="-285750"/>
            <a:r>
              <a:rPr sz="1400" spc="3" dirty="0">
                <a:solidFill>
                  <a:schemeClr val="tx1"/>
                </a:solidFill>
              </a:rPr>
              <a:t>German </a:t>
            </a:r>
            <a:r>
              <a:rPr sz="1400" spc="-3" dirty="0">
                <a:solidFill>
                  <a:schemeClr val="tx1"/>
                </a:solidFill>
              </a:rPr>
              <a:t>Steel </a:t>
            </a:r>
            <a:r>
              <a:rPr sz="1400" dirty="0">
                <a:solidFill>
                  <a:schemeClr val="tx1"/>
                </a:solidFill>
              </a:rPr>
              <a:t>Plant </a:t>
            </a:r>
            <a:r>
              <a:rPr sz="1400" spc="-3" dirty="0">
                <a:solidFill>
                  <a:schemeClr val="tx1"/>
                </a:solidFill>
              </a:rPr>
              <a:t>Cyber Attack</a:t>
            </a:r>
            <a:r>
              <a:rPr sz="1400" spc="-97" dirty="0">
                <a:solidFill>
                  <a:schemeClr val="tx1"/>
                </a:solidFill>
              </a:rPr>
              <a:t> </a:t>
            </a:r>
            <a:r>
              <a:rPr sz="1400" spc="-6" dirty="0">
                <a:solidFill>
                  <a:schemeClr val="tx1"/>
                </a:solidFill>
              </a:rPr>
              <a:t>(2014)</a:t>
            </a:r>
          </a:p>
          <a:p>
            <a:pPr marL="2997716" marR="1204231" indent="0">
              <a:lnSpc>
                <a:spcPts val="1725"/>
              </a:lnSpc>
              <a:spcBef>
                <a:spcPts val="59"/>
              </a:spcBef>
              <a:buNone/>
            </a:pPr>
            <a:r>
              <a:rPr sz="1400" dirty="0">
                <a:solidFill>
                  <a:schemeClr val="tx1"/>
                </a:solidFill>
                <a:latin typeface="CentraleSans Book"/>
                <a:cs typeface="CentraleSans Book"/>
              </a:rPr>
              <a:t>Second </a:t>
            </a:r>
            <a:r>
              <a:rPr sz="1400" spc="-6" dirty="0">
                <a:solidFill>
                  <a:schemeClr val="tx1"/>
                </a:solidFill>
                <a:latin typeface="CentraleSans Book"/>
                <a:cs typeface="CentraleSans Book"/>
              </a:rPr>
              <a:t>physical </a:t>
            </a:r>
            <a:r>
              <a:rPr sz="1400" dirty="0">
                <a:solidFill>
                  <a:schemeClr val="tx1"/>
                </a:solidFill>
                <a:latin typeface="CentraleSans Book"/>
                <a:cs typeface="CentraleSans Book"/>
              </a:rPr>
              <a:t>damage </a:t>
            </a:r>
            <a:r>
              <a:rPr sz="1400" spc="3" dirty="0">
                <a:solidFill>
                  <a:schemeClr val="tx1"/>
                </a:solidFill>
                <a:latin typeface="CentraleSans Book"/>
                <a:cs typeface="CentraleSans Book"/>
              </a:rPr>
              <a:t>cyber  </a:t>
            </a:r>
            <a:r>
              <a:rPr sz="1400" dirty="0">
                <a:solidFill>
                  <a:schemeClr val="tx1"/>
                </a:solidFill>
                <a:latin typeface="CentraleSans Book"/>
                <a:cs typeface="CentraleSans Book"/>
              </a:rPr>
              <a:t>attack </a:t>
            </a:r>
            <a:r>
              <a:rPr sz="1400" spc="-3" dirty="0">
                <a:solidFill>
                  <a:schemeClr val="tx1"/>
                </a:solidFill>
                <a:latin typeface="CentraleSans Book"/>
                <a:cs typeface="CentraleSans Book"/>
              </a:rPr>
              <a:t>reported </a:t>
            </a:r>
            <a:r>
              <a:rPr sz="1400" dirty="0">
                <a:solidFill>
                  <a:schemeClr val="tx1"/>
                </a:solidFill>
                <a:latin typeface="CentraleSans Book"/>
                <a:cs typeface="CentraleSans Book"/>
              </a:rPr>
              <a:t>in</a:t>
            </a:r>
            <a:r>
              <a:rPr sz="1400" spc="-34" dirty="0">
                <a:solidFill>
                  <a:schemeClr val="tx1"/>
                </a:solidFill>
                <a:latin typeface="CentraleSans Book"/>
                <a:cs typeface="CentraleSans Book"/>
              </a:rPr>
              <a:t> </a:t>
            </a:r>
            <a:r>
              <a:rPr sz="1400" dirty="0">
                <a:solidFill>
                  <a:schemeClr val="tx1"/>
                </a:solidFill>
                <a:latin typeface="CentraleSans Book"/>
                <a:cs typeface="CentraleSans Book"/>
              </a:rPr>
              <a:t>history</a:t>
            </a:r>
          </a:p>
          <a:p>
            <a:pPr marL="3332706" indent="-342900">
              <a:spcBef>
                <a:spcPts val="12"/>
              </a:spcBef>
            </a:pP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283466" indent="-285750"/>
            <a:r>
              <a:rPr sz="1400" spc="-9" dirty="0">
                <a:solidFill>
                  <a:schemeClr val="tx1"/>
                </a:solidFill>
              </a:rPr>
              <a:t>Dragonfly </a:t>
            </a:r>
            <a:r>
              <a:rPr sz="1400" spc="3" dirty="0">
                <a:solidFill>
                  <a:schemeClr val="tx1"/>
                </a:solidFill>
              </a:rPr>
              <a:t>/ </a:t>
            </a:r>
            <a:r>
              <a:rPr sz="1400" dirty="0" err="1">
                <a:solidFill>
                  <a:schemeClr val="tx1"/>
                </a:solidFill>
              </a:rPr>
              <a:t>BlackEnergy</a:t>
            </a:r>
            <a:r>
              <a:rPr sz="1400" spc="-115" dirty="0">
                <a:solidFill>
                  <a:schemeClr val="tx1"/>
                </a:solidFill>
              </a:rPr>
              <a:t> </a:t>
            </a:r>
            <a:r>
              <a:rPr sz="1400" spc="-6" dirty="0">
                <a:solidFill>
                  <a:schemeClr val="tx1"/>
                </a:solidFill>
              </a:rPr>
              <a:t>(2014)</a:t>
            </a:r>
          </a:p>
          <a:p>
            <a:pPr marL="2997716" marR="3164" indent="0">
              <a:lnSpc>
                <a:spcPts val="1725"/>
              </a:lnSpc>
              <a:spcBef>
                <a:spcPts val="59"/>
              </a:spcBef>
              <a:buNone/>
            </a:pPr>
            <a:r>
              <a:rPr sz="1400" spc="-6" dirty="0">
                <a:solidFill>
                  <a:schemeClr val="tx1"/>
                </a:solidFill>
                <a:latin typeface="CentraleSans Book"/>
                <a:cs typeface="CentraleSans Book"/>
              </a:rPr>
              <a:t>Over </a:t>
            </a:r>
            <a:r>
              <a:rPr sz="1400" spc="3" dirty="0">
                <a:solidFill>
                  <a:schemeClr val="tx1"/>
                </a:solidFill>
                <a:latin typeface="CentraleSans Book"/>
                <a:cs typeface="CentraleSans Book"/>
              </a:rPr>
              <a:t>250 </a:t>
            </a:r>
            <a:r>
              <a:rPr sz="1400" dirty="0">
                <a:solidFill>
                  <a:schemeClr val="tx1"/>
                </a:solidFill>
                <a:latin typeface="CentraleSans Book"/>
                <a:cs typeface="CentraleSans Book"/>
              </a:rPr>
              <a:t>ICS </a:t>
            </a:r>
            <a:r>
              <a:rPr sz="1400" spc="-3" dirty="0">
                <a:solidFill>
                  <a:schemeClr val="tx1"/>
                </a:solidFill>
                <a:latin typeface="CentraleSans Book"/>
                <a:cs typeface="CentraleSans Book"/>
              </a:rPr>
              <a:t>networks </a:t>
            </a:r>
            <a:r>
              <a:rPr sz="1400" spc="-12" dirty="0">
                <a:solidFill>
                  <a:schemeClr val="tx1"/>
                </a:solidFill>
                <a:latin typeface="CentraleSans Book"/>
                <a:cs typeface="CentraleSans Book"/>
              </a:rPr>
              <a:t>(Energy, </a:t>
            </a:r>
            <a:r>
              <a:rPr sz="1400" spc="3" dirty="0">
                <a:solidFill>
                  <a:schemeClr val="tx1"/>
                </a:solidFill>
                <a:latin typeface="CentraleSans Book"/>
                <a:cs typeface="CentraleSans Book"/>
              </a:rPr>
              <a:t>Pharma, </a:t>
            </a:r>
            <a:r>
              <a:rPr sz="1400" spc="-3" dirty="0">
                <a:solidFill>
                  <a:schemeClr val="tx1"/>
                </a:solidFill>
                <a:latin typeface="CentraleSans Book"/>
                <a:cs typeface="CentraleSans Book"/>
              </a:rPr>
              <a:t>etc.)  compromised</a:t>
            </a:r>
          </a:p>
          <a:p>
            <a:pPr marL="3332706" indent="-342900">
              <a:spcBef>
                <a:spcPts val="4"/>
              </a:spcBef>
            </a:pP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283466" marR="1066209" indent="-285750">
              <a:lnSpc>
                <a:spcPct val="100499"/>
              </a:lnSpc>
            </a:pPr>
            <a:r>
              <a:rPr sz="1400" spc="-3" dirty="0">
                <a:solidFill>
                  <a:schemeClr val="tx1"/>
                </a:solidFill>
              </a:rPr>
              <a:t>New </a:t>
            </a:r>
            <a:r>
              <a:rPr sz="1400" spc="-34" dirty="0">
                <a:solidFill>
                  <a:schemeClr val="tx1"/>
                </a:solidFill>
              </a:rPr>
              <a:t>York </a:t>
            </a:r>
            <a:r>
              <a:rPr sz="1400" spc="-12" dirty="0">
                <a:solidFill>
                  <a:schemeClr val="tx1"/>
                </a:solidFill>
              </a:rPr>
              <a:t>Water </a:t>
            </a:r>
            <a:r>
              <a:rPr sz="1400" dirty="0">
                <a:solidFill>
                  <a:schemeClr val="tx1"/>
                </a:solidFill>
              </a:rPr>
              <a:t>Dam </a:t>
            </a:r>
            <a:r>
              <a:rPr sz="1400" spc="-3" dirty="0">
                <a:solidFill>
                  <a:schemeClr val="tx1"/>
                </a:solidFill>
              </a:rPr>
              <a:t>(2015)</a:t>
            </a:r>
            <a:endParaRPr lang="en-US" sz="1400" spc="-3" dirty="0">
              <a:solidFill>
                <a:schemeClr val="tx1"/>
              </a:solidFill>
            </a:endParaRPr>
          </a:p>
          <a:p>
            <a:pPr marL="2997716" marR="1066209" indent="0">
              <a:lnSpc>
                <a:spcPct val="100499"/>
              </a:lnSpc>
              <a:buNone/>
            </a:pPr>
            <a:r>
              <a:rPr sz="1400" spc="-3" dirty="0">
                <a:solidFill>
                  <a:schemeClr val="tx1"/>
                </a:solidFill>
                <a:latin typeface="CentraleSans Book"/>
                <a:cs typeface="CentraleSans Book"/>
              </a:rPr>
              <a:t>Iranian </a:t>
            </a:r>
            <a:r>
              <a:rPr sz="1400" spc="-6" dirty="0">
                <a:solidFill>
                  <a:schemeClr val="tx1"/>
                </a:solidFill>
                <a:latin typeface="CentraleSans Book"/>
                <a:cs typeface="CentraleSans Book"/>
              </a:rPr>
              <a:t>hackers </a:t>
            </a:r>
            <a:r>
              <a:rPr sz="1400" spc="3" dirty="0">
                <a:solidFill>
                  <a:schemeClr val="tx1"/>
                </a:solidFill>
                <a:latin typeface="CentraleSans Book"/>
                <a:cs typeface="CentraleSans Book"/>
              </a:rPr>
              <a:t>managing </a:t>
            </a:r>
            <a:r>
              <a:rPr sz="1400" spc="-6" dirty="0">
                <a:solidFill>
                  <a:schemeClr val="tx1"/>
                </a:solidFill>
                <a:latin typeface="CentraleSans Book"/>
                <a:cs typeface="CentraleSans Book"/>
              </a:rPr>
              <a:t>to </a:t>
            </a:r>
            <a:r>
              <a:rPr sz="1400" dirty="0">
                <a:solidFill>
                  <a:schemeClr val="tx1"/>
                </a:solidFill>
                <a:latin typeface="CentraleSans Book"/>
                <a:cs typeface="CentraleSans Book"/>
              </a:rPr>
              <a:t>get  </a:t>
            </a:r>
            <a:r>
              <a:rPr sz="1400" spc="-6" dirty="0">
                <a:solidFill>
                  <a:schemeClr val="tx1"/>
                </a:solidFill>
                <a:latin typeface="CentraleSans Book"/>
                <a:cs typeface="CentraleSans Book"/>
              </a:rPr>
              <a:t>control </a:t>
            </a:r>
            <a:r>
              <a:rPr sz="1400" spc="3" dirty="0">
                <a:solidFill>
                  <a:schemeClr val="tx1"/>
                </a:solidFill>
                <a:latin typeface="CentraleSans Book"/>
                <a:cs typeface="CentraleSans Book"/>
              </a:rPr>
              <a:t>of the </a:t>
            </a:r>
            <a:r>
              <a:rPr sz="1400" spc="-9" dirty="0">
                <a:solidFill>
                  <a:schemeClr val="tx1"/>
                </a:solidFill>
                <a:latin typeface="CentraleSans Book"/>
                <a:cs typeface="CentraleSans Book"/>
              </a:rPr>
              <a:t>flood</a:t>
            </a:r>
            <a:r>
              <a:rPr sz="1400" spc="-81" dirty="0">
                <a:solidFill>
                  <a:schemeClr val="tx1"/>
                </a:solidFill>
                <a:latin typeface="CentraleSans Book"/>
                <a:cs typeface="CentraleSans Book"/>
              </a:rPr>
              <a:t> </a:t>
            </a:r>
            <a:r>
              <a:rPr sz="1400" spc="-3" dirty="0">
                <a:solidFill>
                  <a:schemeClr val="tx1"/>
                </a:solidFill>
                <a:latin typeface="CentraleSans Book"/>
                <a:cs typeface="CentraleSans Book"/>
              </a:rPr>
              <a:t>gates</a:t>
            </a:r>
          </a:p>
          <a:p>
            <a:pPr marL="3275556" indent="-285750"/>
            <a:endParaRPr sz="1400" spc="3" dirty="0">
              <a:solidFill>
                <a:schemeClr val="tx1"/>
              </a:solidFill>
              <a:latin typeface="CentraleSans Book"/>
              <a:cs typeface="CentraleSans Book"/>
            </a:endParaRPr>
          </a:p>
          <a:p>
            <a:pPr marL="3283466" marR="1499257" indent="-285750">
              <a:lnSpc>
                <a:spcPct val="100499"/>
              </a:lnSpc>
              <a:spcBef>
                <a:spcPts val="850"/>
              </a:spcBef>
            </a:pPr>
            <a:r>
              <a:rPr lang="en-US" sz="1400" dirty="0" err="1">
                <a:solidFill>
                  <a:schemeClr val="tx1"/>
                </a:solidFill>
              </a:rPr>
              <a:t>Crashoveride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he-IL" sz="1400" dirty="0">
                <a:solidFill>
                  <a:schemeClr val="tx1"/>
                </a:solidFill>
              </a:rPr>
              <a:t> /</a:t>
            </a:r>
            <a:r>
              <a:rPr lang="en-US" sz="1400" dirty="0" err="1">
                <a:solidFill>
                  <a:schemeClr val="tx1"/>
                </a:solidFill>
              </a:rPr>
              <a:t>Industroyer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sz="1400" dirty="0">
                <a:solidFill>
                  <a:schemeClr val="tx1"/>
                </a:solidFill>
              </a:rPr>
              <a:t>(201</a:t>
            </a:r>
            <a:r>
              <a:rPr lang="he-IL" sz="1400" dirty="0">
                <a:solidFill>
                  <a:schemeClr val="tx1"/>
                </a:solidFill>
              </a:rPr>
              <a:t>6</a:t>
            </a:r>
            <a:r>
              <a:rPr sz="1400" dirty="0">
                <a:solidFill>
                  <a:schemeClr val="tx1"/>
                </a:solidFill>
              </a:rPr>
              <a:t>)</a:t>
            </a:r>
            <a:endParaRPr lang="en-US" sz="1400" spc="3" dirty="0">
              <a:solidFill>
                <a:schemeClr val="tx1"/>
              </a:solidFill>
              <a:latin typeface="CentraleSans Book"/>
            </a:endParaRPr>
          </a:p>
          <a:p>
            <a:pPr marL="2997716" marR="1499257" indent="0">
              <a:lnSpc>
                <a:spcPct val="100499"/>
              </a:lnSpc>
              <a:spcBef>
                <a:spcPts val="850"/>
              </a:spcBef>
              <a:buNone/>
            </a:pPr>
            <a:r>
              <a:rPr lang="en-US" sz="1400" spc="3" dirty="0">
                <a:solidFill>
                  <a:schemeClr val="tx1"/>
                </a:solidFill>
                <a:latin typeface="CentraleSans Book"/>
              </a:rPr>
              <a:t>Ukraine Power Grid </a:t>
            </a:r>
            <a:r>
              <a:rPr sz="1400" spc="3" dirty="0">
                <a:solidFill>
                  <a:schemeClr val="tx1"/>
                </a:solidFill>
                <a:latin typeface="CentraleSans Book"/>
              </a:rPr>
              <a:t>blackout </a:t>
            </a:r>
            <a:r>
              <a:rPr sz="1400" spc="3" dirty="0">
                <a:solidFill>
                  <a:schemeClr val="tx1"/>
                </a:solidFill>
                <a:latin typeface="CentraleSans Book"/>
                <a:cs typeface="CentraleSans Book"/>
              </a:rPr>
              <a:t>as an act of Russian</a:t>
            </a:r>
            <a:r>
              <a:rPr lang="he-IL" sz="1400" spc="3" dirty="0">
                <a:solidFill>
                  <a:schemeClr val="tx1"/>
                </a:solidFill>
                <a:latin typeface="CentraleSans Book"/>
                <a:cs typeface="CentraleSans Book"/>
              </a:rPr>
              <a:t> </a:t>
            </a:r>
            <a:r>
              <a:rPr lang="en-US" sz="1400" spc="3" dirty="0">
                <a:solidFill>
                  <a:schemeClr val="tx1"/>
                </a:solidFill>
                <a:latin typeface="CentraleSans Book"/>
                <a:cs typeface="CentraleSans Book"/>
              </a:rPr>
              <a:t>aggression</a:t>
            </a:r>
          </a:p>
          <a:p>
            <a:pPr marL="3283466" marR="1499257" indent="-285750">
              <a:lnSpc>
                <a:spcPct val="100499"/>
              </a:lnSpc>
              <a:spcBef>
                <a:spcPts val="850"/>
              </a:spcBef>
            </a:pPr>
            <a:endParaRPr lang="en-US" sz="1400" spc="3" dirty="0">
              <a:solidFill>
                <a:schemeClr val="tx1"/>
              </a:solidFill>
              <a:latin typeface="CentraleSans Book"/>
              <a:cs typeface="CentraleSans Book"/>
            </a:endParaRPr>
          </a:p>
          <a:p>
            <a:pPr marL="3283466" marR="1499257" indent="-285750">
              <a:spcBef>
                <a:spcPts val="374"/>
              </a:spcBef>
            </a:pPr>
            <a:r>
              <a:rPr lang="en-US" sz="1400" dirty="0">
                <a:solidFill>
                  <a:schemeClr val="tx1"/>
                </a:solidFill>
              </a:rPr>
              <a:t>Dragonfly 2.0 / APT targeting Energy and more (2017)</a:t>
            </a:r>
          </a:p>
          <a:p>
            <a:pPr marL="2997716" marR="1499257" indent="0">
              <a:spcBef>
                <a:spcPts val="374"/>
              </a:spcBef>
              <a:buNone/>
            </a:pPr>
            <a:r>
              <a:rPr lang="en-US" sz="1400" spc="3" dirty="0">
                <a:solidFill>
                  <a:schemeClr val="tx1"/>
                </a:solidFill>
                <a:latin typeface="CentraleSans Book"/>
              </a:rPr>
              <a:t>Wide range campaign targeting government entities and organizations in the energy, nuclear, water, aviation, and critical manufacturing sectors</a:t>
            </a:r>
          </a:p>
          <a:p>
            <a:pPr marL="2997716" marR="1499257" indent="0">
              <a:spcBef>
                <a:spcPts val="374"/>
              </a:spcBef>
              <a:buNone/>
            </a:pPr>
            <a:endParaRPr lang="en-US" sz="1400" spc="3" dirty="0">
              <a:solidFill>
                <a:schemeClr val="tx1"/>
              </a:solidFill>
              <a:latin typeface="CentraleSans Book"/>
            </a:endParaRPr>
          </a:p>
          <a:p>
            <a:pPr marL="3283466" marR="1499257" indent="-285750">
              <a:spcBef>
                <a:spcPts val="374"/>
              </a:spcBef>
            </a:pPr>
            <a:r>
              <a:rPr lang="en-US" sz="1400" spc="3" dirty="0">
                <a:solidFill>
                  <a:schemeClr val="tx1"/>
                </a:solidFill>
                <a:latin typeface="CentraleSans Book"/>
              </a:rPr>
              <a:t>Triton (12/2017)                                          </a:t>
            </a:r>
          </a:p>
          <a:p>
            <a:pPr marL="2997716" marR="1499257" indent="0">
              <a:spcBef>
                <a:spcPts val="374"/>
              </a:spcBef>
              <a:buNone/>
            </a:pPr>
            <a:r>
              <a:rPr lang="en-US" sz="1400" spc="3" dirty="0" err="1">
                <a:solidFill>
                  <a:schemeClr val="tx1"/>
                </a:solidFill>
                <a:latin typeface="CentraleSans Book"/>
              </a:rPr>
              <a:t>Triconex</a:t>
            </a:r>
            <a:r>
              <a:rPr lang="en-US" sz="1400" spc="3" dirty="0">
                <a:solidFill>
                  <a:schemeClr val="tx1"/>
                </a:solidFill>
                <a:latin typeface="CentraleSans Book"/>
              </a:rPr>
              <a:t> Safety Instrumented System (SIS) controllers. Added program to the execution table of the controller. Suspected Nation State aiming for physical damage.</a:t>
            </a:r>
          </a:p>
          <a:p>
            <a:pPr marL="3283466" marR="1499257" indent="-285750">
              <a:spcBef>
                <a:spcPts val="374"/>
              </a:spcBef>
            </a:pPr>
            <a:endParaRPr sz="1400" spc="3" dirty="0">
              <a:solidFill>
                <a:schemeClr val="tx1"/>
              </a:solidFill>
              <a:latin typeface="CentraleSans Book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34730" y="1594306"/>
            <a:ext cx="1675854" cy="153324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7910" marR="3164">
              <a:lnSpc>
                <a:spcPct val="100000"/>
              </a:lnSpc>
            </a:pPr>
            <a:r>
              <a:rPr lang="en-US" b="1" spc="-12" dirty="0">
                <a:solidFill>
                  <a:srgbClr val="0070C0"/>
                </a:solidFill>
              </a:rPr>
              <a:t>ICS THREATS - CYBER ATTACKS (External)</a:t>
            </a:r>
            <a:endParaRPr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5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-7000" contrast="42000"/>
          </a:blip>
          <a:stretch>
            <a:fillRect/>
          </a:stretch>
        </p:blipFill>
        <p:spPr>
          <a:xfrm>
            <a:off x="2901491" y="5564594"/>
            <a:ext cx="3493780" cy="1201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C280E7-9A84-4DB0-A48D-E78ABE535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04" y="1729388"/>
            <a:ext cx="7486239" cy="38083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3AA4293-1E48-464D-BD5B-29063B68F1F4}"/>
              </a:ext>
            </a:extLst>
          </p:cNvPr>
          <p:cNvSpPr/>
          <p:nvPr/>
        </p:nvSpPr>
        <p:spPr>
          <a:xfrm>
            <a:off x="2707018" y="363393"/>
            <a:ext cx="5114719" cy="93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40" b="1" cap="all" dirty="0">
                <a:solidFill>
                  <a:srgbClr val="0070C0"/>
                </a:solidFill>
                <a:latin typeface="CentraleSans Book"/>
                <a:ea typeface="+mj-ea"/>
              </a:rPr>
              <a:t>Other threats to </a:t>
            </a:r>
          </a:p>
          <a:p>
            <a:r>
              <a:rPr lang="en-US" sz="2740" b="1" cap="all" dirty="0">
                <a:solidFill>
                  <a:srgbClr val="0070C0"/>
                </a:solidFill>
                <a:latin typeface="CentraleSans Book"/>
                <a:ea typeface="+mj-ea"/>
              </a:rPr>
              <a:t>industrial control systems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545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77600" y="1586505"/>
            <a:ext cx="7574400" cy="310527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R="3164" indent="485252" algn="ctr">
              <a:lnSpc>
                <a:spcPct val="100000"/>
              </a:lnSpc>
            </a:pPr>
            <a:br>
              <a:rPr lang="en-US" sz="2242" b="0" spc="-3" dirty="0"/>
            </a:br>
            <a:r>
              <a:rPr lang="en-US" sz="2242" spc="-3" dirty="0"/>
              <a:t>External threats, Internal threats and human error</a:t>
            </a:r>
            <a:br>
              <a:rPr lang="en-US" sz="2242" b="0" spc="-3" dirty="0"/>
            </a:br>
            <a:r>
              <a:rPr lang="en-US" sz="2242" b="0" spc="-3" dirty="0"/>
              <a:t>REQUIRE</a:t>
            </a:r>
            <a:br>
              <a:rPr lang="en-US" sz="2242" b="0" spc="-3" dirty="0"/>
            </a:br>
            <a:r>
              <a:rPr lang="en-US" sz="2242" spc="-3" dirty="0"/>
              <a:t>VISIBILITY And </a:t>
            </a:r>
            <a:r>
              <a:rPr lang="en-US" sz="2242" spc="-3" dirty="0" err="1"/>
              <a:t>MoNITORING</a:t>
            </a:r>
            <a:br>
              <a:rPr lang="en-US" sz="2242" b="0" spc="-3" dirty="0"/>
            </a:br>
            <a:r>
              <a:rPr lang="en-US" sz="2242" b="0" spc="-3" dirty="0"/>
              <a:t>Of </a:t>
            </a:r>
            <a:br>
              <a:rPr lang="en-US" sz="2242" b="0" spc="-3" dirty="0"/>
            </a:br>
            <a:r>
              <a:rPr lang="en-US" sz="2242" spc="-3" dirty="0"/>
              <a:t>INDUSTRIAL NETWORKS </a:t>
            </a:r>
            <a:br>
              <a:rPr lang="en-US" sz="2242" b="0" spc="-3" dirty="0"/>
            </a:br>
            <a:r>
              <a:rPr lang="en-US" sz="2242" b="0" spc="-3" dirty="0"/>
              <a:t>IN ORDER TO </a:t>
            </a:r>
            <a:br>
              <a:rPr lang="en-US" sz="2242" b="0" spc="-3" dirty="0"/>
            </a:br>
            <a:r>
              <a:rPr lang="en-US" sz="2242" spc="-3" dirty="0"/>
              <a:t>Prevent Operational Disruptions </a:t>
            </a:r>
            <a:br>
              <a:rPr lang="en-US" sz="2242" spc="-3" dirty="0"/>
            </a:br>
            <a:endParaRPr lang="en-US" sz="2242" b="0" spc="-3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-7000" contrast="42000"/>
          </a:blip>
          <a:stretch>
            <a:fillRect/>
          </a:stretch>
        </p:blipFill>
        <p:spPr>
          <a:xfrm>
            <a:off x="2825110" y="4883369"/>
            <a:ext cx="3493780" cy="12013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5C7E71-2583-4ED7-8125-3156F06612AC}"/>
              </a:ext>
            </a:extLst>
          </p:cNvPr>
          <p:cNvSpPr/>
          <p:nvPr/>
        </p:nvSpPr>
        <p:spPr>
          <a:xfrm>
            <a:off x="2825110" y="459274"/>
            <a:ext cx="4572000" cy="9356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740" b="1" cap="all" dirty="0">
                <a:solidFill>
                  <a:srgbClr val="0070C0"/>
                </a:solidFill>
                <a:latin typeface="CentraleSans Book"/>
              </a:rPr>
              <a:t>Manufacturing OT/ICS</a:t>
            </a:r>
          </a:p>
          <a:p>
            <a:pPr lvl="0"/>
            <a:r>
              <a:rPr lang="en-US" sz="2740" b="1" cap="all" dirty="0">
                <a:solidFill>
                  <a:srgbClr val="0070C0"/>
                </a:solidFill>
                <a:latin typeface="CentraleSans Book"/>
              </a:rPr>
              <a:t>REALITY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84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503" y="660417"/>
            <a:ext cx="8511197" cy="843457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</a:rPr>
              <a:t>Confirm (no) changes were </a:t>
            </a:r>
            <a:br>
              <a:rPr lang="en-US" dirty="0">
                <a:solidFill>
                  <a:srgbClr val="0066CC"/>
                </a:solidFill>
              </a:rPr>
            </a:br>
            <a:r>
              <a:rPr lang="en-US" dirty="0">
                <a:solidFill>
                  <a:srgbClr val="0066CC"/>
                </a:solidFill>
              </a:rPr>
              <a:t>made to controllers 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9723" y="2285260"/>
            <a:ext cx="6706092" cy="4313132"/>
          </a:xfrm>
        </p:spPr>
        <p:txBody>
          <a:bodyPr numCol="1"/>
          <a:lstStyle/>
          <a:p>
            <a:pPr marL="0" indent="0">
              <a:lnSpc>
                <a:spcPct val="150000"/>
              </a:lnSpc>
              <a:buNone/>
            </a:pPr>
            <a:r>
              <a:rPr lang="en-US" sz="1744" dirty="0">
                <a:solidFill>
                  <a:srgbClr val="364268"/>
                </a:solidFill>
              </a:rPr>
              <a:t>The Food and Drug Administration guidance:</a:t>
            </a:r>
          </a:p>
          <a:p>
            <a:pPr>
              <a:lnSpc>
                <a:spcPct val="150000"/>
              </a:lnSpc>
            </a:pPr>
            <a:r>
              <a:rPr lang="en-US" sz="1744" dirty="0">
                <a:solidFill>
                  <a:srgbClr val="364268"/>
                </a:solidFill>
              </a:rPr>
              <a:t>Drug products should be produced with a </a:t>
            </a:r>
            <a:r>
              <a:rPr lang="en-US" sz="1744" b="1" dirty="0">
                <a:solidFill>
                  <a:srgbClr val="364268"/>
                </a:solidFill>
              </a:rPr>
              <a:t>high degree of assurance </a:t>
            </a:r>
            <a:r>
              <a:rPr lang="en-US" sz="1744" dirty="0">
                <a:solidFill>
                  <a:srgbClr val="364268"/>
                </a:solidFill>
              </a:rPr>
              <a:t>that they meet all the attributes they are intended to possess. </a:t>
            </a:r>
          </a:p>
          <a:p>
            <a:pPr>
              <a:lnSpc>
                <a:spcPct val="150000"/>
              </a:lnSpc>
            </a:pPr>
            <a:r>
              <a:rPr lang="en-US" sz="1744" dirty="0">
                <a:solidFill>
                  <a:srgbClr val="364268"/>
                </a:solidFill>
              </a:rPr>
              <a:t>Pharma manufacturers should </a:t>
            </a:r>
            <a:r>
              <a:rPr lang="en-US" sz="1744" b="1" dirty="0">
                <a:solidFill>
                  <a:srgbClr val="364268"/>
                </a:solidFill>
              </a:rPr>
              <a:t>maintain processes in a state of control </a:t>
            </a:r>
            <a:r>
              <a:rPr lang="en-US" sz="1744" dirty="0">
                <a:solidFill>
                  <a:srgbClr val="364268"/>
                </a:solidFill>
              </a:rPr>
              <a:t>over their entire lifecycle, even as materials, equipment, production environment, personnel and manufacturing procedures change.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744" dirty="0">
              <a:solidFill>
                <a:srgbClr val="364268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744" dirty="0">
              <a:solidFill>
                <a:srgbClr val="364268"/>
              </a:solidFill>
            </a:endParaRPr>
          </a:p>
          <a:p>
            <a:pPr>
              <a:lnSpc>
                <a:spcPct val="150000"/>
              </a:lnSpc>
            </a:pPr>
            <a:endParaRPr lang="en-US" sz="1744" dirty="0">
              <a:solidFill>
                <a:srgbClr val="364268"/>
              </a:solidFill>
            </a:endParaRPr>
          </a:p>
          <a:p>
            <a:pPr>
              <a:lnSpc>
                <a:spcPct val="150000"/>
              </a:lnSpc>
            </a:pPr>
            <a:endParaRPr lang="en-US" sz="1744" b="1" dirty="0">
              <a:solidFill>
                <a:srgbClr val="364268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4523" y="1871442"/>
            <a:ext cx="5979986" cy="30671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FDA Regulatory Compliance</a:t>
            </a:r>
          </a:p>
        </p:txBody>
      </p:sp>
      <p:pic>
        <p:nvPicPr>
          <p:cNvPr id="7172" name="Picture 4" descr="Image result for F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7" b="93486" l="1323" r="989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816" y="1764336"/>
            <a:ext cx="1773464" cy="133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52F32A-25FC-4E34-8378-C4072B89BBA8}"/>
              </a:ext>
            </a:extLst>
          </p:cNvPr>
          <p:cNvSpPr/>
          <p:nvPr/>
        </p:nvSpPr>
        <p:spPr>
          <a:xfrm>
            <a:off x="2246275" y="5784040"/>
            <a:ext cx="4757840" cy="616760"/>
          </a:xfrm>
          <a:prstGeom prst="rect">
            <a:avLst/>
          </a:prstGeom>
          <a:solidFill>
            <a:srgbClr val="008EC0"/>
          </a:solidFill>
          <a:ln>
            <a:solidFill>
              <a:srgbClr val="008E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44" dirty="0">
                <a:latin typeface="CentraleSans Light" panose="02000000000000000000" pitchFamily="50" charset="0"/>
              </a:rPr>
              <a:t>Regulation mandates REAL TIME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3467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800" y="735509"/>
            <a:ext cx="5801485" cy="491449"/>
          </a:xfrm>
        </p:spPr>
        <p:txBody>
          <a:bodyPr/>
          <a:lstStyle/>
          <a:p>
            <a:pPr defTabSz="569488"/>
            <a:r>
              <a:rPr lang="en-US" kern="0" dirty="0">
                <a:solidFill>
                  <a:srgbClr val="0070C0"/>
                </a:solidFill>
              </a:rPr>
              <a:t>TRACKING Maintenance </a:t>
            </a:r>
            <a:br>
              <a:rPr lang="en-US" kern="0" dirty="0">
                <a:solidFill>
                  <a:srgbClr val="0070C0"/>
                </a:solidFill>
              </a:rPr>
            </a:br>
            <a:r>
              <a:rPr lang="en-US" kern="0" dirty="0">
                <a:solidFill>
                  <a:srgbClr val="0070C0"/>
                </a:solidFill>
              </a:rPr>
              <a:t>Work on ICS</a:t>
            </a:r>
            <a:br>
              <a:rPr lang="en-US" kern="0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7564" y="2242495"/>
            <a:ext cx="6197340" cy="37733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13558" indent="-213558">
              <a:buFont typeface="Arial" panose="020B0604020202020204" pitchFamily="34" charset="0"/>
              <a:buChar char="•"/>
            </a:pPr>
            <a:r>
              <a:rPr lang="en-US" sz="1744" dirty="0">
                <a:solidFill>
                  <a:srgbClr val="364268"/>
                </a:solidFill>
                <a:latin typeface="CentraleSans Light" panose="02000000000000000000" pitchFamily="50" charset="0"/>
              </a:rPr>
              <a:t>The details needed to ensure proper maintenance and operational safety:</a:t>
            </a:r>
          </a:p>
          <a:p>
            <a:pPr marL="498302" lvl="1" indent="-213558">
              <a:buFont typeface="Arial" panose="020B0604020202020204" pitchFamily="34" charset="0"/>
              <a:buChar char="•"/>
            </a:pPr>
            <a:r>
              <a:rPr lang="en-US" sz="1744" dirty="0">
                <a:solidFill>
                  <a:srgbClr val="364268"/>
                </a:solidFill>
                <a:latin typeface="CentraleSans Light" panose="02000000000000000000" pitchFamily="50" charset="0"/>
              </a:rPr>
              <a:t>IP / MAC / Serial address</a:t>
            </a:r>
          </a:p>
          <a:p>
            <a:pPr marL="498302" lvl="1" indent="-213558">
              <a:buFont typeface="Arial" panose="020B0604020202020204" pitchFamily="34" charset="0"/>
              <a:buChar char="•"/>
            </a:pPr>
            <a:r>
              <a:rPr lang="en-US" sz="1744" dirty="0">
                <a:solidFill>
                  <a:srgbClr val="364268"/>
                </a:solidFill>
                <a:latin typeface="CentraleSans Light" panose="02000000000000000000" pitchFamily="50" charset="0"/>
              </a:rPr>
              <a:t>OS / Firmware versions</a:t>
            </a:r>
          </a:p>
          <a:p>
            <a:pPr marL="498302" lvl="1" indent="-213558">
              <a:buFont typeface="Arial" panose="020B0604020202020204" pitchFamily="34" charset="0"/>
              <a:buChar char="•"/>
            </a:pPr>
            <a:r>
              <a:rPr lang="en-US" sz="1744" dirty="0">
                <a:solidFill>
                  <a:srgbClr val="364268"/>
                </a:solidFill>
                <a:latin typeface="CentraleSans Light" panose="02000000000000000000" pitchFamily="50" charset="0"/>
              </a:rPr>
              <a:t>When were they last updated? By who?</a:t>
            </a:r>
          </a:p>
          <a:p>
            <a:pPr marL="498302" lvl="1" indent="-213558">
              <a:buFont typeface="Arial" panose="020B0604020202020204" pitchFamily="34" charset="0"/>
              <a:buChar char="•"/>
            </a:pPr>
            <a:r>
              <a:rPr lang="en-US" sz="1744" dirty="0">
                <a:solidFill>
                  <a:srgbClr val="364268"/>
                </a:solidFill>
                <a:latin typeface="CentraleSans Light" panose="02000000000000000000" pitchFamily="50" charset="0"/>
              </a:rPr>
              <a:t>Associated risk of the device</a:t>
            </a:r>
          </a:p>
          <a:p>
            <a:pPr marL="498302" lvl="1" indent="-213558">
              <a:buFont typeface="Arial" panose="020B0604020202020204" pitchFamily="34" charset="0"/>
              <a:buChar char="•"/>
            </a:pPr>
            <a:r>
              <a:rPr lang="en-US" sz="1744" dirty="0">
                <a:solidFill>
                  <a:srgbClr val="364268"/>
                </a:solidFill>
                <a:latin typeface="CentraleSans Light" panose="02000000000000000000" pitchFamily="50" charset="0"/>
              </a:rPr>
              <a:t>List of potential vulnerabilities</a:t>
            </a:r>
          </a:p>
          <a:p>
            <a:pPr marL="498302" lvl="1" indent="-213558">
              <a:buFont typeface="Arial" panose="020B0604020202020204" pitchFamily="34" charset="0"/>
              <a:buChar char="•"/>
            </a:pPr>
            <a:endParaRPr lang="en-US" sz="1744" dirty="0">
              <a:solidFill>
                <a:srgbClr val="364268"/>
              </a:solidFill>
              <a:latin typeface="CentraleSans Light" panose="02000000000000000000" pitchFamily="50" charset="0"/>
            </a:endParaRPr>
          </a:p>
          <a:p>
            <a:pPr marL="213558" indent="-213558">
              <a:buFont typeface="Arial" panose="020B0604020202020204" pitchFamily="34" charset="0"/>
              <a:buChar char="•"/>
            </a:pPr>
            <a:r>
              <a:rPr lang="en-US" sz="1744" dirty="0">
                <a:solidFill>
                  <a:srgbClr val="364268"/>
                </a:solidFill>
                <a:latin typeface="CentraleSans Light" panose="02000000000000000000" pitchFamily="50" charset="0"/>
              </a:rPr>
              <a:t>The details are constantly changing over time</a:t>
            </a:r>
          </a:p>
          <a:p>
            <a:pPr marL="498302" lvl="1" indent="-213558">
              <a:buFont typeface="Arial" panose="020B0604020202020204" pitchFamily="34" charset="0"/>
              <a:buChar char="•"/>
            </a:pPr>
            <a:r>
              <a:rPr lang="en-US" sz="1744" dirty="0">
                <a:solidFill>
                  <a:srgbClr val="364268"/>
                </a:solidFill>
                <a:latin typeface="CentraleSans Light" panose="02000000000000000000" pitchFamily="50" charset="0"/>
              </a:rPr>
              <a:t>Usually through a manual process</a:t>
            </a:r>
          </a:p>
          <a:p>
            <a:pPr marL="498302" lvl="1" indent="-213558">
              <a:buFont typeface="Arial" panose="020B0604020202020204" pitchFamily="34" charset="0"/>
              <a:buChar char="•"/>
            </a:pPr>
            <a:r>
              <a:rPr lang="en-US" sz="1744" dirty="0">
                <a:solidFill>
                  <a:srgbClr val="364268"/>
                </a:solidFill>
                <a:latin typeface="CentraleSans Light" panose="02000000000000000000" pitchFamily="50" charset="0"/>
              </a:rPr>
              <a:t>3</a:t>
            </a:r>
            <a:r>
              <a:rPr lang="en-US" sz="1744" baseline="30000" dirty="0">
                <a:solidFill>
                  <a:srgbClr val="364268"/>
                </a:solidFill>
                <a:latin typeface="CentraleSans Light" panose="02000000000000000000" pitchFamily="50" charset="0"/>
              </a:rPr>
              <a:t>rd </a:t>
            </a:r>
            <a:r>
              <a:rPr lang="en-US" sz="1744" dirty="0">
                <a:solidFill>
                  <a:srgbClr val="364268"/>
                </a:solidFill>
                <a:latin typeface="CentraleSans Light" panose="02000000000000000000" pitchFamily="50" charset="0"/>
              </a:rPr>
              <a:t>Party contractors and integrators may be involved</a:t>
            </a:r>
          </a:p>
          <a:p>
            <a:pPr marL="498302" lvl="1" indent="-213558">
              <a:buFont typeface="Arial" panose="020B0604020202020204" pitchFamily="34" charset="0"/>
              <a:buChar char="•"/>
            </a:pPr>
            <a:r>
              <a:rPr lang="en-US" sz="1744" dirty="0">
                <a:solidFill>
                  <a:srgbClr val="364268"/>
                </a:solidFill>
                <a:latin typeface="CentraleSans Light" panose="02000000000000000000" pitchFamily="50" charset="0"/>
              </a:rPr>
              <a:t>Error prone</a:t>
            </a:r>
          </a:p>
          <a:p>
            <a:pPr marL="498302" lvl="1" indent="-213558">
              <a:buFont typeface="Arial" panose="020B0604020202020204" pitchFamily="34" charset="0"/>
              <a:buChar char="•"/>
            </a:pPr>
            <a:r>
              <a:rPr lang="en-US" sz="1744" dirty="0">
                <a:solidFill>
                  <a:srgbClr val="364268"/>
                </a:solidFill>
                <a:latin typeface="CentraleSans Light" panose="02000000000000000000" pitchFamily="50" charset="0"/>
              </a:rPr>
              <a:t>No Documentation</a:t>
            </a:r>
          </a:p>
          <a:p>
            <a:pPr marL="177965" indent="-177965">
              <a:buFont typeface="Arial" panose="020B0604020202020204" pitchFamily="34" charset="0"/>
              <a:buChar char="•"/>
            </a:pPr>
            <a:endParaRPr lang="he-IL" sz="1246" dirty="0">
              <a:latin typeface="CentraleSans Light" panose="02000000000000000000" pitchFamily="50" charset="0"/>
            </a:endParaRPr>
          </a:p>
        </p:txBody>
      </p:sp>
      <p:pic>
        <p:nvPicPr>
          <p:cNvPr id="6146" name="Picture 2" descr="Image result for what do i know?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98" b="96026" l="2015" r="96725">
                        <a14:foregroundMark x1="71285" y1="69205" x2="71285" y2="69205"/>
                        <a14:foregroundMark x1="65743" y1="60265" x2="65743" y2="60265"/>
                        <a14:foregroundMark x1="89169" y1="46689" x2="89169" y2="46689"/>
                        <a14:foregroundMark x1="76322" y1="43709" x2="76322" y2="43709"/>
                        <a14:foregroundMark x1="36020" y1="86093" x2="36020" y2="86093"/>
                        <a14:foregroundMark x1="44332" y1="70199" x2="44332" y2="70199"/>
                        <a14:foregroundMark x1="23174" y1="68874" x2="23174" y2="68874"/>
                        <a14:foregroundMark x1="32997" y1="61589" x2="32997" y2="61589"/>
                        <a14:foregroundMark x1="6549" y1="46026" x2="6549" y2="46026"/>
                        <a14:foregroundMark x1="22922" y1="44371" x2="22922" y2="44371"/>
                        <a14:foregroundMark x1="22670" y1="34768" x2="22670" y2="34768"/>
                        <a14:foregroundMark x1="26448" y1="36424" x2="26448" y2="36424"/>
                        <a14:foregroundMark x1="30479" y1="36424" x2="30479" y2="36424"/>
                        <a14:foregroundMark x1="22418" y1="27483" x2="22418" y2="27483"/>
                        <a14:foregroundMark x1="28212" y1="28808" x2="28212" y2="28808"/>
                        <a14:foregroundMark x1="52141" y1="65563" x2="52141" y2="65563"/>
                        <a14:foregroundMark x1="52393" y1="60265" x2="52393" y2="60265"/>
                        <a14:foregroundMark x1="69018" y1="24172" x2="69018" y2="24172"/>
                        <a14:foregroundMark x1="62217" y1="27815" x2="62217" y2="27815"/>
                        <a14:foregroundMark x1="65743" y1="21192" x2="65743" y2="21192"/>
                        <a14:foregroundMark x1="42821" y1="19205" x2="42821" y2="19205"/>
                        <a14:foregroundMark x1="43073" y1="22185" x2="43073" y2="22185"/>
                        <a14:foregroundMark x1="40050" y1="18212" x2="40050" y2="18212"/>
                        <a14:foregroundMark x1="34509" y1="24172" x2="34509" y2="24172"/>
                        <a14:foregroundMark x1="37280" y1="27483" x2="37280" y2="27483"/>
                        <a14:foregroundMark x1="31738" y1="24172" x2="31738" y2="24172"/>
                        <a14:foregroundMark x1="61461" y1="19536" x2="61461" y2="19536"/>
                        <a14:foregroundMark x1="60453" y1="20861" x2="60453" y2="20861"/>
                        <a14:foregroundMark x1="57683" y1="23179" x2="57683" y2="23179"/>
                        <a14:foregroundMark x1="55416" y1="24172" x2="55416" y2="24172"/>
                        <a14:foregroundMark x1="56423" y1="21523" x2="56423" y2="21523"/>
                        <a14:foregroundMark x1="55164" y1="25497" x2="55164" y2="25497"/>
                        <a14:foregroundMark x1="87657" y1="32781" x2="87657" y2="32781"/>
                        <a14:foregroundMark x1="80605" y1="34106" x2="80605" y2="34106"/>
                        <a14:foregroundMark x1="84383" y1="30795" x2="84383" y2="30795"/>
                        <a14:foregroundMark x1="75315" y1="38411" x2="75315" y2="38411"/>
                        <a14:foregroundMark x1="72040" y1="38411" x2="72040" y2="38411"/>
                        <a14:foregroundMark x1="70277" y1="39073" x2="70277" y2="39073"/>
                        <a14:foregroundMark x1="73804" y1="57285" x2="73804" y2="57285"/>
                        <a14:foregroundMark x1="68010" y1="50662" x2="68010" y2="50662"/>
                        <a14:foregroundMark x1="61461" y1="81126" x2="61461" y2="81126"/>
                        <a14:foregroundMark x1="61209" y1="77483" x2="61209" y2="77483"/>
                        <a14:foregroundMark x1="19395" y1="55298" x2="19395" y2="55298"/>
                        <a14:foregroundMark x1="23678" y1="51656" x2="23678" y2="51656"/>
                        <a14:foregroundMark x1="28715" y1="49338" x2="28715" y2="49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53" y="2239184"/>
            <a:ext cx="3311009" cy="25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227EFD-632E-4177-9902-52CDB8A10EBB}"/>
              </a:ext>
            </a:extLst>
          </p:cNvPr>
          <p:cNvSpPr/>
          <p:nvPr/>
        </p:nvSpPr>
        <p:spPr>
          <a:xfrm>
            <a:off x="2255702" y="6122491"/>
            <a:ext cx="4318879" cy="427142"/>
          </a:xfrm>
          <a:prstGeom prst="rect">
            <a:avLst/>
          </a:prstGeom>
          <a:solidFill>
            <a:srgbClr val="008EC0"/>
          </a:solidFill>
          <a:ln>
            <a:solidFill>
              <a:srgbClr val="008E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44" dirty="0">
                <a:latin typeface="CentraleSans Light" panose="02000000000000000000" pitchFamily="50" charset="0"/>
              </a:rPr>
              <a:t>This Environment Promotes Stagnation</a:t>
            </a:r>
          </a:p>
        </p:txBody>
      </p:sp>
    </p:spTree>
    <p:extLst>
      <p:ext uri="{BB962C8B-B14F-4D97-AF65-F5344CB8AC3E}">
        <p14:creationId xmlns:p14="http://schemas.microsoft.com/office/powerpoint/2010/main" val="23818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3903" y="1526193"/>
            <a:ext cx="8152215" cy="4205000"/>
          </a:xfrm>
        </p:spPr>
        <p:txBody>
          <a:bodyPr numCol="1"/>
          <a:lstStyle/>
          <a:p>
            <a:pPr marL="0" indent="0">
              <a:buNone/>
            </a:pPr>
            <a:endParaRPr lang="en-US" sz="1744" b="1" dirty="0">
              <a:solidFill>
                <a:srgbClr val="364268"/>
              </a:solidFill>
            </a:endParaRPr>
          </a:p>
          <a:p>
            <a:pPr>
              <a:spcAft>
                <a:spcPts val="1121"/>
              </a:spcAft>
            </a:pPr>
            <a:r>
              <a:rPr lang="en-US" sz="2000" dirty="0">
                <a:solidFill>
                  <a:srgbClr val="364268"/>
                </a:solidFill>
              </a:rPr>
              <a:t>Tracking maintenance work on ICS </a:t>
            </a:r>
          </a:p>
          <a:p>
            <a:pPr lvl="1">
              <a:spcAft>
                <a:spcPts val="1121"/>
              </a:spcAft>
            </a:pPr>
            <a:r>
              <a:rPr lang="en-US" sz="1600" dirty="0">
                <a:solidFill>
                  <a:srgbClr val="364268"/>
                </a:solidFill>
              </a:rPr>
              <a:t>Unable to confirm </a:t>
            </a:r>
            <a:r>
              <a:rPr lang="en-US" sz="1600" b="1" dirty="0">
                <a:solidFill>
                  <a:srgbClr val="364268"/>
                </a:solidFill>
              </a:rPr>
              <a:t>no changes were made </a:t>
            </a:r>
            <a:r>
              <a:rPr lang="en-US" sz="1600" dirty="0">
                <a:solidFill>
                  <a:srgbClr val="364268"/>
                </a:solidFill>
              </a:rPr>
              <a:t>to controllers as per regulation</a:t>
            </a:r>
          </a:p>
          <a:p>
            <a:pPr lvl="1">
              <a:spcAft>
                <a:spcPts val="1121"/>
              </a:spcAft>
            </a:pPr>
            <a:r>
              <a:rPr lang="en-US" sz="1600" dirty="0">
                <a:solidFill>
                  <a:srgbClr val="364268"/>
                </a:solidFill>
              </a:rPr>
              <a:t>Unable to confirm </a:t>
            </a:r>
            <a:r>
              <a:rPr lang="en-US" sz="1600" b="1" dirty="0">
                <a:solidFill>
                  <a:srgbClr val="364268"/>
                </a:solidFill>
              </a:rPr>
              <a:t>changes were made </a:t>
            </a:r>
            <a:r>
              <a:rPr lang="en-US" sz="1600" dirty="0">
                <a:solidFill>
                  <a:srgbClr val="364268"/>
                </a:solidFill>
              </a:rPr>
              <a:t>to controllers i.e. firmware upgrades to prevent CVEs</a:t>
            </a:r>
          </a:p>
          <a:p>
            <a:pPr>
              <a:spcAft>
                <a:spcPts val="1121"/>
              </a:spcAft>
            </a:pPr>
            <a:r>
              <a:rPr lang="en-US" sz="2000" dirty="0">
                <a:solidFill>
                  <a:srgbClr val="364268"/>
                </a:solidFill>
              </a:rPr>
              <a:t>Human factor that cause disruption to your operation</a:t>
            </a:r>
          </a:p>
          <a:p>
            <a:pPr lvl="1">
              <a:spcAft>
                <a:spcPts val="1121"/>
              </a:spcAft>
            </a:pPr>
            <a:r>
              <a:rPr lang="en-US" sz="1502" dirty="0">
                <a:solidFill>
                  <a:srgbClr val="364268"/>
                </a:solidFill>
              </a:rPr>
              <a:t>Integrator Errors, Integrator compromised devices</a:t>
            </a:r>
          </a:p>
          <a:p>
            <a:pPr>
              <a:spcAft>
                <a:spcPts val="1121"/>
              </a:spcAft>
            </a:pPr>
            <a:r>
              <a:rPr lang="en-US" sz="2000" dirty="0">
                <a:solidFill>
                  <a:srgbClr val="364268"/>
                </a:solidFill>
              </a:rPr>
              <a:t>Lack of visibility and forensic data</a:t>
            </a:r>
          </a:p>
          <a:p>
            <a:pPr lvl="1">
              <a:spcAft>
                <a:spcPts val="1121"/>
              </a:spcAft>
            </a:pPr>
            <a:r>
              <a:rPr lang="en-US" sz="1502" dirty="0">
                <a:solidFill>
                  <a:srgbClr val="364268"/>
                </a:solidFill>
              </a:rPr>
              <a:t>What’s connected to my Network?</a:t>
            </a:r>
          </a:p>
          <a:p>
            <a:pPr>
              <a:spcAft>
                <a:spcPts val="1121"/>
              </a:spcAft>
            </a:pPr>
            <a:r>
              <a:rPr lang="en-US" sz="2000" dirty="0">
                <a:solidFill>
                  <a:srgbClr val="364268"/>
                </a:solidFill>
              </a:rPr>
              <a:t>Threats targeting the company's intellectual property and manufacturing process</a:t>
            </a:r>
          </a:p>
          <a:p>
            <a:pPr>
              <a:spcAft>
                <a:spcPts val="1121"/>
              </a:spcAft>
            </a:pPr>
            <a:r>
              <a:rPr lang="en-US" sz="2000" dirty="0">
                <a:solidFill>
                  <a:srgbClr val="364268"/>
                </a:solidFill>
              </a:rPr>
              <a:t>Inconsistent standards</a:t>
            </a:r>
          </a:p>
          <a:p>
            <a:pPr>
              <a:spcAft>
                <a:spcPts val="1121"/>
              </a:spcAft>
            </a:pPr>
            <a:r>
              <a:rPr lang="en-US" sz="2000" dirty="0">
                <a:solidFill>
                  <a:srgbClr val="364268"/>
                </a:solidFill>
              </a:rPr>
              <a:t>WHO owns it?  IT/OT</a:t>
            </a:r>
          </a:p>
          <a:p>
            <a:pPr>
              <a:spcAft>
                <a:spcPts val="1121"/>
              </a:spcAft>
            </a:pPr>
            <a:endParaRPr lang="en-US" sz="1744" dirty="0">
              <a:solidFill>
                <a:srgbClr val="364268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1FA71E-0CE3-4C49-BEFB-9DF690093145}"/>
              </a:ext>
            </a:extLst>
          </p:cNvPr>
          <p:cNvSpPr txBox="1">
            <a:spLocks/>
          </p:cNvSpPr>
          <p:nvPr/>
        </p:nvSpPr>
        <p:spPr>
          <a:xfrm>
            <a:off x="2809303" y="577900"/>
            <a:ext cx="8875059" cy="8433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rtl="0">
              <a:defRPr sz="4400" b="1" i="0" dirty="0">
                <a:solidFill>
                  <a:srgbClr val="0099C4"/>
                </a:solidFill>
                <a:latin typeface="CentraleSans Book"/>
                <a:ea typeface="+mj-ea"/>
                <a:cs typeface="CentraleSans Book"/>
              </a:defRPr>
            </a:lvl1pPr>
          </a:lstStyle>
          <a:p>
            <a:pPr defTabSz="569488"/>
            <a:r>
              <a:rPr lang="en-US" sz="2740" kern="0" dirty="0">
                <a:solidFill>
                  <a:srgbClr val="0070C0"/>
                </a:solidFill>
              </a:rPr>
              <a:t>ICS CHALLENGES FOR PHARMA</a:t>
            </a:r>
          </a:p>
          <a:p>
            <a:pPr defTabSz="569488"/>
            <a:r>
              <a:rPr lang="en-US" sz="2740" kern="0" dirty="0">
                <a:solidFill>
                  <a:srgbClr val="0070C0"/>
                </a:solidFill>
              </a:rPr>
              <a:t>ORGANIZATIONS</a:t>
            </a:r>
          </a:p>
        </p:txBody>
      </p:sp>
    </p:spTree>
    <p:extLst>
      <p:ext uri="{BB962C8B-B14F-4D97-AF65-F5344CB8AC3E}">
        <p14:creationId xmlns:p14="http://schemas.microsoft.com/office/powerpoint/2010/main" val="174129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8436" y="3956074"/>
            <a:ext cx="9144000" cy="13619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121"/>
          </a:p>
        </p:txBody>
      </p:sp>
      <p:sp>
        <p:nvSpPr>
          <p:cNvPr id="46" name="Trapezoid 45"/>
          <p:cNvSpPr/>
          <p:nvPr/>
        </p:nvSpPr>
        <p:spPr>
          <a:xfrm>
            <a:off x="5042697" y="3522940"/>
            <a:ext cx="1004830" cy="870298"/>
          </a:xfrm>
          <a:prstGeom prst="trapezoid">
            <a:avLst>
              <a:gd name="adj" fmla="val 43491"/>
            </a:avLst>
          </a:prstGeom>
          <a:solidFill>
            <a:srgbClr val="EDF5F9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685">
              <a:latin typeface="CentraleSans Book" panose="02000000000000000000" pitchFamily="5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57503" y="5576539"/>
            <a:ext cx="7085622" cy="3223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747"/>
              </a:spcBef>
            </a:pPr>
            <a:r>
              <a:rPr lang="en-US" sz="1495" b="1" dirty="0">
                <a:solidFill>
                  <a:srgbClr val="364268"/>
                </a:solidFill>
                <a:latin typeface="CentraleSans Book" panose="02000000000000000000" pitchFamily="50" charset="0"/>
              </a:rPr>
              <a:t>ICS data-plane and control-plane communications use different protocols!</a:t>
            </a:r>
          </a:p>
        </p:txBody>
      </p:sp>
      <p:pic>
        <p:nvPicPr>
          <p:cNvPr id="3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07" y="2614784"/>
            <a:ext cx="484162" cy="3648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164" y="3026812"/>
            <a:ext cx="656795" cy="5087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9" y="3198829"/>
            <a:ext cx="588458" cy="58845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22" y="4437287"/>
            <a:ext cx="588458" cy="58845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28302" y="2954490"/>
            <a:ext cx="426145" cy="226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72" dirty="0">
                <a:latin typeface="CentraleSans Book" panose="02000000000000000000" pitchFamily="50" charset="0"/>
              </a:rPr>
              <a:t>HMI</a:t>
            </a:r>
            <a:endParaRPr lang="he-IL" sz="872" dirty="0">
              <a:latin typeface="CentraleSans Book" panose="02000000000000000000" pitchFamily="50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1983" y="3799435"/>
            <a:ext cx="1661162" cy="226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72" dirty="0">
                <a:latin typeface="CentraleSans Book" panose="02000000000000000000" pitchFamily="50" charset="0"/>
              </a:rPr>
              <a:t>Operator Workstation</a:t>
            </a:r>
            <a:endParaRPr lang="he-IL" sz="872" dirty="0">
              <a:latin typeface="CentraleSans Book" panose="02000000000000000000" pitchFamily="50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7063" y="5065864"/>
            <a:ext cx="1566187" cy="226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72" dirty="0">
                <a:latin typeface="CentraleSans Book" panose="02000000000000000000" pitchFamily="50" charset="0"/>
              </a:rPr>
              <a:t>Engineering Workstation</a:t>
            </a:r>
            <a:endParaRPr lang="he-IL" sz="872" dirty="0">
              <a:latin typeface="CentraleSans Book" panose="02000000000000000000" pitchFamily="50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57106" y="2808502"/>
            <a:ext cx="1431454" cy="226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72" dirty="0">
                <a:latin typeface="CentraleSans Book" panose="02000000000000000000" pitchFamily="50" charset="0"/>
              </a:rPr>
              <a:t>PLC/DCS Controllers</a:t>
            </a:r>
            <a:endParaRPr lang="he-IL" sz="872" dirty="0">
              <a:latin typeface="CentraleSans Book" panose="02000000000000000000" pitchFamily="50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1977448" y="2797197"/>
            <a:ext cx="0" cy="69586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6" idx="3"/>
          </p:cNvCxnSpPr>
          <p:nvPr/>
        </p:nvCxnSpPr>
        <p:spPr>
          <a:xfrm>
            <a:off x="1648917" y="3493058"/>
            <a:ext cx="32853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644229" y="2797197"/>
            <a:ext cx="333219" cy="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5" idx="1"/>
          </p:cNvCxnSpPr>
          <p:nvPr/>
        </p:nvCxnSpPr>
        <p:spPr>
          <a:xfrm>
            <a:off x="1977449" y="3274200"/>
            <a:ext cx="3310715" cy="6978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042697" y="4389827"/>
            <a:ext cx="1004830" cy="179318"/>
          </a:xfrm>
          <a:prstGeom prst="rect">
            <a:avLst/>
          </a:prstGeom>
          <a:solidFill>
            <a:srgbClr val="ED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96" dirty="0">
                <a:solidFill>
                  <a:schemeClr val="tx1"/>
                </a:solidFill>
                <a:latin typeface="CentraleSans Book" panose="02000000000000000000" pitchFamily="50" charset="0"/>
              </a:rPr>
              <a:t>Logic</a:t>
            </a:r>
            <a:endParaRPr lang="he-IL" sz="996" dirty="0">
              <a:solidFill>
                <a:schemeClr val="tx1"/>
              </a:solidFill>
              <a:latin typeface="CentraleSans Book" panose="02000000000000000000" pitchFamily="50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2697" y="4566115"/>
            <a:ext cx="1004830" cy="235377"/>
          </a:xfrm>
          <a:prstGeom prst="rect">
            <a:avLst/>
          </a:prstGeom>
          <a:solidFill>
            <a:srgbClr val="ED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96" dirty="0">
                <a:solidFill>
                  <a:schemeClr val="tx1"/>
                </a:solidFill>
                <a:latin typeface="CentraleSans Book" panose="02000000000000000000" pitchFamily="50" charset="0"/>
              </a:rPr>
              <a:t>Configuration</a:t>
            </a:r>
            <a:endParaRPr lang="he-IL" sz="996" dirty="0">
              <a:solidFill>
                <a:schemeClr val="tx1"/>
              </a:solidFill>
              <a:latin typeface="CentraleSans Book" panose="02000000000000000000" pitchFamily="50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042318" y="4803351"/>
            <a:ext cx="1004830" cy="235377"/>
          </a:xfrm>
          <a:prstGeom prst="rect">
            <a:avLst/>
          </a:prstGeom>
          <a:solidFill>
            <a:srgbClr val="ED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96" dirty="0">
                <a:solidFill>
                  <a:schemeClr val="tx1"/>
                </a:solidFill>
                <a:latin typeface="CentraleSans Book" panose="02000000000000000000" pitchFamily="50" charset="0"/>
              </a:rPr>
              <a:t>Firmware</a:t>
            </a:r>
            <a:endParaRPr lang="he-IL" sz="996" dirty="0">
              <a:solidFill>
                <a:schemeClr val="tx1"/>
              </a:solidFill>
              <a:latin typeface="CentraleSans Book" panose="02000000000000000000" pitchFamily="50" charset="0"/>
            </a:endParaRPr>
          </a:p>
        </p:txBody>
      </p: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1731078" y="4710850"/>
            <a:ext cx="3311241" cy="15649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671181" y="4490183"/>
            <a:ext cx="325718" cy="227498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671181" y="4722048"/>
            <a:ext cx="325718" cy="227498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63931" y="3993088"/>
            <a:ext cx="2436383" cy="7822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21" b="1" dirty="0">
                <a:latin typeface="CentraleSans Book" panose="02000000000000000000" pitchFamily="50" charset="0"/>
              </a:rPr>
              <a:t>Control-Plane</a:t>
            </a:r>
          </a:p>
          <a:p>
            <a:pPr algn="ctr"/>
            <a:r>
              <a:rPr lang="en-US" sz="1121" dirty="0">
                <a:latin typeface="CentraleSans Book" panose="02000000000000000000" pitchFamily="50" charset="0"/>
              </a:rPr>
              <a:t>Proprietary, vendor specific engineering protocols</a:t>
            </a:r>
          </a:p>
          <a:p>
            <a:pPr algn="ctr"/>
            <a:r>
              <a:rPr lang="en-US" sz="1121" dirty="0">
                <a:latin typeface="CentraleSans Book" panose="02000000000000000000" pitchFamily="50" charset="0"/>
              </a:rPr>
              <a:t>(Unnamed, Undocumented)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208373" y="2537395"/>
            <a:ext cx="2554221" cy="7822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21" b="1" dirty="0">
                <a:latin typeface="CentraleSans Book" panose="02000000000000000000" pitchFamily="50" charset="0"/>
              </a:rPr>
              <a:t>Data-Plane</a:t>
            </a:r>
          </a:p>
          <a:p>
            <a:pPr algn="ctr"/>
            <a:r>
              <a:rPr lang="en-US" sz="1121" dirty="0">
                <a:latin typeface="CentraleSans Book" panose="02000000000000000000" pitchFamily="50" charset="0"/>
              </a:rPr>
              <a:t>Standard HMI and SCADA application Protocols like:</a:t>
            </a:r>
          </a:p>
          <a:p>
            <a:pPr algn="ctr"/>
            <a:r>
              <a:rPr lang="en-US" sz="1121" dirty="0">
                <a:latin typeface="CentraleSans Book" panose="02000000000000000000" pitchFamily="50" charset="0"/>
              </a:rPr>
              <a:t>MODBUS, PROFINET, DNP3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762766" y="3270527"/>
            <a:ext cx="1471266" cy="8700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383762" y="3713289"/>
            <a:ext cx="759363" cy="398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996" dirty="0">
                <a:latin typeface="CentraleSans Book" panose="02000000000000000000" pitchFamily="50" charset="0"/>
              </a:rPr>
              <a:t>Cone Blender</a:t>
            </a:r>
            <a:endParaRPr lang="he-IL" sz="996" dirty="0">
              <a:latin typeface="CentraleSans Book" panose="02000000000000000000" pitchFamily="50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9426" y="2824086"/>
            <a:ext cx="778415" cy="736647"/>
          </a:xfrm>
          <a:prstGeom prst="rect">
            <a:avLst/>
          </a:prstGeom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2911964" y="593443"/>
            <a:ext cx="7864721" cy="8433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rtl="0">
              <a:defRPr sz="4400" b="1" i="0" dirty="0">
                <a:solidFill>
                  <a:srgbClr val="0099C4"/>
                </a:solidFill>
                <a:latin typeface="CentraleSans Book"/>
                <a:ea typeface="+mj-ea"/>
                <a:cs typeface="CentraleSans Book"/>
              </a:defRPr>
            </a:lvl1pPr>
          </a:lstStyle>
          <a:p>
            <a:pPr defTabSz="569488"/>
            <a:r>
              <a:rPr lang="en-US" sz="2740" kern="0" dirty="0">
                <a:solidFill>
                  <a:srgbClr val="0066CC"/>
                </a:solidFill>
              </a:rPr>
              <a:t>THE CHALLENGE: TRACKING </a:t>
            </a:r>
          </a:p>
          <a:p>
            <a:pPr defTabSz="569488"/>
            <a:r>
              <a:rPr lang="en-US" sz="2740" kern="0" dirty="0">
                <a:solidFill>
                  <a:srgbClr val="0066CC"/>
                </a:solidFill>
              </a:rPr>
              <a:t>ENGINEERING ACTIVITIES</a:t>
            </a:r>
            <a:endParaRPr lang="he-IL" sz="2740" kern="0" dirty="0">
              <a:solidFill>
                <a:srgbClr val="0066CC"/>
              </a:solidFill>
            </a:endParaRPr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29376" y="1836992"/>
            <a:ext cx="5259184" cy="30671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Control-Plane vs. Data-Plane</a:t>
            </a:r>
          </a:p>
        </p:txBody>
      </p:sp>
    </p:spTree>
    <p:extLst>
      <p:ext uri="{BB962C8B-B14F-4D97-AF65-F5344CB8AC3E}">
        <p14:creationId xmlns:p14="http://schemas.microsoft.com/office/powerpoint/2010/main" val="2290153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7-03-19 at 7.55.08 PM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85" b="96255" l="0" r="983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4" y="1482988"/>
            <a:ext cx="5813562" cy="5159602"/>
          </a:xfrm>
          <a:prstGeom prst="rect">
            <a:avLst/>
          </a:prstGeom>
        </p:spPr>
      </p:pic>
      <p:sp>
        <p:nvSpPr>
          <p:cNvPr id="11" name="object 40"/>
          <p:cNvSpPr txBox="1"/>
          <p:nvPr/>
        </p:nvSpPr>
        <p:spPr>
          <a:xfrm>
            <a:off x="1284374" y="2620331"/>
            <a:ext cx="1655128" cy="7366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09" marR="3164" indent="-395" algn="ctr">
              <a:lnSpc>
                <a:spcPct val="102699"/>
              </a:lnSpc>
              <a:spcBef>
                <a:spcPts val="234"/>
              </a:spcBef>
            </a:pPr>
            <a:r>
              <a:rPr sz="1495" spc="9" dirty="0">
                <a:solidFill>
                  <a:srgbClr val="FFFFFF"/>
                </a:solidFill>
                <a:latin typeface="CentraleSans"/>
                <a:cs typeface="CentraleSans"/>
              </a:rPr>
              <a:t>Understand </a:t>
            </a:r>
            <a:endParaRPr lang="he-IL" sz="1495" spc="9" dirty="0">
              <a:solidFill>
                <a:srgbClr val="FFFFFF"/>
              </a:solidFill>
              <a:latin typeface="CentraleSans"/>
              <a:cs typeface="CentraleSans"/>
            </a:endParaRPr>
          </a:p>
          <a:p>
            <a:pPr marL="7909" marR="3164" indent="-395">
              <a:lnSpc>
                <a:spcPct val="102699"/>
              </a:lnSpc>
              <a:spcBef>
                <a:spcPts val="234"/>
              </a:spcBef>
            </a:pPr>
            <a:r>
              <a:rPr sz="1495" spc="6" dirty="0">
                <a:solidFill>
                  <a:srgbClr val="FFFFFF"/>
                </a:solidFill>
                <a:latin typeface="CentraleSans"/>
                <a:cs typeface="CentraleSans"/>
              </a:rPr>
              <a:t>What </a:t>
            </a:r>
            <a:r>
              <a:rPr sz="1495" spc="12" dirty="0">
                <a:solidFill>
                  <a:srgbClr val="FFFFFF"/>
                </a:solidFill>
                <a:latin typeface="CentraleSans"/>
                <a:cs typeface="CentraleSans"/>
              </a:rPr>
              <a:t>Needs </a:t>
            </a:r>
            <a:r>
              <a:rPr lang="en-US" sz="1495" spc="-19" dirty="0">
                <a:solidFill>
                  <a:srgbClr val="FFFFFF"/>
                </a:solidFill>
                <a:latin typeface="CentraleSans"/>
                <a:cs typeface="CentraleSans"/>
              </a:rPr>
              <a:t>t</a:t>
            </a:r>
            <a:r>
              <a:rPr sz="1495" spc="-19" dirty="0">
                <a:solidFill>
                  <a:srgbClr val="FFFFFF"/>
                </a:solidFill>
                <a:latin typeface="CentraleSans"/>
                <a:cs typeface="CentraleSans"/>
              </a:rPr>
              <a:t>o </a:t>
            </a:r>
            <a:r>
              <a:rPr lang="en-US" sz="1495" spc="12" dirty="0">
                <a:solidFill>
                  <a:srgbClr val="FFFFFF"/>
                </a:solidFill>
                <a:latin typeface="CentraleSans"/>
                <a:cs typeface="CentraleSans"/>
              </a:rPr>
              <a:t>b</a:t>
            </a:r>
            <a:r>
              <a:rPr sz="1495" spc="12" dirty="0">
                <a:solidFill>
                  <a:srgbClr val="FFFFFF"/>
                </a:solidFill>
                <a:latin typeface="CentraleSans"/>
                <a:cs typeface="CentraleSans"/>
              </a:rPr>
              <a:t>e</a:t>
            </a:r>
            <a:r>
              <a:rPr sz="1495" spc="-31" dirty="0">
                <a:solidFill>
                  <a:srgbClr val="FFFFFF"/>
                </a:solidFill>
                <a:latin typeface="CentraleSans"/>
                <a:cs typeface="CentraleSans"/>
              </a:rPr>
              <a:t> </a:t>
            </a:r>
            <a:r>
              <a:rPr sz="1495" spc="6" dirty="0">
                <a:solidFill>
                  <a:srgbClr val="FFFFFF"/>
                </a:solidFill>
                <a:latin typeface="CentraleSans"/>
                <a:cs typeface="CentraleSans"/>
              </a:rPr>
              <a:t>Protected</a:t>
            </a:r>
            <a:endParaRPr sz="1495" dirty="0">
              <a:latin typeface="CentraleSans"/>
              <a:cs typeface="CentraleSans"/>
            </a:endParaRPr>
          </a:p>
        </p:txBody>
      </p:sp>
      <p:sp>
        <p:nvSpPr>
          <p:cNvPr id="12" name="object 41"/>
          <p:cNvSpPr/>
          <p:nvPr/>
        </p:nvSpPr>
        <p:spPr>
          <a:xfrm>
            <a:off x="3812637" y="2950563"/>
            <a:ext cx="191627" cy="193676"/>
          </a:xfrm>
          <a:custGeom>
            <a:avLst/>
            <a:gdLst/>
            <a:ahLst/>
            <a:cxnLst/>
            <a:rect l="l" t="t" r="r" b="b"/>
            <a:pathLst>
              <a:path w="215265" h="215264">
                <a:moveTo>
                  <a:pt x="107480" y="0"/>
                </a:moveTo>
                <a:lnTo>
                  <a:pt x="65643" y="8448"/>
                </a:lnTo>
                <a:lnTo>
                  <a:pt x="31480" y="31486"/>
                </a:lnTo>
                <a:lnTo>
                  <a:pt x="8446" y="65654"/>
                </a:lnTo>
                <a:lnTo>
                  <a:pt x="0" y="107492"/>
                </a:lnTo>
                <a:lnTo>
                  <a:pt x="8446" y="149330"/>
                </a:lnTo>
                <a:lnTo>
                  <a:pt x="31480" y="183499"/>
                </a:lnTo>
                <a:lnTo>
                  <a:pt x="65643" y="206537"/>
                </a:lnTo>
                <a:lnTo>
                  <a:pt x="107480" y="214985"/>
                </a:lnTo>
                <a:lnTo>
                  <a:pt x="149323" y="206537"/>
                </a:lnTo>
                <a:lnTo>
                  <a:pt x="183491" y="183499"/>
                </a:lnTo>
                <a:lnTo>
                  <a:pt x="206526" y="149330"/>
                </a:lnTo>
                <a:lnTo>
                  <a:pt x="214972" y="107492"/>
                </a:lnTo>
                <a:lnTo>
                  <a:pt x="206526" y="65654"/>
                </a:lnTo>
                <a:lnTo>
                  <a:pt x="183491" y="31486"/>
                </a:lnTo>
                <a:lnTo>
                  <a:pt x="149323" y="8448"/>
                </a:lnTo>
                <a:lnTo>
                  <a:pt x="107480" y="0"/>
                </a:lnTo>
                <a:close/>
              </a:path>
            </a:pathLst>
          </a:custGeom>
          <a:solidFill>
            <a:srgbClr val="212944"/>
          </a:solidFill>
        </p:spPr>
        <p:txBody>
          <a:bodyPr wrap="square" lIns="0" tIns="0" rIns="0" bIns="0" rtlCol="0"/>
          <a:lstStyle/>
          <a:p>
            <a:endParaRPr sz="1495"/>
          </a:p>
        </p:txBody>
      </p:sp>
      <p:sp>
        <p:nvSpPr>
          <p:cNvPr id="15" name="object 44"/>
          <p:cNvSpPr txBox="1"/>
          <p:nvPr/>
        </p:nvSpPr>
        <p:spPr>
          <a:xfrm>
            <a:off x="2942682" y="5090107"/>
            <a:ext cx="1439477" cy="690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118"/>
            <a:r>
              <a:rPr sz="1495" spc="12" dirty="0">
                <a:solidFill>
                  <a:srgbClr val="FFFFFF"/>
                </a:solidFill>
                <a:latin typeface="CentraleSans"/>
                <a:cs typeface="CentraleSans"/>
              </a:rPr>
              <a:t>Assess</a:t>
            </a:r>
            <a:r>
              <a:rPr sz="1495" spc="-53" dirty="0">
                <a:solidFill>
                  <a:srgbClr val="FFFFFF"/>
                </a:solidFill>
                <a:latin typeface="CentraleSans"/>
                <a:cs typeface="CentraleSans"/>
              </a:rPr>
              <a:t> </a:t>
            </a:r>
            <a:r>
              <a:rPr sz="1495" spc="9" dirty="0">
                <a:solidFill>
                  <a:srgbClr val="FFFFFF"/>
                </a:solidFill>
                <a:latin typeface="CentraleSans"/>
                <a:cs typeface="CentraleSans"/>
              </a:rPr>
              <a:t>Risk </a:t>
            </a:r>
            <a:r>
              <a:rPr lang="en-US" sz="1495" spc="-19" dirty="0">
                <a:solidFill>
                  <a:srgbClr val="FFFFFF"/>
                </a:solidFill>
                <a:latin typeface="CentraleSans"/>
                <a:cs typeface="CentraleSans"/>
              </a:rPr>
              <a:t>t</a:t>
            </a:r>
            <a:r>
              <a:rPr sz="1495" spc="-19" dirty="0">
                <a:solidFill>
                  <a:srgbClr val="FFFFFF"/>
                </a:solidFill>
                <a:latin typeface="CentraleSans"/>
                <a:cs typeface="CentraleSans"/>
              </a:rPr>
              <a:t>o</a:t>
            </a:r>
            <a:r>
              <a:rPr sz="1495" spc="-50" dirty="0">
                <a:solidFill>
                  <a:srgbClr val="FFFFFF"/>
                </a:solidFill>
                <a:latin typeface="CentraleSans"/>
                <a:cs typeface="CentraleSans"/>
              </a:rPr>
              <a:t> </a:t>
            </a:r>
            <a:r>
              <a:rPr sz="1495" spc="6" dirty="0">
                <a:solidFill>
                  <a:srgbClr val="FFFFFF"/>
                </a:solidFill>
                <a:latin typeface="CentraleSans"/>
                <a:cs typeface="CentraleSans"/>
              </a:rPr>
              <a:t>Device</a:t>
            </a:r>
            <a:r>
              <a:rPr lang="en-US" sz="1495" spc="6" dirty="0">
                <a:solidFill>
                  <a:srgbClr val="FFFFFF"/>
                </a:solidFill>
                <a:latin typeface="CentraleSans"/>
                <a:cs typeface="CentraleSans"/>
              </a:rPr>
              <a:t>s</a:t>
            </a:r>
            <a:r>
              <a:rPr lang="en-US" sz="1495" dirty="0">
                <a:latin typeface="CentraleSans"/>
                <a:cs typeface="CentraleSans"/>
              </a:rPr>
              <a:t> </a:t>
            </a:r>
            <a:r>
              <a:rPr lang="en-US" sz="1495" spc="12" dirty="0">
                <a:solidFill>
                  <a:srgbClr val="FFFFFF"/>
                </a:solidFill>
                <a:latin typeface="CentraleSans"/>
                <a:cs typeface="CentraleSans"/>
              </a:rPr>
              <a:t>and</a:t>
            </a:r>
            <a:r>
              <a:rPr sz="1495" spc="-59" dirty="0">
                <a:solidFill>
                  <a:srgbClr val="FFFFFF"/>
                </a:solidFill>
                <a:latin typeface="CentraleSans"/>
                <a:cs typeface="CentraleSans"/>
              </a:rPr>
              <a:t> </a:t>
            </a:r>
            <a:r>
              <a:rPr sz="1495" spc="9" dirty="0">
                <a:solidFill>
                  <a:srgbClr val="FFFFFF"/>
                </a:solidFill>
                <a:latin typeface="CentraleSans"/>
                <a:cs typeface="CentraleSans"/>
              </a:rPr>
              <a:t>Networks</a:t>
            </a:r>
            <a:endParaRPr sz="1495" dirty="0">
              <a:latin typeface="CentraleSans"/>
              <a:cs typeface="CentraleSans"/>
            </a:endParaRPr>
          </a:p>
        </p:txBody>
      </p:sp>
      <p:sp>
        <p:nvSpPr>
          <p:cNvPr id="17" name="object 46"/>
          <p:cNvSpPr txBox="1"/>
          <p:nvPr/>
        </p:nvSpPr>
        <p:spPr>
          <a:xfrm>
            <a:off x="1126943" y="4429348"/>
            <a:ext cx="1087180" cy="473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09" marR="3164">
              <a:lnSpc>
                <a:spcPct val="102699"/>
              </a:lnSpc>
            </a:pPr>
            <a:r>
              <a:rPr lang="en-US" sz="1495" spc="9" dirty="0">
                <a:solidFill>
                  <a:srgbClr val="FFFFFF"/>
                </a:solidFill>
                <a:latin typeface="CentraleSans"/>
                <a:cs typeface="CentraleSans"/>
              </a:rPr>
              <a:t>Enforce   </a:t>
            </a:r>
          </a:p>
          <a:p>
            <a:pPr marL="7909" marR="3164">
              <a:lnSpc>
                <a:spcPct val="102699"/>
              </a:lnSpc>
            </a:pPr>
            <a:r>
              <a:rPr lang="en-US" sz="1495" spc="9" dirty="0">
                <a:solidFill>
                  <a:srgbClr val="FFFFFF"/>
                </a:solidFill>
                <a:latin typeface="CentraleSans"/>
                <a:cs typeface="CentraleSans"/>
              </a:rPr>
              <a:t>   Policies,</a:t>
            </a:r>
            <a:endParaRPr sz="1495" dirty="0">
              <a:latin typeface="CentraleSans"/>
              <a:cs typeface="CentraleSans"/>
            </a:endParaRPr>
          </a:p>
        </p:txBody>
      </p: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2951832" y="578689"/>
            <a:ext cx="5500867" cy="421728"/>
          </a:xfrm>
        </p:spPr>
        <p:txBody>
          <a:bodyPr/>
          <a:lstStyle/>
          <a:p>
            <a:r>
              <a:rPr lang="en-US" kern="0" dirty="0">
                <a:solidFill>
                  <a:srgbClr val="0070C0"/>
                </a:solidFill>
              </a:rPr>
              <a:t>SOLVING THE VISIBILITY</a:t>
            </a:r>
            <a:br>
              <a:rPr lang="en-US" kern="0" dirty="0">
                <a:solidFill>
                  <a:srgbClr val="0070C0"/>
                </a:solidFill>
              </a:rPr>
            </a:br>
            <a:r>
              <a:rPr lang="en-US" kern="0" dirty="0" err="1">
                <a:solidFill>
                  <a:srgbClr val="0070C0"/>
                </a:solidFill>
              </a:rPr>
              <a:t>CHAllenge</a:t>
            </a:r>
            <a:endParaRPr lang="en-US" dirty="0"/>
          </a:p>
        </p:txBody>
      </p:sp>
      <p:sp>
        <p:nvSpPr>
          <p:cNvPr id="25" name="object 42"/>
          <p:cNvSpPr txBox="1"/>
          <p:nvPr/>
        </p:nvSpPr>
        <p:spPr>
          <a:xfrm>
            <a:off x="3549123" y="2952544"/>
            <a:ext cx="744904" cy="191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8587" algn="ctr"/>
            <a:r>
              <a:rPr sz="1246" spc="6" dirty="0">
                <a:solidFill>
                  <a:srgbClr val="FFFFFF"/>
                </a:solidFill>
                <a:latin typeface="CentraleSansMedium"/>
                <a:cs typeface="CentraleSansMedium"/>
              </a:rPr>
              <a:t>2</a:t>
            </a:r>
            <a:endParaRPr sz="1246" dirty="0">
              <a:latin typeface="CentraleSansMedium"/>
              <a:cs typeface="CentraleSansMedium"/>
            </a:endParaRPr>
          </a:p>
        </p:txBody>
      </p:sp>
      <p:sp>
        <p:nvSpPr>
          <p:cNvPr id="31" name="object 17"/>
          <p:cNvSpPr/>
          <p:nvPr/>
        </p:nvSpPr>
        <p:spPr>
          <a:xfrm>
            <a:off x="5437456" y="3510072"/>
            <a:ext cx="3006093" cy="1105434"/>
          </a:xfrm>
          <a:custGeom>
            <a:avLst/>
            <a:gdLst/>
            <a:ahLst/>
            <a:cxnLst/>
            <a:rect l="l" t="t" r="r" b="b"/>
            <a:pathLst>
              <a:path w="5467350" h="1217929">
                <a:moveTo>
                  <a:pt x="5440032" y="0"/>
                </a:moveTo>
                <a:lnTo>
                  <a:pt x="27089" y="0"/>
                </a:lnTo>
                <a:lnTo>
                  <a:pt x="16544" y="2128"/>
                </a:lnTo>
                <a:lnTo>
                  <a:pt x="7934" y="7934"/>
                </a:lnTo>
                <a:lnTo>
                  <a:pt x="2128" y="16544"/>
                </a:lnTo>
                <a:lnTo>
                  <a:pt x="0" y="27089"/>
                </a:lnTo>
                <a:lnTo>
                  <a:pt x="0" y="1190409"/>
                </a:lnTo>
                <a:lnTo>
                  <a:pt x="2128" y="1200953"/>
                </a:lnTo>
                <a:lnTo>
                  <a:pt x="7934" y="1209563"/>
                </a:lnTo>
                <a:lnTo>
                  <a:pt x="16544" y="1215369"/>
                </a:lnTo>
                <a:lnTo>
                  <a:pt x="27089" y="1217498"/>
                </a:lnTo>
                <a:lnTo>
                  <a:pt x="5440032" y="1217498"/>
                </a:lnTo>
                <a:lnTo>
                  <a:pt x="5450576" y="1215369"/>
                </a:lnTo>
                <a:lnTo>
                  <a:pt x="5459187" y="1209563"/>
                </a:lnTo>
                <a:lnTo>
                  <a:pt x="5464992" y="1200953"/>
                </a:lnTo>
                <a:lnTo>
                  <a:pt x="5467121" y="1190409"/>
                </a:lnTo>
                <a:lnTo>
                  <a:pt x="5467121" y="27089"/>
                </a:lnTo>
                <a:lnTo>
                  <a:pt x="5464992" y="16544"/>
                </a:lnTo>
                <a:lnTo>
                  <a:pt x="5459187" y="7934"/>
                </a:lnTo>
                <a:lnTo>
                  <a:pt x="5450576" y="2128"/>
                </a:lnTo>
                <a:lnTo>
                  <a:pt x="5440032" y="0"/>
                </a:lnTo>
                <a:close/>
              </a:path>
            </a:pathLst>
          </a:custGeom>
          <a:solidFill>
            <a:srgbClr val="0077B2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32" name="object 18"/>
          <p:cNvSpPr txBox="1"/>
          <p:nvPr/>
        </p:nvSpPr>
        <p:spPr>
          <a:xfrm>
            <a:off x="6496586" y="3791624"/>
            <a:ext cx="2072389" cy="440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09" marR="3164">
              <a:lnSpc>
                <a:spcPct val="100499"/>
              </a:lnSpc>
            </a:pPr>
            <a:r>
              <a:rPr lang="en-US" sz="1432" spc="-34" dirty="0">
                <a:solidFill>
                  <a:srgbClr val="FFFFFF"/>
                </a:solidFill>
                <a:latin typeface="CentraleSans Medium"/>
                <a:cs typeface="CentraleSans Medium"/>
              </a:rPr>
              <a:t>Without </a:t>
            </a:r>
            <a:r>
              <a:rPr lang="en-US" sz="1432" b="1" spc="-34" dirty="0">
                <a:solidFill>
                  <a:srgbClr val="FFFFFF"/>
                </a:solidFill>
                <a:latin typeface="CentraleSans Medium"/>
                <a:cs typeface="CentraleSans Medium"/>
              </a:rPr>
              <a:t>visibility</a:t>
            </a:r>
            <a:r>
              <a:rPr lang="en-US" sz="1432" spc="-34" dirty="0">
                <a:solidFill>
                  <a:srgbClr val="FFFFFF"/>
                </a:solidFill>
                <a:latin typeface="CentraleSans Medium"/>
                <a:cs typeface="CentraleSans Medium"/>
              </a:rPr>
              <a:t> you can’t have security</a:t>
            </a:r>
            <a:endParaRPr sz="1432" dirty="0">
              <a:latin typeface="CentraleSans Medium"/>
              <a:cs typeface="CentraleSans Medium"/>
            </a:endParaRPr>
          </a:p>
        </p:txBody>
      </p:sp>
      <p:pic>
        <p:nvPicPr>
          <p:cNvPr id="33" name="Picture 32" descr="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96" y="3602303"/>
            <a:ext cx="819542" cy="819542"/>
          </a:xfrm>
          <a:prstGeom prst="rect">
            <a:avLst/>
          </a:prstGeom>
        </p:spPr>
      </p:pic>
      <p:sp>
        <p:nvSpPr>
          <p:cNvPr id="20" name="object 42"/>
          <p:cNvSpPr txBox="1"/>
          <p:nvPr/>
        </p:nvSpPr>
        <p:spPr>
          <a:xfrm>
            <a:off x="3440180" y="3172263"/>
            <a:ext cx="1343811" cy="513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09" marR="3164" indent="22541" algn="ctr">
              <a:lnSpc>
                <a:spcPct val="102699"/>
              </a:lnSpc>
              <a:spcBef>
                <a:spcPts val="414"/>
              </a:spcBef>
            </a:pPr>
            <a:r>
              <a:rPr sz="1495" spc="6" dirty="0">
                <a:solidFill>
                  <a:srgbClr val="FFFFFF"/>
                </a:solidFill>
                <a:latin typeface="CentraleSans"/>
                <a:cs typeface="CentraleSans"/>
              </a:rPr>
              <a:t>Continuously</a:t>
            </a:r>
            <a:r>
              <a:rPr sz="1744" spc="6" dirty="0">
                <a:solidFill>
                  <a:srgbClr val="FFFFFF"/>
                </a:solidFill>
                <a:latin typeface="CentraleSans"/>
                <a:cs typeface="CentraleSans"/>
              </a:rPr>
              <a:t>  </a:t>
            </a:r>
            <a:r>
              <a:rPr lang="he-IL" sz="1744" spc="6" dirty="0">
                <a:solidFill>
                  <a:srgbClr val="FFFFFF"/>
                </a:solidFill>
                <a:latin typeface="CentraleSans"/>
                <a:cs typeface="CentraleSans"/>
              </a:rPr>
              <a:t>  </a:t>
            </a:r>
            <a:r>
              <a:rPr sz="1495" spc="6" dirty="0">
                <a:solidFill>
                  <a:srgbClr val="FFFFFF"/>
                </a:solidFill>
                <a:latin typeface="CentraleSans"/>
                <a:cs typeface="CentraleSans"/>
              </a:rPr>
              <a:t>Monitor</a:t>
            </a:r>
            <a:endParaRPr sz="1744" dirty="0">
              <a:latin typeface="CentraleSans"/>
              <a:cs typeface="CentraleSans"/>
            </a:endParaRPr>
          </a:p>
        </p:txBody>
      </p:sp>
      <p:sp>
        <p:nvSpPr>
          <p:cNvPr id="21" name="object 42"/>
          <p:cNvSpPr txBox="1"/>
          <p:nvPr/>
        </p:nvSpPr>
        <p:spPr>
          <a:xfrm>
            <a:off x="3719502" y="3730816"/>
            <a:ext cx="935391" cy="473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09" marR="3164" indent="22541" algn="ctr">
              <a:lnSpc>
                <a:spcPct val="102699"/>
              </a:lnSpc>
              <a:spcBef>
                <a:spcPts val="414"/>
              </a:spcBef>
            </a:pPr>
            <a:r>
              <a:rPr sz="1495" spc="3" dirty="0">
                <a:solidFill>
                  <a:srgbClr val="FFFFFF"/>
                </a:solidFill>
                <a:latin typeface="CentraleSans"/>
                <a:cs typeface="CentraleSans"/>
              </a:rPr>
              <a:t>Access </a:t>
            </a:r>
            <a:r>
              <a:rPr lang="en-US" sz="1495" spc="12" dirty="0">
                <a:solidFill>
                  <a:srgbClr val="FFFFFF"/>
                </a:solidFill>
                <a:latin typeface="CentraleSans"/>
                <a:cs typeface="CentraleSans"/>
              </a:rPr>
              <a:t>an</a:t>
            </a:r>
            <a:r>
              <a:rPr sz="1495" spc="12" dirty="0">
                <a:solidFill>
                  <a:srgbClr val="FFFFFF"/>
                </a:solidFill>
                <a:latin typeface="CentraleSans"/>
                <a:cs typeface="CentraleSans"/>
              </a:rPr>
              <a:t>d</a:t>
            </a:r>
            <a:r>
              <a:rPr sz="1495" spc="-47" dirty="0">
                <a:solidFill>
                  <a:srgbClr val="FFFFFF"/>
                </a:solidFill>
                <a:latin typeface="CentraleSans"/>
                <a:cs typeface="CentraleSans"/>
              </a:rPr>
              <a:t> </a:t>
            </a:r>
            <a:r>
              <a:rPr sz="1495" spc="6" dirty="0">
                <a:solidFill>
                  <a:srgbClr val="FFFFFF"/>
                </a:solidFill>
                <a:latin typeface="CentraleSans"/>
                <a:cs typeface="CentraleSans"/>
              </a:rPr>
              <a:t>Changes</a:t>
            </a:r>
            <a:endParaRPr sz="1495" dirty="0">
              <a:latin typeface="CentraleSans"/>
              <a:cs typeface="CentraleSans"/>
            </a:endParaRPr>
          </a:p>
        </p:txBody>
      </p:sp>
      <p:sp>
        <p:nvSpPr>
          <p:cNvPr id="27" name="object 46"/>
          <p:cNvSpPr txBox="1"/>
          <p:nvPr/>
        </p:nvSpPr>
        <p:spPr>
          <a:xfrm>
            <a:off x="1313766" y="4957070"/>
            <a:ext cx="1312366" cy="473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09" marR="3164">
              <a:lnSpc>
                <a:spcPct val="102699"/>
              </a:lnSpc>
            </a:pPr>
            <a:r>
              <a:rPr sz="1495" spc="9" dirty="0">
                <a:solidFill>
                  <a:srgbClr val="FFFFFF"/>
                </a:solidFill>
                <a:latin typeface="CentraleSans"/>
                <a:cs typeface="CentraleSans"/>
              </a:rPr>
              <a:t>Get</a:t>
            </a:r>
            <a:r>
              <a:rPr sz="1495" spc="-44" dirty="0">
                <a:solidFill>
                  <a:srgbClr val="FFFFFF"/>
                </a:solidFill>
                <a:latin typeface="CentraleSans"/>
                <a:cs typeface="CentraleSans"/>
              </a:rPr>
              <a:t> </a:t>
            </a:r>
            <a:r>
              <a:rPr sz="1495" dirty="0">
                <a:solidFill>
                  <a:srgbClr val="FFFFFF"/>
                </a:solidFill>
                <a:latin typeface="CentraleSans"/>
                <a:cs typeface="CentraleSans"/>
              </a:rPr>
              <a:t>Real-</a:t>
            </a:r>
            <a:r>
              <a:rPr lang="en-US" sz="1495" dirty="0">
                <a:solidFill>
                  <a:srgbClr val="FFFFFF"/>
                </a:solidFill>
                <a:latin typeface="CentraleSans"/>
                <a:cs typeface="CentraleSans"/>
              </a:rPr>
              <a:t>t</a:t>
            </a:r>
            <a:r>
              <a:rPr sz="1495" dirty="0">
                <a:solidFill>
                  <a:srgbClr val="FFFFFF"/>
                </a:solidFill>
                <a:latin typeface="CentraleSans"/>
                <a:cs typeface="CentraleSans"/>
              </a:rPr>
              <a:t>ime  </a:t>
            </a:r>
            <a:endParaRPr lang="en-US" sz="1495" dirty="0">
              <a:solidFill>
                <a:srgbClr val="FFFFFF"/>
              </a:solidFill>
              <a:latin typeface="CentraleSans"/>
              <a:cs typeface="CentraleSans"/>
            </a:endParaRPr>
          </a:p>
          <a:p>
            <a:pPr marL="7909" marR="3164">
              <a:lnSpc>
                <a:spcPct val="102699"/>
              </a:lnSpc>
            </a:pPr>
            <a:r>
              <a:rPr lang="en-US" sz="1495" spc="6" dirty="0">
                <a:solidFill>
                  <a:srgbClr val="FFFFFF"/>
                </a:solidFill>
                <a:latin typeface="CentraleSans"/>
                <a:cs typeface="CentraleSans"/>
              </a:rPr>
              <a:t>   </a:t>
            </a:r>
            <a:r>
              <a:rPr sz="1495" spc="6" dirty="0">
                <a:solidFill>
                  <a:srgbClr val="FFFFFF"/>
                </a:solidFill>
                <a:latin typeface="CentraleSans"/>
                <a:cs typeface="CentraleSans"/>
              </a:rPr>
              <a:t>Alerts</a:t>
            </a:r>
            <a:endParaRPr sz="1495" dirty="0">
              <a:latin typeface="CentraleSans"/>
              <a:cs typeface="CentraleSans"/>
            </a:endParaRPr>
          </a:p>
        </p:txBody>
      </p:sp>
      <p:sp>
        <p:nvSpPr>
          <p:cNvPr id="29" name="object 41">
            <a:extLst>
              <a:ext uri="{FF2B5EF4-FFF2-40B4-BE49-F238E27FC236}">
                <a16:creationId xmlns:a16="http://schemas.microsoft.com/office/drawing/2014/main" id="{741DDFDC-F95B-49C0-9E51-6ED0B01B2EE0}"/>
              </a:ext>
            </a:extLst>
          </p:cNvPr>
          <p:cNvSpPr/>
          <p:nvPr/>
        </p:nvSpPr>
        <p:spPr>
          <a:xfrm>
            <a:off x="3527875" y="4896431"/>
            <a:ext cx="191627" cy="193676"/>
          </a:xfrm>
          <a:custGeom>
            <a:avLst/>
            <a:gdLst/>
            <a:ahLst/>
            <a:cxnLst/>
            <a:rect l="l" t="t" r="r" b="b"/>
            <a:pathLst>
              <a:path w="215265" h="215264">
                <a:moveTo>
                  <a:pt x="107480" y="0"/>
                </a:moveTo>
                <a:lnTo>
                  <a:pt x="65643" y="8448"/>
                </a:lnTo>
                <a:lnTo>
                  <a:pt x="31480" y="31486"/>
                </a:lnTo>
                <a:lnTo>
                  <a:pt x="8446" y="65654"/>
                </a:lnTo>
                <a:lnTo>
                  <a:pt x="0" y="107492"/>
                </a:lnTo>
                <a:lnTo>
                  <a:pt x="8446" y="149330"/>
                </a:lnTo>
                <a:lnTo>
                  <a:pt x="31480" y="183499"/>
                </a:lnTo>
                <a:lnTo>
                  <a:pt x="65643" y="206537"/>
                </a:lnTo>
                <a:lnTo>
                  <a:pt x="107480" y="214985"/>
                </a:lnTo>
                <a:lnTo>
                  <a:pt x="149323" y="206537"/>
                </a:lnTo>
                <a:lnTo>
                  <a:pt x="183491" y="183499"/>
                </a:lnTo>
                <a:lnTo>
                  <a:pt x="206526" y="149330"/>
                </a:lnTo>
                <a:lnTo>
                  <a:pt x="214972" y="107492"/>
                </a:lnTo>
                <a:lnTo>
                  <a:pt x="206526" y="65654"/>
                </a:lnTo>
                <a:lnTo>
                  <a:pt x="183491" y="31486"/>
                </a:lnTo>
                <a:lnTo>
                  <a:pt x="149323" y="8448"/>
                </a:lnTo>
                <a:lnTo>
                  <a:pt x="107480" y="0"/>
                </a:lnTo>
                <a:close/>
              </a:path>
            </a:pathLst>
          </a:custGeom>
          <a:solidFill>
            <a:srgbClr val="212944"/>
          </a:solidFill>
        </p:spPr>
        <p:txBody>
          <a:bodyPr wrap="square" lIns="0" tIns="0" rIns="0" bIns="0" rtlCol="0"/>
          <a:lstStyle/>
          <a:p>
            <a:endParaRPr sz="1495"/>
          </a:p>
        </p:txBody>
      </p:sp>
      <p:sp>
        <p:nvSpPr>
          <p:cNvPr id="24" name="object 44"/>
          <p:cNvSpPr txBox="1"/>
          <p:nvPr/>
        </p:nvSpPr>
        <p:spPr>
          <a:xfrm>
            <a:off x="3213639" y="4906261"/>
            <a:ext cx="812088" cy="191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118" algn="ctr"/>
            <a:r>
              <a:rPr sz="1246" spc="6" dirty="0">
                <a:solidFill>
                  <a:srgbClr val="FFFFFF"/>
                </a:solidFill>
                <a:latin typeface="CentraleSansMedium"/>
                <a:cs typeface="CentraleSansMedium"/>
              </a:rPr>
              <a:t>3</a:t>
            </a:r>
            <a:endParaRPr sz="1246" dirty="0">
              <a:latin typeface="CentraleSansMedium"/>
              <a:cs typeface="CentraleSansMedium"/>
            </a:endParaRPr>
          </a:p>
        </p:txBody>
      </p:sp>
      <p:sp>
        <p:nvSpPr>
          <p:cNvPr id="30" name="object 41">
            <a:extLst>
              <a:ext uri="{FF2B5EF4-FFF2-40B4-BE49-F238E27FC236}">
                <a16:creationId xmlns:a16="http://schemas.microsoft.com/office/drawing/2014/main" id="{67242666-9855-4ED0-B1B4-797AAD78D6D7}"/>
              </a:ext>
            </a:extLst>
          </p:cNvPr>
          <p:cNvSpPr/>
          <p:nvPr/>
        </p:nvSpPr>
        <p:spPr>
          <a:xfrm>
            <a:off x="2198990" y="2432336"/>
            <a:ext cx="191627" cy="193676"/>
          </a:xfrm>
          <a:custGeom>
            <a:avLst/>
            <a:gdLst/>
            <a:ahLst/>
            <a:cxnLst/>
            <a:rect l="l" t="t" r="r" b="b"/>
            <a:pathLst>
              <a:path w="215265" h="215264">
                <a:moveTo>
                  <a:pt x="107480" y="0"/>
                </a:moveTo>
                <a:lnTo>
                  <a:pt x="65643" y="8448"/>
                </a:lnTo>
                <a:lnTo>
                  <a:pt x="31480" y="31486"/>
                </a:lnTo>
                <a:lnTo>
                  <a:pt x="8446" y="65654"/>
                </a:lnTo>
                <a:lnTo>
                  <a:pt x="0" y="107492"/>
                </a:lnTo>
                <a:lnTo>
                  <a:pt x="8446" y="149330"/>
                </a:lnTo>
                <a:lnTo>
                  <a:pt x="31480" y="183499"/>
                </a:lnTo>
                <a:lnTo>
                  <a:pt x="65643" y="206537"/>
                </a:lnTo>
                <a:lnTo>
                  <a:pt x="107480" y="214985"/>
                </a:lnTo>
                <a:lnTo>
                  <a:pt x="149323" y="206537"/>
                </a:lnTo>
                <a:lnTo>
                  <a:pt x="183491" y="183499"/>
                </a:lnTo>
                <a:lnTo>
                  <a:pt x="206526" y="149330"/>
                </a:lnTo>
                <a:lnTo>
                  <a:pt x="214972" y="107492"/>
                </a:lnTo>
                <a:lnTo>
                  <a:pt x="206526" y="65654"/>
                </a:lnTo>
                <a:lnTo>
                  <a:pt x="183491" y="31486"/>
                </a:lnTo>
                <a:lnTo>
                  <a:pt x="149323" y="8448"/>
                </a:lnTo>
                <a:lnTo>
                  <a:pt x="107480" y="0"/>
                </a:lnTo>
                <a:close/>
              </a:path>
            </a:pathLst>
          </a:custGeom>
          <a:solidFill>
            <a:srgbClr val="212944"/>
          </a:solidFill>
        </p:spPr>
        <p:txBody>
          <a:bodyPr wrap="square" lIns="0" tIns="0" rIns="0" bIns="0" rtlCol="0"/>
          <a:lstStyle/>
          <a:p>
            <a:endParaRPr sz="1495"/>
          </a:p>
        </p:txBody>
      </p:sp>
      <p:sp>
        <p:nvSpPr>
          <p:cNvPr id="26" name="object 42"/>
          <p:cNvSpPr txBox="1"/>
          <p:nvPr/>
        </p:nvSpPr>
        <p:spPr>
          <a:xfrm>
            <a:off x="1930261" y="2434996"/>
            <a:ext cx="744904" cy="191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8587" algn="ctr"/>
            <a:r>
              <a:rPr lang="he-IL" sz="1246" spc="6" dirty="0">
                <a:solidFill>
                  <a:srgbClr val="FFFFFF"/>
                </a:solidFill>
                <a:latin typeface="CentraleSansMedium"/>
                <a:cs typeface="CentraleSansMedium"/>
              </a:rPr>
              <a:t>1</a:t>
            </a:r>
            <a:endParaRPr sz="1246" dirty="0">
              <a:latin typeface="CentraleSansMedium"/>
              <a:cs typeface="CentraleSansMedium"/>
            </a:endParaRPr>
          </a:p>
        </p:txBody>
      </p:sp>
      <p:sp>
        <p:nvSpPr>
          <p:cNvPr id="34" name="object 41">
            <a:extLst>
              <a:ext uri="{FF2B5EF4-FFF2-40B4-BE49-F238E27FC236}">
                <a16:creationId xmlns:a16="http://schemas.microsoft.com/office/drawing/2014/main" id="{6DF8BECC-D362-43F0-8F27-35705D5DD88F}"/>
              </a:ext>
            </a:extLst>
          </p:cNvPr>
          <p:cNvSpPr/>
          <p:nvPr/>
        </p:nvSpPr>
        <p:spPr>
          <a:xfrm>
            <a:off x="1415875" y="4170817"/>
            <a:ext cx="191627" cy="193676"/>
          </a:xfrm>
          <a:custGeom>
            <a:avLst/>
            <a:gdLst/>
            <a:ahLst/>
            <a:cxnLst/>
            <a:rect l="l" t="t" r="r" b="b"/>
            <a:pathLst>
              <a:path w="215265" h="215264">
                <a:moveTo>
                  <a:pt x="107480" y="0"/>
                </a:moveTo>
                <a:lnTo>
                  <a:pt x="65643" y="8448"/>
                </a:lnTo>
                <a:lnTo>
                  <a:pt x="31480" y="31486"/>
                </a:lnTo>
                <a:lnTo>
                  <a:pt x="8446" y="65654"/>
                </a:lnTo>
                <a:lnTo>
                  <a:pt x="0" y="107492"/>
                </a:lnTo>
                <a:lnTo>
                  <a:pt x="8446" y="149330"/>
                </a:lnTo>
                <a:lnTo>
                  <a:pt x="31480" y="183499"/>
                </a:lnTo>
                <a:lnTo>
                  <a:pt x="65643" y="206537"/>
                </a:lnTo>
                <a:lnTo>
                  <a:pt x="107480" y="214985"/>
                </a:lnTo>
                <a:lnTo>
                  <a:pt x="149323" y="206537"/>
                </a:lnTo>
                <a:lnTo>
                  <a:pt x="183491" y="183499"/>
                </a:lnTo>
                <a:lnTo>
                  <a:pt x="206526" y="149330"/>
                </a:lnTo>
                <a:lnTo>
                  <a:pt x="214972" y="107492"/>
                </a:lnTo>
                <a:lnTo>
                  <a:pt x="206526" y="65654"/>
                </a:lnTo>
                <a:lnTo>
                  <a:pt x="183491" y="31486"/>
                </a:lnTo>
                <a:lnTo>
                  <a:pt x="149323" y="8448"/>
                </a:lnTo>
                <a:lnTo>
                  <a:pt x="107480" y="0"/>
                </a:lnTo>
                <a:close/>
              </a:path>
            </a:pathLst>
          </a:custGeom>
          <a:solidFill>
            <a:srgbClr val="212944"/>
          </a:solidFill>
        </p:spPr>
        <p:txBody>
          <a:bodyPr wrap="square" lIns="0" tIns="0" rIns="0" bIns="0" rtlCol="0"/>
          <a:lstStyle/>
          <a:p>
            <a:endParaRPr sz="1495"/>
          </a:p>
        </p:txBody>
      </p:sp>
      <p:sp>
        <p:nvSpPr>
          <p:cNvPr id="28" name="object 44"/>
          <p:cNvSpPr txBox="1"/>
          <p:nvPr/>
        </p:nvSpPr>
        <p:spPr>
          <a:xfrm>
            <a:off x="1102103" y="4163951"/>
            <a:ext cx="812088" cy="191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118" algn="ctr"/>
            <a:r>
              <a:rPr lang="he-IL" sz="1246" spc="6" dirty="0">
                <a:solidFill>
                  <a:srgbClr val="FFFFFF"/>
                </a:solidFill>
                <a:latin typeface="CentraleSansMedium"/>
                <a:cs typeface="CentraleSansMedium"/>
              </a:rPr>
              <a:t>4</a:t>
            </a:r>
            <a:endParaRPr sz="1246" dirty="0">
              <a:latin typeface="CentraleSansMedium"/>
              <a:cs typeface="CentraleSansMedium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AC1792-694A-4251-AE04-A42B383D067D}"/>
              </a:ext>
            </a:extLst>
          </p:cNvPr>
          <p:cNvSpPr/>
          <p:nvPr/>
        </p:nvSpPr>
        <p:spPr>
          <a:xfrm>
            <a:off x="1670533" y="6366991"/>
            <a:ext cx="5617029" cy="427142"/>
          </a:xfrm>
          <a:prstGeom prst="rect">
            <a:avLst/>
          </a:prstGeom>
          <a:solidFill>
            <a:srgbClr val="008EC0"/>
          </a:solidFill>
          <a:ln>
            <a:solidFill>
              <a:srgbClr val="008EC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44" dirty="0">
                <a:latin typeface="CentraleSans Light" panose="02000000000000000000" pitchFamily="50" charset="0"/>
              </a:rPr>
              <a:t>Insure Reliability, Security and </a:t>
            </a:r>
            <a:r>
              <a:rPr lang="en-US" sz="1744" dirty="0" err="1">
                <a:latin typeface="CentraleSans Light" panose="02000000000000000000" pitchFamily="50" charset="0"/>
              </a:rPr>
              <a:t>Intergrity</a:t>
            </a:r>
            <a:r>
              <a:rPr lang="en-US" sz="1744" dirty="0">
                <a:latin typeface="CentraleSans Light" panose="02000000000000000000" pitchFamily="50" charset="0"/>
              </a:rPr>
              <a:t> of the Control Layer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84E3D-35C4-4292-A21E-5C0AEC4FE3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165" y="705116"/>
            <a:ext cx="5756836" cy="491449"/>
          </a:xfrm>
        </p:spPr>
        <p:txBody>
          <a:bodyPr/>
          <a:lstStyle/>
          <a:p>
            <a:r>
              <a:rPr lang="en-US" kern="0" dirty="0">
                <a:solidFill>
                  <a:srgbClr val="0070C0"/>
                </a:solidFill>
              </a:rPr>
              <a:t>SOLVING THE VISIBILITY</a:t>
            </a:r>
            <a:br>
              <a:rPr lang="en-US" kern="0" dirty="0">
                <a:solidFill>
                  <a:srgbClr val="0070C0"/>
                </a:solidFill>
              </a:rPr>
            </a:br>
            <a:r>
              <a:rPr lang="en-US" kern="0" dirty="0" err="1">
                <a:solidFill>
                  <a:srgbClr val="0070C0"/>
                </a:solidFill>
              </a:rPr>
              <a:t>CHAllenge</a:t>
            </a:r>
            <a:br>
              <a:rPr lang="en-US" kern="0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319381" y="2358644"/>
            <a:ext cx="5399523" cy="3527183"/>
          </a:xfrm>
        </p:spPr>
        <p:txBody>
          <a:bodyPr numCol="1"/>
          <a:lstStyle/>
          <a:p>
            <a:pPr marL="0" indent="0">
              <a:buNone/>
            </a:pPr>
            <a:r>
              <a:rPr lang="en-US" sz="1993" b="1" dirty="0">
                <a:solidFill>
                  <a:srgbClr val="222944"/>
                </a:solidFill>
              </a:rPr>
              <a:t>STEP 1:  Understand What Needs To Be Protected = Asset Discovery</a:t>
            </a:r>
            <a:endParaRPr lang="en-US" sz="1993" dirty="0">
              <a:solidFill>
                <a:srgbClr val="222944"/>
              </a:solidFill>
            </a:endParaRPr>
          </a:p>
          <a:p>
            <a:r>
              <a:rPr lang="en-US" sz="1993" dirty="0">
                <a:solidFill>
                  <a:srgbClr val="222944"/>
                </a:solidFill>
              </a:rPr>
              <a:t>Automate asset discovery, classification and management for better device control.</a:t>
            </a:r>
          </a:p>
          <a:p>
            <a:pPr marL="0" indent="0">
              <a:buNone/>
            </a:pPr>
            <a:endParaRPr lang="en-US" sz="1993" b="1" dirty="0">
              <a:solidFill>
                <a:srgbClr val="222944"/>
              </a:solidFill>
            </a:endParaRPr>
          </a:p>
          <a:p>
            <a:pPr marL="0" indent="0">
              <a:buNone/>
            </a:pPr>
            <a:r>
              <a:rPr lang="en-US" sz="1993" b="1" dirty="0">
                <a:solidFill>
                  <a:srgbClr val="222944"/>
                </a:solidFill>
              </a:rPr>
              <a:t>STEP 2:  Continuously Monitor Access and Changes</a:t>
            </a:r>
          </a:p>
          <a:p>
            <a:r>
              <a:rPr lang="en-US" sz="1993" dirty="0">
                <a:solidFill>
                  <a:srgbClr val="222944"/>
                </a:solidFill>
              </a:rPr>
              <a:t>Track network changes in real time</a:t>
            </a:r>
          </a:p>
          <a:p>
            <a:pPr lvl="1"/>
            <a:r>
              <a:rPr lang="en-US" sz="1495" dirty="0">
                <a:solidFill>
                  <a:srgbClr val="222944"/>
                </a:solidFill>
              </a:rPr>
              <a:t>Policy-Based and Anomaly-Based Detection</a:t>
            </a:r>
          </a:p>
          <a:p>
            <a:r>
              <a:rPr lang="en-US" sz="1993" dirty="0">
                <a:solidFill>
                  <a:srgbClr val="222944"/>
                </a:solidFill>
              </a:rPr>
              <a:t>Track changes made directly to the controllers</a:t>
            </a:r>
          </a:p>
          <a:p>
            <a:pPr lvl="1"/>
            <a:r>
              <a:rPr lang="en-US" sz="1495" dirty="0">
                <a:solidFill>
                  <a:srgbClr val="222944"/>
                </a:solidFill>
              </a:rPr>
              <a:t>Requires active component that mimics engineering workstation protocols</a:t>
            </a:r>
          </a:p>
          <a:p>
            <a:pPr marL="0" indent="0">
              <a:buNone/>
            </a:pPr>
            <a:endParaRPr lang="en-US" sz="1993" dirty="0">
              <a:solidFill>
                <a:srgbClr val="222944"/>
              </a:solidFill>
            </a:endParaRPr>
          </a:p>
          <a:p>
            <a:endParaRPr lang="en-US" sz="1993" dirty="0">
              <a:solidFill>
                <a:srgbClr val="222944"/>
              </a:solidFill>
            </a:endParaRPr>
          </a:p>
        </p:txBody>
      </p:sp>
      <p:pic>
        <p:nvPicPr>
          <p:cNvPr id="7" name="Picture 2" descr="Image result for pharmaceutical manufactu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04" y="3132145"/>
            <a:ext cx="1748461" cy="118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7564" y="1483132"/>
            <a:ext cx="5259184" cy="30671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32803" y="2445953"/>
            <a:ext cx="5173163" cy="27772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ts val="934"/>
              </a:spcBef>
            </a:pPr>
            <a:r>
              <a:rPr lang="en-US" sz="1993" dirty="0">
                <a:solidFill>
                  <a:srgbClr val="364268"/>
                </a:solidFill>
                <a:latin typeface="CentraleSans Light" panose="02000000000000000000" pitchFamily="50" charset="0"/>
              </a:rPr>
              <a:t>Greg Bunting</a:t>
            </a:r>
            <a:br>
              <a:rPr lang="en-US" sz="1993" dirty="0">
                <a:solidFill>
                  <a:srgbClr val="364268"/>
                </a:solidFill>
                <a:latin typeface="CentraleSans Light" panose="02000000000000000000" pitchFamily="50" charset="0"/>
              </a:rPr>
            </a:br>
            <a:r>
              <a:rPr lang="en-US" sz="1993" dirty="0">
                <a:solidFill>
                  <a:srgbClr val="364268"/>
                </a:solidFill>
                <a:latin typeface="CentraleSans Light" panose="02000000000000000000" pitchFamily="50" charset="0"/>
              </a:rPr>
              <a:t>Executive Director Indegy</a:t>
            </a:r>
          </a:p>
          <a:p>
            <a:pPr>
              <a:spcBef>
                <a:spcPts val="934"/>
              </a:spcBef>
            </a:pPr>
            <a:endParaRPr lang="en-US" sz="1993" dirty="0">
              <a:solidFill>
                <a:srgbClr val="364268"/>
              </a:solidFill>
              <a:latin typeface="CentraleSans Light" panose="02000000000000000000" pitchFamily="50" charset="0"/>
            </a:endParaRPr>
          </a:p>
          <a:p>
            <a:pPr>
              <a:spcBef>
                <a:spcPts val="934"/>
              </a:spcBef>
            </a:pPr>
            <a:br>
              <a:rPr lang="en-US" sz="1993" dirty="0">
                <a:solidFill>
                  <a:srgbClr val="364268"/>
                </a:solidFill>
                <a:latin typeface="CentraleSans Light" panose="02000000000000000000" pitchFamily="50" charset="0"/>
              </a:rPr>
            </a:br>
            <a:endParaRPr lang="en-US" sz="1993" dirty="0">
              <a:solidFill>
                <a:srgbClr val="364268"/>
              </a:solidFill>
              <a:latin typeface="CentraleSans Light" panose="02000000000000000000" pitchFamily="50" charset="0"/>
            </a:endParaRPr>
          </a:p>
          <a:p>
            <a:pPr>
              <a:spcBef>
                <a:spcPts val="934"/>
              </a:spcBef>
            </a:pPr>
            <a:r>
              <a:rPr lang="en-US" sz="1744" b="1" dirty="0">
                <a:solidFill>
                  <a:srgbClr val="364268"/>
                </a:solidFill>
                <a:latin typeface="CentraleSans Light" panose="02000000000000000000" pitchFamily="50" charset="0"/>
              </a:rPr>
              <a:t>Indegy</a:t>
            </a:r>
            <a:r>
              <a:rPr lang="en-US" sz="1744" dirty="0">
                <a:solidFill>
                  <a:srgbClr val="364268"/>
                </a:solidFill>
                <a:latin typeface="CentraleSans Light" panose="02000000000000000000" pitchFamily="50" charset="0"/>
              </a:rPr>
              <a:t> provides situational awareness and real-time security for industrial control networks to ensure operational continuity and reliability.</a:t>
            </a:r>
            <a:endParaRPr lang="en-US" sz="1993" dirty="0">
              <a:solidFill>
                <a:srgbClr val="364268"/>
              </a:solidFill>
              <a:latin typeface="CentraleSans Light" panose="02000000000000000000" pitchFamily="50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6790" y="1389087"/>
            <a:ext cx="7864721" cy="49144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1165" y="705116"/>
            <a:ext cx="5756836" cy="491449"/>
          </a:xfrm>
        </p:spPr>
        <p:txBody>
          <a:bodyPr/>
          <a:lstStyle/>
          <a:p>
            <a:r>
              <a:rPr lang="en-US" kern="0" dirty="0">
                <a:solidFill>
                  <a:srgbClr val="0070C0"/>
                </a:solidFill>
              </a:rPr>
              <a:t>SOLVING THE VISIBILITY</a:t>
            </a:r>
            <a:br>
              <a:rPr lang="en-US" kern="0" dirty="0">
                <a:solidFill>
                  <a:srgbClr val="0070C0"/>
                </a:solidFill>
              </a:rPr>
            </a:br>
            <a:r>
              <a:rPr lang="en-US" kern="0" dirty="0" err="1">
                <a:solidFill>
                  <a:srgbClr val="0070C0"/>
                </a:solidFill>
              </a:rPr>
              <a:t>CHAllenge</a:t>
            </a:r>
            <a:br>
              <a:rPr lang="en-US" kern="0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715381" y="2076411"/>
            <a:ext cx="5399523" cy="3527183"/>
          </a:xfrm>
        </p:spPr>
        <p:txBody>
          <a:bodyPr numCol="1"/>
          <a:lstStyle/>
          <a:p>
            <a:pPr marL="0" indent="0">
              <a:buNone/>
            </a:pPr>
            <a:r>
              <a:rPr lang="en-US" sz="1993" b="1" dirty="0">
                <a:solidFill>
                  <a:srgbClr val="222944"/>
                </a:solidFill>
              </a:rPr>
              <a:t>STEP 3:  Assess Risk to Assets and Network</a:t>
            </a:r>
          </a:p>
          <a:p>
            <a:r>
              <a:rPr lang="en-US" sz="1993" dirty="0">
                <a:solidFill>
                  <a:srgbClr val="222944"/>
                </a:solidFill>
              </a:rPr>
              <a:t>Compare Firmware Versions to CVEs</a:t>
            </a:r>
          </a:p>
          <a:p>
            <a:r>
              <a:rPr lang="en-US" sz="1993" dirty="0">
                <a:solidFill>
                  <a:srgbClr val="222944"/>
                </a:solidFill>
              </a:rPr>
              <a:t>View Communications, Protocols, Quantity and Number of Sessions</a:t>
            </a:r>
          </a:p>
          <a:p>
            <a:pPr marL="0" indent="0">
              <a:buNone/>
            </a:pPr>
            <a:endParaRPr lang="en-US" sz="1993" b="1" dirty="0">
              <a:solidFill>
                <a:srgbClr val="222944"/>
              </a:solidFill>
            </a:endParaRPr>
          </a:p>
          <a:p>
            <a:pPr marL="0" indent="0">
              <a:buNone/>
            </a:pPr>
            <a:r>
              <a:rPr lang="en-US" sz="1993" b="1" dirty="0">
                <a:solidFill>
                  <a:srgbClr val="222944"/>
                </a:solidFill>
              </a:rPr>
              <a:t>STEP 4:  Enforce Policies and Get Real Time Alerts</a:t>
            </a:r>
          </a:p>
          <a:p>
            <a:r>
              <a:rPr lang="en-US" sz="1993" dirty="0">
                <a:solidFill>
                  <a:srgbClr val="222944"/>
                </a:solidFill>
              </a:rPr>
              <a:t>Clearly define policies</a:t>
            </a:r>
          </a:p>
          <a:p>
            <a:pPr lvl="1"/>
            <a:r>
              <a:rPr lang="en-US" sz="1495" dirty="0">
                <a:solidFill>
                  <a:srgbClr val="222944"/>
                </a:solidFill>
              </a:rPr>
              <a:t>New Devices, New Protocols</a:t>
            </a:r>
          </a:p>
          <a:p>
            <a:pPr lvl="1"/>
            <a:r>
              <a:rPr lang="en-US" sz="1495" dirty="0">
                <a:solidFill>
                  <a:srgbClr val="222944"/>
                </a:solidFill>
              </a:rPr>
              <a:t>Abnormal </a:t>
            </a:r>
            <a:r>
              <a:rPr lang="en-US" sz="1495" dirty="0" err="1">
                <a:solidFill>
                  <a:srgbClr val="222944"/>
                </a:solidFill>
              </a:rPr>
              <a:t>Activites</a:t>
            </a:r>
            <a:r>
              <a:rPr lang="en-US" sz="1495" dirty="0">
                <a:solidFill>
                  <a:srgbClr val="222944"/>
                </a:solidFill>
              </a:rPr>
              <a:t> – i.e. HMI Downloading Code to a </a:t>
            </a:r>
            <a:r>
              <a:rPr lang="en-US" sz="1495">
                <a:solidFill>
                  <a:srgbClr val="222944"/>
                </a:solidFill>
              </a:rPr>
              <a:t>PLC </a:t>
            </a:r>
            <a:endParaRPr lang="en-US" sz="1993" dirty="0">
              <a:solidFill>
                <a:srgbClr val="222944"/>
              </a:solidFill>
            </a:endParaRPr>
          </a:p>
          <a:p>
            <a:r>
              <a:rPr lang="en-US" sz="1993" dirty="0">
                <a:solidFill>
                  <a:srgbClr val="222944"/>
                </a:solidFill>
              </a:rPr>
              <a:t>Send alerts that support existing workflow</a:t>
            </a:r>
          </a:p>
          <a:p>
            <a:r>
              <a:rPr lang="en-US" sz="1993" dirty="0">
                <a:solidFill>
                  <a:srgbClr val="222944"/>
                </a:solidFill>
              </a:rPr>
              <a:t>Eliminate issues before they cause downtime and/or recover faster from incidents</a:t>
            </a:r>
          </a:p>
          <a:p>
            <a:endParaRPr lang="en-US" sz="1993" dirty="0">
              <a:solidFill>
                <a:srgbClr val="222944"/>
              </a:solidFill>
            </a:endParaRPr>
          </a:p>
        </p:txBody>
      </p:sp>
      <p:pic>
        <p:nvPicPr>
          <p:cNvPr id="7" name="Picture 2" descr="Image result for pharmaceutical manufactu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04" y="3132145"/>
            <a:ext cx="1748461" cy="1188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17564" y="1483132"/>
            <a:ext cx="5259184" cy="30671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67464" y="640437"/>
            <a:ext cx="7864721" cy="491449"/>
          </a:xfrm>
        </p:spPr>
        <p:txBody>
          <a:bodyPr/>
          <a:lstStyle/>
          <a:p>
            <a:r>
              <a:rPr lang="en-US" b="1" dirty="0">
                <a:solidFill>
                  <a:srgbClr val="0066CC"/>
                </a:solidFill>
              </a:rPr>
              <a:t>Suggested Steps to </a:t>
            </a:r>
            <a:br>
              <a:rPr lang="en-US" b="1" dirty="0">
                <a:solidFill>
                  <a:srgbClr val="0066CC"/>
                </a:solidFill>
              </a:rPr>
            </a:br>
            <a:r>
              <a:rPr lang="en-US" b="1" dirty="0">
                <a:solidFill>
                  <a:srgbClr val="0066CC"/>
                </a:solidFill>
              </a:rPr>
              <a:t>IMPLEMENT a SOLUTION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2780" y="1849519"/>
            <a:ext cx="8233160" cy="4168823"/>
          </a:xfrm>
        </p:spPr>
        <p:txBody>
          <a:bodyPr/>
          <a:lstStyle/>
          <a:p>
            <a:pPr marL="320337" indent="-320337">
              <a:spcBef>
                <a:spcPts val="374"/>
              </a:spcBef>
              <a:buFont typeface="+mj-lt"/>
              <a:buAutoNum type="arabicPeriod"/>
            </a:pPr>
            <a:r>
              <a:rPr lang="en-US" sz="1600" dirty="0"/>
              <a:t>Make sure that the person protecting your ICS environment is the </a:t>
            </a:r>
          </a:p>
          <a:p>
            <a:pPr marL="0" indent="0">
              <a:spcBef>
                <a:spcPts val="374"/>
              </a:spcBef>
              <a:buNone/>
            </a:pPr>
            <a:r>
              <a:rPr lang="en-US" sz="1600" dirty="0"/>
              <a:t>same person who will suffer if/when there is failure</a:t>
            </a:r>
          </a:p>
          <a:p>
            <a:pPr marL="342900" indent="-342900">
              <a:spcBef>
                <a:spcPts val="374"/>
              </a:spcBef>
              <a:buFont typeface="+mj-lt"/>
              <a:buAutoNum type="arabicPeriod" startAt="2"/>
            </a:pPr>
            <a:r>
              <a:rPr lang="en-US" sz="1600" dirty="0"/>
              <a:t>Enlist stakeholders from IT and OT</a:t>
            </a:r>
          </a:p>
          <a:p>
            <a:pPr marL="342900" indent="-342900">
              <a:spcBef>
                <a:spcPts val="374"/>
              </a:spcBef>
              <a:buFont typeface="+mj-lt"/>
              <a:buAutoNum type="arabicPeriod" startAt="2"/>
            </a:pPr>
            <a:r>
              <a:rPr lang="en-US" sz="1600" dirty="0"/>
              <a:t>Align Technology, People and Processes</a:t>
            </a:r>
          </a:p>
          <a:p>
            <a:pPr marL="627644" lvl="1" indent="-342900">
              <a:spcBef>
                <a:spcPts val="374"/>
              </a:spcBef>
              <a:buFont typeface="+mj-lt"/>
              <a:buAutoNum type="alphaLcParenR"/>
            </a:pPr>
            <a:r>
              <a:rPr lang="en-US" sz="1600" dirty="0"/>
              <a:t>Operational analysis to determine the impact of converged technologies</a:t>
            </a:r>
          </a:p>
          <a:p>
            <a:pPr marL="627644" lvl="1" indent="-342900">
              <a:spcBef>
                <a:spcPts val="374"/>
              </a:spcBef>
              <a:buFont typeface="+mj-lt"/>
              <a:buAutoNum type="alphaLcParenR"/>
            </a:pPr>
            <a:r>
              <a:rPr lang="en-US" sz="1600" dirty="0"/>
              <a:t>Develop a road map to converged technology environment</a:t>
            </a:r>
          </a:p>
          <a:p>
            <a:pPr marL="627644" lvl="1" indent="-342900">
              <a:spcBef>
                <a:spcPts val="374"/>
              </a:spcBef>
              <a:buFont typeface="+mj-lt"/>
              <a:buAutoNum type="alphaLcParenR"/>
            </a:pPr>
            <a:r>
              <a:rPr lang="en-US" sz="1600" dirty="0"/>
              <a:t>Gap analysis</a:t>
            </a:r>
          </a:p>
          <a:p>
            <a:pPr marL="627644" lvl="1" indent="-342900">
              <a:spcBef>
                <a:spcPts val="374"/>
              </a:spcBef>
              <a:buFont typeface="+mj-lt"/>
              <a:buAutoNum type="alphaLcParenR"/>
            </a:pPr>
            <a:r>
              <a:rPr lang="en-US" sz="1600" dirty="0"/>
              <a:t>Establish a top-down approach for implementation</a:t>
            </a:r>
          </a:p>
          <a:p>
            <a:pPr marL="627644" lvl="1" indent="-342900">
              <a:spcBef>
                <a:spcPts val="374"/>
              </a:spcBef>
              <a:buFont typeface="+mj-lt"/>
              <a:buAutoNum type="alphaLcParenR"/>
            </a:pPr>
            <a:r>
              <a:rPr lang="en-US" sz="1600" dirty="0"/>
              <a:t>Establish Governance</a:t>
            </a:r>
          </a:p>
          <a:p>
            <a:pPr marL="342900" indent="-342900">
              <a:spcBef>
                <a:spcPts val="374"/>
              </a:spcBef>
              <a:buFont typeface="+mj-lt"/>
              <a:buAutoNum type="arabicPeriod" startAt="2"/>
            </a:pPr>
            <a:r>
              <a:rPr lang="en-US" sz="1600" dirty="0"/>
              <a:t>Develop a comprehensive inventory of all IT and OT assets</a:t>
            </a:r>
          </a:p>
          <a:p>
            <a:pPr marL="342900" indent="-342900">
              <a:spcBef>
                <a:spcPts val="374"/>
              </a:spcBef>
              <a:buFont typeface="+mj-lt"/>
              <a:buAutoNum type="arabicPeriod" startAt="2"/>
            </a:pPr>
            <a:r>
              <a:rPr lang="en-US" sz="1600" dirty="0"/>
              <a:t>Manage Changes Systematically – Policies, Anomalies, Device with Alerts</a:t>
            </a:r>
          </a:p>
          <a:p>
            <a:pPr marL="342900" indent="-342900">
              <a:spcBef>
                <a:spcPts val="374"/>
              </a:spcBef>
              <a:buFont typeface="+mj-lt"/>
              <a:buAutoNum type="arabicPeriod" startAt="2"/>
            </a:pPr>
            <a:r>
              <a:rPr lang="en-US" sz="1600" dirty="0"/>
              <a:t>The best cyber solution provides visibility (both network and device) and drives efficiency in the manufacturing process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612" y="3672118"/>
            <a:ext cx="1446328" cy="1446328"/>
          </a:xfrm>
          <a:prstGeom prst="rect">
            <a:avLst/>
          </a:prstGeom>
        </p:spPr>
      </p:pic>
      <p:sp>
        <p:nvSpPr>
          <p:cNvPr id="10" name="object 17"/>
          <p:cNvSpPr/>
          <p:nvPr/>
        </p:nvSpPr>
        <p:spPr>
          <a:xfrm>
            <a:off x="1676927" y="1327346"/>
            <a:ext cx="205285" cy="149858"/>
          </a:xfrm>
          <a:custGeom>
            <a:avLst/>
            <a:gdLst/>
            <a:ahLst/>
            <a:cxnLst/>
            <a:rect l="l" t="t" r="r" b="b"/>
            <a:pathLst>
              <a:path w="634" h="306704">
                <a:moveTo>
                  <a:pt x="0" y="306438"/>
                </a:moveTo>
                <a:lnTo>
                  <a:pt x="25" y="0"/>
                </a:lnTo>
                <a:lnTo>
                  <a:pt x="0" y="306438"/>
                </a:lnTo>
                <a:close/>
              </a:path>
            </a:pathLst>
          </a:custGeom>
          <a:solidFill>
            <a:srgbClr val="0098C3"/>
          </a:solidFill>
        </p:spPr>
        <p:txBody>
          <a:bodyPr wrap="square" lIns="0" tIns="0" rIns="0" bIns="0" rtlCol="0"/>
          <a:lstStyle/>
          <a:p>
            <a:endParaRPr sz="112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3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61" y="5832512"/>
            <a:ext cx="1026327" cy="225436"/>
          </a:xfrm>
          <a:prstGeom prst="rect">
            <a:avLst/>
          </a:prstGeom>
        </p:spPr>
      </p:pic>
      <p:pic>
        <p:nvPicPr>
          <p:cNvPr id="1030" name="Picture 6" descr="Image result for pharmaceutical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61" y="1957734"/>
            <a:ext cx="4291194" cy="44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5164" y="779763"/>
            <a:ext cx="7864721" cy="491449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</a:rPr>
              <a:t>Session Recap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81902" y="1900527"/>
            <a:ext cx="4402859" cy="4473972"/>
          </a:xfrm>
        </p:spPr>
        <p:txBody>
          <a:bodyPr numCol="1"/>
          <a:lstStyle/>
          <a:p>
            <a:pPr>
              <a:spcAft>
                <a:spcPts val="1121"/>
              </a:spcAft>
            </a:pPr>
            <a:r>
              <a:rPr lang="en-US" sz="1619" dirty="0">
                <a:solidFill>
                  <a:srgbClr val="364268"/>
                </a:solidFill>
                <a:latin typeface="CentraleSans"/>
              </a:rPr>
              <a:t>Manufacturing Complexity Requires Visibility provided by Purpose Built Technology</a:t>
            </a:r>
          </a:p>
          <a:p>
            <a:pPr>
              <a:spcAft>
                <a:spcPts val="1121"/>
              </a:spcAft>
            </a:pPr>
            <a:r>
              <a:rPr lang="en-US" sz="1619" dirty="0">
                <a:solidFill>
                  <a:srgbClr val="364268"/>
                </a:solidFill>
                <a:latin typeface="CentraleSans"/>
              </a:rPr>
              <a:t>Automated control-asset discovery and a continuously updated inventory ensures full visibility into critical assets</a:t>
            </a:r>
          </a:p>
          <a:p>
            <a:pPr>
              <a:spcAft>
                <a:spcPts val="1121"/>
              </a:spcAft>
            </a:pPr>
            <a:r>
              <a:rPr lang="en-US" sz="1619" dirty="0">
                <a:solidFill>
                  <a:srgbClr val="364268"/>
                </a:solidFill>
                <a:latin typeface="CentraleSans"/>
              </a:rPr>
              <a:t>Comprehensive audit trail allows the manufacturer to track the ‘who’, ‘what’, ‘when’, ‘where’ and ‘how’ of all access and changes to critical ICS assets</a:t>
            </a:r>
          </a:p>
          <a:p>
            <a:pPr>
              <a:spcAft>
                <a:spcPts val="1121"/>
              </a:spcAft>
            </a:pPr>
            <a:r>
              <a:rPr lang="en-US" sz="1619" dirty="0">
                <a:solidFill>
                  <a:srgbClr val="364268"/>
                </a:solidFill>
                <a:latin typeface="CentraleSans"/>
              </a:rPr>
              <a:t>Solution must enable manufacturers to meet FDA requirements ensuring zero changes to the controllers</a:t>
            </a:r>
          </a:p>
          <a:p>
            <a:pPr>
              <a:spcAft>
                <a:spcPts val="1121"/>
              </a:spcAft>
            </a:pPr>
            <a:r>
              <a:rPr lang="en-US" sz="1619" dirty="0">
                <a:solidFill>
                  <a:srgbClr val="364268"/>
                </a:solidFill>
                <a:latin typeface="CentraleSans"/>
              </a:rPr>
              <a:t>Real-time alerts provide detailed information about unauthorized changes to critical assets enabling quick and effective incident response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543A2F-E9AF-4D63-AC4E-EBCC71F191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86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752616" y="2382495"/>
            <a:ext cx="396" cy="191027"/>
          </a:xfrm>
          <a:custGeom>
            <a:avLst/>
            <a:gdLst/>
            <a:ahLst/>
            <a:cxnLst/>
            <a:rect l="l" t="t" r="r" b="b"/>
            <a:pathLst>
              <a:path w="634" h="306704">
                <a:moveTo>
                  <a:pt x="0" y="306438"/>
                </a:moveTo>
                <a:lnTo>
                  <a:pt x="25" y="0"/>
                </a:lnTo>
                <a:lnTo>
                  <a:pt x="0" y="306438"/>
                </a:lnTo>
                <a:close/>
              </a:path>
            </a:pathLst>
          </a:custGeom>
          <a:solidFill>
            <a:srgbClr val="0098C3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26" name="Shape 141"/>
          <p:cNvSpPr txBox="1"/>
          <p:nvPr/>
        </p:nvSpPr>
        <p:spPr>
          <a:xfrm>
            <a:off x="896591" y="2959668"/>
            <a:ext cx="3166933" cy="14736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910"/>
            <a:r>
              <a:rPr lang="en-US" sz="2000" b="1" spc="-6" dirty="0">
                <a:solidFill>
                  <a:srgbClr val="0070C0"/>
                </a:solidFill>
                <a:latin typeface="CentraleSans Book"/>
                <a:cs typeface="CentraleSans Book"/>
              </a:rPr>
              <a:t>Thank you!</a:t>
            </a:r>
          </a:p>
          <a:p>
            <a:pPr marL="7910"/>
            <a:endParaRPr lang="en-US" b="1" spc="-6" dirty="0">
              <a:solidFill>
                <a:srgbClr val="0070C0"/>
              </a:solidFill>
              <a:latin typeface="CentraleSans Book"/>
              <a:cs typeface="CentraleSans Book"/>
            </a:endParaRPr>
          </a:p>
          <a:p>
            <a:pPr marL="7910"/>
            <a:r>
              <a:rPr lang="en-US" b="1" spc="-6" dirty="0">
                <a:solidFill>
                  <a:srgbClr val="0070C0"/>
                </a:solidFill>
                <a:latin typeface="CentraleSans Book"/>
                <a:cs typeface="CentraleSans Book"/>
              </a:rPr>
              <a:t>Want to know more?</a:t>
            </a:r>
          </a:p>
          <a:p>
            <a:pPr marL="7910"/>
            <a:r>
              <a:rPr lang="en-US" b="1" spc="-6" dirty="0">
                <a:solidFill>
                  <a:srgbClr val="0070C0"/>
                </a:solidFill>
                <a:latin typeface="CentraleSans Book"/>
                <a:cs typeface="CentraleSans Book"/>
              </a:rPr>
              <a:t>Visit: www.Indegy.com</a:t>
            </a:r>
          </a:p>
          <a:p>
            <a:pPr marL="7910"/>
            <a:r>
              <a:rPr lang="en-US" b="1" spc="-6" dirty="0">
                <a:solidFill>
                  <a:srgbClr val="0070C0"/>
                </a:solidFill>
                <a:latin typeface="CentraleSans Book"/>
                <a:cs typeface="CentraleSans Book"/>
              </a:rPr>
              <a:t>Contact us: </a:t>
            </a:r>
            <a:r>
              <a:rPr lang="en-US" b="1" spc="-6" dirty="0">
                <a:solidFill>
                  <a:srgbClr val="0070C0"/>
                </a:solidFill>
                <a:latin typeface="CentraleSans Book"/>
                <a:cs typeface="CentraleSans Book"/>
                <a:hlinkClick r:id="rId3"/>
              </a:rPr>
              <a:t>info@Indegy.com</a:t>
            </a:r>
            <a:endParaRPr lang="en-US" b="1" spc="-6" dirty="0">
              <a:solidFill>
                <a:srgbClr val="0070C0"/>
              </a:solidFill>
              <a:latin typeface="CentraleSans Book"/>
              <a:cs typeface="CentraleSans Book"/>
            </a:endParaRPr>
          </a:p>
        </p:txBody>
      </p:sp>
      <p:sp>
        <p:nvSpPr>
          <p:cNvPr id="27" name="Shape 141"/>
          <p:cNvSpPr txBox="1"/>
          <p:nvPr/>
        </p:nvSpPr>
        <p:spPr>
          <a:xfrm>
            <a:off x="885084" y="4342917"/>
            <a:ext cx="1873310" cy="2281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910">
              <a:buSzPct val="25000"/>
            </a:pPr>
            <a:r>
              <a:rPr lang="en-US" sz="1495" b="1" spc="9" dirty="0">
                <a:solidFill>
                  <a:srgbClr val="0070C0"/>
                </a:solidFill>
                <a:latin typeface="CentraleSans Book"/>
                <a:cs typeface="CentraleSans Book"/>
                <a:sym typeface="Open Sans"/>
              </a:rPr>
              <a:t>Greg Bunting</a:t>
            </a:r>
          </a:p>
          <a:p>
            <a:pPr marL="7910">
              <a:buSzPct val="25000"/>
            </a:pPr>
            <a:r>
              <a:rPr lang="en-US" sz="1495" b="1" spc="9" dirty="0">
                <a:solidFill>
                  <a:srgbClr val="0070C0"/>
                </a:solidFill>
                <a:latin typeface="CentraleSans Book"/>
                <a:cs typeface="CentraleSans Book"/>
                <a:sym typeface="Open Sans"/>
              </a:rPr>
              <a:t>Executive Director</a:t>
            </a:r>
          </a:p>
          <a:p>
            <a:pPr marL="7910">
              <a:buSzPct val="25000"/>
            </a:pPr>
            <a:r>
              <a:rPr lang="en-US" sz="1495" b="1" spc="9" dirty="0">
                <a:solidFill>
                  <a:srgbClr val="0070C0"/>
                </a:solidFill>
                <a:latin typeface="CentraleSans Book"/>
                <a:cs typeface="CentraleSans Book"/>
                <a:sym typeface="Open Sans"/>
              </a:rPr>
              <a:t>Indegy</a:t>
            </a:r>
          </a:p>
          <a:p>
            <a:pPr marL="7910">
              <a:buSzPct val="25000"/>
            </a:pPr>
            <a:endParaRPr lang="en-US" sz="1495" b="1" spc="9" dirty="0">
              <a:solidFill>
                <a:schemeClr val="bg1"/>
              </a:solidFill>
              <a:latin typeface="CentraleSans Book"/>
              <a:cs typeface="CentraleSans Book"/>
              <a:sym typeface="Open Sans"/>
            </a:endParaRPr>
          </a:p>
          <a:p>
            <a:pPr marL="7910">
              <a:buSzPct val="25000"/>
            </a:pPr>
            <a:r>
              <a:rPr lang="en-US" sz="1495" b="1" spc="9" dirty="0">
                <a:solidFill>
                  <a:schemeClr val="accent3">
                    <a:lumMod val="60000"/>
                    <a:lumOff val="40000"/>
                  </a:schemeClr>
                </a:solidFill>
                <a:latin typeface="CentraleSans Book"/>
                <a:cs typeface="CentraleSans Book"/>
                <a:sym typeface="Open Sans"/>
                <a:hlinkClick r:id="rId4"/>
              </a:rPr>
              <a:t>greg@Indegy.com</a:t>
            </a:r>
            <a:endParaRPr lang="en-US" sz="1495" b="1" spc="9" dirty="0">
              <a:solidFill>
                <a:schemeClr val="accent3">
                  <a:lumMod val="60000"/>
                  <a:lumOff val="40000"/>
                </a:schemeClr>
              </a:solidFill>
              <a:latin typeface="CentraleSans Book"/>
              <a:cs typeface="CentraleSans Book"/>
              <a:sym typeface="Open Sans"/>
            </a:endParaRPr>
          </a:p>
          <a:p>
            <a:pPr marL="7910">
              <a:buSzPct val="25000"/>
            </a:pPr>
            <a:r>
              <a:rPr lang="en-US" sz="1495" b="1" spc="9" dirty="0">
                <a:solidFill>
                  <a:srgbClr val="0070C0"/>
                </a:solidFill>
                <a:latin typeface="CentraleSans Book"/>
                <a:cs typeface="CentraleSans Book"/>
                <a:sym typeface="Open Sans"/>
              </a:rPr>
              <a:t>404-312-8422</a:t>
            </a:r>
          </a:p>
          <a:p>
            <a:pPr marL="7910">
              <a:buSzPct val="25000"/>
            </a:pPr>
            <a:endParaRPr lang="en-US" sz="1495" b="1" spc="9" dirty="0">
              <a:solidFill>
                <a:schemeClr val="bg1"/>
              </a:solidFill>
              <a:latin typeface="CentraleSans Book"/>
              <a:cs typeface="CentraleSans Book"/>
              <a:sym typeface="Open Sans"/>
            </a:endParaRPr>
          </a:p>
          <a:p>
            <a:pPr marL="7910">
              <a:buSzPct val="25000"/>
            </a:pPr>
            <a:endParaRPr lang="en" sz="1495" b="1" spc="9" dirty="0">
              <a:solidFill>
                <a:srgbClr val="009AC5"/>
              </a:solidFill>
              <a:latin typeface="CentraleSans Book"/>
              <a:cs typeface="CentraleSans Book"/>
              <a:sym typeface="Open Sans"/>
            </a:endParaRPr>
          </a:p>
          <a:p>
            <a:pPr marL="7910">
              <a:buSzPct val="25000"/>
            </a:pPr>
            <a:endParaRPr lang="en-US" sz="1495" b="1" spc="9" dirty="0">
              <a:solidFill>
                <a:srgbClr val="009AC5"/>
              </a:solidFill>
              <a:latin typeface="CentraleSans Book"/>
              <a:ea typeface="+mn-ea"/>
              <a:cs typeface="CentraleSans Book"/>
              <a:sym typeface="Open San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C3148D-FC9B-49B9-A3CF-158D7E3A77E2}"/>
              </a:ext>
            </a:extLst>
          </p:cNvPr>
          <p:cNvSpPr/>
          <p:nvPr/>
        </p:nvSpPr>
        <p:spPr>
          <a:xfrm>
            <a:off x="4892400" y="5184322"/>
            <a:ext cx="4572000" cy="15437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910" marR="3164">
              <a:lnSpc>
                <a:spcPct val="130900"/>
              </a:lnSpc>
            </a:pPr>
            <a:r>
              <a:rPr lang="en-US" spc="-3" dirty="0">
                <a:solidFill>
                  <a:srgbClr val="FFFFFF"/>
                </a:solidFill>
                <a:latin typeface="CentraleSans Book"/>
                <a:cs typeface="CentraleSans Book"/>
              </a:rPr>
              <a:t>Indegy </a:t>
            </a:r>
            <a:r>
              <a:rPr lang="en-US" spc="-9" dirty="0">
                <a:solidFill>
                  <a:srgbClr val="FFFFFF"/>
                </a:solidFill>
                <a:latin typeface="CentraleSans Book"/>
                <a:cs typeface="CentraleSans Book"/>
              </a:rPr>
              <a:t>provides  </a:t>
            </a:r>
            <a:r>
              <a:rPr lang="en-US" spc="-3" dirty="0">
                <a:solidFill>
                  <a:srgbClr val="FFFFFF"/>
                </a:solidFill>
                <a:latin typeface="CentraleSans Book"/>
                <a:cs typeface="CentraleSans Book"/>
              </a:rPr>
              <a:t>situational </a:t>
            </a:r>
            <a:r>
              <a:rPr lang="en-US" spc="-9" dirty="0">
                <a:solidFill>
                  <a:srgbClr val="FFFFFF"/>
                </a:solidFill>
                <a:latin typeface="CentraleSans Book"/>
                <a:cs typeface="CentraleSans Book"/>
              </a:rPr>
              <a:t>awareness  </a:t>
            </a:r>
            <a:r>
              <a:rPr lang="en-US" dirty="0">
                <a:solidFill>
                  <a:srgbClr val="FFFFFF"/>
                </a:solidFill>
                <a:latin typeface="CentraleSans Book"/>
                <a:cs typeface="CentraleSans Book"/>
              </a:rPr>
              <a:t>and </a:t>
            </a:r>
            <a:r>
              <a:rPr lang="en-US" spc="-6" dirty="0">
                <a:solidFill>
                  <a:srgbClr val="FFFFFF"/>
                </a:solidFill>
                <a:latin typeface="CentraleSans Book"/>
                <a:cs typeface="CentraleSans Book"/>
              </a:rPr>
              <a:t>real-time</a:t>
            </a:r>
            <a:r>
              <a:rPr lang="en-US" spc="-40" dirty="0">
                <a:solidFill>
                  <a:srgbClr val="FFFFFF"/>
                </a:solidFill>
                <a:latin typeface="CentraleSans Book"/>
                <a:cs typeface="CentraleSans Book"/>
              </a:rPr>
              <a:t> </a:t>
            </a:r>
            <a:r>
              <a:rPr lang="en-US" dirty="0">
                <a:solidFill>
                  <a:srgbClr val="FFFFFF"/>
                </a:solidFill>
                <a:latin typeface="CentraleSans Book"/>
                <a:cs typeface="CentraleSans Book"/>
              </a:rPr>
              <a:t>security  </a:t>
            </a:r>
            <a:r>
              <a:rPr lang="en-US" spc="-9" dirty="0">
                <a:solidFill>
                  <a:srgbClr val="FFFFFF"/>
                </a:solidFill>
                <a:latin typeface="CentraleSans Book"/>
                <a:cs typeface="CentraleSans Book"/>
              </a:rPr>
              <a:t>for </a:t>
            </a:r>
            <a:r>
              <a:rPr lang="en-US" spc="-3" dirty="0">
                <a:solidFill>
                  <a:srgbClr val="FFFFFF"/>
                </a:solidFill>
                <a:latin typeface="CentraleSans Book"/>
                <a:cs typeface="CentraleSans Book"/>
              </a:rPr>
              <a:t>industrial </a:t>
            </a:r>
            <a:r>
              <a:rPr lang="en-US" spc="-9" dirty="0">
                <a:solidFill>
                  <a:srgbClr val="FFFFFF"/>
                </a:solidFill>
                <a:latin typeface="CentraleSans Book"/>
                <a:cs typeface="CentraleSans Book"/>
              </a:rPr>
              <a:t>control  </a:t>
            </a:r>
            <a:r>
              <a:rPr lang="en-US" spc="-6" dirty="0">
                <a:solidFill>
                  <a:srgbClr val="FFFFFF"/>
                </a:solidFill>
                <a:latin typeface="CentraleSans Book"/>
                <a:cs typeface="CentraleSans Book"/>
              </a:rPr>
              <a:t>networks to ensure  </a:t>
            </a:r>
            <a:r>
              <a:rPr lang="en-US" spc="-3" dirty="0">
                <a:solidFill>
                  <a:srgbClr val="FFFFFF"/>
                </a:solidFill>
                <a:latin typeface="CentraleSans Book"/>
                <a:cs typeface="CentraleSans Book"/>
              </a:rPr>
              <a:t>operational</a:t>
            </a:r>
            <a:r>
              <a:rPr lang="en-US" spc="-53" dirty="0">
                <a:solidFill>
                  <a:srgbClr val="FFFFFF"/>
                </a:solidFill>
                <a:latin typeface="CentraleSans Book"/>
                <a:cs typeface="CentraleSans Book"/>
              </a:rPr>
              <a:t> </a:t>
            </a:r>
            <a:r>
              <a:rPr lang="en-US" spc="-3" dirty="0">
                <a:solidFill>
                  <a:srgbClr val="FFFFFF"/>
                </a:solidFill>
                <a:latin typeface="CentraleSans Book"/>
                <a:cs typeface="CentraleSans Book"/>
              </a:rPr>
              <a:t>continuity  </a:t>
            </a:r>
            <a:r>
              <a:rPr lang="en-US" dirty="0">
                <a:solidFill>
                  <a:srgbClr val="FFFFFF"/>
                </a:solidFill>
                <a:latin typeface="CentraleSans Book"/>
                <a:cs typeface="CentraleSans Book"/>
              </a:rPr>
              <a:t>and</a:t>
            </a:r>
            <a:r>
              <a:rPr lang="en-US" spc="-50" dirty="0">
                <a:solidFill>
                  <a:srgbClr val="FFFFFF"/>
                </a:solidFill>
                <a:latin typeface="CentraleSans Book"/>
                <a:cs typeface="CentraleSans Book"/>
              </a:rPr>
              <a:t> </a:t>
            </a:r>
            <a:r>
              <a:rPr lang="en-US" spc="-12" dirty="0">
                <a:solidFill>
                  <a:srgbClr val="FFFFFF"/>
                </a:solidFill>
                <a:latin typeface="CentraleSans Book"/>
                <a:cs typeface="CentraleSans Book"/>
              </a:rPr>
              <a:t>reliability.</a:t>
            </a:r>
            <a:endParaRPr lang="en-US" dirty="0">
              <a:latin typeface="CentraleSans Book"/>
              <a:cs typeface="CentraleSans Book"/>
            </a:endParaRPr>
          </a:p>
        </p:txBody>
      </p:sp>
    </p:spTree>
    <p:extLst>
      <p:ext uri="{BB962C8B-B14F-4D97-AF65-F5344CB8AC3E}">
        <p14:creationId xmlns:p14="http://schemas.microsoft.com/office/powerpoint/2010/main" val="116409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9541" y="794632"/>
            <a:ext cx="7864721" cy="49144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AGENDA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1811" y="2315603"/>
            <a:ext cx="8303218" cy="3256316"/>
          </a:xfrm>
        </p:spPr>
        <p:txBody>
          <a:bodyPr numCol="1"/>
          <a:lstStyle/>
          <a:p>
            <a:pPr>
              <a:spcAft>
                <a:spcPts val="1121"/>
              </a:spcAft>
            </a:pPr>
            <a:r>
              <a:rPr lang="en-US" sz="3200" dirty="0">
                <a:solidFill>
                  <a:srgbClr val="364268"/>
                </a:solidFill>
              </a:rPr>
              <a:t> Pharmaceutical Industry Complexity</a:t>
            </a:r>
          </a:p>
          <a:p>
            <a:pPr>
              <a:spcAft>
                <a:spcPts val="1121"/>
              </a:spcAft>
            </a:pPr>
            <a:r>
              <a:rPr lang="en-US" sz="3200" dirty="0">
                <a:solidFill>
                  <a:srgbClr val="364268"/>
                </a:solidFill>
              </a:rPr>
              <a:t> Manufacturing Environment Challenges</a:t>
            </a:r>
          </a:p>
          <a:p>
            <a:pPr>
              <a:spcAft>
                <a:spcPts val="1121"/>
              </a:spcAft>
            </a:pPr>
            <a:r>
              <a:rPr lang="en-US" sz="3200" dirty="0">
                <a:solidFill>
                  <a:srgbClr val="364268"/>
                </a:solidFill>
              </a:rPr>
              <a:t> Pharmaceutical Manufacturing Challenges</a:t>
            </a:r>
          </a:p>
          <a:p>
            <a:pPr>
              <a:spcAft>
                <a:spcPts val="1121"/>
              </a:spcAft>
            </a:pPr>
            <a:r>
              <a:rPr lang="en-US" sz="3200" dirty="0">
                <a:solidFill>
                  <a:srgbClr val="364268"/>
                </a:solidFill>
              </a:rPr>
              <a:t> The Answer:  Visibility to Control Systems</a:t>
            </a:r>
          </a:p>
          <a:p>
            <a:pPr>
              <a:spcAft>
                <a:spcPts val="1121"/>
              </a:spcAft>
            </a:pPr>
            <a:r>
              <a:rPr lang="en-US" sz="3200" dirty="0">
                <a:solidFill>
                  <a:srgbClr val="364268"/>
                </a:solidFill>
              </a:rPr>
              <a:t>  Summary</a:t>
            </a:r>
          </a:p>
          <a:p>
            <a:pPr>
              <a:spcAft>
                <a:spcPts val="1121"/>
              </a:spcAft>
            </a:pPr>
            <a:r>
              <a:rPr lang="en-US" sz="3200" dirty="0">
                <a:solidFill>
                  <a:srgbClr val="364268"/>
                </a:solidFill>
              </a:rPr>
              <a:t>  Q&amp;A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39428F-1420-4B7B-A84C-8BD22D6F62DF}"/>
              </a:ext>
            </a:extLst>
          </p:cNvPr>
          <p:cNvSpPr txBox="1">
            <a:spLocks/>
          </p:cNvSpPr>
          <p:nvPr/>
        </p:nvSpPr>
        <p:spPr>
          <a:xfrm>
            <a:off x="361812" y="1938897"/>
            <a:ext cx="7864721" cy="4914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63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2740" b="1" i="0" kern="1200" cap="all" baseline="0" dirty="0">
                <a:solidFill>
                  <a:srgbClr val="0099C4"/>
                </a:solidFill>
                <a:latin typeface="CentraleSans Book"/>
                <a:ea typeface="+mj-ea"/>
                <a:cs typeface="CentraleSans Book"/>
              </a:defRPr>
            </a:lvl1pPr>
          </a:lstStyle>
          <a:p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8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pharmaceutical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41" y="1957734"/>
            <a:ext cx="3582614" cy="44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684" y="612266"/>
            <a:ext cx="7864721" cy="491449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PharmaCeutical</a:t>
            </a:r>
            <a:r>
              <a:rPr lang="en-US" dirty="0">
                <a:solidFill>
                  <a:srgbClr val="0070C0"/>
                </a:solidFill>
              </a:rPr>
              <a:t>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Organizations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1811" y="2315603"/>
            <a:ext cx="5137745" cy="3256316"/>
          </a:xfrm>
        </p:spPr>
        <p:txBody>
          <a:bodyPr numCol="1"/>
          <a:lstStyle/>
          <a:p>
            <a:pPr>
              <a:spcAft>
                <a:spcPts val="1121"/>
              </a:spcAft>
            </a:pPr>
            <a:r>
              <a:rPr lang="en-US" sz="2400" dirty="0">
                <a:solidFill>
                  <a:srgbClr val="364268"/>
                </a:solidFill>
              </a:rPr>
              <a:t>Global and Distributed</a:t>
            </a:r>
          </a:p>
          <a:p>
            <a:pPr lvl="1">
              <a:spcAft>
                <a:spcPts val="1121"/>
              </a:spcAft>
              <a:buFont typeface="Wingdings" panose="05000000000000000000" pitchFamily="2" charset="2"/>
              <a:buChar char="Ø"/>
            </a:pPr>
            <a:r>
              <a:rPr lang="en-US" sz="1902" dirty="0">
                <a:solidFill>
                  <a:srgbClr val="364268"/>
                </a:solidFill>
              </a:rPr>
              <a:t>  Inconsistent Policies/Standards/Regulations</a:t>
            </a:r>
          </a:p>
          <a:p>
            <a:pPr>
              <a:spcAft>
                <a:spcPts val="1121"/>
              </a:spcAft>
            </a:pPr>
            <a:r>
              <a:rPr lang="en-US" sz="2400" dirty="0">
                <a:solidFill>
                  <a:srgbClr val="364268"/>
                </a:solidFill>
              </a:rPr>
              <a:t>Consolidation and M&amp;A over the years</a:t>
            </a:r>
          </a:p>
          <a:p>
            <a:pPr>
              <a:spcAft>
                <a:spcPts val="1121"/>
              </a:spcAft>
            </a:pPr>
            <a:r>
              <a:rPr lang="en-US" sz="2400" dirty="0">
                <a:solidFill>
                  <a:srgbClr val="364268"/>
                </a:solidFill>
              </a:rPr>
              <a:t>Diverse Products</a:t>
            </a:r>
          </a:p>
          <a:p>
            <a:pPr lvl="1">
              <a:spcAft>
                <a:spcPts val="1121"/>
              </a:spcAft>
              <a:buFont typeface="Wingdings" panose="05000000000000000000" pitchFamily="2" charset="2"/>
              <a:buChar char="Ø"/>
            </a:pPr>
            <a:r>
              <a:rPr lang="en-US" sz="1902" dirty="0">
                <a:solidFill>
                  <a:srgbClr val="364268"/>
                </a:solidFill>
              </a:rPr>
              <a:t>  Many Production Environments</a:t>
            </a:r>
          </a:p>
          <a:p>
            <a:pPr>
              <a:spcAft>
                <a:spcPts val="1121"/>
              </a:spcAft>
            </a:pPr>
            <a:r>
              <a:rPr lang="en-US" sz="2400" dirty="0">
                <a:solidFill>
                  <a:srgbClr val="364268"/>
                </a:solidFill>
              </a:rPr>
              <a:t>Large Network of Vendors, Contractors, System Integrators, etc.</a:t>
            </a:r>
          </a:p>
          <a:p>
            <a:pPr lvl="1">
              <a:spcAft>
                <a:spcPts val="1121"/>
              </a:spcAft>
              <a:buFont typeface="Wingdings" panose="05000000000000000000" pitchFamily="2" charset="2"/>
              <a:buChar char="Ø"/>
            </a:pPr>
            <a:r>
              <a:rPr lang="en-US" sz="1902" dirty="0">
                <a:solidFill>
                  <a:srgbClr val="364268"/>
                </a:solidFill>
              </a:rPr>
              <a:t>  Many Production Touch Points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39428F-1420-4B7B-A84C-8BD22D6F62DF}"/>
              </a:ext>
            </a:extLst>
          </p:cNvPr>
          <p:cNvSpPr txBox="1">
            <a:spLocks/>
          </p:cNvSpPr>
          <p:nvPr/>
        </p:nvSpPr>
        <p:spPr>
          <a:xfrm>
            <a:off x="361812" y="1938897"/>
            <a:ext cx="7864721" cy="4914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63" rtl="0" eaLnBrk="1" latinLnBrk="0" hangingPunct="1">
              <a:lnSpc>
                <a:spcPts val="2625"/>
              </a:lnSpc>
              <a:spcBef>
                <a:spcPct val="0"/>
              </a:spcBef>
              <a:buNone/>
              <a:defRPr sz="2740" b="1" i="0" kern="1200" cap="all" baseline="0" dirty="0">
                <a:solidFill>
                  <a:srgbClr val="0099C4"/>
                </a:solidFill>
                <a:latin typeface="CentraleSans Book"/>
                <a:ea typeface="+mj-ea"/>
                <a:cs typeface="CentraleSans Book"/>
              </a:defRPr>
            </a:lvl1pPr>
          </a:lstStyle>
          <a:p>
            <a:r>
              <a:rPr lang="en-US" sz="2400" b="0" dirty="0">
                <a:solidFill>
                  <a:schemeClr val="tx1"/>
                </a:solidFill>
              </a:rPr>
              <a:t>Operational Challenges</a:t>
            </a:r>
          </a:p>
        </p:txBody>
      </p:sp>
    </p:spTree>
    <p:extLst>
      <p:ext uri="{BB962C8B-B14F-4D97-AF65-F5344CB8AC3E}">
        <p14:creationId xmlns:p14="http://schemas.microsoft.com/office/powerpoint/2010/main" val="598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963866" y="1586881"/>
            <a:ext cx="7216267" cy="69006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R="3164" indent="485252" algn="ctr">
              <a:lnSpc>
                <a:spcPct val="100000"/>
              </a:lnSpc>
            </a:pPr>
            <a:br>
              <a:rPr lang="en-US" sz="2242" b="0" spc="-3" dirty="0"/>
            </a:br>
            <a:endParaRPr lang="en-US" sz="2242" b="0" spc="-3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E3A7E7-E6C3-45B1-846D-25448314F699}"/>
              </a:ext>
            </a:extLst>
          </p:cNvPr>
          <p:cNvSpPr/>
          <p:nvPr/>
        </p:nvSpPr>
        <p:spPr>
          <a:xfrm>
            <a:off x="2901491" y="52604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cap="all" dirty="0">
                <a:solidFill>
                  <a:srgbClr val="0070C0"/>
                </a:solidFill>
                <a:latin typeface="CentraleSans Book"/>
                <a:ea typeface="+mj-ea"/>
              </a:rPr>
              <a:t>Regulations and Standards COMPLIANCE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450575-7A4D-4714-B69C-EA8BFDCDF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76" y="2644233"/>
            <a:ext cx="2895073" cy="27342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96FE1D-92E4-4DEA-80CD-1DA5F9D38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326" y="2032277"/>
            <a:ext cx="4169389" cy="429968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C0326F9-A334-417D-A659-0B1488F31D7A}"/>
              </a:ext>
            </a:extLst>
          </p:cNvPr>
          <p:cNvSpPr/>
          <p:nvPr/>
        </p:nvSpPr>
        <p:spPr>
          <a:xfrm>
            <a:off x="6422571" y="2489200"/>
            <a:ext cx="1050920" cy="1550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D7F17B-835D-441B-B339-F05DB1032EA7}"/>
              </a:ext>
            </a:extLst>
          </p:cNvPr>
          <p:cNvSpPr/>
          <p:nvPr/>
        </p:nvSpPr>
        <p:spPr>
          <a:xfrm>
            <a:off x="6304147" y="3011339"/>
            <a:ext cx="1050920" cy="1550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18BCE2-ECF7-49FE-BDFB-913E5AB1F717}"/>
              </a:ext>
            </a:extLst>
          </p:cNvPr>
          <p:cNvSpPr/>
          <p:nvPr/>
        </p:nvSpPr>
        <p:spPr>
          <a:xfrm>
            <a:off x="6304147" y="3333441"/>
            <a:ext cx="1050920" cy="1550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DD22439-75CA-4346-AC58-0BCA151D180D}"/>
              </a:ext>
            </a:extLst>
          </p:cNvPr>
          <p:cNvSpPr/>
          <p:nvPr/>
        </p:nvSpPr>
        <p:spPr>
          <a:xfrm>
            <a:off x="6304147" y="3695473"/>
            <a:ext cx="1050920" cy="1550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00A0F9-6A1E-4F6C-BB0A-3A0A46D18871}"/>
              </a:ext>
            </a:extLst>
          </p:cNvPr>
          <p:cNvSpPr/>
          <p:nvPr/>
        </p:nvSpPr>
        <p:spPr>
          <a:xfrm>
            <a:off x="6293991" y="3875864"/>
            <a:ext cx="2246300" cy="12441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EB00664-2B44-4852-8A39-7F84D2018DE6}"/>
              </a:ext>
            </a:extLst>
          </p:cNvPr>
          <p:cNvSpPr/>
          <p:nvPr/>
        </p:nvSpPr>
        <p:spPr>
          <a:xfrm>
            <a:off x="6304147" y="4039271"/>
            <a:ext cx="1050920" cy="1550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14931C-70B3-4F71-9679-FFFD15825BA8}"/>
              </a:ext>
            </a:extLst>
          </p:cNvPr>
          <p:cNvSpPr/>
          <p:nvPr/>
        </p:nvSpPr>
        <p:spPr>
          <a:xfrm>
            <a:off x="6341289" y="4391744"/>
            <a:ext cx="1050920" cy="1550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B060E5-DA63-4252-A2CC-075557644D35}"/>
              </a:ext>
            </a:extLst>
          </p:cNvPr>
          <p:cNvSpPr/>
          <p:nvPr/>
        </p:nvSpPr>
        <p:spPr>
          <a:xfrm>
            <a:off x="6293991" y="4565395"/>
            <a:ext cx="1618604" cy="17882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A095EA0-9623-4CED-AC1D-BAD8311ECF20}"/>
              </a:ext>
            </a:extLst>
          </p:cNvPr>
          <p:cNvSpPr/>
          <p:nvPr/>
        </p:nvSpPr>
        <p:spPr>
          <a:xfrm>
            <a:off x="6304147" y="4750736"/>
            <a:ext cx="1050920" cy="1550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B6F6C6-CC71-4F32-B06C-B1557D3305B5}"/>
              </a:ext>
            </a:extLst>
          </p:cNvPr>
          <p:cNvSpPr/>
          <p:nvPr/>
        </p:nvSpPr>
        <p:spPr>
          <a:xfrm>
            <a:off x="6341289" y="4905769"/>
            <a:ext cx="1050920" cy="1550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112F34F-68F6-4E3E-AF1D-90CC879A7923}"/>
              </a:ext>
            </a:extLst>
          </p:cNvPr>
          <p:cNvSpPr/>
          <p:nvPr/>
        </p:nvSpPr>
        <p:spPr>
          <a:xfrm>
            <a:off x="6304147" y="5254544"/>
            <a:ext cx="1050920" cy="1550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5D2BE9-27C8-45FF-BFD1-4D57F8396CF4}"/>
              </a:ext>
            </a:extLst>
          </p:cNvPr>
          <p:cNvSpPr/>
          <p:nvPr/>
        </p:nvSpPr>
        <p:spPr>
          <a:xfrm>
            <a:off x="6293991" y="5428681"/>
            <a:ext cx="1050920" cy="1550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54ECA27-D601-437F-8166-F431B5A4D0FA}"/>
              </a:ext>
            </a:extLst>
          </p:cNvPr>
          <p:cNvSpPr/>
          <p:nvPr/>
        </p:nvSpPr>
        <p:spPr>
          <a:xfrm>
            <a:off x="6275867" y="5954374"/>
            <a:ext cx="1050920" cy="1550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6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92676" y="1586505"/>
            <a:ext cx="7216267" cy="379533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R="3164" indent="485252" algn="ctr">
              <a:lnSpc>
                <a:spcPct val="100000"/>
              </a:lnSpc>
            </a:pPr>
            <a:br>
              <a:rPr lang="en-US" sz="2242" b="0" spc="-3" dirty="0"/>
            </a:br>
            <a:r>
              <a:rPr lang="en-US" sz="2242" spc="-3" dirty="0"/>
              <a:t>Production (and </a:t>
            </a:r>
            <a:r>
              <a:rPr lang="en-US" sz="2242" spc="-3" dirty="0" err="1"/>
              <a:t>ReGulATORY</a:t>
            </a:r>
            <a:r>
              <a:rPr lang="en-US" sz="2242" spc="-3" dirty="0"/>
              <a:t>) Complexity</a:t>
            </a:r>
            <a:br>
              <a:rPr lang="en-US" sz="2242" b="0" spc="-3" dirty="0"/>
            </a:br>
            <a:r>
              <a:rPr lang="en-US" sz="2242" b="0" spc="-3" dirty="0"/>
              <a:t>REQUIRES</a:t>
            </a:r>
            <a:br>
              <a:rPr lang="en-US" sz="2242" b="0" spc="-3" dirty="0"/>
            </a:br>
            <a:r>
              <a:rPr lang="en-US" sz="2242" spc="-3" dirty="0"/>
              <a:t>VISIBILITY And </a:t>
            </a:r>
            <a:r>
              <a:rPr lang="en-US" sz="2242" spc="-3" dirty="0" err="1"/>
              <a:t>MoNITORING</a:t>
            </a:r>
            <a:br>
              <a:rPr lang="en-US" sz="2242" b="0" spc="-3" dirty="0"/>
            </a:br>
            <a:r>
              <a:rPr lang="en-US" sz="2242" b="0" spc="-3" dirty="0"/>
              <a:t>Of </a:t>
            </a:r>
            <a:br>
              <a:rPr lang="en-US" sz="2242" b="0" spc="-3" dirty="0"/>
            </a:br>
            <a:r>
              <a:rPr lang="en-US" sz="2242" spc="-3" dirty="0"/>
              <a:t>INDUSTRIAL NETWORKS </a:t>
            </a:r>
            <a:br>
              <a:rPr lang="en-US" sz="2242" b="0" spc="-3" dirty="0"/>
            </a:br>
            <a:r>
              <a:rPr lang="en-US" sz="2242" b="0" spc="-3" dirty="0"/>
              <a:t>IN ORDER TO </a:t>
            </a:r>
            <a:br>
              <a:rPr lang="en-US" sz="2242" b="0" spc="-3" dirty="0"/>
            </a:br>
            <a:r>
              <a:rPr lang="en-US" sz="2242" spc="-3" dirty="0"/>
              <a:t>Prevent Operational Disruptions </a:t>
            </a:r>
            <a:br>
              <a:rPr lang="en-US" sz="2242" spc="-3" dirty="0"/>
            </a:br>
            <a:r>
              <a:rPr lang="en-US" sz="2242" b="0" spc="-3" dirty="0"/>
              <a:t>and </a:t>
            </a:r>
            <a:br>
              <a:rPr lang="en-US" sz="2242" b="0" spc="-3" dirty="0"/>
            </a:br>
            <a:r>
              <a:rPr lang="en-US" sz="2242" spc="-3" dirty="0"/>
              <a:t>Meet reporting requirements</a:t>
            </a:r>
            <a:br>
              <a:rPr lang="en-US" sz="2242" b="0" spc="-3" dirty="0"/>
            </a:br>
            <a:endParaRPr lang="en-US" sz="2242" b="0" spc="-3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-7000" contrast="42000"/>
          </a:blip>
          <a:stretch>
            <a:fillRect/>
          </a:stretch>
        </p:blipFill>
        <p:spPr>
          <a:xfrm>
            <a:off x="2901491" y="5271495"/>
            <a:ext cx="3493780" cy="12013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691A77-B91E-4349-BCE9-BB948E4131A6}"/>
              </a:ext>
            </a:extLst>
          </p:cNvPr>
          <p:cNvSpPr/>
          <p:nvPr/>
        </p:nvSpPr>
        <p:spPr>
          <a:xfrm>
            <a:off x="3011714" y="495456"/>
            <a:ext cx="4572000" cy="93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740" b="1" cap="all" dirty="0" err="1">
                <a:solidFill>
                  <a:srgbClr val="0070C0"/>
                </a:solidFill>
                <a:latin typeface="CentraleSans Book"/>
                <a:ea typeface="+mj-ea"/>
              </a:rPr>
              <a:t>PharmaCeutical</a:t>
            </a:r>
            <a:r>
              <a:rPr lang="en-US" sz="2740" b="1" cap="all" dirty="0">
                <a:solidFill>
                  <a:srgbClr val="0070C0"/>
                </a:solidFill>
                <a:latin typeface="CentraleSans Book"/>
                <a:ea typeface="+mj-ea"/>
              </a:rPr>
              <a:t> OT/ICS</a:t>
            </a:r>
          </a:p>
          <a:p>
            <a:r>
              <a:rPr lang="en-US" sz="2740" b="1" cap="all" dirty="0">
                <a:solidFill>
                  <a:srgbClr val="0070C0"/>
                </a:solidFill>
                <a:latin typeface="CentraleSans Book"/>
                <a:ea typeface="+mj-ea"/>
              </a:rPr>
              <a:t>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0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3180873" y="611182"/>
            <a:ext cx="7864721" cy="421728"/>
          </a:xfrm>
        </p:spPr>
        <p:txBody>
          <a:bodyPr/>
          <a:lstStyle/>
          <a:p>
            <a:r>
              <a:rPr lang="en-US" spc="-6" dirty="0">
                <a:solidFill>
                  <a:srgbClr val="0070C0"/>
                </a:solidFill>
              </a:rPr>
              <a:t>ICS Network challenges</a:t>
            </a:r>
          </a:p>
        </p:txBody>
      </p:sp>
      <p:sp>
        <p:nvSpPr>
          <p:cNvPr id="68" name="object 7"/>
          <p:cNvSpPr/>
          <p:nvPr/>
        </p:nvSpPr>
        <p:spPr>
          <a:xfrm>
            <a:off x="4169750" y="4241745"/>
            <a:ext cx="3388659" cy="1428948"/>
          </a:xfrm>
          <a:custGeom>
            <a:avLst/>
            <a:gdLst/>
            <a:ahLst/>
            <a:cxnLst/>
            <a:rect l="l" t="t" r="r" b="b"/>
            <a:pathLst>
              <a:path w="5440680" h="2294254">
                <a:moveTo>
                  <a:pt x="5413324" y="0"/>
                </a:moveTo>
                <a:lnTo>
                  <a:pt x="27089" y="0"/>
                </a:lnTo>
                <a:lnTo>
                  <a:pt x="16544" y="2129"/>
                </a:lnTo>
                <a:lnTo>
                  <a:pt x="7934" y="7935"/>
                </a:lnTo>
                <a:lnTo>
                  <a:pt x="2128" y="16550"/>
                </a:lnTo>
                <a:lnTo>
                  <a:pt x="0" y="27101"/>
                </a:lnTo>
                <a:lnTo>
                  <a:pt x="0" y="2266657"/>
                </a:lnTo>
                <a:lnTo>
                  <a:pt x="2128" y="2277202"/>
                </a:lnTo>
                <a:lnTo>
                  <a:pt x="7934" y="2285812"/>
                </a:lnTo>
                <a:lnTo>
                  <a:pt x="16544" y="2291618"/>
                </a:lnTo>
                <a:lnTo>
                  <a:pt x="27089" y="2293747"/>
                </a:lnTo>
                <a:lnTo>
                  <a:pt x="5413324" y="2293747"/>
                </a:lnTo>
                <a:lnTo>
                  <a:pt x="5423870" y="2291618"/>
                </a:lnTo>
                <a:lnTo>
                  <a:pt x="5432485" y="2285812"/>
                </a:lnTo>
                <a:lnTo>
                  <a:pt x="5438295" y="2277202"/>
                </a:lnTo>
                <a:lnTo>
                  <a:pt x="5440426" y="2266657"/>
                </a:lnTo>
                <a:lnTo>
                  <a:pt x="5440426" y="27101"/>
                </a:lnTo>
                <a:lnTo>
                  <a:pt x="5438295" y="16550"/>
                </a:lnTo>
                <a:lnTo>
                  <a:pt x="5432485" y="7935"/>
                </a:lnTo>
                <a:lnTo>
                  <a:pt x="5423870" y="2129"/>
                </a:lnTo>
                <a:lnTo>
                  <a:pt x="5413324" y="0"/>
                </a:lnTo>
                <a:close/>
              </a:path>
            </a:pathLst>
          </a:custGeom>
          <a:solidFill>
            <a:srgbClr val="BFE5F0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69" name="object 8"/>
          <p:cNvSpPr/>
          <p:nvPr/>
        </p:nvSpPr>
        <p:spPr>
          <a:xfrm>
            <a:off x="4169750" y="2667649"/>
            <a:ext cx="3388659" cy="717045"/>
          </a:xfrm>
          <a:custGeom>
            <a:avLst/>
            <a:gdLst/>
            <a:ahLst/>
            <a:cxnLst/>
            <a:rect l="l" t="t" r="r" b="b"/>
            <a:pathLst>
              <a:path w="5440680" h="1151254">
                <a:moveTo>
                  <a:pt x="5413336" y="0"/>
                </a:moveTo>
                <a:lnTo>
                  <a:pt x="27101" y="0"/>
                </a:lnTo>
                <a:lnTo>
                  <a:pt x="16550" y="2128"/>
                </a:lnTo>
                <a:lnTo>
                  <a:pt x="7935" y="7934"/>
                </a:lnTo>
                <a:lnTo>
                  <a:pt x="2129" y="16544"/>
                </a:lnTo>
                <a:lnTo>
                  <a:pt x="0" y="27089"/>
                </a:lnTo>
                <a:lnTo>
                  <a:pt x="0" y="1123759"/>
                </a:lnTo>
                <a:lnTo>
                  <a:pt x="2129" y="1134303"/>
                </a:lnTo>
                <a:lnTo>
                  <a:pt x="7935" y="1142914"/>
                </a:lnTo>
                <a:lnTo>
                  <a:pt x="16550" y="1148719"/>
                </a:lnTo>
                <a:lnTo>
                  <a:pt x="27101" y="1150848"/>
                </a:lnTo>
                <a:lnTo>
                  <a:pt x="5413336" y="1150848"/>
                </a:lnTo>
                <a:lnTo>
                  <a:pt x="5423881" y="1148719"/>
                </a:lnTo>
                <a:lnTo>
                  <a:pt x="5432491" y="1142914"/>
                </a:lnTo>
                <a:lnTo>
                  <a:pt x="5438297" y="1134303"/>
                </a:lnTo>
                <a:lnTo>
                  <a:pt x="5440426" y="1123759"/>
                </a:lnTo>
                <a:lnTo>
                  <a:pt x="5440426" y="27089"/>
                </a:lnTo>
                <a:lnTo>
                  <a:pt x="5438297" y="16544"/>
                </a:lnTo>
                <a:lnTo>
                  <a:pt x="5432491" y="7934"/>
                </a:lnTo>
                <a:lnTo>
                  <a:pt x="5423881" y="2128"/>
                </a:lnTo>
                <a:lnTo>
                  <a:pt x="5413336" y="0"/>
                </a:lnTo>
                <a:close/>
              </a:path>
            </a:pathLst>
          </a:custGeom>
          <a:solidFill>
            <a:srgbClr val="E1E4E7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70" name="object 10"/>
          <p:cNvSpPr/>
          <p:nvPr/>
        </p:nvSpPr>
        <p:spPr>
          <a:xfrm>
            <a:off x="4574215" y="2734884"/>
            <a:ext cx="2915243" cy="582574"/>
          </a:xfrm>
          <a:custGeom>
            <a:avLst/>
            <a:gdLst/>
            <a:ahLst/>
            <a:cxnLst/>
            <a:rect l="l" t="t" r="r" b="b"/>
            <a:pathLst>
              <a:path w="4680584" h="935354">
                <a:moveTo>
                  <a:pt x="4652899" y="0"/>
                </a:moveTo>
                <a:lnTo>
                  <a:pt x="27089" y="0"/>
                </a:lnTo>
                <a:lnTo>
                  <a:pt x="16544" y="2128"/>
                </a:lnTo>
                <a:lnTo>
                  <a:pt x="7934" y="7934"/>
                </a:lnTo>
                <a:lnTo>
                  <a:pt x="2128" y="16544"/>
                </a:lnTo>
                <a:lnTo>
                  <a:pt x="0" y="27089"/>
                </a:lnTo>
                <a:lnTo>
                  <a:pt x="0" y="907757"/>
                </a:lnTo>
                <a:lnTo>
                  <a:pt x="2128" y="918302"/>
                </a:lnTo>
                <a:lnTo>
                  <a:pt x="7934" y="926912"/>
                </a:lnTo>
                <a:lnTo>
                  <a:pt x="16544" y="932718"/>
                </a:lnTo>
                <a:lnTo>
                  <a:pt x="27089" y="934847"/>
                </a:lnTo>
                <a:lnTo>
                  <a:pt x="4652899" y="934847"/>
                </a:lnTo>
                <a:lnTo>
                  <a:pt x="4663443" y="932718"/>
                </a:lnTo>
                <a:lnTo>
                  <a:pt x="4672053" y="926912"/>
                </a:lnTo>
                <a:lnTo>
                  <a:pt x="4677859" y="918302"/>
                </a:lnTo>
                <a:lnTo>
                  <a:pt x="4679988" y="907757"/>
                </a:lnTo>
                <a:lnTo>
                  <a:pt x="4679988" y="27089"/>
                </a:lnTo>
                <a:lnTo>
                  <a:pt x="4677859" y="16544"/>
                </a:lnTo>
                <a:lnTo>
                  <a:pt x="4672053" y="7934"/>
                </a:lnTo>
                <a:lnTo>
                  <a:pt x="4663443" y="2128"/>
                </a:lnTo>
                <a:lnTo>
                  <a:pt x="4652899" y="0"/>
                </a:lnTo>
                <a:close/>
              </a:path>
            </a:pathLst>
          </a:custGeom>
          <a:solidFill>
            <a:srgbClr val="98A2AD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71" name="object 11"/>
          <p:cNvSpPr/>
          <p:nvPr/>
        </p:nvSpPr>
        <p:spPr>
          <a:xfrm>
            <a:off x="4169744" y="3490295"/>
            <a:ext cx="3388659" cy="516920"/>
          </a:xfrm>
          <a:custGeom>
            <a:avLst/>
            <a:gdLst/>
            <a:ahLst/>
            <a:cxnLst/>
            <a:rect l="l" t="t" r="r" b="b"/>
            <a:pathLst>
              <a:path w="5440680" h="829945">
                <a:moveTo>
                  <a:pt x="5413336" y="0"/>
                </a:moveTo>
                <a:lnTo>
                  <a:pt x="27101" y="0"/>
                </a:lnTo>
                <a:lnTo>
                  <a:pt x="16550" y="2128"/>
                </a:lnTo>
                <a:lnTo>
                  <a:pt x="7935" y="7934"/>
                </a:lnTo>
                <a:lnTo>
                  <a:pt x="2129" y="16544"/>
                </a:lnTo>
                <a:lnTo>
                  <a:pt x="0" y="27089"/>
                </a:lnTo>
                <a:lnTo>
                  <a:pt x="0" y="802779"/>
                </a:lnTo>
                <a:lnTo>
                  <a:pt x="2129" y="813323"/>
                </a:lnTo>
                <a:lnTo>
                  <a:pt x="7935" y="821934"/>
                </a:lnTo>
                <a:lnTo>
                  <a:pt x="16550" y="827739"/>
                </a:lnTo>
                <a:lnTo>
                  <a:pt x="27101" y="829868"/>
                </a:lnTo>
                <a:lnTo>
                  <a:pt x="5413336" y="829868"/>
                </a:lnTo>
                <a:lnTo>
                  <a:pt x="5423881" y="827739"/>
                </a:lnTo>
                <a:lnTo>
                  <a:pt x="5432491" y="821934"/>
                </a:lnTo>
                <a:lnTo>
                  <a:pt x="5438297" y="813323"/>
                </a:lnTo>
                <a:lnTo>
                  <a:pt x="5440426" y="802779"/>
                </a:lnTo>
                <a:lnTo>
                  <a:pt x="5440426" y="27089"/>
                </a:lnTo>
                <a:lnTo>
                  <a:pt x="5438297" y="16544"/>
                </a:lnTo>
                <a:lnTo>
                  <a:pt x="5432491" y="7934"/>
                </a:lnTo>
                <a:lnTo>
                  <a:pt x="5423881" y="2128"/>
                </a:lnTo>
                <a:lnTo>
                  <a:pt x="5413336" y="0"/>
                </a:lnTo>
                <a:close/>
              </a:path>
            </a:pathLst>
          </a:custGeom>
          <a:solidFill>
            <a:srgbClr val="E1E4E7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72" name="object 12"/>
          <p:cNvSpPr txBox="1"/>
          <p:nvPr/>
        </p:nvSpPr>
        <p:spPr>
          <a:xfrm>
            <a:off x="4546982" y="2837890"/>
            <a:ext cx="2730250" cy="325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10" marR="3164" indent="272089" algn="ctr"/>
            <a:r>
              <a:rPr sz="1059" spc="-9" dirty="0">
                <a:solidFill>
                  <a:srgbClr val="FFFFFF"/>
                </a:solidFill>
                <a:latin typeface="CentraleSans Medium"/>
                <a:cs typeface="CentraleSans Medium"/>
              </a:rPr>
              <a:t>Corporate </a:t>
            </a:r>
            <a:r>
              <a:rPr sz="1059" spc="-6" dirty="0">
                <a:solidFill>
                  <a:srgbClr val="FFFFFF"/>
                </a:solidFill>
                <a:latin typeface="CentraleSans Medium"/>
                <a:cs typeface="CentraleSans Medium"/>
              </a:rPr>
              <a:t>Network: </a:t>
            </a:r>
            <a:r>
              <a:rPr sz="1059" dirty="0">
                <a:solidFill>
                  <a:srgbClr val="FFFFFF"/>
                </a:solidFill>
                <a:latin typeface="CentraleSans Medium"/>
                <a:cs typeface="CentraleSans Medium"/>
              </a:rPr>
              <a:t>user </a:t>
            </a:r>
            <a:r>
              <a:rPr sz="1059" spc="-9" dirty="0">
                <a:solidFill>
                  <a:srgbClr val="FFFFFF"/>
                </a:solidFill>
                <a:latin typeface="CentraleSans Medium"/>
                <a:cs typeface="CentraleSans Medium"/>
              </a:rPr>
              <a:t>work</a:t>
            </a:r>
            <a:r>
              <a:rPr sz="1059" spc="-3" dirty="0">
                <a:solidFill>
                  <a:srgbClr val="FFFFFF"/>
                </a:solidFill>
                <a:latin typeface="CentraleSans Medium"/>
                <a:cs typeface="CentraleSans Medium"/>
              </a:rPr>
              <a:t>stations,</a:t>
            </a:r>
            <a:r>
              <a:rPr lang="en-US" sz="1059" spc="-3" dirty="0">
                <a:solidFill>
                  <a:srgbClr val="FFFFFF"/>
                </a:solidFill>
                <a:latin typeface="CentraleSans Medium"/>
                <a:cs typeface="CentraleSans Medium"/>
              </a:rPr>
              <a:t> </a:t>
            </a:r>
            <a:r>
              <a:rPr sz="1059" spc="-3" dirty="0">
                <a:solidFill>
                  <a:srgbClr val="FFFFFF"/>
                </a:solidFill>
                <a:latin typeface="CentraleSans Medium"/>
                <a:cs typeface="CentraleSans Medium"/>
              </a:rPr>
              <a:t>servers, </a:t>
            </a:r>
            <a:r>
              <a:rPr sz="1059" dirty="0">
                <a:solidFill>
                  <a:srgbClr val="FFFFFF"/>
                </a:solidFill>
                <a:latin typeface="CentraleSans Medium"/>
                <a:cs typeface="CentraleSans Medium"/>
              </a:rPr>
              <a:t>business</a:t>
            </a:r>
            <a:r>
              <a:rPr sz="1059" spc="-31" dirty="0">
                <a:solidFill>
                  <a:srgbClr val="FFFFFF"/>
                </a:solidFill>
                <a:latin typeface="CentraleSans Medium"/>
                <a:cs typeface="CentraleSans Medium"/>
              </a:rPr>
              <a:t> </a:t>
            </a:r>
            <a:r>
              <a:rPr sz="1059" spc="-3" dirty="0">
                <a:solidFill>
                  <a:srgbClr val="FFFFFF"/>
                </a:solidFill>
                <a:latin typeface="CentraleSans Medium"/>
                <a:cs typeface="CentraleSans Medium"/>
              </a:rPr>
              <a:t>applications</a:t>
            </a:r>
            <a:endParaRPr sz="1059" dirty="0">
              <a:latin typeface="CentraleSans Medium"/>
              <a:cs typeface="CentraleSans Medium"/>
            </a:endParaRPr>
          </a:p>
        </p:txBody>
      </p:sp>
      <p:sp>
        <p:nvSpPr>
          <p:cNvPr id="73" name="object 13"/>
          <p:cNvSpPr/>
          <p:nvPr/>
        </p:nvSpPr>
        <p:spPr>
          <a:xfrm>
            <a:off x="4574215" y="4312892"/>
            <a:ext cx="2915243" cy="382450"/>
          </a:xfrm>
          <a:custGeom>
            <a:avLst/>
            <a:gdLst/>
            <a:ahLst/>
            <a:cxnLst/>
            <a:rect l="l" t="t" r="r" b="b"/>
            <a:pathLst>
              <a:path w="4680584" h="614045">
                <a:moveTo>
                  <a:pt x="4652899" y="0"/>
                </a:moveTo>
                <a:lnTo>
                  <a:pt x="27089" y="0"/>
                </a:lnTo>
                <a:lnTo>
                  <a:pt x="16544" y="2128"/>
                </a:lnTo>
                <a:lnTo>
                  <a:pt x="7934" y="7934"/>
                </a:lnTo>
                <a:lnTo>
                  <a:pt x="2128" y="16544"/>
                </a:lnTo>
                <a:lnTo>
                  <a:pt x="0" y="27089"/>
                </a:lnTo>
                <a:lnTo>
                  <a:pt x="0" y="586778"/>
                </a:lnTo>
                <a:lnTo>
                  <a:pt x="2128" y="597322"/>
                </a:lnTo>
                <a:lnTo>
                  <a:pt x="7934" y="605932"/>
                </a:lnTo>
                <a:lnTo>
                  <a:pt x="16544" y="611738"/>
                </a:lnTo>
                <a:lnTo>
                  <a:pt x="27089" y="613867"/>
                </a:lnTo>
                <a:lnTo>
                  <a:pt x="4652899" y="613867"/>
                </a:lnTo>
                <a:lnTo>
                  <a:pt x="4663443" y="611738"/>
                </a:lnTo>
                <a:lnTo>
                  <a:pt x="4672053" y="605932"/>
                </a:lnTo>
                <a:lnTo>
                  <a:pt x="4677859" y="597322"/>
                </a:lnTo>
                <a:lnTo>
                  <a:pt x="4679988" y="586778"/>
                </a:lnTo>
                <a:lnTo>
                  <a:pt x="4679988" y="27089"/>
                </a:lnTo>
                <a:lnTo>
                  <a:pt x="4677859" y="16544"/>
                </a:lnTo>
                <a:lnTo>
                  <a:pt x="4672053" y="7934"/>
                </a:lnTo>
                <a:lnTo>
                  <a:pt x="4663443" y="2128"/>
                </a:lnTo>
                <a:lnTo>
                  <a:pt x="4652899" y="0"/>
                </a:lnTo>
                <a:close/>
              </a:path>
            </a:pathLst>
          </a:custGeom>
          <a:solidFill>
            <a:srgbClr val="0099C4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74" name="object 14"/>
          <p:cNvSpPr/>
          <p:nvPr/>
        </p:nvSpPr>
        <p:spPr>
          <a:xfrm>
            <a:off x="4574215" y="4763739"/>
            <a:ext cx="2915243" cy="382450"/>
          </a:xfrm>
          <a:custGeom>
            <a:avLst/>
            <a:gdLst/>
            <a:ahLst/>
            <a:cxnLst/>
            <a:rect l="l" t="t" r="r" b="b"/>
            <a:pathLst>
              <a:path w="4680584" h="614045">
                <a:moveTo>
                  <a:pt x="4652899" y="0"/>
                </a:moveTo>
                <a:lnTo>
                  <a:pt x="27089" y="0"/>
                </a:lnTo>
                <a:lnTo>
                  <a:pt x="16544" y="2128"/>
                </a:lnTo>
                <a:lnTo>
                  <a:pt x="7934" y="7934"/>
                </a:lnTo>
                <a:lnTo>
                  <a:pt x="2128" y="16544"/>
                </a:lnTo>
                <a:lnTo>
                  <a:pt x="0" y="27089"/>
                </a:lnTo>
                <a:lnTo>
                  <a:pt x="0" y="586778"/>
                </a:lnTo>
                <a:lnTo>
                  <a:pt x="2128" y="597322"/>
                </a:lnTo>
                <a:lnTo>
                  <a:pt x="7934" y="605932"/>
                </a:lnTo>
                <a:lnTo>
                  <a:pt x="16544" y="611738"/>
                </a:lnTo>
                <a:lnTo>
                  <a:pt x="27089" y="613867"/>
                </a:lnTo>
                <a:lnTo>
                  <a:pt x="4652899" y="613867"/>
                </a:lnTo>
                <a:lnTo>
                  <a:pt x="4663443" y="611738"/>
                </a:lnTo>
                <a:lnTo>
                  <a:pt x="4672053" y="605932"/>
                </a:lnTo>
                <a:lnTo>
                  <a:pt x="4677859" y="597322"/>
                </a:lnTo>
                <a:lnTo>
                  <a:pt x="4679988" y="586778"/>
                </a:lnTo>
                <a:lnTo>
                  <a:pt x="4679988" y="27089"/>
                </a:lnTo>
                <a:lnTo>
                  <a:pt x="4677859" y="16544"/>
                </a:lnTo>
                <a:lnTo>
                  <a:pt x="4672053" y="7934"/>
                </a:lnTo>
                <a:lnTo>
                  <a:pt x="4663443" y="2128"/>
                </a:lnTo>
                <a:lnTo>
                  <a:pt x="4652899" y="0"/>
                </a:lnTo>
                <a:close/>
              </a:path>
            </a:pathLst>
          </a:custGeom>
          <a:solidFill>
            <a:srgbClr val="0077B2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75" name="object 15"/>
          <p:cNvSpPr/>
          <p:nvPr/>
        </p:nvSpPr>
        <p:spPr>
          <a:xfrm>
            <a:off x="4574215" y="3557563"/>
            <a:ext cx="2915243" cy="382450"/>
          </a:xfrm>
          <a:custGeom>
            <a:avLst/>
            <a:gdLst/>
            <a:ahLst/>
            <a:cxnLst/>
            <a:rect l="l" t="t" r="r" b="b"/>
            <a:pathLst>
              <a:path w="4680584" h="614045">
                <a:moveTo>
                  <a:pt x="4652899" y="0"/>
                </a:moveTo>
                <a:lnTo>
                  <a:pt x="27089" y="0"/>
                </a:lnTo>
                <a:lnTo>
                  <a:pt x="16544" y="2128"/>
                </a:lnTo>
                <a:lnTo>
                  <a:pt x="7934" y="7934"/>
                </a:lnTo>
                <a:lnTo>
                  <a:pt x="2128" y="16544"/>
                </a:lnTo>
                <a:lnTo>
                  <a:pt x="0" y="27089"/>
                </a:lnTo>
                <a:lnTo>
                  <a:pt x="0" y="586778"/>
                </a:lnTo>
                <a:lnTo>
                  <a:pt x="2128" y="597322"/>
                </a:lnTo>
                <a:lnTo>
                  <a:pt x="7934" y="605932"/>
                </a:lnTo>
                <a:lnTo>
                  <a:pt x="16544" y="611738"/>
                </a:lnTo>
                <a:lnTo>
                  <a:pt x="27089" y="613867"/>
                </a:lnTo>
                <a:lnTo>
                  <a:pt x="4652899" y="613867"/>
                </a:lnTo>
                <a:lnTo>
                  <a:pt x="4663443" y="611738"/>
                </a:lnTo>
                <a:lnTo>
                  <a:pt x="4672053" y="605932"/>
                </a:lnTo>
                <a:lnTo>
                  <a:pt x="4677859" y="597322"/>
                </a:lnTo>
                <a:lnTo>
                  <a:pt x="4679988" y="586778"/>
                </a:lnTo>
                <a:lnTo>
                  <a:pt x="4679988" y="27089"/>
                </a:lnTo>
                <a:lnTo>
                  <a:pt x="4677859" y="16544"/>
                </a:lnTo>
                <a:lnTo>
                  <a:pt x="4672053" y="7934"/>
                </a:lnTo>
                <a:lnTo>
                  <a:pt x="4663443" y="2128"/>
                </a:lnTo>
                <a:lnTo>
                  <a:pt x="4652899" y="0"/>
                </a:lnTo>
                <a:close/>
              </a:path>
            </a:pathLst>
          </a:custGeom>
          <a:solidFill>
            <a:srgbClr val="98A2AD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76" name="object 16"/>
          <p:cNvSpPr txBox="1"/>
          <p:nvPr/>
        </p:nvSpPr>
        <p:spPr>
          <a:xfrm>
            <a:off x="5109131" y="3680525"/>
            <a:ext cx="1845411" cy="162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10"/>
            <a:r>
              <a:rPr lang="en-US" sz="1059" spc="-6" dirty="0">
                <a:solidFill>
                  <a:srgbClr val="FFFFFF"/>
                </a:solidFill>
                <a:latin typeface="CentraleSans Medium"/>
                <a:cs typeface="CentraleSans Medium"/>
              </a:rPr>
              <a:t>ICS</a:t>
            </a:r>
            <a:r>
              <a:rPr sz="1059" spc="-6" dirty="0">
                <a:solidFill>
                  <a:srgbClr val="FFFFFF"/>
                </a:solidFill>
                <a:latin typeface="CentraleSans Medium"/>
                <a:cs typeface="CentraleSans Medium"/>
              </a:rPr>
              <a:t> </a:t>
            </a:r>
            <a:r>
              <a:rPr sz="1059" spc="-3" dirty="0">
                <a:solidFill>
                  <a:srgbClr val="FFFFFF"/>
                </a:solidFill>
                <a:latin typeface="CentraleSans Medium"/>
                <a:cs typeface="CentraleSans Medium"/>
              </a:rPr>
              <a:t>servers, </a:t>
            </a:r>
            <a:r>
              <a:rPr sz="1059" dirty="0">
                <a:solidFill>
                  <a:srgbClr val="FFFFFF"/>
                </a:solidFill>
                <a:latin typeface="CentraleSans Medium"/>
                <a:cs typeface="CentraleSans Medium"/>
              </a:rPr>
              <a:t>OPC</a:t>
            </a:r>
            <a:r>
              <a:rPr sz="1059" spc="-75" dirty="0">
                <a:solidFill>
                  <a:srgbClr val="FFFFFF"/>
                </a:solidFill>
                <a:latin typeface="CentraleSans Medium"/>
                <a:cs typeface="CentraleSans Medium"/>
              </a:rPr>
              <a:t> </a:t>
            </a:r>
            <a:r>
              <a:rPr sz="1059" spc="-3" dirty="0">
                <a:solidFill>
                  <a:srgbClr val="FFFFFF"/>
                </a:solidFill>
                <a:latin typeface="CentraleSans Medium"/>
                <a:cs typeface="CentraleSans Medium"/>
              </a:rPr>
              <a:t>Servers</a:t>
            </a:r>
            <a:endParaRPr sz="1059" dirty="0">
              <a:latin typeface="CentraleSans Medium"/>
              <a:cs typeface="CentraleSans Medium"/>
            </a:endParaRPr>
          </a:p>
        </p:txBody>
      </p:sp>
      <p:sp>
        <p:nvSpPr>
          <p:cNvPr id="77" name="object 17"/>
          <p:cNvSpPr/>
          <p:nvPr/>
        </p:nvSpPr>
        <p:spPr>
          <a:xfrm>
            <a:off x="4574215" y="5215223"/>
            <a:ext cx="2915243" cy="382450"/>
          </a:xfrm>
          <a:custGeom>
            <a:avLst/>
            <a:gdLst/>
            <a:ahLst/>
            <a:cxnLst/>
            <a:rect l="l" t="t" r="r" b="b"/>
            <a:pathLst>
              <a:path w="4680584" h="614045">
                <a:moveTo>
                  <a:pt x="4652899" y="0"/>
                </a:moveTo>
                <a:lnTo>
                  <a:pt x="27089" y="0"/>
                </a:lnTo>
                <a:lnTo>
                  <a:pt x="16544" y="2128"/>
                </a:lnTo>
                <a:lnTo>
                  <a:pt x="7934" y="7934"/>
                </a:lnTo>
                <a:lnTo>
                  <a:pt x="2128" y="16544"/>
                </a:lnTo>
                <a:lnTo>
                  <a:pt x="0" y="27089"/>
                </a:lnTo>
                <a:lnTo>
                  <a:pt x="0" y="586778"/>
                </a:lnTo>
                <a:lnTo>
                  <a:pt x="2128" y="597322"/>
                </a:lnTo>
                <a:lnTo>
                  <a:pt x="7934" y="605932"/>
                </a:lnTo>
                <a:lnTo>
                  <a:pt x="16544" y="611738"/>
                </a:lnTo>
                <a:lnTo>
                  <a:pt x="27089" y="613867"/>
                </a:lnTo>
                <a:lnTo>
                  <a:pt x="4652899" y="613867"/>
                </a:lnTo>
                <a:lnTo>
                  <a:pt x="4663443" y="611738"/>
                </a:lnTo>
                <a:lnTo>
                  <a:pt x="4672053" y="605932"/>
                </a:lnTo>
                <a:lnTo>
                  <a:pt x="4677859" y="597322"/>
                </a:lnTo>
                <a:lnTo>
                  <a:pt x="4679988" y="586778"/>
                </a:lnTo>
                <a:lnTo>
                  <a:pt x="4679988" y="27089"/>
                </a:lnTo>
                <a:lnTo>
                  <a:pt x="4677859" y="16544"/>
                </a:lnTo>
                <a:lnTo>
                  <a:pt x="4672053" y="7934"/>
                </a:lnTo>
                <a:lnTo>
                  <a:pt x="4663443" y="2128"/>
                </a:lnTo>
                <a:lnTo>
                  <a:pt x="4652899" y="0"/>
                </a:lnTo>
                <a:close/>
              </a:path>
            </a:pathLst>
          </a:custGeom>
          <a:solidFill>
            <a:srgbClr val="18999E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78" name="object 18"/>
          <p:cNvSpPr txBox="1"/>
          <p:nvPr/>
        </p:nvSpPr>
        <p:spPr>
          <a:xfrm>
            <a:off x="4591593" y="4415037"/>
            <a:ext cx="2828019" cy="1092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59" dirty="0">
                <a:solidFill>
                  <a:srgbClr val="FFFFFF"/>
                </a:solidFill>
                <a:latin typeface="CentraleSans Medium"/>
                <a:cs typeface="CentraleSans Medium"/>
              </a:rPr>
              <a:t>HMI </a:t>
            </a:r>
            <a:r>
              <a:rPr sz="1059" spc="-3" dirty="0">
                <a:solidFill>
                  <a:srgbClr val="FFFFFF"/>
                </a:solidFill>
                <a:latin typeface="CentraleSans Medium"/>
                <a:cs typeface="CentraleSans Medium"/>
              </a:rPr>
              <a:t>stations, Engineering</a:t>
            </a:r>
            <a:r>
              <a:rPr sz="1059" spc="3" dirty="0">
                <a:solidFill>
                  <a:srgbClr val="FFFFFF"/>
                </a:solidFill>
                <a:latin typeface="CentraleSans Medium"/>
                <a:cs typeface="CentraleSans Medium"/>
              </a:rPr>
              <a:t> </a:t>
            </a:r>
            <a:r>
              <a:rPr sz="1059" spc="-3" dirty="0">
                <a:solidFill>
                  <a:srgbClr val="FFFFFF"/>
                </a:solidFill>
                <a:latin typeface="CentraleSans Medium"/>
                <a:cs typeface="CentraleSans Medium"/>
              </a:rPr>
              <a:t>stations</a:t>
            </a:r>
            <a:endParaRPr sz="1059" dirty="0">
              <a:latin typeface="CentraleSans Medium"/>
              <a:cs typeface="CentraleSans Medium"/>
            </a:endParaRPr>
          </a:p>
          <a:p>
            <a:pPr>
              <a:lnSpc>
                <a:spcPct val="100000"/>
              </a:lnSpc>
            </a:pPr>
            <a:endParaRPr sz="1059" dirty="0">
              <a:latin typeface="Times New Roman"/>
              <a:cs typeface="Times New Roman"/>
            </a:endParaRPr>
          </a:p>
          <a:p>
            <a:pPr>
              <a:spcBef>
                <a:spcPts val="23"/>
              </a:spcBef>
            </a:pPr>
            <a:endParaRPr sz="903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US" sz="1059" spc="-9" dirty="0">
                <a:solidFill>
                  <a:srgbClr val="FFFFFF"/>
                </a:solidFill>
                <a:latin typeface="CentraleSans Medium"/>
                <a:cs typeface="CentraleSans Medium"/>
              </a:rPr>
              <a:t>Controllers (</a:t>
            </a:r>
            <a:r>
              <a:rPr sz="1059" spc="-9" dirty="0">
                <a:solidFill>
                  <a:srgbClr val="FFFFFF"/>
                </a:solidFill>
                <a:latin typeface="CentraleSans Medium"/>
                <a:cs typeface="CentraleSans Medium"/>
              </a:rPr>
              <a:t>PLCs,</a:t>
            </a:r>
            <a:r>
              <a:rPr sz="1059" spc="-59" dirty="0">
                <a:solidFill>
                  <a:srgbClr val="FFFFFF"/>
                </a:solidFill>
                <a:latin typeface="CentraleSans Medium"/>
                <a:cs typeface="CentraleSans Medium"/>
              </a:rPr>
              <a:t> </a:t>
            </a:r>
            <a:r>
              <a:rPr sz="1059" spc="-6" dirty="0">
                <a:solidFill>
                  <a:srgbClr val="FFFFFF"/>
                </a:solidFill>
                <a:latin typeface="CentraleSans Medium"/>
                <a:cs typeface="CentraleSans Medium"/>
              </a:rPr>
              <a:t>RTUs</a:t>
            </a:r>
            <a:r>
              <a:rPr lang="en-US" sz="1059" spc="-6" dirty="0">
                <a:solidFill>
                  <a:srgbClr val="FFFFFF"/>
                </a:solidFill>
                <a:latin typeface="CentraleSans Medium"/>
                <a:cs typeface="CentraleSans Medium"/>
              </a:rPr>
              <a:t>)</a:t>
            </a:r>
            <a:endParaRPr sz="1059" dirty="0">
              <a:latin typeface="CentraleSans Medium"/>
              <a:cs typeface="CentraleSans Medium"/>
            </a:endParaRPr>
          </a:p>
          <a:p>
            <a:pPr>
              <a:lnSpc>
                <a:spcPct val="100000"/>
              </a:lnSpc>
            </a:pPr>
            <a:endParaRPr sz="1059" dirty="0">
              <a:latin typeface="Times New Roman"/>
              <a:cs typeface="Times New Roman"/>
            </a:endParaRPr>
          </a:p>
          <a:p>
            <a:pPr>
              <a:spcBef>
                <a:spcPts val="28"/>
              </a:spcBef>
            </a:pPr>
            <a:endParaRPr sz="903" dirty="0">
              <a:latin typeface="Times New Roman"/>
              <a:cs typeface="Times New Roman"/>
            </a:endParaRPr>
          </a:p>
          <a:p>
            <a:pPr marR="1582" algn="ctr"/>
            <a:r>
              <a:rPr lang="en-US" sz="1059" spc="-12" dirty="0">
                <a:solidFill>
                  <a:srgbClr val="FFFFFF"/>
                </a:solidFill>
                <a:latin typeface="CentraleSans Medium"/>
                <a:cs typeface="CentraleSans Medium"/>
              </a:rPr>
              <a:t>Field Devices (t</a:t>
            </a:r>
            <a:r>
              <a:rPr sz="1059" spc="-12" dirty="0">
                <a:solidFill>
                  <a:srgbClr val="FFFFFF"/>
                </a:solidFill>
                <a:latin typeface="CentraleSans Medium"/>
                <a:cs typeface="CentraleSans Medium"/>
              </a:rPr>
              <a:t>urbines, </a:t>
            </a:r>
            <a:r>
              <a:rPr sz="1059" dirty="0">
                <a:solidFill>
                  <a:srgbClr val="FFFFFF"/>
                </a:solidFill>
                <a:latin typeface="CentraleSans Medium"/>
                <a:cs typeface="CentraleSans Medium"/>
              </a:rPr>
              <a:t>pumps, </a:t>
            </a:r>
            <a:r>
              <a:rPr lang="en-US" sz="1059" spc="-6" dirty="0">
                <a:solidFill>
                  <a:srgbClr val="FFFFFF"/>
                </a:solidFill>
                <a:latin typeface="CentraleSans Medium"/>
                <a:cs typeface="CentraleSans Medium"/>
              </a:rPr>
              <a:t>etc.)</a:t>
            </a:r>
            <a:endParaRPr sz="1059" dirty="0">
              <a:latin typeface="CentraleSans Medium"/>
              <a:cs typeface="CentraleSans Medium"/>
            </a:endParaRPr>
          </a:p>
        </p:txBody>
      </p:sp>
      <p:sp>
        <p:nvSpPr>
          <p:cNvPr id="79" name="object 19"/>
          <p:cNvSpPr txBox="1"/>
          <p:nvPr/>
        </p:nvSpPr>
        <p:spPr>
          <a:xfrm>
            <a:off x="4297362" y="2742821"/>
            <a:ext cx="128240" cy="579806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7910">
              <a:lnSpc>
                <a:spcPts val="1018"/>
              </a:lnSpc>
            </a:pPr>
            <a:r>
              <a:rPr sz="934" spc="-22" dirty="0">
                <a:solidFill>
                  <a:srgbClr val="35485E"/>
                </a:solidFill>
                <a:latin typeface="CentraleSans Book"/>
                <a:cs typeface="CentraleSans Book"/>
              </a:rPr>
              <a:t>C</a:t>
            </a:r>
            <a:r>
              <a:rPr sz="934" dirty="0">
                <a:solidFill>
                  <a:srgbClr val="35485E"/>
                </a:solidFill>
                <a:latin typeface="CentraleSans Book"/>
                <a:cs typeface="CentraleSans Book"/>
              </a:rPr>
              <a:t>orpo</a:t>
            </a:r>
            <a:r>
              <a:rPr sz="934" spc="-12" dirty="0">
                <a:solidFill>
                  <a:srgbClr val="35485E"/>
                </a:solidFill>
                <a:latin typeface="CentraleSans Book"/>
                <a:cs typeface="CentraleSans Book"/>
              </a:rPr>
              <a:t>r</a:t>
            </a:r>
            <a:r>
              <a:rPr sz="934" spc="-6" dirty="0">
                <a:solidFill>
                  <a:srgbClr val="35485E"/>
                </a:solidFill>
                <a:latin typeface="CentraleSans Book"/>
                <a:cs typeface="CentraleSans Book"/>
              </a:rPr>
              <a:t>a</a:t>
            </a:r>
            <a:r>
              <a:rPr sz="934" spc="-9" dirty="0">
                <a:solidFill>
                  <a:srgbClr val="35485E"/>
                </a:solidFill>
                <a:latin typeface="CentraleSans Book"/>
                <a:cs typeface="CentraleSans Book"/>
              </a:rPr>
              <a:t>t</a:t>
            </a:r>
            <a:r>
              <a:rPr sz="934" dirty="0">
                <a:solidFill>
                  <a:srgbClr val="35485E"/>
                </a:solidFill>
                <a:latin typeface="CentraleSans Book"/>
                <a:cs typeface="CentraleSans Book"/>
              </a:rPr>
              <a:t>e</a:t>
            </a:r>
            <a:endParaRPr sz="934" dirty="0">
              <a:latin typeface="CentraleSans Book"/>
              <a:cs typeface="CentraleSans Book"/>
            </a:endParaRPr>
          </a:p>
        </p:txBody>
      </p:sp>
      <p:sp>
        <p:nvSpPr>
          <p:cNvPr id="80" name="object 20"/>
          <p:cNvSpPr txBox="1"/>
          <p:nvPr/>
        </p:nvSpPr>
        <p:spPr>
          <a:xfrm>
            <a:off x="4294444" y="3545137"/>
            <a:ext cx="143757" cy="420418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34" dirty="0">
                <a:solidFill>
                  <a:srgbClr val="35485E"/>
                </a:solidFill>
                <a:latin typeface="CentraleSans Book"/>
                <a:cs typeface="CentraleSans Book"/>
              </a:rPr>
              <a:t>DMZ</a:t>
            </a:r>
            <a:endParaRPr sz="934" dirty="0">
              <a:latin typeface="CentraleSans Book"/>
              <a:cs typeface="CentraleSans Book"/>
            </a:endParaRPr>
          </a:p>
        </p:txBody>
      </p:sp>
      <p:sp>
        <p:nvSpPr>
          <p:cNvPr id="81" name="object 21"/>
          <p:cNvSpPr txBox="1"/>
          <p:nvPr/>
        </p:nvSpPr>
        <p:spPr>
          <a:xfrm>
            <a:off x="1487087" y="2477411"/>
            <a:ext cx="1514848" cy="172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10"/>
            <a:r>
              <a:rPr sz="1121" spc="-22" dirty="0">
                <a:solidFill>
                  <a:srgbClr val="35485E"/>
                </a:solidFill>
                <a:latin typeface="CentraleSans Medium"/>
                <a:cs typeface="CentraleSans Medium"/>
              </a:rPr>
              <a:t>Perimeter</a:t>
            </a:r>
            <a:r>
              <a:rPr sz="1121" spc="-69" dirty="0">
                <a:solidFill>
                  <a:srgbClr val="35485E"/>
                </a:solidFill>
                <a:latin typeface="CentraleSans Medium"/>
                <a:cs typeface="CentraleSans Medium"/>
              </a:rPr>
              <a:t> </a:t>
            </a:r>
            <a:r>
              <a:rPr sz="1121" spc="-28" dirty="0">
                <a:solidFill>
                  <a:srgbClr val="35485E"/>
                </a:solidFill>
                <a:latin typeface="CentraleSans Medium"/>
                <a:cs typeface="CentraleSans Medium"/>
              </a:rPr>
              <a:t>Controls</a:t>
            </a:r>
            <a:endParaRPr sz="1121" dirty="0">
              <a:latin typeface="CentraleSans Medium"/>
              <a:cs typeface="CentraleSans Medium"/>
            </a:endParaRPr>
          </a:p>
        </p:txBody>
      </p:sp>
      <p:sp>
        <p:nvSpPr>
          <p:cNvPr id="82" name="object 22"/>
          <p:cNvSpPr txBox="1"/>
          <p:nvPr/>
        </p:nvSpPr>
        <p:spPr>
          <a:xfrm>
            <a:off x="1487087" y="2942918"/>
            <a:ext cx="878805" cy="172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10"/>
            <a:r>
              <a:rPr sz="1121" spc="-16" dirty="0">
                <a:solidFill>
                  <a:srgbClr val="35485E"/>
                </a:solidFill>
                <a:latin typeface="CentraleSans Medium"/>
                <a:cs typeface="CentraleSans Medium"/>
              </a:rPr>
              <a:t>IT</a:t>
            </a:r>
            <a:r>
              <a:rPr sz="1121" spc="-75" dirty="0">
                <a:solidFill>
                  <a:srgbClr val="35485E"/>
                </a:solidFill>
                <a:latin typeface="CentraleSans Medium"/>
                <a:cs typeface="CentraleSans Medium"/>
              </a:rPr>
              <a:t> </a:t>
            </a:r>
            <a:r>
              <a:rPr sz="1121" spc="-28" dirty="0">
                <a:solidFill>
                  <a:srgbClr val="364268"/>
                </a:solidFill>
                <a:latin typeface="CentraleSans Medium"/>
                <a:cs typeface="CentraleSans Medium"/>
              </a:rPr>
              <a:t>Controls</a:t>
            </a:r>
            <a:endParaRPr sz="1121" dirty="0">
              <a:solidFill>
                <a:srgbClr val="364268"/>
              </a:solidFill>
              <a:latin typeface="CentraleSans Medium"/>
              <a:cs typeface="CentraleSans Medium"/>
            </a:endParaRPr>
          </a:p>
        </p:txBody>
      </p:sp>
      <p:sp>
        <p:nvSpPr>
          <p:cNvPr id="83" name="object 41"/>
          <p:cNvSpPr txBox="1"/>
          <p:nvPr/>
        </p:nvSpPr>
        <p:spPr>
          <a:xfrm>
            <a:off x="4248261" y="4475698"/>
            <a:ext cx="256480" cy="74433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7910" indent="29265" algn="ctr">
              <a:lnSpc>
                <a:spcPts val="1018"/>
              </a:lnSpc>
            </a:pPr>
            <a:r>
              <a:rPr lang="en-US" sz="934" spc="-6" dirty="0">
                <a:solidFill>
                  <a:srgbClr val="35485E"/>
                </a:solidFill>
                <a:latin typeface="CentraleSans Book"/>
                <a:cs typeface="CentraleSans Book"/>
              </a:rPr>
              <a:t>Industrial Networks</a:t>
            </a:r>
            <a:endParaRPr sz="934" dirty="0">
              <a:latin typeface="CentraleSans Book"/>
              <a:cs typeface="CentraleSans Book"/>
            </a:endParaRPr>
          </a:p>
        </p:txBody>
      </p:sp>
      <p:sp>
        <p:nvSpPr>
          <p:cNvPr id="84" name="object 42"/>
          <p:cNvSpPr/>
          <p:nvPr/>
        </p:nvSpPr>
        <p:spPr>
          <a:xfrm>
            <a:off x="3253156" y="2562840"/>
            <a:ext cx="3955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25400">
            <a:solidFill>
              <a:srgbClr val="0077B2"/>
            </a:solidFill>
          </a:ln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85" name="object 43"/>
          <p:cNvSpPr/>
          <p:nvPr/>
        </p:nvSpPr>
        <p:spPr>
          <a:xfrm>
            <a:off x="3375065" y="2562840"/>
            <a:ext cx="288321" cy="0"/>
          </a:xfrm>
          <a:custGeom>
            <a:avLst/>
            <a:gdLst/>
            <a:ahLst/>
            <a:cxnLst/>
            <a:rect l="l" t="t" r="r" b="b"/>
            <a:pathLst>
              <a:path w="462914">
                <a:moveTo>
                  <a:pt x="0" y="0"/>
                </a:moveTo>
                <a:lnTo>
                  <a:pt x="462800" y="0"/>
                </a:lnTo>
              </a:path>
            </a:pathLst>
          </a:custGeom>
          <a:ln w="25400">
            <a:solidFill>
              <a:srgbClr val="0077B2"/>
            </a:solidFill>
            <a:prstDash val="lgDash"/>
          </a:ln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86" name="object 44"/>
          <p:cNvSpPr/>
          <p:nvPr/>
        </p:nvSpPr>
        <p:spPr>
          <a:xfrm>
            <a:off x="3704497" y="2562840"/>
            <a:ext cx="4406284" cy="0"/>
          </a:xfrm>
          <a:custGeom>
            <a:avLst/>
            <a:gdLst/>
            <a:ahLst/>
            <a:cxnLst/>
            <a:rect l="l" t="t" r="r" b="b"/>
            <a:pathLst>
              <a:path w="7074534">
                <a:moveTo>
                  <a:pt x="0" y="0"/>
                </a:moveTo>
                <a:lnTo>
                  <a:pt x="7074319" y="0"/>
                </a:lnTo>
              </a:path>
            </a:pathLst>
          </a:custGeom>
          <a:ln w="25400">
            <a:solidFill>
              <a:srgbClr val="0077B2"/>
            </a:solidFill>
            <a:prstDash val="lgDash"/>
          </a:ln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87" name="object 45"/>
          <p:cNvSpPr/>
          <p:nvPr/>
        </p:nvSpPr>
        <p:spPr>
          <a:xfrm>
            <a:off x="8151825" y="2562840"/>
            <a:ext cx="3955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25400">
            <a:solidFill>
              <a:srgbClr val="0077B2"/>
            </a:solidFill>
          </a:ln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88" name="object 46"/>
          <p:cNvSpPr/>
          <p:nvPr/>
        </p:nvSpPr>
        <p:spPr>
          <a:xfrm>
            <a:off x="957217" y="4117081"/>
            <a:ext cx="3955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25400">
            <a:solidFill>
              <a:srgbClr val="0077B2"/>
            </a:solidFill>
          </a:ln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90" name="object 48"/>
          <p:cNvSpPr/>
          <p:nvPr/>
        </p:nvSpPr>
        <p:spPr>
          <a:xfrm>
            <a:off x="179528" y="4088606"/>
            <a:ext cx="7932455" cy="28476"/>
          </a:xfrm>
          <a:custGeom>
            <a:avLst/>
            <a:gdLst/>
            <a:ahLst/>
            <a:cxnLst/>
            <a:rect l="l" t="t" r="r" b="b"/>
            <a:pathLst>
              <a:path w="10778490">
                <a:moveTo>
                  <a:pt x="0" y="0"/>
                </a:moveTo>
                <a:lnTo>
                  <a:pt x="10777918" y="0"/>
                </a:lnTo>
              </a:path>
            </a:pathLst>
          </a:custGeom>
          <a:ln w="25400">
            <a:solidFill>
              <a:srgbClr val="0077B2"/>
            </a:solidFill>
            <a:prstDash val="lgDash"/>
          </a:ln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91" name="object 49"/>
          <p:cNvSpPr/>
          <p:nvPr/>
        </p:nvSpPr>
        <p:spPr>
          <a:xfrm>
            <a:off x="8151825" y="4117081"/>
            <a:ext cx="3955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25400">
            <a:solidFill>
              <a:srgbClr val="0077B2"/>
            </a:solidFill>
          </a:ln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92" name="object 50"/>
          <p:cNvSpPr/>
          <p:nvPr/>
        </p:nvSpPr>
        <p:spPr>
          <a:xfrm>
            <a:off x="3253156" y="3440809"/>
            <a:ext cx="3955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25400">
            <a:solidFill>
              <a:srgbClr val="0077B2"/>
            </a:solidFill>
          </a:ln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93" name="object 51"/>
          <p:cNvSpPr/>
          <p:nvPr/>
        </p:nvSpPr>
        <p:spPr>
          <a:xfrm>
            <a:off x="3375065" y="3440809"/>
            <a:ext cx="288321" cy="0"/>
          </a:xfrm>
          <a:custGeom>
            <a:avLst/>
            <a:gdLst/>
            <a:ahLst/>
            <a:cxnLst/>
            <a:rect l="l" t="t" r="r" b="b"/>
            <a:pathLst>
              <a:path w="462914">
                <a:moveTo>
                  <a:pt x="0" y="0"/>
                </a:moveTo>
                <a:lnTo>
                  <a:pt x="462800" y="0"/>
                </a:lnTo>
              </a:path>
            </a:pathLst>
          </a:custGeom>
          <a:ln w="25400">
            <a:solidFill>
              <a:srgbClr val="0077B2"/>
            </a:solidFill>
            <a:prstDash val="lgDash"/>
          </a:ln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94" name="object 52"/>
          <p:cNvSpPr/>
          <p:nvPr/>
        </p:nvSpPr>
        <p:spPr>
          <a:xfrm>
            <a:off x="3704497" y="3440809"/>
            <a:ext cx="4406284" cy="0"/>
          </a:xfrm>
          <a:custGeom>
            <a:avLst/>
            <a:gdLst/>
            <a:ahLst/>
            <a:cxnLst/>
            <a:rect l="l" t="t" r="r" b="b"/>
            <a:pathLst>
              <a:path w="7074534">
                <a:moveTo>
                  <a:pt x="0" y="0"/>
                </a:moveTo>
                <a:lnTo>
                  <a:pt x="7074319" y="0"/>
                </a:lnTo>
              </a:path>
            </a:pathLst>
          </a:custGeom>
          <a:ln w="25400">
            <a:solidFill>
              <a:srgbClr val="0077B2"/>
            </a:solidFill>
            <a:prstDash val="lgDash"/>
          </a:ln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95" name="object 53"/>
          <p:cNvSpPr/>
          <p:nvPr/>
        </p:nvSpPr>
        <p:spPr>
          <a:xfrm>
            <a:off x="8151825" y="3440809"/>
            <a:ext cx="3955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500" y="0"/>
                </a:lnTo>
              </a:path>
            </a:pathLst>
          </a:custGeom>
          <a:ln w="25400">
            <a:solidFill>
              <a:srgbClr val="0077B2"/>
            </a:solidFill>
          </a:ln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96" name="object 54"/>
          <p:cNvSpPr txBox="1"/>
          <p:nvPr/>
        </p:nvSpPr>
        <p:spPr>
          <a:xfrm>
            <a:off x="5699210" y="2330110"/>
            <a:ext cx="457200" cy="143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10"/>
            <a:r>
              <a:rPr sz="934" spc="-6" dirty="0">
                <a:solidFill>
                  <a:srgbClr val="35485E"/>
                </a:solidFill>
                <a:latin typeface="CentraleSans Book"/>
                <a:cs typeface="CentraleSans Book"/>
              </a:rPr>
              <a:t>I</a:t>
            </a:r>
            <a:r>
              <a:rPr sz="934" spc="-3" dirty="0">
                <a:solidFill>
                  <a:srgbClr val="35485E"/>
                </a:solidFill>
                <a:latin typeface="CentraleSans Book"/>
                <a:cs typeface="CentraleSans Book"/>
              </a:rPr>
              <a:t>n</a:t>
            </a:r>
            <a:r>
              <a:rPr sz="934" spc="-9" dirty="0">
                <a:solidFill>
                  <a:srgbClr val="35485E"/>
                </a:solidFill>
                <a:latin typeface="CentraleSans Book"/>
                <a:cs typeface="CentraleSans Book"/>
              </a:rPr>
              <a:t>t</a:t>
            </a:r>
            <a:r>
              <a:rPr sz="934" dirty="0">
                <a:solidFill>
                  <a:srgbClr val="35485E"/>
                </a:solidFill>
                <a:latin typeface="CentraleSans Book"/>
                <a:cs typeface="CentraleSans Book"/>
              </a:rPr>
              <a:t>ernet</a:t>
            </a:r>
            <a:endParaRPr sz="934">
              <a:latin typeface="CentraleSans Book"/>
              <a:cs typeface="CentraleSans Book"/>
            </a:endParaRPr>
          </a:p>
        </p:txBody>
      </p:sp>
      <p:sp>
        <p:nvSpPr>
          <p:cNvPr id="97" name="object 55"/>
          <p:cNvSpPr/>
          <p:nvPr/>
        </p:nvSpPr>
        <p:spPr>
          <a:xfrm>
            <a:off x="5720729" y="2054348"/>
            <a:ext cx="400643" cy="250748"/>
          </a:xfrm>
          <a:custGeom>
            <a:avLst/>
            <a:gdLst/>
            <a:ahLst/>
            <a:cxnLst/>
            <a:rect l="l" t="t" r="r" b="b"/>
            <a:pathLst>
              <a:path w="643254" h="402589">
                <a:moveTo>
                  <a:pt x="321627" y="0"/>
                </a:moveTo>
                <a:lnTo>
                  <a:pt x="274985" y="4869"/>
                </a:lnTo>
                <a:lnTo>
                  <a:pt x="233054" y="19475"/>
                </a:lnTo>
                <a:lnTo>
                  <a:pt x="195833" y="43816"/>
                </a:lnTo>
                <a:lnTo>
                  <a:pt x="163321" y="77889"/>
                </a:lnTo>
                <a:lnTo>
                  <a:pt x="136932" y="124067"/>
                </a:lnTo>
                <a:lnTo>
                  <a:pt x="123126" y="174637"/>
                </a:lnTo>
                <a:lnTo>
                  <a:pt x="114325" y="174637"/>
                </a:lnTo>
                <a:lnTo>
                  <a:pt x="58727" y="188142"/>
                </a:lnTo>
                <a:lnTo>
                  <a:pt x="17589" y="228650"/>
                </a:lnTo>
                <a:lnTo>
                  <a:pt x="1096" y="273420"/>
                </a:lnTo>
                <a:lnTo>
                  <a:pt x="0" y="288963"/>
                </a:lnTo>
                <a:lnTo>
                  <a:pt x="4155" y="321081"/>
                </a:lnTo>
                <a:lnTo>
                  <a:pt x="33677" y="370703"/>
                </a:lnTo>
                <a:lnTo>
                  <a:pt x="73250" y="394267"/>
                </a:lnTo>
                <a:lnTo>
                  <a:pt x="120611" y="402031"/>
                </a:lnTo>
                <a:lnTo>
                  <a:pt x="511340" y="402031"/>
                </a:lnTo>
                <a:lnTo>
                  <a:pt x="552561" y="390024"/>
                </a:lnTo>
                <a:lnTo>
                  <a:pt x="601796" y="356807"/>
                </a:lnTo>
                <a:lnTo>
                  <a:pt x="638230" y="293991"/>
                </a:lnTo>
                <a:lnTo>
                  <a:pt x="643254" y="255041"/>
                </a:lnTo>
                <a:lnTo>
                  <a:pt x="639328" y="218770"/>
                </a:lnTo>
                <a:lnTo>
                  <a:pt x="607920" y="158463"/>
                </a:lnTo>
                <a:lnTo>
                  <a:pt x="561198" y="123358"/>
                </a:lnTo>
                <a:lnTo>
                  <a:pt x="520365" y="110165"/>
                </a:lnTo>
                <a:lnTo>
                  <a:pt x="498779" y="108038"/>
                </a:lnTo>
                <a:lnTo>
                  <a:pt x="475138" y="71539"/>
                </a:lnTo>
                <a:lnTo>
                  <a:pt x="445689" y="42411"/>
                </a:lnTo>
                <a:lnTo>
                  <a:pt x="410431" y="20656"/>
                </a:lnTo>
                <a:lnTo>
                  <a:pt x="369366" y="6273"/>
                </a:lnTo>
                <a:lnTo>
                  <a:pt x="333556" y="392"/>
                </a:lnTo>
                <a:lnTo>
                  <a:pt x="321627" y="0"/>
                </a:lnTo>
                <a:close/>
              </a:path>
            </a:pathLst>
          </a:custGeom>
          <a:solidFill>
            <a:srgbClr val="E1E4E7"/>
          </a:solidFill>
        </p:spPr>
        <p:txBody>
          <a:bodyPr wrap="square" lIns="0" tIns="0" rIns="0" bIns="0" rtlCol="0"/>
          <a:lstStyle/>
          <a:p>
            <a:endParaRPr sz="1121"/>
          </a:p>
        </p:txBody>
      </p:sp>
      <p:sp>
        <p:nvSpPr>
          <p:cNvPr id="98" name="object 58"/>
          <p:cNvSpPr txBox="1"/>
          <p:nvPr/>
        </p:nvSpPr>
        <p:spPr>
          <a:xfrm>
            <a:off x="1487087" y="3602036"/>
            <a:ext cx="307226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10">
              <a:lnSpc>
                <a:spcPts val="897"/>
              </a:lnSpc>
            </a:pPr>
            <a:r>
              <a:rPr sz="1121" spc="-22" dirty="0">
                <a:solidFill>
                  <a:srgbClr val="35485E"/>
                </a:solidFill>
                <a:latin typeface="CentraleSans Medium"/>
                <a:cs typeface="CentraleSans Medium"/>
              </a:rPr>
              <a:t>Segmentation</a:t>
            </a:r>
            <a:endParaRPr sz="1121" dirty="0">
              <a:latin typeface="CentraleSans Medium"/>
              <a:cs typeface="CentraleSans Medium"/>
            </a:endParaRPr>
          </a:p>
          <a:p>
            <a:pPr marL="7910">
              <a:lnSpc>
                <a:spcPts val="1794"/>
              </a:lnSpc>
              <a:tabLst>
                <a:tab pos="1485020" algn="l"/>
              </a:tabLst>
            </a:pPr>
            <a:r>
              <a:rPr sz="1121" spc="-31" dirty="0">
                <a:solidFill>
                  <a:srgbClr val="35485E"/>
                </a:solidFill>
                <a:latin typeface="CentraleSans Medium"/>
                <a:cs typeface="CentraleSans Medium"/>
              </a:rPr>
              <a:t>Access</a:t>
            </a:r>
            <a:r>
              <a:rPr sz="1121" spc="-19" dirty="0">
                <a:solidFill>
                  <a:srgbClr val="35485E"/>
                </a:solidFill>
                <a:latin typeface="CentraleSans Medium"/>
                <a:cs typeface="CentraleSans Medium"/>
              </a:rPr>
              <a:t> </a:t>
            </a:r>
            <a:r>
              <a:rPr lang="en-US" sz="1121" spc="-22" dirty="0">
                <a:solidFill>
                  <a:srgbClr val="35485E"/>
                </a:solidFill>
                <a:latin typeface="CentraleSans Medium"/>
                <a:cs typeface="CentraleSans Medium"/>
              </a:rPr>
              <a:t>M</a:t>
            </a:r>
            <a:r>
              <a:rPr sz="1121" spc="-22" dirty="0">
                <a:solidFill>
                  <a:srgbClr val="35485E"/>
                </a:solidFill>
                <a:latin typeface="CentraleSans Medium"/>
                <a:cs typeface="CentraleSans Medium"/>
              </a:rPr>
              <a:t>anagement</a:t>
            </a:r>
            <a:endParaRPr lang="he-IL" sz="1121" spc="-22" dirty="0">
              <a:solidFill>
                <a:srgbClr val="35485E"/>
              </a:solidFill>
              <a:latin typeface="CentraleSans Medium"/>
              <a:cs typeface="CentraleSans Medium"/>
            </a:endParaRPr>
          </a:p>
        </p:txBody>
      </p:sp>
      <p:sp>
        <p:nvSpPr>
          <p:cNvPr id="109" name="Right Arrow 108"/>
          <p:cNvSpPr/>
          <p:nvPr/>
        </p:nvSpPr>
        <p:spPr>
          <a:xfrm>
            <a:off x="2725631" y="2498721"/>
            <a:ext cx="327642" cy="135319"/>
          </a:xfrm>
          <a:prstGeom prst="rightArrow">
            <a:avLst/>
          </a:prstGeom>
          <a:solidFill>
            <a:srgbClr val="364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121"/>
          </a:p>
        </p:txBody>
      </p:sp>
      <p:sp>
        <p:nvSpPr>
          <p:cNvPr id="110" name="Right Arrow 109"/>
          <p:cNvSpPr/>
          <p:nvPr/>
        </p:nvSpPr>
        <p:spPr>
          <a:xfrm>
            <a:off x="2725631" y="2958511"/>
            <a:ext cx="327642" cy="135319"/>
          </a:xfrm>
          <a:prstGeom prst="rightArrow">
            <a:avLst/>
          </a:prstGeom>
          <a:solidFill>
            <a:srgbClr val="364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121"/>
          </a:p>
        </p:txBody>
      </p:sp>
      <p:sp>
        <p:nvSpPr>
          <p:cNvPr id="111" name="Right Arrow 110"/>
          <p:cNvSpPr/>
          <p:nvPr/>
        </p:nvSpPr>
        <p:spPr>
          <a:xfrm>
            <a:off x="2725631" y="3662256"/>
            <a:ext cx="327642" cy="135319"/>
          </a:xfrm>
          <a:prstGeom prst="rightArrow">
            <a:avLst/>
          </a:prstGeom>
          <a:solidFill>
            <a:srgbClr val="364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121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-585010" y="2625247"/>
            <a:ext cx="2201147" cy="782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10" marR="3164" algn="ctr">
              <a:lnSpc>
                <a:spcPct val="150000"/>
              </a:lnSpc>
              <a:tabLst>
                <a:tab pos="116666" algn="l"/>
              </a:tabLst>
            </a:pPr>
            <a:r>
              <a:rPr lang="en-US" sz="1495" b="1" spc="-22" dirty="0">
                <a:solidFill>
                  <a:srgbClr val="FF0000"/>
                </a:solidFill>
                <a:latin typeface="CentraleSans Medium"/>
                <a:cs typeface="CentraleSans Medium"/>
              </a:rPr>
              <a:t>Extensive</a:t>
            </a:r>
            <a:r>
              <a:rPr lang="en-US" sz="1495" spc="-22" dirty="0">
                <a:solidFill>
                  <a:srgbClr val="FF0000"/>
                </a:solidFill>
                <a:latin typeface="CentraleSans Medium"/>
                <a:cs typeface="CentraleSans Medium"/>
              </a:rPr>
              <a:t> Control and Visibility</a:t>
            </a:r>
          </a:p>
        </p:txBody>
      </p:sp>
      <p:sp>
        <p:nvSpPr>
          <p:cNvPr id="41" name="Rectangle: Rounded Corners 2"/>
          <p:cNvSpPr/>
          <p:nvPr/>
        </p:nvSpPr>
        <p:spPr>
          <a:xfrm>
            <a:off x="3812636" y="4136933"/>
            <a:ext cx="4298144" cy="1617617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121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-129477" y="4378061"/>
            <a:ext cx="1625363" cy="112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10" marR="3164" algn="ctr">
              <a:lnSpc>
                <a:spcPct val="150000"/>
              </a:lnSpc>
              <a:tabLst>
                <a:tab pos="116666" algn="l"/>
              </a:tabLst>
            </a:pPr>
            <a:r>
              <a:rPr lang="en-US" sz="1495" b="1" spc="-22" dirty="0">
                <a:solidFill>
                  <a:srgbClr val="FF0000"/>
                </a:solidFill>
                <a:latin typeface="CentraleSans Medium"/>
                <a:cs typeface="CentraleSans Medium"/>
              </a:rPr>
              <a:t>Limited  </a:t>
            </a:r>
            <a:r>
              <a:rPr lang="en-US" sz="1495" spc="-22" dirty="0">
                <a:solidFill>
                  <a:srgbClr val="FF0000"/>
                </a:solidFill>
                <a:latin typeface="CentraleSans Medium"/>
                <a:cs typeface="CentraleSans Medium"/>
              </a:rPr>
              <a:t>Control and </a:t>
            </a:r>
            <a:br>
              <a:rPr lang="en-US" sz="1495" spc="-22" dirty="0">
                <a:solidFill>
                  <a:srgbClr val="FF0000"/>
                </a:solidFill>
                <a:latin typeface="CentraleSans Medium"/>
                <a:cs typeface="CentraleSans Medium"/>
              </a:rPr>
            </a:br>
            <a:r>
              <a:rPr lang="en-US" sz="1495" spc="-22" dirty="0">
                <a:solidFill>
                  <a:srgbClr val="FF0000"/>
                </a:solidFill>
                <a:latin typeface="CentraleSans Medium"/>
                <a:cs typeface="CentraleSans Medium"/>
              </a:rPr>
              <a:t>Visibility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15A652-97EE-4A5D-AC10-02FEAAB831BB}"/>
              </a:ext>
            </a:extLst>
          </p:cNvPr>
          <p:cNvSpPr/>
          <p:nvPr/>
        </p:nvSpPr>
        <p:spPr>
          <a:xfrm>
            <a:off x="1434276" y="4725307"/>
            <a:ext cx="4572000" cy="712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910" marR="3164">
              <a:lnSpc>
                <a:spcPct val="150000"/>
              </a:lnSpc>
              <a:spcBef>
                <a:spcPts val="813"/>
              </a:spcBef>
              <a:tabLst>
                <a:tab pos="116666" algn="l"/>
              </a:tabLst>
            </a:pPr>
            <a:r>
              <a:rPr lang="en-US" sz="1121" spc="-22" dirty="0">
                <a:solidFill>
                  <a:srgbClr val="35485E"/>
                </a:solidFill>
                <a:latin typeface="CentraleSans Medium"/>
                <a:cs typeface="CentraleSans Medium"/>
              </a:rPr>
              <a:t>Lack of management and security tools</a:t>
            </a:r>
          </a:p>
          <a:p>
            <a:pPr marL="7910" marR="3164">
              <a:lnSpc>
                <a:spcPct val="150000"/>
              </a:lnSpc>
              <a:spcBef>
                <a:spcPts val="813"/>
              </a:spcBef>
              <a:tabLst>
                <a:tab pos="116666" algn="l"/>
              </a:tabLst>
            </a:pPr>
            <a:r>
              <a:rPr lang="en-US" sz="1121" spc="-22" dirty="0">
                <a:solidFill>
                  <a:srgbClr val="35485E"/>
                </a:solidFill>
                <a:latin typeface="CentraleSans Medium"/>
                <a:cs typeface="CentraleSans Medium"/>
              </a:rPr>
              <a:t>Lack of visibility and control</a:t>
            </a:r>
          </a:p>
        </p:txBody>
      </p:sp>
    </p:spTree>
    <p:extLst>
      <p:ext uri="{BB962C8B-B14F-4D97-AF65-F5344CB8AC3E}">
        <p14:creationId xmlns:p14="http://schemas.microsoft.com/office/powerpoint/2010/main" val="33903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4718601" y="3291865"/>
            <a:ext cx="1471266" cy="8700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559" y="625814"/>
            <a:ext cx="7864721" cy="49144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Why is it critical to protect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the controllers?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795006" y="1877788"/>
            <a:ext cx="5641826" cy="6134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role of industrial controllers in ICS networks</a:t>
            </a:r>
            <a:endParaRPr lang="he-IL" dirty="0"/>
          </a:p>
        </p:txBody>
      </p:sp>
      <p:sp>
        <p:nvSpPr>
          <p:cNvPr id="33" name="TextBox 32"/>
          <p:cNvSpPr txBox="1"/>
          <p:nvPr/>
        </p:nvSpPr>
        <p:spPr>
          <a:xfrm>
            <a:off x="1249786" y="5277167"/>
            <a:ext cx="7119031" cy="3223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747"/>
              </a:spcBef>
            </a:pPr>
            <a:r>
              <a:rPr lang="en-US" sz="1495" dirty="0">
                <a:solidFill>
                  <a:srgbClr val="364268"/>
                </a:solidFill>
                <a:latin typeface="CentraleSans Book" panose="02000000000000000000" pitchFamily="50" charset="0"/>
              </a:rPr>
              <a:t>Industrial controllers are not simple proxies between HMI and I/</a:t>
            </a:r>
            <a:r>
              <a:rPr lang="en-US" sz="1495" dirty="0" err="1">
                <a:solidFill>
                  <a:srgbClr val="364268"/>
                </a:solidFill>
                <a:latin typeface="CentraleSans Book" panose="02000000000000000000" pitchFamily="50" charset="0"/>
              </a:rPr>
              <a:t>Os</a:t>
            </a:r>
            <a:endParaRPr lang="en-US" sz="1495" dirty="0">
              <a:solidFill>
                <a:srgbClr val="364268"/>
              </a:solidFill>
              <a:latin typeface="CentraleSans Book" panose="02000000000000000000" pitchFamily="50" charset="0"/>
            </a:endParaRPr>
          </a:p>
        </p:txBody>
      </p:sp>
      <p:pic>
        <p:nvPicPr>
          <p:cNvPr id="3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95" y="2702984"/>
            <a:ext cx="484162" cy="3648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03" y="3048537"/>
            <a:ext cx="656795" cy="5087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47" y="3287030"/>
            <a:ext cx="588458" cy="58845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933738" y="3042929"/>
            <a:ext cx="426145" cy="226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72" dirty="0">
                <a:latin typeface="CentraleSans Book" panose="02000000000000000000" pitchFamily="50" charset="0"/>
              </a:rPr>
              <a:t>HMI</a:t>
            </a:r>
            <a:endParaRPr lang="he-IL" sz="872" dirty="0">
              <a:latin typeface="CentraleSans Book" panose="02000000000000000000" pitchFamily="50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6454" y="3863105"/>
            <a:ext cx="780712" cy="3607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72" dirty="0">
                <a:latin typeface="CentraleSans Book" panose="02000000000000000000" pitchFamily="50" charset="0"/>
              </a:rPr>
              <a:t>Operator Workstation</a:t>
            </a:r>
            <a:endParaRPr lang="he-IL" sz="872" dirty="0">
              <a:latin typeface="CentraleSans Book" panose="02000000000000000000" pitchFamily="50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93165" y="2702984"/>
            <a:ext cx="759363" cy="3607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72" dirty="0">
                <a:latin typeface="CentraleSans Book" panose="02000000000000000000" pitchFamily="50" charset="0"/>
              </a:rPr>
              <a:t>PLC/DCS Controller</a:t>
            </a:r>
            <a:endParaRPr lang="he-IL" sz="872" dirty="0">
              <a:latin typeface="CentraleSans Book" panose="02000000000000000000" pitchFamily="50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2772337" y="2885397"/>
            <a:ext cx="0" cy="69586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6" idx="3"/>
          </p:cNvCxnSpPr>
          <p:nvPr/>
        </p:nvCxnSpPr>
        <p:spPr>
          <a:xfrm>
            <a:off x="2443806" y="3581259"/>
            <a:ext cx="32853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439117" y="2885397"/>
            <a:ext cx="333219" cy="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5" idx="1"/>
          </p:cNvCxnSpPr>
          <p:nvPr/>
        </p:nvCxnSpPr>
        <p:spPr>
          <a:xfrm>
            <a:off x="2772337" y="3294202"/>
            <a:ext cx="1471266" cy="8700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3151163" y="3900727"/>
            <a:ext cx="2841674" cy="1194266"/>
          </a:xfrm>
          <a:prstGeom prst="rect">
            <a:avLst/>
          </a:prstGeom>
          <a:solidFill>
            <a:srgbClr val="ED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121" u="sng" dirty="0">
                <a:solidFill>
                  <a:schemeClr val="tx1"/>
                </a:solidFill>
                <a:latin typeface="CentraleSans Book" panose="02000000000000000000" pitchFamily="50" charset="0"/>
              </a:rPr>
              <a:t>Control Logic:</a:t>
            </a:r>
          </a:p>
          <a:p>
            <a:r>
              <a:rPr lang="en-US" sz="1121" b="1" dirty="0">
                <a:solidFill>
                  <a:schemeClr val="tx1"/>
                </a:solidFill>
                <a:latin typeface="CentraleSans Book" panose="02000000000000000000" pitchFamily="50" charset="0"/>
              </a:rPr>
              <a:t>If </a:t>
            </a:r>
            <a:r>
              <a:rPr lang="en-US" sz="1121" b="1" dirty="0" err="1">
                <a:solidFill>
                  <a:schemeClr val="tx1"/>
                </a:solidFill>
                <a:latin typeface="CentraleSans Book" panose="02000000000000000000" pitchFamily="50" charset="0"/>
              </a:rPr>
              <a:t>new_rpm</a:t>
            </a:r>
            <a:r>
              <a:rPr lang="en-US" sz="1121" b="1" dirty="0">
                <a:solidFill>
                  <a:schemeClr val="tx1"/>
                </a:solidFill>
                <a:latin typeface="CentraleSans Book" panose="02000000000000000000" pitchFamily="50" charset="0"/>
              </a:rPr>
              <a:t> &lt; MAX_RPM</a:t>
            </a:r>
          </a:p>
          <a:p>
            <a:r>
              <a:rPr lang="en-US" sz="1121" b="1" dirty="0">
                <a:solidFill>
                  <a:schemeClr val="tx1"/>
                </a:solidFill>
                <a:latin typeface="CentraleSans Book" panose="02000000000000000000" pitchFamily="50" charset="0"/>
              </a:rPr>
              <a:t>    set </a:t>
            </a:r>
            <a:r>
              <a:rPr lang="en-US" sz="1121" b="1" dirty="0" err="1">
                <a:solidFill>
                  <a:schemeClr val="tx1"/>
                </a:solidFill>
                <a:latin typeface="CentraleSans Book" panose="02000000000000000000" pitchFamily="50" charset="0"/>
              </a:rPr>
              <a:t>blender_rpm</a:t>
            </a:r>
            <a:r>
              <a:rPr lang="en-US" sz="1121" b="1" dirty="0">
                <a:solidFill>
                  <a:schemeClr val="tx1"/>
                </a:solidFill>
                <a:latin typeface="CentraleSans Book" panose="02000000000000000000" pitchFamily="50" charset="0"/>
              </a:rPr>
              <a:t> = </a:t>
            </a:r>
            <a:r>
              <a:rPr lang="en-US" sz="1121" b="1" dirty="0" err="1">
                <a:solidFill>
                  <a:schemeClr val="tx1"/>
                </a:solidFill>
                <a:latin typeface="CentraleSans Book" panose="02000000000000000000" pitchFamily="50" charset="0"/>
              </a:rPr>
              <a:t>new_rpm</a:t>
            </a:r>
            <a:endParaRPr lang="en-US" sz="1121" b="1" dirty="0">
              <a:solidFill>
                <a:schemeClr val="tx1"/>
              </a:solidFill>
              <a:latin typeface="CentraleSans Book" panose="02000000000000000000" pitchFamily="50" charset="0"/>
            </a:endParaRPr>
          </a:p>
          <a:p>
            <a:r>
              <a:rPr lang="en-US" sz="1121" dirty="0">
                <a:solidFill>
                  <a:schemeClr val="tx1"/>
                </a:solidFill>
                <a:latin typeface="CentraleSans Light" panose="02000000000000000000" pitchFamily="50" charset="0"/>
              </a:rPr>
              <a:t>else</a:t>
            </a:r>
          </a:p>
          <a:p>
            <a:r>
              <a:rPr lang="en-US" sz="1121" dirty="0">
                <a:solidFill>
                  <a:schemeClr val="tx1"/>
                </a:solidFill>
                <a:latin typeface="CentraleSans Light" panose="02000000000000000000" pitchFamily="50" charset="0"/>
              </a:rPr>
              <a:t>     ignore</a:t>
            </a:r>
          </a:p>
          <a:p>
            <a:r>
              <a:rPr lang="en-US" sz="1121" dirty="0">
                <a:solidFill>
                  <a:schemeClr val="tx1"/>
                </a:solidFill>
                <a:latin typeface="CentraleSans Light" panose="02000000000000000000" pitchFamily="50" charset="0"/>
              </a:rPr>
              <a:t>     Send Error Message</a:t>
            </a:r>
            <a:endParaRPr lang="he-IL" sz="1121" dirty="0">
              <a:solidFill>
                <a:schemeClr val="tx1"/>
              </a:solidFill>
              <a:latin typeface="CentraleSans Book" panose="02000000000000000000" pitchFamily="50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81915" y="3042473"/>
            <a:ext cx="1534004" cy="2648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1" dirty="0" err="1"/>
              <a:t>new_rpm</a:t>
            </a:r>
            <a:r>
              <a:rPr lang="en-US" sz="1121" dirty="0"/>
              <a:t>(20)</a:t>
            </a:r>
          </a:p>
        </p:txBody>
      </p:sp>
      <p:sp>
        <p:nvSpPr>
          <p:cNvPr id="4" name="Arrow: Down 3"/>
          <p:cNvSpPr/>
          <p:nvPr/>
        </p:nvSpPr>
        <p:spPr>
          <a:xfrm>
            <a:off x="4421945" y="3538252"/>
            <a:ext cx="150056" cy="318220"/>
          </a:xfrm>
          <a:prstGeom prst="downArrow">
            <a:avLst/>
          </a:prstGeom>
          <a:solidFill>
            <a:srgbClr val="ED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121"/>
          </a:p>
        </p:txBody>
      </p:sp>
      <p:sp>
        <p:nvSpPr>
          <p:cNvPr id="25" name="TextBox 24"/>
          <p:cNvSpPr txBox="1"/>
          <p:nvPr/>
        </p:nvSpPr>
        <p:spPr>
          <a:xfrm>
            <a:off x="4863951" y="3034846"/>
            <a:ext cx="1534004" cy="2648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1" dirty="0" err="1"/>
              <a:t>blender_rpm</a:t>
            </a:r>
            <a:r>
              <a:rPr lang="en-US" sz="1121" dirty="0"/>
              <a:t>(20)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69374" y="3568302"/>
            <a:ext cx="759363" cy="398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996" dirty="0">
                <a:latin typeface="CentraleSans Book" panose="02000000000000000000" pitchFamily="50" charset="0"/>
              </a:rPr>
              <a:t>Cone Blender</a:t>
            </a:r>
            <a:endParaRPr lang="he-IL" sz="996" dirty="0">
              <a:latin typeface="CentraleSans Book" panose="02000000000000000000" pitchFamily="50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314124" y="2893418"/>
            <a:ext cx="664443" cy="633312"/>
            <a:chOff x="2251539" y="7214634"/>
            <a:chExt cx="442528" cy="414116"/>
          </a:xfrm>
          <a:solidFill>
            <a:srgbClr val="1F497D"/>
          </a:solidFill>
        </p:grpSpPr>
        <p:sp>
          <p:nvSpPr>
            <p:cNvPr id="23" name="object 20"/>
            <p:cNvSpPr/>
            <p:nvPr/>
          </p:nvSpPr>
          <p:spPr>
            <a:xfrm>
              <a:off x="2384922" y="7214634"/>
              <a:ext cx="219710" cy="212725"/>
            </a:xfrm>
            <a:custGeom>
              <a:avLst/>
              <a:gdLst/>
              <a:ahLst/>
              <a:cxnLst/>
              <a:rect l="l" t="t" r="r" b="b"/>
              <a:pathLst>
                <a:path w="219710" h="212725">
                  <a:moveTo>
                    <a:pt x="109613" y="0"/>
                  </a:moveTo>
                  <a:lnTo>
                    <a:pt x="66945" y="8612"/>
                  </a:lnTo>
                  <a:lnTo>
                    <a:pt x="32104" y="32099"/>
                  </a:lnTo>
                  <a:lnTo>
                    <a:pt x="8613" y="66929"/>
                  </a:lnTo>
                  <a:lnTo>
                    <a:pt x="0" y="109575"/>
                  </a:lnTo>
                  <a:lnTo>
                    <a:pt x="4327" y="135244"/>
                  </a:lnTo>
                  <a:lnTo>
                    <a:pt x="15835" y="162820"/>
                  </a:lnTo>
                  <a:lnTo>
                    <a:pt x="32312" y="189482"/>
                  </a:lnTo>
                  <a:lnTo>
                    <a:pt x="51549" y="212407"/>
                  </a:lnTo>
                  <a:lnTo>
                    <a:pt x="59050" y="202242"/>
                  </a:lnTo>
                  <a:lnTo>
                    <a:pt x="68916" y="194378"/>
                  </a:lnTo>
                  <a:lnTo>
                    <a:pt x="80649" y="189302"/>
                  </a:lnTo>
                  <a:lnTo>
                    <a:pt x="93751" y="187502"/>
                  </a:lnTo>
                  <a:lnTo>
                    <a:pt x="127685" y="187502"/>
                  </a:lnTo>
                  <a:lnTo>
                    <a:pt x="149834" y="164950"/>
                  </a:lnTo>
                  <a:lnTo>
                    <a:pt x="182335" y="150933"/>
                  </a:lnTo>
                  <a:lnTo>
                    <a:pt x="208476" y="137668"/>
                  </a:lnTo>
                  <a:lnTo>
                    <a:pt x="219202" y="109575"/>
                  </a:lnTo>
                  <a:lnTo>
                    <a:pt x="210592" y="66929"/>
                  </a:lnTo>
                  <a:lnTo>
                    <a:pt x="187110" y="32099"/>
                  </a:lnTo>
                  <a:lnTo>
                    <a:pt x="152277" y="8612"/>
                  </a:lnTo>
                  <a:lnTo>
                    <a:pt x="109613" y="0"/>
                  </a:lnTo>
                  <a:close/>
                </a:path>
                <a:path w="219710" h="212725">
                  <a:moveTo>
                    <a:pt x="127685" y="187502"/>
                  </a:moveTo>
                  <a:lnTo>
                    <a:pt x="93751" y="187502"/>
                  </a:lnTo>
                  <a:lnTo>
                    <a:pt x="100882" y="188030"/>
                  </a:lnTo>
                  <a:lnTo>
                    <a:pt x="107689" y="189558"/>
                  </a:lnTo>
                  <a:lnTo>
                    <a:pt x="114096" y="192008"/>
                  </a:lnTo>
                  <a:lnTo>
                    <a:pt x="120027" y="195300"/>
                  </a:lnTo>
                  <a:lnTo>
                    <a:pt x="127685" y="1875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121" dirty="0"/>
            </a:p>
          </p:txBody>
        </p:sp>
        <p:sp>
          <p:nvSpPr>
            <p:cNvPr id="27" name="object 21"/>
            <p:cNvSpPr/>
            <p:nvPr/>
          </p:nvSpPr>
          <p:spPr>
            <a:xfrm>
              <a:off x="2502297" y="7411580"/>
              <a:ext cx="191770" cy="217170"/>
            </a:xfrm>
            <a:custGeom>
              <a:avLst/>
              <a:gdLst/>
              <a:ahLst/>
              <a:cxnLst/>
              <a:rect l="l" t="t" r="r" b="b"/>
              <a:pathLst>
                <a:path w="191769" h="217170">
                  <a:moveTo>
                    <a:pt x="74633" y="0"/>
                  </a:moveTo>
                  <a:lnTo>
                    <a:pt x="44150" y="3401"/>
                  </a:lnTo>
                  <a:lnTo>
                    <a:pt x="15595" y="10750"/>
                  </a:lnTo>
                  <a:lnTo>
                    <a:pt x="19396" y="17011"/>
                  </a:lnTo>
                  <a:lnTo>
                    <a:pt x="22234" y="23829"/>
                  </a:lnTo>
                  <a:lnTo>
                    <a:pt x="24010" y="31122"/>
                  </a:lnTo>
                  <a:lnTo>
                    <a:pt x="24625" y="38804"/>
                  </a:lnTo>
                  <a:lnTo>
                    <a:pt x="22845" y="51834"/>
                  </a:lnTo>
                  <a:lnTo>
                    <a:pt x="17827" y="63500"/>
                  </a:lnTo>
                  <a:lnTo>
                    <a:pt x="10052" y="73327"/>
                  </a:lnTo>
                  <a:lnTo>
                    <a:pt x="0" y="80841"/>
                  </a:lnTo>
                  <a:lnTo>
                    <a:pt x="14986" y="120674"/>
                  </a:lnTo>
                  <a:lnTo>
                    <a:pt x="14004" y="156070"/>
                  </a:lnTo>
                  <a:lnTo>
                    <a:pt x="15009" y="185379"/>
                  </a:lnTo>
                  <a:lnTo>
                    <a:pt x="35953" y="206952"/>
                  </a:lnTo>
                  <a:lnTo>
                    <a:pt x="78269" y="217098"/>
                  </a:lnTo>
                  <a:lnTo>
                    <a:pt x="119759" y="210461"/>
                  </a:lnTo>
                  <a:lnTo>
                    <a:pt x="155741" y="188750"/>
                  </a:lnTo>
                  <a:lnTo>
                    <a:pt x="181533" y="153676"/>
                  </a:lnTo>
                  <a:lnTo>
                    <a:pt x="191686" y="111368"/>
                  </a:lnTo>
                  <a:lnTo>
                    <a:pt x="185053" y="69881"/>
                  </a:lnTo>
                  <a:lnTo>
                    <a:pt x="163344" y="33900"/>
                  </a:lnTo>
                  <a:lnTo>
                    <a:pt x="128269" y="8108"/>
                  </a:lnTo>
                  <a:lnTo>
                    <a:pt x="103765" y="1313"/>
                  </a:lnTo>
                  <a:lnTo>
                    <a:pt x="7463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121" dirty="0"/>
            </a:p>
          </p:txBody>
        </p:sp>
        <p:sp>
          <p:nvSpPr>
            <p:cNvPr id="28" name="object 22"/>
            <p:cNvSpPr/>
            <p:nvPr/>
          </p:nvSpPr>
          <p:spPr>
            <a:xfrm>
              <a:off x="2251539" y="7400932"/>
              <a:ext cx="226695" cy="208279"/>
            </a:xfrm>
            <a:custGeom>
              <a:avLst/>
              <a:gdLst/>
              <a:ahLst/>
              <a:cxnLst/>
              <a:rect l="l" t="t" r="r" b="b"/>
              <a:pathLst>
                <a:path w="226694" h="208279">
                  <a:moveTo>
                    <a:pt x="82341" y="0"/>
                  </a:moveTo>
                  <a:lnTo>
                    <a:pt x="52454" y="5056"/>
                  </a:lnTo>
                  <a:lnTo>
                    <a:pt x="20226" y="34310"/>
                  </a:lnTo>
                  <a:lnTo>
                    <a:pt x="2332" y="72328"/>
                  </a:lnTo>
                  <a:lnTo>
                    <a:pt x="0" y="114281"/>
                  </a:lnTo>
                  <a:lnTo>
                    <a:pt x="14456" y="155336"/>
                  </a:lnTo>
                  <a:lnTo>
                    <a:pt x="43698" y="187566"/>
                  </a:lnTo>
                  <a:lnTo>
                    <a:pt x="81718" y="205455"/>
                  </a:lnTo>
                  <a:lnTo>
                    <a:pt x="123677" y="207787"/>
                  </a:lnTo>
                  <a:lnTo>
                    <a:pt x="164735" y="193347"/>
                  </a:lnTo>
                  <a:lnTo>
                    <a:pt x="184340" y="176710"/>
                  </a:lnTo>
                  <a:lnTo>
                    <a:pt x="201960" y="153056"/>
                  </a:lnTo>
                  <a:lnTo>
                    <a:pt x="216354" y="125620"/>
                  </a:lnTo>
                  <a:lnTo>
                    <a:pt x="226279" y="97639"/>
                  </a:lnTo>
                  <a:lnTo>
                    <a:pt x="207799" y="93627"/>
                  </a:lnTo>
                  <a:lnTo>
                    <a:pt x="192737" y="83258"/>
                  </a:lnTo>
                  <a:lnTo>
                    <a:pt x="182597" y="68034"/>
                  </a:lnTo>
                  <a:lnTo>
                    <a:pt x="178883" y="49456"/>
                  </a:lnTo>
                  <a:lnTo>
                    <a:pt x="179035" y="46370"/>
                  </a:lnTo>
                  <a:lnTo>
                    <a:pt x="136590" y="36939"/>
                  </a:lnTo>
                  <a:lnTo>
                    <a:pt x="107372" y="16055"/>
                  </a:lnTo>
                  <a:lnTo>
                    <a:pt x="8234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121"/>
            </a:p>
          </p:txBody>
        </p:sp>
        <p:sp>
          <p:nvSpPr>
            <p:cNvPr id="29" name="object 23"/>
            <p:cNvSpPr/>
            <p:nvPr/>
          </p:nvSpPr>
          <p:spPr>
            <a:xfrm>
              <a:off x="2452982" y="7424701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4">
                  <a:moveTo>
                    <a:pt x="25692" y="0"/>
                  </a:moveTo>
                  <a:lnTo>
                    <a:pt x="15693" y="2019"/>
                  </a:lnTo>
                  <a:lnTo>
                    <a:pt x="7526" y="7526"/>
                  </a:lnTo>
                  <a:lnTo>
                    <a:pt x="2019" y="15693"/>
                  </a:lnTo>
                  <a:lnTo>
                    <a:pt x="0" y="25692"/>
                  </a:lnTo>
                  <a:lnTo>
                    <a:pt x="2019" y="35683"/>
                  </a:lnTo>
                  <a:lnTo>
                    <a:pt x="7526" y="43846"/>
                  </a:lnTo>
                  <a:lnTo>
                    <a:pt x="15693" y="49352"/>
                  </a:lnTo>
                  <a:lnTo>
                    <a:pt x="25692" y="51371"/>
                  </a:lnTo>
                  <a:lnTo>
                    <a:pt x="35691" y="49352"/>
                  </a:lnTo>
                  <a:lnTo>
                    <a:pt x="43857" y="43846"/>
                  </a:lnTo>
                  <a:lnTo>
                    <a:pt x="49364" y="35683"/>
                  </a:lnTo>
                  <a:lnTo>
                    <a:pt x="51384" y="25692"/>
                  </a:lnTo>
                  <a:lnTo>
                    <a:pt x="49364" y="15693"/>
                  </a:lnTo>
                  <a:lnTo>
                    <a:pt x="43857" y="7526"/>
                  </a:lnTo>
                  <a:lnTo>
                    <a:pt x="35691" y="2019"/>
                  </a:lnTo>
                  <a:lnTo>
                    <a:pt x="2569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121"/>
            </a:p>
          </p:txBody>
        </p:sp>
      </p:grpSp>
    </p:spTree>
    <p:extLst>
      <p:ext uri="{BB962C8B-B14F-4D97-AF65-F5344CB8AC3E}">
        <p14:creationId xmlns:p14="http://schemas.microsoft.com/office/powerpoint/2010/main" val="139290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4675374" y="2831376"/>
            <a:ext cx="1471266" cy="8700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39626" y="5232672"/>
            <a:ext cx="6976651" cy="5524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ts val="747"/>
              </a:spcBef>
            </a:pPr>
            <a:r>
              <a:rPr lang="en-US" sz="1495" b="1" i="1" dirty="0">
                <a:solidFill>
                  <a:srgbClr val="364268"/>
                </a:solidFill>
                <a:latin typeface="CentraleSans Book" panose="02000000000000000000" pitchFamily="50" charset="0"/>
              </a:rPr>
              <a:t>The controller </a:t>
            </a:r>
            <a:r>
              <a:rPr lang="en-US" sz="1495" dirty="0">
                <a:solidFill>
                  <a:srgbClr val="364268"/>
                </a:solidFill>
                <a:latin typeface="CentraleSans Book" panose="02000000000000000000" pitchFamily="50" charset="0"/>
              </a:rPr>
              <a:t>determines if and how operational changes should be processed and prevents execution of unsafe instructions</a:t>
            </a:r>
          </a:p>
        </p:txBody>
      </p:sp>
      <p:pic>
        <p:nvPicPr>
          <p:cNvPr id="3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8" y="2242495"/>
            <a:ext cx="484162" cy="3648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76" y="2588048"/>
            <a:ext cx="656795" cy="5087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20" y="2826541"/>
            <a:ext cx="588458" cy="58845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890511" y="2582440"/>
            <a:ext cx="426145" cy="2265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72" dirty="0">
                <a:latin typeface="CentraleSans Book" panose="02000000000000000000" pitchFamily="50" charset="0"/>
              </a:rPr>
              <a:t>HMI</a:t>
            </a:r>
            <a:endParaRPr lang="he-IL" sz="872" dirty="0">
              <a:latin typeface="CentraleSans Book" panose="02000000000000000000" pitchFamily="50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01357" y="3399691"/>
            <a:ext cx="1000188" cy="3607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72" dirty="0">
                <a:latin typeface="CentraleSans Book" panose="02000000000000000000" pitchFamily="50" charset="0"/>
              </a:rPr>
              <a:t>Operator Workstation</a:t>
            </a:r>
            <a:endParaRPr lang="he-IL" sz="872" dirty="0">
              <a:latin typeface="CentraleSans Book" panose="02000000000000000000" pitchFamily="50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2729110" y="2424908"/>
            <a:ext cx="0" cy="69586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6" idx="3"/>
          </p:cNvCxnSpPr>
          <p:nvPr/>
        </p:nvCxnSpPr>
        <p:spPr>
          <a:xfrm>
            <a:off x="2400579" y="3120770"/>
            <a:ext cx="328531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395890" y="2424908"/>
            <a:ext cx="333219" cy="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35" idx="1"/>
          </p:cNvCxnSpPr>
          <p:nvPr/>
        </p:nvCxnSpPr>
        <p:spPr>
          <a:xfrm>
            <a:off x="2729110" y="2833713"/>
            <a:ext cx="1471266" cy="8700"/>
          </a:xfrm>
          <a:prstGeom prst="line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w: Down 3"/>
          <p:cNvSpPr/>
          <p:nvPr/>
        </p:nvSpPr>
        <p:spPr>
          <a:xfrm>
            <a:off x="4378718" y="3077763"/>
            <a:ext cx="150056" cy="318220"/>
          </a:xfrm>
          <a:prstGeom prst="downArrow">
            <a:avLst/>
          </a:prstGeom>
          <a:solidFill>
            <a:srgbClr val="ED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121"/>
          </a:p>
        </p:txBody>
      </p:sp>
      <p:sp>
        <p:nvSpPr>
          <p:cNvPr id="5" name="Arrow: Bent 4"/>
          <p:cNvSpPr/>
          <p:nvPr/>
        </p:nvSpPr>
        <p:spPr>
          <a:xfrm rot="16200000">
            <a:off x="2699835" y="3018542"/>
            <a:ext cx="327196" cy="1708566"/>
          </a:xfrm>
          <a:prstGeom prst="bentArrow">
            <a:avLst>
              <a:gd name="adj1" fmla="val 14509"/>
              <a:gd name="adj2" fmla="val 19149"/>
              <a:gd name="adj3" fmla="val 25000"/>
              <a:gd name="adj4" fmla="val 43750"/>
            </a:avLst>
          </a:prstGeom>
          <a:pattFill prst="wdUpDiag">
            <a:fgClr>
              <a:srgbClr val="C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121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6235" y="3753796"/>
            <a:ext cx="1209101" cy="2648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1" b="1" dirty="0">
                <a:latin typeface="CentraleSans Book" panose="02000000000000000000" pitchFamily="50" charset="0"/>
              </a:rPr>
              <a:t>Error </a:t>
            </a:r>
            <a:endParaRPr lang="he-IL" sz="1121" dirty="0"/>
          </a:p>
        </p:txBody>
      </p:sp>
      <p:sp>
        <p:nvSpPr>
          <p:cNvPr id="29" name="Rectangle 28"/>
          <p:cNvSpPr/>
          <p:nvPr/>
        </p:nvSpPr>
        <p:spPr>
          <a:xfrm>
            <a:off x="3107936" y="3440238"/>
            <a:ext cx="2841674" cy="1194266"/>
          </a:xfrm>
          <a:prstGeom prst="rect">
            <a:avLst/>
          </a:prstGeom>
          <a:solidFill>
            <a:srgbClr val="EDF5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121" u="sng" dirty="0">
                <a:solidFill>
                  <a:schemeClr val="tx1"/>
                </a:solidFill>
                <a:latin typeface="CentraleSans Book" panose="02000000000000000000" pitchFamily="50" charset="0"/>
              </a:rPr>
              <a:t>Control Logic:</a:t>
            </a:r>
          </a:p>
          <a:p>
            <a:r>
              <a:rPr lang="en-US" sz="1121" dirty="0">
                <a:solidFill>
                  <a:schemeClr val="tx1"/>
                </a:solidFill>
                <a:latin typeface="CentraleSans Book" panose="02000000000000000000" pitchFamily="50" charset="0"/>
              </a:rPr>
              <a:t>If </a:t>
            </a:r>
            <a:r>
              <a:rPr lang="en-US" sz="1121" dirty="0" err="1">
                <a:solidFill>
                  <a:schemeClr val="tx1"/>
                </a:solidFill>
                <a:latin typeface="CentraleSans Book" panose="02000000000000000000" pitchFamily="50" charset="0"/>
              </a:rPr>
              <a:t>new_rpm</a:t>
            </a:r>
            <a:r>
              <a:rPr lang="en-US" sz="1121" dirty="0">
                <a:solidFill>
                  <a:schemeClr val="tx1"/>
                </a:solidFill>
                <a:latin typeface="CentraleSans Book" panose="02000000000000000000" pitchFamily="50" charset="0"/>
              </a:rPr>
              <a:t> &lt; MAX_RPM</a:t>
            </a:r>
          </a:p>
          <a:p>
            <a:r>
              <a:rPr lang="en-US" sz="1121" dirty="0">
                <a:solidFill>
                  <a:schemeClr val="tx1"/>
                </a:solidFill>
                <a:latin typeface="CentraleSans Book" panose="02000000000000000000" pitchFamily="50" charset="0"/>
              </a:rPr>
              <a:t>    set </a:t>
            </a:r>
            <a:r>
              <a:rPr lang="en-US" sz="1121" dirty="0" err="1">
                <a:solidFill>
                  <a:schemeClr val="tx1"/>
                </a:solidFill>
                <a:latin typeface="CentraleSans Book" panose="02000000000000000000" pitchFamily="50" charset="0"/>
              </a:rPr>
              <a:t>blender_rpm</a:t>
            </a:r>
            <a:r>
              <a:rPr lang="en-US" sz="1121" dirty="0">
                <a:solidFill>
                  <a:schemeClr val="tx1"/>
                </a:solidFill>
                <a:latin typeface="CentraleSans Book" panose="02000000000000000000" pitchFamily="50" charset="0"/>
              </a:rPr>
              <a:t> = </a:t>
            </a:r>
            <a:r>
              <a:rPr lang="en-US" sz="1121" dirty="0" err="1">
                <a:solidFill>
                  <a:schemeClr val="tx1"/>
                </a:solidFill>
                <a:latin typeface="CentraleSans Book" panose="02000000000000000000" pitchFamily="50" charset="0"/>
              </a:rPr>
              <a:t>new_rpm</a:t>
            </a:r>
            <a:endParaRPr lang="en-US" sz="1121" dirty="0">
              <a:solidFill>
                <a:schemeClr val="tx1"/>
              </a:solidFill>
              <a:latin typeface="CentraleSans Book" panose="02000000000000000000" pitchFamily="50" charset="0"/>
            </a:endParaRPr>
          </a:p>
          <a:p>
            <a:r>
              <a:rPr lang="en-US" sz="1121" b="1" dirty="0">
                <a:solidFill>
                  <a:schemeClr val="tx1"/>
                </a:solidFill>
                <a:latin typeface="CentraleSans Book" panose="02000000000000000000" pitchFamily="50" charset="0"/>
              </a:rPr>
              <a:t>else</a:t>
            </a:r>
          </a:p>
          <a:p>
            <a:r>
              <a:rPr lang="en-US" sz="1121" b="1" dirty="0">
                <a:solidFill>
                  <a:schemeClr val="tx1"/>
                </a:solidFill>
                <a:latin typeface="CentraleSans Book" panose="02000000000000000000" pitchFamily="50" charset="0"/>
              </a:rPr>
              <a:t>     ignore</a:t>
            </a:r>
          </a:p>
          <a:p>
            <a:r>
              <a:rPr lang="en-US" sz="1121" b="1" dirty="0">
                <a:solidFill>
                  <a:schemeClr val="tx1"/>
                </a:solidFill>
                <a:latin typeface="CentraleSans Book" panose="02000000000000000000" pitchFamily="50" charset="0"/>
              </a:rPr>
              <a:t>     Send Error Message</a:t>
            </a:r>
            <a:endParaRPr lang="he-IL" sz="1121" b="1" dirty="0">
              <a:solidFill>
                <a:schemeClr val="tx1"/>
              </a:solidFill>
              <a:latin typeface="CentraleSans Book" panose="02000000000000000000" pitchFamily="50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49938" y="2242495"/>
            <a:ext cx="759363" cy="3607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72" dirty="0">
                <a:latin typeface="CentraleSans Book" panose="02000000000000000000" pitchFamily="50" charset="0"/>
              </a:rPr>
              <a:t>PLC/DCS Controller</a:t>
            </a:r>
            <a:endParaRPr lang="he-IL" sz="872" dirty="0">
              <a:latin typeface="CentraleSans Book" panose="02000000000000000000" pitchFamily="50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38688" y="2581984"/>
            <a:ext cx="1534004" cy="2648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21" dirty="0" err="1">
                <a:solidFill>
                  <a:srgbClr val="FF0000"/>
                </a:solidFill>
              </a:rPr>
              <a:t>new_rpm</a:t>
            </a:r>
            <a:r>
              <a:rPr lang="en-US" sz="1121" dirty="0">
                <a:solidFill>
                  <a:srgbClr val="FF0000"/>
                </a:solidFill>
              </a:rPr>
              <a:t>(200)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26147" y="3107813"/>
            <a:ext cx="759363" cy="398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996" dirty="0">
                <a:latin typeface="CentraleSans Book" panose="02000000000000000000" pitchFamily="50" charset="0"/>
              </a:rPr>
              <a:t>Cone Blender</a:t>
            </a:r>
            <a:endParaRPr lang="he-IL" sz="996" dirty="0">
              <a:latin typeface="CentraleSans Book" panose="02000000000000000000" pitchFamily="50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70897" y="2432929"/>
            <a:ext cx="664443" cy="633312"/>
            <a:chOff x="2251539" y="7214634"/>
            <a:chExt cx="442528" cy="414116"/>
          </a:xfrm>
          <a:solidFill>
            <a:srgbClr val="1F497D"/>
          </a:solidFill>
        </p:grpSpPr>
        <p:sp>
          <p:nvSpPr>
            <p:cNvPr id="23" name="object 20"/>
            <p:cNvSpPr/>
            <p:nvPr/>
          </p:nvSpPr>
          <p:spPr>
            <a:xfrm>
              <a:off x="2384922" y="7214634"/>
              <a:ext cx="219710" cy="212725"/>
            </a:xfrm>
            <a:custGeom>
              <a:avLst/>
              <a:gdLst/>
              <a:ahLst/>
              <a:cxnLst/>
              <a:rect l="l" t="t" r="r" b="b"/>
              <a:pathLst>
                <a:path w="219710" h="212725">
                  <a:moveTo>
                    <a:pt x="109613" y="0"/>
                  </a:moveTo>
                  <a:lnTo>
                    <a:pt x="66945" y="8612"/>
                  </a:lnTo>
                  <a:lnTo>
                    <a:pt x="32104" y="32099"/>
                  </a:lnTo>
                  <a:lnTo>
                    <a:pt x="8613" y="66929"/>
                  </a:lnTo>
                  <a:lnTo>
                    <a:pt x="0" y="109575"/>
                  </a:lnTo>
                  <a:lnTo>
                    <a:pt x="4327" y="135244"/>
                  </a:lnTo>
                  <a:lnTo>
                    <a:pt x="15835" y="162820"/>
                  </a:lnTo>
                  <a:lnTo>
                    <a:pt x="32312" y="189482"/>
                  </a:lnTo>
                  <a:lnTo>
                    <a:pt x="51549" y="212407"/>
                  </a:lnTo>
                  <a:lnTo>
                    <a:pt x="59050" y="202242"/>
                  </a:lnTo>
                  <a:lnTo>
                    <a:pt x="68916" y="194378"/>
                  </a:lnTo>
                  <a:lnTo>
                    <a:pt x="80649" y="189302"/>
                  </a:lnTo>
                  <a:lnTo>
                    <a:pt x="93751" y="187502"/>
                  </a:lnTo>
                  <a:lnTo>
                    <a:pt x="127685" y="187502"/>
                  </a:lnTo>
                  <a:lnTo>
                    <a:pt x="149834" y="164950"/>
                  </a:lnTo>
                  <a:lnTo>
                    <a:pt x="182335" y="150933"/>
                  </a:lnTo>
                  <a:lnTo>
                    <a:pt x="208476" y="137668"/>
                  </a:lnTo>
                  <a:lnTo>
                    <a:pt x="219202" y="109575"/>
                  </a:lnTo>
                  <a:lnTo>
                    <a:pt x="210592" y="66929"/>
                  </a:lnTo>
                  <a:lnTo>
                    <a:pt x="187110" y="32099"/>
                  </a:lnTo>
                  <a:lnTo>
                    <a:pt x="152277" y="8612"/>
                  </a:lnTo>
                  <a:lnTo>
                    <a:pt x="109613" y="0"/>
                  </a:lnTo>
                  <a:close/>
                </a:path>
                <a:path w="219710" h="212725">
                  <a:moveTo>
                    <a:pt x="127685" y="187502"/>
                  </a:moveTo>
                  <a:lnTo>
                    <a:pt x="93751" y="187502"/>
                  </a:lnTo>
                  <a:lnTo>
                    <a:pt x="100882" y="188030"/>
                  </a:lnTo>
                  <a:lnTo>
                    <a:pt x="107689" y="189558"/>
                  </a:lnTo>
                  <a:lnTo>
                    <a:pt x="114096" y="192008"/>
                  </a:lnTo>
                  <a:lnTo>
                    <a:pt x="120027" y="195300"/>
                  </a:lnTo>
                  <a:lnTo>
                    <a:pt x="127685" y="187502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121" dirty="0"/>
            </a:p>
          </p:txBody>
        </p:sp>
        <p:sp>
          <p:nvSpPr>
            <p:cNvPr id="24" name="object 21"/>
            <p:cNvSpPr/>
            <p:nvPr/>
          </p:nvSpPr>
          <p:spPr>
            <a:xfrm>
              <a:off x="2502297" y="7411580"/>
              <a:ext cx="191770" cy="217170"/>
            </a:xfrm>
            <a:custGeom>
              <a:avLst/>
              <a:gdLst/>
              <a:ahLst/>
              <a:cxnLst/>
              <a:rect l="l" t="t" r="r" b="b"/>
              <a:pathLst>
                <a:path w="191769" h="217170">
                  <a:moveTo>
                    <a:pt x="74633" y="0"/>
                  </a:moveTo>
                  <a:lnTo>
                    <a:pt x="44150" y="3401"/>
                  </a:lnTo>
                  <a:lnTo>
                    <a:pt x="15595" y="10750"/>
                  </a:lnTo>
                  <a:lnTo>
                    <a:pt x="19396" y="17011"/>
                  </a:lnTo>
                  <a:lnTo>
                    <a:pt x="22234" y="23829"/>
                  </a:lnTo>
                  <a:lnTo>
                    <a:pt x="24010" y="31122"/>
                  </a:lnTo>
                  <a:lnTo>
                    <a:pt x="24625" y="38804"/>
                  </a:lnTo>
                  <a:lnTo>
                    <a:pt x="22845" y="51834"/>
                  </a:lnTo>
                  <a:lnTo>
                    <a:pt x="17827" y="63500"/>
                  </a:lnTo>
                  <a:lnTo>
                    <a:pt x="10052" y="73327"/>
                  </a:lnTo>
                  <a:lnTo>
                    <a:pt x="0" y="80841"/>
                  </a:lnTo>
                  <a:lnTo>
                    <a:pt x="14986" y="120674"/>
                  </a:lnTo>
                  <a:lnTo>
                    <a:pt x="14004" y="156070"/>
                  </a:lnTo>
                  <a:lnTo>
                    <a:pt x="15009" y="185379"/>
                  </a:lnTo>
                  <a:lnTo>
                    <a:pt x="35953" y="206952"/>
                  </a:lnTo>
                  <a:lnTo>
                    <a:pt x="78269" y="217098"/>
                  </a:lnTo>
                  <a:lnTo>
                    <a:pt x="119759" y="210461"/>
                  </a:lnTo>
                  <a:lnTo>
                    <a:pt x="155741" y="188750"/>
                  </a:lnTo>
                  <a:lnTo>
                    <a:pt x="181533" y="153676"/>
                  </a:lnTo>
                  <a:lnTo>
                    <a:pt x="191686" y="111368"/>
                  </a:lnTo>
                  <a:lnTo>
                    <a:pt x="185053" y="69881"/>
                  </a:lnTo>
                  <a:lnTo>
                    <a:pt x="163344" y="33900"/>
                  </a:lnTo>
                  <a:lnTo>
                    <a:pt x="128269" y="8108"/>
                  </a:lnTo>
                  <a:lnTo>
                    <a:pt x="103765" y="1313"/>
                  </a:lnTo>
                  <a:lnTo>
                    <a:pt x="7463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121" dirty="0"/>
            </a:p>
          </p:txBody>
        </p:sp>
        <p:sp>
          <p:nvSpPr>
            <p:cNvPr id="25" name="object 22"/>
            <p:cNvSpPr/>
            <p:nvPr/>
          </p:nvSpPr>
          <p:spPr>
            <a:xfrm>
              <a:off x="2251539" y="7400932"/>
              <a:ext cx="226695" cy="208279"/>
            </a:xfrm>
            <a:custGeom>
              <a:avLst/>
              <a:gdLst/>
              <a:ahLst/>
              <a:cxnLst/>
              <a:rect l="l" t="t" r="r" b="b"/>
              <a:pathLst>
                <a:path w="226694" h="208279">
                  <a:moveTo>
                    <a:pt x="82341" y="0"/>
                  </a:moveTo>
                  <a:lnTo>
                    <a:pt x="52454" y="5056"/>
                  </a:lnTo>
                  <a:lnTo>
                    <a:pt x="20226" y="34310"/>
                  </a:lnTo>
                  <a:lnTo>
                    <a:pt x="2332" y="72328"/>
                  </a:lnTo>
                  <a:lnTo>
                    <a:pt x="0" y="114281"/>
                  </a:lnTo>
                  <a:lnTo>
                    <a:pt x="14456" y="155336"/>
                  </a:lnTo>
                  <a:lnTo>
                    <a:pt x="43698" y="187566"/>
                  </a:lnTo>
                  <a:lnTo>
                    <a:pt x="81718" y="205455"/>
                  </a:lnTo>
                  <a:lnTo>
                    <a:pt x="123677" y="207787"/>
                  </a:lnTo>
                  <a:lnTo>
                    <a:pt x="164735" y="193347"/>
                  </a:lnTo>
                  <a:lnTo>
                    <a:pt x="184340" y="176710"/>
                  </a:lnTo>
                  <a:lnTo>
                    <a:pt x="201960" y="153056"/>
                  </a:lnTo>
                  <a:lnTo>
                    <a:pt x="216354" y="125620"/>
                  </a:lnTo>
                  <a:lnTo>
                    <a:pt x="226279" y="97639"/>
                  </a:lnTo>
                  <a:lnTo>
                    <a:pt x="207799" y="93627"/>
                  </a:lnTo>
                  <a:lnTo>
                    <a:pt x="192737" y="83258"/>
                  </a:lnTo>
                  <a:lnTo>
                    <a:pt x="182597" y="68034"/>
                  </a:lnTo>
                  <a:lnTo>
                    <a:pt x="178883" y="49456"/>
                  </a:lnTo>
                  <a:lnTo>
                    <a:pt x="179035" y="46370"/>
                  </a:lnTo>
                  <a:lnTo>
                    <a:pt x="136590" y="36939"/>
                  </a:lnTo>
                  <a:lnTo>
                    <a:pt x="107372" y="16055"/>
                  </a:lnTo>
                  <a:lnTo>
                    <a:pt x="8234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121"/>
            </a:p>
          </p:txBody>
        </p:sp>
        <p:sp>
          <p:nvSpPr>
            <p:cNvPr id="27" name="object 23"/>
            <p:cNvSpPr/>
            <p:nvPr/>
          </p:nvSpPr>
          <p:spPr>
            <a:xfrm>
              <a:off x="2452982" y="7424701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4">
                  <a:moveTo>
                    <a:pt x="25692" y="0"/>
                  </a:moveTo>
                  <a:lnTo>
                    <a:pt x="15693" y="2019"/>
                  </a:lnTo>
                  <a:lnTo>
                    <a:pt x="7526" y="7526"/>
                  </a:lnTo>
                  <a:lnTo>
                    <a:pt x="2019" y="15693"/>
                  </a:lnTo>
                  <a:lnTo>
                    <a:pt x="0" y="25692"/>
                  </a:lnTo>
                  <a:lnTo>
                    <a:pt x="2019" y="35683"/>
                  </a:lnTo>
                  <a:lnTo>
                    <a:pt x="7526" y="43846"/>
                  </a:lnTo>
                  <a:lnTo>
                    <a:pt x="15693" y="49352"/>
                  </a:lnTo>
                  <a:lnTo>
                    <a:pt x="25692" y="51371"/>
                  </a:lnTo>
                  <a:lnTo>
                    <a:pt x="35691" y="49352"/>
                  </a:lnTo>
                  <a:lnTo>
                    <a:pt x="43857" y="43846"/>
                  </a:lnTo>
                  <a:lnTo>
                    <a:pt x="49364" y="35683"/>
                  </a:lnTo>
                  <a:lnTo>
                    <a:pt x="51384" y="25692"/>
                  </a:lnTo>
                  <a:lnTo>
                    <a:pt x="49364" y="15693"/>
                  </a:lnTo>
                  <a:lnTo>
                    <a:pt x="43857" y="7526"/>
                  </a:lnTo>
                  <a:lnTo>
                    <a:pt x="35691" y="2019"/>
                  </a:lnTo>
                  <a:lnTo>
                    <a:pt x="2569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121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CA7D217-9F25-44C2-BC80-B824765A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149" y="642306"/>
            <a:ext cx="7864721" cy="49144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Why is it critical to protect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the controllers?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665AEF-3AFF-402C-804A-8E192078A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72896"/>
      </p:ext>
    </p:extLst>
  </p:cSld>
  <p:clrMapOvr>
    <a:masterClrMapping/>
  </p:clrMapOvr>
</p:sld>
</file>

<file path=ppt/theme/theme1.xml><?xml version="1.0" encoding="utf-8"?>
<a:theme xmlns:a="http://schemas.openxmlformats.org/drawingml/2006/main" name="ispe-power-point-template (1)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2FA9E34A-9B39-4A22-94BA-D50E6F19186F}"/>
    </a:ext>
  </a:extLst>
</a:theme>
</file>

<file path=ppt/theme/theme2.xml><?xml version="1.0" encoding="utf-8"?>
<a:theme xmlns:a="http://schemas.openxmlformats.org/drawingml/2006/main" name="ISPE section">
  <a:themeElements>
    <a:clrScheme name="ISPE">
      <a:dk1>
        <a:sysClr val="windowText" lastClr="000000"/>
      </a:dk1>
      <a:lt1>
        <a:sysClr val="window" lastClr="FFFFFF"/>
      </a:lt1>
      <a:dk2>
        <a:srgbClr val="464646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B196676E-C01E-43AF-A3BE-A040EBEB3FFA}"/>
    </a:ext>
  </a:extLst>
</a:theme>
</file>

<file path=ppt/theme/theme3.xml><?xml version="1.0" encoding="utf-8"?>
<a:theme xmlns:a="http://schemas.openxmlformats.org/drawingml/2006/main" name="ISPE content">
  <a:themeElements>
    <a:clrScheme name="ISPE">
      <a:dk1>
        <a:sysClr val="windowText" lastClr="000000"/>
      </a:dk1>
      <a:lt1>
        <a:sysClr val="window" lastClr="FFFFFF"/>
      </a:lt1>
      <a:dk2>
        <a:srgbClr val="59595B"/>
      </a:dk2>
      <a:lt2>
        <a:srgbClr val="D8D8D8"/>
      </a:lt2>
      <a:accent1>
        <a:srgbClr val="00549F"/>
      </a:accent1>
      <a:accent2>
        <a:srgbClr val="00B9E4"/>
      </a:accent2>
      <a:accent3>
        <a:srgbClr val="B6BF00"/>
      </a:accent3>
      <a:accent4>
        <a:srgbClr val="80379B"/>
      </a:accent4>
      <a:accent5>
        <a:srgbClr val="CD202C"/>
      </a:accent5>
      <a:accent6>
        <a:srgbClr val="F2AF00"/>
      </a:accent6>
      <a:hlink>
        <a:srgbClr val="464646"/>
      </a:hlink>
      <a:folHlink>
        <a:srgbClr val="4646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PE_template_16x9.potx" id="{B6B90781-42E1-4CCE-918B-18E54AB2B747}" vid="{23B8E42B-494B-421B-8BD1-8185E8198E6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ispe-power-point-template (1)</Template>
  <TotalTime>9155</TotalTime>
  <Words>1293</Words>
  <Application>Microsoft Office PowerPoint</Application>
  <PresentationFormat>On-screen Show (4:3)</PresentationFormat>
  <Paragraphs>277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CentraleSans</vt:lpstr>
      <vt:lpstr>CentraleSans Book</vt:lpstr>
      <vt:lpstr>CentraleSans Light</vt:lpstr>
      <vt:lpstr>CentraleSans Medium</vt:lpstr>
      <vt:lpstr>CentraleSansMedium</vt:lpstr>
      <vt:lpstr>Open Sans</vt:lpstr>
      <vt:lpstr>Times New Roman</vt:lpstr>
      <vt:lpstr>Wingdings</vt:lpstr>
      <vt:lpstr>ispe-power-point-template (1)</vt:lpstr>
      <vt:lpstr>ISPE section</vt:lpstr>
      <vt:lpstr>ISPE content</vt:lpstr>
      <vt:lpstr>PowerPoint Presentation</vt:lpstr>
      <vt:lpstr>PowerPoint Presentation</vt:lpstr>
      <vt:lpstr>AGENDA</vt:lpstr>
      <vt:lpstr>PharmaCeutical  Organizations</vt:lpstr>
      <vt:lpstr> </vt:lpstr>
      <vt:lpstr> Production (and ReGulATORY) Complexity REQUIRES VISIBILITY And MoNITORING Of  INDUSTRIAL NETWORKS  IN ORDER TO  Prevent Operational Disruptions  and  Meet reporting requirements </vt:lpstr>
      <vt:lpstr>ICS Network challenges</vt:lpstr>
      <vt:lpstr>Why is it critical to protect  the controllers?</vt:lpstr>
      <vt:lpstr>Why is it critical to protect  the controllers?</vt:lpstr>
      <vt:lpstr>The Anatomy of an  Industrial Cyber Attack</vt:lpstr>
      <vt:lpstr>ICS THREATS - CYBER ATTACKS (External)</vt:lpstr>
      <vt:lpstr>PowerPoint Presentation</vt:lpstr>
      <vt:lpstr> External threats, Internal threats and human error REQUIRE VISIBILITY And MoNITORING Of  INDUSTRIAL NETWORKS  IN ORDER TO  Prevent Operational Disruptions  </vt:lpstr>
      <vt:lpstr>Confirm (no) changes were  made to controllers </vt:lpstr>
      <vt:lpstr>TRACKING Maintenance  Work on ICS </vt:lpstr>
      <vt:lpstr>PowerPoint Presentation</vt:lpstr>
      <vt:lpstr>PowerPoint Presentation</vt:lpstr>
      <vt:lpstr>SOLVING THE VISIBILITY CHAllenge</vt:lpstr>
      <vt:lpstr>SOLVING THE VISIBILITY CHAllenge </vt:lpstr>
      <vt:lpstr>SOLVING THE VISIBILITY CHAllenge </vt:lpstr>
      <vt:lpstr>Suggested Steps to  IMPLEMENT a SOLUTION</vt:lpstr>
      <vt:lpstr>Session Recap</vt:lpstr>
      <vt:lpstr>PowerPoint Presentation</vt:lpstr>
    </vt:vector>
  </TitlesOfParts>
  <Company>FirstPoint,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Carroll</dc:creator>
  <cp:lastModifiedBy>Greg</cp:lastModifiedBy>
  <cp:revision>74</cp:revision>
  <cp:lastPrinted>2018-03-09T23:55:44Z</cp:lastPrinted>
  <dcterms:created xsi:type="dcterms:W3CDTF">2017-01-20T19:50:04Z</dcterms:created>
  <dcterms:modified xsi:type="dcterms:W3CDTF">2018-03-11T20:28:14Z</dcterms:modified>
</cp:coreProperties>
</file>