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Lst>
  <p:notesMasterIdLst>
    <p:notesMasterId r:id="rId28"/>
  </p:notesMasterIdLst>
  <p:sldIdLst>
    <p:sldId id="256" r:id="rId4"/>
    <p:sldId id="257" r:id="rId5"/>
    <p:sldId id="258" r:id="rId6"/>
    <p:sldId id="259" r:id="rId7"/>
    <p:sldId id="261" r:id="rId8"/>
    <p:sldId id="260"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3" autoAdjust="0"/>
    <p:restoredTop sz="94660"/>
  </p:normalViewPr>
  <p:slideViewPr>
    <p:cSldViewPr snapToGrid="0">
      <p:cViewPr varScale="1">
        <p:scale>
          <a:sx n="115" d="100"/>
          <a:sy n="115" d="100"/>
        </p:scale>
        <p:origin x="42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61F193-FE5C-F843-9CD8-30FDB77EED6D}" type="datetimeFigureOut">
              <a:rPr lang="en-US" smtClean="0"/>
              <a:t>2/26/18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31A24-AE1F-6149-99F9-6D97733A6844}" type="slidenum">
              <a:rPr lang="en-US" smtClean="0"/>
              <a:t>‹#›</a:t>
            </a:fld>
            <a:endParaRPr lang="en-US"/>
          </a:p>
        </p:txBody>
      </p:sp>
    </p:spTree>
    <p:extLst>
      <p:ext uri="{BB962C8B-B14F-4D97-AF65-F5344CB8AC3E}">
        <p14:creationId xmlns:p14="http://schemas.microsoft.com/office/powerpoint/2010/main" val="71114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Lou</a:t>
            </a:r>
          </a:p>
        </p:txBody>
      </p:sp>
      <p:sp>
        <p:nvSpPr>
          <p:cNvPr id="4" name="Slide Number Placeholder 3"/>
          <p:cNvSpPr>
            <a:spLocks noGrp="1"/>
          </p:cNvSpPr>
          <p:nvPr>
            <p:ph type="sldNum" sz="quarter" idx="10"/>
          </p:nvPr>
        </p:nvSpPr>
        <p:spPr/>
        <p:txBody>
          <a:bodyPr/>
          <a:lstStyle/>
          <a:p>
            <a:fld id="{A4CE004A-07B0-0E4C-9D33-375ECFA3EA20}" type="slidenum">
              <a:rPr lang="en-US" smtClean="0"/>
              <a:t>7</a:t>
            </a:fld>
            <a:endParaRPr lang="en-US"/>
          </a:p>
        </p:txBody>
      </p:sp>
    </p:spTree>
    <p:extLst>
      <p:ext uri="{BB962C8B-B14F-4D97-AF65-F5344CB8AC3E}">
        <p14:creationId xmlns:p14="http://schemas.microsoft.com/office/powerpoint/2010/main" val="271805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17</a:t>
            </a:fld>
            <a:endParaRPr lang="en-US"/>
          </a:p>
        </p:txBody>
      </p:sp>
    </p:spTree>
    <p:extLst>
      <p:ext uri="{BB962C8B-B14F-4D97-AF65-F5344CB8AC3E}">
        <p14:creationId xmlns:p14="http://schemas.microsoft.com/office/powerpoint/2010/main" val="1053635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18</a:t>
            </a:fld>
            <a:endParaRPr lang="en-US"/>
          </a:p>
        </p:txBody>
      </p:sp>
    </p:spTree>
    <p:extLst>
      <p:ext uri="{BB962C8B-B14F-4D97-AF65-F5344CB8AC3E}">
        <p14:creationId xmlns:p14="http://schemas.microsoft.com/office/powerpoint/2010/main" val="61814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Lou</a:t>
            </a:r>
          </a:p>
        </p:txBody>
      </p:sp>
      <p:sp>
        <p:nvSpPr>
          <p:cNvPr id="4" name="Slide Number Placeholder 3"/>
          <p:cNvSpPr>
            <a:spLocks noGrp="1"/>
          </p:cNvSpPr>
          <p:nvPr>
            <p:ph type="sldNum" sz="quarter" idx="10"/>
          </p:nvPr>
        </p:nvSpPr>
        <p:spPr/>
        <p:txBody>
          <a:bodyPr/>
          <a:lstStyle/>
          <a:p>
            <a:fld id="{A4CE004A-07B0-0E4C-9D33-375ECFA3EA20}" type="slidenum">
              <a:rPr lang="en-US" smtClean="0"/>
              <a:t>19</a:t>
            </a:fld>
            <a:endParaRPr lang="en-US"/>
          </a:p>
        </p:txBody>
      </p:sp>
    </p:spTree>
    <p:extLst>
      <p:ext uri="{BB962C8B-B14F-4D97-AF65-F5344CB8AC3E}">
        <p14:creationId xmlns:p14="http://schemas.microsoft.com/office/powerpoint/2010/main" val="2497884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state “Shutdown” does everyone</a:t>
            </a:r>
            <a:r>
              <a:rPr lang="en-US" baseline="0" dirty="0"/>
              <a:t> understand it includes the ramp down and ramp up periods or are they thinking about the actual work period?  This impacts everyone from the facility to inventory and sales.</a:t>
            </a:r>
          </a:p>
          <a:p>
            <a:endParaRPr lang="en-US" dirty="0"/>
          </a:p>
          <a:p>
            <a:r>
              <a:rPr lang="en-US" dirty="0"/>
              <a:t>Clear roles</a:t>
            </a:r>
            <a:r>
              <a:rPr lang="en-US" baseline="0" dirty="0"/>
              <a:t> and responsibilities ensure every task or need is assigned to someone and that someone understands they own it.</a:t>
            </a:r>
          </a:p>
          <a:p>
            <a:endParaRPr lang="en-US" baseline="0" dirty="0"/>
          </a:p>
          <a:p>
            <a:r>
              <a:rPr lang="en-US" dirty="0"/>
              <a:t>A shutdown</a:t>
            </a:r>
            <a:r>
              <a:rPr lang="en-US" baseline="0" dirty="0"/>
              <a:t> has to be managed like a project.  There has to be a defined period and a defined budget with well managed work scope.  Work scope needs to be frozen at a specific point prior to the shutdown and any addition after that point needs to be managed to understand additional cost, manpower and schedule impact.</a:t>
            </a:r>
          </a:p>
          <a:p>
            <a:endParaRPr lang="en-US" baseline="0" dirty="0"/>
          </a:p>
          <a:p>
            <a:r>
              <a:rPr lang="en-US" baseline="0" dirty="0"/>
              <a:t>There has to be an overall shutdown coordinator that has responsibility for planning of the shutdown and does not just start when the shutdown starts.  For some facilities this may be a full time, year-round position.  Smaller facilities may only require someone part-time.  Every bit of work to be executed during the shutdown needs to go into the overall shutdown plan.  Plan all retests and validation efforts into the plan.</a:t>
            </a:r>
          </a:p>
          <a:p>
            <a:endParaRPr lang="en-US" baseline="0" dirty="0"/>
          </a:p>
          <a:p>
            <a:r>
              <a:rPr lang="en-US" baseline="0" dirty="0"/>
              <a:t>A planning process involves representatives from every department (Maintenance, Planning, Engineering, Quality, Validation, Lab, </a:t>
            </a:r>
            <a:r>
              <a:rPr lang="en-US" baseline="0" dirty="0" err="1"/>
              <a:t>EH&amp;S</a:t>
            </a:r>
            <a:r>
              <a:rPr lang="en-US" baseline="0" dirty="0"/>
              <a:t> and Leadership).  This way, there are no surprises that are likely to arise because someone did not understand a requirement.  An example may be Environmental may need to complete a new permit due to a change in emission controls.  Utilize personnel from Production to assist with work, if available.  Work around the clock instead of just during day shift.  Paying additional OT is often a drop in the bucket when it comes to increasing days of a shutdown.</a:t>
            </a:r>
          </a:p>
          <a:p>
            <a:endParaRPr lang="en-US" baseline="0" dirty="0"/>
          </a:p>
          <a:p>
            <a:r>
              <a:rPr lang="en-US" baseline="0" dirty="0"/>
              <a:t>Plant leadership must remain involved in the shutdown.  Ensure frequent </a:t>
            </a:r>
            <a:r>
              <a:rPr lang="en-US" baseline="0" dirty="0" err="1"/>
              <a:t>walkdowns</a:t>
            </a:r>
            <a:r>
              <a:rPr lang="en-US" baseline="0" dirty="0"/>
              <a:t> by leadership to ensure all work is being conducted to standard.  Have daily </a:t>
            </a:r>
            <a:r>
              <a:rPr lang="en-US" baseline="0" dirty="0" err="1"/>
              <a:t>EH&amp;S</a:t>
            </a:r>
            <a:r>
              <a:rPr lang="en-US" baseline="0" dirty="0"/>
              <a:t> </a:t>
            </a:r>
            <a:r>
              <a:rPr lang="en-US" baseline="0" dirty="0" err="1"/>
              <a:t>walkdowns</a:t>
            </a:r>
            <a:r>
              <a:rPr lang="en-US" baseline="0" dirty="0"/>
              <a:t>.</a:t>
            </a:r>
          </a:p>
          <a:p>
            <a:endParaRPr lang="en-US" baseline="0" dirty="0"/>
          </a:p>
          <a:p>
            <a:r>
              <a:rPr lang="en-US" baseline="0" dirty="0"/>
              <a:t>Ensure the restart and recovery of critical utilities is integrated into the shutdown as well as time for cleaning and restoration of environmental conditions.  Utilities (pure water, steam, </a:t>
            </a:r>
            <a:r>
              <a:rPr lang="en-US" baseline="0" dirty="0" err="1"/>
              <a:t>WFI</a:t>
            </a:r>
            <a:r>
              <a:rPr lang="en-US" baseline="0" dirty="0"/>
              <a:t>, waste treatment) &amp; HVAC need to be coordinated for restart and environmental monitoring to restore systems and spaces.</a:t>
            </a:r>
          </a:p>
          <a:p>
            <a:endParaRPr lang="en-US" baseline="0" dirty="0"/>
          </a:p>
          <a:p>
            <a:r>
              <a:rPr lang="en-US" baseline="0" dirty="0"/>
              <a:t>Always conduct a lessons learned from every shutdown and implement those into your next shutdown planning and execution process.</a:t>
            </a:r>
            <a:endParaRPr lang="en-US" dirty="0"/>
          </a:p>
        </p:txBody>
      </p:sp>
      <p:sp>
        <p:nvSpPr>
          <p:cNvPr id="4" name="Slide Number Placeholder 3"/>
          <p:cNvSpPr>
            <a:spLocks noGrp="1"/>
          </p:cNvSpPr>
          <p:nvPr>
            <p:ph type="sldNum" sz="quarter" idx="10"/>
          </p:nvPr>
        </p:nvSpPr>
        <p:spPr/>
        <p:txBody>
          <a:bodyPr/>
          <a:lstStyle/>
          <a:p>
            <a:fld id="{213D6C7E-2463-442A-A58C-C57A78C8AE8A}" type="slidenum">
              <a:rPr lang="en-US" smtClean="0"/>
              <a:t>20</a:t>
            </a:fld>
            <a:endParaRPr lang="en-US"/>
          </a:p>
        </p:txBody>
      </p:sp>
    </p:spTree>
    <p:extLst>
      <p:ext uri="{BB962C8B-B14F-4D97-AF65-F5344CB8AC3E}">
        <p14:creationId xmlns:p14="http://schemas.microsoft.com/office/powerpoint/2010/main" val="417745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Lou</a:t>
            </a:r>
          </a:p>
        </p:txBody>
      </p:sp>
      <p:sp>
        <p:nvSpPr>
          <p:cNvPr id="4" name="Slide Number Placeholder 3"/>
          <p:cNvSpPr>
            <a:spLocks noGrp="1"/>
          </p:cNvSpPr>
          <p:nvPr>
            <p:ph type="sldNum" sz="quarter" idx="10"/>
          </p:nvPr>
        </p:nvSpPr>
        <p:spPr/>
        <p:txBody>
          <a:bodyPr/>
          <a:lstStyle/>
          <a:p>
            <a:fld id="{A4CE004A-07B0-0E4C-9D33-375ECFA3EA20}" type="slidenum">
              <a:rPr lang="en-US" smtClean="0"/>
              <a:t>8</a:t>
            </a:fld>
            <a:endParaRPr lang="en-US"/>
          </a:p>
        </p:txBody>
      </p:sp>
    </p:spTree>
    <p:extLst>
      <p:ext uri="{BB962C8B-B14F-4D97-AF65-F5344CB8AC3E}">
        <p14:creationId xmlns:p14="http://schemas.microsoft.com/office/powerpoint/2010/main" val="302733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9</a:t>
            </a:fld>
            <a:endParaRPr lang="en-US"/>
          </a:p>
        </p:txBody>
      </p:sp>
    </p:spTree>
    <p:extLst>
      <p:ext uri="{BB962C8B-B14F-4D97-AF65-F5344CB8AC3E}">
        <p14:creationId xmlns:p14="http://schemas.microsoft.com/office/powerpoint/2010/main" val="228770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10</a:t>
            </a:fld>
            <a:endParaRPr lang="en-US"/>
          </a:p>
        </p:txBody>
      </p:sp>
    </p:spTree>
    <p:extLst>
      <p:ext uri="{BB962C8B-B14F-4D97-AF65-F5344CB8AC3E}">
        <p14:creationId xmlns:p14="http://schemas.microsoft.com/office/powerpoint/2010/main" val="3714716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11</a:t>
            </a:fld>
            <a:endParaRPr lang="en-US"/>
          </a:p>
        </p:txBody>
      </p:sp>
    </p:spTree>
    <p:extLst>
      <p:ext uri="{BB962C8B-B14F-4D97-AF65-F5344CB8AC3E}">
        <p14:creationId xmlns:p14="http://schemas.microsoft.com/office/powerpoint/2010/main" val="1418612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12</a:t>
            </a:fld>
            <a:endParaRPr lang="en-US"/>
          </a:p>
        </p:txBody>
      </p:sp>
    </p:spTree>
    <p:extLst>
      <p:ext uri="{BB962C8B-B14F-4D97-AF65-F5344CB8AC3E}">
        <p14:creationId xmlns:p14="http://schemas.microsoft.com/office/powerpoint/2010/main" val="2234257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13</a:t>
            </a:fld>
            <a:endParaRPr lang="en-US"/>
          </a:p>
        </p:txBody>
      </p:sp>
    </p:spTree>
    <p:extLst>
      <p:ext uri="{BB962C8B-B14F-4D97-AF65-F5344CB8AC3E}">
        <p14:creationId xmlns:p14="http://schemas.microsoft.com/office/powerpoint/2010/main" val="1845676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14</a:t>
            </a:fld>
            <a:endParaRPr lang="en-US"/>
          </a:p>
        </p:txBody>
      </p:sp>
    </p:spTree>
    <p:extLst>
      <p:ext uri="{BB962C8B-B14F-4D97-AF65-F5344CB8AC3E}">
        <p14:creationId xmlns:p14="http://schemas.microsoft.com/office/powerpoint/2010/main" val="3616354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t>
            </a:r>
          </a:p>
        </p:txBody>
      </p:sp>
      <p:sp>
        <p:nvSpPr>
          <p:cNvPr id="4" name="Slide Number Placeholder 3"/>
          <p:cNvSpPr>
            <a:spLocks noGrp="1"/>
          </p:cNvSpPr>
          <p:nvPr>
            <p:ph type="sldNum" sz="quarter" idx="10"/>
          </p:nvPr>
        </p:nvSpPr>
        <p:spPr/>
        <p:txBody>
          <a:bodyPr/>
          <a:lstStyle/>
          <a:p>
            <a:fld id="{A4CE004A-07B0-0E4C-9D33-375ECFA3EA20}" type="slidenum">
              <a:rPr lang="en-US" smtClean="0"/>
              <a:t>15</a:t>
            </a:fld>
            <a:endParaRPr lang="en-US"/>
          </a:p>
        </p:txBody>
      </p:sp>
    </p:spTree>
    <p:extLst>
      <p:ext uri="{BB962C8B-B14F-4D97-AF65-F5344CB8AC3E}">
        <p14:creationId xmlns:p14="http://schemas.microsoft.com/office/powerpoint/2010/main" val="1226166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9678" y="2878906"/>
            <a:ext cx="4099718" cy="1243673"/>
          </a:xfrm>
        </p:spPr>
        <p:txBody>
          <a:bodyPr/>
          <a:lstStyle>
            <a:lvl1pPr>
              <a:defRPr/>
            </a:lvl1pPr>
          </a:lstStyle>
          <a:p>
            <a:r>
              <a:rPr lang="en-US" dirty="0"/>
              <a:t>PRESENTATION TITLE</a:t>
            </a:r>
            <a:endParaRPr lang="en-CA" dirty="0"/>
          </a:p>
        </p:txBody>
      </p:sp>
      <p:sp>
        <p:nvSpPr>
          <p:cNvPr id="3" name="Subtitle 2"/>
          <p:cNvSpPr>
            <a:spLocks noGrp="1"/>
          </p:cNvSpPr>
          <p:nvPr>
            <p:ph type="subTitle" idx="1" hasCustomPrompt="1"/>
          </p:nvPr>
        </p:nvSpPr>
        <p:spPr>
          <a:xfrm>
            <a:off x="379678" y="4436707"/>
            <a:ext cx="4099718" cy="1752600"/>
          </a:xfrm>
          <a:prstGeom prst="rect">
            <a:avLst/>
          </a:prstGeom>
        </p:spPr>
        <p:txBody>
          <a:bodyPr lIns="0" tIns="0" rIns="0" bIns="0"/>
          <a:lstStyle>
            <a:lvl1pPr marL="0" indent="0" algn="l">
              <a:lnSpc>
                <a:spcPts val="1500"/>
              </a:lnSpc>
              <a:spcBef>
                <a:spcPts val="0"/>
              </a:spcBef>
              <a:spcAft>
                <a:spcPts val="375"/>
              </a:spcAft>
              <a:buNone/>
              <a:defRPr sz="1500" baseline="0">
                <a:solidFill>
                  <a:schemeClr val="accent2"/>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Presenter Information, Conference and Date</a:t>
            </a:r>
            <a:endParaRPr lang="en-CA" dirty="0"/>
          </a:p>
        </p:txBody>
      </p:sp>
    </p:spTree>
    <p:extLst>
      <p:ext uri="{BB962C8B-B14F-4D97-AF65-F5344CB8AC3E}">
        <p14:creationId xmlns:p14="http://schemas.microsoft.com/office/powerpoint/2010/main" val="361901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9680" y="1878036"/>
            <a:ext cx="4099718" cy="1471083"/>
          </a:xfrm>
          <a:prstGeom prst="rect">
            <a:avLst/>
          </a:prstGeom>
        </p:spPr>
        <p:txBody>
          <a:bodyPr lIns="0" tIns="0" rIns="0" bIns="0" anchor="b" anchorCtr="0"/>
          <a:lstStyle>
            <a:lvl1pPr algn="l">
              <a:lnSpc>
                <a:spcPts val="2375"/>
              </a:lnSpc>
              <a:defRPr sz="2500" b="1" cap="all" baseline="0">
                <a:solidFill>
                  <a:schemeClr val="bg1"/>
                </a:solidFill>
              </a:defRPr>
            </a:lvl1pPr>
          </a:lstStyle>
          <a:p>
            <a:r>
              <a:rPr lang="en-US" dirty="0"/>
              <a:t>SECTION TITLE</a:t>
            </a:r>
            <a:endParaRPr lang="en-CA" dirty="0"/>
          </a:p>
        </p:txBody>
      </p:sp>
      <p:sp>
        <p:nvSpPr>
          <p:cNvPr id="3" name="Subtitle 2"/>
          <p:cNvSpPr>
            <a:spLocks noGrp="1"/>
          </p:cNvSpPr>
          <p:nvPr>
            <p:ph type="subTitle" idx="1" hasCustomPrompt="1"/>
          </p:nvPr>
        </p:nvSpPr>
        <p:spPr>
          <a:xfrm>
            <a:off x="379679" y="3429000"/>
            <a:ext cx="4099719" cy="1751542"/>
          </a:xfrm>
          <a:prstGeom prst="rect">
            <a:avLst/>
          </a:prstGeom>
        </p:spPr>
        <p:txBody>
          <a:bodyPr lIns="0" tIns="0" rIns="0" bIns="0"/>
          <a:lstStyle>
            <a:lvl1pPr marL="0" indent="0" algn="l">
              <a:lnSpc>
                <a:spcPts val="1500"/>
              </a:lnSpc>
              <a:spcBef>
                <a:spcPts val="0"/>
              </a:spcBef>
              <a:buFont typeface="Arial" panose="020B0604020202020204" pitchFamily="34" charset="0"/>
              <a:buNone/>
              <a:defRPr sz="1500" cap="all" baseline="0">
                <a:solidFill>
                  <a:schemeClr val="bg1"/>
                </a:solidFill>
              </a:defRPr>
            </a:lvl1pPr>
            <a:lvl2pPr marL="285739" indent="0" algn="ctr">
              <a:buNone/>
              <a:defRPr>
                <a:solidFill>
                  <a:schemeClr val="tx1">
                    <a:tint val="75000"/>
                  </a:schemeClr>
                </a:solidFill>
              </a:defRPr>
            </a:lvl2pPr>
            <a:lvl3pPr marL="571478" indent="0" algn="ctr">
              <a:buNone/>
              <a:defRPr>
                <a:solidFill>
                  <a:schemeClr val="tx1">
                    <a:tint val="75000"/>
                  </a:schemeClr>
                </a:solidFill>
              </a:defRPr>
            </a:lvl3pPr>
            <a:lvl4pPr marL="857216" indent="0" algn="ctr">
              <a:buNone/>
              <a:defRPr>
                <a:solidFill>
                  <a:schemeClr val="tx1">
                    <a:tint val="75000"/>
                  </a:schemeClr>
                </a:solidFill>
              </a:defRPr>
            </a:lvl4pPr>
            <a:lvl5pPr marL="1142954" indent="0" algn="ctr">
              <a:buNone/>
              <a:defRPr>
                <a:solidFill>
                  <a:schemeClr val="tx1">
                    <a:tint val="75000"/>
                  </a:schemeClr>
                </a:solidFill>
              </a:defRPr>
            </a:lvl5pPr>
            <a:lvl6pPr marL="1428693" indent="0" algn="ctr">
              <a:buNone/>
              <a:defRPr>
                <a:solidFill>
                  <a:schemeClr val="tx1">
                    <a:tint val="75000"/>
                  </a:schemeClr>
                </a:solidFill>
              </a:defRPr>
            </a:lvl6pPr>
            <a:lvl7pPr marL="1714432" indent="0" algn="ctr">
              <a:buNone/>
              <a:defRPr>
                <a:solidFill>
                  <a:schemeClr val="tx1">
                    <a:tint val="75000"/>
                  </a:schemeClr>
                </a:solidFill>
              </a:defRPr>
            </a:lvl7pPr>
            <a:lvl8pPr marL="2000170" indent="0" algn="ctr">
              <a:buNone/>
              <a:defRPr>
                <a:solidFill>
                  <a:schemeClr val="tx1">
                    <a:tint val="75000"/>
                  </a:schemeClr>
                </a:solidFill>
              </a:defRPr>
            </a:lvl8pPr>
            <a:lvl9pPr marL="2285909" indent="0" algn="ctr">
              <a:buNone/>
              <a:defRPr>
                <a:solidFill>
                  <a:schemeClr val="tx1">
                    <a:tint val="75000"/>
                  </a:schemeClr>
                </a:solidFill>
              </a:defRPr>
            </a:lvl9pPr>
          </a:lstStyle>
          <a:p>
            <a:r>
              <a:rPr lang="en-CA" dirty="0"/>
              <a:t>SUBTITLE</a:t>
            </a:r>
          </a:p>
        </p:txBody>
      </p:sp>
    </p:spTree>
    <p:extLst>
      <p:ext uri="{BB962C8B-B14F-4D97-AF65-F5344CB8AC3E}">
        <p14:creationId xmlns:p14="http://schemas.microsoft.com/office/powerpoint/2010/main" val="388035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lnSpc>
                <a:spcPct val="100000"/>
              </a:lnSpc>
              <a:defRPr sz="3600"/>
            </a:lvl1pPr>
            <a:lvl2pPr>
              <a:lnSpc>
                <a:spcPct val="100000"/>
              </a:lnSpc>
              <a:defRPr sz="3600"/>
            </a:lvl2pPr>
            <a:lvl3pPr>
              <a:lnSpc>
                <a:spcPct val="100000"/>
              </a:lnSpc>
              <a:defRPr sz="3600"/>
            </a:lvl3pPr>
            <a:lvl4pPr>
              <a:lnSpc>
                <a:spcPct val="100000"/>
              </a:lnSpc>
              <a:defRPr sz="3600"/>
            </a:lvl4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379679" y="382326"/>
            <a:ext cx="8380677" cy="945885"/>
          </a:xfrm>
        </p:spPr>
        <p:txBody>
          <a:bodyPr/>
          <a:lstStyle>
            <a:lvl1pPr>
              <a:lnSpc>
                <a:spcPct val="100000"/>
              </a:lnSpc>
              <a:spcAft>
                <a:spcPts val="0"/>
              </a:spcAft>
              <a:defRPr sz="3600"/>
            </a:lvl1pPr>
            <a:lvl2pPr>
              <a:lnSpc>
                <a:spcPct val="100000"/>
              </a:lnSpc>
              <a:spcBef>
                <a:spcPts val="375"/>
              </a:spcBef>
              <a:spcAft>
                <a:spcPts val="0"/>
              </a:spcAft>
              <a:defRPr sz="1800">
                <a:solidFill>
                  <a:schemeClr val="accent2"/>
                </a:solidFill>
              </a:defRPr>
            </a:lvl2pPr>
          </a:lstStyle>
          <a:p>
            <a:pPr lvl="0"/>
            <a:r>
              <a:rPr lang="en-US" dirty="0"/>
              <a:t>Title</a:t>
            </a:r>
          </a:p>
          <a:p>
            <a:pPr lvl="1"/>
            <a:r>
              <a:rPr lang="en-US" dirty="0"/>
              <a:t>Subtitle</a:t>
            </a:r>
            <a:endParaRPr lang="en-CA" dirty="0"/>
          </a:p>
        </p:txBody>
      </p:sp>
    </p:spTree>
    <p:extLst>
      <p:ext uri="{BB962C8B-B14F-4D97-AF65-F5344CB8AC3E}">
        <p14:creationId xmlns:p14="http://schemas.microsoft.com/office/powerpoint/2010/main" val="120919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79678" y="1714499"/>
            <a:ext cx="4099718" cy="4380178"/>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379679" y="382326"/>
            <a:ext cx="8380677" cy="945885"/>
          </a:xfrm>
        </p:spPr>
        <p:txBody>
          <a:bodyPr/>
          <a:lstStyle>
            <a:lvl1pPr>
              <a:lnSpc>
                <a:spcPts val="2250"/>
              </a:lnSpc>
              <a:spcAft>
                <a:spcPts val="0"/>
              </a:spcAft>
              <a:defRPr sz="2250"/>
            </a:lvl1pPr>
            <a:lvl2pPr>
              <a:spcBef>
                <a:spcPts val="375"/>
              </a:spcBef>
              <a:spcAft>
                <a:spcPts val="0"/>
              </a:spcAft>
              <a:defRPr sz="1500">
                <a:solidFill>
                  <a:schemeClr val="accent2"/>
                </a:solidFill>
              </a:defRPr>
            </a:lvl2pPr>
          </a:lstStyle>
          <a:p>
            <a:pPr lvl="0"/>
            <a:r>
              <a:rPr lang="en-US" dirty="0"/>
              <a:t>Title</a:t>
            </a:r>
          </a:p>
          <a:p>
            <a:pPr lvl="1"/>
            <a:r>
              <a:rPr lang="en-US" dirty="0"/>
              <a:t>Subtitle</a:t>
            </a:r>
            <a:endParaRPr lang="en-CA" dirty="0"/>
          </a:p>
        </p:txBody>
      </p:sp>
      <p:sp>
        <p:nvSpPr>
          <p:cNvPr id="4" name="Picture Placeholder 3"/>
          <p:cNvSpPr>
            <a:spLocks noGrp="1"/>
          </p:cNvSpPr>
          <p:nvPr>
            <p:ph type="pic" sz="quarter" idx="14"/>
          </p:nvPr>
        </p:nvSpPr>
        <p:spPr>
          <a:xfrm>
            <a:off x="4661960" y="1714501"/>
            <a:ext cx="4482043" cy="4380178"/>
          </a:xfrm>
        </p:spPr>
        <p:txBody>
          <a:bodyPr/>
          <a:lstStyle/>
          <a:p>
            <a:endParaRPr lang="en-CA"/>
          </a:p>
        </p:txBody>
      </p:sp>
    </p:spTree>
    <p:extLst>
      <p:ext uri="{BB962C8B-B14F-4D97-AF65-F5344CB8AC3E}">
        <p14:creationId xmlns:p14="http://schemas.microsoft.com/office/powerpoint/2010/main" val="423733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Image and Highligh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79678" y="1714499"/>
            <a:ext cx="4099718" cy="4380178"/>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379679" y="382326"/>
            <a:ext cx="8392583" cy="945885"/>
          </a:xfrm>
        </p:spPr>
        <p:txBody>
          <a:bodyPr/>
          <a:lstStyle>
            <a:lvl1pPr>
              <a:lnSpc>
                <a:spcPts val="2250"/>
              </a:lnSpc>
              <a:spcAft>
                <a:spcPts val="0"/>
              </a:spcAft>
              <a:defRPr sz="2250"/>
            </a:lvl1pPr>
            <a:lvl2pPr>
              <a:spcBef>
                <a:spcPts val="375"/>
              </a:spcBef>
              <a:spcAft>
                <a:spcPts val="0"/>
              </a:spcAft>
              <a:defRPr sz="1500">
                <a:solidFill>
                  <a:schemeClr val="accent2"/>
                </a:solidFill>
              </a:defRPr>
            </a:lvl2pPr>
          </a:lstStyle>
          <a:p>
            <a:pPr lvl="0"/>
            <a:r>
              <a:rPr lang="en-US" dirty="0"/>
              <a:t>Title</a:t>
            </a:r>
          </a:p>
          <a:p>
            <a:pPr lvl="1"/>
            <a:r>
              <a:rPr lang="en-US" dirty="0"/>
              <a:t>Subtitle</a:t>
            </a:r>
            <a:endParaRPr lang="en-CA" dirty="0"/>
          </a:p>
        </p:txBody>
      </p:sp>
      <p:sp>
        <p:nvSpPr>
          <p:cNvPr id="4" name="Picture Placeholder 3"/>
          <p:cNvSpPr>
            <a:spLocks noGrp="1"/>
          </p:cNvSpPr>
          <p:nvPr>
            <p:ph type="pic" sz="quarter" idx="14"/>
          </p:nvPr>
        </p:nvSpPr>
        <p:spPr>
          <a:xfrm>
            <a:off x="4661958" y="1714501"/>
            <a:ext cx="1959240" cy="4380178"/>
          </a:xfrm>
        </p:spPr>
        <p:txBody>
          <a:bodyPr/>
          <a:lstStyle/>
          <a:p>
            <a:endParaRPr lang="en-CA"/>
          </a:p>
        </p:txBody>
      </p:sp>
      <p:cxnSp>
        <p:nvCxnSpPr>
          <p:cNvPr id="7" name="Straight Connector 6"/>
          <p:cNvCxnSpPr/>
          <p:nvPr userDrawn="1"/>
        </p:nvCxnSpPr>
        <p:spPr>
          <a:xfrm>
            <a:off x="6802438" y="1714500"/>
            <a:ext cx="195791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5" hasCustomPrompt="1"/>
          </p:nvPr>
        </p:nvSpPr>
        <p:spPr>
          <a:xfrm>
            <a:off x="6802438" y="2148612"/>
            <a:ext cx="1957917" cy="3946069"/>
          </a:xfrm>
        </p:spPr>
        <p:txBody>
          <a:bodyPr/>
          <a:lstStyle>
            <a:lvl1pPr>
              <a:lnSpc>
                <a:spcPts val="1750"/>
              </a:lnSpc>
              <a:defRPr sz="1375">
                <a:solidFill>
                  <a:schemeClr val="accent2"/>
                </a:solidFill>
              </a:defRPr>
            </a:lvl1pPr>
          </a:lstStyle>
          <a:p>
            <a:pPr lvl="0"/>
            <a:r>
              <a:rPr lang="en-US"/>
              <a:t>Text</a:t>
            </a:r>
            <a:endParaRPr lang="en-US" dirty="0"/>
          </a:p>
        </p:txBody>
      </p:sp>
    </p:spTree>
    <p:extLst>
      <p:ext uri="{BB962C8B-B14F-4D97-AF65-F5344CB8AC3E}">
        <p14:creationId xmlns:p14="http://schemas.microsoft.com/office/powerpoint/2010/main" val="151677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lnSpc>
                <a:spcPct val="100000"/>
              </a:lnSpc>
              <a:spcBef>
                <a:spcPts val="0"/>
              </a:spcBef>
              <a:spcAft>
                <a:spcPts val="600"/>
              </a:spcAft>
              <a:defRPr sz="3600"/>
            </a:lvl1pPr>
            <a:lvl2pPr>
              <a:lnSpc>
                <a:spcPct val="100000"/>
              </a:lnSpc>
              <a:spcBef>
                <a:spcPts val="0"/>
              </a:spcBef>
              <a:spcAft>
                <a:spcPts val="600"/>
              </a:spcAft>
              <a:defRPr sz="3600"/>
            </a:lvl2pPr>
            <a:lvl3pPr>
              <a:lnSpc>
                <a:spcPct val="100000"/>
              </a:lnSpc>
              <a:spcBef>
                <a:spcPts val="0"/>
              </a:spcBef>
              <a:spcAft>
                <a:spcPts val="600"/>
              </a:spcAft>
              <a:defRPr sz="3600"/>
            </a:lvl3pPr>
            <a:lvl4pPr>
              <a:lnSpc>
                <a:spcPct val="100000"/>
              </a:lnSpc>
              <a:spcBef>
                <a:spcPts val="0"/>
              </a:spcBef>
              <a:spcAft>
                <a:spcPts val="600"/>
              </a:spcAft>
              <a:defRPr sz="3600"/>
            </a:lvl4pPr>
            <a:lvl5pPr>
              <a:lnSpc>
                <a:spcPct val="100000"/>
              </a:lnSpc>
              <a:spcBef>
                <a:spcPts val="0"/>
              </a:spcBef>
              <a:spcAft>
                <a:spcPts val="600"/>
              </a:spcAft>
              <a:defRPr sz="3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72D01C7D-9BC7-194D-86F7-954F7D7550A7}"/>
              </a:ext>
            </a:extLst>
          </p:cNvPr>
          <p:cNvSpPr>
            <a:spLocks noGrp="1"/>
          </p:cNvSpPr>
          <p:nvPr>
            <p:ph type="title"/>
          </p:nvPr>
        </p:nvSpPr>
        <p:spPr>
          <a:xfrm>
            <a:off x="379679" y="365125"/>
            <a:ext cx="8380677" cy="1133169"/>
          </a:xfrm>
          <a:prstGeom prst="rect">
            <a:avLst/>
          </a:prstGeom>
        </p:spPr>
        <p:txBody>
          <a:bodyPr vert="horz" lIns="0" tIns="0" rIns="0" bIns="0" rtlCol="0" anchor="ctr" anchorCtr="0">
            <a:noAutofit/>
          </a:bodyPr>
          <a:lstStyle>
            <a:lvl1pPr>
              <a:defRPr lang="en-US" sz="3600" b="1">
                <a:solidFill>
                  <a:schemeClr val="accent1"/>
                </a:solidFill>
                <a:latin typeface="+mn-lt"/>
                <a:ea typeface="+mn-ea"/>
                <a:cs typeface="+mn-cs"/>
              </a:defRPr>
            </a:lvl1pPr>
          </a:lstStyle>
          <a:p>
            <a:pPr marL="0" lvl="0" indent="0" algn="l">
              <a:lnSpc>
                <a:spcPts val="2250"/>
              </a:lnSpc>
              <a:spcBef>
                <a:spcPts val="0"/>
              </a:spcBef>
              <a:spcAft>
                <a:spcPts val="0"/>
              </a:spcAft>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297746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202704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DF95DA5-E9CB-0845-A558-55334971CA8B}"/>
              </a:ext>
            </a:extLst>
          </p:cNvPr>
          <p:cNvSpPr>
            <a:spLocks noGrp="1"/>
          </p:cNvSpPr>
          <p:nvPr>
            <p:ph type="sldNum" sz="quarter" idx="10"/>
          </p:nvPr>
        </p:nvSpPr>
        <p:spPr/>
        <p:txBody>
          <a:bodyPr/>
          <a:lstStyle/>
          <a:p>
            <a:fld id="{677431CD-109D-4799-81C2-761F8C28FE26}" type="slidenum">
              <a:rPr lang="en-CA" smtClean="0"/>
              <a:pPr/>
              <a:t>‹#›</a:t>
            </a:fld>
            <a:endParaRPr lang="en-CA"/>
          </a:p>
        </p:txBody>
      </p:sp>
      <p:sp>
        <p:nvSpPr>
          <p:cNvPr id="4" name="Title 3">
            <a:extLst>
              <a:ext uri="{FF2B5EF4-FFF2-40B4-BE49-F238E27FC236}">
                <a16:creationId xmlns:a16="http://schemas.microsoft.com/office/drawing/2014/main" id="{69B2496E-73FF-6B44-9C60-B5E64A4E305E}"/>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Tree>
    <p:extLst>
      <p:ext uri="{BB962C8B-B14F-4D97-AF65-F5344CB8AC3E}">
        <p14:creationId xmlns:p14="http://schemas.microsoft.com/office/powerpoint/2010/main" val="242084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EAE4EA-7651-41E8-A5A1-32BA56998C38}" type="datetimeFigureOut">
              <a:rPr lang="en-US" smtClean="0"/>
              <a:t>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a:p>
        </p:txBody>
      </p:sp>
    </p:spTree>
    <p:extLst>
      <p:ext uri="{BB962C8B-B14F-4D97-AF65-F5344CB8AC3E}">
        <p14:creationId xmlns:p14="http://schemas.microsoft.com/office/powerpoint/2010/main" val="24143824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5.png"/><Relationship Id="rId4" Type="http://schemas.openxmlformats.org/officeDocument/2006/relationships/slideLayout" Target="../slideLayouts/slideLayout6.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9680" y="2888943"/>
            <a:ext cx="4099718" cy="1330647"/>
          </a:xfrm>
          <a:prstGeom prst="rect">
            <a:avLst/>
          </a:prstGeom>
        </p:spPr>
        <p:txBody>
          <a:bodyPr vert="horz" lIns="0" tIns="0" rIns="0" bIns="0" rtlCol="0" anchor="t" anchorCtr="0">
            <a:noAutofit/>
          </a:bodyPr>
          <a:lstStyle/>
          <a:p>
            <a:r>
              <a:rPr lang="en-US" dirty="0"/>
              <a:t>PRESENTATION TITLE</a:t>
            </a:r>
            <a:endParaRPr lang="en-CA"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678" y="608687"/>
            <a:ext cx="2286000" cy="735330"/>
          </a:xfrm>
          <a:prstGeom prst="rect">
            <a:avLst/>
          </a:prstGeom>
        </p:spPr>
      </p:pic>
    </p:spTree>
    <p:extLst>
      <p:ext uri="{BB962C8B-B14F-4D97-AF65-F5344CB8AC3E}">
        <p14:creationId xmlns:p14="http://schemas.microsoft.com/office/powerpoint/2010/main" val="115086612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363" rtl="0" eaLnBrk="1" latinLnBrk="0" hangingPunct="1">
        <a:lnSpc>
          <a:spcPts val="2625"/>
        </a:lnSpc>
        <a:spcBef>
          <a:spcPct val="0"/>
        </a:spcBef>
        <a:buNone/>
        <a:defRPr sz="2500" kern="1200" cap="all" baseline="0">
          <a:solidFill>
            <a:schemeClr val="tx2"/>
          </a:solidFill>
          <a:latin typeface="+mj-lt"/>
          <a:ea typeface="+mj-ea"/>
          <a:cs typeface="+mj-cs"/>
        </a:defRPr>
      </a:lvl1pPr>
    </p:titleStyle>
    <p:bodyStyle>
      <a:lvl1pPr marL="342887" indent="-342887" algn="l" defTabSz="914363" rtl="0" eaLnBrk="1" latinLnBrk="0" hangingPunct="1">
        <a:spcBef>
          <a:spcPct val="20000"/>
        </a:spcBef>
        <a:buFont typeface="Arial" panose="020B0604020202020204" pitchFamily="34" charset="0"/>
        <a:buChar char="•"/>
        <a:defRPr sz="3188" kern="1200">
          <a:solidFill>
            <a:schemeClr val="tx1"/>
          </a:solidFill>
          <a:latin typeface="+mn-lt"/>
          <a:ea typeface="+mn-ea"/>
          <a:cs typeface="+mn-cs"/>
        </a:defRPr>
      </a:lvl1pPr>
      <a:lvl2pPr marL="742920" indent="-285739" algn="l" defTabSz="914363" rtl="0" eaLnBrk="1" latinLnBrk="0" hangingPunct="1">
        <a:spcBef>
          <a:spcPct val="20000"/>
        </a:spcBef>
        <a:buFont typeface="Arial" panose="020B0604020202020204" pitchFamily="34" charset="0"/>
        <a:buChar char="–"/>
        <a:defRPr sz="2813" kern="1200">
          <a:solidFill>
            <a:schemeClr val="tx1"/>
          </a:solidFill>
          <a:latin typeface="+mn-lt"/>
          <a:ea typeface="+mn-ea"/>
          <a:cs typeface="+mn-cs"/>
        </a:defRPr>
      </a:lvl2pPr>
      <a:lvl3pPr marL="1142954" indent="-228591" algn="l" defTabSz="914363" rtl="0" eaLnBrk="1" latinLnBrk="0" hangingPunct="1">
        <a:spcBef>
          <a:spcPct val="20000"/>
        </a:spcBef>
        <a:buFont typeface="Arial" panose="020B0604020202020204" pitchFamily="34" charset="0"/>
        <a:buChar char="•"/>
        <a:defRPr sz="2375" kern="1200">
          <a:solidFill>
            <a:schemeClr val="tx1"/>
          </a:solidFill>
          <a:latin typeface="+mn-lt"/>
          <a:ea typeface="+mn-ea"/>
          <a:cs typeface="+mn-cs"/>
        </a:defRPr>
      </a:lvl3pPr>
      <a:lvl4pPr marL="1600136"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18"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00"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2"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13" kern="1200">
          <a:solidFill>
            <a:schemeClr val="tx1"/>
          </a:solidFill>
          <a:latin typeface="+mn-lt"/>
          <a:ea typeface="+mn-ea"/>
          <a:cs typeface="+mn-cs"/>
        </a:defRPr>
      </a:lvl1pPr>
      <a:lvl2pPr marL="457182" algn="l" defTabSz="914363" rtl="0" eaLnBrk="1" latinLnBrk="0" hangingPunct="1">
        <a:defRPr sz="1813" kern="1200">
          <a:solidFill>
            <a:schemeClr val="tx1"/>
          </a:solidFill>
          <a:latin typeface="+mn-lt"/>
          <a:ea typeface="+mn-ea"/>
          <a:cs typeface="+mn-cs"/>
        </a:defRPr>
      </a:lvl2pPr>
      <a:lvl3pPr marL="914363" algn="l" defTabSz="914363" rtl="0" eaLnBrk="1" latinLnBrk="0" hangingPunct="1">
        <a:defRPr sz="1813" kern="1200">
          <a:solidFill>
            <a:schemeClr val="tx1"/>
          </a:solidFill>
          <a:latin typeface="+mn-lt"/>
          <a:ea typeface="+mn-ea"/>
          <a:cs typeface="+mn-cs"/>
        </a:defRPr>
      </a:lvl3pPr>
      <a:lvl4pPr marL="1371545" algn="l" defTabSz="914363" rtl="0" eaLnBrk="1" latinLnBrk="0" hangingPunct="1">
        <a:defRPr sz="1813" kern="1200">
          <a:solidFill>
            <a:schemeClr val="tx1"/>
          </a:solidFill>
          <a:latin typeface="+mn-lt"/>
          <a:ea typeface="+mn-ea"/>
          <a:cs typeface="+mn-cs"/>
        </a:defRPr>
      </a:lvl4pPr>
      <a:lvl5pPr marL="1828727" algn="l" defTabSz="914363" rtl="0" eaLnBrk="1" latinLnBrk="0" hangingPunct="1">
        <a:defRPr sz="1813" kern="1200">
          <a:solidFill>
            <a:schemeClr val="tx1"/>
          </a:solidFill>
          <a:latin typeface="+mn-lt"/>
          <a:ea typeface="+mn-ea"/>
          <a:cs typeface="+mn-cs"/>
        </a:defRPr>
      </a:lvl5pPr>
      <a:lvl6pPr marL="2285909" algn="l" defTabSz="914363" rtl="0" eaLnBrk="1" latinLnBrk="0" hangingPunct="1">
        <a:defRPr sz="1813" kern="1200">
          <a:solidFill>
            <a:schemeClr val="tx1"/>
          </a:solidFill>
          <a:latin typeface="+mn-lt"/>
          <a:ea typeface="+mn-ea"/>
          <a:cs typeface="+mn-cs"/>
        </a:defRPr>
      </a:lvl6pPr>
      <a:lvl7pPr marL="2743091" algn="l" defTabSz="914363" rtl="0" eaLnBrk="1" latinLnBrk="0" hangingPunct="1">
        <a:defRPr sz="1813" kern="1200">
          <a:solidFill>
            <a:schemeClr val="tx1"/>
          </a:solidFill>
          <a:latin typeface="+mn-lt"/>
          <a:ea typeface="+mn-ea"/>
          <a:cs typeface="+mn-cs"/>
        </a:defRPr>
      </a:lvl7pPr>
      <a:lvl8pPr marL="3200272" algn="l" defTabSz="914363" rtl="0" eaLnBrk="1" latinLnBrk="0" hangingPunct="1">
        <a:defRPr sz="1813" kern="1200">
          <a:solidFill>
            <a:schemeClr val="tx1"/>
          </a:solidFill>
          <a:latin typeface="+mn-lt"/>
          <a:ea typeface="+mn-ea"/>
          <a:cs typeface="+mn-cs"/>
        </a:defRPr>
      </a:lvl8pPr>
      <a:lvl9pPr marL="3657454" algn="l" defTabSz="914363" rtl="0" eaLnBrk="1" latinLnBrk="0" hangingPunct="1">
        <a:defRPr sz="18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100000">
              <a:schemeClr val="accent2"/>
            </a:gs>
          </a:gsLst>
          <a:lin ang="0" scaled="0"/>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
            <a:ext cx="9144000" cy="6857999"/>
          </a:xfrm>
          <a:prstGeom prst="rect">
            <a:avLst/>
          </a:prstGeom>
        </p:spPr>
      </p:pic>
    </p:spTree>
    <p:extLst>
      <p:ext uri="{BB962C8B-B14F-4D97-AF65-F5344CB8AC3E}">
        <p14:creationId xmlns:p14="http://schemas.microsoft.com/office/powerpoint/2010/main" val="2336286670"/>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ctr" defTabSz="571478" rtl="0" eaLnBrk="1" latinLnBrk="0" hangingPunct="1">
        <a:spcBef>
          <a:spcPct val="0"/>
        </a:spcBef>
        <a:buNone/>
        <a:defRPr sz="2750" kern="1200">
          <a:solidFill>
            <a:schemeClr val="tx1"/>
          </a:solidFill>
          <a:latin typeface="+mj-lt"/>
          <a:ea typeface="+mj-ea"/>
          <a:cs typeface="+mj-cs"/>
        </a:defRPr>
      </a:lvl1pPr>
    </p:titleStyle>
    <p:bodyStyle>
      <a:lvl1pPr marL="214304" indent="-214304" algn="l" defTabSz="5714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464325" indent="-178586" algn="l" defTabSz="571478" rtl="0" eaLnBrk="1" latinLnBrk="0" hangingPunct="1">
        <a:spcBef>
          <a:spcPct val="20000"/>
        </a:spcBef>
        <a:buFont typeface="Arial" panose="020B0604020202020204" pitchFamily="34" charset="0"/>
        <a:buChar char="–"/>
        <a:defRPr sz="1750" kern="1200">
          <a:solidFill>
            <a:schemeClr val="tx1"/>
          </a:solidFill>
          <a:latin typeface="+mn-lt"/>
          <a:ea typeface="+mn-ea"/>
          <a:cs typeface="+mn-cs"/>
        </a:defRPr>
      </a:lvl2pPr>
      <a:lvl3pPr marL="714347" indent="-142869" algn="l" defTabSz="571478"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000085"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4pPr>
      <a:lvl5pPr marL="1285823"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5pPr>
      <a:lvl6pPr marL="1571562"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6pPr>
      <a:lvl7pPr marL="1857301"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7pPr>
      <a:lvl8pPr marL="2143040"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8pPr>
      <a:lvl9pPr marL="2428778"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9pPr>
    </p:bodyStyle>
    <p:otherStyle>
      <a:defPPr>
        <a:defRPr lang="en-US"/>
      </a:defPPr>
      <a:lvl1pPr marL="0" algn="l" defTabSz="571478" rtl="0" eaLnBrk="1" latinLnBrk="0" hangingPunct="1">
        <a:defRPr sz="1125" kern="1200">
          <a:solidFill>
            <a:schemeClr val="tx1"/>
          </a:solidFill>
          <a:latin typeface="+mn-lt"/>
          <a:ea typeface="+mn-ea"/>
          <a:cs typeface="+mn-cs"/>
        </a:defRPr>
      </a:lvl1pPr>
      <a:lvl2pPr marL="285739" algn="l" defTabSz="571478" rtl="0" eaLnBrk="1" latinLnBrk="0" hangingPunct="1">
        <a:defRPr sz="1125" kern="1200">
          <a:solidFill>
            <a:schemeClr val="tx1"/>
          </a:solidFill>
          <a:latin typeface="+mn-lt"/>
          <a:ea typeface="+mn-ea"/>
          <a:cs typeface="+mn-cs"/>
        </a:defRPr>
      </a:lvl2pPr>
      <a:lvl3pPr marL="571478" algn="l" defTabSz="571478" rtl="0" eaLnBrk="1" latinLnBrk="0" hangingPunct="1">
        <a:defRPr sz="1125" kern="1200">
          <a:solidFill>
            <a:schemeClr val="tx1"/>
          </a:solidFill>
          <a:latin typeface="+mn-lt"/>
          <a:ea typeface="+mn-ea"/>
          <a:cs typeface="+mn-cs"/>
        </a:defRPr>
      </a:lvl3pPr>
      <a:lvl4pPr marL="857216" algn="l" defTabSz="571478" rtl="0" eaLnBrk="1" latinLnBrk="0" hangingPunct="1">
        <a:defRPr sz="1125" kern="1200">
          <a:solidFill>
            <a:schemeClr val="tx1"/>
          </a:solidFill>
          <a:latin typeface="+mn-lt"/>
          <a:ea typeface="+mn-ea"/>
          <a:cs typeface="+mn-cs"/>
        </a:defRPr>
      </a:lvl4pPr>
      <a:lvl5pPr marL="1142954" algn="l" defTabSz="571478" rtl="0" eaLnBrk="1" latinLnBrk="0" hangingPunct="1">
        <a:defRPr sz="1125" kern="1200">
          <a:solidFill>
            <a:schemeClr val="tx1"/>
          </a:solidFill>
          <a:latin typeface="+mn-lt"/>
          <a:ea typeface="+mn-ea"/>
          <a:cs typeface="+mn-cs"/>
        </a:defRPr>
      </a:lvl5pPr>
      <a:lvl6pPr marL="1428693" algn="l" defTabSz="571478" rtl="0" eaLnBrk="1" latinLnBrk="0" hangingPunct="1">
        <a:defRPr sz="1125" kern="1200">
          <a:solidFill>
            <a:schemeClr val="tx1"/>
          </a:solidFill>
          <a:latin typeface="+mn-lt"/>
          <a:ea typeface="+mn-ea"/>
          <a:cs typeface="+mn-cs"/>
        </a:defRPr>
      </a:lvl6pPr>
      <a:lvl7pPr marL="1714432" algn="l" defTabSz="571478" rtl="0" eaLnBrk="1" latinLnBrk="0" hangingPunct="1">
        <a:defRPr sz="1125" kern="1200">
          <a:solidFill>
            <a:schemeClr val="tx1"/>
          </a:solidFill>
          <a:latin typeface="+mn-lt"/>
          <a:ea typeface="+mn-ea"/>
          <a:cs typeface="+mn-cs"/>
        </a:defRPr>
      </a:lvl7pPr>
      <a:lvl8pPr marL="2000170" algn="l" defTabSz="571478" rtl="0" eaLnBrk="1" latinLnBrk="0" hangingPunct="1">
        <a:defRPr sz="1125" kern="1200">
          <a:solidFill>
            <a:schemeClr val="tx1"/>
          </a:solidFill>
          <a:latin typeface="+mn-lt"/>
          <a:ea typeface="+mn-ea"/>
          <a:cs typeface="+mn-cs"/>
        </a:defRPr>
      </a:lvl8pPr>
      <a:lvl9pPr marL="2285909" algn="l" defTabSz="571478" rtl="0" eaLnBrk="1" latinLnBrk="0" hangingPunct="1">
        <a:defRPr sz="112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79" y="1714499"/>
            <a:ext cx="8380677" cy="4380178"/>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5"/>
          <p:cNvSpPr>
            <a:spLocks noGrp="1"/>
          </p:cNvSpPr>
          <p:nvPr>
            <p:ph type="sldNum" sz="quarter" idx="4"/>
          </p:nvPr>
        </p:nvSpPr>
        <p:spPr>
          <a:xfrm>
            <a:off x="8697278" y="6229067"/>
            <a:ext cx="304373" cy="365125"/>
          </a:xfrm>
          <a:prstGeom prst="rect">
            <a:avLst/>
          </a:prstGeom>
        </p:spPr>
        <p:txBody>
          <a:bodyPr vert="horz" lIns="0" tIns="0" rIns="0" bIns="0" rtlCol="0" anchor="b" anchorCtr="0"/>
          <a:lstStyle>
            <a:lvl1pPr algn="l">
              <a:defRPr sz="625" b="1">
                <a:solidFill>
                  <a:schemeClr val="bg1"/>
                </a:solidFill>
              </a:defRPr>
            </a:lvl1pPr>
          </a:lstStyle>
          <a:p>
            <a:fld id="{677431CD-109D-4799-81C2-761F8C28FE26}" type="slidenum">
              <a:rPr lang="en-CA" smtClean="0"/>
              <a:pPr/>
              <a:t>‹#›</a:t>
            </a:fld>
            <a:endParaRPr lang="en-CA"/>
          </a:p>
        </p:txBody>
      </p:sp>
      <p:sp>
        <p:nvSpPr>
          <p:cNvPr id="20" name="TextBox 19"/>
          <p:cNvSpPr txBox="1"/>
          <p:nvPr/>
        </p:nvSpPr>
        <p:spPr>
          <a:xfrm>
            <a:off x="7776338" y="6478773"/>
            <a:ext cx="675075" cy="115416"/>
          </a:xfrm>
          <a:prstGeom prst="rect">
            <a:avLst/>
          </a:prstGeom>
          <a:noFill/>
        </p:spPr>
        <p:txBody>
          <a:bodyPr wrap="square" lIns="0" tIns="0" rIns="0" bIns="0" rtlCol="0" anchor="b" anchorCtr="0">
            <a:spAutoFit/>
          </a:bodyPr>
          <a:lstStyle/>
          <a:p>
            <a:pPr algn="r"/>
            <a:r>
              <a:rPr lang="fr-CA" sz="750" b="1">
                <a:solidFill>
                  <a:schemeClr val="bg1"/>
                </a:solidFill>
              </a:rPr>
              <a:t>ispe.org</a:t>
            </a:r>
            <a:endParaRPr lang="en-CA" sz="750" b="1">
              <a:solidFill>
                <a:schemeClr val="bg1"/>
              </a:solidFill>
            </a:endParaRPr>
          </a:p>
        </p:txBody>
      </p:sp>
      <p:cxnSp>
        <p:nvCxnSpPr>
          <p:cNvPr id="23" name="Straight Connector 22"/>
          <p:cNvCxnSpPr/>
          <p:nvPr/>
        </p:nvCxnSpPr>
        <p:spPr>
          <a:xfrm>
            <a:off x="8570596" y="6482080"/>
            <a:ext cx="0" cy="10668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1535" y="6306128"/>
            <a:ext cx="1143055" cy="367665"/>
          </a:xfrm>
          <a:prstGeom prst="rect">
            <a:avLst/>
          </a:prstGeom>
        </p:spPr>
      </p:pic>
      <p:sp>
        <p:nvSpPr>
          <p:cNvPr id="14" name="TextBox 13"/>
          <p:cNvSpPr txBox="1"/>
          <p:nvPr/>
        </p:nvSpPr>
        <p:spPr>
          <a:xfrm>
            <a:off x="2771802" y="6482221"/>
            <a:ext cx="900100" cy="115416"/>
          </a:xfrm>
          <a:prstGeom prst="rect">
            <a:avLst/>
          </a:prstGeom>
          <a:noFill/>
        </p:spPr>
        <p:txBody>
          <a:bodyPr wrap="square" lIns="0" tIns="0" rIns="0" bIns="0" rtlCol="0" anchor="b" anchorCtr="0">
            <a:spAutoFit/>
          </a:bodyPr>
          <a:lstStyle/>
          <a:p>
            <a:r>
              <a:rPr lang="fr-CA" sz="750" b="1">
                <a:solidFill>
                  <a:schemeClr val="bg1"/>
                </a:solidFill>
              </a:rPr>
              <a:t>Connecting</a:t>
            </a:r>
            <a:endParaRPr lang="en-CA" sz="750" b="1">
              <a:solidFill>
                <a:schemeClr val="bg1"/>
              </a:solidFill>
            </a:endParaRPr>
          </a:p>
        </p:txBody>
      </p:sp>
      <p:sp>
        <p:nvSpPr>
          <p:cNvPr id="15" name="TextBox 14"/>
          <p:cNvSpPr txBox="1"/>
          <p:nvPr/>
        </p:nvSpPr>
        <p:spPr>
          <a:xfrm>
            <a:off x="3896473" y="6482221"/>
            <a:ext cx="1126435" cy="115416"/>
          </a:xfrm>
          <a:prstGeom prst="rect">
            <a:avLst/>
          </a:prstGeom>
          <a:noFill/>
        </p:spPr>
        <p:txBody>
          <a:bodyPr wrap="square" lIns="0" tIns="0" rIns="0" bIns="0" rtlCol="0" anchor="b" anchorCtr="0">
            <a:spAutoFit/>
          </a:bodyPr>
          <a:lstStyle/>
          <a:p>
            <a:r>
              <a:rPr lang="fr-CA" sz="750" b="1">
                <a:solidFill>
                  <a:schemeClr val="bg1"/>
                </a:solidFill>
              </a:rPr>
              <a:t>Pharmaceutical</a:t>
            </a:r>
            <a:endParaRPr lang="en-CA" sz="750" b="1">
              <a:solidFill>
                <a:schemeClr val="bg1"/>
              </a:solidFill>
            </a:endParaRPr>
          </a:p>
        </p:txBody>
      </p:sp>
      <p:sp>
        <p:nvSpPr>
          <p:cNvPr id="16" name="TextBox 15"/>
          <p:cNvSpPr txBox="1"/>
          <p:nvPr/>
        </p:nvSpPr>
        <p:spPr>
          <a:xfrm>
            <a:off x="5259740" y="6482221"/>
            <a:ext cx="900100" cy="115416"/>
          </a:xfrm>
          <a:prstGeom prst="rect">
            <a:avLst/>
          </a:prstGeom>
          <a:noFill/>
        </p:spPr>
        <p:txBody>
          <a:bodyPr wrap="square" lIns="0" tIns="0" rIns="0" bIns="0" rtlCol="0" anchor="b" anchorCtr="0">
            <a:spAutoFit/>
          </a:bodyPr>
          <a:lstStyle/>
          <a:p>
            <a:r>
              <a:rPr lang="fr-CA" sz="750" b="1">
                <a:solidFill>
                  <a:schemeClr val="bg1"/>
                </a:solidFill>
              </a:rPr>
              <a:t>Knowledge</a:t>
            </a:r>
            <a:endParaRPr lang="en-CA" sz="750" b="1">
              <a:solidFill>
                <a:schemeClr val="bg1"/>
              </a:solidFill>
            </a:endParaRPr>
          </a:p>
        </p:txBody>
      </p:sp>
    </p:spTree>
    <p:extLst>
      <p:ext uri="{BB962C8B-B14F-4D97-AF65-F5344CB8AC3E}">
        <p14:creationId xmlns:p14="http://schemas.microsoft.com/office/powerpoint/2010/main" val="149529942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2" r:id="rId6"/>
    <p:sldLayoutId id="2147483670" r:id="rId7"/>
  </p:sldLayoutIdLst>
  <p:hf hdr="0" ftr="0" dt="0"/>
  <p:txStyles>
    <p:titleStyle>
      <a:lvl1pPr algn="ctr" defTabSz="571478" rtl="0" eaLnBrk="1" latinLnBrk="0" hangingPunct="1">
        <a:spcBef>
          <a:spcPct val="0"/>
        </a:spcBef>
        <a:buNone/>
        <a:defRPr sz="2750" kern="1200">
          <a:solidFill>
            <a:schemeClr val="tx1"/>
          </a:solidFill>
          <a:latin typeface="+mj-lt"/>
          <a:ea typeface="+mj-ea"/>
          <a:cs typeface="+mj-cs"/>
        </a:defRPr>
      </a:lvl1pPr>
    </p:titleStyle>
    <p:bodyStyle>
      <a:lvl1pPr marL="0" indent="0" algn="l" defTabSz="571478" rtl="0" eaLnBrk="1" latinLnBrk="0" hangingPunct="1">
        <a:lnSpc>
          <a:spcPts val="1500"/>
        </a:lnSpc>
        <a:spcBef>
          <a:spcPts val="0"/>
        </a:spcBef>
        <a:spcAft>
          <a:spcPts val="1125"/>
        </a:spcAft>
        <a:buFont typeface="Arial" panose="020B0604020202020204" pitchFamily="34" charset="0"/>
        <a:buNone/>
        <a:defRPr sz="1375" b="1" kern="1200">
          <a:solidFill>
            <a:schemeClr val="accent1"/>
          </a:solidFill>
          <a:latin typeface="+mn-lt"/>
          <a:ea typeface="+mn-ea"/>
          <a:cs typeface="+mn-cs"/>
        </a:defRPr>
      </a:lvl1pPr>
      <a:lvl2pPr marL="1985" indent="0" algn="l" defTabSz="571478" rtl="0" eaLnBrk="1" latinLnBrk="0" hangingPunct="1">
        <a:lnSpc>
          <a:spcPts val="1500"/>
        </a:lnSpc>
        <a:spcBef>
          <a:spcPts val="0"/>
        </a:spcBef>
        <a:spcAft>
          <a:spcPts val="1125"/>
        </a:spcAft>
        <a:buFont typeface="Arial" panose="020B0604020202020204" pitchFamily="34" charset="0"/>
        <a:buNone/>
        <a:defRPr sz="1250" kern="1200">
          <a:solidFill>
            <a:schemeClr val="tx2"/>
          </a:solidFill>
          <a:latin typeface="+mn-lt"/>
          <a:ea typeface="+mn-ea"/>
          <a:cs typeface="+mn-cs"/>
        </a:defRPr>
      </a:lvl2pPr>
      <a:lvl3pPr marL="213312" indent="-213312" algn="l" defTabSz="571478" rtl="0" eaLnBrk="1" latinLnBrk="0" hangingPunct="1">
        <a:lnSpc>
          <a:spcPts val="1500"/>
        </a:lnSpc>
        <a:spcBef>
          <a:spcPts val="0"/>
        </a:spcBef>
        <a:spcAft>
          <a:spcPts val="1125"/>
        </a:spcAft>
        <a:buClr>
          <a:schemeClr val="accent2"/>
        </a:buClr>
        <a:buFont typeface="Arial" panose="020B0604020202020204" pitchFamily="34" charset="0"/>
        <a:buChar char="&gt;"/>
        <a:defRPr sz="1250" kern="1200">
          <a:solidFill>
            <a:schemeClr val="tx2"/>
          </a:solidFill>
          <a:latin typeface="+mn-lt"/>
          <a:ea typeface="+mn-ea"/>
          <a:cs typeface="+mn-cs"/>
        </a:defRPr>
      </a:lvl3pPr>
      <a:lvl4pPr marL="427616" indent="-214304" algn="l" defTabSz="571478" rtl="0" eaLnBrk="1" latinLnBrk="0" hangingPunct="1">
        <a:lnSpc>
          <a:spcPts val="1500"/>
        </a:lnSpc>
        <a:spcBef>
          <a:spcPts val="0"/>
        </a:spcBef>
        <a:spcAft>
          <a:spcPts val="1125"/>
        </a:spcAft>
        <a:buFont typeface="Arial" panose="020B0604020202020204" pitchFamily="34" charset="0"/>
        <a:buChar char="–"/>
        <a:tabLst/>
        <a:defRPr sz="1250" kern="1200">
          <a:solidFill>
            <a:schemeClr val="tx2"/>
          </a:solidFill>
          <a:latin typeface="+mn-lt"/>
          <a:ea typeface="+mn-ea"/>
          <a:cs typeface="+mn-cs"/>
        </a:defRPr>
      </a:lvl4pPr>
      <a:lvl5pPr marL="1285823" indent="-142869" algn="l" defTabSz="571478" rtl="0" eaLnBrk="1" latinLnBrk="0" hangingPunct="1">
        <a:spcBef>
          <a:spcPct val="20000"/>
        </a:spcBef>
        <a:buFont typeface="Arial" panose="020B0604020202020204" pitchFamily="34" charset="0"/>
        <a:buChar char="»"/>
        <a:defRPr sz="1250" kern="1200">
          <a:solidFill>
            <a:schemeClr val="tx2"/>
          </a:solidFill>
          <a:latin typeface="+mn-lt"/>
          <a:ea typeface="+mn-ea"/>
          <a:cs typeface="+mn-cs"/>
        </a:defRPr>
      </a:lvl5pPr>
      <a:lvl6pPr marL="1571562"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6pPr>
      <a:lvl7pPr marL="1857301"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7pPr>
      <a:lvl8pPr marL="2143040"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8pPr>
      <a:lvl9pPr marL="2428778"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9pPr>
    </p:bodyStyle>
    <p:otherStyle>
      <a:defPPr>
        <a:defRPr lang="en-US"/>
      </a:defPPr>
      <a:lvl1pPr marL="0" algn="l" defTabSz="571478" rtl="0" eaLnBrk="1" latinLnBrk="0" hangingPunct="1">
        <a:defRPr sz="1125" kern="1200">
          <a:solidFill>
            <a:schemeClr val="tx1"/>
          </a:solidFill>
          <a:latin typeface="+mn-lt"/>
          <a:ea typeface="+mn-ea"/>
          <a:cs typeface="+mn-cs"/>
        </a:defRPr>
      </a:lvl1pPr>
      <a:lvl2pPr marL="285739" algn="l" defTabSz="571478" rtl="0" eaLnBrk="1" latinLnBrk="0" hangingPunct="1">
        <a:defRPr sz="1125" kern="1200">
          <a:solidFill>
            <a:schemeClr val="tx1"/>
          </a:solidFill>
          <a:latin typeface="+mn-lt"/>
          <a:ea typeface="+mn-ea"/>
          <a:cs typeface="+mn-cs"/>
        </a:defRPr>
      </a:lvl2pPr>
      <a:lvl3pPr marL="571478" algn="l" defTabSz="571478" rtl="0" eaLnBrk="1" latinLnBrk="0" hangingPunct="1">
        <a:defRPr sz="1125" kern="1200">
          <a:solidFill>
            <a:schemeClr val="tx1"/>
          </a:solidFill>
          <a:latin typeface="+mn-lt"/>
          <a:ea typeface="+mn-ea"/>
          <a:cs typeface="+mn-cs"/>
        </a:defRPr>
      </a:lvl3pPr>
      <a:lvl4pPr marL="857216" algn="l" defTabSz="571478" rtl="0" eaLnBrk="1" latinLnBrk="0" hangingPunct="1">
        <a:defRPr sz="1125" kern="1200">
          <a:solidFill>
            <a:schemeClr val="tx1"/>
          </a:solidFill>
          <a:latin typeface="+mn-lt"/>
          <a:ea typeface="+mn-ea"/>
          <a:cs typeface="+mn-cs"/>
        </a:defRPr>
      </a:lvl4pPr>
      <a:lvl5pPr marL="1142954" algn="l" defTabSz="571478" rtl="0" eaLnBrk="1" latinLnBrk="0" hangingPunct="1">
        <a:defRPr sz="1125" kern="1200">
          <a:solidFill>
            <a:schemeClr val="tx1"/>
          </a:solidFill>
          <a:latin typeface="+mn-lt"/>
          <a:ea typeface="+mn-ea"/>
          <a:cs typeface="+mn-cs"/>
        </a:defRPr>
      </a:lvl5pPr>
      <a:lvl6pPr marL="1428693" algn="l" defTabSz="571478" rtl="0" eaLnBrk="1" latinLnBrk="0" hangingPunct="1">
        <a:defRPr sz="1125" kern="1200">
          <a:solidFill>
            <a:schemeClr val="tx1"/>
          </a:solidFill>
          <a:latin typeface="+mn-lt"/>
          <a:ea typeface="+mn-ea"/>
          <a:cs typeface="+mn-cs"/>
        </a:defRPr>
      </a:lvl6pPr>
      <a:lvl7pPr marL="1714432" algn="l" defTabSz="571478" rtl="0" eaLnBrk="1" latinLnBrk="0" hangingPunct="1">
        <a:defRPr sz="1125" kern="1200">
          <a:solidFill>
            <a:schemeClr val="tx1"/>
          </a:solidFill>
          <a:latin typeface="+mn-lt"/>
          <a:ea typeface="+mn-ea"/>
          <a:cs typeface="+mn-cs"/>
        </a:defRPr>
      </a:lvl7pPr>
      <a:lvl8pPr marL="2000170" algn="l" defTabSz="571478" rtl="0" eaLnBrk="1" latinLnBrk="0" hangingPunct="1">
        <a:defRPr sz="1125" kern="1200">
          <a:solidFill>
            <a:schemeClr val="tx1"/>
          </a:solidFill>
          <a:latin typeface="+mn-lt"/>
          <a:ea typeface="+mn-ea"/>
          <a:cs typeface="+mn-cs"/>
        </a:defRPr>
      </a:lvl8pPr>
      <a:lvl9pPr marL="2285909" algn="l" defTabSz="571478" rtl="0" eaLnBrk="1" latinLnBrk="0" hangingPunct="1">
        <a:defRPr sz="11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12.emf"/><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678" y="2878906"/>
            <a:ext cx="4593766" cy="1243673"/>
          </a:xfrm>
        </p:spPr>
        <p:txBody>
          <a:bodyPr/>
          <a:lstStyle/>
          <a:p>
            <a:r>
              <a:rPr lang="en-US" dirty="0"/>
              <a:t>THE ZERO SHUTDOWN GOAL</a:t>
            </a:r>
          </a:p>
        </p:txBody>
      </p:sp>
      <p:sp>
        <p:nvSpPr>
          <p:cNvPr id="3" name="Subtitle 2"/>
          <p:cNvSpPr>
            <a:spLocks noGrp="1"/>
          </p:cNvSpPr>
          <p:nvPr>
            <p:ph type="subTitle" idx="1"/>
          </p:nvPr>
        </p:nvSpPr>
        <p:spPr/>
        <p:txBody>
          <a:bodyPr/>
          <a:lstStyle/>
          <a:p>
            <a:r>
              <a:rPr lang="en-US" dirty="0"/>
              <a:t>Rich Tree</a:t>
            </a:r>
          </a:p>
          <a:p>
            <a:r>
              <a:rPr lang="en-US" dirty="0"/>
              <a:t>Vice President, North America</a:t>
            </a:r>
          </a:p>
          <a:p>
            <a:r>
              <a:rPr lang="en-US" dirty="0"/>
              <a:t>CAI</a:t>
            </a:r>
          </a:p>
          <a:p>
            <a:endParaRPr lang="en-US" dirty="0"/>
          </a:p>
        </p:txBody>
      </p:sp>
      <p:pic>
        <p:nvPicPr>
          <p:cNvPr id="5" name="Picture 4">
            <a:extLst>
              <a:ext uri="{FF2B5EF4-FFF2-40B4-BE49-F238E27FC236}">
                <a16:creationId xmlns:a16="http://schemas.microsoft.com/office/drawing/2014/main" id="{08F4D54B-6448-8D40-B013-F4B6B032B6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678" y="5240524"/>
            <a:ext cx="1524000" cy="381000"/>
          </a:xfrm>
          <a:prstGeom prst="rect">
            <a:avLst/>
          </a:prstGeom>
        </p:spPr>
      </p:pic>
    </p:spTree>
    <p:extLst>
      <p:ext uri="{BB962C8B-B14F-4D97-AF65-F5344CB8AC3E}">
        <p14:creationId xmlns:p14="http://schemas.microsoft.com/office/powerpoint/2010/main" val="2796095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FF173BD-BF34-094B-B8EE-A0EBE640F04E}"/>
              </a:ext>
            </a:extLst>
          </p:cNvPr>
          <p:cNvSpPr>
            <a:spLocks noGrp="1"/>
          </p:cNvSpPr>
          <p:nvPr>
            <p:ph type="body" sz="quarter" idx="13"/>
          </p:nvPr>
        </p:nvSpPr>
        <p:spPr/>
        <p:txBody>
          <a:bodyPr/>
          <a:lstStyle/>
          <a:p>
            <a:pPr>
              <a:lnSpc>
                <a:spcPct val="100000"/>
              </a:lnSpc>
            </a:pPr>
            <a:r>
              <a:rPr lang="en-US" sz="4400" dirty="0"/>
              <a:t>Elastomer Change out Periods based on Company</a:t>
            </a:r>
          </a:p>
        </p:txBody>
      </p:sp>
      <p:pic>
        <p:nvPicPr>
          <p:cNvPr id="3" name="Picture 2"/>
          <p:cNvPicPr>
            <a:picLocks noChangeAspect="1"/>
          </p:cNvPicPr>
          <p:nvPr/>
        </p:nvPicPr>
        <p:blipFill>
          <a:blip r:embed="rId3"/>
          <a:stretch>
            <a:fillRect/>
          </a:stretch>
        </p:blipFill>
        <p:spPr>
          <a:xfrm>
            <a:off x="791291" y="2117373"/>
            <a:ext cx="7561418" cy="3477149"/>
          </a:xfrm>
          <a:prstGeom prst="rect">
            <a:avLst/>
          </a:prstGeom>
        </p:spPr>
      </p:pic>
      <p:sp>
        <p:nvSpPr>
          <p:cNvPr id="4" name="Rectangle 3"/>
          <p:cNvSpPr/>
          <p:nvPr/>
        </p:nvSpPr>
        <p:spPr>
          <a:xfrm>
            <a:off x="739589" y="5317523"/>
            <a:ext cx="7450479" cy="276999"/>
          </a:xfrm>
          <a:prstGeom prst="rect">
            <a:avLst/>
          </a:prstGeom>
        </p:spPr>
        <p:txBody>
          <a:bodyPr wrap="square">
            <a:spAutoFit/>
          </a:bodyPr>
          <a:lstStyle/>
          <a:p>
            <a:pPr algn="ctr"/>
            <a:r>
              <a:rPr lang="en-US" sz="1200" b="1">
                <a:latin typeface="Calibri" charset="0"/>
                <a:ea typeface="Calibri" charset="0"/>
                <a:cs typeface="Times New Roman" charset="0"/>
              </a:rPr>
              <a:t>2011 </a:t>
            </a:r>
            <a:r>
              <a:rPr lang="en-US" sz="1200" b="1" err="1">
                <a:latin typeface="Calibri" charset="0"/>
                <a:ea typeface="Calibri" charset="0"/>
                <a:cs typeface="Times New Roman" charset="0"/>
              </a:rPr>
              <a:t>BioForum</a:t>
            </a:r>
            <a:r>
              <a:rPr lang="en-US" sz="1200" b="1">
                <a:latin typeface="Calibri" charset="0"/>
                <a:ea typeface="Calibri" charset="0"/>
                <a:cs typeface="Times New Roman" charset="0"/>
              </a:rPr>
              <a:t> Operation Group non-scientific survey of their membership </a:t>
            </a:r>
            <a:endParaRPr lang="en-US" sz="1200" b="1"/>
          </a:p>
        </p:txBody>
      </p:sp>
    </p:spTree>
    <p:extLst>
      <p:ext uri="{BB962C8B-B14F-4D97-AF65-F5344CB8AC3E}">
        <p14:creationId xmlns:p14="http://schemas.microsoft.com/office/powerpoint/2010/main" val="900746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79" y="1773045"/>
            <a:ext cx="8380677" cy="4321632"/>
          </a:xfrm>
        </p:spPr>
        <p:txBody>
          <a:bodyPr>
            <a:normAutofit fontScale="92500" lnSpcReduction="20000"/>
          </a:bodyPr>
          <a:lstStyle/>
          <a:p>
            <a:pPr marL="342900" indent="-342900">
              <a:lnSpc>
                <a:spcPct val="100000"/>
              </a:lnSpc>
              <a:buFont typeface="Arial" panose="020B0604020202020204" pitchFamily="34" charset="0"/>
              <a:buChar char="•"/>
            </a:pPr>
            <a:r>
              <a:rPr lang="en-US" sz="2400" b="0" dirty="0"/>
              <a:t>Biases</a:t>
            </a:r>
          </a:p>
          <a:p>
            <a:pPr marL="554227" lvl="2" indent="-342900">
              <a:buFont typeface="Arial" panose="020B0604020202020204" pitchFamily="34" charset="0"/>
              <a:buChar char="•"/>
            </a:pPr>
            <a:r>
              <a:rPr lang="en-US" sz="2275" b="0" dirty="0"/>
              <a:t>Anchoring</a:t>
            </a:r>
          </a:p>
          <a:p>
            <a:pPr marL="554227" lvl="2" indent="-342900">
              <a:buFont typeface="Arial" panose="020B0604020202020204" pitchFamily="34" charset="0"/>
              <a:buChar char="•"/>
            </a:pPr>
            <a:r>
              <a:rPr lang="en-US" sz="2275" b="0" dirty="0"/>
              <a:t>Availability</a:t>
            </a:r>
          </a:p>
          <a:p>
            <a:pPr marL="554227" lvl="2" indent="-342900">
              <a:buFont typeface="Arial" panose="020B0604020202020204" pitchFamily="34" charset="0"/>
              <a:buChar char="•"/>
            </a:pPr>
            <a:r>
              <a:rPr lang="en-US" sz="2275" b="0" dirty="0"/>
              <a:t>Substitution</a:t>
            </a:r>
          </a:p>
          <a:p>
            <a:pPr marL="554227" lvl="2" indent="-342900">
              <a:buFont typeface="Arial" panose="020B0604020202020204" pitchFamily="34" charset="0"/>
              <a:buChar char="•"/>
            </a:pPr>
            <a:r>
              <a:rPr lang="en-US" sz="2275" b="0" dirty="0"/>
              <a:t>Framing</a:t>
            </a:r>
          </a:p>
          <a:p>
            <a:pPr marL="342900" indent="-342900">
              <a:lnSpc>
                <a:spcPct val="100000"/>
              </a:lnSpc>
              <a:buFont typeface="Arial" panose="020B0604020202020204" pitchFamily="34" charset="0"/>
              <a:buChar char="•"/>
            </a:pPr>
            <a:r>
              <a:rPr lang="en-US" sz="2400" b="0" dirty="0"/>
              <a:t>1978 Nolan and Heap published a report for United Airlines. The report contained information on the conditional probability of failure against operating age for a variety of electrical and mechanical items in the aviation industry.</a:t>
            </a:r>
          </a:p>
          <a:p>
            <a:pPr marL="342900" indent="-342900">
              <a:lnSpc>
                <a:spcPct val="100000"/>
              </a:lnSpc>
              <a:buFont typeface="Arial" panose="020B0604020202020204" pitchFamily="34" charset="0"/>
              <a:buChar char="•"/>
            </a:pPr>
            <a:r>
              <a:rPr lang="en-US" sz="2400" b="0" dirty="0"/>
              <a:t>The most interesting Nolan and Heap finding was that 68% of items conformed to the failure pattern classified as the Infant Mortality Failure Pattern.</a:t>
            </a:r>
          </a:p>
        </p:txBody>
      </p:sp>
      <p:sp>
        <p:nvSpPr>
          <p:cNvPr id="4" name="Text Placeholder 3">
            <a:extLst>
              <a:ext uri="{FF2B5EF4-FFF2-40B4-BE49-F238E27FC236}">
                <a16:creationId xmlns:a16="http://schemas.microsoft.com/office/drawing/2014/main" id="{EB10CC0A-F78B-3347-B4E0-4A8B50D230D8}"/>
              </a:ext>
            </a:extLst>
          </p:cNvPr>
          <p:cNvSpPr>
            <a:spLocks noGrp="1"/>
          </p:cNvSpPr>
          <p:nvPr>
            <p:ph type="body" sz="quarter" idx="13"/>
          </p:nvPr>
        </p:nvSpPr>
        <p:spPr/>
        <p:txBody>
          <a:bodyPr/>
          <a:lstStyle/>
          <a:p>
            <a:pPr>
              <a:lnSpc>
                <a:spcPct val="100000"/>
              </a:lnSpc>
            </a:pPr>
            <a:r>
              <a:rPr lang="en-US" sz="4000" dirty="0"/>
              <a:t>What Drives the Decision Making Process? Heuristics/Biases.</a:t>
            </a:r>
          </a:p>
        </p:txBody>
      </p:sp>
    </p:spTree>
    <p:extLst>
      <p:ext uri="{BB962C8B-B14F-4D97-AF65-F5344CB8AC3E}">
        <p14:creationId xmlns:p14="http://schemas.microsoft.com/office/powerpoint/2010/main" val="136798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3">
            <a:extLst>
              <a:ext uri="{FF2B5EF4-FFF2-40B4-BE49-F238E27FC236}">
                <a16:creationId xmlns:a16="http://schemas.microsoft.com/office/drawing/2014/main" id="{986F4E06-3C7E-4D4D-B6EB-B52EECB847DF}"/>
              </a:ext>
            </a:extLst>
          </p:cNvPr>
          <p:cNvPicPr>
            <a:picLocks noGrp="1" noChangeAspect="1"/>
          </p:cNvPicPr>
          <p:nvPr>
            <p:ph idx="1"/>
          </p:nvPr>
        </p:nvPicPr>
        <p:blipFill rotWithShape="1">
          <a:blip r:embed="rId3">
            <a:clrChange>
              <a:clrFrom>
                <a:srgbClr val="FFFFFF"/>
              </a:clrFrom>
              <a:clrTo>
                <a:srgbClr val="FFFFFF">
                  <a:alpha val="0"/>
                </a:srgbClr>
              </a:clrTo>
            </a:clrChange>
          </a:blip>
          <a:srcRect r="70845"/>
          <a:stretch/>
        </p:blipFill>
        <p:spPr>
          <a:xfrm>
            <a:off x="491100" y="1593711"/>
            <a:ext cx="2028590" cy="4351338"/>
          </a:xfrm>
          <a:prstGeom prst="rect">
            <a:avLst/>
          </a:prstGeom>
        </p:spPr>
      </p:pic>
      <p:sp>
        <p:nvSpPr>
          <p:cNvPr id="16" name="Text Placeholder 15">
            <a:extLst>
              <a:ext uri="{FF2B5EF4-FFF2-40B4-BE49-F238E27FC236}">
                <a16:creationId xmlns:a16="http://schemas.microsoft.com/office/drawing/2014/main" id="{401E8ABE-BBA0-AC4F-A269-E33E6DDC93A4}"/>
              </a:ext>
            </a:extLst>
          </p:cNvPr>
          <p:cNvSpPr>
            <a:spLocks noGrp="1"/>
          </p:cNvSpPr>
          <p:nvPr>
            <p:ph type="body" sz="quarter" idx="13"/>
          </p:nvPr>
        </p:nvSpPr>
        <p:spPr/>
        <p:txBody>
          <a:bodyPr anchor="ctr" anchorCtr="0"/>
          <a:lstStyle/>
          <a:p>
            <a:r>
              <a:rPr lang="en-US" sz="4400" dirty="0"/>
              <a:t>Failure Profiles</a:t>
            </a:r>
          </a:p>
        </p:txBody>
      </p:sp>
      <p:sp>
        <p:nvSpPr>
          <p:cNvPr id="20" name="Rectangle 19">
            <a:extLst>
              <a:ext uri="{FF2B5EF4-FFF2-40B4-BE49-F238E27FC236}">
                <a16:creationId xmlns:a16="http://schemas.microsoft.com/office/drawing/2014/main" id="{ADF69272-61C2-DA45-867A-237CC4B33060}"/>
              </a:ext>
            </a:extLst>
          </p:cNvPr>
          <p:cNvSpPr/>
          <p:nvPr/>
        </p:nvSpPr>
        <p:spPr>
          <a:xfrm>
            <a:off x="932627" y="4215166"/>
            <a:ext cx="7294178" cy="1081668"/>
          </a:xfrm>
          <a:prstGeom prst="rect">
            <a:avLst/>
          </a:prstGeom>
          <a:noFill/>
          <a:ln w="28575">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Table 20">
            <a:extLst>
              <a:ext uri="{FF2B5EF4-FFF2-40B4-BE49-F238E27FC236}">
                <a16:creationId xmlns:a16="http://schemas.microsoft.com/office/drawing/2014/main" id="{D006D1B5-AFF0-E746-8407-F9A121B5BA1E}"/>
              </a:ext>
            </a:extLst>
          </p:cNvPr>
          <p:cNvGraphicFramePr>
            <a:graphicFrameLocks noGrp="1"/>
          </p:cNvGraphicFramePr>
          <p:nvPr>
            <p:extLst>
              <p:ext uri="{D42A27DB-BD31-4B8C-83A1-F6EECF244321}">
                <p14:modId xmlns:p14="http://schemas.microsoft.com/office/powerpoint/2010/main" val="4074246049"/>
              </p:ext>
            </p:extLst>
          </p:nvPr>
        </p:nvGraphicFramePr>
        <p:xfrm>
          <a:off x="2519690" y="1545961"/>
          <a:ext cx="5943600" cy="4261816"/>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188720">
                  <a:extLst>
                    <a:ext uri="{9D8B030D-6E8A-4147-A177-3AD203B41FA5}">
                      <a16:colId xmlns:a16="http://schemas.microsoft.com/office/drawing/2014/main" val="20002"/>
                    </a:ext>
                  </a:extLst>
                </a:gridCol>
                <a:gridCol w="1188720">
                  <a:extLst>
                    <a:ext uri="{9D8B030D-6E8A-4147-A177-3AD203B41FA5}">
                      <a16:colId xmlns:a16="http://schemas.microsoft.com/office/drawing/2014/main" val="20003"/>
                    </a:ext>
                  </a:extLst>
                </a:gridCol>
                <a:gridCol w="1188720">
                  <a:extLst>
                    <a:ext uri="{9D8B030D-6E8A-4147-A177-3AD203B41FA5}">
                      <a16:colId xmlns:a16="http://schemas.microsoft.com/office/drawing/2014/main" val="20004"/>
                    </a:ext>
                  </a:extLst>
                </a:gridCol>
              </a:tblGrid>
              <a:tr h="532727">
                <a:tc>
                  <a:txBody>
                    <a:bodyPr/>
                    <a:lstStyle/>
                    <a:p>
                      <a:pPr algn="ctr"/>
                      <a:r>
                        <a:rPr lang="en-US" sz="1200" b="1" u="sng" dirty="0">
                          <a:solidFill>
                            <a:srgbClr val="007B03"/>
                          </a:solidFill>
                        </a:rPr>
                        <a:t>UAL</a:t>
                      </a:r>
                    </a:p>
                    <a:p>
                      <a:pPr algn="ctr"/>
                      <a:r>
                        <a:rPr lang="en-US" sz="1000" b="1" u="sng" dirty="0">
                          <a:solidFill>
                            <a:srgbClr val="007B03"/>
                          </a:solidFill>
                        </a:rPr>
                        <a:t>1968</a:t>
                      </a:r>
                    </a:p>
                  </a:txBody>
                  <a:tcPr/>
                </a:tc>
                <a:tc>
                  <a:txBody>
                    <a:bodyPr/>
                    <a:lstStyle/>
                    <a:p>
                      <a:pPr algn="ctr"/>
                      <a:r>
                        <a:rPr lang="en-US" sz="1200" b="1" u="sng" dirty="0">
                          <a:solidFill>
                            <a:srgbClr val="007B03"/>
                          </a:solidFill>
                        </a:rPr>
                        <a:t>BROBERG</a:t>
                      </a:r>
                    </a:p>
                    <a:p>
                      <a:pPr algn="ctr"/>
                      <a:r>
                        <a:rPr lang="en-US" sz="1000" b="1" u="sng" dirty="0">
                          <a:solidFill>
                            <a:srgbClr val="007B03"/>
                          </a:solidFill>
                        </a:rPr>
                        <a:t>1973</a:t>
                      </a:r>
                      <a:endParaRPr lang="en-US" sz="1200" b="1" u="sng" dirty="0">
                        <a:solidFill>
                          <a:srgbClr val="007B03"/>
                        </a:solidFill>
                      </a:endParaRPr>
                    </a:p>
                  </a:txBody>
                  <a:tcPr/>
                </a:tc>
                <a:tc>
                  <a:txBody>
                    <a:bodyPr/>
                    <a:lstStyle/>
                    <a:p>
                      <a:pPr algn="ctr"/>
                      <a:r>
                        <a:rPr lang="en-US" sz="1200" b="1" u="sng" dirty="0">
                          <a:solidFill>
                            <a:srgbClr val="007B03"/>
                          </a:solidFill>
                        </a:rPr>
                        <a:t>MSDP</a:t>
                      </a:r>
                    </a:p>
                    <a:p>
                      <a:pPr algn="ctr"/>
                      <a:r>
                        <a:rPr lang="en-US" sz="1000" b="1" u="sng" dirty="0">
                          <a:solidFill>
                            <a:srgbClr val="007B03"/>
                          </a:solidFill>
                        </a:rPr>
                        <a:t>1982</a:t>
                      </a:r>
                      <a:endParaRPr lang="en-US" sz="1200" b="1" u="sng" dirty="0">
                        <a:solidFill>
                          <a:srgbClr val="007B03"/>
                        </a:solidFill>
                      </a:endParaRPr>
                    </a:p>
                  </a:txBody>
                  <a:tcPr/>
                </a:tc>
                <a:tc>
                  <a:txBody>
                    <a:bodyPr/>
                    <a:lstStyle/>
                    <a:p>
                      <a:pPr algn="ctr"/>
                      <a:r>
                        <a:rPr lang="en-US" sz="1200" b="1" u="sng" dirty="0">
                          <a:solidFill>
                            <a:srgbClr val="007B03"/>
                          </a:solidFill>
                        </a:rPr>
                        <a:t>SSMD</a:t>
                      </a:r>
                    </a:p>
                    <a:p>
                      <a:pPr algn="ctr"/>
                      <a:r>
                        <a:rPr lang="en-US" sz="1000" b="1" u="sng" dirty="0">
                          <a:solidFill>
                            <a:srgbClr val="007B03"/>
                          </a:solidFill>
                        </a:rPr>
                        <a:t>1993</a:t>
                      </a:r>
                      <a:endParaRPr lang="en-US" sz="1200" b="1" u="sng" dirty="0">
                        <a:solidFill>
                          <a:srgbClr val="007B03"/>
                        </a:solidFill>
                      </a:endParaRPr>
                    </a:p>
                  </a:txBody>
                  <a:tcPr/>
                </a:tc>
                <a:tc>
                  <a:txBody>
                    <a:bodyPr/>
                    <a:lstStyle/>
                    <a:p>
                      <a:pPr algn="ctr"/>
                      <a:r>
                        <a:rPr lang="en-US" sz="1200" b="1" u="sng" dirty="0">
                          <a:solidFill>
                            <a:srgbClr val="007B03"/>
                          </a:solidFill>
                        </a:rPr>
                        <a:t>SUBMEP</a:t>
                      </a:r>
                    </a:p>
                    <a:p>
                      <a:pPr algn="ctr"/>
                      <a:r>
                        <a:rPr lang="en-US" sz="1000" b="1" u="sng" dirty="0">
                          <a:solidFill>
                            <a:srgbClr val="007B03"/>
                          </a:solidFill>
                        </a:rPr>
                        <a:t>2001</a:t>
                      </a:r>
                      <a:endParaRPr lang="en-US" sz="1200" b="1" u="sng" dirty="0">
                        <a:solidFill>
                          <a:srgbClr val="007B03"/>
                        </a:solidFill>
                      </a:endParaRPr>
                    </a:p>
                  </a:txBody>
                  <a:tcPr/>
                </a:tc>
                <a:extLst>
                  <a:ext uri="{0D108BD9-81ED-4DB2-BD59-A6C34878D82A}">
                    <a16:rowId xmlns:a16="http://schemas.microsoft.com/office/drawing/2014/main" val="10000"/>
                  </a:ext>
                </a:extLst>
              </a:tr>
              <a:tr h="532727">
                <a:tc>
                  <a:txBody>
                    <a:bodyPr/>
                    <a:lstStyle/>
                    <a:p>
                      <a:pPr algn="ctr"/>
                      <a:r>
                        <a:rPr lang="en-US" sz="1600"/>
                        <a:t>4%</a:t>
                      </a:r>
                    </a:p>
                  </a:txBody>
                  <a:tcPr/>
                </a:tc>
                <a:tc>
                  <a:txBody>
                    <a:bodyPr/>
                    <a:lstStyle/>
                    <a:p>
                      <a:pPr algn="ctr"/>
                      <a:r>
                        <a:rPr lang="en-US" sz="1600"/>
                        <a:t>3%</a:t>
                      </a:r>
                    </a:p>
                  </a:txBody>
                  <a:tcPr/>
                </a:tc>
                <a:tc>
                  <a:txBody>
                    <a:bodyPr/>
                    <a:lstStyle/>
                    <a:p>
                      <a:pPr algn="ctr"/>
                      <a:r>
                        <a:rPr lang="en-US" sz="1600"/>
                        <a:t>3%</a:t>
                      </a:r>
                    </a:p>
                  </a:txBody>
                  <a:tcPr/>
                </a:tc>
                <a:tc>
                  <a:txBody>
                    <a:bodyPr/>
                    <a:lstStyle/>
                    <a:p>
                      <a:pPr algn="ctr"/>
                      <a:r>
                        <a:rPr lang="en-US" sz="1600"/>
                        <a:t>6%</a:t>
                      </a:r>
                    </a:p>
                  </a:txBody>
                  <a:tcPr/>
                </a:tc>
                <a:tc>
                  <a:txBody>
                    <a:bodyPr/>
                    <a:lstStyle/>
                    <a:p>
                      <a:pPr algn="ctr"/>
                      <a:r>
                        <a:rPr lang="en-US" sz="1600"/>
                        <a:t>2%</a:t>
                      </a:r>
                    </a:p>
                  </a:txBody>
                  <a:tcPr/>
                </a:tc>
                <a:extLst>
                  <a:ext uri="{0D108BD9-81ED-4DB2-BD59-A6C34878D82A}">
                    <a16:rowId xmlns:a16="http://schemas.microsoft.com/office/drawing/2014/main" val="10001"/>
                  </a:ext>
                </a:extLst>
              </a:tr>
              <a:tr h="532727">
                <a:tc>
                  <a:txBody>
                    <a:bodyPr/>
                    <a:lstStyle/>
                    <a:p>
                      <a:pPr algn="ctr"/>
                      <a:r>
                        <a:rPr lang="en-US" sz="1600"/>
                        <a:t>2%</a:t>
                      </a:r>
                    </a:p>
                  </a:txBody>
                  <a:tcPr/>
                </a:tc>
                <a:tc>
                  <a:txBody>
                    <a:bodyPr/>
                    <a:lstStyle/>
                    <a:p>
                      <a:pPr algn="ctr"/>
                      <a:r>
                        <a:rPr lang="en-US" sz="1600"/>
                        <a:t>1%</a:t>
                      </a:r>
                    </a:p>
                  </a:txBody>
                  <a:tcPr/>
                </a:tc>
                <a:tc>
                  <a:txBody>
                    <a:bodyPr/>
                    <a:lstStyle/>
                    <a:p>
                      <a:pPr algn="ctr"/>
                      <a:r>
                        <a:rPr lang="en-US" sz="1600"/>
                        <a:t>17%</a:t>
                      </a:r>
                    </a:p>
                  </a:txBody>
                  <a:tcPr/>
                </a:tc>
                <a:tc>
                  <a:txBody>
                    <a:bodyPr/>
                    <a:lstStyle/>
                    <a:p>
                      <a:pPr algn="ctr"/>
                      <a:endParaRPr lang="en-US" sz="1600"/>
                    </a:p>
                  </a:txBody>
                  <a:tcPr/>
                </a:tc>
                <a:tc>
                  <a:txBody>
                    <a:bodyPr/>
                    <a:lstStyle/>
                    <a:p>
                      <a:pPr algn="ctr"/>
                      <a:r>
                        <a:rPr lang="en-US" sz="1600"/>
                        <a:t>10%</a:t>
                      </a:r>
                    </a:p>
                  </a:txBody>
                  <a:tcPr/>
                </a:tc>
                <a:extLst>
                  <a:ext uri="{0D108BD9-81ED-4DB2-BD59-A6C34878D82A}">
                    <a16:rowId xmlns:a16="http://schemas.microsoft.com/office/drawing/2014/main" val="10002"/>
                  </a:ext>
                </a:extLst>
              </a:tr>
              <a:tr h="532727">
                <a:tc>
                  <a:txBody>
                    <a:bodyPr/>
                    <a:lstStyle/>
                    <a:p>
                      <a:pPr algn="ctr"/>
                      <a:r>
                        <a:rPr lang="en-US" sz="1600"/>
                        <a:t>5%</a:t>
                      </a:r>
                    </a:p>
                  </a:txBody>
                  <a:tcPr/>
                </a:tc>
                <a:tc>
                  <a:txBody>
                    <a:bodyPr/>
                    <a:lstStyle/>
                    <a:p>
                      <a:pPr algn="ctr"/>
                      <a:r>
                        <a:rPr lang="en-US" sz="1600"/>
                        <a:t>4%</a:t>
                      </a:r>
                    </a:p>
                  </a:txBody>
                  <a:tcPr/>
                </a:tc>
                <a:tc>
                  <a:txBody>
                    <a:bodyPr/>
                    <a:lstStyle/>
                    <a:p>
                      <a:pPr algn="ctr"/>
                      <a:r>
                        <a:rPr lang="en-US" sz="1600"/>
                        <a:t>3%</a:t>
                      </a:r>
                    </a:p>
                  </a:txBody>
                  <a:tcPr/>
                </a:tc>
                <a:tc>
                  <a:txBody>
                    <a:bodyPr/>
                    <a:lstStyle/>
                    <a:p>
                      <a:pPr algn="ctr"/>
                      <a:endParaRPr lang="en-US" sz="1600"/>
                    </a:p>
                  </a:txBody>
                  <a:tcPr/>
                </a:tc>
                <a:tc>
                  <a:txBody>
                    <a:bodyPr/>
                    <a:lstStyle/>
                    <a:p>
                      <a:pPr algn="ctr"/>
                      <a:r>
                        <a:rPr lang="en-US" sz="1600"/>
                        <a:t>17%</a:t>
                      </a:r>
                    </a:p>
                  </a:txBody>
                  <a:tcPr/>
                </a:tc>
                <a:extLst>
                  <a:ext uri="{0D108BD9-81ED-4DB2-BD59-A6C34878D82A}">
                    <a16:rowId xmlns:a16="http://schemas.microsoft.com/office/drawing/2014/main" val="10003"/>
                  </a:ext>
                </a:extLst>
              </a:tr>
              <a:tr h="532727">
                <a:tc>
                  <a:txBody>
                    <a:bodyPr/>
                    <a:lstStyle/>
                    <a:p>
                      <a:pPr algn="ctr"/>
                      <a:r>
                        <a:rPr lang="en-US" sz="1600"/>
                        <a:t>7%</a:t>
                      </a:r>
                    </a:p>
                  </a:txBody>
                  <a:tcPr anchor="b"/>
                </a:tc>
                <a:tc>
                  <a:txBody>
                    <a:bodyPr/>
                    <a:lstStyle/>
                    <a:p>
                      <a:pPr algn="ctr"/>
                      <a:r>
                        <a:rPr lang="en-US" sz="1600"/>
                        <a:t>11%</a:t>
                      </a:r>
                    </a:p>
                  </a:txBody>
                  <a:tcPr anchor="b"/>
                </a:tc>
                <a:tc>
                  <a:txBody>
                    <a:bodyPr/>
                    <a:lstStyle/>
                    <a:p>
                      <a:pPr algn="ctr"/>
                      <a:r>
                        <a:rPr lang="en-US" sz="1600"/>
                        <a:t>6%</a:t>
                      </a:r>
                    </a:p>
                  </a:txBody>
                  <a:tcPr anchor="b"/>
                </a:tc>
                <a:tc>
                  <a:txBody>
                    <a:bodyPr/>
                    <a:lstStyle/>
                    <a:p>
                      <a:pPr algn="ctr"/>
                      <a:endParaRPr lang="en-US" sz="1600"/>
                    </a:p>
                  </a:txBody>
                  <a:tcPr anchor="b"/>
                </a:tc>
                <a:tc>
                  <a:txBody>
                    <a:bodyPr/>
                    <a:lstStyle/>
                    <a:p>
                      <a:pPr algn="ctr"/>
                      <a:r>
                        <a:rPr lang="en-US" sz="1600"/>
                        <a:t>9%</a:t>
                      </a:r>
                    </a:p>
                  </a:txBody>
                  <a:tcPr anchor="b"/>
                </a:tc>
                <a:extLst>
                  <a:ext uri="{0D108BD9-81ED-4DB2-BD59-A6C34878D82A}">
                    <a16:rowId xmlns:a16="http://schemas.microsoft.com/office/drawing/2014/main" val="10004"/>
                  </a:ext>
                </a:extLst>
              </a:tr>
              <a:tr h="532727">
                <a:tc>
                  <a:txBody>
                    <a:bodyPr/>
                    <a:lstStyle/>
                    <a:p>
                      <a:pPr algn="ctr"/>
                      <a:r>
                        <a:rPr lang="en-US" sz="1600" dirty="0"/>
                        <a:t>14%</a:t>
                      </a:r>
                    </a:p>
                  </a:txBody>
                  <a:tcPr anchor="b"/>
                </a:tc>
                <a:tc>
                  <a:txBody>
                    <a:bodyPr/>
                    <a:lstStyle/>
                    <a:p>
                      <a:pPr algn="ctr"/>
                      <a:r>
                        <a:rPr lang="en-US" sz="1600"/>
                        <a:t>15%</a:t>
                      </a:r>
                    </a:p>
                  </a:txBody>
                  <a:tcPr anchor="b"/>
                </a:tc>
                <a:tc>
                  <a:txBody>
                    <a:bodyPr/>
                    <a:lstStyle/>
                    <a:p>
                      <a:pPr algn="ctr"/>
                      <a:r>
                        <a:rPr lang="en-US" sz="1600"/>
                        <a:t>42%</a:t>
                      </a:r>
                    </a:p>
                  </a:txBody>
                  <a:tcPr anchor="b"/>
                </a:tc>
                <a:tc>
                  <a:txBody>
                    <a:bodyPr/>
                    <a:lstStyle/>
                    <a:p>
                      <a:pPr algn="ctr"/>
                      <a:r>
                        <a:rPr lang="en-US" sz="1600"/>
                        <a:t>60%</a:t>
                      </a:r>
                    </a:p>
                  </a:txBody>
                  <a:tcPr anchor="b"/>
                </a:tc>
                <a:tc>
                  <a:txBody>
                    <a:bodyPr/>
                    <a:lstStyle/>
                    <a:p>
                      <a:pPr algn="ctr"/>
                      <a:r>
                        <a:rPr lang="en-US" sz="1600" dirty="0"/>
                        <a:t>56%</a:t>
                      </a:r>
                    </a:p>
                  </a:txBody>
                  <a:tcPr anchor="b"/>
                </a:tc>
                <a:extLst>
                  <a:ext uri="{0D108BD9-81ED-4DB2-BD59-A6C34878D82A}">
                    <a16:rowId xmlns:a16="http://schemas.microsoft.com/office/drawing/2014/main" val="10005"/>
                  </a:ext>
                </a:extLst>
              </a:tr>
              <a:tr h="532727">
                <a:tc>
                  <a:txBody>
                    <a:bodyPr/>
                    <a:lstStyle/>
                    <a:p>
                      <a:pPr algn="ctr"/>
                      <a:r>
                        <a:rPr lang="en-US" sz="1600"/>
                        <a:t>68%</a:t>
                      </a:r>
                    </a:p>
                  </a:txBody>
                  <a:tcPr anchor="b"/>
                </a:tc>
                <a:tc>
                  <a:txBody>
                    <a:bodyPr/>
                    <a:lstStyle/>
                    <a:p>
                      <a:pPr algn="ctr"/>
                      <a:r>
                        <a:rPr lang="en-US" sz="1600"/>
                        <a:t>66%</a:t>
                      </a:r>
                    </a:p>
                  </a:txBody>
                  <a:tcPr anchor="b"/>
                </a:tc>
                <a:tc>
                  <a:txBody>
                    <a:bodyPr/>
                    <a:lstStyle/>
                    <a:p>
                      <a:pPr algn="ctr"/>
                      <a:r>
                        <a:rPr lang="en-US" sz="1600"/>
                        <a:t>29%</a:t>
                      </a:r>
                    </a:p>
                  </a:txBody>
                  <a:tcPr anchor="b"/>
                </a:tc>
                <a:tc>
                  <a:txBody>
                    <a:bodyPr/>
                    <a:lstStyle/>
                    <a:p>
                      <a:pPr algn="ctr"/>
                      <a:r>
                        <a:rPr lang="en-US" sz="1600"/>
                        <a:t>33%</a:t>
                      </a:r>
                    </a:p>
                  </a:txBody>
                  <a:tcPr anchor="b"/>
                </a:tc>
                <a:tc>
                  <a:txBody>
                    <a:bodyPr/>
                    <a:lstStyle/>
                    <a:p>
                      <a:pPr algn="ctr"/>
                      <a:r>
                        <a:rPr lang="en-US" sz="1600"/>
                        <a:t>6%</a:t>
                      </a:r>
                    </a:p>
                  </a:txBody>
                  <a:tcPr anchor="b"/>
                </a:tc>
                <a:extLst>
                  <a:ext uri="{0D108BD9-81ED-4DB2-BD59-A6C34878D82A}">
                    <a16:rowId xmlns:a16="http://schemas.microsoft.com/office/drawing/2014/main" val="10006"/>
                  </a:ext>
                </a:extLst>
              </a:tr>
              <a:tr h="532727">
                <a:tc>
                  <a:txBody>
                    <a:bodyPr/>
                    <a:lstStyle/>
                    <a:p>
                      <a:pPr algn="ctr"/>
                      <a:r>
                        <a:rPr lang="en-US" sz="1600" dirty="0"/>
                        <a:t>89%</a:t>
                      </a:r>
                    </a:p>
                  </a:txBody>
                  <a:tcPr anchor="b"/>
                </a:tc>
                <a:tc>
                  <a:txBody>
                    <a:bodyPr/>
                    <a:lstStyle/>
                    <a:p>
                      <a:pPr algn="ctr"/>
                      <a:r>
                        <a:rPr lang="en-US" sz="1600"/>
                        <a:t>92%</a:t>
                      </a:r>
                    </a:p>
                  </a:txBody>
                  <a:tcPr anchor="b"/>
                </a:tc>
                <a:tc>
                  <a:txBody>
                    <a:bodyPr/>
                    <a:lstStyle/>
                    <a:p>
                      <a:pPr algn="ctr"/>
                      <a:r>
                        <a:rPr lang="en-US" sz="1600"/>
                        <a:t>77%</a:t>
                      </a:r>
                    </a:p>
                  </a:txBody>
                  <a:tcPr anchor="b"/>
                </a:tc>
                <a:tc>
                  <a:txBody>
                    <a:bodyPr/>
                    <a:lstStyle/>
                    <a:p>
                      <a:pPr algn="ctr"/>
                      <a:r>
                        <a:rPr lang="en-US" sz="1600"/>
                        <a:t>93%</a:t>
                      </a:r>
                    </a:p>
                  </a:txBody>
                  <a:tcPr anchor="b"/>
                </a:tc>
                <a:tc>
                  <a:txBody>
                    <a:bodyPr/>
                    <a:lstStyle/>
                    <a:p>
                      <a:pPr algn="ctr"/>
                      <a:endParaRPr lang="en-US" sz="1600" dirty="0"/>
                    </a:p>
                  </a:txBody>
                  <a:tcPr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9086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79" y="1973179"/>
            <a:ext cx="8380677" cy="4121498"/>
          </a:xfrm>
        </p:spPr>
        <p:txBody>
          <a:bodyPr>
            <a:normAutofit lnSpcReduction="10000"/>
          </a:bodyPr>
          <a:lstStyle/>
          <a:p>
            <a:pPr marL="342900" indent="-342900">
              <a:lnSpc>
                <a:spcPct val="100000"/>
              </a:lnSpc>
              <a:buFont typeface="Arial" panose="020B0604020202020204" pitchFamily="34" charset="0"/>
              <a:buChar char="•"/>
            </a:pPr>
            <a:r>
              <a:rPr lang="en-US" sz="2200" b="0" dirty="0"/>
              <a:t>Scheduled intrusive maintenance can actually increase overall failure rates by introducing infant mortality into otherwise stable systems. </a:t>
            </a:r>
          </a:p>
          <a:p>
            <a:pPr marL="342900" indent="-342900">
              <a:lnSpc>
                <a:spcPct val="100000"/>
              </a:lnSpc>
              <a:buFont typeface="Arial" panose="020B0604020202020204" pitchFamily="34" charset="0"/>
              <a:buChar char="•"/>
            </a:pPr>
            <a:r>
              <a:rPr lang="en-US" sz="2200" b="0" dirty="0"/>
              <a:t>The increased conditional probability of failure after maintenance is a result of such factors as human error, the use of defective material, errors in technical documentation, etc. </a:t>
            </a:r>
          </a:p>
          <a:p>
            <a:pPr marL="556212" lvl="2" indent="-342900">
              <a:buFont typeface="Arial" panose="020B0604020202020204" pitchFamily="34" charset="0"/>
              <a:buChar char="•"/>
            </a:pPr>
            <a:r>
              <a:rPr lang="en-US" sz="2200" i="1" dirty="0"/>
              <a:t>Anyone ever experience a diaphragm replacement that leaks after the maintenance where otherwise would never have leaked before?</a:t>
            </a:r>
          </a:p>
          <a:p>
            <a:pPr marL="342900" indent="-342900">
              <a:lnSpc>
                <a:spcPct val="100000"/>
              </a:lnSpc>
              <a:buFont typeface="Arial" panose="020B0604020202020204" pitchFamily="34" charset="0"/>
              <a:buChar char="•"/>
            </a:pPr>
            <a:r>
              <a:rPr lang="en-US" sz="2200" b="0" dirty="0"/>
              <a:t>If the maintenance were not mandated, there would not be the exposure to infant mortality and no penalty in decreased operational availability would result.</a:t>
            </a:r>
          </a:p>
        </p:txBody>
      </p:sp>
      <p:sp>
        <p:nvSpPr>
          <p:cNvPr id="4" name="Text Placeholder 3">
            <a:extLst>
              <a:ext uri="{FF2B5EF4-FFF2-40B4-BE49-F238E27FC236}">
                <a16:creationId xmlns:a16="http://schemas.microsoft.com/office/drawing/2014/main" id="{7B965B07-09BE-F748-9A9D-0B3DB9285CBD}"/>
              </a:ext>
            </a:extLst>
          </p:cNvPr>
          <p:cNvSpPr>
            <a:spLocks noGrp="1"/>
          </p:cNvSpPr>
          <p:nvPr>
            <p:ph type="body" sz="quarter" idx="13"/>
          </p:nvPr>
        </p:nvSpPr>
        <p:spPr/>
        <p:txBody>
          <a:bodyPr/>
          <a:lstStyle/>
          <a:p>
            <a:pPr>
              <a:lnSpc>
                <a:spcPct val="100000"/>
              </a:lnSpc>
            </a:pPr>
            <a:r>
              <a:rPr lang="en-US" sz="4000" dirty="0"/>
              <a:t>Early Failures (F) – Why So High?</a:t>
            </a:r>
          </a:p>
        </p:txBody>
      </p:sp>
    </p:spTree>
    <p:extLst>
      <p:ext uri="{BB962C8B-B14F-4D97-AF65-F5344CB8AC3E}">
        <p14:creationId xmlns:p14="http://schemas.microsoft.com/office/powerpoint/2010/main" val="112955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Strategies</a:t>
            </a:r>
          </a:p>
        </p:txBody>
      </p:sp>
      <p:sp>
        <p:nvSpPr>
          <p:cNvPr id="3" name="Text Placeholder 2"/>
          <p:cNvSpPr>
            <a:spLocks noGrp="1"/>
          </p:cNvSpPr>
          <p:nvPr>
            <p:ph type="body" idx="1"/>
          </p:nvPr>
        </p:nvSpPr>
        <p:spPr/>
        <p:txBody>
          <a:bodyPr anchor="ctr" anchorCtr="0"/>
          <a:lstStyle/>
          <a:p>
            <a:pPr algn="ctr"/>
            <a:r>
              <a:rPr lang="en-US" dirty="0">
                <a:solidFill>
                  <a:schemeClr val="bg2">
                    <a:lumMod val="50000"/>
                  </a:schemeClr>
                </a:solidFill>
              </a:rPr>
              <a:t>Rethinking the approach</a:t>
            </a:r>
          </a:p>
        </p:txBody>
      </p:sp>
    </p:spTree>
    <p:extLst>
      <p:ext uri="{BB962C8B-B14F-4D97-AF65-F5344CB8AC3E}">
        <p14:creationId xmlns:p14="http://schemas.microsoft.com/office/powerpoint/2010/main" val="1684323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lnSpc>
                <a:spcPct val="100000"/>
              </a:lnSpc>
              <a:buFont typeface="Arial" panose="020B0604020202020204" pitchFamily="34" charset="0"/>
              <a:buChar char="•"/>
            </a:pPr>
            <a:r>
              <a:rPr lang="en-US" sz="2200" b="0" dirty="0"/>
              <a:t>Up to 40% of all preventive maintenance tasks originate from diaphragm valve maintenance</a:t>
            </a:r>
          </a:p>
          <a:p>
            <a:pPr marL="556212" lvl="2" indent="-342900">
              <a:buFont typeface="Arial" panose="020B0604020202020204" pitchFamily="34" charset="0"/>
              <a:buChar char="•"/>
            </a:pPr>
            <a:r>
              <a:rPr lang="en-US" sz="2200" dirty="0"/>
              <a:t>Improving reliance on condition based maintenance</a:t>
            </a:r>
          </a:p>
          <a:p>
            <a:pPr marL="556212" lvl="2" indent="-342900">
              <a:buFont typeface="Arial" panose="020B0604020202020204" pitchFamily="34" charset="0"/>
              <a:buChar char="•"/>
            </a:pPr>
            <a:r>
              <a:rPr lang="en-US" sz="2200" dirty="0"/>
              <a:t>Reconsidering the risk of elastomer replacements</a:t>
            </a:r>
          </a:p>
          <a:p>
            <a:pPr marL="342900" indent="-342900">
              <a:lnSpc>
                <a:spcPct val="100000"/>
              </a:lnSpc>
              <a:buFont typeface="Arial" panose="020B0604020202020204" pitchFamily="34" charset="0"/>
              <a:buChar char="•"/>
            </a:pPr>
            <a:r>
              <a:rPr lang="en-US" sz="2200" b="0" dirty="0"/>
              <a:t>Testing HEPA filters and clean rooms – evaluate practices using the December 2015 update to </a:t>
            </a:r>
            <a:r>
              <a:rPr lang="pt-BR" sz="2200" b="0" dirty="0"/>
              <a:t>ISO 14644-2</a:t>
            </a:r>
          </a:p>
          <a:p>
            <a:pPr marL="556212" lvl="2" indent="-342900">
              <a:buFont typeface="Arial" panose="020B0604020202020204" pitchFamily="34" charset="0"/>
              <a:buChar char="•"/>
            </a:pPr>
            <a:r>
              <a:rPr lang="pt-BR" sz="2200" dirty="0" err="1"/>
              <a:t>Reconsider</a:t>
            </a:r>
            <a:r>
              <a:rPr lang="pt-BR" sz="2200" dirty="0"/>
              <a:t> </a:t>
            </a:r>
            <a:r>
              <a:rPr lang="pt-BR" sz="2200" dirty="0" err="1"/>
              <a:t>the</a:t>
            </a:r>
            <a:r>
              <a:rPr lang="pt-BR" sz="2200" dirty="0"/>
              <a:t> </a:t>
            </a:r>
            <a:r>
              <a:rPr lang="pt-BR" sz="2200" dirty="0" err="1"/>
              <a:t>risk</a:t>
            </a:r>
            <a:r>
              <a:rPr lang="pt-BR" sz="2200" dirty="0"/>
              <a:t> </a:t>
            </a:r>
            <a:r>
              <a:rPr lang="pt-BR" sz="2200" dirty="0" err="1"/>
              <a:t>based</a:t>
            </a:r>
            <a:r>
              <a:rPr lang="pt-BR" sz="2200" dirty="0"/>
              <a:t> </a:t>
            </a:r>
            <a:r>
              <a:rPr lang="pt-BR" sz="2200" dirty="0" err="1"/>
              <a:t>on</a:t>
            </a:r>
            <a:r>
              <a:rPr lang="pt-BR" sz="2200" dirty="0"/>
              <a:t> </a:t>
            </a:r>
            <a:r>
              <a:rPr lang="pt-BR" sz="2200" dirty="0" err="1"/>
              <a:t>the</a:t>
            </a:r>
            <a:r>
              <a:rPr lang="pt-BR" sz="2200" dirty="0"/>
              <a:t> </a:t>
            </a:r>
            <a:r>
              <a:rPr lang="pt-BR" sz="2200" dirty="0" err="1"/>
              <a:t>newest</a:t>
            </a:r>
            <a:r>
              <a:rPr lang="pt-BR" sz="2200" dirty="0"/>
              <a:t> </a:t>
            </a:r>
            <a:r>
              <a:rPr lang="pt-BR" sz="2200" dirty="0" err="1"/>
              <a:t>revision</a:t>
            </a:r>
            <a:r>
              <a:rPr lang="pt-BR" sz="2200" dirty="0"/>
              <a:t> </a:t>
            </a:r>
            <a:r>
              <a:rPr lang="pt-BR" sz="2200" dirty="0" err="1"/>
              <a:t>to</a:t>
            </a:r>
            <a:r>
              <a:rPr lang="pt-BR" sz="2200" dirty="0"/>
              <a:t> </a:t>
            </a:r>
            <a:r>
              <a:rPr lang="pt-BR" sz="2200" dirty="0" err="1"/>
              <a:t>the</a:t>
            </a:r>
            <a:r>
              <a:rPr lang="pt-BR" sz="2200" dirty="0"/>
              <a:t> </a:t>
            </a:r>
            <a:r>
              <a:rPr lang="pt-BR" sz="2200" dirty="0" err="1"/>
              <a:t>specifications</a:t>
            </a:r>
            <a:r>
              <a:rPr lang="pt-BR" sz="2200" dirty="0"/>
              <a:t> for </a:t>
            </a:r>
            <a:r>
              <a:rPr lang="pt-BR" sz="2200" dirty="0" err="1"/>
              <a:t>testing</a:t>
            </a:r>
            <a:r>
              <a:rPr lang="pt-BR" sz="2200" dirty="0"/>
              <a:t> </a:t>
            </a:r>
            <a:r>
              <a:rPr lang="pt-BR" sz="2200" dirty="0" err="1"/>
              <a:t>and</a:t>
            </a:r>
            <a:r>
              <a:rPr lang="pt-BR" sz="2200" dirty="0"/>
              <a:t> </a:t>
            </a:r>
            <a:r>
              <a:rPr lang="pt-BR" sz="2200" dirty="0" err="1"/>
              <a:t>monitoring</a:t>
            </a:r>
            <a:r>
              <a:rPr lang="pt-BR" sz="2200" dirty="0"/>
              <a:t> </a:t>
            </a:r>
            <a:r>
              <a:rPr lang="pt-BR" sz="2200" dirty="0" err="1"/>
              <a:t>to</a:t>
            </a:r>
            <a:r>
              <a:rPr lang="pt-BR" sz="2200" dirty="0"/>
              <a:t> prove </a:t>
            </a:r>
            <a:r>
              <a:rPr lang="pt-BR" sz="2200" dirty="0" err="1"/>
              <a:t>continued</a:t>
            </a:r>
            <a:r>
              <a:rPr lang="pt-BR" sz="2200" dirty="0"/>
              <a:t> </a:t>
            </a:r>
            <a:r>
              <a:rPr lang="pt-BR" sz="2200" dirty="0" err="1"/>
              <a:t>compliance</a:t>
            </a:r>
            <a:endParaRPr lang="en-US" sz="2200" dirty="0"/>
          </a:p>
        </p:txBody>
      </p:sp>
      <p:sp>
        <p:nvSpPr>
          <p:cNvPr id="4" name="Text Placeholder 3">
            <a:extLst>
              <a:ext uri="{FF2B5EF4-FFF2-40B4-BE49-F238E27FC236}">
                <a16:creationId xmlns:a16="http://schemas.microsoft.com/office/drawing/2014/main" id="{424F09DC-9099-9545-A777-A1872D45123D}"/>
              </a:ext>
            </a:extLst>
          </p:cNvPr>
          <p:cNvSpPr>
            <a:spLocks noGrp="1"/>
          </p:cNvSpPr>
          <p:nvPr>
            <p:ph type="body" sz="quarter" idx="13"/>
          </p:nvPr>
        </p:nvSpPr>
        <p:spPr>
          <a:xfrm>
            <a:off x="379679" y="382326"/>
            <a:ext cx="8412480" cy="914400"/>
          </a:xfrm>
        </p:spPr>
        <p:txBody>
          <a:bodyPr anchor="ctr" anchorCtr="0"/>
          <a:lstStyle/>
          <a:p>
            <a:r>
              <a:rPr lang="en-US" sz="4400" dirty="0"/>
              <a:t>Challenge the Assumptions</a:t>
            </a:r>
          </a:p>
        </p:txBody>
      </p:sp>
    </p:spTree>
    <p:extLst>
      <p:ext uri="{BB962C8B-B14F-4D97-AF65-F5344CB8AC3E}">
        <p14:creationId xmlns:p14="http://schemas.microsoft.com/office/powerpoint/2010/main" val="178125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Planning &amp; Scheduling Strategies</a:t>
            </a:r>
          </a:p>
        </p:txBody>
      </p:sp>
      <p:sp>
        <p:nvSpPr>
          <p:cNvPr id="3" name="Text Placeholder 2"/>
          <p:cNvSpPr>
            <a:spLocks noGrp="1"/>
          </p:cNvSpPr>
          <p:nvPr>
            <p:ph type="body" idx="1"/>
          </p:nvPr>
        </p:nvSpPr>
        <p:spPr/>
        <p:txBody>
          <a:bodyPr anchor="ctr" anchorCtr="0"/>
          <a:lstStyle/>
          <a:p>
            <a:pPr algn="ctr"/>
            <a:r>
              <a:rPr lang="en-US">
                <a:solidFill>
                  <a:schemeClr val="bg2">
                    <a:lumMod val="50000"/>
                  </a:schemeClr>
                </a:solidFill>
              </a:rPr>
              <a:t>Rethinking the approach</a:t>
            </a:r>
          </a:p>
        </p:txBody>
      </p:sp>
    </p:spTree>
    <p:extLst>
      <p:ext uri="{BB962C8B-B14F-4D97-AF65-F5344CB8AC3E}">
        <p14:creationId xmlns:p14="http://schemas.microsoft.com/office/powerpoint/2010/main" val="3432583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37F777F-BF3F-894B-A4E7-769A23534B15}"/>
              </a:ext>
            </a:extLst>
          </p:cNvPr>
          <p:cNvSpPr>
            <a:spLocks noGrp="1"/>
          </p:cNvSpPr>
          <p:nvPr>
            <p:ph type="title" idx="4294967295"/>
          </p:nvPr>
        </p:nvSpPr>
        <p:spPr>
          <a:xfrm rot="10800000" flipH="1" flipV="1">
            <a:off x="384048" y="384048"/>
            <a:ext cx="8412480" cy="914400"/>
          </a:xfrm>
        </p:spPr>
        <p:txBody>
          <a:bodyPr anchor="ctr" anchorCtr="0"/>
          <a:lstStyle/>
          <a:p>
            <a:pPr algn="l"/>
            <a:r>
              <a:rPr lang="en-US" sz="3600" b="1" dirty="0">
                <a:solidFill>
                  <a:schemeClr val="accent1"/>
                </a:solidFill>
              </a:rPr>
              <a:t>Normal Planning &amp; Scheduling</a:t>
            </a:r>
            <a:endParaRPr lang="en-US" sz="3200" dirty="0"/>
          </a:p>
        </p:txBody>
      </p:sp>
      <p:sp>
        <p:nvSpPr>
          <p:cNvPr id="15" name="Line Callout 2 14"/>
          <p:cNvSpPr/>
          <p:nvPr/>
        </p:nvSpPr>
        <p:spPr>
          <a:xfrm>
            <a:off x="5783725" y="4428171"/>
            <a:ext cx="2731625" cy="631895"/>
          </a:xfrm>
          <a:prstGeom prst="borderCallout2">
            <a:avLst>
              <a:gd name="adj1" fmla="val 18750"/>
              <a:gd name="adj2" fmla="val -8333"/>
              <a:gd name="adj3" fmla="val 18750"/>
              <a:gd name="adj4" fmla="val -16667"/>
              <a:gd name="adj5" fmla="val -120611"/>
              <a:gd name="adj6" fmla="val -44071"/>
            </a:avLst>
          </a:prstGeom>
          <a:solidFill>
            <a:srgbClr val="02A9D4"/>
          </a:solidFill>
          <a:ln>
            <a:solidFill>
              <a:srgbClr val="0071A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Planned Maintenance Outages</a:t>
            </a:r>
          </a:p>
        </p:txBody>
      </p:sp>
      <p:pic>
        <p:nvPicPr>
          <p:cNvPr id="7" name="Picture 6"/>
          <p:cNvPicPr>
            <a:picLocks noChangeAspect="1"/>
          </p:cNvPicPr>
          <p:nvPr/>
        </p:nvPicPr>
        <p:blipFill rotWithShape="1">
          <a:blip r:embed="rId3"/>
          <a:srcRect b="52002"/>
          <a:stretch/>
        </p:blipFill>
        <p:spPr>
          <a:xfrm>
            <a:off x="0" y="2835442"/>
            <a:ext cx="9144000" cy="391333"/>
          </a:xfrm>
          <a:prstGeom prst="rect">
            <a:avLst/>
          </a:prstGeom>
        </p:spPr>
      </p:pic>
      <p:grpSp>
        <p:nvGrpSpPr>
          <p:cNvPr id="3" name="Group 2"/>
          <p:cNvGrpSpPr/>
          <p:nvPr/>
        </p:nvGrpSpPr>
        <p:grpSpPr>
          <a:xfrm>
            <a:off x="0" y="3197225"/>
            <a:ext cx="9144000" cy="460375"/>
            <a:chOff x="0" y="3197225"/>
            <a:chExt cx="9144000" cy="460375"/>
          </a:xfrm>
        </p:grpSpPr>
        <p:pic>
          <p:nvPicPr>
            <p:cNvPr id="12" name="Picture 11"/>
            <p:cNvPicPr>
              <a:picLocks noChangeAspect="1"/>
            </p:cNvPicPr>
            <p:nvPr/>
          </p:nvPicPr>
          <p:blipFill rotWithShape="1">
            <a:blip r:embed="rId3"/>
            <a:srcRect t="47472"/>
            <a:stretch/>
          </p:blipFill>
          <p:spPr>
            <a:xfrm>
              <a:off x="0" y="3214868"/>
              <a:ext cx="9144000" cy="428265"/>
            </a:xfrm>
            <a:prstGeom prst="rect">
              <a:avLst/>
            </a:prstGeom>
          </p:spPr>
        </p:pic>
        <p:pic>
          <p:nvPicPr>
            <p:cNvPr id="9" name="Picture 8"/>
            <p:cNvPicPr>
              <a:picLocks/>
            </p:cNvPicPr>
            <p:nvPr/>
          </p:nvPicPr>
          <p:blipFill>
            <a:blip r:embed="rId4"/>
            <a:stretch>
              <a:fillRect/>
            </a:stretch>
          </p:blipFill>
          <p:spPr>
            <a:xfrm>
              <a:off x="1054100" y="3197225"/>
              <a:ext cx="165100" cy="460375"/>
            </a:xfrm>
            <a:prstGeom prst="rect">
              <a:avLst/>
            </a:prstGeom>
          </p:spPr>
        </p:pic>
      </p:grpSp>
      <p:sp>
        <p:nvSpPr>
          <p:cNvPr id="14" name="Line Callout 2 13"/>
          <p:cNvSpPr/>
          <p:nvPr/>
        </p:nvSpPr>
        <p:spPr>
          <a:xfrm>
            <a:off x="1738429" y="2101344"/>
            <a:ext cx="2731625" cy="631895"/>
          </a:xfrm>
          <a:prstGeom prst="borderCallout2">
            <a:avLst>
              <a:gd name="adj1" fmla="val 18750"/>
              <a:gd name="adj2" fmla="val -8333"/>
              <a:gd name="adj3" fmla="val 18750"/>
              <a:gd name="adj4" fmla="val -16667"/>
              <a:gd name="adj5" fmla="val 204119"/>
              <a:gd name="adj6" fmla="val -30111"/>
            </a:avLst>
          </a:prstGeom>
          <a:solidFill>
            <a:srgbClr val="02A9D4"/>
          </a:solidFill>
          <a:ln>
            <a:solidFill>
              <a:srgbClr val="0071A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Downtime (Planned Or Unplanned)</a:t>
            </a:r>
          </a:p>
        </p:txBody>
      </p:sp>
    </p:spTree>
    <p:extLst>
      <p:ext uri="{BB962C8B-B14F-4D97-AF65-F5344CB8AC3E}">
        <p14:creationId xmlns:p14="http://schemas.microsoft.com/office/powerpoint/2010/main" val="19196862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384048"/>
            <a:ext cx="8412480" cy="914400"/>
          </a:xfrm>
        </p:spPr>
        <p:txBody>
          <a:bodyPr vert="horz" lIns="0" tIns="0" rIns="0" bIns="0" rtlCol="0" anchor="ctr" anchorCtr="0">
            <a:noAutofit/>
          </a:bodyPr>
          <a:lstStyle/>
          <a:p>
            <a:pPr algn="l">
              <a:spcBef>
                <a:spcPts val="0"/>
              </a:spcBef>
              <a:buFont typeface="Arial" panose="020B0604020202020204" pitchFamily="34" charset="0"/>
            </a:pPr>
            <a:r>
              <a:rPr lang="en-US" sz="3600" b="1" dirty="0">
                <a:solidFill>
                  <a:schemeClr val="accent1"/>
                </a:solidFill>
                <a:latin typeface="+mn-lt"/>
                <a:ea typeface="+mn-ea"/>
                <a:cs typeface="+mn-cs"/>
              </a:rPr>
              <a:t>Optimized Planning &amp; Scheduling</a:t>
            </a:r>
          </a:p>
        </p:txBody>
      </p:sp>
      <p:sp>
        <p:nvSpPr>
          <p:cNvPr id="15" name="Line Callout 2 14" hidden="1"/>
          <p:cNvSpPr/>
          <p:nvPr/>
        </p:nvSpPr>
        <p:spPr>
          <a:xfrm>
            <a:off x="5783725" y="4428171"/>
            <a:ext cx="2731625" cy="631895"/>
          </a:xfrm>
          <a:prstGeom prst="borderCallout2">
            <a:avLst>
              <a:gd name="adj1" fmla="val 18750"/>
              <a:gd name="adj2" fmla="val -8333"/>
              <a:gd name="adj3" fmla="val 18750"/>
              <a:gd name="adj4" fmla="val -16667"/>
              <a:gd name="adj5" fmla="val -120611"/>
              <a:gd name="adj6" fmla="val -44071"/>
            </a:avLst>
          </a:prstGeom>
          <a:solidFill>
            <a:srgbClr val="02A9D4"/>
          </a:solidFill>
          <a:ln>
            <a:solidFill>
              <a:srgbClr val="0071A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Planned Maintenance Outages</a:t>
            </a:r>
          </a:p>
        </p:txBody>
      </p:sp>
      <p:pic>
        <p:nvPicPr>
          <p:cNvPr id="7" name="Picture 6"/>
          <p:cNvPicPr>
            <a:picLocks noChangeAspect="1"/>
          </p:cNvPicPr>
          <p:nvPr/>
        </p:nvPicPr>
        <p:blipFill rotWithShape="1">
          <a:blip r:embed="rId3"/>
          <a:srcRect b="52002"/>
          <a:stretch/>
        </p:blipFill>
        <p:spPr>
          <a:xfrm>
            <a:off x="0" y="2835442"/>
            <a:ext cx="9144000" cy="391333"/>
          </a:xfrm>
          <a:prstGeom prst="rect">
            <a:avLst/>
          </a:prstGeom>
        </p:spPr>
      </p:pic>
      <p:grpSp>
        <p:nvGrpSpPr>
          <p:cNvPr id="4" name="Group 3"/>
          <p:cNvGrpSpPr/>
          <p:nvPr/>
        </p:nvGrpSpPr>
        <p:grpSpPr>
          <a:xfrm>
            <a:off x="0" y="3197225"/>
            <a:ext cx="9144000" cy="460375"/>
            <a:chOff x="0" y="3197225"/>
            <a:chExt cx="9144000" cy="460375"/>
          </a:xfrm>
        </p:grpSpPr>
        <p:pic>
          <p:nvPicPr>
            <p:cNvPr id="12" name="Picture 11"/>
            <p:cNvPicPr>
              <a:picLocks noChangeAspect="1"/>
            </p:cNvPicPr>
            <p:nvPr/>
          </p:nvPicPr>
          <p:blipFill rotWithShape="1">
            <a:blip r:embed="rId3"/>
            <a:srcRect t="48813"/>
            <a:stretch/>
          </p:blipFill>
          <p:spPr>
            <a:xfrm>
              <a:off x="0" y="3225800"/>
              <a:ext cx="9144000" cy="417333"/>
            </a:xfrm>
            <a:prstGeom prst="rect">
              <a:avLst/>
            </a:prstGeom>
          </p:spPr>
        </p:pic>
        <p:pic>
          <p:nvPicPr>
            <p:cNvPr id="3" name="Picture 2"/>
            <p:cNvPicPr>
              <a:picLocks/>
            </p:cNvPicPr>
            <p:nvPr/>
          </p:nvPicPr>
          <p:blipFill>
            <a:blip r:embed="rId4"/>
            <a:stretch>
              <a:fillRect/>
            </a:stretch>
          </p:blipFill>
          <p:spPr>
            <a:xfrm>
              <a:off x="1054100" y="3197225"/>
              <a:ext cx="165100" cy="460375"/>
            </a:xfrm>
            <a:prstGeom prst="rect">
              <a:avLst/>
            </a:prstGeom>
          </p:spPr>
        </p:pic>
      </p:grpSp>
      <p:pic>
        <p:nvPicPr>
          <p:cNvPr id="8" name="Picture 7"/>
          <p:cNvPicPr>
            <a:picLocks/>
          </p:cNvPicPr>
          <p:nvPr/>
        </p:nvPicPr>
        <p:blipFill rotWithShape="1">
          <a:blip r:embed="rId5"/>
          <a:srcRect l="4615" r="54327"/>
          <a:stretch/>
        </p:blipFill>
        <p:spPr>
          <a:xfrm>
            <a:off x="423252" y="3232314"/>
            <a:ext cx="3754316" cy="411480"/>
          </a:xfrm>
          <a:prstGeom prst="rect">
            <a:avLst/>
          </a:prstGeom>
        </p:spPr>
      </p:pic>
      <p:pic>
        <p:nvPicPr>
          <p:cNvPr id="11" name="Picture 10"/>
          <p:cNvPicPr>
            <a:picLocks noChangeAspect="1"/>
          </p:cNvPicPr>
          <p:nvPr/>
        </p:nvPicPr>
        <p:blipFill>
          <a:blip r:embed="rId5"/>
          <a:stretch>
            <a:fillRect/>
          </a:stretch>
        </p:blipFill>
        <p:spPr>
          <a:xfrm>
            <a:off x="0" y="3230325"/>
            <a:ext cx="9144000" cy="413926"/>
          </a:xfrm>
          <a:prstGeom prst="rect">
            <a:avLst/>
          </a:prstGeom>
        </p:spPr>
      </p:pic>
      <p:pic>
        <p:nvPicPr>
          <p:cNvPr id="9" name="Picture 8"/>
          <p:cNvPicPr>
            <a:picLocks noChangeAspect="1"/>
          </p:cNvPicPr>
          <p:nvPr/>
        </p:nvPicPr>
        <p:blipFill rotWithShape="1">
          <a:blip r:embed="rId5"/>
          <a:srcRect l="54931" r="5764"/>
          <a:stretch/>
        </p:blipFill>
        <p:spPr>
          <a:xfrm>
            <a:off x="5022850" y="3228406"/>
            <a:ext cx="3594100" cy="413926"/>
          </a:xfrm>
          <a:prstGeom prst="rect">
            <a:avLst/>
          </a:prstGeom>
        </p:spPr>
      </p:pic>
      <p:sp>
        <p:nvSpPr>
          <p:cNvPr id="14" name="Line Callout 2 13" hidden="1"/>
          <p:cNvSpPr/>
          <p:nvPr/>
        </p:nvSpPr>
        <p:spPr>
          <a:xfrm>
            <a:off x="1738429" y="2101344"/>
            <a:ext cx="2731625" cy="631895"/>
          </a:xfrm>
          <a:prstGeom prst="borderCallout2">
            <a:avLst>
              <a:gd name="adj1" fmla="val 18750"/>
              <a:gd name="adj2" fmla="val -8333"/>
              <a:gd name="adj3" fmla="val 18750"/>
              <a:gd name="adj4" fmla="val -16667"/>
              <a:gd name="adj5" fmla="val 204119"/>
              <a:gd name="adj6" fmla="val -30111"/>
            </a:avLst>
          </a:prstGeom>
          <a:solidFill>
            <a:srgbClr val="02A9D4"/>
          </a:solidFill>
          <a:ln>
            <a:solidFill>
              <a:srgbClr val="0071A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Downtime (Planned Or Unplanned)</a:t>
            </a:r>
          </a:p>
        </p:txBody>
      </p:sp>
      <p:sp>
        <p:nvSpPr>
          <p:cNvPr id="13" name="Line Callout 2 12"/>
          <p:cNvSpPr/>
          <p:nvPr/>
        </p:nvSpPr>
        <p:spPr>
          <a:xfrm>
            <a:off x="1743336" y="1582972"/>
            <a:ext cx="2731625" cy="1157469"/>
          </a:xfrm>
          <a:prstGeom prst="borderCallout2">
            <a:avLst>
              <a:gd name="adj1" fmla="val 18750"/>
              <a:gd name="adj2" fmla="val -8333"/>
              <a:gd name="adj3" fmla="val 18750"/>
              <a:gd name="adj4" fmla="val -16667"/>
              <a:gd name="adj5" fmla="val 155730"/>
              <a:gd name="adj6" fmla="val -30184"/>
            </a:avLst>
          </a:prstGeom>
          <a:solidFill>
            <a:srgbClr val="02A9D4"/>
          </a:solidFill>
          <a:ln>
            <a:solidFill>
              <a:srgbClr val="0071A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Available downtime is used to complete shutdown driving maintenance</a:t>
            </a:r>
          </a:p>
        </p:txBody>
      </p:sp>
      <p:sp>
        <p:nvSpPr>
          <p:cNvPr id="16" name="Line Callout 2 15"/>
          <p:cNvSpPr/>
          <p:nvPr/>
        </p:nvSpPr>
        <p:spPr>
          <a:xfrm flipH="1">
            <a:off x="3380834" y="4054768"/>
            <a:ext cx="2731625" cy="1005428"/>
          </a:xfrm>
          <a:prstGeom prst="borderCallout2">
            <a:avLst>
              <a:gd name="adj1" fmla="val 18750"/>
              <a:gd name="adj2" fmla="val -8333"/>
              <a:gd name="adj3" fmla="val 18750"/>
              <a:gd name="adj4" fmla="val -16667"/>
              <a:gd name="adj5" fmla="val -39557"/>
              <a:gd name="adj6" fmla="val -97419"/>
            </a:avLst>
          </a:prstGeom>
          <a:solidFill>
            <a:srgbClr val="02A9D4"/>
          </a:solidFill>
          <a:ln>
            <a:solidFill>
              <a:srgbClr val="0071A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Planned Maintenance Outages once every three years instead</a:t>
            </a:r>
          </a:p>
        </p:txBody>
      </p:sp>
    </p:spTree>
    <p:extLst>
      <p:ext uri="{BB962C8B-B14F-4D97-AF65-F5344CB8AC3E}">
        <p14:creationId xmlns:p14="http://schemas.microsoft.com/office/powerpoint/2010/main" val="1823440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2000"/>
                                        <p:tgtEl>
                                          <p:spTgt spid="9"/>
                                        </p:tgtEl>
                                      </p:cBhvr>
                                    </p:animEffect>
                                  </p:childTnLst>
                                </p:cTn>
                              </p:par>
                            </p:childTnLst>
                          </p:cTn>
                        </p:par>
                        <p:par>
                          <p:cTn id="12" fill="hold">
                            <p:stCondLst>
                              <p:cond delay="4000"/>
                            </p:stCondLst>
                            <p:childTnLst>
                              <p:par>
                                <p:cTn id="13" presetID="9"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1000"/>
                                        <p:tgtEl>
                                          <p:spTgt spid="11"/>
                                        </p:tgtEl>
                                      </p:cBhvr>
                                    </p:animEffect>
                                  </p:childTnLst>
                                </p:cTn>
                              </p:par>
                            </p:childTnLst>
                          </p:cTn>
                        </p:par>
                        <p:par>
                          <p:cTn id="16" fill="hold">
                            <p:stCondLst>
                              <p:cond delay="5000"/>
                            </p:stCondLst>
                            <p:childTnLst>
                              <p:par>
                                <p:cTn id="17" presetID="9" presetClass="exit" presetSubtype="0" fill="hold" grpId="0" nodeType="afterEffect">
                                  <p:stCondLst>
                                    <p:cond delay="0"/>
                                  </p:stCondLst>
                                  <p:childTnLst>
                                    <p:animEffect transition="out" filter="dissolve">
                                      <p:cBhvr>
                                        <p:cTn id="18" dur="1000"/>
                                        <p:tgtEl>
                                          <p:spTgt spid="14"/>
                                        </p:tgtEl>
                                      </p:cBhvr>
                                    </p:animEffect>
                                    <p:set>
                                      <p:cBhvr>
                                        <p:cTn id="19" dur="1" fill="hold">
                                          <p:stCondLst>
                                            <p:cond delay="999"/>
                                          </p:stCondLst>
                                        </p:cTn>
                                        <p:tgtEl>
                                          <p:spTgt spid="14"/>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1000"/>
                                        <p:tgtEl>
                                          <p:spTgt spid="15"/>
                                        </p:tgtEl>
                                      </p:cBhvr>
                                    </p:animEffect>
                                    <p:set>
                                      <p:cBhvr>
                                        <p:cTn id="22" dur="1" fill="hold">
                                          <p:stCondLst>
                                            <p:cond delay="999"/>
                                          </p:stCondLst>
                                        </p:cTn>
                                        <p:tgtEl>
                                          <p:spTgt spid="15"/>
                                        </p:tgtEl>
                                        <p:attrNameLst>
                                          <p:attrName>style.visibility</p:attrName>
                                        </p:attrNameLst>
                                      </p:cBhvr>
                                      <p:to>
                                        <p:strVal val="hidden"/>
                                      </p:to>
                                    </p:set>
                                  </p:childTnLst>
                                </p:cTn>
                              </p:par>
                            </p:childTnLst>
                          </p:cTn>
                        </p:par>
                        <p:par>
                          <p:cTn id="23" fill="hold">
                            <p:stCondLst>
                              <p:cond delay="6000"/>
                            </p:stCondLst>
                            <p:childTnLst>
                              <p:par>
                                <p:cTn id="24" presetID="9"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1000"/>
                                        <p:tgtEl>
                                          <p:spTgt spid="13"/>
                                        </p:tgtEl>
                                      </p:cBhvr>
                                    </p:animEffect>
                                  </p:childTnLst>
                                </p:cTn>
                              </p:par>
                            </p:childTnLst>
                          </p:cTn>
                        </p:par>
                        <p:par>
                          <p:cTn id="27" fill="hold">
                            <p:stCondLst>
                              <p:cond delay="7000"/>
                            </p:stCondLst>
                            <p:childTnLst>
                              <p:par>
                                <p:cTn id="28" presetID="9" presetClass="entr" presetSubtype="0" fill="hold" grpId="0" nodeType="afterEffect">
                                  <p:stCondLst>
                                    <p:cond delay="1000"/>
                                  </p:stCondLst>
                                  <p:childTnLst>
                                    <p:set>
                                      <p:cBhvr>
                                        <p:cTn id="29" dur="1" fill="hold">
                                          <p:stCondLst>
                                            <p:cond delay="0"/>
                                          </p:stCondLst>
                                        </p:cTn>
                                        <p:tgtEl>
                                          <p:spTgt spid="16"/>
                                        </p:tgtEl>
                                        <p:attrNameLst>
                                          <p:attrName>style.visibility</p:attrName>
                                        </p:attrNameLst>
                                      </p:cBhvr>
                                      <p:to>
                                        <p:strVal val="visible"/>
                                      </p:to>
                                    </p:set>
                                    <p:animEffect transition="in" filter="dissolve">
                                      <p:cBhvr>
                                        <p:cTn id="3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Shutdown Optimization Strategies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5473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9679" y="1878036"/>
            <a:ext cx="7403871" cy="1471083"/>
          </a:xfrm>
        </p:spPr>
        <p:txBody>
          <a:bodyPr/>
          <a:lstStyle/>
          <a:p>
            <a:r>
              <a:rPr lang="en-US" dirty="0"/>
              <a:t>Rethinking the frequency and execution of planned shutdowns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4558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indent="-342900">
              <a:lnSpc>
                <a:spcPct val="100000"/>
              </a:lnSpc>
              <a:buFont typeface="Arial" panose="020B0604020202020204" pitchFamily="34" charset="0"/>
              <a:buChar char="•"/>
            </a:pPr>
            <a:r>
              <a:rPr lang="en-US" sz="2200" b="0" dirty="0"/>
              <a:t>Ensure your entire organization understands your definition for a shutdown period.</a:t>
            </a:r>
          </a:p>
          <a:p>
            <a:pPr marL="342900" indent="-342900">
              <a:lnSpc>
                <a:spcPct val="100000"/>
              </a:lnSpc>
              <a:buFont typeface="Arial" panose="020B0604020202020204" pitchFamily="34" charset="0"/>
              <a:buChar char="•"/>
            </a:pPr>
            <a:r>
              <a:rPr lang="en-US" sz="2200" b="0" dirty="0"/>
              <a:t>Establish clear roles and responsibilities for shutdowns.</a:t>
            </a:r>
          </a:p>
          <a:p>
            <a:pPr marL="342900" indent="-342900">
              <a:lnSpc>
                <a:spcPct val="100000"/>
              </a:lnSpc>
              <a:buFont typeface="Arial" panose="020B0604020202020204" pitchFamily="34" charset="0"/>
              <a:buChar char="•"/>
            </a:pPr>
            <a:r>
              <a:rPr lang="en-US" sz="2200" b="0" dirty="0"/>
              <a:t>Manage a shutdown like a project.</a:t>
            </a:r>
          </a:p>
          <a:p>
            <a:pPr marL="342900" indent="-342900">
              <a:lnSpc>
                <a:spcPct val="100000"/>
              </a:lnSpc>
              <a:buFont typeface="Arial" panose="020B0604020202020204" pitchFamily="34" charset="0"/>
              <a:buChar char="•"/>
            </a:pPr>
            <a:r>
              <a:rPr lang="en-US" sz="2200" b="0" dirty="0"/>
              <a:t>Plan, plan and plan; then work the plan. Establish a planning process.  Plan for restart and recovery.</a:t>
            </a:r>
          </a:p>
          <a:p>
            <a:pPr marL="342900" indent="-342900">
              <a:lnSpc>
                <a:spcPct val="100000"/>
              </a:lnSpc>
              <a:buFont typeface="Arial" panose="020B0604020202020204" pitchFamily="34" charset="0"/>
              <a:buChar char="•"/>
            </a:pPr>
            <a:r>
              <a:rPr lang="en-US" sz="2200" b="0" dirty="0"/>
              <a:t>Keep leadership involved.</a:t>
            </a:r>
          </a:p>
          <a:p>
            <a:pPr marL="342900" indent="-342900">
              <a:lnSpc>
                <a:spcPct val="100000"/>
              </a:lnSpc>
              <a:buFont typeface="Arial" panose="020B0604020202020204" pitchFamily="34" charset="0"/>
              <a:buChar char="•"/>
            </a:pPr>
            <a:r>
              <a:rPr lang="en-US" sz="2200" b="0" dirty="0"/>
              <a:t>Conduct &amp; implement Lessons Learned</a:t>
            </a:r>
          </a:p>
        </p:txBody>
      </p:sp>
      <p:sp>
        <p:nvSpPr>
          <p:cNvPr id="2" name="Title 1"/>
          <p:cNvSpPr>
            <a:spLocks noGrp="1"/>
          </p:cNvSpPr>
          <p:nvPr>
            <p:ph type="title"/>
          </p:nvPr>
        </p:nvSpPr>
        <p:spPr/>
        <p:txBody>
          <a:bodyPr/>
          <a:lstStyle/>
          <a:p>
            <a:pPr algn="l"/>
            <a:r>
              <a:rPr lang="en-US" sz="3600" dirty="0"/>
              <a:t>Shutdown Optimization</a:t>
            </a:r>
          </a:p>
        </p:txBody>
      </p:sp>
    </p:spTree>
    <p:extLst>
      <p:ext uri="{BB962C8B-B14F-4D97-AF65-F5344CB8AC3E}">
        <p14:creationId xmlns:p14="http://schemas.microsoft.com/office/powerpoint/2010/main" val="1572942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Font typeface="Arial" panose="020B0604020202020204" pitchFamily="34" charset="0"/>
              <a:buChar char="•"/>
            </a:pPr>
            <a:r>
              <a:rPr lang="en-US" sz="2200" b="0" dirty="0"/>
              <a:t>Analyze current drivers</a:t>
            </a:r>
          </a:p>
          <a:p>
            <a:pPr marL="784812" lvl="2" indent="-571500">
              <a:buFont typeface="Arial" panose="020B0604020202020204" pitchFamily="34" charset="0"/>
              <a:buChar char="•"/>
            </a:pPr>
            <a:r>
              <a:rPr lang="en-US" sz="2200" dirty="0"/>
              <a:t>Can you do it in smaller parts? </a:t>
            </a:r>
          </a:p>
          <a:p>
            <a:pPr marL="784812" lvl="2" indent="-571500">
              <a:buFont typeface="Arial" panose="020B0604020202020204" pitchFamily="34" charset="0"/>
              <a:buChar char="•"/>
            </a:pPr>
            <a:r>
              <a:rPr lang="en-US" sz="2200" dirty="0"/>
              <a:t>Can you modify system to allow partial SD?</a:t>
            </a:r>
          </a:p>
          <a:p>
            <a:pPr marL="999116" lvl="3" indent="-571500">
              <a:buFont typeface="Arial" panose="020B0604020202020204" pitchFamily="34" charset="0"/>
              <a:buChar char="•"/>
            </a:pPr>
            <a:r>
              <a:rPr lang="en-US" sz="2200" dirty="0"/>
              <a:t>N+1</a:t>
            </a:r>
          </a:p>
          <a:p>
            <a:pPr marL="999116" lvl="3" indent="-571500">
              <a:buFont typeface="Arial" panose="020B0604020202020204" pitchFamily="34" charset="0"/>
              <a:buChar char="•"/>
            </a:pPr>
            <a:r>
              <a:rPr lang="en-US" sz="2200" dirty="0"/>
              <a:t>Add valves, temporary system tie ins</a:t>
            </a:r>
          </a:p>
          <a:p>
            <a:pPr marL="784812" lvl="2" indent="-571500">
              <a:buFont typeface="Arial" panose="020B0604020202020204" pitchFamily="34" charset="0"/>
              <a:buChar char="•"/>
            </a:pPr>
            <a:r>
              <a:rPr lang="en-US" sz="2200" dirty="0"/>
              <a:t>Validate alternative sanitizations</a:t>
            </a:r>
          </a:p>
          <a:p>
            <a:pPr marL="784812" lvl="2" indent="-571500">
              <a:buFont typeface="Arial" panose="020B0604020202020204" pitchFamily="34" charset="0"/>
              <a:buChar char="•"/>
            </a:pPr>
            <a:r>
              <a:rPr lang="en-US" sz="2200" dirty="0"/>
              <a:t>Calibrations </a:t>
            </a:r>
          </a:p>
          <a:p>
            <a:pPr marL="0" lvl="1" indent="-349431">
              <a:buFont typeface="Arial" panose="020B0604020202020204" pitchFamily="34" charset="0"/>
              <a:buChar char="•"/>
            </a:pPr>
            <a:r>
              <a:rPr lang="en-US" sz="2200" dirty="0">
                <a:solidFill>
                  <a:schemeClr val="accent1"/>
                </a:solidFill>
              </a:rPr>
              <a:t>Increase periodicity</a:t>
            </a:r>
          </a:p>
          <a:p>
            <a:pPr marL="0" lvl="1" indent="-349431">
              <a:buFont typeface="Arial" panose="020B0604020202020204" pitchFamily="34" charset="0"/>
              <a:buChar char="•"/>
            </a:pPr>
            <a:r>
              <a:rPr lang="en-US" sz="2200" dirty="0">
                <a:solidFill>
                  <a:schemeClr val="accent1"/>
                </a:solidFill>
              </a:rPr>
              <a:t>Add dry wells and isolation valves</a:t>
            </a:r>
          </a:p>
          <a:p>
            <a:pPr lvl="3"/>
            <a:endParaRPr lang="en-US" sz="2200" dirty="0"/>
          </a:p>
          <a:p>
            <a:pPr lvl="1"/>
            <a:endParaRPr lang="en-US" sz="2200" dirty="0"/>
          </a:p>
          <a:p>
            <a:pPr lvl="1"/>
            <a:endParaRPr lang="en-US" sz="2200" dirty="0"/>
          </a:p>
          <a:p>
            <a:pPr lvl="1"/>
            <a:endParaRPr lang="en-US" sz="2200" dirty="0"/>
          </a:p>
        </p:txBody>
      </p:sp>
      <p:sp>
        <p:nvSpPr>
          <p:cNvPr id="2" name="Title 1"/>
          <p:cNvSpPr>
            <a:spLocks noGrp="1"/>
          </p:cNvSpPr>
          <p:nvPr>
            <p:ph type="title"/>
          </p:nvPr>
        </p:nvSpPr>
        <p:spPr/>
        <p:txBody>
          <a:bodyPr/>
          <a:lstStyle/>
          <a:p>
            <a:r>
              <a:rPr lang="en-US" dirty="0"/>
              <a:t>Shutdown Optimization</a:t>
            </a:r>
          </a:p>
        </p:txBody>
      </p:sp>
    </p:spTree>
    <p:extLst>
      <p:ext uri="{BB962C8B-B14F-4D97-AF65-F5344CB8AC3E}">
        <p14:creationId xmlns:p14="http://schemas.microsoft.com/office/powerpoint/2010/main" val="3421192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b="0" dirty="0"/>
              <a:t>WFI system</a:t>
            </a:r>
          </a:p>
          <a:p>
            <a:pPr marL="556212" lvl="2" indent="-342900">
              <a:buFont typeface="Arial" panose="020B0604020202020204" pitchFamily="34" charset="0"/>
              <a:buChar char="•"/>
            </a:pPr>
            <a:r>
              <a:rPr lang="en-US" sz="2000" dirty="0"/>
              <a:t>Inline TOC and Conductivity - release on these</a:t>
            </a:r>
          </a:p>
          <a:p>
            <a:pPr marL="556212" lvl="2" indent="-342900">
              <a:buFont typeface="Arial" panose="020B0604020202020204" pitchFamily="34" charset="0"/>
              <a:buChar char="•"/>
            </a:pPr>
            <a:r>
              <a:rPr lang="en-US" sz="2000" dirty="0"/>
              <a:t>Validate pump sanitization</a:t>
            </a:r>
          </a:p>
          <a:p>
            <a:pPr marL="556212" lvl="2" indent="-342900">
              <a:buFont typeface="Arial" panose="020B0604020202020204" pitchFamily="34" charset="0"/>
              <a:buChar char="•"/>
            </a:pPr>
            <a:r>
              <a:rPr lang="en-US" sz="2000" dirty="0"/>
              <a:t>Revise calibration PM for level, pressure </a:t>
            </a:r>
          </a:p>
          <a:p>
            <a:pPr marL="556212" lvl="2" indent="-342900">
              <a:buFont typeface="Arial" panose="020B0604020202020204" pitchFamily="34" charset="0"/>
              <a:buChar char="•"/>
            </a:pPr>
            <a:r>
              <a:rPr lang="en-US" sz="2000" dirty="0"/>
              <a:t>Remove calibration of non-critical instruments</a:t>
            </a:r>
          </a:p>
          <a:p>
            <a:pPr marL="556212" lvl="2" indent="-342900">
              <a:buFont typeface="Arial" panose="020B0604020202020204" pitchFamily="34" charset="0"/>
              <a:buChar char="•"/>
            </a:pPr>
            <a:r>
              <a:rPr lang="en-US" sz="2000" dirty="0"/>
              <a:t>Go to trace metal for </a:t>
            </a:r>
            <a:r>
              <a:rPr lang="en-US" sz="2000" dirty="0" err="1"/>
              <a:t>derouge</a:t>
            </a:r>
            <a:endParaRPr lang="en-US" sz="2000" dirty="0"/>
          </a:p>
          <a:p>
            <a:pPr marL="556212" lvl="2" indent="-342900">
              <a:buFont typeface="Arial" panose="020B0604020202020204" pitchFamily="34" charset="0"/>
              <a:buChar char="•"/>
            </a:pPr>
            <a:r>
              <a:rPr lang="en-US" sz="2000" dirty="0"/>
              <a:t>Use the available downtime for elastomers.  Should have several systems   </a:t>
            </a:r>
          </a:p>
        </p:txBody>
      </p:sp>
    </p:spTree>
    <p:extLst>
      <p:ext uri="{BB962C8B-B14F-4D97-AF65-F5344CB8AC3E}">
        <p14:creationId xmlns:p14="http://schemas.microsoft.com/office/powerpoint/2010/main" val="4106641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Helpful hints </a:t>
            </a:r>
            <a:endParaRPr lang="en-US" dirty="0"/>
          </a:p>
        </p:txBody>
      </p:sp>
      <p:sp>
        <p:nvSpPr>
          <p:cNvPr id="3" name="Content Placeholder 2"/>
          <p:cNvSpPr>
            <a:spLocks noGrp="1"/>
          </p:cNvSpPr>
          <p:nvPr>
            <p:ph idx="1"/>
          </p:nvPr>
        </p:nvSpPr>
        <p:spPr/>
        <p:txBody>
          <a:bodyPr/>
          <a:lstStyle/>
          <a:p>
            <a:pPr marL="571500" indent="-571500">
              <a:buFont typeface="Arial" panose="020B0604020202020204" pitchFamily="34" charset="0"/>
              <a:buChar char="•"/>
            </a:pPr>
            <a:r>
              <a:rPr lang="en-US" sz="2200" b="0" dirty="0"/>
              <a:t>24x7 usually cheaper then lost production</a:t>
            </a:r>
          </a:p>
          <a:p>
            <a:pPr marL="571500" indent="-571500">
              <a:buFont typeface="Arial" panose="020B0604020202020204" pitchFamily="34" charset="0"/>
              <a:buChar char="•"/>
            </a:pPr>
            <a:r>
              <a:rPr lang="en-US" sz="2200" b="0" dirty="0"/>
              <a:t>Write contracts with schedule clauses</a:t>
            </a:r>
          </a:p>
          <a:p>
            <a:pPr marL="571500" indent="-571500">
              <a:buFont typeface="Arial" panose="020B0604020202020204" pitchFamily="34" charset="0"/>
              <a:buChar char="•"/>
            </a:pPr>
            <a:r>
              <a:rPr lang="en-US" sz="2200" b="0" dirty="0"/>
              <a:t>Detailed restart plan</a:t>
            </a:r>
          </a:p>
          <a:p>
            <a:pPr marL="784812" lvl="2" indent="-571500">
              <a:buFont typeface="Arial" panose="020B0604020202020204" pitchFamily="34" charset="0"/>
              <a:buChar char="•"/>
            </a:pPr>
            <a:r>
              <a:rPr lang="en-US" sz="2200" dirty="0"/>
              <a:t>Risk based sampling</a:t>
            </a:r>
          </a:p>
          <a:p>
            <a:pPr marL="784812" lvl="2" indent="-571500">
              <a:buFont typeface="Arial" panose="020B0604020202020204" pitchFamily="34" charset="0"/>
              <a:buChar char="•"/>
            </a:pPr>
            <a:r>
              <a:rPr lang="en-US" sz="2200" dirty="0"/>
              <a:t>Risk based use of systems</a:t>
            </a:r>
          </a:p>
          <a:p>
            <a:pPr marL="784812" lvl="2" indent="-571500">
              <a:buFont typeface="Arial" panose="020B0604020202020204" pitchFamily="34" charset="0"/>
              <a:buChar char="•"/>
            </a:pPr>
            <a:r>
              <a:rPr lang="en-US" sz="2200" dirty="0"/>
              <a:t>Start utilities while construction finishes.</a:t>
            </a: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891167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&amp; Answer</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11799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vert="horz" lIns="0" tIns="0" rIns="0" bIns="0" rtlCol="0" anchor="t" anchorCtr="0">
            <a:noAutofit/>
          </a:bodyPr>
          <a:lstStyle/>
          <a:p>
            <a:pPr marL="457200" indent="-457200">
              <a:lnSpc>
                <a:spcPct val="100000"/>
              </a:lnSpc>
              <a:buChar char="•"/>
            </a:pPr>
            <a:r>
              <a:rPr lang="en-US" sz="2800" b="0" dirty="0"/>
              <a:t>Welcome &amp; Introductory Remarks</a:t>
            </a:r>
          </a:p>
          <a:p>
            <a:pPr marL="457200" indent="-457200">
              <a:lnSpc>
                <a:spcPct val="100000"/>
              </a:lnSpc>
              <a:buChar char="•"/>
            </a:pPr>
            <a:r>
              <a:rPr lang="en-US" sz="2800" b="0" dirty="0"/>
              <a:t>Shutdown Drivers – The Problem with Shutdowns</a:t>
            </a:r>
          </a:p>
          <a:p>
            <a:pPr marL="457200" indent="-457200">
              <a:lnSpc>
                <a:spcPct val="100000"/>
              </a:lnSpc>
              <a:buChar char="•"/>
            </a:pPr>
            <a:r>
              <a:rPr lang="en-US" sz="2800" b="0" dirty="0"/>
              <a:t>Condition Based Maintenance – Maintenance Optimization</a:t>
            </a:r>
          </a:p>
          <a:p>
            <a:pPr marL="457200" indent="-457200">
              <a:lnSpc>
                <a:spcPct val="100000"/>
              </a:lnSpc>
              <a:buChar char="•"/>
            </a:pPr>
            <a:r>
              <a:rPr lang="en-US" sz="2800" b="0" dirty="0"/>
              <a:t>Shutdown Optimization – Driving to Zero</a:t>
            </a:r>
          </a:p>
          <a:p>
            <a:pPr marL="457200" indent="-457200">
              <a:lnSpc>
                <a:spcPct val="100000"/>
              </a:lnSpc>
              <a:buChar char="•"/>
            </a:pPr>
            <a:r>
              <a:rPr lang="en-US" sz="2800" b="0" dirty="0"/>
              <a:t>Question &amp; Answer</a:t>
            </a:r>
          </a:p>
          <a:p>
            <a:pPr marL="457200" indent="-457200">
              <a:lnSpc>
                <a:spcPct val="100000"/>
              </a:lnSpc>
              <a:buChar char="•"/>
            </a:pPr>
            <a:endParaRPr lang="en-US" sz="2800" b="0" dirty="0"/>
          </a:p>
        </p:txBody>
      </p:sp>
      <p:sp>
        <p:nvSpPr>
          <p:cNvPr id="5" name="Text Placeholder 4"/>
          <p:cNvSpPr>
            <a:spLocks noGrp="1"/>
          </p:cNvSpPr>
          <p:nvPr>
            <p:ph type="body" sz="quarter" idx="13"/>
          </p:nvPr>
        </p:nvSpPr>
        <p:spPr/>
        <p:txBody>
          <a:bodyPr vert="horz" lIns="0" tIns="0" rIns="0" bIns="0" rtlCol="0" anchor="t" anchorCtr="0">
            <a:noAutofit/>
          </a:bodyPr>
          <a:lstStyle/>
          <a:p>
            <a:pPr>
              <a:lnSpc>
                <a:spcPct val="100000"/>
              </a:lnSpc>
            </a:pPr>
            <a:r>
              <a:rPr lang="en-US" sz="4400" dirty="0"/>
              <a:t>Agenda</a:t>
            </a:r>
          </a:p>
        </p:txBody>
      </p:sp>
    </p:spTree>
    <p:extLst>
      <p:ext uri="{BB962C8B-B14F-4D97-AF65-F5344CB8AC3E}">
        <p14:creationId xmlns:p14="http://schemas.microsoft.com/office/powerpoint/2010/main" val="43254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D6D975-F71D-D94B-AFC1-D9506D3F065F}"/>
              </a:ext>
            </a:extLst>
          </p:cNvPr>
          <p:cNvSpPr>
            <a:spLocks noGrp="1"/>
          </p:cNvSpPr>
          <p:nvPr>
            <p:ph idx="1"/>
          </p:nvPr>
        </p:nvSpPr>
        <p:spPr/>
        <p:txBody>
          <a:bodyPr/>
          <a:lstStyle/>
          <a:p>
            <a:pPr marL="457200" indent="-457200">
              <a:lnSpc>
                <a:spcPct val="100000"/>
              </a:lnSpc>
              <a:buFont typeface="Arial" panose="020B0604020202020204" pitchFamily="34" charset="0"/>
              <a:buChar char="•"/>
            </a:pPr>
            <a:r>
              <a:rPr lang="en-US" sz="2800" b="0" dirty="0"/>
              <a:t>Shutdowns represent the greatest negative contribution to overall equipment effectiveness (OEE) across all process industries and introduces new and significant risk that must be managed by the operations managers.</a:t>
            </a:r>
          </a:p>
          <a:p>
            <a:pPr marL="457200" indent="-457200">
              <a:lnSpc>
                <a:spcPct val="100000"/>
              </a:lnSpc>
              <a:buFont typeface="Arial" panose="020B0604020202020204" pitchFamily="34" charset="0"/>
              <a:buChar char="•"/>
            </a:pPr>
            <a:r>
              <a:rPr lang="en-US" sz="2800" b="0" dirty="0"/>
              <a:t>There are few activities on the maintenance calendar that pose a bigger risk to your production than shutdowns. They consume resources, create downtime, and are often plagued by over-runs and restart issues.</a:t>
            </a:r>
          </a:p>
          <a:p>
            <a:pPr>
              <a:lnSpc>
                <a:spcPct val="100000"/>
              </a:lnSpc>
            </a:pPr>
            <a:endParaRPr lang="en-US" sz="2800" b="0" dirty="0"/>
          </a:p>
        </p:txBody>
      </p:sp>
      <p:sp>
        <p:nvSpPr>
          <p:cNvPr id="3" name="Text Placeholder 2">
            <a:extLst>
              <a:ext uri="{FF2B5EF4-FFF2-40B4-BE49-F238E27FC236}">
                <a16:creationId xmlns:a16="http://schemas.microsoft.com/office/drawing/2014/main" id="{9B96C852-AE79-7940-9F14-471EA3D122FD}"/>
              </a:ext>
            </a:extLst>
          </p:cNvPr>
          <p:cNvSpPr>
            <a:spLocks noGrp="1"/>
          </p:cNvSpPr>
          <p:nvPr>
            <p:ph type="body" sz="quarter" idx="13"/>
          </p:nvPr>
        </p:nvSpPr>
        <p:spPr/>
        <p:txBody>
          <a:bodyPr/>
          <a:lstStyle/>
          <a:p>
            <a:pPr>
              <a:lnSpc>
                <a:spcPct val="100000"/>
              </a:lnSpc>
            </a:pPr>
            <a:r>
              <a:rPr lang="en-US" sz="4400" dirty="0"/>
              <a:t>Introduction</a:t>
            </a:r>
          </a:p>
        </p:txBody>
      </p:sp>
    </p:spTree>
    <p:extLst>
      <p:ext uri="{BB962C8B-B14F-4D97-AF65-F5344CB8AC3E}">
        <p14:creationId xmlns:p14="http://schemas.microsoft.com/office/powerpoint/2010/main" val="274517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6AA01D2-1CFA-894E-AE72-204C297D4411}"/>
              </a:ext>
            </a:extLst>
          </p:cNvPr>
          <p:cNvSpPr>
            <a:spLocks noGrp="1"/>
          </p:cNvSpPr>
          <p:nvPr>
            <p:ph type="sldNum" sz="quarter" idx="12"/>
          </p:nvPr>
        </p:nvSpPr>
        <p:spPr/>
        <p:txBody>
          <a:bodyPr/>
          <a:lstStyle/>
          <a:p>
            <a:fld id="{677431CD-109D-4799-81C2-761F8C28FE26}" type="slidenum">
              <a:rPr lang="en-CA" smtClean="0"/>
              <a:t>5</a:t>
            </a:fld>
            <a:endParaRPr lang="en-CA"/>
          </a:p>
        </p:txBody>
      </p:sp>
      <p:sp>
        <p:nvSpPr>
          <p:cNvPr id="4" name="Text Placeholder 3">
            <a:extLst>
              <a:ext uri="{FF2B5EF4-FFF2-40B4-BE49-F238E27FC236}">
                <a16:creationId xmlns:a16="http://schemas.microsoft.com/office/drawing/2014/main" id="{4A0C0ADD-56D5-E242-99EC-84EFB50E1125}"/>
              </a:ext>
            </a:extLst>
          </p:cNvPr>
          <p:cNvSpPr>
            <a:spLocks noGrp="1"/>
          </p:cNvSpPr>
          <p:nvPr>
            <p:ph type="body" sz="quarter" idx="13"/>
          </p:nvPr>
        </p:nvSpPr>
        <p:spPr/>
        <p:txBody>
          <a:bodyPr vert="horz" lIns="0" tIns="0" rIns="0" bIns="0" rtlCol="0" anchor="t" anchorCtr="0">
            <a:noAutofit/>
          </a:bodyPr>
          <a:lstStyle/>
          <a:p>
            <a:pPr>
              <a:lnSpc>
                <a:spcPct val="100000"/>
              </a:lnSpc>
            </a:pPr>
            <a:r>
              <a:rPr lang="en-US" sz="4400" dirty="0"/>
              <a:t>Shutdown Illustrated</a:t>
            </a:r>
          </a:p>
        </p:txBody>
      </p:sp>
      <p:pic>
        <p:nvPicPr>
          <p:cNvPr id="5" name="Picture 4">
            <a:extLst>
              <a:ext uri="{FF2B5EF4-FFF2-40B4-BE49-F238E27FC236}">
                <a16:creationId xmlns:a16="http://schemas.microsoft.com/office/drawing/2014/main" id="{06359C38-DCC9-C841-B10E-894314DAF927}"/>
              </a:ext>
            </a:extLst>
          </p:cNvPr>
          <p:cNvPicPr>
            <a:picLocks noChangeAspect="1"/>
          </p:cNvPicPr>
          <p:nvPr/>
        </p:nvPicPr>
        <p:blipFill>
          <a:blip r:embed="rId2"/>
          <a:stretch>
            <a:fillRect/>
          </a:stretch>
        </p:blipFill>
        <p:spPr>
          <a:xfrm>
            <a:off x="735395" y="1690689"/>
            <a:ext cx="7779955" cy="3002129"/>
          </a:xfrm>
          <a:prstGeom prst="rect">
            <a:avLst/>
          </a:prstGeom>
        </p:spPr>
      </p:pic>
      <p:sp>
        <p:nvSpPr>
          <p:cNvPr id="6" name="TextBox 5">
            <a:extLst>
              <a:ext uri="{FF2B5EF4-FFF2-40B4-BE49-F238E27FC236}">
                <a16:creationId xmlns:a16="http://schemas.microsoft.com/office/drawing/2014/main" id="{C2A94C1B-38C5-794F-B957-176759E6CB3C}"/>
              </a:ext>
            </a:extLst>
          </p:cNvPr>
          <p:cNvSpPr txBox="1"/>
          <p:nvPr/>
        </p:nvSpPr>
        <p:spPr>
          <a:xfrm>
            <a:off x="1363428" y="5051642"/>
            <a:ext cx="6523888" cy="338554"/>
          </a:xfrm>
          <a:prstGeom prst="rect">
            <a:avLst/>
          </a:prstGeom>
          <a:noFill/>
        </p:spPr>
        <p:txBody>
          <a:bodyPr wrap="square" rtlCol="0">
            <a:spAutoFit/>
          </a:bodyPr>
          <a:lstStyle/>
          <a:p>
            <a:r>
              <a:rPr lang="en-US" sz="1600" i="1">
                <a:solidFill>
                  <a:srgbClr val="00B0F0"/>
                </a:solidFill>
              </a:rPr>
              <a:t>How much does an hour of downtime cost your company in lost revenue?</a:t>
            </a:r>
          </a:p>
        </p:txBody>
      </p:sp>
    </p:spTree>
    <p:extLst>
      <p:ext uri="{BB962C8B-B14F-4D97-AF65-F5344CB8AC3E}">
        <p14:creationId xmlns:p14="http://schemas.microsoft.com/office/powerpoint/2010/main" val="3308506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14E6FF-E449-3F4C-9EF5-572B2974C81C}"/>
              </a:ext>
            </a:extLst>
          </p:cNvPr>
          <p:cNvSpPr>
            <a:spLocks noGrp="1"/>
          </p:cNvSpPr>
          <p:nvPr>
            <p:ph idx="1"/>
          </p:nvPr>
        </p:nvSpPr>
        <p:spPr/>
        <p:txBody>
          <a:bodyPr vert="horz" lIns="0" tIns="0" rIns="0" bIns="0" rtlCol="0" anchor="t" anchorCtr="0">
            <a:noAutofit/>
          </a:bodyPr>
          <a:lstStyle/>
          <a:p>
            <a:pPr marL="457200" indent="-457200">
              <a:lnSpc>
                <a:spcPct val="100000"/>
              </a:lnSpc>
              <a:buChar char="•"/>
            </a:pPr>
            <a:r>
              <a:rPr lang="en-US" sz="2800" b="0" dirty="0"/>
              <a:t>Traditionally calculated as a direct cost</a:t>
            </a:r>
          </a:p>
          <a:p>
            <a:pPr marL="457200" indent="-457200">
              <a:lnSpc>
                <a:spcPct val="100000"/>
              </a:lnSpc>
              <a:buChar char="•"/>
            </a:pPr>
            <a:r>
              <a:rPr lang="en-US" sz="2800" b="0" dirty="0"/>
              <a:t>Occasionally idled labor force can be absorbed</a:t>
            </a:r>
          </a:p>
          <a:p>
            <a:pPr marL="457200" indent="-457200">
              <a:lnSpc>
                <a:spcPct val="100000"/>
              </a:lnSpc>
              <a:buChar char="•"/>
            </a:pPr>
            <a:r>
              <a:rPr lang="en-US" sz="2800" b="0" dirty="0"/>
              <a:t>True cost is lost Opportunity</a:t>
            </a:r>
          </a:p>
          <a:p>
            <a:pPr marL="457200" indent="-457200">
              <a:lnSpc>
                <a:spcPct val="100000"/>
              </a:lnSpc>
              <a:buChar char="•"/>
            </a:pPr>
            <a:r>
              <a:rPr lang="en-US" sz="2800" b="0" dirty="0"/>
              <a:t>Especially true for Constrained products</a:t>
            </a:r>
          </a:p>
          <a:p>
            <a:pPr marL="457200" indent="-457200">
              <a:lnSpc>
                <a:spcPct val="100000"/>
              </a:lnSpc>
              <a:buChar char="•"/>
            </a:pPr>
            <a:r>
              <a:rPr lang="en-US" sz="2800" b="0" dirty="0"/>
              <a:t>With Flexible manufacturing-lost opportunities</a:t>
            </a:r>
          </a:p>
          <a:p>
            <a:pPr marL="457200" indent="-457200">
              <a:lnSpc>
                <a:spcPct val="100000"/>
              </a:lnSpc>
              <a:buChar char="•"/>
            </a:pPr>
            <a:r>
              <a:rPr lang="en-US" sz="2800" b="0" dirty="0"/>
              <a:t>Calculate this number-  Dwarfs direct cost</a:t>
            </a:r>
          </a:p>
          <a:p>
            <a:pPr marL="457200" indent="-457200">
              <a:lnSpc>
                <a:spcPct val="100000"/>
              </a:lnSpc>
              <a:buChar char="•"/>
            </a:pPr>
            <a:r>
              <a:rPr lang="en-US" sz="2800" b="0" dirty="0"/>
              <a:t>$1B Facility- $5M/day  lost revenue</a:t>
            </a:r>
          </a:p>
          <a:p>
            <a:pPr marL="457200" indent="-457200">
              <a:lnSpc>
                <a:spcPct val="100000"/>
              </a:lnSpc>
              <a:buChar char="•"/>
            </a:pPr>
            <a:r>
              <a:rPr lang="en-US" sz="2800" b="0" dirty="0"/>
              <a:t>Talk to production managers! </a:t>
            </a:r>
          </a:p>
        </p:txBody>
      </p:sp>
      <p:sp>
        <p:nvSpPr>
          <p:cNvPr id="3" name="Text Placeholder 2">
            <a:extLst>
              <a:ext uri="{FF2B5EF4-FFF2-40B4-BE49-F238E27FC236}">
                <a16:creationId xmlns:a16="http://schemas.microsoft.com/office/drawing/2014/main" id="{391FA2C0-7D85-0F45-B184-DF6C1EB18114}"/>
              </a:ext>
            </a:extLst>
          </p:cNvPr>
          <p:cNvSpPr>
            <a:spLocks noGrp="1"/>
          </p:cNvSpPr>
          <p:nvPr>
            <p:ph type="body" sz="quarter" idx="13"/>
          </p:nvPr>
        </p:nvSpPr>
        <p:spPr/>
        <p:txBody>
          <a:bodyPr vert="horz" lIns="0" tIns="0" rIns="0" bIns="0" rtlCol="0" anchor="t" anchorCtr="0">
            <a:noAutofit/>
          </a:bodyPr>
          <a:lstStyle/>
          <a:p>
            <a:pPr>
              <a:lnSpc>
                <a:spcPct val="100000"/>
              </a:lnSpc>
            </a:pPr>
            <a:r>
              <a:rPr lang="en-US" sz="4400" dirty="0"/>
              <a:t>The Real cost of Shutdowns</a:t>
            </a:r>
          </a:p>
        </p:txBody>
      </p:sp>
    </p:spTree>
    <p:extLst>
      <p:ext uri="{BB962C8B-B14F-4D97-AF65-F5344CB8AC3E}">
        <p14:creationId xmlns:p14="http://schemas.microsoft.com/office/powerpoint/2010/main" val="301592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lnSpc>
                <a:spcPct val="100000"/>
              </a:lnSpc>
              <a:buFont typeface="Arial" panose="020B0604020202020204" pitchFamily="34" charset="0"/>
              <a:buChar char="•"/>
            </a:pPr>
            <a:r>
              <a:rPr lang="en-US" sz="2400" b="0" dirty="0"/>
              <a:t>Preventive Maintenance</a:t>
            </a:r>
          </a:p>
          <a:p>
            <a:pPr marL="668527" lvl="2" indent="-457200">
              <a:lnSpc>
                <a:spcPct val="100000"/>
              </a:lnSpc>
              <a:buFont typeface="Arial" panose="020B0604020202020204" pitchFamily="34" charset="0"/>
              <a:buChar char="•"/>
            </a:pPr>
            <a:r>
              <a:rPr lang="en-US" sz="2400" dirty="0">
                <a:solidFill>
                  <a:schemeClr val="accent1"/>
                </a:solidFill>
              </a:rPr>
              <a:t>Beneficial</a:t>
            </a:r>
          </a:p>
          <a:p>
            <a:pPr marL="668527" lvl="2" indent="-457200">
              <a:lnSpc>
                <a:spcPct val="100000"/>
              </a:lnSpc>
              <a:buFont typeface="Arial" panose="020B0604020202020204" pitchFamily="34" charset="0"/>
              <a:buChar char="•"/>
            </a:pPr>
            <a:r>
              <a:rPr lang="en-US" sz="2400" dirty="0">
                <a:solidFill>
                  <a:schemeClr val="accent1"/>
                </a:solidFill>
              </a:rPr>
              <a:t>Unnecessary</a:t>
            </a:r>
          </a:p>
          <a:p>
            <a:pPr marL="457200" indent="-457200">
              <a:lnSpc>
                <a:spcPct val="100000"/>
              </a:lnSpc>
              <a:buFont typeface="Arial" panose="020B0604020202020204" pitchFamily="34" charset="0"/>
              <a:buChar char="•"/>
            </a:pPr>
            <a:r>
              <a:rPr lang="en-US" sz="2400" b="0" dirty="0"/>
              <a:t>Preventive maintenance driven by pure water system cleanliness</a:t>
            </a:r>
          </a:p>
          <a:p>
            <a:pPr marL="668527" lvl="2" indent="-457200">
              <a:lnSpc>
                <a:spcPct val="100000"/>
              </a:lnSpc>
              <a:buFont typeface="Arial" panose="020B0604020202020204" pitchFamily="34" charset="0"/>
              <a:buChar char="•"/>
            </a:pPr>
            <a:r>
              <a:rPr lang="en-US" sz="2400" dirty="0">
                <a:solidFill>
                  <a:schemeClr val="accent1"/>
                </a:solidFill>
              </a:rPr>
              <a:t>Overly conservative</a:t>
            </a:r>
          </a:p>
          <a:p>
            <a:pPr marL="457200" indent="-457200">
              <a:lnSpc>
                <a:spcPct val="100000"/>
              </a:lnSpc>
              <a:buFont typeface="Arial" panose="020B0604020202020204" pitchFamily="34" charset="0"/>
              <a:buChar char="•"/>
            </a:pPr>
            <a:r>
              <a:rPr lang="en-US" sz="2400" b="0" dirty="0"/>
              <a:t>Planned Corrective Maintenance</a:t>
            </a:r>
          </a:p>
          <a:p>
            <a:pPr marL="457200" indent="-457200">
              <a:lnSpc>
                <a:spcPct val="100000"/>
              </a:lnSpc>
              <a:buFont typeface="Arial" panose="020B0604020202020204" pitchFamily="34" charset="0"/>
              <a:buChar char="•"/>
            </a:pPr>
            <a:r>
              <a:rPr lang="en-US" sz="2400" b="0" dirty="0"/>
              <a:t>Capital Projects</a:t>
            </a:r>
          </a:p>
          <a:p>
            <a:pPr marL="457200" indent="-457200">
              <a:lnSpc>
                <a:spcPct val="100000"/>
              </a:lnSpc>
              <a:buFont typeface="Arial" panose="020B0604020202020204" pitchFamily="34" charset="0"/>
              <a:buChar char="•"/>
            </a:pPr>
            <a:r>
              <a:rPr lang="en-US" sz="2400" b="0" dirty="0"/>
              <a:t>Fear?</a:t>
            </a:r>
          </a:p>
          <a:p>
            <a:endParaRPr lang="en-US" sz="1200" dirty="0"/>
          </a:p>
          <a:p>
            <a:endParaRPr lang="en-US" sz="1200" dirty="0"/>
          </a:p>
        </p:txBody>
      </p:sp>
      <p:sp>
        <p:nvSpPr>
          <p:cNvPr id="7" name="Text Placeholder 6">
            <a:extLst>
              <a:ext uri="{FF2B5EF4-FFF2-40B4-BE49-F238E27FC236}">
                <a16:creationId xmlns:a16="http://schemas.microsoft.com/office/drawing/2014/main" id="{7AE51F05-3E26-7D40-A175-60E5938B881F}"/>
              </a:ext>
            </a:extLst>
          </p:cNvPr>
          <p:cNvSpPr>
            <a:spLocks noGrp="1"/>
          </p:cNvSpPr>
          <p:nvPr>
            <p:ph type="body" sz="quarter" idx="13"/>
          </p:nvPr>
        </p:nvSpPr>
        <p:spPr/>
        <p:txBody>
          <a:bodyPr vert="horz" lIns="0" tIns="0" rIns="0" bIns="0" rtlCol="0" anchor="t" anchorCtr="0">
            <a:noAutofit/>
          </a:bodyPr>
          <a:lstStyle/>
          <a:p>
            <a:pPr>
              <a:lnSpc>
                <a:spcPct val="100000"/>
              </a:lnSpc>
            </a:pPr>
            <a:r>
              <a:rPr lang="en-US" sz="4400" dirty="0"/>
              <a:t>Shutdown Drivers</a:t>
            </a:r>
          </a:p>
        </p:txBody>
      </p:sp>
    </p:spTree>
    <p:extLst>
      <p:ext uri="{BB962C8B-B14F-4D97-AF65-F5344CB8AC3E}">
        <p14:creationId xmlns:p14="http://schemas.microsoft.com/office/powerpoint/2010/main" val="425870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457200">
              <a:lnSpc>
                <a:spcPct val="100000"/>
              </a:lnSpc>
              <a:buFont typeface="Arial" panose="020B0604020202020204" pitchFamily="34" charset="0"/>
              <a:buChar char="•"/>
            </a:pPr>
            <a:r>
              <a:rPr lang="en-US" sz="2400" b="0" dirty="0"/>
              <a:t>Lost Production/Lost Revenue</a:t>
            </a:r>
          </a:p>
          <a:p>
            <a:pPr indent="-457200">
              <a:lnSpc>
                <a:spcPct val="100000"/>
              </a:lnSpc>
              <a:buFont typeface="Arial" panose="020B0604020202020204" pitchFamily="34" charset="0"/>
              <a:buChar char="•"/>
            </a:pPr>
            <a:r>
              <a:rPr lang="en-US" sz="2400" b="0" dirty="0"/>
              <a:t>Durations not Restrained</a:t>
            </a:r>
          </a:p>
          <a:p>
            <a:pPr lvl="1" indent="-457200">
              <a:lnSpc>
                <a:spcPct val="100000"/>
              </a:lnSpc>
              <a:buFont typeface="Arial" panose="020B0604020202020204" pitchFamily="34" charset="0"/>
              <a:buChar char="•"/>
            </a:pPr>
            <a:r>
              <a:rPr lang="en-US" sz="2400" dirty="0">
                <a:solidFill>
                  <a:schemeClr val="accent1"/>
                </a:solidFill>
              </a:rPr>
              <a:t>S/D go for Weeks/Months</a:t>
            </a:r>
          </a:p>
          <a:p>
            <a:pPr indent="-457200">
              <a:lnSpc>
                <a:spcPct val="100000"/>
              </a:lnSpc>
              <a:buFont typeface="Arial" panose="020B0604020202020204" pitchFamily="34" charset="0"/>
              <a:buChar char="•"/>
            </a:pPr>
            <a:r>
              <a:rPr lang="en-US" sz="2400" b="0" dirty="0"/>
              <a:t>Relied Upon</a:t>
            </a:r>
          </a:p>
          <a:p>
            <a:pPr indent="-457200">
              <a:lnSpc>
                <a:spcPct val="100000"/>
              </a:lnSpc>
              <a:buFont typeface="Arial" panose="020B0604020202020204" pitchFamily="34" charset="0"/>
              <a:buChar char="•"/>
            </a:pPr>
            <a:r>
              <a:rPr lang="en-US" sz="2400" b="0" dirty="0"/>
              <a:t>Disruptive to Operations Flow</a:t>
            </a:r>
          </a:p>
          <a:p>
            <a:pPr indent="-457200">
              <a:lnSpc>
                <a:spcPct val="100000"/>
              </a:lnSpc>
              <a:buFont typeface="Arial" panose="020B0604020202020204" pitchFamily="34" charset="0"/>
              <a:buChar char="•"/>
            </a:pPr>
            <a:r>
              <a:rPr lang="en-US" sz="2400" b="0" dirty="0"/>
              <a:t>Infant Mortality Failures</a:t>
            </a:r>
          </a:p>
          <a:p>
            <a:pPr indent="-457200">
              <a:lnSpc>
                <a:spcPct val="100000"/>
              </a:lnSpc>
              <a:buFont typeface="Arial" panose="020B0604020202020204" pitchFamily="34" charset="0"/>
              <a:buChar char="•"/>
            </a:pPr>
            <a:r>
              <a:rPr lang="en-US" sz="2400" b="0" dirty="0"/>
              <a:t>HR Challenge</a:t>
            </a:r>
          </a:p>
          <a:p>
            <a:pPr indent="-457200">
              <a:lnSpc>
                <a:spcPct val="100000"/>
              </a:lnSpc>
              <a:buFont typeface="Arial" panose="020B0604020202020204" pitchFamily="34" charset="0"/>
              <a:buChar char="•"/>
            </a:pPr>
            <a:r>
              <a:rPr lang="en-US" sz="2400" b="0" dirty="0"/>
              <a:t>Encourages Poor Planning &amp; Scheduling</a:t>
            </a:r>
            <a:endParaRPr lang="en-US" dirty="0"/>
          </a:p>
          <a:p>
            <a:endParaRPr lang="en-US" dirty="0"/>
          </a:p>
        </p:txBody>
      </p:sp>
      <p:sp>
        <p:nvSpPr>
          <p:cNvPr id="7" name="Text Placeholder 6">
            <a:extLst>
              <a:ext uri="{FF2B5EF4-FFF2-40B4-BE49-F238E27FC236}">
                <a16:creationId xmlns:a16="http://schemas.microsoft.com/office/drawing/2014/main" id="{15DB0D81-4AD6-0A49-9C82-9728A38BBB2A}"/>
              </a:ext>
            </a:extLst>
          </p:cNvPr>
          <p:cNvSpPr>
            <a:spLocks noGrp="1"/>
          </p:cNvSpPr>
          <p:nvPr>
            <p:ph type="body" sz="quarter" idx="13"/>
          </p:nvPr>
        </p:nvSpPr>
        <p:spPr/>
        <p:txBody>
          <a:bodyPr vert="horz" lIns="0" tIns="0" rIns="0" bIns="0" rtlCol="0" anchor="t" anchorCtr="0">
            <a:noAutofit/>
          </a:bodyPr>
          <a:lstStyle/>
          <a:p>
            <a:pPr>
              <a:lnSpc>
                <a:spcPct val="100000"/>
              </a:lnSpc>
            </a:pPr>
            <a:r>
              <a:rPr lang="en-US" sz="4400" dirty="0"/>
              <a:t>The Problems with Shutdowns</a:t>
            </a:r>
          </a:p>
        </p:txBody>
      </p:sp>
    </p:spTree>
    <p:extLst>
      <p:ext uri="{BB962C8B-B14F-4D97-AF65-F5344CB8AC3E}">
        <p14:creationId xmlns:p14="http://schemas.microsoft.com/office/powerpoint/2010/main" val="15971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00000"/>
              </a:lnSpc>
              <a:spcAft>
                <a:spcPts val="1200"/>
              </a:spcAft>
            </a:pPr>
            <a:r>
              <a:rPr lang="en-US" sz="2400" b="0" dirty="0"/>
              <a:t>Routine elastomer replacements</a:t>
            </a:r>
          </a:p>
          <a:p>
            <a:pPr>
              <a:lnSpc>
                <a:spcPct val="100000"/>
              </a:lnSpc>
              <a:spcAft>
                <a:spcPts val="1200"/>
              </a:spcAft>
            </a:pPr>
            <a:r>
              <a:rPr lang="en-US" sz="2400" b="0" dirty="0"/>
              <a:t>Mechanical seal replacements</a:t>
            </a:r>
          </a:p>
          <a:p>
            <a:pPr>
              <a:lnSpc>
                <a:spcPct val="100000"/>
              </a:lnSpc>
              <a:spcAft>
                <a:spcPts val="1200"/>
              </a:spcAft>
            </a:pPr>
            <a:r>
              <a:rPr lang="en-US" sz="2400" b="0" dirty="0"/>
              <a:t>Heat exchanger pressure tests</a:t>
            </a:r>
          </a:p>
          <a:p>
            <a:pPr>
              <a:lnSpc>
                <a:spcPct val="100000"/>
              </a:lnSpc>
              <a:spcAft>
                <a:spcPts val="1200"/>
              </a:spcAft>
            </a:pPr>
            <a:r>
              <a:rPr lang="en-US" sz="2400" b="0" dirty="0"/>
              <a:t>Routine </a:t>
            </a:r>
            <a:r>
              <a:rPr lang="en-US" sz="2400" b="0" dirty="0" err="1"/>
              <a:t>Derouging</a:t>
            </a:r>
            <a:r>
              <a:rPr lang="en-US" sz="2400" b="0" dirty="0"/>
              <a:t>/Passivation</a:t>
            </a:r>
          </a:p>
          <a:p>
            <a:pPr>
              <a:lnSpc>
                <a:spcPct val="100000"/>
              </a:lnSpc>
              <a:spcAft>
                <a:spcPts val="1200"/>
              </a:spcAft>
            </a:pPr>
            <a:r>
              <a:rPr lang="en-US" sz="2400" b="0" dirty="0"/>
              <a:t>AHU pre-filters/belts</a:t>
            </a:r>
          </a:p>
          <a:p>
            <a:pPr>
              <a:lnSpc>
                <a:spcPct val="100000"/>
              </a:lnSpc>
              <a:spcAft>
                <a:spcPts val="1200"/>
              </a:spcAft>
            </a:pPr>
            <a:r>
              <a:rPr lang="en-US" sz="2400" b="0" dirty="0"/>
              <a:t>Cleanroom/HEPA Testing</a:t>
            </a:r>
          </a:p>
          <a:p>
            <a:pPr marL="0" indent="0">
              <a:lnSpc>
                <a:spcPct val="100000"/>
              </a:lnSpc>
              <a:spcAft>
                <a:spcPts val="1200"/>
              </a:spcAft>
              <a:buNone/>
            </a:pPr>
            <a:r>
              <a:rPr lang="en-US" sz="2400" b="0" dirty="0"/>
              <a:t>Is it possible these are all driven by overly conservative thinking?  Can we use risk-based decision making</a:t>
            </a:r>
          </a:p>
          <a:p>
            <a:pPr>
              <a:lnSpc>
                <a:spcPct val="100000"/>
              </a:lnSpc>
              <a:spcAft>
                <a:spcPts val="1200"/>
              </a:spcAft>
            </a:pPr>
            <a:endParaRPr lang="en-US" sz="2400" b="0" dirty="0"/>
          </a:p>
        </p:txBody>
      </p:sp>
      <p:sp>
        <p:nvSpPr>
          <p:cNvPr id="8" name="Text Placeholder 7">
            <a:extLst>
              <a:ext uri="{FF2B5EF4-FFF2-40B4-BE49-F238E27FC236}">
                <a16:creationId xmlns:a16="http://schemas.microsoft.com/office/drawing/2014/main" id="{D9032B37-9416-5A4A-A0BC-9C1DA7E614D5}"/>
              </a:ext>
            </a:extLst>
          </p:cNvPr>
          <p:cNvSpPr>
            <a:spLocks noGrp="1"/>
          </p:cNvSpPr>
          <p:nvPr>
            <p:ph type="body" sz="quarter" idx="13"/>
          </p:nvPr>
        </p:nvSpPr>
        <p:spPr/>
        <p:txBody>
          <a:bodyPr/>
          <a:lstStyle/>
          <a:p>
            <a:pPr>
              <a:lnSpc>
                <a:spcPct val="100000"/>
              </a:lnSpc>
            </a:pPr>
            <a:r>
              <a:rPr lang="en-US" sz="4400" dirty="0"/>
              <a:t>Common Industry Maintenance Practices</a:t>
            </a:r>
          </a:p>
        </p:txBody>
      </p:sp>
      <p:sp>
        <p:nvSpPr>
          <p:cNvPr id="6" name="TextBox 5"/>
          <p:cNvSpPr txBox="1"/>
          <p:nvPr/>
        </p:nvSpPr>
        <p:spPr>
          <a:xfrm>
            <a:off x="5233197" y="2638369"/>
            <a:ext cx="2083443" cy="369332"/>
          </a:xfrm>
          <a:prstGeom prst="rect">
            <a:avLst/>
          </a:prstGeom>
          <a:noFill/>
        </p:spPr>
        <p:txBody>
          <a:bodyPr wrap="square" rtlCol="0">
            <a:spAutoFit/>
          </a:bodyPr>
          <a:lstStyle/>
          <a:p>
            <a:r>
              <a:rPr lang="en-US" b="1">
                <a:solidFill>
                  <a:srgbClr val="0432FF"/>
                </a:solidFill>
              </a:rPr>
              <a:t>Cleanliness Driven</a:t>
            </a:r>
          </a:p>
        </p:txBody>
      </p:sp>
      <p:sp>
        <p:nvSpPr>
          <p:cNvPr id="7" name="Right Brace 6"/>
          <p:cNvSpPr/>
          <p:nvPr/>
        </p:nvSpPr>
        <p:spPr>
          <a:xfrm>
            <a:off x="4963001" y="1825625"/>
            <a:ext cx="270196" cy="3025754"/>
          </a:xfrm>
          <a:prstGeom prst="rightBrace">
            <a:avLst>
              <a:gd name="adj1" fmla="val 8333"/>
              <a:gd name="adj2" fmla="val 33168"/>
            </a:avLst>
          </a:prstGeom>
          <a:ln>
            <a:solidFill>
              <a:srgbClr val="0432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5716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animBg="1"/>
    </p:bldLst>
  </p:timing>
</p:sld>
</file>

<file path=ppt/theme/theme1.xml><?xml version="1.0" encoding="utf-8"?>
<a:theme xmlns:a="http://schemas.openxmlformats.org/drawingml/2006/main" name="ispe-power-point-template (1)">
  <a:themeElements>
    <a:clrScheme name="ISPE">
      <a:dk1>
        <a:sysClr val="windowText" lastClr="000000"/>
      </a:dk1>
      <a:lt1>
        <a:sysClr val="window" lastClr="FFFFFF"/>
      </a:lt1>
      <a:dk2>
        <a:srgbClr val="59595B"/>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PE_template_16x9.potx" id="{B6B90781-42E1-4CCE-918B-18E54AB2B747}" vid="{2FA9E34A-9B39-4A22-94BA-D50E6F19186F}"/>
    </a:ext>
  </a:extLst>
</a:theme>
</file>

<file path=ppt/theme/theme2.xml><?xml version="1.0" encoding="utf-8"?>
<a:theme xmlns:a="http://schemas.openxmlformats.org/drawingml/2006/main" name="ISPE section">
  <a:themeElements>
    <a:clrScheme name="ISPE">
      <a:dk1>
        <a:sysClr val="windowText" lastClr="000000"/>
      </a:dk1>
      <a:lt1>
        <a:sysClr val="window" lastClr="FFFFFF"/>
      </a:lt1>
      <a:dk2>
        <a:srgbClr val="464646"/>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PE_template_16x9.potx" id="{B6B90781-42E1-4CCE-918B-18E54AB2B747}" vid="{B196676E-C01E-43AF-A3BE-A040EBEB3FFA}"/>
    </a:ext>
  </a:extLst>
</a:theme>
</file>

<file path=ppt/theme/theme3.xml><?xml version="1.0" encoding="utf-8"?>
<a:theme xmlns:a="http://schemas.openxmlformats.org/drawingml/2006/main" name="ISPE content">
  <a:themeElements>
    <a:clrScheme name="ISPE">
      <a:dk1>
        <a:sysClr val="windowText" lastClr="000000"/>
      </a:dk1>
      <a:lt1>
        <a:sysClr val="window" lastClr="FFFFFF"/>
      </a:lt1>
      <a:dk2>
        <a:srgbClr val="59595B"/>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PE_template_16x9.potx" id="{B6B90781-42E1-4CCE-918B-18E54AB2B747}" vid="{23B8E42B-494B-421B-8BD1-8185E8198E6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ispe-power-point-template (1)</Template>
  <TotalTime>1389</TotalTime>
  <Words>1303</Words>
  <Application>Microsoft Macintosh PowerPoint</Application>
  <PresentationFormat>On-screen Show (4:3)</PresentationFormat>
  <Paragraphs>204</Paragraphs>
  <Slides>24</Slides>
  <Notes>13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24</vt:i4>
      </vt:variant>
    </vt:vector>
  </HeadingPairs>
  <TitlesOfParts>
    <vt:vector size="30" baseType="lpstr">
      <vt:lpstr>Arial</vt:lpstr>
      <vt:lpstr>Calibri</vt:lpstr>
      <vt:lpstr>Times New Roman</vt:lpstr>
      <vt:lpstr>ispe-power-point-template (1)</vt:lpstr>
      <vt:lpstr>ISPE section</vt:lpstr>
      <vt:lpstr>ISPE content</vt:lpstr>
      <vt:lpstr>THE ZERO SHUTDOWN GOAL</vt:lpstr>
      <vt:lpstr>Rethinking the frequency and execution of planned shutdowns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Maintenance Strategies</vt:lpstr>
      <vt:lpstr>PowerPoint Presentation</vt:lpstr>
      <vt:lpstr>Planning &amp; Scheduling Strategies</vt:lpstr>
      <vt:lpstr>Normal Planning &amp; Scheduling</vt:lpstr>
      <vt:lpstr>Optimized Planning &amp; Scheduling</vt:lpstr>
      <vt:lpstr>Shutdown Optimization Strategies</vt:lpstr>
      <vt:lpstr>Shutdown Optimization</vt:lpstr>
      <vt:lpstr>Shutdown Optimization</vt:lpstr>
      <vt:lpstr>Example</vt:lpstr>
      <vt:lpstr>Helpful hints </vt:lpstr>
      <vt:lpstr>Question &amp; Answer</vt:lpstr>
    </vt:vector>
  </TitlesOfParts>
  <Company>FirstPoint, Inc.</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Carroll</dc:creator>
  <cp:lastModifiedBy>Richard Tree</cp:lastModifiedBy>
  <cp:revision>13</cp:revision>
  <dcterms:created xsi:type="dcterms:W3CDTF">2017-01-20T19:50:04Z</dcterms:created>
  <dcterms:modified xsi:type="dcterms:W3CDTF">2018-02-26T21:49:07Z</dcterms:modified>
</cp:coreProperties>
</file>