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53"/>
  </p:notesMasterIdLst>
  <p:sldIdLst>
    <p:sldId id="256" r:id="rId4"/>
    <p:sldId id="257" r:id="rId5"/>
    <p:sldId id="291" r:id="rId6"/>
    <p:sldId id="270" r:id="rId7"/>
    <p:sldId id="286" r:id="rId8"/>
    <p:sldId id="293" r:id="rId9"/>
    <p:sldId id="294" r:id="rId10"/>
    <p:sldId id="288" r:id="rId11"/>
    <p:sldId id="289" r:id="rId12"/>
    <p:sldId id="295" r:id="rId13"/>
    <p:sldId id="268" r:id="rId14"/>
    <p:sldId id="269" r:id="rId15"/>
    <p:sldId id="262" r:id="rId16"/>
    <p:sldId id="272" r:id="rId17"/>
    <p:sldId id="337" r:id="rId18"/>
    <p:sldId id="338" r:id="rId19"/>
    <p:sldId id="292" r:id="rId20"/>
    <p:sldId id="309" r:id="rId21"/>
    <p:sldId id="311" r:id="rId22"/>
    <p:sldId id="308" r:id="rId23"/>
    <p:sldId id="275" r:id="rId24"/>
    <p:sldId id="276" r:id="rId25"/>
    <p:sldId id="296" r:id="rId26"/>
    <p:sldId id="336" r:id="rId27"/>
    <p:sldId id="263" r:id="rId28"/>
    <p:sldId id="274" r:id="rId29"/>
    <p:sldId id="312" r:id="rId30"/>
    <p:sldId id="327" r:id="rId31"/>
    <p:sldId id="313" r:id="rId32"/>
    <p:sldId id="314" r:id="rId33"/>
    <p:sldId id="329" r:id="rId34"/>
    <p:sldId id="330" r:id="rId35"/>
    <p:sldId id="317" r:id="rId36"/>
    <p:sldId id="322" r:id="rId37"/>
    <p:sldId id="323" r:id="rId38"/>
    <p:sldId id="324" r:id="rId39"/>
    <p:sldId id="264" r:id="rId40"/>
    <p:sldId id="302" r:id="rId41"/>
    <p:sldId id="285" r:id="rId42"/>
    <p:sldId id="303" r:id="rId43"/>
    <p:sldId id="304" r:id="rId44"/>
    <p:sldId id="335" r:id="rId45"/>
    <p:sldId id="283" r:id="rId46"/>
    <p:sldId id="328" r:id="rId47"/>
    <p:sldId id="325" r:id="rId48"/>
    <p:sldId id="305" r:id="rId49"/>
    <p:sldId id="326" r:id="rId50"/>
    <p:sldId id="339"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1676" autoAdjust="0"/>
  </p:normalViewPr>
  <p:slideViewPr>
    <p:cSldViewPr snapToGrid="0">
      <p:cViewPr varScale="1">
        <p:scale>
          <a:sx n="88" d="100"/>
          <a:sy n="88"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BD8E1-1BE0-4397-945D-CD81B9AFA057}" type="doc">
      <dgm:prSet loTypeId="urn:microsoft.com/office/officeart/2005/8/layout/hProcess9" loCatId="process" qsTypeId="urn:microsoft.com/office/officeart/2005/8/quickstyle/3d1" qsCatId="3D" csTypeId="urn:microsoft.com/office/officeart/2005/8/colors/accent2_3" csCatId="accent2" phldr="1"/>
      <dgm:spPr/>
    </dgm:pt>
    <dgm:pt modelId="{54FF9A00-65CD-4BE4-A1F1-E95F7A541C89}">
      <dgm:prSet phldrT="[Text]" custT="1">
        <dgm:style>
          <a:lnRef idx="0">
            <a:schemeClr val="accent5"/>
          </a:lnRef>
          <a:fillRef idx="3">
            <a:schemeClr val="accent5"/>
          </a:fillRef>
          <a:effectRef idx="3">
            <a:schemeClr val="accent5"/>
          </a:effectRef>
          <a:fontRef idx="minor">
            <a:schemeClr val="lt1"/>
          </a:fontRef>
        </dgm:style>
      </dgm:prSet>
      <dgm:spPr>
        <a:xfrm>
          <a:off x="0" y="493222"/>
          <a:ext cx="1073355" cy="676101"/>
        </a:xfrm>
        <a:ln/>
      </dgm:spPr>
      <dgm:t>
        <a:bodyPr/>
        <a:lstStyle/>
        <a:p>
          <a:r>
            <a:rPr lang="en-US" sz="1400" b="1" dirty="0">
              <a:solidFill>
                <a:srgbClr val="FFFFFF"/>
              </a:solidFill>
              <a:latin typeface="Arial"/>
              <a:ea typeface="+mn-ea"/>
              <a:cs typeface="+mn-cs"/>
            </a:rPr>
            <a:t>Real-time analytics</a:t>
          </a:r>
        </a:p>
      </dgm:t>
    </dgm:pt>
    <dgm:pt modelId="{7F688718-0313-400C-B52B-2F5554478770}" type="parTrans" cxnId="{EF417836-D27F-422C-A4D5-ED8B1BDE8DCB}">
      <dgm:prSet/>
      <dgm:spPr/>
      <dgm:t>
        <a:bodyPr/>
        <a:lstStyle/>
        <a:p>
          <a:endParaRPr lang="en-US" sz="1050"/>
        </a:p>
      </dgm:t>
    </dgm:pt>
    <dgm:pt modelId="{48BD2871-7B86-48C1-98D0-E2CD79989114}" type="sibTrans" cxnId="{EF417836-D27F-422C-A4D5-ED8B1BDE8DCB}">
      <dgm:prSet/>
      <dgm:spPr/>
      <dgm:t>
        <a:bodyPr/>
        <a:lstStyle/>
        <a:p>
          <a:endParaRPr lang="en-US" sz="1050"/>
        </a:p>
      </dgm:t>
    </dgm:pt>
    <dgm:pt modelId="{0FC178BC-0536-46F7-9AD2-73F5AD03BCFB}">
      <dgm:prSet phldrT="[Text]" custT="1">
        <dgm:style>
          <a:lnRef idx="0">
            <a:schemeClr val="accent5"/>
          </a:lnRef>
          <a:fillRef idx="3">
            <a:schemeClr val="accent5"/>
          </a:fillRef>
          <a:effectRef idx="3">
            <a:schemeClr val="accent5"/>
          </a:effectRef>
          <a:fontRef idx="minor">
            <a:schemeClr val="lt1"/>
          </a:fontRef>
        </dgm:style>
      </dgm:prSet>
      <dgm:spPr>
        <a:xfrm>
          <a:off x="1172324" y="493222"/>
          <a:ext cx="2291994" cy="676101"/>
        </a:xfrm>
        <a:ln/>
      </dgm:spPr>
      <dgm:t>
        <a:bodyPr/>
        <a:lstStyle/>
        <a:p>
          <a:r>
            <a:rPr lang="en-US" sz="1400" b="1" dirty="0">
              <a:solidFill>
                <a:srgbClr val="FFFFFF"/>
              </a:solidFill>
              <a:latin typeface="Arial"/>
              <a:ea typeface="+mn-ea"/>
              <a:cs typeface="+mn-cs"/>
            </a:rPr>
            <a:t>Process Understanding</a:t>
          </a:r>
        </a:p>
      </dgm:t>
    </dgm:pt>
    <dgm:pt modelId="{61543DD9-2A53-4792-9D49-6A4BD32F250F}" type="parTrans" cxnId="{C51B262C-031E-4EC6-904D-BD0A9A315518}">
      <dgm:prSet/>
      <dgm:spPr/>
      <dgm:t>
        <a:bodyPr/>
        <a:lstStyle/>
        <a:p>
          <a:endParaRPr lang="en-US" sz="1050"/>
        </a:p>
      </dgm:t>
    </dgm:pt>
    <dgm:pt modelId="{58BF4469-36D9-4076-A95A-4133CD15BFBE}" type="sibTrans" cxnId="{C51B262C-031E-4EC6-904D-BD0A9A315518}">
      <dgm:prSet/>
      <dgm:spPr/>
      <dgm:t>
        <a:bodyPr/>
        <a:lstStyle/>
        <a:p>
          <a:endParaRPr lang="en-US" sz="1050"/>
        </a:p>
      </dgm:t>
    </dgm:pt>
    <dgm:pt modelId="{BC848863-703C-4280-9B20-2271F075D42B}">
      <dgm:prSet phldrT="[Text]" custT="1">
        <dgm:style>
          <a:lnRef idx="0">
            <a:schemeClr val="accent5"/>
          </a:lnRef>
          <a:fillRef idx="3">
            <a:schemeClr val="accent5"/>
          </a:fillRef>
          <a:effectRef idx="3">
            <a:schemeClr val="accent5"/>
          </a:effectRef>
          <a:fontRef idx="minor">
            <a:schemeClr val="lt1"/>
          </a:fontRef>
        </dgm:style>
      </dgm:prSet>
      <dgm:spPr>
        <a:xfrm>
          <a:off x="3536559" y="507076"/>
          <a:ext cx="954202" cy="676101"/>
        </a:xfrm>
        <a:ln/>
      </dgm:spPr>
      <dgm:t>
        <a:bodyPr/>
        <a:lstStyle/>
        <a:p>
          <a:r>
            <a:rPr lang="en-US" sz="1400" b="1" dirty="0">
              <a:solidFill>
                <a:srgbClr val="FFFFFF"/>
              </a:solidFill>
              <a:latin typeface="Arial"/>
              <a:ea typeface="+mn-ea"/>
              <a:cs typeface="+mn-cs"/>
            </a:rPr>
            <a:t>Process Control</a:t>
          </a:r>
        </a:p>
      </dgm:t>
    </dgm:pt>
    <dgm:pt modelId="{9F314C78-B4E5-489B-99BB-FFC8C1B17380}" type="parTrans" cxnId="{4B2B4D33-3207-4FE4-8ECC-B5476249A9C1}">
      <dgm:prSet/>
      <dgm:spPr/>
      <dgm:t>
        <a:bodyPr/>
        <a:lstStyle/>
        <a:p>
          <a:endParaRPr lang="en-US" sz="1050"/>
        </a:p>
      </dgm:t>
    </dgm:pt>
    <dgm:pt modelId="{1659DDF8-3EDF-42CF-9D93-3D614B0A5333}" type="sibTrans" cxnId="{4B2B4D33-3207-4FE4-8ECC-B5476249A9C1}">
      <dgm:prSet/>
      <dgm:spPr/>
      <dgm:t>
        <a:bodyPr/>
        <a:lstStyle/>
        <a:p>
          <a:endParaRPr lang="en-US" sz="1050"/>
        </a:p>
      </dgm:t>
    </dgm:pt>
    <dgm:pt modelId="{EA284FF5-D76B-4680-A9BC-5B6E4BFAB156}" type="pres">
      <dgm:prSet presAssocID="{F62BD8E1-1BE0-4397-945D-CD81B9AFA057}" presName="CompostProcess" presStyleCnt="0">
        <dgm:presLayoutVars>
          <dgm:dir/>
          <dgm:resizeHandles val="exact"/>
        </dgm:presLayoutVars>
      </dgm:prSet>
      <dgm:spPr/>
    </dgm:pt>
    <dgm:pt modelId="{DDDDA107-0C09-4DFB-AD8A-6F72CCC52355}" type="pres">
      <dgm:prSet presAssocID="{F62BD8E1-1BE0-4397-945D-CD81B9AFA057}" presName="arrow" presStyleLbl="bgShp" presStyleIdx="0" presStyleCnt="1" custScaleX="117647" custLinFactNeighborX="1120">
        <dgm:style>
          <a:lnRef idx="0">
            <a:schemeClr val="accent1"/>
          </a:lnRef>
          <a:fillRef idx="3">
            <a:schemeClr val="accent1"/>
          </a:fillRef>
          <a:effectRef idx="3">
            <a:schemeClr val="accent1"/>
          </a:effectRef>
          <a:fontRef idx="minor">
            <a:schemeClr val="lt1"/>
          </a:fontRef>
        </dgm:style>
      </dgm:prSet>
      <dgm:spPr>
        <a:xfrm>
          <a:off x="0" y="0"/>
          <a:ext cx="4724398" cy="1690254"/>
        </a:xfrm>
        <a:prstGeom prst="rightArrow">
          <a:avLst/>
        </a:prstGeom>
        <a:ln/>
      </dgm:spPr>
    </dgm:pt>
    <dgm:pt modelId="{0B9892AE-5C5C-4E56-9CBB-27FA2C67583F}" type="pres">
      <dgm:prSet presAssocID="{F62BD8E1-1BE0-4397-945D-CD81B9AFA057}" presName="linearProcess" presStyleCnt="0"/>
      <dgm:spPr/>
    </dgm:pt>
    <dgm:pt modelId="{FB1AD2E2-3424-47AC-911D-7B2E9EE76D14}" type="pres">
      <dgm:prSet presAssocID="{54FF9A00-65CD-4BE4-A1F1-E95F7A541C89}" presName="textNode" presStyleLbl="node1" presStyleIdx="0" presStyleCnt="3" custScaleX="64504" custLinFactNeighborX="-63172" custLinFactNeighborY="783">
        <dgm:presLayoutVars>
          <dgm:bulletEnabled val="1"/>
        </dgm:presLayoutVars>
      </dgm:prSet>
      <dgm:spPr>
        <a:prstGeom prst="roundRect">
          <a:avLst/>
        </a:prstGeom>
      </dgm:spPr>
    </dgm:pt>
    <dgm:pt modelId="{149D4E1E-4331-487C-9D27-29A91C6B3633}" type="pres">
      <dgm:prSet presAssocID="{48BD2871-7B86-48C1-98D0-E2CD79989114}" presName="sibTrans" presStyleCnt="0"/>
      <dgm:spPr/>
    </dgm:pt>
    <dgm:pt modelId="{D058F2C9-5114-48ED-9A89-1FBD66667765}" type="pres">
      <dgm:prSet presAssocID="{0FC178BC-0536-46F7-9AD2-73F5AD03BCFB}" presName="textNode" presStyleLbl="node1" presStyleIdx="1" presStyleCnt="3" custScaleX="81516" custLinFactX="-4239" custLinFactNeighborX="-100000" custLinFactNeighborY="783">
        <dgm:presLayoutVars>
          <dgm:bulletEnabled val="1"/>
        </dgm:presLayoutVars>
      </dgm:prSet>
      <dgm:spPr>
        <a:prstGeom prst="roundRect">
          <a:avLst/>
        </a:prstGeom>
      </dgm:spPr>
    </dgm:pt>
    <dgm:pt modelId="{51B0E41C-A8A3-448D-B625-3577F28ED044}" type="pres">
      <dgm:prSet presAssocID="{58BF4469-36D9-4076-A95A-4133CD15BFBE}" presName="sibTrans" presStyleCnt="0"/>
      <dgm:spPr/>
    </dgm:pt>
    <dgm:pt modelId="{22B1D308-B59B-4605-8B7F-837CDDCEADBF}" type="pres">
      <dgm:prSet presAssocID="{BC848863-703C-4280-9B20-2271F075D42B}" presName="textNode" presStyleLbl="node1" presStyleIdx="2" presStyleCnt="3" custScaleX="58204" custLinFactX="-14466" custLinFactNeighborX="-100000" custLinFactNeighborY="783">
        <dgm:presLayoutVars>
          <dgm:bulletEnabled val="1"/>
        </dgm:presLayoutVars>
      </dgm:prSet>
      <dgm:spPr>
        <a:prstGeom prst="roundRect">
          <a:avLst/>
        </a:prstGeom>
      </dgm:spPr>
    </dgm:pt>
  </dgm:ptLst>
  <dgm:cxnLst>
    <dgm:cxn modelId="{C51B262C-031E-4EC6-904D-BD0A9A315518}" srcId="{F62BD8E1-1BE0-4397-945D-CD81B9AFA057}" destId="{0FC178BC-0536-46F7-9AD2-73F5AD03BCFB}" srcOrd="1" destOrd="0" parTransId="{61543DD9-2A53-4792-9D49-6A4BD32F250F}" sibTransId="{58BF4469-36D9-4076-A95A-4133CD15BFBE}"/>
    <dgm:cxn modelId="{4B2B4D33-3207-4FE4-8ECC-B5476249A9C1}" srcId="{F62BD8E1-1BE0-4397-945D-CD81B9AFA057}" destId="{BC848863-703C-4280-9B20-2271F075D42B}" srcOrd="2" destOrd="0" parTransId="{9F314C78-B4E5-489B-99BB-FFC8C1B17380}" sibTransId="{1659DDF8-3EDF-42CF-9D93-3D614B0A5333}"/>
    <dgm:cxn modelId="{EF417836-D27F-422C-A4D5-ED8B1BDE8DCB}" srcId="{F62BD8E1-1BE0-4397-945D-CD81B9AFA057}" destId="{54FF9A00-65CD-4BE4-A1F1-E95F7A541C89}" srcOrd="0" destOrd="0" parTransId="{7F688718-0313-400C-B52B-2F5554478770}" sibTransId="{48BD2871-7B86-48C1-98D0-E2CD79989114}"/>
    <dgm:cxn modelId="{7066E271-297A-47B0-81F6-F1D136F3F4A3}" type="presOf" srcId="{BC848863-703C-4280-9B20-2271F075D42B}" destId="{22B1D308-B59B-4605-8B7F-837CDDCEADBF}" srcOrd="0" destOrd="0" presId="urn:microsoft.com/office/officeart/2005/8/layout/hProcess9"/>
    <dgm:cxn modelId="{5E1580DF-3CD4-4C88-8FE2-32541496F4DA}" type="presOf" srcId="{0FC178BC-0536-46F7-9AD2-73F5AD03BCFB}" destId="{D058F2C9-5114-48ED-9A89-1FBD66667765}" srcOrd="0" destOrd="0" presId="urn:microsoft.com/office/officeart/2005/8/layout/hProcess9"/>
    <dgm:cxn modelId="{E0C75DEB-C087-41B9-8B20-8406CFCAB5D6}" type="presOf" srcId="{54FF9A00-65CD-4BE4-A1F1-E95F7A541C89}" destId="{FB1AD2E2-3424-47AC-911D-7B2E9EE76D14}" srcOrd="0" destOrd="0" presId="urn:microsoft.com/office/officeart/2005/8/layout/hProcess9"/>
    <dgm:cxn modelId="{4DF2E3F2-4569-4CE5-B33F-D932E6C18EFF}" type="presOf" srcId="{F62BD8E1-1BE0-4397-945D-CD81B9AFA057}" destId="{EA284FF5-D76B-4680-A9BC-5B6E4BFAB156}" srcOrd="0" destOrd="0" presId="urn:microsoft.com/office/officeart/2005/8/layout/hProcess9"/>
    <dgm:cxn modelId="{A5FB5A6C-5D4D-4562-8392-AD8614C994F8}" type="presParOf" srcId="{EA284FF5-D76B-4680-A9BC-5B6E4BFAB156}" destId="{DDDDA107-0C09-4DFB-AD8A-6F72CCC52355}" srcOrd="0" destOrd="0" presId="urn:microsoft.com/office/officeart/2005/8/layout/hProcess9"/>
    <dgm:cxn modelId="{49D20D92-1533-4F58-95C6-D9EA66BD2E2E}" type="presParOf" srcId="{EA284FF5-D76B-4680-A9BC-5B6E4BFAB156}" destId="{0B9892AE-5C5C-4E56-9CBB-27FA2C67583F}" srcOrd="1" destOrd="0" presId="urn:microsoft.com/office/officeart/2005/8/layout/hProcess9"/>
    <dgm:cxn modelId="{53DC64C5-9529-4BBE-8019-4C2E21FDA7E8}" type="presParOf" srcId="{0B9892AE-5C5C-4E56-9CBB-27FA2C67583F}" destId="{FB1AD2E2-3424-47AC-911D-7B2E9EE76D14}" srcOrd="0" destOrd="0" presId="urn:microsoft.com/office/officeart/2005/8/layout/hProcess9"/>
    <dgm:cxn modelId="{F5875A92-26FC-40EC-BC3F-7F0A0215FE95}" type="presParOf" srcId="{0B9892AE-5C5C-4E56-9CBB-27FA2C67583F}" destId="{149D4E1E-4331-487C-9D27-29A91C6B3633}" srcOrd="1" destOrd="0" presId="urn:microsoft.com/office/officeart/2005/8/layout/hProcess9"/>
    <dgm:cxn modelId="{0C8CE72C-C5C3-486D-9D40-67BDFB375D9F}" type="presParOf" srcId="{0B9892AE-5C5C-4E56-9CBB-27FA2C67583F}" destId="{D058F2C9-5114-48ED-9A89-1FBD66667765}" srcOrd="2" destOrd="0" presId="urn:microsoft.com/office/officeart/2005/8/layout/hProcess9"/>
    <dgm:cxn modelId="{F6100B4C-43F7-4752-B540-7AD9DF23562A}" type="presParOf" srcId="{0B9892AE-5C5C-4E56-9CBB-27FA2C67583F}" destId="{51B0E41C-A8A3-448D-B625-3577F28ED044}" srcOrd="3" destOrd="0" presId="urn:microsoft.com/office/officeart/2005/8/layout/hProcess9"/>
    <dgm:cxn modelId="{785D4BE6-0D3A-4629-9012-2C0B8ECB6488}" type="presParOf" srcId="{0B9892AE-5C5C-4E56-9CBB-27FA2C67583F}" destId="{22B1D308-B59B-4605-8B7F-837CDDCEADB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9953E-5A5D-48D9-8EED-4E0913EC35C1}" type="doc">
      <dgm:prSet loTypeId="urn:microsoft.com/office/officeart/2005/8/layout/hProcess11" loCatId="process" qsTypeId="urn:microsoft.com/office/officeart/2005/8/quickstyle/3d6" qsCatId="3D" csTypeId="urn:microsoft.com/office/officeart/2005/8/colors/colorful1" csCatId="colorful" phldr="1"/>
      <dgm:spPr/>
    </dgm:pt>
    <dgm:pt modelId="{7BAFDC33-15F2-4902-98EE-593EF098A3F0}">
      <dgm:prSet phldrT="[Text]"/>
      <dgm:spPr/>
      <dgm:t>
        <a:bodyPr/>
        <a:lstStyle/>
        <a:p>
          <a:endParaRPr lang="en-US" dirty="0"/>
        </a:p>
      </dgm:t>
    </dgm:pt>
    <dgm:pt modelId="{54D1559C-9C80-4E53-9673-4A078E772417}" type="parTrans" cxnId="{4FEFBAB3-412B-46B5-AA64-663C500EE775}">
      <dgm:prSet/>
      <dgm:spPr/>
      <dgm:t>
        <a:bodyPr/>
        <a:lstStyle/>
        <a:p>
          <a:endParaRPr lang="en-US"/>
        </a:p>
      </dgm:t>
    </dgm:pt>
    <dgm:pt modelId="{BDDBC22A-F56A-49A3-A517-03210690423C}" type="sibTrans" cxnId="{4FEFBAB3-412B-46B5-AA64-663C500EE775}">
      <dgm:prSet/>
      <dgm:spPr/>
      <dgm:t>
        <a:bodyPr/>
        <a:lstStyle/>
        <a:p>
          <a:endParaRPr lang="en-US"/>
        </a:p>
      </dgm:t>
    </dgm:pt>
    <dgm:pt modelId="{947E25BE-9932-466A-80A7-BE81FE88542F}">
      <dgm:prSet phldrT="[Text]"/>
      <dgm:spPr/>
      <dgm:t>
        <a:bodyPr/>
        <a:lstStyle/>
        <a:p>
          <a:endParaRPr lang="en-US" dirty="0"/>
        </a:p>
      </dgm:t>
    </dgm:pt>
    <dgm:pt modelId="{2CD09745-AEFA-49F6-A252-333FA36C5840}" type="parTrans" cxnId="{1C270D13-92F3-44CE-A9C4-8D6E5A8AEAA8}">
      <dgm:prSet/>
      <dgm:spPr/>
      <dgm:t>
        <a:bodyPr/>
        <a:lstStyle/>
        <a:p>
          <a:endParaRPr lang="en-US"/>
        </a:p>
      </dgm:t>
    </dgm:pt>
    <dgm:pt modelId="{85366A00-FF4D-4E4D-8A17-43E6A3FEB92B}" type="sibTrans" cxnId="{1C270D13-92F3-44CE-A9C4-8D6E5A8AEAA8}">
      <dgm:prSet/>
      <dgm:spPr/>
      <dgm:t>
        <a:bodyPr/>
        <a:lstStyle/>
        <a:p>
          <a:endParaRPr lang="en-US"/>
        </a:p>
      </dgm:t>
    </dgm:pt>
    <dgm:pt modelId="{5DF44A6A-34DC-4A88-B230-D330E1D91EC7}">
      <dgm:prSet phldrT="[Text]"/>
      <dgm:spPr/>
      <dgm:t>
        <a:bodyPr/>
        <a:lstStyle/>
        <a:p>
          <a:endParaRPr lang="en-US" dirty="0"/>
        </a:p>
      </dgm:t>
    </dgm:pt>
    <dgm:pt modelId="{2107BBC4-E21B-46CA-AF49-811F61BF2C5E}" type="sibTrans" cxnId="{3F0C2B20-048C-49B1-824A-4E0E8966C0C4}">
      <dgm:prSet/>
      <dgm:spPr/>
      <dgm:t>
        <a:bodyPr/>
        <a:lstStyle/>
        <a:p>
          <a:endParaRPr lang="en-US"/>
        </a:p>
      </dgm:t>
    </dgm:pt>
    <dgm:pt modelId="{1CBBD79E-1D10-4269-BCCD-FF41AD01A1A4}" type="parTrans" cxnId="{3F0C2B20-048C-49B1-824A-4E0E8966C0C4}">
      <dgm:prSet/>
      <dgm:spPr/>
      <dgm:t>
        <a:bodyPr/>
        <a:lstStyle/>
        <a:p>
          <a:endParaRPr lang="en-US"/>
        </a:p>
      </dgm:t>
    </dgm:pt>
    <dgm:pt modelId="{73038CDA-F25C-4ACB-812B-C8362DAF34DA}" type="pres">
      <dgm:prSet presAssocID="{D6D9953E-5A5D-48D9-8EED-4E0913EC35C1}" presName="Name0" presStyleCnt="0">
        <dgm:presLayoutVars>
          <dgm:dir/>
          <dgm:resizeHandles val="exact"/>
        </dgm:presLayoutVars>
      </dgm:prSet>
      <dgm:spPr/>
    </dgm:pt>
    <dgm:pt modelId="{1B7EA1E1-4B3F-4536-9C1E-C26C2BB06803}" type="pres">
      <dgm:prSet presAssocID="{D6D9953E-5A5D-48D9-8EED-4E0913EC35C1}" presName="arrow" presStyleLbl="bgShp" presStyleIdx="0" presStyleCnt="1" custLinFactNeighborX="-2750" custLinFactNeighborY="4416"/>
      <dgm:spPr/>
    </dgm:pt>
    <dgm:pt modelId="{FF35218F-C3D3-4214-8A3A-CDEA6FB6D93A}" type="pres">
      <dgm:prSet presAssocID="{D6D9953E-5A5D-48D9-8EED-4E0913EC35C1}" presName="points" presStyleCnt="0"/>
      <dgm:spPr/>
    </dgm:pt>
    <dgm:pt modelId="{B64C4544-A916-4735-A61C-9168DEBD2F98}" type="pres">
      <dgm:prSet presAssocID="{7BAFDC33-15F2-4902-98EE-593EF098A3F0}" presName="compositeA" presStyleCnt="0"/>
      <dgm:spPr/>
    </dgm:pt>
    <dgm:pt modelId="{A7217DD7-AB23-41F1-9EE8-C54F2916E495}" type="pres">
      <dgm:prSet presAssocID="{7BAFDC33-15F2-4902-98EE-593EF098A3F0}" presName="textA" presStyleLbl="revTx" presStyleIdx="0" presStyleCnt="3">
        <dgm:presLayoutVars>
          <dgm:bulletEnabled val="1"/>
        </dgm:presLayoutVars>
      </dgm:prSet>
      <dgm:spPr/>
    </dgm:pt>
    <dgm:pt modelId="{41EEABD1-C022-477D-9064-2AB5ED6A6651}" type="pres">
      <dgm:prSet presAssocID="{7BAFDC33-15F2-4902-98EE-593EF098A3F0}" presName="circleA" presStyleLbl="node1" presStyleIdx="0" presStyleCnt="3" custScaleX="38481" custScaleY="38481" custLinFactX="-100000" custLinFactNeighborX="-184770" custLinFactNeighborY="86821"/>
      <dgm:spPr/>
    </dgm:pt>
    <dgm:pt modelId="{0B7B280E-263F-4927-A1B1-210FC0E73057}" type="pres">
      <dgm:prSet presAssocID="{7BAFDC33-15F2-4902-98EE-593EF098A3F0}" presName="spaceA" presStyleCnt="0"/>
      <dgm:spPr/>
    </dgm:pt>
    <dgm:pt modelId="{E37F0051-85C8-4482-B70F-44F905900109}" type="pres">
      <dgm:prSet presAssocID="{BDDBC22A-F56A-49A3-A517-03210690423C}" presName="space" presStyleCnt="0"/>
      <dgm:spPr/>
    </dgm:pt>
    <dgm:pt modelId="{966393F3-E60C-47E6-90EF-F756F8B6BBFB}" type="pres">
      <dgm:prSet presAssocID="{5DF44A6A-34DC-4A88-B230-D330E1D91EC7}" presName="compositeB" presStyleCnt="0"/>
      <dgm:spPr/>
    </dgm:pt>
    <dgm:pt modelId="{6557E1D0-1E55-4899-9E24-AA71982E1DF0}" type="pres">
      <dgm:prSet presAssocID="{5DF44A6A-34DC-4A88-B230-D330E1D91EC7}" presName="textB" presStyleLbl="revTx" presStyleIdx="1" presStyleCnt="3" custLinFactNeighborX="1695" custLinFactNeighborY="18165">
        <dgm:presLayoutVars>
          <dgm:bulletEnabled val="1"/>
        </dgm:presLayoutVars>
      </dgm:prSet>
      <dgm:spPr/>
    </dgm:pt>
    <dgm:pt modelId="{8A25EFB7-6289-4B97-92B1-828D070592B6}" type="pres">
      <dgm:prSet presAssocID="{5DF44A6A-34DC-4A88-B230-D330E1D91EC7}" presName="circleB" presStyleLbl="node1" presStyleIdx="1" presStyleCnt="3" custScaleX="38481" custScaleY="38481" custLinFactX="-500000" custLinFactNeighborX="-507548" custLinFactNeighborY="11063"/>
      <dgm:spPr>
        <a:effectLst>
          <a:outerShdw blurRad="50800" dist="38100" dir="2700000" algn="tl" rotWithShape="0">
            <a:prstClr val="black">
              <a:alpha val="40000"/>
            </a:prstClr>
          </a:outerShdw>
        </a:effectLst>
      </dgm:spPr>
    </dgm:pt>
    <dgm:pt modelId="{820E29D6-3F39-4B16-9343-771AA51281EE}" type="pres">
      <dgm:prSet presAssocID="{5DF44A6A-34DC-4A88-B230-D330E1D91EC7}" presName="spaceB" presStyleCnt="0"/>
      <dgm:spPr/>
    </dgm:pt>
    <dgm:pt modelId="{5B10979B-ECC3-44FA-AD73-461D91D200F7}" type="pres">
      <dgm:prSet presAssocID="{2107BBC4-E21B-46CA-AF49-811F61BF2C5E}" presName="space" presStyleCnt="0"/>
      <dgm:spPr/>
    </dgm:pt>
    <dgm:pt modelId="{CA04EFE7-0926-48E9-8CEF-AEC09E80827B}" type="pres">
      <dgm:prSet presAssocID="{947E25BE-9932-466A-80A7-BE81FE88542F}" presName="compositeA" presStyleCnt="0"/>
      <dgm:spPr/>
    </dgm:pt>
    <dgm:pt modelId="{3E0970D3-4246-4835-83C1-0B3C81615B9D}" type="pres">
      <dgm:prSet presAssocID="{947E25BE-9932-466A-80A7-BE81FE88542F}" presName="textA" presStyleLbl="revTx" presStyleIdx="2" presStyleCnt="3" custLinFactX="-100000" custLinFactY="61365" custLinFactNeighborX="-110152" custLinFactNeighborY="100000">
        <dgm:presLayoutVars>
          <dgm:bulletEnabled val="1"/>
        </dgm:presLayoutVars>
      </dgm:prSet>
      <dgm:spPr/>
    </dgm:pt>
    <dgm:pt modelId="{F9512E6C-CC02-42D2-BE1A-8459AEF42CB3}" type="pres">
      <dgm:prSet presAssocID="{947E25BE-9932-466A-80A7-BE81FE88542F}" presName="circleA" presStyleLbl="node1" presStyleIdx="2" presStyleCnt="3" custScaleX="38481" custScaleY="38481" custLinFactX="-890476" custLinFactNeighborX="-900000" custLinFactNeighborY="71669"/>
      <dgm:spPr/>
    </dgm:pt>
    <dgm:pt modelId="{BF49BE4B-0C19-45FE-AC6B-8E3284DB0706}" type="pres">
      <dgm:prSet presAssocID="{947E25BE-9932-466A-80A7-BE81FE88542F}" presName="spaceA" presStyleCnt="0"/>
      <dgm:spPr/>
    </dgm:pt>
  </dgm:ptLst>
  <dgm:cxnLst>
    <dgm:cxn modelId="{BCE45806-1006-4965-AC06-30E2F3C1C36D}" type="presOf" srcId="{947E25BE-9932-466A-80A7-BE81FE88542F}" destId="{3E0970D3-4246-4835-83C1-0B3C81615B9D}" srcOrd="0" destOrd="0" presId="urn:microsoft.com/office/officeart/2005/8/layout/hProcess11"/>
    <dgm:cxn modelId="{1C270D13-92F3-44CE-A9C4-8D6E5A8AEAA8}" srcId="{D6D9953E-5A5D-48D9-8EED-4E0913EC35C1}" destId="{947E25BE-9932-466A-80A7-BE81FE88542F}" srcOrd="2" destOrd="0" parTransId="{2CD09745-AEFA-49F6-A252-333FA36C5840}" sibTransId="{85366A00-FF4D-4E4D-8A17-43E6A3FEB92B}"/>
    <dgm:cxn modelId="{3F0C2B20-048C-49B1-824A-4E0E8966C0C4}" srcId="{D6D9953E-5A5D-48D9-8EED-4E0913EC35C1}" destId="{5DF44A6A-34DC-4A88-B230-D330E1D91EC7}" srcOrd="1" destOrd="0" parTransId="{1CBBD79E-1D10-4269-BCCD-FF41AD01A1A4}" sibTransId="{2107BBC4-E21B-46CA-AF49-811F61BF2C5E}"/>
    <dgm:cxn modelId="{373C5949-B4A9-4B05-9B79-8A8E64A932AC}" type="presOf" srcId="{5DF44A6A-34DC-4A88-B230-D330E1D91EC7}" destId="{6557E1D0-1E55-4899-9E24-AA71982E1DF0}" srcOrd="0" destOrd="0" presId="urn:microsoft.com/office/officeart/2005/8/layout/hProcess11"/>
    <dgm:cxn modelId="{4C503496-C05C-467B-A7D8-106CB519FB9C}" type="presOf" srcId="{D6D9953E-5A5D-48D9-8EED-4E0913EC35C1}" destId="{73038CDA-F25C-4ACB-812B-C8362DAF34DA}" srcOrd="0" destOrd="0" presId="urn:microsoft.com/office/officeart/2005/8/layout/hProcess11"/>
    <dgm:cxn modelId="{4FEFBAB3-412B-46B5-AA64-663C500EE775}" srcId="{D6D9953E-5A5D-48D9-8EED-4E0913EC35C1}" destId="{7BAFDC33-15F2-4902-98EE-593EF098A3F0}" srcOrd="0" destOrd="0" parTransId="{54D1559C-9C80-4E53-9673-4A078E772417}" sibTransId="{BDDBC22A-F56A-49A3-A517-03210690423C}"/>
    <dgm:cxn modelId="{01E58BBF-7E98-4ED9-97D1-84A1502B2839}" type="presOf" srcId="{7BAFDC33-15F2-4902-98EE-593EF098A3F0}" destId="{A7217DD7-AB23-41F1-9EE8-C54F2916E495}" srcOrd="0" destOrd="0" presId="urn:microsoft.com/office/officeart/2005/8/layout/hProcess11"/>
    <dgm:cxn modelId="{B7BC8E2F-7370-4C92-B4DB-FC6702B4070F}" type="presParOf" srcId="{73038CDA-F25C-4ACB-812B-C8362DAF34DA}" destId="{1B7EA1E1-4B3F-4536-9C1E-C26C2BB06803}" srcOrd="0" destOrd="0" presId="urn:microsoft.com/office/officeart/2005/8/layout/hProcess11"/>
    <dgm:cxn modelId="{B28829E2-1673-4B63-9231-7F9218BDEB7E}" type="presParOf" srcId="{73038CDA-F25C-4ACB-812B-C8362DAF34DA}" destId="{FF35218F-C3D3-4214-8A3A-CDEA6FB6D93A}" srcOrd="1" destOrd="0" presId="urn:microsoft.com/office/officeart/2005/8/layout/hProcess11"/>
    <dgm:cxn modelId="{A98ADC7B-9518-40A7-B80B-4939549156EA}" type="presParOf" srcId="{FF35218F-C3D3-4214-8A3A-CDEA6FB6D93A}" destId="{B64C4544-A916-4735-A61C-9168DEBD2F98}" srcOrd="0" destOrd="0" presId="urn:microsoft.com/office/officeart/2005/8/layout/hProcess11"/>
    <dgm:cxn modelId="{2E9CEEF4-6377-47C1-B061-26E996193395}" type="presParOf" srcId="{B64C4544-A916-4735-A61C-9168DEBD2F98}" destId="{A7217DD7-AB23-41F1-9EE8-C54F2916E495}" srcOrd="0" destOrd="0" presId="urn:microsoft.com/office/officeart/2005/8/layout/hProcess11"/>
    <dgm:cxn modelId="{4321BA2B-720C-48D4-91C1-F93F49CF471C}" type="presParOf" srcId="{B64C4544-A916-4735-A61C-9168DEBD2F98}" destId="{41EEABD1-C022-477D-9064-2AB5ED6A6651}" srcOrd="1" destOrd="0" presId="urn:microsoft.com/office/officeart/2005/8/layout/hProcess11"/>
    <dgm:cxn modelId="{DDF140B7-CB1E-412F-80C8-8B39E91EC8E6}" type="presParOf" srcId="{B64C4544-A916-4735-A61C-9168DEBD2F98}" destId="{0B7B280E-263F-4927-A1B1-210FC0E73057}" srcOrd="2" destOrd="0" presId="urn:microsoft.com/office/officeart/2005/8/layout/hProcess11"/>
    <dgm:cxn modelId="{2688D60C-993A-4617-8769-779D362FBE64}" type="presParOf" srcId="{FF35218F-C3D3-4214-8A3A-CDEA6FB6D93A}" destId="{E37F0051-85C8-4482-B70F-44F905900109}" srcOrd="1" destOrd="0" presId="urn:microsoft.com/office/officeart/2005/8/layout/hProcess11"/>
    <dgm:cxn modelId="{E87D3A3E-FEA3-420B-89E9-3D48DDFC5549}" type="presParOf" srcId="{FF35218F-C3D3-4214-8A3A-CDEA6FB6D93A}" destId="{966393F3-E60C-47E6-90EF-F756F8B6BBFB}" srcOrd="2" destOrd="0" presId="urn:microsoft.com/office/officeart/2005/8/layout/hProcess11"/>
    <dgm:cxn modelId="{B0BADDBD-EF00-42DA-B401-1F0813E175BE}" type="presParOf" srcId="{966393F3-E60C-47E6-90EF-F756F8B6BBFB}" destId="{6557E1D0-1E55-4899-9E24-AA71982E1DF0}" srcOrd="0" destOrd="0" presId="urn:microsoft.com/office/officeart/2005/8/layout/hProcess11"/>
    <dgm:cxn modelId="{B38F5072-4C8E-425F-A7D2-A8E9FD8DBE22}" type="presParOf" srcId="{966393F3-E60C-47E6-90EF-F756F8B6BBFB}" destId="{8A25EFB7-6289-4B97-92B1-828D070592B6}" srcOrd="1" destOrd="0" presId="urn:microsoft.com/office/officeart/2005/8/layout/hProcess11"/>
    <dgm:cxn modelId="{7C7AACB8-E693-44FF-92FA-A431AC63D332}" type="presParOf" srcId="{966393F3-E60C-47E6-90EF-F756F8B6BBFB}" destId="{820E29D6-3F39-4B16-9343-771AA51281EE}" srcOrd="2" destOrd="0" presId="urn:microsoft.com/office/officeart/2005/8/layout/hProcess11"/>
    <dgm:cxn modelId="{93DD204F-636E-4159-B812-608473347470}" type="presParOf" srcId="{FF35218F-C3D3-4214-8A3A-CDEA6FB6D93A}" destId="{5B10979B-ECC3-44FA-AD73-461D91D200F7}" srcOrd="3" destOrd="0" presId="urn:microsoft.com/office/officeart/2005/8/layout/hProcess11"/>
    <dgm:cxn modelId="{DCA05612-2818-442E-82C4-BDABCA1BEDB9}" type="presParOf" srcId="{FF35218F-C3D3-4214-8A3A-CDEA6FB6D93A}" destId="{CA04EFE7-0926-48E9-8CEF-AEC09E80827B}" srcOrd="4" destOrd="0" presId="urn:microsoft.com/office/officeart/2005/8/layout/hProcess11"/>
    <dgm:cxn modelId="{CD702176-E0A5-48FF-A016-14B7863F491C}" type="presParOf" srcId="{CA04EFE7-0926-48E9-8CEF-AEC09E80827B}" destId="{3E0970D3-4246-4835-83C1-0B3C81615B9D}" srcOrd="0" destOrd="0" presId="urn:microsoft.com/office/officeart/2005/8/layout/hProcess11"/>
    <dgm:cxn modelId="{A32ED494-017A-46F2-AD17-1EDA44497479}" type="presParOf" srcId="{CA04EFE7-0926-48E9-8CEF-AEC09E80827B}" destId="{F9512E6C-CC02-42D2-BE1A-8459AEF42CB3}" srcOrd="1" destOrd="0" presId="urn:microsoft.com/office/officeart/2005/8/layout/hProcess11"/>
    <dgm:cxn modelId="{FC04B100-CECF-4ED7-ADE1-57BB79ADE575}" type="presParOf" srcId="{CA04EFE7-0926-48E9-8CEF-AEC09E80827B}" destId="{BF49BE4B-0C19-45FE-AC6B-8E3284DB070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28896-CD20-4E68-A5E0-0E028981A7B6}" type="doc">
      <dgm:prSet loTypeId="urn:microsoft.com/office/officeart/2005/8/layout/hChevron3" loCatId="process" qsTypeId="urn:microsoft.com/office/officeart/2005/8/quickstyle/simple1" qsCatId="simple" csTypeId="urn:microsoft.com/office/officeart/2005/8/colors/colorful5" csCatId="colorful" phldr="1"/>
      <dgm:spPr/>
    </dgm:pt>
    <dgm:pt modelId="{93B41CD6-A886-40E1-90BB-56E8E06C1CB5}">
      <dgm:prSet phldrT="[Text]" custT="1"/>
      <dgm:spPr>
        <a:gradFill flip="none" rotWithShape="0">
          <a:gsLst>
            <a:gs pos="0">
              <a:srgbClr val="E80A0F">
                <a:shade val="30000"/>
                <a:satMod val="115000"/>
              </a:srgbClr>
            </a:gs>
            <a:gs pos="50000">
              <a:srgbClr val="E80A0F">
                <a:shade val="67500"/>
                <a:satMod val="115000"/>
              </a:srgbClr>
            </a:gs>
            <a:gs pos="100000">
              <a:srgbClr val="E80A0F">
                <a:shade val="100000"/>
                <a:satMod val="115000"/>
              </a:srgbClr>
            </a:gs>
          </a:gsLst>
          <a:lin ang="8100000" scaled="1"/>
          <a:tileRect/>
        </a:gradFill>
        <a:effectLst>
          <a:outerShdw blurRad="101600" dist="101600" dir="2700000" algn="tl" rotWithShape="0">
            <a:prstClr val="black">
              <a:alpha val="40000"/>
            </a:prstClr>
          </a:outerShdw>
        </a:effectLst>
      </dgm:spPr>
      <dgm:t>
        <a:bodyPr/>
        <a:lstStyle/>
        <a:p>
          <a:r>
            <a:rPr lang="en-US" sz="1400" b="1" dirty="0">
              <a:effectLst>
                <a:outerShdw blurRad="38100" dist="38100" dir="2700000" algn="tl">
                  <a:srgbClr val="000000">
                    <a:alpha val="43137"/>
                  </a:srgbClr>
                </a:outerShdw>
              </a:effectLst>
            </a:rPr>
            <a:t>Automated Control Lactate via Restricted Glucose Feed</a:t>
          </a:r>
        </a:p>
      </dgm:t>
    </dgm:pt>
    <dgm:pt modelId="{C7914217-4C17-4E54-BBA0-309070011577}" type="parTrans" cxnId="{FB781DC1-A41B-4D4B-B17D-DB99DB781D0B}">
      <dgm:prSet/>
      <dgm:spPr/>
      <dgm:t>
        <a:bodyPr/>
        <a:lstStyle/>
        <a:p>
          <a:endParaRPr lang="en-US"/>
        </a:p>
      </dgm:t>
    </dgm:pt>
    <dgm:pt modelId="{03670662-C728-4F25-A717-CA901D218BD4}" type="sibTrans" cxnId="{FB781DC1-A41B-4D4B-B17D-DB99DB781D0B}">
      <dgm:prSet/>
      <dgm:spPr/>
      <dgm:t>
        <a:bodyPr/>
        <a:lstStyle/>
        <a:p>
          <a:endParaRPr lang="en-US"/>
        </a:p>
      </dgm:t>
    </dgm:pt>
    <dgm:pt modelId="{024F509E-F140-495B-BB7C-41D6CBC52B67}">
      <dgm:prSet phldrT="[Text]" custT="1"/>
      <dgm:spPr>
        <a:gradFill flip="none" rotWithShape="0">
          <a:gsLst>
            <a:gs pos="0">
              <a:srgbClr val="006BBC">
                <a:shade val="30000"/>
                <a:satMod val="115000"/>
              </a:srgbClr>
            </a:gs>
            <a:gs pos="50000">
              <a:srgbClr val="006BBC">
                <a:shade val="67500"/>
                <a:satMod val="115000"/>
              </a:srgbClr>
            </a:gs>
            <a:gs pos="100000">
              <a:srgbClr val="006BBC">
                <a:shade val="100000"/>
                <a:satMod val="115000"/>
              </a:srgbClr>
            </a:gs>
          </a:gsLst>
          <a:lin ang="8100000" scaled="1"/>
          <a:tileRect/>
        </a:gradFill>
        <a:effectLst>
          <a:outerShdw blurRad="101600" dist="101600" dir="2700000" algn="tl" rotWithShape="0">
            <a:prstClr val="black">
              <a:alpha val="40000"/>
            </a:prstClr>
          </a:outerShdw>
        </a:effectLst>
      </dgm:spPr>
      <dgm:t>
        <a:bodyPr/>
        <a:lstStyle/>
        <a:p>
          <a:r>
            <a:rPr lang="en-US" sz="1400" b="1" dirty="0">
              <a:effectLst>
                <a:outerShdw blurRad="38100" dist="38100" dir="2700000" algn="tl">
                  <a:srgbClr val="000000">
                    <a:alpha val="43137"/>
                  </a:srgbClr>
                </a:outerShdw>
              </a:effectLst>
            </a:rPr>
            <a:t>Increase in Culture Duration, Viability, Productivity and Robustness</a:t>
          </a:r>
        </a:p>
      </dgm:t>
    </dgm:pt>
    <dgm:pt modelId="{0ED952AD-7769-4533-ADD4-04A102DE783A}" type="parTrans" cxnId="{E46B5E4B-E9A7-4F49-9E33-EC8B1FB885F8}">
      <dgm:prSet/>
      <dgm:spPr/>
      <dgm:t>
        <a:bodyPr/>
        <a:lstStyle/>
        <a:p>
          <a:endParaRPr lang="en-US"/>
        </a:p>
      </dgm:t>
    </dgm:pt>
    <dgm:pt modelId="{25370451-7123-49C0-B102-3E8636951F32}" type="sibTrans" cxnId="{E46B5E4B-E9A7-4F49-9E33-EC8B1FB885F8}">
      <dgm:prSet/>
      <dgm:spPr/>
      <dgm:t>
        <a:bodyPr/>
        <a:lstStyle/>
        <a:p>
          <a:endParaRPr lang="en-US"/>
        </a:p>
      </dgm:t>
    </dgm:pt>
    <dgm:pt modelId="{1E2BB66C-E8AA-42E1-9DA9-8FDE4F1EF0C8}">
      <dgm:prSet phldrT="[Text]" custT="1"/>
      <dgm:spPr>
        <a:gradFill flip="none" rotWithShape="0">
          <a:gsLst>
            <a:gs pos="0">
              <a:srgbClr val="6CDA6C">
                <a:shade val="30000"/>
                <a:satMod val="115000"/>
              </a:srgbClr>
            </a:gs>
            <a:gs pos="50000">
              <a:srgbClr val="6CDA6C">
                <a:shade val="67500"/>
                <a:satMod val="115000"/>
              </a:srgbClr>
            </a:gs>
            <a:gs pos="100000">
              <a:srgbClr val="6CDA6C">
                <a:shade val="100000"/>
                <a:satMod val="115000"/>
              </a:srgbClr>
            </a:gs>
          </a:gsLst>
          <a:lin ang="8100000" scaled="1"/>
          <a:tileRect/>
        </a:gradFill>
        <a:effectLst>
          <a:outerShdw blurRad="101600" dist="101600" dir="2700000" algn="tl" rotWithShape="0">
            <a:prstClr val="black">
              <a:alpha val="40000"/>
            </a:prstClr>
          </a:outerShdw>
        </a:effectLst>
      </dgm:spPr>
      <dgm:t>
        <a:bodyPr/>
        <a:lstStyle/>
        <a:p>
          <a:pPr>
            <a:spcAft>
              <a:spcPts val="0"/>
            </a:spcAft>
          </a:pPr>
          <a:r>
            <a:rPr lang="en-US" sz="1500" b="1" dirty="0">
              <a:solidFill>
                <a:schemeClr val="bg1"/>
              </a:solidFill>
              <a:effectLst>
                <a:outerShdw blurRad="38100" dist="38100" dir="2700000" algn="tl">
                  <a:srgbClr val="000000">
                    <a:alpha val="43137"/>
                  </a:srgbClr>
                </a:outerShdw>
              </a:effectLst>
            </a:rPr>
            <a:t>Minimize </a:t>
          </a:r>
        </a:p>
        <a:p>
          <a:pPr>
            <a:spcAft>
              <a:spcPts val="0"/>
            </a:spcAft>
          </a:pPr>
          <a:r>
            <a:rPr lang="en-US" sz="1500" b="1" dirty="0">
              <a:solidFill>
                <a:schemeClr val="bg1"/>
              </a:solidFill>
              <a:effectLst>
                <a:outerShdw blurRad="38100" dist="38100" dir="2700000" algn="tl">
                  <a:srgbClr val="000000">
                    <a:alpha val="43137"/>
                  </a:srgbClr>
                </a:outerShdw>
              </a:effectLst>
            </a:rPr>
            <a:t>Waste</a:t>
          </a:r>
        </a:p>
      </dgm:t>
    </dgm:pt>
    <dgm:pt modelId="{462867E3-938F-4E77-BE62-E260BBAB4306}" type="parTrans" cxnId="{0E8D5A10-92D9-4017-9C61-F4BD46B961AF}">
      <dgm:prSet/>
      <dgm:spPr/>
      <dgm:t>
        <a:bodyPr/>
        <a:lstStyle/>
        <a:p>
          <a:endParaRPr lang="en-US"/>
        </a:p>
      </dgm:t>
    </dgm:pt>
    <dgm:pt modelId="{FFDAF9EA-8B59-4A4C-9CC6-C53941F89836}" type="sibTrans" cxnId="{0E8D5A10-92D9-4017-9C61-F4BD46B961AF}">
      <dgm:prSet/>
      <dgm:spPr/>
      <dgm:t>
        <a:bodyPr/>
        <a:lstStyle/>
        <a:p>
          <a:endParaRPr lang="en-US"/>
        </a:p>
      </dgm:t>
    </dgm:pt>
    <dgm:pt modelId="{D7BC057A-8FD6-40FF-AC27-17E09277BDA6}" type="pres">
      <dgm:prSet presAssocID="{05F28896-CD20-4E68-A5E0-0E028981A7B6}" presName="Name0" presStyleCnt="0">
        <dgm:presLayoutVars>
          <dgm:dir/>
          <dgm:resizeHandles val="exact"/>
        </dgm:presLayoutVars>
      </dgm:prSet>
      <dgm:spPr/>
    </dgm:pt>
    <dgm:pt modelId="{CB283AE2-2510-46F3-AF28-D0E80E59DC83}" type="pres">
      <dgm:prSet presAssocID="{93B41CD6-A886-40E1-90BB-56E8E06C1CB5}" presName="parTxOnly" presStyleLbl="node1" presStyleIdx="0" presStyleCnt="3" custScaleX="62722">
        <dgm:presLayoutVars>
          <dgm:bulletEnabled val="1"/>
        </dgm:presLayoutVars>
      </dgm:prSet>
      <dgm:spPr/>
    </dgm:pt>
    <dgm:pt modelId="{66BFB474-B5F2-4A68-B13D-47DBA1EEEF19}" type="pres">
      <dgm:prSet presAssocID="{03670662-C728-4F25-A717-CA901D218BD4}" presName="parSpace" presStyleCnt="0"/>
      <dgm:spPr/>
    </dgm:pt>
    <dgm:pt modelId="{17A55C71-5FF9-4CB3-990C-2DD5047257E3}" type="pres">
      <dgm:prSet presAssocID="{1E2BB66C-E8AA-42E1-9DA9-8FDE4F1EF0C8}" presName="parTxOnly" presStyleLbl="node1" presStyleIdx="1" presStyleCnt="3" custScaleX="73660">
        <dgm:presLayoutVars>
          <dgm:bulletEnabled val="1"/>
        </dgm:presLayoutVars>
      </dgm:prSet>
      <dgm:spPr/>
    </dgm:pt>
    <dgm:pt modelId="{269D2092-49CA-435C-B481-EC0873F524A2}" type="pres">
      <dgm:prSet presAssocID="{FFDAF9EA-8B59-4A4C-9CC6-C53941F89836}" presName="parSpace" presStyleCnt="0"/>
      <dgm:spPr/>
    </dgm:pt>
    <dgm:pt modelId="{735712CB-F4FF-46D2-A1D5-BEC77BEC4B4D}" type="pres">
      <dgm:prSet presAssocID="{024F509E-F140-495B-BB7C-41D6CBC52B67}" presName="parTxOnly" presStyleLbl="node1" presStyleIdx="2" presStyleCnt="3">
        <dgm:presLayoutVars>
          <dgm:bulletEnabled val="1"/>
        </dgm:presLayoutVars>
      </dgm:prSet>
      <dgm:spPr/>
    </dgm:pt>
  </dgm:ptLst>
  <dgm:cxnLst>
    <dgm:cxn modelId="{0E8D5A10-92D9-4017-9C61-F4BD46B961AF}" srcId="{05F28896-CD20-4E68-A5E0-0E028981A7B6}" destId="{1E2BB66C-E8AA-42E1-9DA9-8FDE4F1EF0C8}" srcOrd="1" destOrd="0" parTransId="{462867E3-938F-4E77-BE62-E260BBAB4306}" sibTransId="{FFDAF9EA-8B59-4A4C-9CC6-C53941F89836}"/>
    <dgm:cxn modelId="{56311813-BF08-4B1A-AB37-8612499C409A}" type="presOf" srcId="{05F28896-CD20-4E68-A5E0-0E028981A7B6}" destId="{D7BC057A-8FD6-40FF-AC27-17E09277BDA6}" srcOrd="0" destOrd="0" presId="urn:microsoft.com/office/officeart/2005/8/layout/hChevron3"/>
    <dgm:cxn modelId="{E46B5E4B-E9A7-4F49-9E33-EC8B1FB885F8}" srcId="{05F28896-CD20-4E68-A5E0-0E028981A7B6}" destId="{024F509E-F140-495B-BB7C-41D6CBC52B67}" srcOrd="2" destOrd="0" parTransId="{0ED952AD-7769-4533-ADD4-04A102DE783A}" sibTransId="{25370451-7123-49C0-B102-3E8636951F32}"/>
    <dgm:cxn modelId="{FB781DC1-A41B-4D4B-B17D-DB99DB781D0B}" srcId="{05F28896-CD20-4E68-A5E0-0E028981A7B6}" destId="{93B41CD6-A886-40E1-90BB-56E8E06C1CB5}" srcOrd="0" destOrd="0" parTransId="{C7914217-4C17-4E54-BBA0-309070011577}" sibTransId="{03670662-C728-4F25-A717-CA901D218BD4}"/>
    <dgm:cxn modelId="{9E1F4ADA-5398-4F7F-B656-6B1524A3E4D7}" type="presOf" srcId="{93B41CD6-A886-40E1-90BB-56E8E06C1CB5}" destId="{CB283AE2-2510-46F3-AF28-D0E80E59DC83}" srcOrd="0" destOrd="0" presId="urn:microsoft.com/office/officeart/2005/8/layout/hChevron3"/>
    <dgm:cxn modelId="{18FDBEE7-DA9E-4469-90B2-10A49B2875F2}" type="presOf" srcId="{1E2BB66C-E8AA-42E1-9DA9-8FDE4F1EF0C8}" destId="{17A55C71-5FF9-4CB3-990C-2DD5047257E3}" srcOrd="0" destOrd="0" presId="urn:microsoft.com/office/officeart/2005/8/layout/hChevron3"/>
    <dgm:cxn modelId="{8593ECFD-522A-444C-9B31-0CD10D39A2BE}" type="presOf" srcId="{024F509E-F140-495B-BB7C-41D6CBC52B67}" destId="{735712CB-F4FF-46D2-A1D5-BEC77BEC4B4D}" srcOrd="0" destOrd="0" presId="urn:microsoft.com/office/officeart/2005/8/layout/hChevron3"/>
    <dgm:cxn modelId="{38FFD7DB-27C9-4E39-AF86-FECC01146E01}" type="presParOf" srcId="{D7BC057A-8FD6-40FF-AC27-17E09277BDA6}" destId="{CB283AE2-2510-46F3-AF28-D0E80E59DC83}" srcOrd="0" destOrd="0" presId="urn:microsoft.com/office/officeart/2005/8/layout/hChevron3"/>
    <dgm:cxn modelId="{61AB22F3-CCDD-4D9B-B02C-1F4048426F51}" type="presParOf" srcId="{D7BC057A-8FD6-40FF-AC27-17E09277BDA6}" destId="{66BFB474-B5F2-4A68-B13D-47DBA1EEEF19}" srcOrd="1" destOrd="0" presId="urn:microsoft.com/office/officeart/2005/8/layout/hChevron3"/>
    <dgm:cxn modelId="{D8365FB3-63CA-48CF-9115-37B01F849FBA}" type="presParOf" srcId="{D7BC057A-8FD6-40FF-AC27-17E09277BDA6}" destId="{17A55C71-5FF9-4CB3-990C-2DD5047257E3}" srcOrd="2" destOrd="0" presId="urn:microsoft.com/office/officeart/2005/8/layout/hChevron3"/>
    <dgm:cxn modelId="{A61182F4-8251-4170-887D-9D26AE90F99A}" type="presParOf" srcId="{D7BC057A-8FD6-40FF-AC27-17E09277BDA6}" destId="{269D2092-49CA-435C-B481-EC0873F524A2}" srcOrd="3" destOrd="0" presId="urn:microsoft.com/office/officeart/2005/8/layout/hChevron3"/>
    <dgm:cxn modelId="{D9E2FA5F-4BAC-4249-A11D-3B0CD42136BA}" type="presParOf" srcId="{D7BC057A-8FD6-40FF-AC27-17E09277BDA6}" destId="{735712CB-F4FF-46D2-A1D5-BEC77BEC4B4D}"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BA1D07-3595-49F1-B84D-8FBB7438CDB5}" type="doc">
      <dgm:prSet loTypeId="urn:microsoft.com/office/officeart/2005/8/layout/chevron1" loCatId="process" qsTypeId="urn:microsoft.com/office/officeart/2005/8/quickstyle/simple1" qsCatId="simple" csTypeId="urn:microsoft.com/office/officeart/2005/8/colors/accent1_2" csCatId="accent1" phldr="1"/>
      <dgm:spPr/>
    </dgm:pt>
    <dgm:pt modelId="{6FE56CFD-E758-4268-984D-B19D6C05A9AC}">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Discovery Research</a:t>
          </a:r>
        </a:p>
      </dgm:t>
    </dgm:pt>
    <dgm:pt modelId="{80CBBB87-64AA-4AF9-BC0F-7D2FDA3641C5}" type="parTrans" cxnId="{9C45EDA1-BB3A-4576-8729-0C6FA264E01D}">
      <dgm:prSet/>
      <dgm:spPr/>
      <dgm:t>
        <a:bodyPr/>
        <a:lstStyle/>
        <a:p>
          <a:endParaRPr lang="en-US"/>
        </a:p>
      </dgm:t>
    </dgm:pt>
    <dgm:pt modelId="{617D5D7F-78BE-41BB-A190-88D55A68EE1F}" type="sibTrans" cxnId="{9C45EDA1-BB3A-4576-8729-0C6FA264E01D}">
      <dgm:prSet/>
      <dgm:spPr/>
      <dgm:t>
        <a:bodyPr/>
        <a:lstStyle/>
        <a:p>
          <a:endParaRPr lang="en-US"/>
        </a:p>
      </dgm:t>
    </dgm:pt>
    <dgm:pt modelId="{0FEC386A-25BB-439D-8D94-BD2F085FD81C}">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Process</a:t>
          </a:r>
        </a:p>
        <a:p>
          <a:r>
            <a:rPr lang="en-US" dirty="0"/>
            <a:t>Development</a:t>
          </a:r>
        </a:p>
      </dgm:t>
    </dgm:pt>
    <dgm:pt modelId="{6D377D21-F08B-4439-BDFB-FFCDC4B7025E}" type="parTrans" cxnId="{9BFB5C84-EDD3-464A-A260-63B5207CD59D}">
      <dgm:prSet/>
      <dgm:spPr/>
      <dgm:t>
        <a:bodyPr/>
        <a:lstStyle/>
        <a:p>
          <a:endParaRPr lang="en-US"/>
        </a:p>
      </dgm:t>
    </dgm:pt>
    <dgm:pt modelId="{E9C4E7B8-26F8-4F49-9B56-4166540927AA}" type="sibTrans" cxnId="{9BFB5C84-EDD3-464A-A260-63B5207CD59D}">
      <dgm:prSet/>
      <dgm:spPr/>
      <dgm:t>
        <a:bodyPr/>
        <a:lstStyle/>
        <a:p>
          <a:endParaRPr lang="en-US"/>
        </a:p>
      </dgm:t>
    </dgm:pt>
    <dgm:pt modelId="{41677FD2-DBBD-4DC1-834D-23EC83E94DC3}">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Manufacturing</a:t>
          </a:r>
        </a:p>
      </dgm:t>
    </dgm:pt>
    <dgm:pt modelId="{AD2DC4CC-6ABC-43B3-AFA6-8FA9EC69B3F7}" type="parTrans" cxnId="{3939E149-93CD-44E6-805D-13013BCF1354}">
      <dgm:prSet/>
      <dgm:spPr/>
      <dgm:t>
        <a:bodyPr/>
        <a:lstStyle/>
        <a:p>
          <a:endParaRPr lang="en-US"/>
        </a:p>
      </dgm:t>
    </dgm:pt>
    <dgm:pt modelId="{0995791F-548C-4BFE-9157-BACC43D5AC9C}" type="sibTrans" cxnId="{3939E149-93CD-44E6-805D-13013BCF1354}">
      <dgm:prSet/>
      <dgm:spPr/>
      <dgm:t>
        <a:bodyPr/>
        <a:lstStyle/>
        <a:p>
          <a:endParaRPr lang="en-US"/>
        </a:p>
      </dgm:t>
    </dgm:pt>
    <dgm:pt modelId="{01F13ED3-148A-4A93-8597-825A60FE77B0}">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Product</a:t>
          </a:r>
        </a:p>
        <a:p>
          <a:r>
            <a:rPr lang="en-US" dirty="0"/>
            <a:t>Development</a:t>
          </a:r>
        </a:p>
      </dgm:t>
    </dgm:pt>
    <dgm:pt modelId="{C28C91EA-560A-4DCA-8CB7-E6A2F1DC4DB6}" type="parTrans" cxnId="{47DA1F44-D184-42D8-B541-7F1C1EB43152}">
      <dgm:prSet/>
      <dgm:spPr/>
      <dgm:t>
        <a:bodyPr/>
        <a:lstStyle/>
        <a:p>
          <a:endParaRPr lang="en-US"/>
        </a:p>
      </dgm:t>
    </dgm:pt>
    <dgm:pt modelId="{FAF7C398-A79A-41C5-9D18-F313C286DA5E}" type="sibTrans" cxnId="{47DA1F44-D184-42D8-B541-7F1C1EB43152}">
      <dgm:prSet/>
      <dgm:spPr/>
      <dgm:t>
        <a:bodyPr/>
        <a:lstStyle/>
        <a:p>
          <a:endParaRPr lang="en-US"/>
        </a:p>
      </dgm:t>
    </dgm:pt>
    <dgm:pt modelId="{4AF27488-C24E-42E3-B42E-5AE84908BA6F}" type="pres">
      <dgm:prSet presAssocID="{27BA1D07-3595-49F1-B84D-8FBB7438CDB5}" presName="Name0" presStyleCnt="0">
        <dgm:presLayoutVars>
          <dgm:dir/>
          <dgm:animLvl val="lvl"/>
          <dgm:resizeHandles val="exact"/>
        </dgm:presLayoutVars>
      </dgm:prSet>
      <dgm:spPr/>
    </dgm:pt>
    <dgm:pt modelId="{08514E86-9477-411E-8DE2-2A89D04FEE2A}" type="pres">
      <dgm:prSet presAssocID="{6FE56CFD-E758-4268-984D-B19D6C05A9AC}" presName="parTxOnly" presStyleLbl="node1" presStyleIdx="0" presStyleCnt="4">
        <dgm:presLayoutVars>
          <dgm:chMax val="0"/>
          <dgm:chPref val="0"/>
          <dgm:bulletEnabled val="1"/>
        </dgm:presLayoutVars>
      </dgm:prSet>
      <dgm:spPr/>
    </dgm:pt>
    <dgm:pt modelId="{0E9D3303-9948-4624-B331-8ACBC0EA0D5A}" type="pres">
      <dgm:prSet presAssocID="{617D5D7F-78BE-41BB-A190-88D55A68EE1F}" presName="parTxOnlySpace" presStyleCnt="0"/>
      <dgm:spPr/>
    </dgm:pt>
    <dgm:pt modelId="{4CA3CCDA-1990-46BF-BAB0-5794B8BA7BD3}" type="pres">
      <dgm:prSet presAssocID="{01F13ED3-148A-4A93-8597-825A60FE77B0}" presName="parTxOnly" presStyleLbl="node1" presStyleIdx="1" presStyleCnt="4">
        <dgm:presLayoutVars>
          <dgm:chMax val="0"/>
          <dgm:chPref val="0"/>
          <dgm:bulletEnabled val="1"/>
        </dgm:presLayoutVars>
      </dgm:prSet>
      <dgm:spPr/>
    </dgm:pt>
    <dgm:pt modelId="{5A812BDD-F0CC-4D56-9B0F-13ACFE6F9060}" type="pres">
      <dgm:prSet presAssocID="{FAF7C398-A79A-41C5-9D18-F313C286DA5E}" presName="parTxOnlySpace" presStyleCnt="0"/>
      <dgm:spPr/>
    </dgm:pt>
    <dgm:pt modelId="{CB443FAF-8B5B-41CF-8B1D-53DC82B309F0}" type="pres">
      <dgm:prSet presAssocID="{0FEC386A-25BB-439D-8D94-BD2F085FD81C}" presName="parTxOnly" presStyleLbl="node1" presStyleIdx="2" presStyleCnt="4">
        <dgm:presLayoutVars>
          <dgm:chMax val="0"/>
          <dgm:chPref val="0"/>
          <dgm:bulletEnabled val="1"/>
        </dgm:presLayoutVars>
      </dgm:prSet>
      <dgm:spPr/>
    </dgm:pt>
    <dgm:pt modelId="{7DFF1BC3-995A-49A7-9807-A87C789DBDE0}" type="pres">
      <dgm:prSet presAssocID="{E9C4E7B8-26F8-4F49-9B56-4166540927AA}" presName="parTxOnlySpace" presStyleCnt="0"/>
      <dgm:spPr/>
    </dgm:pt>
    <dgm:pt modelId="{834D71CA-A380-41E8-BDD1-7E31EAA09FD0}" type="pres">
      <dgm:prSet presAssocID="{41677FD2-DBBD-4DC1-834D-23EC83E94DC3}" presName="parTxOnly" presStyleLbl="node1" presStyleIdx="3" presStyleCnt="4">
        <dgm:presLayoutVars>
          <dgm:chMax val="0"/>
          <dgm:chPref val="0"/>
          <dgm:bulletEnabled val="1"/>
        </dgm:presLayoutVars>
      </dgm:prSet>
      <dgm:spPr/>
    </dgm:pt>
  </dgm:ptLst>
  <dgm:cxnLst>
    <dgm:cxn modelId="{47DA1F44-D184-42D8-B541-7F1C1EB43152}" srcId="{27BA1D07-3595-49F1-B84D-8FBB7438CDB5}" destId="{01F13ED3-148A-4A93-8597-825A60FE77B0}" srcOrd="1" destOrd="0" parTransId="{C28C91EA-560A-4DCA-8CB7-E6A2F1DC4DB6}" sibTransId="{FAF7C398-A79A-41C5-9D18-F313C286DA5E}"/>
    <dgm:cxn modelId="{3939E149-93CD-44E6-805D-13013BCF1354}" srcId="{27BA1D07-3595-49F1-B84D-8FBB7438CDB5}" destId="{41677FD2-DBBD-4DC1-834D-23EC83E94DC3}" srcOrd="3" destOrd="0" parTransId="{AD2DC4CC-6ABC-43B3-AFA6-8FA9EC69B3F7}" sibTransId="{0995791F-548C-4BFE-9157-BACC43D5AC9C}"/>
    <dgm:cxn modelId="{3B08FA71-81A3-48C8-B89C-A5737D809AC1}" type="presOf" srcId="{27BA1D07-3595-49F1-B84D-8FBB7438CDB5}" destId="{4AF27488-C24E-42E3-B42E-5AE84908BA6F}" srcOrd="0" destOrd="0" presId="urn:microsoft.com/office/officeart/2005/8/layout/chevron1"/>
    <dgm:cxn modelId="{9833EE55-8125-412B-B05F-6B1B666D65C0}" type="presOf" srcId="{0FEC386A-25BB-439D-8D94-BD2F085FD81C}" destId="{CB443FAF-8B5B-41CF-8B1D-53DC82B309F0}" srcOrd="0" destOrd="0" presId="urn:microsoft.com/office/officeart/2005/8/layout/chevron1"/>
    <dgm:cxn modelId="{87688981-88E3-4F34-8EE9-534C90CFED61}" type="presOf" srcId="{01F13ED3-148A-4A93-8597-825A60FE77B0}" destId="{4CA3CCDA-1990-46BF-BAB0-5794B8BA7BD3}" srcOrd="0" destOrd="0" presId="urn:microsoft.com/office/officeart/2005/8/layout/chevron1"/>
    <dgm:cxn modelId="{9BFB5C84-EDD3-464A-A260-63B5207CD59D}" srcId="{27BA1D07-3595-49F1-B84D-8FBB7438CDB5}" destId="{0FEC386A-25BB-439D-8D94-BD2F085FD81C}" srcOrd="2" destOrd="0" parTransId="{6D377D21-F08B-4439-BDFB-FFCDC4B7025E}" sibTransId="{E9C4E7B8-26F8-4F49-9B56-4166540927AA}"/>
    <dgm:cxn modelId="{6F034D9C-CF16-4D24-B914-FE1164C7775A}" type="presOf" srcId="{41677FD2-DBBD-4DC1-834D-23EC83E94DC3}" destId="{834D71CA-A380-41E8-BDD1-7E31EAA09FD0}" srcOrd="0" destOrd="0" presId="urn:microsoft.com/office/officeart/2005/8/layout/chevron1"/>
    <dgm:cxn modelId="{9C45EDA1-BB3A-4576-8729-0C6FA264E01D}" srcId="{27BA1D07-3595-49F1-B84D-8FBB7438CDB5}" destId="{6FE56CFD-E758-4268-984D-B19D6C05A9AC}" srcOrd="0" destOrd="0" parTransId="{80CBBB87-64AA-4AF9-BC0F-7D2FDA3641C5}" sibTransId="{617D5D7F-78BE-41BB-A190-88D55A68EE1F}"/>
    <dgm:cxn modelId="{EFA4D9FF-3F55-466E-AEDF-99D9599D2109}" type="presOf" srcId="{6FE56CFD-E758-4268-984D-B19D6C05A9AC}" destId="{08514E86-9477-411E-8DE2-2A89D04FEE2A}" srcOrd="0" destOrd="0" presId="urn:microsoft.com/office/officeart/2005/8/layout/chevron1"/>
    <dgm:cxn modelId="{30A41569-99F4-4674-A6A3-39FF3B2F3904}" type="presParOf" srcId="{4AF27488-C24E-42E3-B42E-5AE84908BA6F}" destId="{08514E86-9477-411E-8DE2-2A89D04FEE2A}" srcOrd="0" destOrd="0" presId="urn:microsoft.com/office/officeart/2005/8/layout/chevron1"/>
    <dgm:cxn modelId="{D647DB19-E7FA-4052-A6BA-59AB024F6EFA}" type="presParOf" srcId="{4AF27488-C24E-42E3-B42E-5AE84908BA6F}" destId="{0E9D3303-9948-4624-B331-8ACBC0EA0D5A}" srcOrd="1" destOrd="0" presId="urn:microsoft.com/office/officeart/2005/8/layout/chevron1"/>
    <dgm:cxn modelId="{FF9E426A-2F17-42FA-806F-29E94B84C4D3}" type="presParOf" srcId="{4AF27488-C24E-42E3-B42E-5AE84908BA6F}" destId="{4CA3CCDA-1990-46BF-BAB0-5794B8BA7BD3}" srcOrd="2" destOrd="0" presId="urn:microsoft.com/office/officeart/2005/8/layout/chevron1"/>
    <dgm:cxn modelId="{6BDDD69A-1DE2-490B-9B98-07EFF0AF02D9}" type="presParOf" srcId="{4AF27488-C24E-42E3-B42E-5AE84908BA6F}" destId="{5A812BDD-F0CC-4D56-9B0F-13ACFE6F9060}" srcOrd="3" destOrd="0" presId="urn:microsoft.com/office/officeart/2005/8/layout/chevron1"/>
    <dgm:cxn modelId="{FC4AAFBB-221B-4563-9D28-E2CBB2EE8A78}" type="presParOf" srcId="{4AF27488-C24E-42E3-B42E-5AE84908BA6F}" destId="{CB443FAF-8B5B-41CF-8B1D-53DC82B309F0}" srcOrd="4" destOrd="0" presId="urn:microsoft.com/office/officeart/2005/8/layout/chevron1"/>
    <dgm:cxn modelId="{682B964D-AA07-4537-A019-9D007DDF85BB}" type="presParOf" srcId="{4AF27488-C24E-42E3-B42E-5AE84908BA6F}" destId="{7DFF1BC3-995A-49A7-9807-A87C789DBDE0}" srcOrd="5" destOrd="0" presId="urn:microsoft.com/office/officeart/2005/8/layout/chevron1"/>
    <dgm:cxn modelId="{BF7C6006-70EB-4B2B-8339-8FD3176C6B60}" type="presParOf" srcId="{4AF27488-C24E-42E3-B42E-5AE84908BA6F}" destId="{834D71CA-A380-41E8-BDD1-7E31EAA09FD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A107-0C09-4DFB-AD8A-6F72CCC52355}">
      <dsp:nvSpPr>
        <dsp:cNvPr id="0" name=""/>
        <dsp:cNvSpPr/>
      </dsp:nvSpPr>
      <dsp:spPr>
        <a:xfrm>
          <a:off x="2" y="0"/>
          <a:ext cx="4527879" cy="1352021"/>
        </a:xfrm>
        <a:prstGeom prst="rightArrow">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1"/>
        </a:lnRef>
        <a:fillRef idx="3">
          <a:schemeClr val="accent1"/>
        </a:fillRef>
        <a:effectRef idx="3">
          <a:schemeClr val="accent1"/>
        </a:effectRef>
        <a:fontRef idx="minor">
          <a:schemeClr val="lt1"/>
        </a:fontRef>
      </dsp:style>
    </dsp:sp>
    <dsp:sp modelId="{FB1AD2E2-3424-47AC-911D-7B2E9EE76D14}">
      <dsp:nvSpPr>
        <dsp:cNvPr id="0" name=""/>
        <dsp:cNvSpPr/>
      </dsp:nvSpPr>
      <dsp:spPr>
        <a:xfrm>
          <a:off x="121490" y="409840"/>
          <a:ext cx="1120026" cy="54080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Real-time analytics</a:t>
          </a:r>
        </a:p>
      </dsp:txBody>
      <dsp:txXfrm>
        <a:off x="147890" y="436240"/>
        <a:ext cx="1067226" cy="488008"/>
      </dsp:txXfrm>
    </dsp:sp>
    <dsp:sp modelId="{D058F2C9-5114-48ED-9A89-1FBD66667765}">
      <dsp:nvSpPr>
        <dsp:cNvPr id="0" name=""/>
        <dsp:cNvSpPr/>
      </dsp:nvSpPr>
      <dsp:spPr>
        <a:xfrm>
          <a:off x="1310929" y="409840"/>
          <a:ext cx="1415416" cy="54080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Process Understanding</a:t>
          </a:r>
        </a:p>
      </dsp:txBody>
      <dsp:txXfrm>
        <a:off x="1337329" y="436240"/>
        <a:ext cx="1362616" cy="488008"/>
      </dsp:txXfrm>
    </dsp:sp>
    <dsp:sp modelId="{22B1D308-B59B-4605-8B7F-837CDDCEADBF}">
      <dsp:nvSpPr>
        <dsp:cNvPr id="0" name=""/>
        <dsp:cNvSpPr/>
      </dsp:nvSpPr>
      <dsp:spPr>
        <a:xfrm>
          <a:off x="2775162" y="409840"/>
          <a:ext cx="1010634" cy="540808"/>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Process Control</a:t>
          </a:r>
        </a:p>
      </dsp:txBody>
      <dsp:txXfrm>
        <a:off x="2801562" y="436240"/>
        <a:ext cx="957834" cy="48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A1E1-4B3F-4536-9C1E-C26C2BB06803}">
      <dsp:nvSpPr>
        <dsp:cNvPr id="0" name=""/>
        <dsp:cNvSpPr/>
      </dsp:nvSpPr>
      <dsp:spPr>
        <a:xfrm>
          <a:off x="0" y="754853"/>
          <a:ext cx="9541060" cy="950505"/>
        </a:xfrm>
        <a:prstGeom prst="notchedRightArrow">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A7217DD7-AB23-41F1-9EE8-C54F2916E495}">
      <dsp:nvSpPr>
        <dsp:cNvPr id="0" name=""/>
        <dsp:cNvSpPr/>
      </dsp:nvSpPr>
      <dsp:spPr>
        <a:xfrm>
          <a:off x="4192" y="0"/>
          <a:ext cx="2767280" cy="95050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b" anchorCtr="0">
          <a:noAutofit/>
        </a:bodyPr>
        <a:lstStyle/>
        <a:p>
          <a:pPr marL="0" lvl="0" indent="0" algn="ctr" defTabSz="1511300">
            <a:lnSpc>
              <a:spcPct val="90000"/>
            </a:lnSpc>
            <a:spcBef>
              <a:spcPct val="0"/>
            </a:spcBef>
            <a:spcAft>
              <a:spcPct val="35000"/>
            </a:spcAft>
            <a:buNone/>
          </a:pPr>
          <a:endParaRPr lang="en-US" sz="3400" kern="1200" dirty="0"/>
        </a:p>
      </dsp:txBody>
      <dsp:txXfrm>
        <a:off x="4192" y="0"/>
        <a:ext cx="2767280" cy="950505"/>
      </dsp:txXfrm>
    </dsp:sp>
    <dsp:sp modelId="{41EEABD1-C022-477D-9064-2AB5ED6A6651}">
      <dsp:nvSpPr>
        <dsp:cNvPr id="0" name=""/>
        <dsp:cNvSpPr/>
      </dsp:nvSpPr>
      <dsp:spPr>
        <a:xfrm>
          <a:off x="665423" y="1348721"/>
          <a:ext cx="91441" cy="914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6557E1D0-1E55-4899-9E24-AA71982E1DF0}">
      <dsp:nvSpPr>
        <dsp:cNvPr id="0" name=""/>
        <dsp:cNvSpPr/>
      </dsp:nvSpPr>
      <dsp:spPr>
        <a:xfrm>
          <a:off x="2956742" y="1425758"/>
          <a:ext cx="2767280" cy="95050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t" anchorCtr="0">
          <a:noAutofit/>
        </a:bodyPr>
        <a:lstStyle/>
        <a:p>
          <a:pPr marL="0" lvl="0" indent="0" algn="ctr" defTabSz="1511300">
            <a:lnSpc>
              <a:spcPct val="90000"/>
            </a:lnSpc>
            <a:spcBef>
              <a:spcPct val="0"/>
            </a:spcBef>
            <a:spcAft>
              <a:spcPct val="35000"/>
            </a:spcAft>
            <a:buNone/>
          </a:pPr>
          <a:endParaRPr lang="en-US" sz="3400" kern="1200" dirty="0"/>
        </a:p>
      </dsp:txBody>
      <dsp:txXfrm>
        <a:off x="2956742" y="1425758"/>
        <a:ext cx="2767280" cy="950505"/>
      </dsp:txXfrm>
    </dsp:sp>
    <dsp:sp modelId="{8A25EFB7-6289-4B97-92B1-828D070592B6}">
      <dsp:nvSpPr>
        <dsp:cNvPr id="0" name=""/>
        <dsp:cNvSpPr/>
      </dsp:nvSpPr>
      <dsp:spPr>
        <a:xfrm>
          <a:off x="1853556" y="1168700"/>
          <a:ext cx="91441" cy="91441"/>
        </a:xfrm>
        <a:prstGeom prst="ellipse">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3E0970D3-4246-4835-83C1-0B3C81615B9D}">
      <dsp:nvSpPr>
        <dsp:cNvPr id="0" name=""/>
        <dsp:cNvSpPr/>
      </dsp:nvSpPr>
      <dsp:spPr>
        <a:xfrm>
          <a:off x="0" y="1425758"/>
          <a:ext cx="2767280" cy="950505"/>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b" anchorCtr="0">
          <a:noAutofit/>
        </a:bodyPr>
        <a:lstStyle/>
        <a:p>
          <a:pPr marL="0" lvl="0" indent="0" algn="ctr" defTabSz="1511300">
            <a:lnSpc>
              <a:spcPct val="90000"/>
            </a:lnSpc>
            <a:spcBef>
              <a:spcPct val="0"/>
            </a:spcBef>
            <a:spcAft>
              <a:spcPct val="35000"/>
            </a:spcAft>
            <a:buNone/>
          </a:pPr>
          <a:endParaRPr lang="en-US" sz="3400" kern="1200" dirty="0"/>
        </a:p>
      </dsp:txBody>
      <dsp:txXfrm>
        <a:off x="0" y="1425758"/>
        <a:ext cx="2767280" cy="950505"/>
      </dsp:txXfrm>
    </dsp:sp>
    <dsp:sp modelId="{F9512E6C-CC02-42D2-BE1A-8459AEF42CB3}">
      <dsp:nvSpPr>
        <dsp:cNvPr id="0" name=""/>
        <dsp:cNvSpPr/>
      </dsp:nvSpPr>
      <dsp:spPr>
        <a:xfrm>
          <a:off x="2898756" y="1312715"/>
          <a:ext cx="91441" cy="9144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3AE2-2510-46F3-AF28-D0E80E59DC83}">
      <dsp:nvSpPr>
        <dsp:cNvPr id="0" name=""/>
        <dsp:cNvSpPr/>
      </dsp:nvSpPr>
      <dsp:spPr>
        <a:xfrm>
          <a:off x="2371" y="91554"/>
          <a:ext cx="1823786" cy="1163091"/>
        </a:xfrm>
        <a:prstGeom prst="homePlate">
          <a:avLst/>
        </a:prstGeom>
        <a:gradFill flip="none" rotWithShape="0">
          <a:gsLst>
            <a:gs pos="0">
              <a:srgbClr val="E80A0F">
                <a:shade val="30000"/>
                <a:satMod val="115000"/>
              </a:srgbClr>
            </a:gs>
            <a:gs pos="50000">
              <a:srgbClr val="E80A0F">
                <a:shade val="67500"/>
                <a:satMod val="115000"/>
              </a:srgbClr>
            </a:gs>
            <a:gs pos="100000">
              <a:srgbClr val="E80A0F">
                <a:shade val="100000"/>
                <a:satMod val="115000"/>
              </a:srgbClr>
            </a:gs>
          </a:gsLst>
          <a:lin ang="8100000" scaled="1"/>
          <a:tileRect/>
        </a:gradFill>
        <a:ln w="25400" cap="flat" cmpd="sng" algn="ctr">
          <a:solidFill>
            <a:schemeClr val="lt1">
              <a:hueOff val="0"/>
              <a:satOff val="0"/>
              <a:lumOff val="0"/>
              <a:alphaOff val="0"/>
            </a:schemeClr>
          </a:solidFill>
          <a:prstDash val="solid"/>
        </a:ln>
        <a:effectLst>
          <a:outerShdw blurRad="101600" dist="1016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Automated Control Lactate via Restricted Glucose Feed</a:t>
          </a:r>
        </a:p>
      </dsp:txBody>
      <dsp:txXfrm>
        <a:off x="2371" y="91554"/>
        <a:ext cx="1533013" cy="1163091"/>
      </dsp:txXfrm>
    </dsp:sp>
    <dsp:sp modelId="{17A55C71-5FF9-4CB3-990C-2DD5047257E3}">
      <dsp:nvSpPr>
        <dsp:cNvPr id="0" name=""/>
        <dsp:cNvSpPr/>
      </dsp:nvSpPr>
      <dsp:spPr>
        <a:xfrm>
          <a:off x="1244611" y="91554"/>
          <a:ext cx="2141833" cy="1163091"/>
        </a:xfrm>
        <a:prstGeom prst="chevron">
          <a:avLst/>
        </a:prstGeom>
        <a:gradFill flip="none" rotWithShape="0">
          <a:gsLst>
            <a:gs pos="0">
              <a:srgbClr val="6CDA6C">
                <a:shade val="30000"/>
                <a:satMod val="115000"/>
              </a:srgbClr>
            </a:gs>
            <a:gs pos="50000">
              <a:srgbClr val="6CDA6C">
                <a:shade val="67500"/>
                <a:satMod val="115000"/>
              </a:srgbClr>
            </a:gs>
            <a:gs pos="100000">
              <a:srgbClr val="6CDA6C">
                <a:shade val="100000"/>
                <a:satMod val="115000"/>
              </a:srgbClr>
            </a:gs>
          </a:gsLst>
          <a:lin ang="8100000" scaled="1"/>
          <a:tileRect/>
        </a:gradFill>
        <a:ln w="25400" cap="flat" cmpd="sng" algn="ctr">
          <a:solidFill>
            <a:schemeClr val="lt1">
              <a:hueOff val="0"/>
              <a:satOff val="0"/>
              <a:lumOff val="0"/>
              <a:alphaOff val="0"/>
            </a:schemeClr>
          </a:solidFill>
          <a:prstDash val="solid"/>
        </a:ln>
        <a:effectLst>
          <a:outerShdw blurRad="101600" dist="1016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effectLst>
                <a:outerShdw blurRad="38100" dist="38100" dir="2700000" algn="tl">
                  <a:srgbClr val="000000">
                    <a:alpha val="43137"/>
                  </a:srgbClr>
                </a:outerShdw>
              </a:effectLst>
            </a:rPr>
            <a:t>Minimize </a:t>
          </a:r>
        </a:p>
        <a:p>
          <a:pPr marL="0" lvl="0" indent="0" algn="ctr" defTabSz="666750">
            <a:lnSpc>
              <a:spcPct val="90000"/>
            </a:lnSpc>
            <a:spcBef>
              <a:spcPct val="0"/>
            </a:spcBef>
            <a:spcAft>
              <a:spcPts val="0"/>
            </a:spcAft>
            <a:buNone/>
          </a:pPr>
          <a:r>
            <a:rPr lang="en-US" sz="1500" b="1" kern="1200" dirty="0">
              <a:solidFill>
                <a:schemeClr val="bg1"/>
              </a:solidFill>
              <a:effectLst>
                <a:outerShdw blurRad="38100" dist="38100" dir="2700000" algn="tl">
                  <a:srgbClr val="000000">
                    <a:alpha val="43137"/>
                  </a:srgbClr>
                </a:outerShdw>
              </a:effectLst>
            </a:rPr>
            <a:t>Waste</a:t>
          </a:r>
        </a:p>
      </dsp:txBody>
      <dsp:txXfrm>
        <a:off x="1826157" y="91554"/>
        <a:ext cx="978742" cy="1163091"/>
      </dsp:txXfrm>
    </dsp:sp>
    <dsp:sp modelId="{735712CB-F4FF-46D2-A1D5-BEC77BEC4B4D}">
      <dsp:nvSpPr>
        <dsp:cNvPr id="0" name=""/>
        <dsp:cNvSpPr/>
      </dsp:nvSpPr>
      <dsp:spPr>
        <a:xfrm>
          <a:off x="2804899" y="91554"/>
          <a:ext cx="2907729" cy="1163091"/>
        </a:xfrm>
        <a:prstGeom prst="chevron">
          <a:avLst/>
        </a:prstGeom>
        <a:gradFill flip="none" rotWithShape="0">
          <a:gsLst>
            <a:gs pos="0">
              <a:srgbClr val="006BBC">
                <a:shade val="30000"/>
                <a:satMod val="115000"/>
              </a:srgbClr>
            </a:gs>
            <a:gs pos="50000">
              <a:srgbClr val="006BBC">
                <a:shade val="67500"/>
                <a:satMod val="115000"/>
              </a:srgbClr>
            </a:gs>
            <a:gs pos="100000">
              <a:srgbClr val="006BBC">
                <a:shade val="100000"/>
                <a:satMod val="115000"/>
              </a:srgbClr>
            </a:gs>
          </a:gsLst>
          <a:lin ang="8100000" scaled="1"/>
          <a:tileRect/>
        </a:gradFill>
        <a:ln w="25400" cap="flat" cmpd="sng" algn="ctr">
          <a:solidFill>
            <a:schemeClr val="lt1">
              <a:hueOff val="0"/>
              <a:satOff val="0"/>
              <a:lumOff val="0"/>
              <a:alphaOff val="0"/>
            </a:schemeClr>
          </a:solidFill>
          <a:prstDash val="solid"/>
        </a:ln>
        <a:effectLst>
          <a:outerShdw blurRad="101600" dist="1016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Increase in Culture Duration, Viability, Productivity and Robustness</a:t>
          </a:r>
        </a:p>
      </dsp:txBody>
      <dsp:txXfrm>
        <a:off x="3386445" y="91554"/>
        <a:ext cx="1744638" cy="1163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14E86-9477-411E-8DE2-2A89D04FEE2A}">
      <dsp:nvSpPr>
        <dsp:cNvPr id="0" name=""/>
        <dsp:cNvSpPr/>
      </dsp:nvSpPr>
      <dsp:spPr>
        <a:xfrm>
          <a:off x="3724" y="0"/>
          <a:ext cx="2167887" cy="82990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Discovery Research</a:t>
          </a:r>
        </a:p>
      </dsp:txBody>
      <dsp:txXfrm>
        <a:off x="418675" y="0"/>
        <a:ext cx="1337985" cy="829902"/>
      </dsp:txXfrm>
    </dsp:sp>
    <dsp:sp modelId="{4CA3CCDA-1990-46BF-BAB0-5794B8BA7BD3}">
      <dsp:nvSpPr>
        <dsp:cNvPr id="0" name=""/>
        <dsp:cNvSpPr/>
      </dsp:nvSpPr>
      <dsp:spPr>
        <a:xfrm>
          <a:off x="1954822" y="0"/>
          <a:ext cx="2167887" cy="82990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Product</a:t>
          </a:r>
        </a:p>
        <a:p>
          <a:pPr marL="0" lvl="0" indent="0" algn="ctr" defTabSz="666750">
            <a:lnSpc>
              <a:spcPct val="90000"/>
            </a:lnSpc>
            <a:spcBef>
              <a:spcPct val="0"/>
            </a:spcBef>
            <a:spcAft>
              <a:spcPct val="35000"/>
            </a:spcAft>
            <a:buNone/>
          </a:pPr>
          <a:r>
            <a:rPr lang="en-US" sz="1500" kern="1200" dirty="0"/>
            <a:t>Development</a:t>
          </a:r>
        </a:p>
      </dsp:txBody>
      <dsp:txXfrm>
        <a:off x="2369773" y="0"/>
        <a:ext cx="1337985" cy="829902"/>
      </dsp:txXfrm>
    </dsp:sp>
    <dsp:sp modelId="{CB443FAF-8B5B-41CF-8B1D-53DC82B309F0}">
      <dsp:nvSpPr>
        <dsp:cNvPr id="0" name=""/>
        <dsp:cNvSpPr/>
      </dsp:nvSpPr>
      <dsp:spPr>
        <a:xfrm>
          <a:off x="3905921" y="0"/>
          <a:ext cx="2167887" cy="82990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Process</a:t>
          </a:r>
        </a:p>
        <a:p>
          <a:pPr marL="0" lvl="0" indent="0" algn="ctr" defTabSz="666750">
            <a:lnSpc>
              <a:spcPct val="90000"/>
            </a:lnSpc>
            <a:spcBef>
              <a:spcPct val="0"/>
            </a:spcBef>
            <a:spcAft>
              <a:spcPct val="35000"/>
            </a:spcAft>
            <a:buNone/>
          </a:pPr>
          <a:r>
            <a:rPr lang="en-US" sz="1500" kern="1200" dirty="0"/>
            <a:t>Development</a:t>
          </a:r>
        </a:p>
      </dsp:txBody>
      <dsp:txXfrm>
        <a:off x="4320872" y="0"/>
        <a:ext cx="1337985" cy="829902"/>
      </dsp:txXfrm>
    </dsp:sp>
    <dsp:sp modelId="{834D71CA-A380-41E8-BDD1-7E31EAA09FD0}">
      <dsp:nvSpPr>
        <dsp:cNvPr id="0" name=""/>
        <dsp:cNvSpPr/>
      </dsp:nvSpPr>
      <dsp:spPr>
        <a:xfrm>
          <a:off x="5857020" y="0"/>
          <a:ext cx="2167887" cy="829902"/>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Manufacturing</a:t>
          </a:r>
        </a:p>
      </dsp:txBody>
      <dsp:txXfrm>
        <a:off x="6271971" y="0"/>
        <a:ext cx="1337985" cy="8299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6AF9-A588-429E-BD2D-40B4AF40A009}" type="datetimeFigureOut">
              <a:rPr lang="en-US" smtClean="0"/>
              <a:t>2/27/2018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2A698-092F-4D62-8A43-254885B5E89C}" type="slidenum">
              <a:rPr lang="en-US" smtClean="0"/>
              <a:t>‹#›</a:t>
            </a:fld>
            <a:endParaRPr lang="en-US"/>
          </a:p>
        </p:txBody>
      </p:sp>
    </p:spTree>
    <p:extLst>
      <p:ext uri="{BB962C8B-B14F-4D97-AF65-F5344CB8AC3E}">
        <p14:creationId xmlns:p14="http://schemas.microsoft.com/office/powerpoint/2010/main" val="321731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i="1" dirty="0"/>
              <a:t>Off-line </a:t>
            </a:r>
            <a:r>
              <a:rPr lang="en-US" dirty="0"/>
              <a:t>– lab</a:t>
            </a:r>
          </a:p>
          <a:p>
            <a:r>
              <a:rPr lang="en-US" i="1" dirty="0"/>
              <a:t>At-line </a:t>
            </a:r>
            <a:r>
              <a:rPr lang="en-US" dirty="0"/>
              <a:t>– in production area, analysis during production close to the manufacturing process</a:t>
            </a:r>
          </a:p>
          <a:p>
            <a:r>
              <a:rPr lang="en-US" i="1" dirty="0"/>
              <a:t>On-line </a:t>
            </a:r>
            <a:r>
              <a:rPr lang="en-US" dirty="0"/>
              <a:t>– analysis on diverted stream connected to process</a:t>
            </a:r>
          </a:p>
          <a:p>
            <a:r>
              <a:rPr lang="en-US" i="1" dirty="0"/>
              <a:t>In-line </a:t>
            </a:r>
            <a:r>
              <a:rPr lang="en-US" dirty="0"/>
              <a:t>– process stream disturbed</a:t>
            </a:r>
          </a:p>
          <a:p>
            <a:r>
              <a:rPr lang="en-US" i="1" dirty="0"/>
              <a:t>Non-invasive – </a:t>
            </a:r>
            <a:r>
              <a:rPr lang="en-US" dirty="0"/>
              <a:t>sensor not in contact with material, process not disturbed (regulatory advantages)</a:t>
            </a:r>
          </a:p>
          <a:p>
            <a:endParaRPr lang="en-US" dirty="0"/>
          </a:p>
          <a:p>
            <a:endParaRPr lang="en-US" dirty="0"/>
          </a:p>
          <a:p>
            <a:pPr marL="342900" indent="-342900" eaLnBrk="0" hangingPunct="0">
              <a:spcBef>
                <a:spcPts val="1200"/>
              </a:spcBef>
              <a:buClr>
                <a:schemeClr val="tx1"/>
              </a:buClr>
              <a:buSzPct val="70000"/>
              <a:buFont typeface="Wingdings" pitchFamily="2" charset="2"/>
              <a:buChar char="§"/>
              <a:defRPr/>
            </a:pPr>
            <a:r>
              <a:rPr lang="en-US" sz="2200" kern="0" dirty="0">
                <a:solidFill>
                  <a:schemeClr val="tx2"/>
                </a:solidFill>
              </a:rPr>
              <a:t>Benefits:</a:t>
            </a:r>
          </a:p>
          <a:p>
            <a:pPr marL="742950" lvl="1" indent="-285750" eaLnBrk="0" hangingPunct="0">
              <a:spcBef>
                <a:spcPts val="1200"/>
              </a:spcBef>
              <a:buSzPct val="100000"/>
              <a:buFont typeface="Arial" charset="0"/>
              <a:buChar char="•"/>
              <a:defRPr/>
            </a:pPr>
            <a:r>
              <a:rPr lang="en-US" sz="2200" kern="0" dirty="0"/>
              <a:t>Allows interference while process is evolving, corrective action</a:t>
            </a:r>
          </a:p>
          <a:p>
            <a:pPr marL="742950" lvl="1" indent="-285750" eaLnBrk="0" hangingPunct="0">
              <a:spcBef>
                <a:spcPts val="1200"/>
              </a:spcBef>
              <a:buSzPct val="100000"/>
              <a:buFont typeface="Arial" charset="0"/>
              <a:buChar char="•"/>
              <a:defRPr/>
            </a:pPr>
            <a:r>
              <a:rPr lang="en-US" sz="2200" kern="0" dirty="0"/>
              <a:t>Allows real-time prediction of product quality = no wait for post production analysis before proceeding with next step</a:t>
            </a:r>
          </a:p>
          <a:p>
            <a:pPr marL="742950" lvl="1" indent="-285750" eaLnBrk="0" hangingPunct="0">
              <a:spcBef>
                <a:spcPts val="1200"/>
              </a:spcBef>
              <a:buSzPct val="100000"/>
              <a:buFont typeface="Arial" charset="0"/>
              <a:buChar char="•"/>
              <a:defRPr/>
            </a:pPr>
            <a:r>
              <a:rPr lang="en-US" sz="2200" kern="0" dirty="0"/>
              <a:t>Reduced time = dollars saved</a:t>
            </a:r>
          </a:p>
          <a:p>
            <a:pPr marL="742950" lvl="1" indent="-285750" eaLnBrk="0" hangingPunct="0">
              <a:spcBef>
                <a:spcPts val="1200"/>
              </a:spcBef>
              <a:buSzPct val="100000"/>
              <a:buFont typeface="Arial" charset="0"/>
              <a:buChar char="•"/>
              <a:defRPr/>
            </a:pPr>
            <a:r>
              <a:rPr lang="en-US" sz="2200" kern="0" dirty="0"/>
              <a:t>Remote sampling via fiber optics = sampling without disturbance and from hazardous areas</a:t>
            </a:r>
          </a:p>
          <a:p>
            <a:endParaRPr lang="en-US" dirty="0"/>
          </a:p>
          <a:p>
            <a:pPr eaLnBrk="1" hangingPunct="1"/>
            <a:endParaRPr lang="en-US" dirty="0"/>
          </a:p>
          <a:p>
            <a:pPr eaLnBrk="1" hangingPunct="1"/>
            <a:endParaRPr lang="en-US" dirty="0"/>
          </a:p>
        </p:txBody>
      </p:sp>
      <p:sp>
        <p:nvSpPr>
          <p:cNvPr id="79876" name="Slide Number Placeholder 3"/>
          <p:cNvSpPr>
            <a:spLocks noGrp="1"/>
          </p:cNvSpPr>
          <p:nvPr>
            <p:ph type="sldNum" sz="quarter" idx="5"/>
          </p:nvPr>
        </p:nvSpPr>
        <p:spPr>
          <a:noFill/>
        </p:spPr>
        <p:txBody>
          <a:bodyPr/>
          <a:lstStyle/>
          <a:p>
            <a:fld id="{7489AF37-2E6A-4723-A93D-063DC775C765}" type="slidenum">
              <a:rPr lang="en-US" smtClean="0"/>
              <a:pPr/>
              <a:t>6</a:t>
            </a:fld>
            <a:endParaRPr lang="en-US"/>
          </a:p>
        </p:txBody>
      </p:sp>
    </p:spTree>
    <p:extLst>
      <p:ext uri="{BB962C8B-B14F-4D97-AF65-F5344CB8AC3E}">
        <p14:creationId xmlns:p14="http://schemas.microsoft.com/office/powerpoint/2010/main" val="256645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Biogen glucose </a:t>
            </a:r>
            <a:r>
              <a:rPr lang="en-US"/>
              <a:t>control example</a:t>
            </a:r>
          </a:p>
        </p:txBody>
      </p:sp>
      <p:sp>
        <p:nvSpPr>
          <p:cNvPr id="4" name="Header Placeholder 3"/>
          <p:cNvSpPr>
            <a:spLocks noGrp="1"/>
          </p:cNvSpPr>
          <p:nvPr>
            <p:ph type="hdr" sz="quarter" idx="10"/>
          </p:nvPr>
        </p:nvSpPr>
        <p:spPr/>
        <p:txBody>
          <a:bodyPr/>
          <a:lstStyle/>
          <a:p>
            <a:r>
              <a:rPr lang="en-US"/>
              <a:t>EB/VR Meeting</a:t>
            </a:r>
            <a:endParaRPr lang="en-US" dirty="0"/>
          </a:p>
        </p:txBody>
      </p:sp>
      <p:sp>
        <p:nvSpPr>
          <p:cNvPr id="5" name="Slide Number Placeholder 4"/>
          <p:cNvSpPr>
            <a:spLocks noGrp="1"/>
          </p:cNvSpPr>
          <p:nvPr>
            <p:ph type="sldNum" sz="quarter" idx="11"/>
          </p:nvPr>
        </p:nvSpPr>
        <p:spPr/>
        <p:txBody>
          <a:bodyPr/>
          <a:lstStyle/>
          <a:p>
            <a:fld id="{C6E303EA-09C3-495B-8565-6524796C22FB}" type="slidenum">
              <a:rPr lang="en-US" noProof="0" smtClean="0"/>
              <a:pPr/>
              <a:t>28</a:t>
            </a:fld>
            <a:endParaRPr lang="en-US" noProof="0" dirty="0"/>
          </a:p>
        </p:txBody>
      </p:sp>
    </p:spTree>
    <p:extLst>
      <p:ext uri="{BB962C8B-B14F-4D97-AF65-F5344CB8AC3E}">
        <p14:creationId xmlns:p14="http://schemas.microsoft.com/office/powerpoint/2010/main" val="361455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63" indent="-169863">
              <a:spcBef>
                <a:spcPts val="600"/>
              </a:spcBef>
              <a:spcAft>
                <a:spcPts val="600"/>
              </a:spcAft>
            </a:pPr>
            <a:r>
              <a:rPr lang="en-US" sz="1200" dirty="0"/>
              <a:t>Closed loop control scheme based on </a:t>
            </a:r>
            <a:r>
              <a:rPr lang="en-US" sz="1200" dirty="0">
                <a:solidFill>
                  <a:srgbClr val="C00000"/>
                </a:solidFill>
              </a:rPr>
              <a:t>real-time Raman measurements of glucose and lactate concentrations to control glucose feed rate </a:t>
            </a:r>
            <a:r>
              <a:rPr lang="en-US" sz="1200" dirty="0"/>
              <a:t>and lactate (regardless of stage).</a:t>
            </a:r>
          </a:p>
          <a:p>
            <a:pPr marL="169863" indent="-169863">
              <a:spcBef>
                <a:spcPts val="600"/>
              </a:spcBef>
              <a:spcAft>
                <a:spcPts val="600"/>
              </a:spcAft>
              <a:buNone/>
            </a:pPr>
            <a:endParaRPr lang="en-US" sz="1200" dirty="0"/>
          </a:p>
          <a:p>
            <a:pPr marL="169863" indent="-169863">
              <a:spcBef>
                <a:spcPts val="600"/>
              </a:spcBef>
              <a:spcAft>
                <a:spcPts val="600"/>
              </a:spcAft>
            </a:pPr>
            <a:r>
              <a:rPr lang="en-US" sz="1200" dirty="0"/>
              <a:t>Due to the </a:t>
            </a:r>
            <a:r>
              <a:rPr lang="en-US" sz="1200" dirty="0">
                <a:solidFill>
                  <a:srgbClr val="C00000"/>
                </a:solidFill>
              </a:rPr>
              <a:t>minimization of waste accumulation via an optimized feeding strategy</a:t>
            </a:r>
            <a:r>
              <a:rPr lang="en-US" sz="1200" b="1" dirty="0"/>
              <a:t>, </a:t>
            </a:r>
            <a:r>
              <a:rPr lang="en-US" sz="1200" dirty="0"/>
              <a:t>culture duration was extended from 11 to 13 days leading to a demonstrated harvest titer increase of 85% over the historical process. </a:t>
            </a:r>
          </a:p>
          <a:p>
            <a:pPr marL="169863" indent="-169863">
              <a:spcBef>
                <a:spcPts val="600"/>
              </a:spcBef>
              <a:spcAft>
                <a:spcPts val="600"/>
              </a:spcAft>
            </a:pPr>
            <a:endParaRPr lang="en-US" sz="1200" dirty="0"/>
          </a:p>
          <a:p>
            <a:pPr marL="169863" indent="-169863"/>
            <a:r>
              <a:rPr lang="en-US" sz="1200" dirty="0"/>
              <a:t>Product quality attributes were found to </a:t>
            </a:r>
            <a:r>
              <a:rPr lang="en-US" sz="1200" dirty="0">
                <a:solidFill>
                  <a:srgbClr val="C00000"/>
                </a:solidFill>
              </a:rPr>
              <a:t>not be impacted </a:t>
            </a:r>
            <a:r>
              <a:rPr lang="en-US" sz="1200" dirty="0"/>
              <a:t>by Raman controlled feeding scheme.</a:t>
            </a:r>
          </a:p>
          <a:p>
            <a:pPr marL="169863" indent="-169863"/>
            <a:endParaRPr lang="en-US" sz="1200" dirty="0"/>
          </a:p>
          <a:p>
            <a:pPr marL="169863" indent="-169863"/>
            <a:r>
              <a:rPr lang="en-US" sz="1200" dirty="0"/>
              <a:t>Online control of culture feed responded to an unexpected critical process deviation (oxygen depletion due to </a:t>
            </a:r>
            <a:r>
              <a:rPr lang="en-US" sz="1200" dirty="0" err="1"/>
              <a:t>sparging</a:t>
            </a:r>
            <a:r>
              <a:rPr lang="en-US" sz="1200" dirty="0"/>
              <a:t> line failure) in real time by limiting lactate accumulation by suspending glucose feeding.</a:t>
            </a:r>
          </a:p>
          <a:p>
            <a:endParaRPr lang="en-US" dirty="0"/>
          </a:p>
        </p:txBody>
      </p:sp>
      <p:sp>
        <p:nvSpPr>
          <p:cNvPr id="4" name="Slide Number Placeholder 3"/>
          <p:cNvSpPr>
            <a:spLocks noGrp="1"/>
          </p:cNvSpPr>
          <p:nvPr>
            <p:ph type="sldNum" sz="quarter" idx="10"/>
          </p:nvPr>
        </p:nvSpPr>
        <p:spPr/>
        <p:txBody>
          <a:bodyPr/>
          <a:lstStyle/>
          <a:p>
            <a:fld id="{021F3A99-EBF6-4EA4-8801-833B489839D4}" type="slidenum">
              <a:rPr lang="en-US" smtClean="0"/>
              <a:pPr/>
              <a:t>29</a:t>
            </a:fld>
            <a:endParaRPr lang="en-US"/>
          </a:p>
        </p:txBody>
      </p:sp>
    </p:spTree>
    <p:extLst>
      <p:ext uri="{BB962C8B-B14F-4D97-AF65-F5344CB8AC3E}">
        <p14:creationId xmlns:p14="http://schemas.microsoft.com/office/powerpoint/2010/main" val="79460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21F3A99-EBF6-4EA4-8801-833B489839D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6397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21F3A99-EBF6-4EA4-8801-833B489839D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78768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021F3A99-EBF6-4EA4-8801-833B489839D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4409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a:p>
        </p:txBody>
      </p:sp>
      <p:sp>
        <p:nvSpPr>
          <p:cNvPr id="39940" name="Slide Number Placeholder 3"/>
          <p:cNvSpPr>
            <a:spLocks noGrp="1"/>
          </p:cNvSpPr>
          <p:nvPr>
            <p:ph type="sldNum" sz="quarter" idx="5"/>
          </p:nvPr>
        </p:nvSpPr>
        <p:spPr>
          <a:noFill/>
        </p:spPr>
        <p:txBody>
          <a:bodyPr/>
          <a:lstStyle/>
          <a:p>
            <a:pPr defTabSz="991118"/>
            <a:fld id="{5DB1D15B-B649-4478-ACE2-D65B0C28B9EC}" type="slidenum">
              <a:rPr lang="en-US" smtClean="0"/>
              <a:pPr defTabSz="991118"/>
              <a:t>33</a:t>
            </a:fld>
            <a:endParaRPr lang="en-US" dirty="0"/>
          </a:p>
        </p:txBody>
      </p:sp>
    </p:spTree>
    <p:extLst>
      <p:ext uri="{BB962C8B-B14F-4D97-AF65-F5344CB8AC3E}">
        <p14:creationId xmlns:p14="http://schemas.microsoft.com/office/powerpoint/2010/main" val="58942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211"/>
              </a:spcBef>
              <a:spcAft>
                <a:spcPts val="211"/>
              </a:spcAft>
              <a:buFont typeface="Wingdings" pitchFamily="2" charset="2"/>
              <a:buChar char="§"/>
            </a:pPr>
            <a:r>
              <a:rPr lang="en-US" dirty="0"/>
              <a:t>Purification</a:t>
            </a:r>
          </a:p>
          <a:p>
            <a:pPr lvl="2">
              <a:spcBef>
                <a:spcPts val="211"/>
              </a:spcBef>
              <a:spcAft>
                <a:spcPts val="211"/>
              </a:spcAft>
              <a:buFont typeface="Wingdings" pitchFamily="2" charset="2"/>
              <a:buChar char="§"/>
            </a:pPr>
            <a:r>
              <a:rPr lang="en-US" sz="1100" dirty="0"/>
              <a:t>Testing/Release of Formulation Buffers</a:t>
            </a:r>
          </a:p>
          <a:p>
            <a:pPr lvl="2">
              <a:spcBef>
                <a:spcPts val="211"/>
              </a:spcBef>
              <a:spcAft>
                <a:spcPts val="211"/>
              </a:spcAft>
              <a:buFont typeface="Wingdings" pitchFamily="2" charset="2"/>
              <a:buChar char="§"/>
            </a:pPr>
            <a:r>
              <a:rPr lang="en-US" sz="1100" dirty="0"/>
              <a:t>Quantitative Monitoring of Excipient and Protein concentrations in ultrafiltration/ </a:t>
            </a:r>
            <a:r>
              <a:rPr lang="en-US" sz="1100" dirty="0" err="1"/>
              <a:t>diafiltration</a:t>
            </a:r>
            <a:r>
              <a:rPr lang="en-US" sz="1100" dirty="0"/>
              <a:t> (UF/DF) operations</a:t>
            </a:r>
          </a:p>
          <a:p>
            <a:pPr lvl="2">
              <a:spcBef>
                <a:spcPts val="211"/>
              </a:spcBef>
              <a:spcAft>
                <a:spcPts val="211"/>
              </a:spcAft>
              <a:buFont typeface="Wingdings" pitchFamily="2" charset="2"/>
              <a:buChar char="§"/>
            </a:pPr>
            <a:r>
              <a:rPr lang="en-US" sz="1100" dirty="0"/>
              <a:t>Determination and Quantification of Impurities</a:t>
            </a:r>
          </a:p>
          <a:p>
            <a:pPr lvl="2">
              <a:spcBef>
                <a:spcPts val="211"/>
              </a:spcBef>
              <a:spcAft>
                <a:spcPts val="211"/>
              </a:spcAft>
              <a:buFont typeface="Wingdings" pitchFamily="2" charset="2"/>
              <a:buChar char="§"/>
            </a:pPr>
            <a:r>
              <a:rPr lang="en-US" sz="1100" dirty="0"/>
              <a:t>Raw Material ID of Stationary Phase Resins</a:t>
            </a:r>
          </a:p>
          <a:p>
            <a:pPr lvl="1">
              <a:spcBef>
                <a:spcPts val="211"/>
              </a:spcBef>
              <a:spcAft>
                <a:spcPts val="211"/>
              </a:spcAft>
              <a:buFont typeface="Wingdings" pitchFamily="2" charset="2"/>
              <a:buChar char="§"/>
            </a:pPr>
            <a:r>
              <a:rPr lang="en-US" dirty="0"/>
              <a:t>Aggregation</a:t>
            </a:r>
          </a:p>
          <a:p>
            <a:pPr lvl="2">
              <a:spcBef>
                <a:spcPts val="211"/>
              </a:spcBef>
              <a:spcAft>
                <a:spcPts val="211"/>
              </a:spcAft>
              <a:buFont typeface="Wingdings" pitchFamily="2" charset="2"/>
              <a:buChar char="§"/>
            </a:pPr>
            <a:r>
              <a:rPr lang="en-US" sz="1100" dirty="0"/>
              <a:t>Thermal Aggregation Investigations (effects of aggregation due to process conditions/variables)</a:t>
            </a:r>
          </a:p>
          <a:p>
            <a:pPr lvl="2">
              <a:spcBef>
                <a:spcPts val="211"/>
              </a:spcBef>
              <a:spcAft>
                <a:spcPts val="211"/>
              </a:spcAft>
              <a:buFont typeface="Wingdings" pitchFamily="2" charset="2"/>
              <a:buChar char="§"/>
            </a:pPr>
            <a:r>
              <a:rPr lang="en-US" sz="1100" dirty="0"/>
              <a:t>Qualitative and quantitative analysis of aggregation pathways</a:t>
            </a:r>
          </a:p>
          <a:p>
            <a:pPr lvl="1">
              <a:spcBef>
                <a:spcPts val="211"/>
              </a:spcBef>
              <a:spcAft>
                <a:spcPts val="211"/>
              </a:spcAft>
              <a:buFont typeface="Wingdings" pitchFamily="2" charset="2"/>
              <a:buChar char="§"/>
            </a:pPr>
            <a:r>
              <a:rPr lang="en-US" dirty="0"/>
              <a:t>Determination of side chain conformations / protein conjugation reactions</a:t>
            </a:r>
          </a:p>
          <a:p>
            <a:pPr lvl="1">
              <a:spcBef>
                <a:spcPts val="211"/>
              </a:spcBef>
              <a:spcAft>
                <a:spcPts val="211"/>
              </a:spcAft>
              <a:buFont typeface="Wingdings" pitchFamily="2" charset="2"/>
              <a:buChar char="§"/>
            </a:pPr>
            <a:r>
              <a:rPr lang="en-US" dirty="0"/>
              <a:t>Post Transitional Modifications (PTMs)</a:t>
            </a:r>
          </a:p>
          <a:p>
            <a:pPr lvl="2">
              <a:spcBef>
                <a:spcPts val="211"/>
              </a:spcBef>
              <a:spcAft>
                <a:spcPts val="211"/>
              </a:spcAft>
              <a:buFont typeface="Wingdings" pitchFamily="2" charset="2"/>
              <a:buChar char="§"/>
            </a:pPr>
            <a:r>
              <a:rPr lang="en-US" sz="1100" dirty="0"/>
              <a:t>Glycosylation Monitoring</a:t>
            </a:r>
          </a:p>
          <a:p>
            <a:pPr lvl="2">
              <a:spcBef>
                <a:spcPts val="211"/>
              </a:spcBef>
              <a:spcAft>
                <a:spcPts val="211"/>
              </a:spcAft>
              <a:buFont typeface="Wingdings" pitchFamily="2" charset="2"/>
              <a:buChar char="§"/>
            </a:pPr>
            <a:r>
              <a:rPr lang="en-US" sz="1100" dirty="0"/>
              <a:t>Structural determination</a:t>
            </a:r>
          </a:p>
          <a:p>
            <a:pPr lvl="2">
              <a:spcBef>
                <a:spcPts val="211"/>
              </a:spcBef>
              <a:spcAft>
                <a:spcPts val="211"/>
              </a:spcAft>
              <a:buFont typeface="Wingdings" pitchFamily="2" charset="2"/>
              <a:buChar char="§"/>
            </a:pPr>
            <a:r>
              <a:rPr lang="en-US" sz="1100" dirty="0"/>
              <a:t>Phosphorylation</a:t>
            </a:r>
          </a:p>
          <a:p>
            <a:pPr lvl="2">
              <a:spcBef>
                <a:spcPts val="211"/>
              </a:spcBef>
              <a:spcAft>
                <a:spcPts val="211"/>
              </a:spcAft>
              <a:buFont typeface="Wingdings" pitchFamily="2" charset="2"/>
              <a:buChar char="§"/>
            </a:pPr>
            <a:r>
              <a:rPr lang="en-US" sz="1100" dirty="0"/>
              <a:t>Acetylation</a:t>
            </a:r>
          </a:p>
          <a:p>
            <a:pPr lvl="2">
              <a:spcBef>
                <a:spcPts val="211"/>
              </a:spcBef>
              <a:spcAft>
                <a:spcPts val="211"/>
              </a:spcAft>
              <a:buFont typeface="Wingdings" pitchFamily="2" charset="2"/>
              <a:buChar char="§"/>
            </a:pPr>
            <a:r>
              <a:rPr lang="en-US" sz="1100" dirty="0" err="1"/>
              <a:t>Trimethylation</a:t>
            </a:r>
            <a:endParaRPr lang="en-US" sz="1100" dirty="0"/>
          </a:p>
          <a:p>
            <a:pPr lvl="2">
              <a:spcBef>
                <a:spcPts val="211"/>
              </a:spcBef>
              <a:spcAft>
                <a:spcPts val="211"/>
              </a:spcAft>
              <a:buFont typeface="Wingdings" pitchFamily="2" charset="2"/>
              <a:buChar char="§"/>
            </a:pPr>
            <a:r>
              <a:rPr lang="en-US" sz="1100" dirty="0"/>
              <a:t>Ubiquitination</a:t>
            </a:r>
          </a:p>
          <a:p>
            <a:pPr lvl="1">
              <a:spcBef>
                <a:spcPts val="634"/>
              </a:spcBef>
              <a:buFont typeface="Wingdings" pitchFamily="2" charset="2"/>
              <a:buChar char="§"/>
            </a:pPr>
            <a:r>
              <a:rPr lang="en-US" sz="1900" dirty="0"/>
              <a:t>Critical Process Excipients</a:t>
            </a:r>
          </a:p>
          <a:p>
            <a:pPr lvl="2">
              <a:spcBef>
                <a:spcPts val="634"/>
              </a:spcBef>
              <a:buFont typeface="Wingdings" pitchFamily="2" charset="2"/>
              <a:buChar char="§"/>
            </a:pPr>
            <a:r>
              <a:rPr lang="en-US" sz="1700" dirty="0"/>
              <a:t>Qualitative and Quantitative Determination of Amino acids</a:t>
            </a:r>
          </a:p>
          <a:p>
            <a:pPr lvl="1">
              <a:spcBef>
                <a:spcPts val="634"/>
              </a:spcBef>
              <a:buFont typeface="Wingdings" pitchFamily="2" charset="2"/>
              <a:buChar char="§"/>
            </a:pPr>
            <a:r>
              <a:rPr lang="en-US" sz="1900" dirty="0" err="1"/>
              <a:t>Lyophilization</a:t>
            </a:r>
            <a:endParaRPr lang="en-US" sz="1900" dirty="0"/>
          </a:p>
          <a:p>
            <a:pPr lvl="2">
              <a:spcBef>
                <a:spcPts val="634"/>
              </a:spcBef>
              <a:buFont typeface="Wingdings" pitchFamily="2" charset="2"/>
              <a:buChar char="§"/>
            </a:pPr>
            <a:r>
              <a:rPr lang="en-US" sz="1700" dirty="0"/>
              <a:t>Including examination of polymorphism</a:t>
            </a:r>
          </a:p>
          <a:p>
            <a:pPr lvl="2">
              <a:spcBef>
                <a:spcPts val="634"/>
              </a:spcBef>
              <a:buFont typeface="Wingdings" pitchFamily="2" charset="2"/>
              <a:buChar char="§"/>
            </a:pPr>
            <a:r>
              <a:rPr lang="en-US" sz="1700" dirty="0"/>
              <a:t>Distribution and structure</a:t>
            </a:r>
          </a:p>
          <a:p>
            <a:pPr lvl="1">
              <a:spcBef>
                <a:spcPts val="634"/>
              </a:spcBef>
              <a:buFont typeface="Wingdings" pitchFamily="2" charset="2"/>
              <a:buChar char="§"/>
            </a:pPr>
            <a:r>
              <a:rPr lang="en-US" sz="1900" dirty="0"/>
              <a:t>Forensic Analysis</a:t>
            </a:r>
          </a:p>
          <a:p>
            <a:pPr lvl="2">
              <a:spcBef>
                <a:spcPts val="634"/>
              </a:spcBef>
              <a:buFont typeface="Wingdings" pitchFamily="2" charset="2"/>
              <a:buChar char="§"/>
            </a:pPr>
            <a:r>
              <a:rPr lang="en-US" sz="1700" dirty="0"/>
              <a:t>Contaminates and foreign particle identification</a:t>
            </a:r>
          </a:p>
          <a:p>
            <a:pPr lvl="2">
              <a:spcBef>
                <a:spcPts val="634"/>
              </a:spcBef>
              <a:buFont typeface="Wingdings" pitchFamily="2" charset="2"/>
              <a:buChar char="§"/>
            </a:pPr>
            <a:r>
              <a:rPr lang="en-US" sz="1700" dirty="0"/>
              <a:t>Unexpected residues</a:t>
            </a:r>
          </a:p>
          <a:p>
            <a:pPr lvl="2">
              <a:spcBef>
                <a:spcPts val="634"/>
              </a:spcBef>
              <a:buFont typeface="Wingdings" pitchFamily="2" charset="2"/>
              <a:buChar char="§"/>
            </a:pPr>
            <a:r>
              <a:rPr lang="en-US" sz="1700" dirty="0"/>
              <a:t>Drug counterfeits</a:t>
            </a:r>
          </a:p>
          <a:p>
            <a:pPr lvl="1">
              <a:spcBef>
                <a:spcPts val="634"/>
              </a:spcBef>
              <a:buFont typeface="Wingdings" pitchFamily="2" charset="2"/>
              <a:buChar char="§"/>
            </a:pPr>
            <a:r>
              <a:rPr lang="en-US" sz="1900" dirty="0"/>
              <a:t>Product identification</a:t>
            </a:r>
          </a:p>
          <a:p>
            <a:pPr lvl="1">
              <a:spcBef>
                <a:spcPts val="634"/>
              </a:spcBef>
              <a:buFont typeface="Wingdings" pitchFamily="2" charset="2"/>
              <a:buChar char="§"/>
            </a:pPr>
            <a:r>
              <a:rPr lang="en-US" sz="1900" dirty="0"/>
              <a:t>Quantification of Product Yield</a:t>
            </a:r>
          </a:p>
          <a:p>
            <a:pPr lvl="1">
              <a:spcBef>
                <a:spcPts val="634"/>
              </a:spcBef>
              <a:buFont typeface="Wingdings" pitchFamily="2" charset="2"/>
              <a:buChar char="§"/>
            </a:pPr>
            <a:r>
              <a:rPr lang="en-US" sz="1900" dirty="0"/>
              <a:t>Quality control</a:t>
            </a:r>
          </a:p>
          <a:p>
            <a:pPr lvl="2">
              <a:spcBef>
                <a:spcPts val="211"/>
              </a:spcBef>
              <a:spcAft>
                <a:spcPts val="211"/>
              </a:spcAft>
              <a:buFont typeface="Wingdings" pitchFamily="2" charset="2"/>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48A88541-D6AC-49F3-821B-5FFCB7817601}" type="slidenum">
              <a:rPr lang="en-US" smtClean="0"/>
              <a:t>36</a:t>
            </a:fld>
            <a:endParaRPr lang="en-US"/>
          </a:p>
        </p:txBody>
      </p:sp>
    </p:spTree>
    <p:extLst>
      <p:ext uri="{BB962C8B-B14F-4D97-AF65-F5344CB8AC3E}">
        <p14:creationId xmlns:p14="http://schemas.microsoft.com/office/powerpoint/2010/main" val="245432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Add Animation</a:t>
            </a:r>
          </a:p>
        </p:txBody>
      </p:sp>
      <p:sp>
        <p:nvSpPr>
          <p:cNvPr id="4" name="Slide Number Placeholder 3"/>
          <p:cNvSpPr>
            <a:spLocks noGrp="1"/>
          </p:cNvSpPr>
          <p:nvPr>
            <p:ph type="sldNum" sz="quarter" idx="10"/>
          </p:nvPr>
        </p:nvSpPr>
        <p:spPr/>
        <p:txBody>
          <a:bodyPr/>
          <a:lstStyle/>
          <a:p>
            <a:fld id="{021F3A99-EBF6-4EA4-8801-833B489839D4}" type="slidenum">
              <a:rPr lang="en-US" smtClean="0"/>
              <a:pPr/>
              <a:t>38</a:t>
            </a:fld>
            <a:endParaRPr lang="en-US"/>
          </a:p>
        </p:txBody>
      </p:sp>
    </p:spTree>
    <p:extLst>
      <p:ext uri="{BB962C8B-B14F-4D97-AF65-F5344CB8AC3E}">
        <p14:creationId xmlns:p14="http://schemas.microsoft.com/office/powerpoint/2010/main" val="220153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 slide</a:t>
            </a:r>
          </a:p>
        </p:txBody>
      </p:sp>
      <p:sp>
        <p:nvSpPr>
          <p:cNvPr id="4" name="Header Placeholder 3"/>
          <p:cNvSpPr>
            <a:spLocks noGrp="1"/>
          </p:cNvSpPr>
          <p:nvPr>
            <p:ph type="hdr" sz="quarter" idx="10"/>
          </p:nvPr>
        </p:nvSpPr>
        <p:spPr/>
        <p:txBody>
          <a:bodyPr/>
          <a:lstStyle/>
          <a:p>
            <a:r>
              <a:rPr lang="en-US"/>
              <a:t>EB/VR Meeting</a:t>
            </a:r>
            <a:endParaRPr lang="en-US" dirty="0"/>
          </a:p>
        </p:txBody>
      </p:sp>
      <p:sp>
        <p:nvSpPr>
          <p:cNvPr id="5" name="Slide Number Placeholder 4"/>
          <p:cNvSpPr>
            <a:spLocks noGrp="1"/>
          </p:cNvSpPr>
          <p:nvPr>
            <p:ph type="sldNum" sz="quarter" idx="11"/>
          </p:nvPr>
        </p:nvSpPr>
        <p:spPr/>
        <p:txBody>
          <a:bodyPr/>
          <a:lstStyle/>
          <a:p>
            <a:fld id="{C6E303EA-09C3-495B-8565-6524796C22FB}" type="slidenum">
              <a:rPr lang="en-US" noProof="0" smtClean="0"/>
              <a:pPr/>
              <a:t>44</a:t>
            </a:fld>
            <a:endParaRPr lang="en-US" noProof="0" dirty="0"/>
          </a:p>
        </p:txBody>
      </p:sp>
    </p:spTree>
    <p:extLst>
      <p:ext uri="{BB962C8B-B14F-4D97-AF65-F5344CB8AC3E}">
        <p14:creationId xmlns:p14="http://schemas.microsoft.com/office/powerpoint/2010/main" val="210320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t>Add Picture</a:t>
            </a:r>
          </a:p>
        </p:txBody>
      </p:sp>
      <p:sp>
        <p:nvSpPr>
          <p:cNvPr id="52228" name="Slide Number Placeholder 3"/>
          <p:cNvSpPr>
            <a:spLocks noGrp="1"/>
          </p:cNvSpPr>
          <p:nvPr>
            <p:ph type="sldNum" sz="quarter" idx="5"/>
          </p:nvPr>
        </p:nvSpPr>
        <p:spPr>
          <a:noFill/>
        </p:spPr>
        <p:txBody>
          <a:bodyPr/>
          <a:lstStyle/>
          <a:p>
            <a:fld id="{E8EE9105-9AD4-4D28-814C-46377A486F0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955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then, how</a:t>
            </a:r>
            <a:r>
              <a:rPr lang="en-US" baseline="0" dirty="0"/>
              <a:t> do we incorporate these principles into a process environment? And what do we need to think about while doing it? </a:t>
            </a:r>
            <a:endParaRPr lang="en-US" dirty="0"/>
          </a:p>
        </p:txBody>
      </p:sp>
      <p:sp>
        <p:nvSpPr>
          <p:cNvPr id="4" name="Slide Number Placeholder 3"/>
          <p:cNvSpPr>
            <a:spLocks noGrp="1"/>
          </p:cNvSpPr>
          <p:nvPr>
            <p:ph type="sldNum" sz="quarter" idx="10"/>
          </p:nvPr>
        </p:nvSpPr>
        <p:spPr/>
        <p:txBody>
          <a:bodyPr/>
          <a:lstStyle/>
          <a:p>
            <a:fld id="{15B239A2-CADA-49B5-AF7D-25C061A0485A}" type="slidenum">
              <a:rPr lang="en-US" smtClean="0"/>
              <a:t>7</a:t>
            </a:fld>
            <a:endParaRPr lang="en-US"/>
          </a:p>
        </p:txBody>
      </p:sp>
    </p:spTree>
    <p:extLst>
      <p:ext uri="{BB962C8B-B14F-4D97-AF65-F5344CB8AC3E}">
        <p14:creationId xmlns:p14="http://schemas.microsoft.com/office/powerpoint/2010/main" val="313182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Interchangeable </a:t>
            </a:r>
            <a:r>
              <a:rPr lang="en-US" baseline="0" dirty="0"/>
              <a:t>sampling probes extend utility of an analyzer and enable plug and play changes in applications. </a:t>
            </a:r>
            <a:endParaRPr lang="en-US" dirty="0"/>
          </a:p>
        </p:txBody>
      </p:sp>
      <p:sp>
        <p:nvSpPr>
          <p:cNvPr id="4" name="Slide Number Placeholder 3"/>
          <p:cNvSpPr>
            <a:spLocks noGrp="1"/>
          </p:cNvSpPr>
          <p:nvPr>
            <p:ph type="sldNum" sz="quarter" idx="10"/>
          </p:nvPr>
        </p:nvSpPr>
        <p:spPr/>
        <p:txBody>
          <a:bodyPr/>
          <a:lstStyle/>
          <a:p>
            <a:fld id="{15B239A2-CADA-49B5-AF7D-25C061A0485A}" type="slidenum">
              <a:rPr lang="en-US" smtClean="0"/>
              <a:t>46</a:t>
            </a:fld>
            <a:endParaRPr lang="en-US"/>
          </a:p>
        </p:txBody>
      </p:sp>
    </p:spTree>
    <p:extLst>
      <p:ext uri="{BB962C8B-B14F-4D97-AF65-F5344CB8AC3E}">
        <p14:creationId xmlns:p14="http://schemas.microsoft.com/office/powerpoint/2010/main" val="379485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Interchangeable </a:t>
            </a:r>
            <a:r>
              <a:rPr lang="en-US" baseline="0" dirty="0"/>
              <a:t>sampling probes extend utility of an analyzer and enable plug and play changes in applications. </a:t>
            </a:r>
            <a:endParaRPr lang="en-US" dirty="0"/>
          </a:p>
        </p:txBody>
      </p:sp>
      <p:sp>
        <p:nvSpPr>
          <p:cNvPr id="4" name="Slide Number Placeholder 3"/>
          <p:cNvSpPr>
            <a:spLocks noGrp="1"/>
          </p:cNvSpPr>
          <p:nvPr>
            <p:ph type="sldNum" sz="quarter" idx="10"/>
          </p:nvPr>
        </p:nvSpPr>
        <p:spPr/>
        <p:txBody>
          <a:bodyPr/>
          <a:lstStyle/>
          <a:p>
            <a:fld id="{15B239A2-CADA-49B5-AF7D-25C061A0485A}" type="slidenum">
              <a:rPr lang="en-US" smtClean="0"/>
              <a:t>47</a:t>
            </a:fld>
            <a:endParaRPr lang="en-US"/>
          </a:p>
        </p:txBody>
      </p:sp>
    </p:spTree>
    <p:extLst>
      <p:ext uri="{BB962C8B-B14F-4D97-AF65-F5344CB8AC3E}">
        <p14:creationId xmlns:p14="http://schemas.microsoft.com/office/powerpoint/2010/main" val="20163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transferability: eases</a:t>
            </a:r>
            <a:r>
              <a:rPr lang="en-US" baseline="0" dirty="0"/>
              <a:t> management of analytical method life cycle. Today I will discuss how to use sampling options to maximize amount of signal in life sciences and polymer applications. And an important consideration in sampling options is the amount of optical scattering in your sample. </a:t>
            </a:r>
            <a:endParaRPr lang="en-US" dirty="0"/>
          </a:p>
        </p:txBody>
      </p:sp>
      <p:sp>
        <p:nvSpPr>
          <p:cNvPr id="4" name="Slide Number Placeholder 3"/>
          <p:cNvSpPr>
            <a:spLocks noGrp="1"/>
          </p:cNvSpPr>
          <p:nvPr>
            <p:ph type="sldNum" sz="quarter" idx="10"/>
          </p:nvPr>
        </p:nvSpPr>
        <p:spPr/>
        <p:txBody>
          <a:bodyPr/>
          <a:lstStyle/>
          <a:p>
            <a:fld id="{15B239A2-CADA-49B5-AF7D-25C061A0485A}" type="slidenum">
              <a:rPr lang="en-US" smtClean="0"/>
              <a:t>10</a:t>
            </a:fld>
            <a:endParaRPr lang="en-US"/>
          </a:p>
        </p:txBody>
      </p:sp>
    </p:spTree>
    <p:extLst>
      <p:ext uri="{BB962C8B-B14F-4D97-AF65-F5344CB8AC3E}">
        <p14:creationId xmlns:p14="http://schemas.microsoft.com/office/powerpoint/2010/main" val="59307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0" lvl="1"/>
            <a:r>
              <a:rPr lang="en-US"/>
              <a:t>The Upstream process segment has the lowest barrier to entry accompanied by the larger unit volume opportunity.</a:t>
            </a:r>
          </a:p>
          <a:p>
            <a:endParaRPr lang="en-US"/>
          </a:p>
        </p:txBody>
      </p:sp>
      <p:sp>
        <p:nvSpPr>
          <p:cNvPr id="73732" name="Slide Number Placeholder 3"/>
          <p:cNvSpPr>
            <a:spLocks noGrp="1"/>
          </p:cNvSpPr>
          <p:nvPr>
            <p:ph type="sldNum" sz="quarter" idx="5"/>
          </p:nvPr>
        </p:nvSpPr>
        <p:spPr>
          <a:noFill/>
        </p:spPr>
        <p:txBody>
          <a:bodyPr/>
          <a:lstStyle/>
          <a:p>
            <a:fld id="{7C367ED5-3355-4A97-917F-3AC342994773}" type="slidenum">
              <a:rPr lang="en-US" smtClean="0"/>
              <a:pPr/>
              <a:t>17</a:t>
            </a:fld>
            <a:endParaRPr lang="en-US"/>
          </a:p>
        </p:txBody>
      </p:sp>
    </p:spTree>
    <p:extLst>
      <p:ext uri="{BB962C8B-B14F-4D97-AF65-F5344CB8AC3E}">
        <p14:creationId xmlns:p14="http://schemas.microsoft.com/office/powerpoint/2010/main" val="322349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bioreactor</a:t>
            </a:r>
            <a:r>
              <a:rPr lang="en-US" baseline="0" dirty="0"/>
              <a:t> schematic</a:t>
            </a:r>
            <a:endParaRPr lang="en-US" dirty="0"/>
          </a:p>
        </p:txBody>
      </p:sp>
      <p:sp>
        <p:nvSpPr>
          <p:cNvPr id="4" name="Slide Number Placeholder 3"/>
          <p:cNvSpPr>
            <a:spLocks noGrp="1"/>
          </p:cNvSpPr>
          <p:nvPr>
            <p:ph type="sldNum" sz="quarter" idx="10"/>
          </p:nvPr>
        </p:nvSpPr>
        <p:spPr/>
        <p:txBody>
          <a:bodyPr/>
          <a:lstStyle/>
          <a:p>
            <a:fld id="{021F3A99-EBF6-4EA4-8801-833B489839D4}" type="slidenum">
              <a:rPr lang="en-US" smtClean="0"/>
              <a:pPr/>
              <a:t>18</a:t>
            </a:fld>
            <a:endParaRPr lang="en-US"/>
          </a:p>
        </p:txBody>
      </p:sp>
    </p:spTree>
    <p:extLst>
      <p:ext uri="{BB962C8B-B14F-4D97-AF65-F5344CB8AC3E}">
        <p14:creationId xmlns:p14="http://schemas.microsoft.com/office/powerpoint/2010/main" val="54843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bioreactor</a:t>
            </a:r>
            <a:r>
              <a:rPr lang="en-US" baseline="0" dirty="0"/>
              <a:t> schematic</a:t>
            </a:r>
            <a:endParaRPr lang="en-US" dirty="0"/>
          </a:p>
        </p:txBody>
      </p:sp>
      <p:sp>
        <p:nvSpPr>
          <p:cNvPr id="4" name="Slide Number Placeholder 3"/>
          <p:cNvSpPr>
            <a:spLocks noGrp="1"/>
          </p:cNvSpPr>
          <p:nvPr>
            <p:ph type="sldNum" sz="quarter" idx="10"/>
          </p:nvPr>
        </p:nvSpPr>
        <p:spPr/>
        <p:txBody>
          <a:bodyPr/>
          <a:lstStyle/>
          <a:p>
            <a:fld id="{021F3A99-EBF6-4EA4-8801-833B489839D4}" type="slidenum">
              <a:rPr lang="en-US" smtClean="0"/>
              <a:pPr/>
              <a:t>19</a:t>
            </a:fld>
            <a:endParaRPr lang="en-US"/>
          </a:p>
        </p:txBody>
      </p:sp>
    </p:spTree>
    <p:extLst>
      <p:ext uri="{BB962C8B-B14F-4D97-AF65-F5344CB8AC3E}">
        <p14:creationId xmlns:p14="http://schemas.microsoft.com/office/powerpoint/2010/main" val="323087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can be done at any scale, shown later</a:t>
            </a:r>
          </a:p>
        </p:txBody>
      </p:sp>
      <p:sp>
        <p:nvSpPr>
          <p:cNvPr id="4" name="Slide Number Placeholder 3"/>
          <p:cNvSpPr>
            <a:spLocks noGrp="1"/>
          </p:cNvSpPr>
          <p:nvPr>
            <p:ph type="sldNum" sz="quarter" idx="10"/>
          </p:nvPr>
        </p:nvSpPr>
        <p:spPr/>
        <p:txBody>
          <a:bodyPr/>
          <a:lstStyle/>
          <a:p>
            <a:fld id="{9EF2A698-092F-4D62-8A43-254885B5E89C}" type="slidenum">
              <a:rPr lang="en-US" smtClean="0"/>
              <a:t>23</a:t>
            </a:fld>
            <a:endParaRPr lang="en-US"/>
          </a:p>
        </p:txBody>
      </p:sp>
    </p:spTree>
    <p:extLst>
      <p:ext uri="{BB962C8B-B14F-4D97-AF65-F5344CB8AC3E}">
        <p14:creationId xmlns:p14="http://schemas.microsoft.com/office/powerpoint/2010/main" val="61860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can be done at any scale, shown later</a:t>
            </a:r>
          </a:p>
        </p:txBody>
      </p:sp>
      <p:sp>
        <p:nvSpPr>
          <p:cNvPr id="4" name="Slide Number Placeholder 3"/>
          <p:cNvSpPr>
            <a:spLocks noGrp="1"/>
          </p:cNvSpPr>
          <p:nvPr>
            <p:ph type="sldNum" sz="quarter" idx="10"/>
          </p:nvPr>
        </p:nvSpPr>
        <p:spPr/>
        <p:txBody>
          <a:bodyPr/>
          <a:lstStyle/>
          <a:p>
            <a:fld id="{9EF2A698-092F-4D62-8A43-254885B5E89C}" type="slidenum">
              <a:rPr lang="en-US" smtClean="0"/>
              <a:t>24</a:t>
            </a:fld>
            <a:endParaRPr lang="en-US"/>
          </a:p>
        </p:txBody>
      </p:sp>
    </p:spTree>
    <p:extLst>
      <p:ext uri="{BB962C8B-B14F-4D97-AF65-F5344CB8AC3E}">
        <p14:creationId xmlns:p14="http://schemas.microsoft.com/office/powerpoint/2010/main" val="375393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2015 Mar-Apr;31(2):566-77. </a:t>
            </a:r>
            <a:endParaRPr lang="en-US" dirty="0"/>
          </a:p>
        </p:txBody>
      </p:sp>
      <p:sp>
        <p:nvSpPr>
          <p:cNvPr id="4" name="Slide Number Placeholder 3"/>
          <p:cNvSpPr>
            <a:spLocks noGrp="1"/>
          </p:cNvSpPr>
          <p:nvPr>
            <p:ph type="sldNum" sz="quarter" idx="10"/>
          </p:nvPr>
        </p:nvSpPr>
        <p:spPr/>
        <p:txBody>
          <a:bodyPr/>
          <a:lstStyle/>
          <a:p>
            <a:fld id="{021F3A99-EBF6-4EA4-8801-833B489839D4}" type="slidenum">
              <a:rPr lang="en-US" smtClean="0"/>
              <a:pPr/>
              <a:t>27</a:t>
            </a:fld>
            <a:endParaRPr lang="en-US"/>
          </a:p>
        </p:txBody>
      </p:sp>
    </p:spTree>
    <p:extLst>
      <p:ext uri="{BB962C8B-B14F-4D97-AF65-F5344CB8AC3E}">
        <p14:creationId xmlns:p14="http://schemas.microsoft.com/office/powerpoint/2010/main" val="57319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9BFDB37-CDC0-492C-B2B9-5C50DDCB8EC4}" type="datetimeFigureOut">
              <a:rPr lang="en-US" smtClean="0"/>
              <a:t>2/27/2018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E75AF3A-E89C-49C0-B3A0-48D42CAC00DC}" type="slidenum">
              <a:rPr lang="en-US" smtClean="0"/>
              <a:t>‹#›</a:t>
            </a:fld>
            <a:endParaRPr lang="en-US"/>
          </a:p>
        </p:txBody>
      </p:sp>
    </p:spTree>
    <p:extLst>
      <p:ext uri="{BB962C8B-B14F-4D97-AF65-F5344CB8AC3E}">
        <p14:creationId xmlns:p14="http://schemas.microsoft.com/office/powerpoint/2010/main" val="19761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H Title and Bullet" userDrawn="1">
  <p:cSld name="E+H Title and Bullet">
    <p:spTree>
      <p:nvGrpSpPr>
        <p:cNvPr id="1" name=""/>
        <p:cNvGrpSpPr/>
        <p:nvPr/>
      </p:nvGrpSpPr>
      <p:grpSpPr>
        <a:xfrm>
          <a:off x="0" y="0"/>
          <a:ext cx="0" cy="0"/>
          <a:chOff x="0" y="0"/>
          <a:chExt cx="0" cy="0"/>
        </a:xfrm>
      </p:grpSpPr>
      <p:sp>
        <p:nvSpPr>
          <p:cNvPr id="10" name="Title 9"/>
          <p:cNvSpPr>
            <a:spLocks noGrp="1"/>
          </p:cNvSpPr>
          <p:nvPr>
            <p:ph type="title"/>
          </p:nvPr>
        </p:nvSpPr>
        <p:spPr>
          <a:xfrm>
            <a:off x="431541" y="500214"/>
            <a:ext cx="8027987" cy="432509"/>
          </a:xfrm>
        </p:spPr>
        <p:txBody>
          <a:bodyPr/>
          <a:lstStyle/>
          <a:p>
            <a:r>
              <a:rPr lang="en-US" dirty="0"/>
              <a:t>Click to edit Master title style</a:t>
            </a:r>
          </a:p>
        </p:txBody>
      </p:sp>
      <p:sp>
        <p:nvSpPr>
          <p:cNvPr id="4" name="Text Placeholder 3"/>
          <p:cNvSpPr>
            <a:spLocks noGrp="1"/>
          </p:cNvSpPr>
          <p:nvPr>
            <p:ph type="body" sz="quarter" idx="19"/>
          </p:nvPr>
        </p:nvSpPr>
        <p:spPr>
          <a:xfrm>
            <a:off x="684214" y="1221318"/>
            <a:ext cx="6624637" cy="4895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43457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H Title Only" userDrawn="1">
  <p:cSld name="E+H 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8" name="Footer Placeholder 7"/>
          <p:cNvSpPr>
            <a:spLocks noGrp="1"/>
          </p:cNvSpPr>
          <p:nvPr>
            <p:ph type="ftr" sz="quarter" idx="11"/>
          </p:nvPr>
        </p:nvSpPr>
        <p:spPr/>
        <p:txBody>
          <a:bodyPr/>
          <a:lstStyle>
            <a:lvl1pPr>
              <a:defRPr/>
            </a:lvl1pPr>
          </a:lstStyle>
          <a:p>
            <a:r>
              <a:rPr lang="en-US" dirty="0"/>
              <a:t>KAISER MARKETING</a:t>
            </a:r>
          </a:p>
        </p:txBody>
      </p:sp>
      <p:sp>
        <p:nvSpPr>
          <p:cNvPr id="9" name="Slide Number Placeholder 8"/>
          <p:cNvSpPr>
            <a:spLocks noGrp="1"/>
          </p:cNvSpPr>
          <p:nvPr>
            <p:ph type="sldNum" sz="quarter" idx="12"/>
          </p:nvPr>
        </p:nvSpPr>
        <p:spPr/>
        <p:txBody>
          <a:bodyPr/>
          <a:lstStyle/>
          <a:p>
            <a:r>
              <a:rPr lang="en-US" dirty="0"/>
              <a:t>Slide </a:t>
            </a:r>
            <a:fld id="{A3D7C8B4-F0EC-4285-9DDC-386A7965F876}" type="slidenum">
              <a:rPr lang="en-US" smtClean="0"/>
              <a:t>‹#›</a:t>
            </a:fld>
            <a:endParaRPr lang="en-US" dirty="0"/>
          </a:p>
        </p:txBody>
      </p:sp>
      <p:sp>
        <p:nvSpPr>
          <p:cNvPr id="2" name="Date Placeholder 1"/>
          <p:cNvSpPr>
            <a:spLocks noGrp="1"/>
          </p:cNvSpPr>
          <p:nvPr>
            <p:ph type="dt" sz="half" idx="13"/>
          </p:nvPr>
        </p:nvSpPr>
        <p:spPr/>
        <p:txBody>
          <a:bodyPr/>
          <a:lstStyle/>
          <a:p>
            <a:r>
              <a:rPr lang="en-US" dirty="0"/>
              <a:t>Kaiser Optical Systems, Inc.</a:t>
            </a:r>
          </a:p>
        </p:txBody>
      </p:sp>
    </p:spTree>
    <p:extLst>
      <p:ext uri="{BB962C8B-B14F-4D97-AF65-F5344CB8AC3E}">
        <p14:creationId xmlns:p14="http://schemas.microsoft.com/office/powerpoint/2010/main" val="1888651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 id="2147483670" r:id="rId2"/>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1" r:id="rId4"/>
    <p:sldLayoutId id="2147483672" r:id="rId5"/>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tif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3.jpeg"/><Relationship Id="rId4" Type="http://schemas.openxmlformats.org/officeDocument/2006/relationships/image" Target="../media/image4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png"/><Relationship Id="rId3" Type="http://schemas.openxmlformats.org/officeDocument/2006/relationships/image" Target="../media/image44.jpeg"/><Relationship Id="rId7" Type="http://schemas.openxmlformats.org/officeDocument/2006/relationships/image" Target="../media/image74.png"/><Relationship Id="rId12" Type="http://schemas.openxmlformats.org/officeDocument/2006/relationships/image" Target="../media/image45.png"/><Relationship Id="rId2" Type="http://schemas.openxmlformats.org/officeDocument/2006/relationships/image" Target="../media/image72.jpeg"/><Relationship Id="rId16"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73.jpeg"/><Relationship Id="rId11" Type="http://schemas.openxmlformats.org/officeDocument/2006/relationships/image" Target="../media/image77.png"/><Relationship Id="rId5" Type="http://schemas.openxmlformats.org/officeDocument/2006/relationships/image" Target="../media/image66.jpeg"/><Relationship Id="rId15" Type="http://schemas.openxmlformats.org/officeDocument/2006/relationships/image" Target="../media/image80.jpeg"/><Relationship Id="rId10" Type="http://schemas.openxmlformats.org/officeDocument/2006/relationships/image" Target="../media/image67.png"/><Relationship Id="rId4" Type="http://schemas.openxmlformats.org/officeDocument/2006/relationships/hyperlink" Target="https://www.google.com/url?sa=i&amp;rct=j&amp;q=&amp;esrc=s&amp;source=images&amp;cd=&amp;cad=rja&amp;uact=8&amp;ved=0ahUKEwjM6vSOqrHTAhUL1oMKHaVAB9IQjRwIBw&amp;url=https://www.sartorius.com/sartorius/en/EUR/products/bioreactors-fermentors/autoclavable-benchtop/biostat-b&amp;psig=AFQjCNHmfNefqrT1I-cIV6CCQJ3XD5djWQ&amp;ust=1492719081076179" TargetMode="External"/><Relationship Id="rId9" Type="http://schemas.openxmlformats.org/officeDocument/2006/relationships/image" Target="../media/image76.png"/><Relationship Id="rId14" Type="http://schemas.openxmlformats.org/officeDocument/2006/relationships/image" Target="../media/image79.png"/></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jpeg"/><Relationship Id="rId18" Type="http://schemas.openxmlformats.org/officeDocument/2006/relationships/image" Target="../media/image6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5.jpeg"/><Relationship Id="rId17" Type="http://schemas.openxmlformats.org/officeDocument/2006/relationships/image" Target="../media/image89.tiff"/><Relationship Id="rId2" Type="http://schemas.openxmlformats.org/officeDocument/2006/relationships/notesSlide" Target="../notesSlides/notesSlide18.xml"/><Relationship Id="rId16" Type="http://schemas.openxmlformats.org/officeDocument/2006/relationships/image" Target="../media/image88.png"/><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hyperlink" Target="https://www.google.de/url?q=http://inside107and109.blogspot.com/2014/02/semester-2-practical-2-in-test-tube.html&amp;sa=U&amp;ei=0BFFU7umO8Tx0gHXt4CACQ&amp;ved=0CC4Q9QEwAA&amp;usg=AFQjCNGnXLkTScvX7XZC5UZRXiyNeyhbTw" TargetMode="External"/><Relationship Id="rId5" Type="http://schemas.openxmlformats.org/officeDocument/2006/relationships/diagramQuickStyle" Target="../diagrams/quickStyle4.xml"/><Relationship Id="rId15" Type="http://schemas.openxmlformats.org/officeDocument/2006/relationships/image" Target="../media/image64.png"/><Relationship Id="rId10" Type="http://schemas.openxmlformats.org/officeDocument/2006/relationships/image" Target="../media/image84.png"/><Relationship Id="rId4" Type="http://schemas.openxmlformats.org/officeDocument/2006/relationships/diagramLayout" Target="../diagrams/layout4.xml"/><Relationship Id="rId9" Type="http://schemas.openxmlformats.org/officeDocument/2006/relationships/image" Target="../media/image83.jpeg"/><Relationship Id="rId14" Type="http://schemas.openxmlformats.org/officeDocument/2006/relationships/image" Target="../media/image8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4" Type="http://schemas.openxmlformats.org/officeDocument/2006/relationships/image" Target="../media/image9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0.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000" dirty="0"/>
              <a:t>Advances in Raman spectroscopy for in-line, real-time bioprocess monitoring and control</a:t>
            </a:r>
          </a:p>
        </p:txBody>
      </p:sp>
      <p:sp>
        <p:nvSpPr>
          <p:cNvPr id="3" name="Subtitle 2"/>
          <p:cNvSpPr>
            <a:spLocks noGrp="1"/>
          </p:cNvSpPr>
          <p:nvPr>
            <p:ph type="subTitle" idx="1"/>
          </p:nvPr>
        </p:nvSpPr>
        <p:spPr/>
        <p:txBody>
          <a:bodyPr/>
          <a:lstStyle/>
          <a:p>
            <a:r>
              <a:rPr lang="en-US" dirty="0"/>
              <a:t>Maryann Cuellar</a:t>
            </a:r>
          </a:p>
          <a:p>
            <a:r>
              <a:rPr lang="en-US" dirty="0"/>
              <a:t>Life Science Product Manager</a:t>
            </a:r>
          </a:p>
          <a:p>
            <a:r>
              <a:rPr lang="en-US" dirty="0"/>
              <a:t>Kaiser Optical Systems, Inc.</a:t>
            </a:r>
          </a:p>
          <a:p>
            <a:endParaRPr lang="en-US" dirty="0"/>
          </a:p>
          <a:p>
            <a:r>
              <a:rPr lang="en-US" dirty="0"/>
              <a:t>ISPE-</a:t>
            </a:r>
            <a:r>
              <a:rPr lang="en-US" dirty="0" err="1"/>
              <a:t>CaSA</a:t>
            </a:r>
            <a:r>
              <a:rPr lang="en-US" dirty="0"/>
              <a:t> Technology Conference</a:t>
            </a:r>
          </a:p>
          <a:p>
            <a:r>
              <a:rPr lang="en-US" dirty="0"/>
              <a:t>Raleigh Convention Center</a:t>
            </a:r>
          </a:p>
          <a:p>
            <a:r>
              <a:rPr lang="en-US" dirty="0"/>
              <a:t>March 13, 2018</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CDF201-7B67-4996-B7CF-59326B51B9BA}"/>
              </a:ext>
            </a:extLst>
          </p:cNvPr>
          <p:cNvSpPr>
            <a:spLocks noGrp="1"/>
          </p:cNvSpPr>
          <p:nvPr>
            <p:ph type="body" sz="quarter" idx="13"/>
          </p:nvPr>
        </p:nvSpPr>
        <p:spPr>
          <a:xfrm>
            <a:off x="404569" y="382326"/>
            <a:ext cx="8380677" cy="945885"/>
          </a:xfrm>
        </p:spPr>
        <p:txBody>
          <a:bodyPr/>
          <a:lstStyle/>
          <a:p>
            <a:r>
              <a:rPr lang="en-US" sz="2400" dirty="0"/>
              <a:t>Advantages of Raman in process environments</a:t>
            </a:r>
          </a:p>
        </p:txBody>
      </p:sp>
      <p:sp>
        <p:nvSpPr>
          <p:cNvPr id="7" name="TextBox 6"/>
          <p:cNvSpPr txBox="1"/>
          <p:nvPr/>
        </p:nvSpPr>
        <p:spPr>
          <a:xfrm>
            <a:off x="457468" y="1748807"/>
            <a:ext cx="3686695" cy="4001095"/>
          </a:xfrm>
          <a:prstGeom prst="rect">
            <a:avLst/>
          </a:prstGeom>
          <a:noFill/>
        </p:spPr>
        <p:txBody>
          <a:bodyPr wrap="square" rtlCol="0">
            <a:spAutoFit/>
          </a:bodyPr>
          <a:lstStyle/>
          <a:p>
            <a:pPr marL="171450" indent="-171450" defTabSz="820583">
              <a:buFont typeface="Arial" panose="020B0604020202020204" pitchFamily="34" charset="0"/>
              <a:buChar char="•"/>
            </a:pPr>
            <a:r>
              <a:rPr lang="en-US" sz="1600" dirty="0">
                <a:solidFill>
                  <a:prstClr val="black"/>
                </a:solidFill>
              </a:rPr>
              <a:t>Direct, real-time, and in-process</a:t>
            </a:r>
          </a:p>
          <a:p>
            <a:pPr defTabSz="820583"/>
            <a:r>
              <a:rPr lang="en-US" sz="1600" dirty="0">
                <a:solidFill>
                  <a:prstClr val="black"/>
                </a:solidFill>
              </a:rPr>
              <a:t> </a:t>
            </a:r>
          </a:p>
          <a:p>
            <a:pPr marL="171450" indent="-171450" defTabSz="820583">
              <a:buFont typeface="Arial" panose="020B0604020202020204" pitchFamily="34" charset="0"/>
              <a:buChar char="•"/>
            </a:pPr>
            <a:r>
              <a:rPr lang="en-US" sz="1600" dirty="0">
                <a:solidFill>
                  <a:prstClr val="black"/>
                </a:solidFill>
              </a:rPr>
              <a:t>Method transferability</a:t>
            </a:r>
          </a:p>
          <a:p>
            <a:pPr marL="171450" indent="-171450" defTabSz="820583">
              <a:buFont typeface="Arial" panose="020B0604020202020204" pitchFamily="34" charset="0"/>
              <a:buChar char="•"/>
            </a:pPr>
            <a:endParaRPr lang="en-US" sz="1600" dirty="0">
              <a:solidFill>
                <a:prstClr val="black"/>
              </a:solidFill>
            </a:endParaRPr>
          </a:p>
          <a:p>
            <a:pPr marL="171450" indent="-171450" defTabSz="820583">
              <a:buFont typeface="Arial" panose="020B0604020202020204" pitchFamily="34" charset="0"/>
              <a:buChar char="•"/>
            </a:pPr>
            <a:r>
              <a:rPr lang="en-US" sz="1600" dirty="0">
                <a:solidFill>
                  <a:prstClr val="black"/>
                </a:solidFill>
              </a:rPr>
              <a:t>Compatible with classified environments</a:t>
            </a:r>
          </a:p>
          <a:p>
            <a:pPr marL="171450" indent="-171450" defTabSz="820583">
              <a:buFont typeface="Arial" panose="020B0604020202020204" pitchFamily="34" charset="0"/>
              <a:buChar char="•"/>
            </a:pPr>
            <a:endParaRPr lang="en-US" sz="1600" dirty="0">
              <a:solidFill>
                <a:prstClr val="black"/>
              </a:solidFill>
            </a:endParaRPr>
          </a:p>
          <a:p>
            <a:pPr marL="171450" indent="-171450" defTabSz="820583">
              <a:buFont typeface="Arial" panose="020B0604020202020204" pitchFamily="34" charset="0"/>
              <a:buChar char="•"/>
            </a:pPr>
            <a:r>
              <a:rPr lang="en-US" sz="1600" dirty="0">
                <a:solidFill>
                  <a:prstClr val="black"/>
                </a:solidFill>
              </a:rPr>
              <a:t>Compatible with process control software</a:t>
            </a:r>
          </a:p>
          <a:p>
            <a:pPr marL="171450" indent="-171450" defTabSz="820583">
              <a:buFont typeface="Arial" panose="020B0604020202020204" pitchFamily="34" charset="0"/>
              <a:buChar char="•"/>
            </a:pPr>
            <a:endParaRPr lang="en-US" sz="1600" dirty="0">
              <a:solidFill>
                <a:prstClr val="black"/>
              </a:solidFill>
            </a:endParaRPr>
          </a:p>
          <a:p>
            <a:pPr marL="171450" indent="-171450" defTabSz="820583">
              <a:buFont typeface="Arial" panose="020B0604020202020204" pitchFamily="34" charset="0"/>
              <a:buChar char="•"/>
            </a:pPr>
            <a:r>
              <a:rPr lang="en-US" sz="1600" dirty="0">
                <a:solidFill>
                  <a:prstClr val="black"/>
                </a:solidFill>
              </a:rPr>
              <a:t>Sampling flexibility: compatibility with aqueous systems, slurries, feeds, turbulent mixtures, moving streams, gas-liquid mixes, gases, and biological tissues</a:t>
            </a:r>
          </a:p>
          <a:p>
            <a:pPr marL="171450" indent="-171450" defTabSz="820583">
              <a:buFont typeface="Arial" panose="020B0604020202020204" pitchFamily="34" charset="0"/>
              <a:buChar char="•"/>
            </a:pPr>
            <a:endParaRPr lang="en-US" sz="1400" dirty="0">
              <a:solidFill>
                <a:prstClr val="black"/>
              </a:solidFill>
              <a:latin typeface="E+H Serif"/>
            </a:endParaRPr>
          </a:p>
        </p:txBody>
      </p:sp>
      <p:grpSp>
        <p:nvGrpSpPr>
          <p:cNvPr id="4" name="Group 3"/>
          <p:cNvGrpSpPr/>
          <p:nvPr/>
        </p:nvGrpSpPr>
        <p:grpSpPr>
          <a:xfrm>
            <a:off x="4545874" y="1818476"/>
            <a:ext cx="4643717" cy="2004587"/>
            <a:chOff x="4649896" y="2829054"/>
            <a:chExt cx="3978779" cy="1779493"/>
          </a:xfrm>
        </p:grpSpPr>
        <p:grpSp>
          <p:nvGrpSpPr>
            <p:cNvPr id="8" name="Group 7"/>
            <p:cNvGrpSpPr/>
            <p:nvPr/>
          </p:nvGrpSpPr>
          <p:grpSpPr>
            <a:xfrm>
              <a:off x="4649896" y="2829054"/>
              <a:ext cx="2158242" cy="1779493"/>
              <a:chOff x="4085005" y="1106554"/>
              <a:chExt cx="4571939" cy="3769612"/>
            </a:xfrm>
          </p:grpSpPr>
          <p:sp>
            <p:nvSpPr>
              <p:cNvPr id="33" name="Text Box 3094"/>
              <p:cNvSpPr txBox="1">
                <a:spLocks noChangeArrowheads="1"/>
              </p:cNvSpPr>
              <p:nvPr/>
            </p:nvSpPr>
            <p:spPr bwMode="auto">
              <a:xfrm>
                <a:off x="5306414" y="4354581"/>
                <a:ext cx="2554276" cy="5215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en-US" sz="1000"/>
                  <a:t>Raman Shift, cm</a:t>
                </a:r>
                <a:r>
                  <a:rPr lang="en-US" sz="1000" baseline="30000"/>
                  <a:t>-1</a:t>
                </a:r>
                <a:endParaRPr lang="en-US" sz="1000"/>
              </a:p>
            </p:txBody>
          </p:sp>
          <p:grpSp>
            <p:nvGrpSpPr>
              <p:cNvPr id="34" name="Group 3103"/>
              <p:cNvGrpSpPr>
                <a:grpSpLocks/>
              </p:cNvGrpSpPr>
              <p:nvPr/>
            </p:nvGrpSpPr>
            <p:grpSpPr bwMode="auto">
              <a:xfrm>
                <a:off x="4537784" y="1106554"/>
                <a:ext cx="4119160" cy="3234929"/>
                <a:chOff x="402" y="941"/>
                <a:chExt cx="2983" cy="2717"/>
              </a:xfrm>
            </p:grpSpPr>
            <p:sp>
              <p:nvSpPr>
                <p:cNvPr id="35" name="Freeform 3076"/>
                <p:cNvSpPr>
                  <a:spLocks/>
                </p:cNvSpPr>
                <p:nvPr/>
              </p:nvSpPr>
              <p:spPr bwMode="auto">
                <a:xfrm>
                  <a:off x="449" y="1056"/>
                  <a:ext cx="2866" cy="1333"/>
                </a:xfrm>
                <a:custGeom>
                  <a:avLst/>
                  <a:gdLst>
                    <a:gd name="T0" fmla="*/ 47 w 3224"/>
                    <a:gd name="T1" fmla="*/ 1288 h 1333"/>
                    <a:gd name="T2" fmla="*/ 98 w 3224"/>
                    <a:gd name="T3" fmla="*/ 1288 h 1333"/>
                    <a:gd name="T4" fmla="*/ 150 w 3224"/>
                    <a:gd name="T5" fmla="*/ 1288 h 1333"/>
                    <a:gd name="T6" fmla="*/ 201 w 3224"/>
                    <a:gd name="T7" fmla="*/ 1288 h 1333"/>
                    <a:gd name="T8" fmla="*/ 252 w 3224"/>
                    <a:gd name="T9" fmla="*/ 1288 h 1333"/>
                    <a:gd name="T10" fmla="*/ 303 w 3224"/>
                    <a:gd name="T11" fmla="*/ 1288 h 1333"/>
                    <a:gd name="T12" fmla="*/ 354 w 3224"/>
                    <a:gd name="T13" fmla="*/ 1268 h 1333"/>
                    <a:gd name="T14" fmla="*/ 405 w 3224"/>
                    <a:gd name="T15" fmla="*/ 1114 h 1333"/>
                    <a:gd name="T16" fmla="*/ 457 w 3224"/>
                    <a:gd name="T17" fmla="*/ 225 h 1333"/>
                    <a:gd name="T18" fmla="*/ 508 w 3224"/>
                    <a:gd name="T19" fmla="*/ 1140 h 1333"/>
                    <a:gd name="T20" fmla="*/ 559 w 3224"/>
                    <a:gd name="T21" fmla="*/ 1217 h 1333"/>
                    <a:gd name="T22" fmla="*/ 610 w 3224"/>
                    <a:gd name="T23" fmla="*/ 1236 h 1333"/>
                    <a:gd name="T24" fmla="*/ 661 w 3224"/>
                    <a:gd name="T25" fmla="*/ 1262 h 1333"/>
                    <a:gd name="T26" fmla="*/ 712 w 3224"/>
                    <a:gd name="T27" fmla="*/ 1255 h 1333"/>
                    <a:gd name="T28" fmla="*/ 764 w 3224"/>
                    <a:gd name="T29" fmla="*/ 1178 h 1333"/>
                    <a:gd name="T30" fmla="*/ 815 w 3224"/>
                    <a:gd name="T31" fmla="*/ 335 h 1333"/>
                    <a:gd name="T32" fmla="*/ 866 w 3224"/>
                    <a:gd name="T33" fmla="*/ 1037 h 1333"/>
                    <a:gd name="T34" fmla="*/ 917 w 3224"/>
                    <a:gd name="T35" fmla="*/ 1288 h 1333"/>
                    <a:gd name="T36" fmla="*/ 968 w 3224"/>
                    <a:gd name="T37" fmla="*/ 1301 h 1333"/>
                    <a:gd name="T38" fmla="*/ 1019 w 3224"/>
                    <a:gd name="T39" fmla="*/ 1236 h 1333"/>
                    <a:gd name="T40" fmla="*/ 1071 w 3224"/>
                    <a:gd name="T41" fmla="*/ 1210 h 1333"/>
                    <a:gd name="T42" fmla="*/ 1122 w 3224"/>
                    <a:gd name="T43" fmla="*/ 1320 h 1333"/>
                    <a:gd name="T44" fmla="*/ 1173 w 3224"/>
                    <a:gd name="T45" fmla="*/ 1326 h 1333"/>
                    <a:gd name="T46" fmla="*/ 1224 w 3224"/>
                    <a:gd name="T47" fmla="*/ 1333 h 1333"/>
                    <a:gd name="T48" fmla="*/ 1275 w 3224"/>
                    <a:gd name="T49" fmla="*/ 1333 h 1333"/>
                    <a:gd name="T50" fmla="*/ 1326 w 3224"/>
                    <a:gd name="T51" fmla="*/ 1326 h 1333"/>
                    <a:gd name="T52" fmla="*/ 1378 w 3224"/>
                    <a:gd name="T53" fmla="*/ 1326 h 1333"/>
                    <a:gd name="T54" fmla="*/ 1429 w 3224"/>
                    <a:gd name="T55" fmla="*/ 1326 h 1333"/>
                    <a:gd name="T56" fmla="*/ 1480 w 3224"/>
                    <a:gd name="T57" fmla="*/ 1326 h 1333"/>
                    <a:gd name="T58" fmla="*/ 1531 w 3224"/>
                    <a:gd name="T59" fmla="*/ 1313 h 1333"/>
                    <a:gd name="T60" fmla="*/ 1582 w 3224"/>
                    <a:gd name="T61" fmla="*/ 1281 h 1333"/>
                    <a:gd name="T62" fmla="*/ 1633 w 3224"/>
                    <a:gd name="T63" fmla="*/ 1275 h 1333"/>
                    <a:gd name="T64" fmla="*/ 1685 w 3224"/>
                    <a:gd name="T65" fmla="*/ 1230 h 1333"/>
                    <a:gd name="T66" fmla="*/ 1736 w 3224"/>
                    <a:gd name="T67" fmla="*/ 19 h 1333"/>
                    <a:gd name="T68" fmla="*/ 1787 w 3224"/>
                    <a:gd name="T69" fmla="*/ 1094 h 1333"/>
                    <a:gd name="T70" fmla="*/ 1838 w 3224"/>
                    <a:gd name="T71" fmla="*/ 1255 h 1333"/>
                    <a:gd name="T72" fmla="*/ 1889 w 3224"/>
                    <a:gd name="T73" fmla="*/ 1294 h 1333"/>
                    <a:gd name="T74" fmla="*/ 1940 w 3224"/>
                    <a:gd name="T75" fmla="*/ 1313 h 1333"/>
                    <a:gd name="T76" fmla="*/ 1992 w 3224"/>
                    <a:gd name="T77" fmla="*/ 1326 h 1333"/>
                    <a:gd name="T78" fmla="*/ 2043 w 3224"/>
                    <a:gd name="T79" fmla="*/ 1320 h 1333"/>
                    <a:gd name="T80" fmla="*/ 2094 w 3224"/>
                    <a:gd name="T81" fmla="*/ 1320 h 1333"/>
                    <a:gd name="T82" fmla="*/ 2145 w 3224"/>
                    <a:gd name="T83" fmla="*/ 1268 h 1333"/>
                    <a:gd name="T84" fmla="*/ 2196 w 3224"/>
                    <a:gd name="T85" fmla="*/ 1307 h 1333"/>
                    <a:gd name="T86" fmla="*/ 2248 w 3224"/>
                    <a:gd name="T87" fmla="*/ 1320 h 1333"/>
                    <a:gd name="T88" fmla="*/ 2299 w 3224"/>
                    <a:gd name="T89" fmla="*/ 1320 h 1333"/>
                    <a:gd name="T90" fmla="*/ 2350 w 3224"/>
                    <a:gd name="T91" fmla="*/ 1301 h 1333"/>
                    <a:gd name="T92" fmla="*/ 2401 w 3224"/>
                    <a:gd name="T93" fmla="*/ 1017 h 1333"/>
                    <a:gd name="T94" fmla="*/ 2452 w 3224"/>
                    <a:gd name="T95" fmla="*/ 1120 h 1333"/>
                    <a:gd name="T96" fmla="*/ 2503 w 3224"/>
                    <a:gd name="T97" fmla="*/ 998 h 1333"/>
                    <a:gd name="T98" fmla="*/ 2555 w 3224"/>
                    <a:gd name="T99" fmla="*/ 502 h 1333"/>
                    <a:gd name="T100" fmla="*/ 2606 w 3224"/>
                    <a:gd name="T101" fmla="*/ 946 h 1333"/>
                    <a:gd name="T102" fmla="*/ 2657 w 3224"/>
                    <a:gd name="T103" fmla="*/ 869 h 1333"/>
                    <a:gd name="T104" fmla="*/ 2708 w 3224"/>
                    <a:gd name="T105" fmla="*/ 991 h 1333"/>
                    <a:gd name="T106" fmla="*/ 2759 w 3224"/>
                    <a:gd name="T107" fmla="*/ 1204 h 1333"/>
                    <a:gd name="T108" fmla="*/ 2810 w 3224"/>
                    <a:gd name="T109" fmla="*/ 1268 h 1333"/>
                    <a:gd name="T110" fmla="*/ 2862 w 3224"/>
                    <a:gd name="T111" fmla="*/ 1288 h 1333"/>
                    <a:gd name="T112" fmla="*/ 2913 w 3224"/>
                    <a:gd name="T113" fmla="*/ 1294 h 1333"/>
                    <a:gd name="T114" fmla="*/ 2964 w 3224"/>
                    <a:gd name="T115" fmla="*/ 1294 h 1333"/>
                    <a:gd name="T116" fmla="*/ 3015 w 3224"/>
                    <a:gd name="T117" fmla="*/ 1294 h 1333"/>
                    <a:gd name="T118" fmla="*/ 3066 w 3224"/>
                    <a:gd name="T119" fmla="*/ 1294 h 1333"/>
                    <a:gd name="T120" fmla="*/ 3117 w 3224"/>
                    <a:gd name="T121" fmla="*/ 1294 h 1333"/>
                    <a:gd name="T122" fmla="*/ 3169 w 3224"/>
                    <a:gd name="T123" fmla="*/ 1294 h 1333"/>
                    <a:gd name="T124" fmla="*/ 3220 w 3224"/>
                    <a:gd name="T125" fmla="*/ 1294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4" h="1333">
                      <a:moveTo>
                        <a:pt x="0" y="1288"/>
                      </a:moveTo>
                      <a:lnTo>
                        <a:pt x="4" y="1288"/>
                      </a:lnTo>
                      <a:lnTo>
                        <a:pt x="8" y="1288"/>
                      </a:lnTo>
                      <a:lnTo>
                        <a:pt x="12" y="1294"/>
                      </a:lnTo>
                      <a:lnTo>
                        <a:pt x="16" y="1294"/>
                      </a:lnTo>
                      <a:lnTo>
                        <a:pt x="20" y="1294"/>
                      </a:lnTo>
                      <a:lnTo>
                        <a:pt x="24" y="1294"/>
                      </a:lnTo>
                      <a:lnTo>
                        <a:pt x="28" y="1294"/>
                      </a:lnTo>
                      <a:lnTo>
                        <a:pt x="31" y="1294"/>
                      </a:lnTo>
                      <a:lnTo>
                        <a:pt x="35" y="1288"/>
                      </a:lnTo>
                      <a:lnTo>
                        <a:pt x="39" y="1288"/>
                      </a:lnTo>
                      <a:lnTo>
                        <a:pt x="43" y="1288"/>
                      </a:lnTo>
                      <a:lnTo>
                        <a:pt x="47" y="1288"/>
                      </a:lnTo>
                      <a:lnTo>
                        <a:pt x="51" y="1288"/>
                      </a:lnTo>
                      <a:lnTo>
                        <a:pt x="55" y="1288"/>
                      </a:lnTo>
                      <a:lnTo>
                        <a:pt x="59" y="1294"/>
                      </a:lnTo>
                      <a:lnTo>
                        <a:pt x="63" y="1294"/>
                      </a:lnTo>
                      <a:lnTo>
                        <a:pt x="67" y="1294"/>
                      </a:lnTo>
                      <a:lnTo>
                        <a:pt x="71" y="1294"/>
                      </a:lnTo>
                      <a:lnTo>
                        <a:pt x="75" y="1294"/>
                      </a:lnTo>
                      <a:lnTo>
                        <a:pt x="79" y="1294"/>
                      </a:lnTo>
                      <a:lnTo>
                        <a:pt x="83" y="1294"/>
                      </a:lnTo>
                      <a:lnTo>
                        <a:pt x="87" y="1294"/>
                      </a:lnTo>
                      <a:lnTo>
                        <a:pt x="91" y="1294"/>
                      </a:lnTo>
                      <a:lnTo>
                        <a:pt x="94" y="1294"/>
                      </a:lnTo>
                      <a:lnTo>
                        <a:pt x="98" y="1288"/>
                      </a:lnTo>
                      <a:lnTo>
                        <a:pt x="102" y="1288"/>
                      </a:lnTo>
                      <a:lnTo>
                        <a:pt x="106" y="1288"/>
                      </a:lnTo>
                      <a:lnTo>
                        <a:pt x="110" y="1288"/>
                      </a:lnTo>
                      <a:lnTo>
                        <a:pt x="114" y="1288"/>
                      </a:lnTo>
                      <a:lnTo>
                        <a:pt x="118" y="1288"/>
                      </a:lnTo>
                      <a:lnTo>
                        <a:pt x="122" y="1288"/>
                      </a:lnTo>
                      <a:lnTo>
                        <a:pt x="126" y="1288"/>
                      </a:lnTo>
                      <a:lnTo>
                        <a:pt x="130" y="1288"/>
                      </a:lnTo>
                      <a:lnTo>
                        <a:pt x="134" y="1288"/>
                      </a:lnTo>
                      <a:lnTo>
                        <a:pt x="138" y="1288"/>
                      </a:lnTo>
                      <a:lnTo>
                        <a:pt x="142" y="1288"/>
                      </a:lnTo>
                      <a:lnTo>
                        <a:pt x="146" y="1288"/>
                      </a:lnTo>
                      <a:lnTo>
                        <a:pt x="150" y="1288"/>
                      </a:lnTo>
                      <a:lnTo>
                        <a:pt x="154" y="1288"/>
                      </a:lnTo>
                      <a:lnTo>
                        <a:pt x="157" y="1288"/>
                      </a:lnTo>
                      <a:lnTo>
                        <a:pt x="161" y="1288"/>
                      </a:lnTo>
                      <a:lnTo>
                        <a:pt x="165" y="1288"/>
                      </a:lnTo>
                      <a:lnTo>
                        <a:pt x="169" y="1288"/>
                      </a:lnTo>
                      <a:lnTo>
                        <a:pt x="173" y="1288"/>
                      </a:lnTo>
                      <a:lnTo>
                        <a:pt x="177" y="1288"/>
                      </a:lnTo>
                      <a:lnTo>
                        <a:pt x="181" y="1288"/>
                      </a:lnTo>
                      <a:lnTo>
                        <a:pt x="185" y="1288"/>
                      </a:lnTo>
                      <a:lnTo>
                        <a:pt x="189" y="1288"/>
                      </a:lnTo>
                      <a:lnTo>
                        <a:pt x="193" y="1288"/>
                      </a:lnTo>
                      <a:lnTo>
                        <a:pt x="197" y="1288"/>
                      </a:lnTo>
                      <a:lnTo>
                        <a:pt x="201" y="1288"/>
                      </a:lnTo>
                      <a:lnTo>
                        <a:pt x="205" y="1288"/>
                      </a:lnTo>
                      <a:lnTo>
                        <a:pt x="209" y="1288"/>
                      </a:lnTo>
                      <a:lnTo>
                        <a:pt x="213" y="1288"/>
                      </a:lnTo>
                      <a:lnTo>
                        <a:pt x="216" y="1288"/>
                      </a:lnTo>
                      <a:lnTo>
                        <a:pt x="220" y="1288"/>
                      </a:lnTo>
                      <a:lnTo>
                        <a:pt x="224" y="1288"/>
                      </a:lnTo>
                      <a:lnTo>
                        <a:pt x="228" y="1294"/>
                      </a:lnTo>
                      <a:lnTo>
                        <a:pt x="232" y="1288"/>
                      </a:lnTo>
                      <a:lnTo>
                        <a:pt x="236" y="1288"/>
                      </a:lnTo>
                      <a:lnTo>
                        <a:pt x="240" y="1288"/>
                      </a:lnTo>
                      <a:lnTo>
                        <a:pt x="244" y="1288"/>
                      </a:lnTo>
                      <a:lnTo>
                        <a:pt x="248" y="1288"/>
                      </a:lnTo>
                      <a:lnTo>
                        <a:pt x="252" y="1288"/>
                      </a:lnTo>
                      <a:lnTo>
                        <a:pt x="256" y="1288"/>
                      </a:lnTo>
                      <a:lnTo>
                        <a:pt x="260" y="1288"/>
                      </a:lnTo>
                      <a:lnTo>
                        <a:pt x="264" y="1288"/>
                      </a:lnTo>
                      <a:lnTo>
                        <a:pt x="268" y="1288"/>
                      </a:lnTo>
                      <a:lnTo>
                        <a:pt x="272" y="1288"/>
                      </a:lnTo>
                      <a:lnTo>
                        <a:pt x="276" y="1288"/>
                      </a:lnTo>
                      <a:lnTo>
                        <a:pt x="279" y="1288"/>
                      </a:lnTo>
                      <a:lnTo>
                        <a:pt x="283" y="1288"/>
                      </a:lnTo>
                      <a:lnTo>
                        <a:pt x="287" y="1288"/>
                      </a:lnTo>
                      <a:lnTo>
                        <a:pt x="291" y="1288"/>
                      </a:lnTo>
                      <a:lnTo>
                        <a:pt x="295" y="1288"/>
                      </a:lnTo>
                      <a:lnTo>
                        <a:pt x="299" y="1288"/>
                      </a:lnTo>
                      <a:lnTo>
                        <a:pt x="303" y="1288"/>
                      </a:lnTo>
                      <a:lnTo>
                        <a:pt x="307" y="1281"/>
                      </a:lnTo>
                      <a:lnTo>
                        <a:pt x="311" y="1281"/>
                      </a:lnTo>
                      <a:lnTo>
                        <a:pt x="315" y="1281"/>
                      </a:lnTo>
                      <a:lnTo>
                        <a:pt x="319" y="1281"/>
                      </a:lnTo>
                      <a:lnTo>
                        <a:pt x="323" y="1281"/>
                      </a:lnTo>
                      <a:lnTo>
                        <a:pt x="327" y="1281"/>
                      </a:lnTo>
                      <a:lnTo>
                        <a:pt x="331" y="1275"/>
                      </a:lnTo>
                      <a:lnTo>
                        <a:pt x="335" y="1275"/>
                      </a:lnTo>
                      <a:lnTo>
                        <a:pt x="338" y="1275"/>
                      </a:lnTo>
                      <a:lnTo>
                        <a:pt x="342" y="1275"/>
                      </a:lnTo>
                      <a:lnTo>
                        <a:pt x="346" y="1275"/>
                      </a:lnTo>
                      <a:lnTo>
                        <a:pt x="350" y="1268"/>
                      </a:lnTo>
                      <a:lnTo>
                        <a:pt x="354" y="1268"/>
                      </a:lnTo>
                      <a:lnTo>
                        <a:pt x="358" y="1262"/>
                      </a:lnTo>
                      <a:lnTo>
                        <a:pt x="362" y="1262"/>
                      </a:lnTo>
                      <a:lnTo>
                        <a:pt x="366" y="1255"/>
                      </a:lnTo>
                      <a:lnTo>
                        <a:pt x="370" y="1255"/>
                      </a:lnTo>
                      <a:lnTo>
                        <a:pt x="374" y="1243"/>
                      </a:lnTo>
                      <a:lnTo>
                        <a:pt x="378" y="1243"/>
                      </a:lnTo>
                      <a:lnTo>
                        <a:pt x="382" y="1236"/>
                      </a:lnTo>
                      <a:lnTo>
                        <a:pt x="386" y="1230"/>
                      </a:lnTo>
                      <a:lnTo>
                        <a:pt x="390" y="1217"/>
                      </a:lnTo>
                      <a:lnTo>
                        <a:pt x="394" y="1204"/>
                      </a:lnTo>
                      <a:lnTo>
                        <a:pt x="398" y="1178"/>
                      </a:lnTo>
                      <a:lnTo>
                        <a:pt x="401" y="1165"/>
                      </a:lnTo>
                      <a:lnTo>
                        <a:pt x="405" y="1114"/>
                      </a:lnTo>
                      <a:lnTo>
                        <a:pt x="409" y="1088"/>
                      </a:lnTo>
                      <a:lnTo>
                        <a:pt x="413" y="1011"/>
                      </a:lnTo>
                      <a:lnTo>
                        <a:pt x="417" y="966"/>
                      </a:lnTo>
                      <a:lnTo>
                        <a:pt x="421" y="863"/>
                      </a:lnTo>
                      <a:lnTo>
                        <a:pt x="425" y="792"/>
                      </a:lnTo>
                      <a:lnTo>
                        <a:pt x="429" y="721"/>
                      </a:lnTo>
                      <a:lnTo>
                        <a:pt x="433" y="644"/>
                      </a:lnTo>
                      <a:lnTo>
                        <a:pt x="437" y="502"/>
                      </a:lnTo>
                      <a:lnTo>
                        <a:pt x="441" y="425"/>
                      </a:lnTo>
                      <a:lnTo>
                        <a:pt x="445" y="296"/>
                      </a:lnTo>
                      <a:lnTo>
                        <a:pt x="449" y="270"/>
                      </a:lnTo>
                      <a:lnTo>
                        <a:pt x="453" y="219"/>
                      </a:lnTo>
                      <a:lnTo>
                        <a:pt x="457" y="225"/>
                      </a:lnTo>
                      <a:lnTo>
                        <a:pt x="461" y="283"/>
                      </a:lnTo>
                      <a:lnTo>
                        <a:pt x="464" y="315"/>
                      </a:lnTo>
                      <a:lnTo>
                        <a:pt x="468" y="438"/>
                      </a:lnTo>
                      <a:lnTo>
                        <a:pt x="472" y="502"/>
                      </a:lnTo>
                      <a:lnTo>
                        <a:pt x="476" y="566"/>
                      </a:lnTo>
                      <a:lnTo>
                        <a:pt x="480" y="637"/>
                      </a:lnTo>
                      <a:lnTo>
                        <a:pt x="484" y="766"/>
                      </a:lnTo>
                      <a:lnTo>
                        <a:pt x="488" y="837"/>
                      </a:lnTo>
                      <a:lnTo>
                        <a:pt x="492" y="934"/>
                      </a:lnTo>
                      <a:lnTo>
                        <a:pt x="496" y="985"/>
                      </a:lnTo>
                      <a:lnTo>
                        <a:pt x="500" y="1056"/>
                      </a:lnTo>
                      <a:lnTo>
                        <a:pt x="504" y="1088"/>
                      </a:lnTo>
                      <a:lnTo>
                        <a:pt x="508" y="1140"/>
                      </a:lnTo>
                      <a:lnTo>
                        <a:pt x="512" y="1152"/>
                      </a:lnTo>
                      <a:lnTo>
                        <a:pt x="516" y="1178"/>
                      </a:lnTo>
                      <a:lnTo>
                        <a:pt x="520" y="1185"/>
                      </a:lnTo>
                      <a:lnTo>
                        <a:pt x="523" y="1198"/>
                      </a:lnTo>
                      <a:lnTo>
                        <a:pt x="527" y="1198"/>
                      </a:lnTo>
                      <a:lnTo>
                        <a:pt x="531" y="1204"/>
                      </a:lnTo>
                      <a:lnTo>
                        <a:pt x="535" y="1204"/>
                      </a:lnTo>
                      <a:lnTo>
                        <a:pt x="539" y="1210"/>
                      </a:lnTo>
                      <a:lnTo>
                        <a:pt x="543" y="1210"/>
                      </a:lnTo>
                      <a:lnTo>
                        <a:pt x="547" y="1210"/>
                      </a:lnTo>
                      <a:lnTo>
                        <a:pt x="551" y="1210"/>
                      </a:lnTo>
                      <a:lnTo>
                        <a:pt x="555" y="1217"/>
                      </a:lnTo>
                      <a:lnTo>
                        <a:pt x="559" y="1217"/>
                      </a:lnTo>
                      <a:lnTo>
                        <a:pt x="563" y="1217"/>
                      </a:lnTo>
                      <a:lnTo>
                        <a:pt x="567" y="1217"/>
                      </a:lnTo>
                      <a:lnTo>
                        <a:pt x="571" y="1217"/>
                      </a:lnTo>
                      <a:lnTo>
                        <a:pt x="575" y="1223"/>
                      </a:lnTo>
                      <a:lnTo>
                        <a:pt x="579" y="1223"/>
                      </a:lnTo>
                      <a:lnTo>
                        <a:pt x="583" y="1223"/>
                      </a:lnTo>
                      <a:lnTo>
                        <a:pt x="586" y="1230"/>
                      </a:lnTo>
                      <a:lnTo>
                        <a:pt x="590" y="1230"/>
                      </a:lnTo>
                      <a:lnTo>
                        <a:pt x="594" y="1230"/>
                      </a:lnTo>
                      <a:lnTo>
                        <a:pt x="598" y="1230"/>
                      </a:lnTo>
                      <a:lnTo>
                        <a:pt x="602" y="1236"/>
                      </a:lnTo>
                      <a:lnTo>
                        <a:pt x="606" y="1236"/>
                      </a:lnTo>
                      <a:lnTo>
                        <a:pt x="610" y="1236"/>
                      </a:lnTo>
                      <a:lnTo>
                        <a:pt x="614" y="1243"/>
                      </a:lnTo>
                      <a:lnTo>
                        <a:pt x="618" y="1243"/>
                      </a:lnTo>
                      <a:lnTo>
                        <a:pt x="622" y="1243"/>
                      </a:lnTo>
                      <a:lnTo>
                        <a:pt x="626" y="1249"/>
                      </a:lnTo>
                      <a:lnTo>
                        <a:pt x="630" y="1249"/>
                      </a:lnTo>
                      <a:lnTo>
                        <a:pt x="634" y="1255"/>
                      </a:lnTo>
                      <a:lnTo>
                        <a:pt x="638" y="1255"/>
                      </a:lnTo>
                      <a:lnTo>
                        <a:pt x="642" y="1255"/>
                      </a:lnTo>
                      <a:lnTo>
                        <a:pt x="646" y="1255"/>
                      </a:lnTo>
                      <a:lnTo>
                        <a:pt x="649" y="1262"/>
                      </a:lnTo>
                      <a:lnTo>
                        <a:pt x="653" y="1262"/>
                      </a:lnTo>
                      <a:lnTo>
                        <a:pt x="657" y="1262"/>
                      </a:lnTo>
                      <a:lnTo>
                        <a:pt x="661" y="1262"/>
                      </a:lnTo>
                      <a:lnTo>
                        <a:pt x="665" y="1268"/>
                      </a:lnTo>
                      <a:lnTo>
                        <a:pt x="669" y="1268"/>
                      </a:lnTo>
                      <a:lnTo>
                        <a:pt x="673" y="1268"/>
                      </a:lnTo>
                      <a:lnTo>
                        <a:pt x="677" y="1268"/>
                      </a:lnTo>
                      <a:lnTo>
                        <a:pt x="681" y="1268"/>
                      </a:lnTo>
                      <a:lnTo>
                        <a:pt x="685" y="1268"/>
                      </a:lnTo>
                      <a:lnTo>
                        <a:pt x="689" y="1268"/>
                      </a:lnTo>
                      <a:lnTo>
                        <a:pt x="693" y="1268"/>
                      </a:lnTo>
                      <a:lnTo>
                        <a:pt x="697" y="1262"/>
                      </a:lnTo>
                      <a:lnTo>
                        <a:pt x="701" y="1262"/>
                      </a:lnTo>
                      <a:lnTo>
                        <a:pt x="705" y="1262"/>
                      </a:lnTo>
                      <a:lnTo>
                        <a:pt x="708" y="1262"/>
                      </a:lnTo>
                      <a:lnTo>
                        <a:pt x="712" y="1255"/>
                      </a:lnTo>
                      <a:lnTo>
                        <a:pt x="716" y="1255"/>
                      </a:lnTo>
                      <a:lnTo>
                        <a:pt x="720" y="1249"/>
                      </a:lnTo>
                      <a:lnTo>
                        <a:pt x="724" y="1249"/>
                      </a:lnTo>
                      <a:lnTo>
                        <a:pt x="728" y="1249"/>
                      </a:lnTo>
                      <a:lnTo>
                        <a:pt x="732" y="1243"/>
                      </a:lnTo>
                      <a:lnTo>
                        <a:pt x="736" y="1236"/>
                      </a:lnTo>
                      <a:lnTo>
                        <a:pt x="740" y="1236"/>
                      </a:lnTo>
                      <a:lnTo>
                        <a:pt x="744" y="1223"/>
                      </a:lnTo>
                      <a:lnTo>
                        <a:pt x="748" y="1223"/>
                      </a:lnTo>
                      <a:lnTo>
                        <a:pt x="752" y="1210"/>
                      </a:lnTo>
                      <a:lnTo>
                        <a:pt x="756" y="1204"/>
                      </a:lnTo>
                      <a:lnTo>
                        <a:pt x="760" y="1185"/>
                      </a:lnTo>
                      <a:lnTo>
                        <a:pt x="764" y="1178"/>
                      </a:lnTo>
                      <a:lnTo>
                        <a:pt x="768" y="1152"/>
                      </a:lnTo>
                      <a:lnTo>
                        <a:pt x="771" y="1140"/>
                      </a:lnTo>
                      <a:lnTo>
                        <a:pt x="775" y="1088"/>
                      </a:lnTo>
                      <a:lnTo>
                        <a:pt x="779" y="1069"/>
                      </a:lnTo>
                      <a:lnTo>
                        <a:pt x="783" y="1043"/>
                      </a:lnTo>
                      <a:lnTo>
                        <a:pt x="787" y="1004"/>
                      </a:lnTo>
                      <a:lnTo>
                        <a:pt x="791" y="927"/>
                      </a:lnTo>
                      <a:lnTo>
                        <a:pt x="795" y="869"/>
                      </a:lnTo>
                      <a:lnTo>
                        <a:pt x="799" y="740"/>
                      </a:lnTo>
                      <a:lnTo>
                        <a:pt x="803" y="670"/>
                      </a:lnTo>
                      <a:lnTo>
                        <a:pt x="807" y="521"/>
                      </a:lnTo>
                      <a:lnTo>
                        <a:pt x="811" y="444"/>
                      </a:lnTo>
                      <a:lnTo>
                        <a:pt x="815" y="335"/>
                      </a:lnTo>
                      <a:lnTo>
                        <a:pt x="819" y="290"/>
                      </a:lnTo>
                      <a:lnTo>
                        <a:pt x="823" y="225"/>
                      </a:lnTo>
                      <a:lnTo>
                        <a:pt x="827" y="257"/>
                      </a:lnTo>
                      <a:lnTo>
                        <a:pt x="831" y="283"/>
                      </a:lnTo>
                      <a:lnTo>
                        <a:pt x="834" y="315"/>
                      </a:lnTo>
                      <a:lnTo>
                        <a:pt x="838" y="425"/>
                      </a:lnTo>
                      <a:lnTo>
                        <a:pt x="842" y="483"/>
                      </a:lnTo>
                      <a:lnTo>
                        <a:pt x="846" y="618"/>
                      </a:lnTo>
                      <a:lnTo>
                        <a:pt x="850" y="682"/>
                      </a:lnTo>
                      <a:lnTo>
                        <a:pt x="854" y="818"/>
                      </a:lnTo>
                      <a:lnTo>
                        <a:pt x="858" y="876"/>
                      </a:lnTo>
                      <a:lnTo>
                        <a:pt x="862" y="985"/>
                      </a:lnTo>
                      <a:lnTo>
                        <a:pt x="866" y="1037"/>
                      </a:lnTo>
                      <a:lnTo>
                        <a:pt x="870" y="1107"/>
                      </a:lnTo>
                      <a:lnTo>
                        <a:pt x="874" y="1140"/>
                      </a:lnTo>
                      <a:lnTo>
                        <a:pt x="878" y="1185"/>
                      </a:lnTo>
                      <a:lnTo>
                        <a:pt x="882" y="1204"/>
                      </a:lnTo>
                      <a:lnTo>
                        <a:pt x="886" y="1217"/>
                      </a:lnTo>
                      <a:lnTo>
                        <a:pt x="890" y="1230"/>
                      </a:lnTo>
                      <a:lnTo>
                        <a:pt x="893" y="1249"/>
                      </a:lnTo>
                      <a:lnTo>
                        <a:pt x="897" y="1255"/>
                      </a:lnTo>
                      <a:lnTo>
                        <a:pt x="901" y="1268"/>
                      </a:lnTo>
                      <a:lnTo>
                        <a:pt x="905" y="1275"/>
                      </a:lnTo>
                      <a:lnTo>
                        <a:pt x="909" y="1281"/>
                      </a:lnTo>
                      <a:lnTo>
                        <a:pt x="913" y="1281"/>
                      </a:lnTo>
                      <a:lnTo>
                        <a:pt x="917" y="1288"/>
                      </a:lnTo>
                      <a:lnTo>
                        <a:pt x="921" y="1294"/>
                      </a:lnTo>
                      <a:lnTo>
                        <a:pt x="925" y="1294"/>
                      </a:lnTo>
                      <a:lnTo>
                        <a:pt x="929" y="1294"/>
                      </a:lnTo>
                      <a:lnTo>
                        <a:pt x="933" y="1301"/>
                      </a:lnTo>
                      <a:lnTo>
                        <a:pt x="937" y="1301"/>
                      </a:lnTo>
                      <a:lnTo>
                        <a:pt x="941" y="1301"/>
                      </a:lnTo>
                      <a:lnTo>
                        <a:pt x="945" y="1301"/>
                      </a:lnTo>
                      <a:lnTo>
                        <a:pt x="949" y="1301"/>
                      </a:lnTo>
                      <a:lnTo>
                        <a:pt x="953" y="1301"/>
                      </a:lnTo>
                      <a:lnTo>
                        <a:pt x="956" y="1301"/>
                      </a:lnTo>
                      <a:lnTo>
                        <a:pt x="960" y="1301"/>
                      </a:lnTo>
                      <a:lnTo>
                        <a:pt x="964" y="1301"/>
                      </a:lnTo>
                      <a:lnTo>
                        <a:pt x="968" y="1301"/>
                      </a:lnTo>
                      <a:lnTo>
                        <a:pt x="972" y="1301"/>
                      </a:lnTo>
                      <a:lnTo>
                        <a:pt x="976" y="1301"/>
                      </a:lnTo>
                      <a:lnTo>
                        <a:pt x="980" y="1301"/>
                      </a:lnTo>
                      <a:lnTo>
                        <a:pt x="984" y="1301"/>
                      </a:lnTo>
                      <a:lnTo>
                        <a:pt x="988" y="1301"/>
                      </a:lnTo>
                      <a:lnTo>
                        <a:pt x="992" y="1294"/>
                      </a:lnTo>
                      <a:lnTo>
                        <a:pt x="996" y="1294"/>
                      </a:lnTo>
                      <a:lnTo>
                        <a:pt x="1000" y="1288"/>
                      </a:lnTo>
                      <a:lnTo>
                        <a:pt x="1004" y="1281"/>
                      </a:lnTo>
                      <a:lnTo>
                        <a:pt x="1008" y="1275"/>
                      </a:lnTo>
                      <a:lnTo>
                        <a:pt x="1012" y="1262"/>
                      </a:lnTo>
                      <a:lnTo>
                        <a:pt x="1016" y="1255"/>
                      </a:lnTo>
                      <a:lnTo>
                        <a:pt x="1019" y="1236"/>
                      </a:lnTo>
                      <a:lnTo>
                        <a:pt x="1023" y="1223"/>
                      </a:lnTo>
                      <a:lnTo>
                        <a:pt x="1027" y="1198"/>
                      </a:lnTo>
                      <a:lnTo>
                        <a:pt x="1031" y="1185"/>
                      </a:lnTo>
                      <a:lnTo>
                        <a:pt x="1035" y="1172"/>
                      </a:lnTo>
                      <a:lnTo>
                        <a:pt x="1039" y="1159"/>
                      </a:lnTo>
                      <a:lnTo>
                        <a:pt x="1043" y="1140"/>
                      </a:lnTo>
                      <a:lnTo>
                        <a:pt x="1047" y="1140"/>
                      </a:lnTo>
                      <a:lnTo>
                        <a:pt x="1051" y="1133"/>
                      </a:lnTo>
                      <a:lnTo>
                        <a:pt x="1055" y="1140"/>
                      </a:lnTo>
                      <a:lnTo>
                        <a:pt x="1059" y="1159"/>
                      </a:lnTo>
                      <a:lnTo>
                        <a:pt x="1063" y="1172"/>
                      </a:lnTo>
                      <a:lnTo>
                        <a:pt x="1067" y="1198"/>
                      </a:lnTo>
                      <a:lnTo>
                        <a:pt x="1071" y="1210"/>
                      </a:lnTo>
                      <a:lnTo>
                        <a:pt x="1075" y="1230"/>
                      </a:lnTo>
                      <a:lnTo>
                        <a:pt x="1078" y="1243"/>
                      </a:lnTo>
                      <a:lnTo>
                        <a:pt x="1082" y="1255"/>
                      </a:lnTo>
                      <a:lnTo>
                        <a:pt x="1086" y="1262"/>
                      </a:lnTo>
                      <a:lnTo>
                        <a:pt x="1090" y="1281"/>
                      </a:lnTo>
                      <a:lnTo>
                        <a:pt x="1094" y="1288"/>
                      </a:lnTo>
                      <a:lnTo>
                        <a:pt x="1098" y="1294"/>
                      </a:lnTo>
                      <a:lnTo>
                        <a:pt x="1102" y="1301"/>
                      </a:lnTo>
                      <a:lnTo>
                        <a:pt x="1106" y="1307"/>
                      </a:lnTo>
                      <a:lnTo>
                        <a:pt x="1110" y="1307"/>
                      </a:lnTo>
                      <a:lnTo>
                        <a:pt x="1114" y="1313"/>
                      </a:lnTo>
                      <a:lnTo>
                        <a:pt x="1118" y="1313"/>
                      </a:lnTo>
                      <a:lnTo>
                        <a:pt x="1122" y="1320"/>
                      </a:lnTo>
                      <a:lnTo>
                        <a:pt x="1126" y="1320"/>
                      </a:lnTo>
                      <a:lnTo>
                        <a:pt x="1130" y="1320"/>
                      </a:lnTo>
                      <a:lnTo>
                        <a:pt x="1134" y="1320"/>
                      </a:lnTo>
                      <a:lnTo>
                        <a:pt x="1138" y="1320"/>
                      </a:lnTo>
                      <a:lnTo>
                        <a:pt x="1141" y="1326"/>
                      </a:lnTo>
                      <a:lnTo>
                        <a:pt x="1145" y="1326"/>
                      </a:lnTo>
                      <a:lnTo>
                        <a:pt x="1149" y="1326"/>
                      </a:lnTo>
                      <a:lnTo>
                        <a:pt x="1153" y="1326"/>
                      </a:lnTo>
                      <a:lnTo>
                        <a:pt x="1157" y="1326"/>
                      </a:lnTo>
                      <a:lnTo>
                        <a:pt x="1161" y="1326"/>
                      </a:lnTo>
                      <a:lnTo>
                        <a:pt x="1165" y="1326"/>
                      </a:lnTo>
                      <a:lnTo>
                        <a:pt x="1169" y="1326"/>
                      </a:lnTo>
                      <a:lnTo>
                        <a:pt x="1173" y="1326"/>
                      </a:lnTo>
                      <a:lnTo>
                        <a:pt x="1177" y="1326"/>
                      </a:lnTo>
                      <a:lnTo>
                        <a:pt x="1181" y="1326"/>
                      </a:lnTo>
                      <a:lnTo>
                        <a:pt x="1185" y="1326"/>
                      </a:lnTo>
                      <a:lnTo>
                        <a:pt x="1189" y="1326"/>
                      </a:lnTo>
                      <a:lnTo>
                        <a:pt x="1193" y="1326"/>
                      </a:lnTo>
                      <a:lnTo>
                        <a:pt x="1197" y="1326"/>
                      </a:lnTo>
                      <a:lnTo>
                        <a:pt x="1201" y="1326"/>
                      </a:lnTo>
                      <a:lnTo>
                        <a:pt x="1204" y="1326"/>
                      </a:lnTo>
                      <a:lnTo>
                        <a:pt x="1208" y="1326"/>
                      </a:lnTo>
                      <a:lnTo>
                        <a:pt x="1212" y="1333"/>
                      </a:lnTo>
                      <a:lnTo>
                        <a:pt x="1216" y="1333"/>
                      </a:lnTo>
                      <a:lnTo>
                        <a:pt x="1220" y="1333"/>
                      </a:lnTo>
                      <a:lnTo>
                        <a:pt x="1224" y="1333"/>
                      </a:lnTo>
                      <a:lnTo>
                        <a:pt x="1228" y="1333"/>
                      </a:lnTo>
                      <a:lnTo>
                        <a:pt x="1232" y="1333"/>
                      </a:lnTo>
                      <a:lnTo>
                        <a:pt x="1236" y="1333"/>
                      </a:lnTo>
                      <a:lnTo>
                        <a:pt x="1240" y="1333"/>
                      </a:lnTo>
                      <a:lnTo>
                        <a:pt x="1244" y="1333"/>
                      </a:lnTo>
                      <a:lnTo>
                        <a:pt x="1248" y="1333"/>
                      </a:lnTo>
                      <a:lnTo>
                        <a:pt x="1252" y="1333"/>
                      </a:lnTo>
                      <a:lnTo>
                        <a:pt x="1256" y="1333"/>
                      </a:lnTo>
                      <a:lnTo>
                        <a:pt x="1260" y="1333"/>
                      </a:lnTo>
                      <a:lnTo>
                        <a:pt x="1263" y="1333"/>
                      </a:lnTo>
                      <a:lnTo>
                        <a:pt x="1267" y="1333"/>
                      </a:lnTo>
                      <a:lnTo>
                        <a:pt x="1271" y="1333"/>
                      </a:lnTo>
                      <a:lnTo>
                        <a:pt x="1275" y="1333"/>
                      </a:lnTo>
                      <a:lnTo>
                        <a:pt x="1279" y="1333"/>
                      </a:lnTo>
                      <a:lnTo>
                        <a:pt x="1283" y="1333"/>
                      </a:lnTo>
                      <a:lnTo>
                        <a:pt x="1287" y="1333"/>
                      </a:lnTo>
                      <a:lnTo>
                        <a:pt x="1291" y="1333"/>
                      </a:lnTo>
                      <a:lnTo>
                        <a:pt x="1295" y="1333"/>
                      </a:lnTo>
                      <a:lnTo>
                        <a:pt x="1299" y="1333"/>
                      </a:lnTo>
                      <a:lnTo>
                        <a:pt x="1303" y="1333"/>
                      </a:lnTo>
                      <a:lnTo>
                        <a:pt x="1307" y="1333"/>
                      </a:lnTo>
                      <a:lnTo>
                        <a:pt x="1311" y="1333"/>
                      </a:lnTo>
                      <a:lnTo>
                        <a:pt x="1315" y="1333"/>
                      </a:lnTo>
                      <a:lnTo>
                        <a:pt x="1319" y="1333"/>
                      </a:lnTo>
                      <a:lnTo>
                        <a:pt x="1323" y="1333"/>
                      </a:lnTo>
                      <a:lnTo>
                        <a:pt x="1326" y="1326"/>
                      </a:lnTo>
                      <a:lnTo>
                        <a:pt x="1330" y="1326"/>
                      </a:lnTo>
                      <a:lnTo>
                        <a:pt x="1334" y="1326"/>
                      </a:lnTo>
                      <a:lnTo>
                        <a:pt x="1338" y="1326"/>
                      </a:lnTo>
                      <a:lnTo>
                        <a:pt x="1342" y="1326"/>
                      </a:lnTo>
                      <a:lnTo>
                        <a:pt x="1346" y="1326"/>
                      </a:lnTo>
                      <a:lnTo>
                        <a:pt x="1350" y="1326"/>
                      </a:lnTo>
                      <a:lnTo>
                        <a:pt x="1354" y="1326"/>
                      </a:lnTo>
                      <a:lnTo>
                        <a:pt x="1358" y="1326"/>
                      </a:lnTo>
                      <a:lnTo>
                        <a:pt x="1362" y="1326"/>
                      </a:lnTo>
                      <a:lnTo>
                        <a:pt x="1366" y="1326"/>
                      </a:lnTo>
                      <a:lnTo>
                        <a:pt x="1370" y="1326"/>
                      </a:lnTo>
                      <a:lnTo>
                        <a:pt x="1374" y="1326"/>
                      </a:lnTo>
                      <a:lnTo>
                        <a:pt x="1378" y="1326"/>
                      </a:lnTo>
                      <a:lnTo>
                        <a:pt x="1382" y="1326"/>
                      </a:lnTo>
                      <a:lnTo>
                        <a:pt x="1386" y="1326"/>
                      </a:lnTo>
                      <a:lnTo>
                        <a:pt x="1389" y="1326"/>
                      </a:lnTo>
                      <a:lnTo>
                        <a:pt x="1393" y="1326"/>
                      </a:lnTo>
                      <a:lnTo>
                        <a:pt x="1397" y="1326"/>
                      </a:lnTo>
                      <a:lnTo>
                        <a:pt x="1401" y="1326"/>
                      </a:lnTo>
                      <a:lnTo>
                        <a:pt x="1405" y="1326"/>
                      </a:lnTo>
                      <a:lnTo>
                        <a:pt x="1409" y="1326"/>
                      </a:lnTo>
                      <a:lnTo>
                        <a:pt x="1413" y="1326"/>
                      </a:lnTo>
                      <a:lnTo>
                        <a:pt x="1417" y="1326"/>
                      </a:lnTo>
                      <a:lnTo>
                        <a:pt x="1421" y="1326"/>
                      </a:lnTo>
                      <a:lnTo>
                        <a:pt x="1425" y="1326"/>
                      </a:lnTo>
                      <a:lnTo>
                        <a:pt x="1429" y="1326"/>
                      </a:lnTo>
                      <a:lnTo>
                        <a:pt x="1433" y="1326"/>
                      </a:lnTo>
                      <a:lnTo>
                        <a:pt x="1437" y="1326"/>
                      </a:lnTo>
                      <a:lnTo>
                        <a:pt x="1441" y="1326"/>
                      </a:lnTo>
                      <a:lnTo>
                        <a:pt x="1445" y="1326"/>
                      </a:lnTo>
                      <a:lnTo>
                        <a:pt x="1448" y="1326"/>
                      </a:lnTo>
                      <a:lnTo>
                        <a:pt x="1452" y="1326"/>
                      </a:lnTo>
                      <a:lnTo>
                        <a:pt x="1456" y="1326"/>
                      </a:lnTo>
                      <a:lnTo>
                        <a:pt x="1460" y="1326"/>
                      </a:lnTo>
                      <a:lnTo>
                        <a:pt x="1464" y="1326"/>
                      </a:lnTo>
                      <a:lnTo>
                        <a:pt x="1468" y="1326"/>
                      </a:lnTo>
                      <a:lnTo>
                        <a:pt x="1472" y="1326"/>
                      </a:lnTo>
                      <a:lnTo>
                        <a:pt x="1476" y="1326"/>
                      </a:lnTo>
                      <a:lnTo>
                        <a:pt x="1480" y="1326"/>
                      </a:lnTo>
                      <a:lnTo>
                        <a:pt x="1484" y="1326"/>
                      </a:lnTo>
                      <a:lnTo>
                        <a:pt x="1488" y="1326"/>
                      </a:lnTo>
                      <a:lnTo>
                        <a:pt x="1492" y="1326"/>
                      </a:lnTo>
                      <a:lnTo>
                        <a:pt x="1496" y="1320"/>
                      </a:lnTo>
                      <a:lnTo>
                        <a:pt x="1500" y="1320"/>
                      </a:lnTo>
                      <a:lnTo>
                        <a:pt x="1504" y="1320"/>
                      </a:lnTo>
                      <a:lnTo>
                        <a:pt x="1508" y="1320"/>
                      </a:lnTo>
                      <a:lnTo>
                        <a:pt x="1511" y="1320"/>
                      </a:lnTo>
                      <a:lnTo>
                        <a:pt x="1515" y="1320"/>
                      </a:lnTo>
                      <a:lnTo>
                        <a:pt x="1519" y="1320"/>
                      </a:lnTo>
                      <a:lnTo>
                        <a:pt x="1523" y="1313"/>
                      </a:lnTo>
                      <a:lnTo>
                        <a:pt x="1527" y="1313"/>
                      </a:lnTo>
                      <a:lnTo>
                        <a:pt x="1531" y="1313"/>
                      </a:lnTo>
                      <a:lnTo>
                        <a:pt x="1535" y="1307"/>
                      </a:lnTo>
                      <a:lnTo>
                        <a:pt x="1539" y="1307"/>
                      </a:lnTo>
                      <a:lnTo>
                        <a:pt x="1543" y="1307"/>
                      </a:lnTo>
                      <a:lnTo>
                        <a:pt x="1547" y="1307"/>
                      </a:lnTo>
                      <a:lnTo>
                        <a:pt x="1551" y="1307"/>
                      </a:lnTo>
                      <a:lnTo>
                        <a:pt x="1555" y="1301"/>
                      </a:lnTo>
                      <a:lnTo>
                        <a:pt x="1559" y="1301"/>
                      </a:lnTo>
                      <a:lnTo>
                        <a:pt x="1563" y="1294"/>
                      </a:lnTo>
                      <a:lnTo>
                        <a:pt x="1567" y="1294"/>
                      </a:lnTo>
                      <a:lnTo>
                        <a:pt x="1570" y="1294"/>
                      </a:lnTo>
                      <a:lnTo>
                        <a:pt x="1574" y="1288"/>
                      </a:lnTo>
                      <a:lnTo>
                        <a:pt x="1578" y="1288"/>
                      </a:lnTo>
                      <a:lnTo>
                        <a:pt x="1582" y="1281"/>
                      </a:lnTo>
                      <a:lnTo>
                        <a:pt x="1586" y="1281"/>
                      </a:lnTo>
                      <a:lnTo>
                        <a:pt x="1590" y="1281"/>
                      </a:lnTo>
                      <a:lnTo>
                        <a:pt x="1594" y="1281"/>
                      </a:lnTo>
                      <a:lnTo>
                        <a:pt x="1598" y="1281"/>
                      </a:lnTo>
                      <a:lnTo>
                        <a:pt x="1602" y="1275"/>
                      </a:lnTo>
                      <a:lnTo>
                        <a:pt x="1606" y="1275"/>
                      </a:lnTo>
                      <a:lnTo>
                        <a:pt x="1610" y="1275"/>
                      </a:lnTo>
                      <a:lnTo>
                        <a:pt x="1614" y="1275"/>
                      </a:lnTo>
                      <a:lnTo>
                        <a:pt x="1618" y="1275"/>
                      </a:lnTo>
                      <a:lnTo>
                        <a:pt x="1622" y="1275"/>
                      </a:lnTo>
                      <a:lnTo>
                        <a:pt x="1626" y="1275"/>
                      </a:lnTo>
                      <a:lnTo>
                        <a:pt x="1630" y="1275"/>
                      </a:lnTo>
                      <a:lnTo>
                        <a:pt x="1633" y="1275"/>
                      </a:lnTo>
                      <a:lnTo>
                        <a:pt x="1637" y="1275"/>
                      </a:lnTo>
                      <a:lnTo>
                        <a:pt x="1641" y="1275"/>
                      </a:lnTo>
                      <a:lnTo>
                        <a:pt x="1645" y="1275"/>
                      </a:lnTo>
                      <a:lnTo>
                        <a:pt x="1649" y="1275"/>
                      </a:lnTo>
                      <a:lnTo>
                        <a:pt x="1653" y="1275"/>
                      </a:lnTo>
                      <a:lnTo>
                        <a:pt x="1657" y="1268"/>
                      </a:lnTo>
                      <a:lnTo>
                        <a:pt x="1661" y="1268"/>
                      </a:lnTo>
                      <a:lnTo>
                        <a:pt x="1665" y="1262"/>
                      </a:lnTo>
                      <a:lnTo>
                        <a:pt x="1669" y="1262"/>
                      </a:lnTo>
                      <a:lnTo>
                        <a:pt x="1673" y="1255"/>
                      </a:lnTo>
                      <a:lnTo>
                        <a:pt x="1677" y="1249"/>
                      </a:lnTo>
                      <a:lnTo>
                        <a:pt x="1681" y="1236"/>
                      </a:lnTo>
                      <a:lnTo>
                        <a:pt x="1685" y="1230"/>
                      </a:lnTo>
                      <a:lnTo>
                        <a:pt x="1689" y="1217"/>
                      </a:lnTo>
                      <a:lnTo>
                        <a:pt x="1693" y="1204"/>
                      </a:lnTo>
                      <a:lnTo>
                        <a:pt x="1696" y="1172"/>
                      </a:lnTo>
                      <a:lnTo>
                        <a:pt x="1700" y="1152"/>
                      </a:lnTo>
                      <a:lnTo>
                        <a:pt x="1704" y="1075"/>
                      </a:lnTo>
                      <a:lnTo>
                        <a:pt x="1708" y="1030"/>
                      </a:lnTo>
                      <a:lnTo>
                        <a:pt x="1712" y="888"/>
                      </a:lnTo>
                      <a:lnTo>
                        <a:pt x="1716" y="798"/>
                      </a:lnTo>
                      <a:lnTo>
                        <a:pt x="1720" y="599"/>
                      </a:lnTo>
                      <a:lnTo>
                        <a:pt x="1724" y="483"/>
                      </a:lnTo>
                      <a:lnTo>
                        <a:pt x="1728" y="245"/>
                      </a:lnTo>
                      <a:lnTo>
                        <a:pt x="1732" y="174"/>
                      </a:lnTo>
                      <a:lnTo>
                        <a:pt x="1736" y="19"/>
                      </a:lnTo>
                      <a:lnTo>
                        <a:pt x="1740" y="0"/>
                      </a:lnTo>
                      <a:lnTo>
                        <a:pt x="1744" y="13"/>
                      </a:lnTo>
                      <a:lnTo>
                        <a:pt x="1748" y="26"/>
                      </a:lnTo>
                      <a:lnTo>
                        <a:pt x="1752" y="122"/>
                      </a:lnTo>
                      <a:lnTo>
                        <a:pt x="1755" y="206"/>
                      </a:lnTo>
                      <a:lnTo>
                        <a:pt x="1759" y="373"/>
                      </a:lnTo>
                      <a:lnTo>
                        <a:pt x="1763" y="470"/>
                      </a:lnTo>
                      <a:lnTo>
                        <a:pt x="1767" y="663"/>
                      </a:lnTo>
                      <a:lnTo>
                        <a:pt x="1771" y="740"/>
                      </a:lnTo>
                      <a:lnTo>
                        <a:pt x="1775" y="888"/>
                      </a:lnTo>
                      <a:lnTo>
                        <a:pt x="1779" y="959"/>
                      </a:lnTo>
                      <a:lnTo>
                        <a:pt x="1783" y="1049"/>
                      </a:lnTo>
                      <a:lnTo>
                        <a:pt x="1787" y="1094"/>
                      </a:lnTo>
                      <a:lnTo>
                        <a:pt x="1791" y="1120"/>
                      </a:lnTo>
                      <a:lnTo>
                        <a:pt x="1795" y="1146"/>
                      </a:lnTo>
                      <a:lnTo>
                        <a:pt x="1799" y="1185"/>
                      </a:lnTo>
                      <a:lnTo>
                        <a:pt x="1803" y="1191"/>
                      </a:lnTo>
                      <a:lnTo>
                        <a:pt x="1807" y="1210"/>
                      </a:lnTo>
                      <a:lnTo>
                        <a:pt x="1811" y="1217"/>
                      </a:lnTo>
                      <a:lnTo>
                        <a:pt x="1815" y="1230"/>
                      </a:lnTo>
                      <a:lnTo>
                        <a:pt x="1818" y="1230"/>
                      </a:lnTo>
                      <a:lnTo>
                        <a:pt x="1822" y="1243"/>
                      </a:lnTo>
                      <a:lnTo>
                        <a:pt x="1826" y="1243"/>
                      </a:lnTo>
                      <a:lnTo>
                        <a:pt x="1830" y="1249"/>
                      </a:lnTo>
                      <a:lnTo>
                        <a:pt x="1834" y="1255"/>
                      </a:lnTo>
                      <a:lnTo>
                        <a:pt x="1838" y="1255"/>
                      </a:lnTo>
                      <a:lnTo>
                        <a:pt x="1842" y="1262"/>
                      </a:lnTo>
                      <a:lnTo>
                        <a:pt x="1846" y="1268"/>
                      </a:lnTo>
                      <a:lnTo>
                        <a:pt x="1850" y="1268"/>
                      </a:lnTo>
                      <a:lnTo>
                        <a:pt x="1854" y="1275"/>
                      </a:lnTo>
                      <a:lnTo>
                        <a:pt x="1858" y="1275"/>
                      </a:lnTo>
                      <a:lnTo>
                        <a:pt x="1862" y="1281"/>
                      </a:lnTo>
                      <a:lnTo>
                        <a:pt x="1866" y="1281"/>
                      </a:lnTo>
                      <a:lnTo>
                        <a:pt x="1870" y="1288"/>
                      </a:lnTo>
                      <a:lnTo>
                        <a:pt x="1874" y="1288"/>
                      </a:lnTo>
                      <a:lnTo>
                        <a:pt x="1878" y="1294"/>
                      </a:lnTo>
                      <a:lnTo>
                        <a:pt x="1881" y="1294"/>
                      </a:lnTo>
                      <a:lnTo>
                        <a:pt x="1885" y="1294"/>
                      </a:lnTo>
                      <a:lnTo>
                        <a:pt x="1889" y="1294"/>
                      </a:lnTo>
                      <a:lnTo>
                        <a:pt x="1893" y="1301"/>
                      </a:lnTo>
                      <a:lnTo>
                        <a:pt x="1897" y="1301"/>
                      </a:lnTo>
                      <a:lnTo>
                        <a:pt x="1901" y="1301"/>
                      </a:lnTo>
                      <a:lnTo>
                        <a:pt x="1905" y="1301"/>
                      </a:lnTo>
                      <a:lnTo>
                        <a:pt x="1909" y="1307"/>
                      </a:lnTo>
                      <a:lnTo>
                        <a:pt x="1913" y="1307"/>
                      </a:lnTo>
                      <a:lnTo>
                        <a:pt x="1917" y="1307"/>
                      </a:lnTo>
                      <a:lnTo>
                        <a:pt x="1921" y="1307"/>
                      </a:lnTo>
                      <a:lnTo>
                        <a:pt x="1925" y="1313"/>
                      </a:lnTo>
                      <a:lnTo>
                        <a:pt x="1929" y="1313"/>
                      </a:lnTo>
                      <a:lnTo>
                        <a:pt x="1933" y="1313"/>
                      </a:lnTo>
                      <a:lnTo>
                        <a:pt x="1937" y="1313"/>
                      </a:lnTo>
                      <a:lnTo>
                        <a:pt x="1940" y="1313"/>
                      </a:lnTo>
                      <a:lnTo>
                        <a:pt x="1944" y="1320"/>
                      </a:lnTo>
                      <a:lnTo>
                        <a:pt x="1948" y="1320"/>
                      </a:lnTo>
                      <a:lnTo>
                        <a:pt x="1952" y="1320"/>
                      </a:lnTo>
                      <a:lnTo>
                        <a:pt x="1956" y="1320"/>
                      </a:lnTo>
                      <a:lnTo>
                        <a:pt x="1960" y="1320"/>
                      </a:lnTo>
                      <a:lnTo>
                        <a:pt x="1964" y="1320"/>
                      </a:lnTo>
                      <a:lnTo>
                        <a:pt x="1968" y="1320"/>
                      </a:lnTo>
                      <a:lnTo>
                        <a:pt x="1972" y="1326"/>
                      </a:lnTo>
                      <a:lnTo>
                        <a:pt x="1976" y="1326"/>
                      </a:lnTo>
                      <a:lnTo>
                        <a:pt x="1980" y="1326"/>
                      </a:lnTo>
                      <a:lnTo>
                        <a:pt x="1984" y="1326"/>
                      </a:lnTo>
                      <a:lnTo>
                        <a:pt x="1988" y="1326"/>
                      </a:lnTo>
                      <a:lnTo>
                        <a:pt x="1992" y="1326"/>
                      </a:lnTo>
                      <a:lnTo>
                        <a:pt x="1996" y="1326"/>
                      </a:lnTo>
                      <a:lnTo>
                        <a:pt x="2000" y="1326"/>
                      </a:lnTo>
                      <a:lnTo>
                        <a:pt x="2003" y="1320"/>
                      </a:lnTo>
                      <a:lnTo>
                        <a:pt x="2007" y="1320"/>
                      </a:lnTo>
                      <a:lnTo>
                        <a:pt x="2011" y="1320"/>
                      </a:lnTo>
                      <a:lnTo>
                        <a:pt x="2015" y="1320"/>
                      </a:lnTo>
                      <a:lnTo>
                        <a:pt x="2019" y="1320"/>
                      </a:lnTo>
                      <a:lnTo>
                        <a:pt x="2023" y="1320"/>
                      </a:lnTo>
                      <a:lnTo>
                        <a:pt x="2027" y="1320"/>
                      </a:lnTo>
                      <a:lnTo>
                        <a:pt x="2031" y="1320"/>
                      </a:lnTo>
                      <a:lnTo>
                        <a:pt x="2035" y="1320"/>
                      </a:lnTo>
                      <a:lnTo>
                        <a:pt x="2039" y="1320"/>
                      </a:lnTo>
                      <a:lnTo>
                        <a:pt x="2043" y="1320"/>
                      </a:lnTo>
                      <a:lnTo>
                        <a:pt x="2047" y="1320"/>
                      </a:lnTo>
                      <a:lnTo>
                        <a:pt x="2051" y="1320"/>
                      </a:lnTo>
                      <a:lnTo>
                        <a:pt x="2055" y="1320"/>
                      </a:lnTo>
                      <a:lnTo>
                        <a:pt x="2059" y="1320"/>
                      </a:lnTo>
                      <a:lnTo>
                        <a:pt x="2063" y="1320"/>
                      </a:lnTo>
                      <a:lnTo>
                        <a:pt x="2066" y="1320"/>
                      </a:lnTo>
                      <a:lnTo>
                        <a:pt x="2070" y="1320"/>
                      </a:lnTo>
                      <a:lnTo>
                        <a:pt x="2074" y="1320"/>
                      </a:lnTo>
                      <a:lnTo>
                        <a:pt x="2078" y="1320"/>
                      </a:lnTo>
                      <a:lnTo>
                        <a:pt x="2082" y="1320"/>
                      </a:lnTo>
                      <a:lnTo>
                        <a:pt x="2086" y="1320"/>
                      </a:lnTo>
                      <a:lnTo>
                        <a:pt x="2090" y="1320"/>
                      </a:lnTo>
                      <a:lnTo>
                        <a:pt x="2094" y="1320"/>
                      </a:lnTo>
                      <a:lnTo>
                        <a:pt x="2098" y="1313"/>
                      </a:lnTo>
                      <a:lnTo>
                        <a:pt x="2102" y="1313"/>
                      </a:lnTo>
                      <a:lnTo>
                        <a:pt x="2106" y="1307"/>
                      </a:lnTo>
                      <a:lnTo>
                        <a:pt x="2110" y="1307"/>
                      </a:lnTo>
                      <a:lnTo>
                        <a:pt x="2114" y="1301"/>
                      </a:lnTo>
                      <a:lnTo>
                        <a:pt x="2118" y="1301"/>
                      </a:lnTo>
                      <a:lnTo>
                        <a:pt x="2122" y="1294"/>
                      </a:lnTo>
                      <a:lnTo>
                        <a:pt x="2125" y="1294"/>
                      </a:lnTo>
                      <a:lnTo>
                        <a:pt x="2129" y="1288"/>
                      </a:lnTo>
                      <a:lnTo>
                        <a:pt x="2133" y="1281"/>
                      </a:lnTo>
                      <a:lnTo>
                        <a:pt x="2137" y="1275"/>
                      </a:lnTo>
                      <a:lnTo>
                        <a:pt x="2141" y="1268"/>
                      </a:lnTo>
                      <a:lnTo>
                        <a:pt x="2145" y="1268"/>
                      </a:lnTo>
                      <a:lnTo>
                        <a:pt x="2149" y="1268"/>
                      </a:lnTo>
                      <a:lnTo>
                        <a:pt x="2153" y="1268"/>
                      </a:lnTo>
                      <a:lnTo>
                        <a:pt x="2157" y="1268"/>
                      </a:lnTo>
                      <a:lnTo>
                        <a:pt x="2161" y="1268"/>
                      </a:lnTo>
                      <a:lnTo>
                        <a:pt x="2165" y="1268"/>
                      </a:lnTo>
                      <a:lnTo>
                        <a:pt x="2169" y="1275"/>
                      </a:lnTo>
                      <a:lnTo>
                        <a:pt x="2173" y="1275"/>
                      </a:lnTo>
                      <a:lnTo>
                        <a:pt x="2177" y="1281"/>
                      </a:lnTo>
                      <a:lnTo>
                        <a:pt x="2181" y="1288"/>
                      </a:lnTo>
                      <a:lnTo>
                        <a:pt x="2185" y="1294"/>
                      </a:lnTo>
                      <a:lnTo>
                        <a:pt x="2188" y="1301"/>
                      </a:lnTo>
                      <a:lnTo>
                        <a:pt x="2192" y="1301"/>
                      </a:lnTo>
                      <a:lnTo>
                        <a:pt x="2196" y="1307"/>
                      </a:lnTo>
                      <a:lnTo>
                        <a:pt x="2200" y="1307"/>
                      </a:lnTo>
                      <a:lnTo>
                        <a:pt x="2204" y="1313"/>
                      </a:lnTo>
                      <a:lnTo>
                        <a:pt x="2208" y="1313"/>
                      </a:lnTo>
                      <a:lnTo>
                        <a:pt x="2212" y="1313"/>
                      </a:lnTo>
                      <a:lnTo>
                        <a:pt x="2216" y="1320"/>
                      </a:lnTo>
                      <a:lnTo>
                        <a:pt x="2220" y="1320"/>
                      </a:lnTo>
                      <a:lnTo>
                        <a:pt x="2224" y="1320"/>
                      </a:lnTo>
                      <a:lnTo>
                        <a:pt x="2228" y="1320"/>
                      </a:lnTo>
                      <a:lnTo>
                        <a:pt x="2232" y="1320"/>
                      </a:lnTo>
                      <a:lnTo>
                        <a:pt x="2236" y="1320"/>
                      </a:lnTo>
                      <a:lnTo>
                        <a:pt x="2240" y="1320"/>
                      </a:lnTo>
                      <a:lnTo>
                        <a:pt x="2244" y="1320"/>
                      </a:lnTo>
                      <a:lnTo>
                        <a:pt x="2248" y="1320"/>
                      </a:lnTo>
                      <a:lnTo>
                        <a:pt x="2251" y="1320"/>
                      </a:lnTo>
                      <a:lnTo>
                        <a:pt x="2255" y="1320"/>
                      </a:lnTo>
                      <a:lnTo>
                        <a:pt x="2259" y="1320"/>
                      </a:lnTo>
                      <a:lnTo>
                        <a:pt x="2263" y="1320"/>
                      </a:lnTo>
                      <a:lnTo>
                        <a:pt x="2267" y="1320"/>
                      </a:lnTo>
                      <a:lnTo>
                        <a:pt x="2271" y="1320"/>
                      </a:lnTo>
                      <a:lnTo>
                        <a:pt x="2275" y="1320"/>
                      </a:lnTo>
                      <a:lnTo>
                        <a:pt x="2279" y="1320"/>
                      </a:lnTo>
                      <a:lnTo>
                        <a:pt x="2283" y="1320"/>
                      </a:lnTo>
                      <a:lnTo>
                        <a:pt x="2287" y="1320"/>
                      </a:lnTo>
                      <a:lnTo>
                        <a:pt x="2291" y="1320"/>
                      </a:lnTo>
                      <a:lnTo>
                        <a:pt x="2295" y="1320"/>
                      </a:lnTo>
                      <a:lnTo>
                        <a:pt x="2299" y="1320"/>
                      </a:lnTo>
                      <a:lnTo>
                        <a:pt x="2303" y="1313"/>
                      </a:lnTo>
                      <a:lnTo>
                        <a:pt x="2307" y="1313"/>
                      </a:lnTo>
                      <a:lnTo>
                        <a:pt x="2310" y="1313"/>
                      </a:lnTo>
                      <a:lnTo>
                        <a:pt x="2314" y="1313"/>
                      </a:lnTo>
                      <a:lnTo>
                        <a:pt x="2318" y="1313"/>
                      </a:lnTo>
                      <a:lnTo>
                        <a:pt x="2322" y="1313"/>
                      </a:lnTo>
                      <a:lnTo>
                        <a:pt x="2326" y="1313"/>
                      </a:lnTo>
                      <a:lnTo>
                        <a:pt x="2330" y="1307"/>
                      </a:lnTo>
                      <a:lnTo>
                        <a:pt x="2334" y="1307"/>
                      </a:lnTo>
                      <a:lnTo>
                        <a:pt x="2338" y="1307"/>
                      </a:lnTo>
                      <a:lnTo>
                        <a:pt x="2342" y="1307"/>
                      </a:lnTo>
                      <a:lnTo>
                        <a:pt x="2346" y="1301"/>
                      </a:lnTo>
                      <a:lnTo>
                        <a:pt x="2350" y="1301"/>
                      </a:lnTo>
                      <a:lnTo>
                        <a:pt x="2354" y="1294"/>
                      </a:lnTo>
                      <a:lnTo>
                        <a:pt x="2358" y="1288"/>
                      </a:lnTo>
                      <a:lnTo>
                        <a:pt x="2362" y="1288"/>
                      </a:lnTo>
                      <a:lnTo>
                        <a:pt x="2366" y="1275"/>
                      </a:lnTo>
                      <a:lnTo>
                        <a:pt x="2370" y="1268"/>
                      </a:lnTo>
                      <a:lnTo>
                        <a:pt x="2373" y="1243"/>
                      </a:lnTo>
                      <a:lnTo>
                        <a:pt x="2377" y="1230"/>
                      </a:lnTo>
                      <a:lnTo>
                        <a:pt x="2381" y="1191"/>
                      </a:lnTo>
                      <a:lnTo>
                        <a:pt x="2385" y="1165"/>
                      </a:lnTo>
                      <a:lnTo>
                        <a:pt x="2389" y="1114"/>
                      </a:lnTo>
                      <a:lnTo>
                        <a:pt x="2393" y="1082"/>
                      </a:lnTo>
                      <a:lnTo>
                        <a:pt x="2397" y="1043"/>
                      </a:lnTo>
                      <a:lnTo>
                        <a:pt x="2401" y="1017"/>
                      </a:lnTo>
                      <a:lnTo>
                        <a:pt x="2405" y="966"/>
                      </a:lnTo>
                      <a:lnTo>
                        <a:pt x="2409" y="940"/>
                      </a:lnTo>
                      <a:lnTo>
                        <a:pt x="2413" y="927"/>
                      </a:lnTo>
                      <a:lnTo>
                        <a:pt x="2417" y="921"/>
                      </a:lnTo>
                      <a:lnTo>
                        <a:pt x="2421" y="934"/>
                      </a:lnTo>
                      <a:lnTo>
                        <a:pt x="2425" y="946"/>
                      </a:lnTo>
                      <a:lnTo>
                        <a:pt x="2429" y="979"/>
                      </a:lnTo>
                      <a:lnTo>
                        <a:pt x="2433" y="998"/>
                      </a:lnTo>
                      <a:lnTo>
                        <a:pt x="2436" y="1037"/>
                      </a:lnTo>
                      <a:lnTo>
                        <a:pt x="2440" y="1056"/>
                      </a:lnTo>
                      <a:lnTo>
                        <a:pt x="2444" y="1075"/>
                      </a:lnTo>
                      <a:lnTo>
                        <a:pt x="2448" y="1094"/>
                      </a:lnTo>
                      <a:lnTo>
                        <a:pt x="2452" y="1120"/>
                      </a:lnTo>
                      <a:lnTo>
                        <a:pt x="2456" y="1133"/>
                      </a:lnTo>
                      <a:lnTo>
                        <a:pt x="2460" y="1140"/>
                      </a:lnTo>
                      <a:lnTo>
                        <a:pt x="2464" y="1146"/>
                      </a:lnTo>
                      <a:lnTo>
                        <a:pt x="2468" y="1146"/>
                      </a:lnTo>
                      <a:lnTo>
                        <a:pt x="2472" y="1140"/>
                      </a:lnTo>
                      <a:lnTo>
                        <a:pt x="2476" y="1133"/>
                      </a:lnTo>
                      <a:lnTo>
                        <a:pt x="2480" y="1127"/>
                      </a:lnTo>
                      <a:lnTo>
                        <a:pt x="2484" y="1107"/>
                      </a:lnTo>
                      <a:lnTo>
                        <a:pt x="2488" y="1094"/>
                      </a:lnTo>
                      <a:lnTo>
                        <a:pt x="2492" y="1062"/>
                      </a:lnTo>
                      <a:lnTo>
                        <a:pt x="2495" y="1043"/>
                      </a:lnTo>
                      <a:lnTo>
                        <a:pt x="2499" y="1024"/>
                      </a:lnTo>
                      <a:lnTo>
                        <a:pt x="2503" y="998"/>
                      </a:lnTo>
                      <a:lnTo>
                        <a:pt x="2507" y="940"/>
                      </a:lnTo>
                      <a:lnTo>
                        <a:pt x="2511" y="908"/>
                      </a:lnTo>
                      <a:lnTo>
                        <a:pt x="2515" y="824"/>
                      </a:lnTo>
                      <a:lnTo>
                        <a:pt x="2519" y="779"/>
                      </a:lnTo>
                      <a:lnTo>
                        <a:pt x="2523" y="689"/>
                      </a:lnTo>
                      <a:lnTo>
                        <a:pt x="2527" y="637"/>
                      </a:lnTo>
                      <a:lnTo>
                        <a:pt x="2531" y="560"/>
                      </a:lnTo>
                      <a:lnTo>
                        <a:pt x="2535" y="528"/>
                      </a:lnTo>
                      <a:lnTo>
                        <a:pt x="2539" y="470"/>
                      </a:lnTo>
                      <a:lnTo>
                        <a:pt x="2543" y="470"/>
                      </a:lnTo>
                      <a:lnTo>
                        <a:pt x="2547" y="463"/>
                      </a:lnTo>
                      <a:lnTo>
                        <a:pt x="2551" y="463"/>
                      </a:lnTo>
                      <a:lnTo>
                        <a:pt x="2555" y="502"/>
                      </a:lnTo>
                      <a:lnTo>
                        <a:pt x="2558" y="521"/>
                      </a:lnTo>
                      <a:lnTo>
                        <a:pt x="2562" y="586"/>
                      </a:lnTo>
                      <a:lnTo>
                        <a:pt x="2566" y="618"/>
                      </a:lnTo>
                      <a:lnTo>
                        <a:pt x="2570" y="689"/>
                      </a:lnTo>
                      <a:lnTo>
                        <a:pt x="2574" y="727"/>
                      </a:lnTo>
                      <a:lnTo>
                        <a:pt x="2578" y="792"/>
                      </a:lnTo>
                      <a:lnTo>
                        <a:pt x="2582" y="818"/>
                      </a:lnTo>
                      <a:lnTo>
                        <a:pt x="2586" y="869"/>
                      </a:lnTo>
                      <a:lnTo>
                        <a:pt x="2590" y="882"/>
                      </a:lnTo>
                      <a:lnTo>
                        <a:pt x="2594" y="901"/>
                      </a:lnTo>
                      <a:lnTo>
                        <a:pt x="2598" y="921"/>
                      </a:lnTo>
                      <a:lnTo>
                        <a:pt x="2602" y="934"/>
                      </a:lnTo>
                      <a:lnTo>
                        <a:pt x="2606" y="946"/>
                      </a:lnTo>
                      <a:lnTo>
                        <a:pt x="2610" y="946"/>
                      </a:lnTo>
                      <a:lnTo>
                        <a:pt x="2614" y="953"/>
                      </a:lnTo>
                      <a:lnTo>
                        <a:pt x="2618" y="946"/>
                      </a:lnTo>
                      <a:lnTo>
                        <a:pt x="2621" y="946"/>
                      </a:lnTo>
                      <a:lnTo>
                        <a:pt x="2625" y="940"/>
                      </a:lnTo>
                      <a:lnTo>
                        <a:pt x="2629" y="934"/>
                      </a:lnTo>
                      <a:lnTo>
                        <a:pt x="2633" y="921"/>
                      </a:lnTo>
                      <a:lnTo>
                        <a:pt x="2637" y="914"/>
                      </a:lnTo>
                      <a:lnTo>
                        <a:pt x="2641" y="901"/>
                      </a:lnTo>
                      <a:lnTo>
                        <a:pt x="2645" y="895"/>
                      </a:lnTo>
                      <a:lnTo>
                        <a:pt x="2649" y="888"/>
                      </a:lnTo>
                      <a:lnTo>
                        <a:pt x="2653" y="882"/>
                      </a:lnTo>
                      <a:lnTo>
                        <a:pt x="2657" y="869"/>
                      </a:lnTo>
                      <a:lnTo>
                        <a:pt x="2661" y="869"/>
                      </a:lnTo>
                      <a:lnTo>
                        <a:pt x="2665" y="863"/>
                      </a:lnTo>
                      <a:lnTo>
                        <a:pt x="2669" y="863"/>
                      </a:lnTo>
                      <a:lnTo>
                        <a:pt x="2673" y="869"/>
                      </a:lnTo>
                      <a:lnTo>
                        <a:pt x="2677" y="869"/>
                      </a:lnTo>
                      <a:lnTo>
                        <a:pt x="2680" y="882"/>
                      </a:lnTo>
                      <a:lnTo>
                        <a:pt x="2684" y="888"/>
                      </a:lnTo>
                      <a:lnTo>
                        <a:pt x="2688" y="908"/>
                      </a:lnTo>
                      <a:lnTo>
                        <a:pt x="2692" y="921"/>
                      </a:lnTo>
                      <a:lnTo>
                        <a:pt x="2696" y="934"/>
                      </a:lnTo>
                      <a:lnTo>
                        <a:pt x="2700" y="946"/>
                      </a:lnTo>
                      <a:lnTo>
                        <a:pt x="2704" y="979"/>
                      </a:lnTo>
                      <a:lnTo>
                        <a:pt x="2708" y="991"/>
                      </a:lnTo>
                      <a:lnTo>
                        <a:pt x="2712" y="1024"/>
                      </a:lnTo>
                      <a:lnTo>
                        <a:pt x="2716" y="1037"/>
                      </a:lnTo>
                      <a:lnTo>
                        <a:pt x="2720" y="1062"/>
                      </a:lnTo>
                      <a:lnTo>
                        <a:pt x="2724" y="1075"/>
                      </a:lnTo>
                      <a:lnTo>
                        <a:pt x="2728" y="1101"/>
                      </a:lnTo>
                      <a:lnTo>
                        <a:pt x="2732" y="1114"/>
                      </a:lnTo>
                      <a:lnTo>
                        <a:pt x="2736" y="1140"/>
                      </a:lnTo>
                      <a:lnTo>
                        <a:pt x="2740" y="1146"/>
                      </a:lnTo>
                      <a:lnTo>
                        <a:pt x="2743" y="1172"/>
                      </a:lnTo>
                      <a:lnTo>
                        <a:pt x="2747" y="1178"/>
                      </a:lnTo>
                      <a:lnTo>
                        <a:pt x="2751" y="1185"/>
                      </a:lnTo>
                      <a:lnTo>
                        <a:pt x="2755" y="1191"/>
                      </a:lnTo>
                      <a:lnTo>
                        <a:pt x="2759" y="1204"/>
                      </a:lnTo>
                      <a:lnTo>
                        <a:pt x="2763" y="1210"/>
                      </a:lnTo>
                      <a:lnTo>
                        <a:pt x="2767" y="1223"/>
                      </a:lnTo>
                      <a:lnTo>
                        <a:pt x="2771" y="1223"/>
                      </a:lnTo>
                      <a:lnTo>
                        <a:pt x="2775" y="1236"/>
                      </a:lnTo>
                      <a:lnTo>
                        <a:pt x="2779" y="1236"/>
                      </a:lnTo>
                      <a:lnTo>
                        <a:pt x="2783" y="1243"/>
                      </a:lnTo>
                      <a:lnTo>
                        <a:pt x="2787" y="1249"/>
                      </a:lnTo>
                      <a:lnTo>
                        <a:pt x="2791" y="1255"/>
                      </a:lnTo>
                      <a:lnTo>
                        <a:pt x="2795" y="1255"/>
                      </a:lnTo>
                      <a:lnTo>
                        <a:pt x="2799" y="1255"/>
                      </a:lnTo>
                      <a:lnTo>
                        <a:pt x="2802" y="1262"/>
                      </a:lnTo>
                      <a:lnTo>
                        <a:pt x="2806" y="1262"/>
                      </a:lnTo>
                      <a:lnTo>
                        <a:pt x="2810" y="1268"/>
                      </a:lnTo>
                      <a:lnTo>
                        <a:pt x="2814" y="1268"/>
                      </a:lnTo>
                      <a:lnTo>
                        <a:pt x="2818" y="1268"/>
                      </a:lnTo>
                      <a:lnTo>
                        <a:pt x="2822" y="1275"/>
                      </a:lnTo>
                      <a:lnTo>
                        <a:pt x="2826" y="1275"/>
                      </a:lnTo>
                      <a:lnTo>
                        <a:pt x="2830" y="1275"/>
                      </a:lnTo>
                      <a:lnTo>
                        <a:pt x="2834" y="1275"/>
                      </a:lnTo>
                      <a:lnTo>
                        <a:pt x="2838" y="1281"/>
                      </a:lnTo>
                      <a:lnTo>
                        <a:pt x="2842" y="1281"/>
                      </a:lnTo>
                      <a:lnTo>
                        <a:pt x="2846" y="1281"/>
                      </a:lnTo>
                      <a:lnTo>
                        <a:pt x="2850" y="1281"/>
                      </a:lnTo>
                      <a:lnTo>
                        <a:pt x="2854" y="1281"/>
                      </a:lnTo>
                      <a:lnTo>
                        <a:pt x="2858" y="1288"/>
                      </a:lnTo>
                      <a:lnTo>
                        <a:pt x="2862" y="1288"/>
                      </a:lnTo>
                      <a:lnTo>
                        <a:pt x="2865" y="1288"/>
                      </a:lnTo>
                      <a:lnTo>
                        <a:pt x="2869" y="1288"/>
                      </a:lnTo>
                      <a:lnTo>
                        <a:pt x="2873" y="1288"/>
                      </a:lnTo>
                      <a:lnTo>
                        <a:pt x="2877" y="1288"/>
                      </a:lnTo>
                      <a:lnTo>
                        <a:pt x="2881" y="1288"/>
                      </a:lnTo>
                      <a:lnTo>
                        <a:pt x="2885" y="1294"/>
                      </a:lnTo>
                      <a:lnTo>
                        <a:pt x="2889" y="1294"/>
                      </a:lnTo>
                      <a:lnTo>
                        <a:pt x="2893" y="1294"/>
                      </a:lnTo>
                      <a:lnTo>
                        <a:pt x="2897" y="1294"/>
                      </a:lnTo>
                      <a:lnTo>
                        <a:pt x="2901" y="1294"/>
                      </a:lnTo>
                      <a:lnTo>
                        <a:pt x="2905" y="1294"/>
                      </a:lnTo>
                      <a:lnTo>
                        <a:pt x="2909" y="1294"/>
                      </a:lnTo>
                      <a:lnTo>
                        <a:pt x="2913" y="1294"/>
                      </a:lnTo>
                      <a:lnTo>
                        <a:pt x="2917" y="1294"/>
                      </a:lnTo>
                      <a:lnTo>
                        <a:pt x="2921" y="1294"/>
                      </a:lnTo>
                      <a:lnTo>
                        <a:pt x="2925" y="1294"/>
                      </a:lnTo>
                      <a:lnTo>
                        <a:pt x="2928" y="1294"/>
                      </a:lnTo>
                      <a:lnTo>
                        <a:pt x="2932" y="1294"/>
                      </a:lnTo>
                      <a:lnTo>
                        <a:pt x="2936" y="1294"/>
                      </a:lnTo>
                      <a:lnTo>
                        <a:pt x="2940" y="1294"/>
                      </a:lnTo>
                      <a:lnTo>
                        <a:pt x="2944" y="1294"/>
                      </a:lnTo>
                      <a:lnTo>
                        <a:pt x="2948" y="1294"/>
                      </a:lnTo>
                      <a:lnTo>
                        <a:pt x="2952" y="1294"/>
                      </a:lnTo>
                      <a:lnTo>
                        <a:pt x="2956" y="1294"/>
                      </a:lnTo>
                      <a:lnTo>
                        <a:pt x="2960" y="1294"/>
                      </a:lnTo>
                      <a:lnTo>
                        <a:pt x="2964" y="1294"/>
                      </a:lnTo>
                      <a:lnTo>
                        <a:pt x="2968" y="1294"/>
                      </a:lnTo>
                      <a:lnTo>
                        <a:pt x="2972" y="1294"/>
                      </a:lnTo>
                      <a:lnTo>
                        <a:pt x="2976" y="1294"/>
                      </a:lnTo>
                      <a:lnTo>
                        <a:pt x="2980" y="1294"/>
                      </a:lnTo>
                      <a:lnTo>
                        <a:pt x="2984" y="1294"/>
                      </a:lnTo>
                      <a:lnTo>
                        <a:pt x="2987" y="1294"/>
                      </a:lnTo>
                      <a:lnTo>
                        <a:pt x="2991" y="1294"/>
                      </a:lnTo>
                      <a:lnTo>
                        <a:pt x="2995" y="1294"/>
                      </a:lnTo>
                      <a:lnTo>
                        <a:pt x="2999" y="1294"/>
                      </a:lnTo>
                      <a:lnTo>
                        <a:pt x="3003" y="1294"/>
                      </a:lnTo>
                      <a:lnTo>
                        <a:pt x="3007" y="1294"/>
                      </a:lnTo>
                      <a:lnTo>
                        <a:pt x="3011" y="1294"/>
                      </a:lnTo>
                      <a:lnTo>
                        <a:pt x="3015" y="1294"/>
                      </a:lnTo>
                      <a:lnTo>
                        <a:pt x="3019" y="1294"/>
                      </a:lnTo>
                      <a:lnTo>
                        <a:pt x="3023" y="1294"/>
                      </a:lnTo>
                      <a:lnTo>
                        <a:pt x="3027" y="1294"/>
                      </a:lnTo>
                      <a:lnTo>
                        <a:pt x="3031" y="1294"/>
                      </a:lnTo>
                      <a:lnTo>
                        <a:pt x="3035" y="1294"/>
                      </a:lnTo>
                      <a:lnTo>
                        <a:pt x="3039" y="1294"/>
                      </a:lnTo>
                      <a:lnTo>
                        <a:pt x="3043" y="1294"/>
                      </a:lnTo>
                      <a:lnTo>
                        <a:pt x="3047" y="1294"/>
                      </a:lnTo>
                      <a:lnTo>
                        <a:pt x="3050" y="1294"/>
                      </a:lnTo>
                      <a:lnTo>
                        <a:pt x="3054" y="1294"/>
                      </a:lnTo>
                      <a:lnTo>
                        <a:pt x="3058" y="1294"/>
                      </a:lnTo>
                      <a:lnTo>
                        <a:pt x="3062" y="1294"/>
                      </a:lnTo>
                      <a:lnTo>
                        <a:pt x="3066" y="1294"/>
                      </a:lnTo>
                      <a:lnTo>
                        <a:pt x="3070" y="1294"/>
                      </a:lnTo>
                      <a:lnTo>
                        <a:pt x="3074" y="1294"/>
                      </a:lnTo>
                      <a:lnTo>
                        <a:pt x="3078" y="1294"/>
                      </a:lnTo>
                      <a:lnTo>
                        <a:pt x="3082" y="1294"/>
                      </a:lnTo>
                      <a:lnTo>
                        <a:pt x="3086" y="1294"/>
                      </a:lnTo>
                      <a:lnTo>
                        <a:pt x="3090" y="1294"/>
                      </a:lnTo>
                      <a:lnTo>
                        <a:pt x="3094" y="1294"/>
                      </a:lnTo>
                      <a:lnTo>
                        <a:pt x="3098" y="1294"/>
                      </a:lnTo>
                      <a:lnTo>
                        <a:pt x="3102" y="1294"/>
                      </a:lnTo>
                      <a:lnTo>
                        <a:pt x="3106" y="1294"/>
                      </a:lnTo>
                      <a:lnTo>
                        <a:pt x="3110" y="1294"/>
                      </a:lnTo>
                      <a:lnTo>
                        <a:pt x="3113" y="1294"/>
                      </a:lnTo>
                      <a:lnTo>
                        <a:pt x="3117" y="1294"/>
                      </a:lnTo>
                      <a:lnTo>
                        <a:pt x="3121" y="1294"/>
                      </a:lnTo>
                      <a:lnTo>
                        <a:pt x="3125" y="1294"/>
                      </a:lnTo>
                      <a:lnTo>
                        <a:pt x="3129" y="1294"/>
                      </a:lnTo>
                      <a:lnTo>
                        <a:pt x="3133" y="1294"/>
                      </a:lnTo>
                      <a:lnTo>
                        <a:pt x="3137" y="1294"/>
                      </a:lnTo>
                      <a:lnTo>
                        <a:pt x="3141" y="1294"/>
                      </a:lnTo>
                      <a:lnTo>
                        <a:pt x="3145" y="1294"/>
                      </a:lnTo>
                      <a:lnTo>
                        <a:pt x="3149" y="1294"/>
                      </a:lnTo>
                      <a:lnTo>
                        <a:pt x="3153" y="1294"/>
                      </a:lnTo>
                      <a:lnTo>
                        <a:pt x="3157" y="1294"/>
                      </a:lnTo>
                      <a:lnTo>
                        <a:pt x="3161" y="1294"/>
                      </a:lnTo>
                      <a:lnTo>
                        <a:pt x="3165" y="1294"/>
                      </a:lnTo>
                      <a:lnTo>
                        <a:pt x="3169" y="1294"/>
                      </a:lnTo>
                      <a:lnTo>
                        <a:pt x="3172" y="1294"/>
                      </a:lnTo>
                      <a:lnTo>
                        <a:pt x="3176" y="1294"/>
                      </a:lnTo>
                      <a:lnTo>
                        <a:pt x="3180" y="1294"/>
                      </a:lnTo>
                      <a:lnTo>
                        <a:pt x="3184" y="1288"/>
                      </a:lnTo>
                      <a:lnTo>
                        <a:pt x="3188" y="1288"/>
                      </a:lnTo>
                      <a:lnTo>
                        <a:pt x="3192" y="1288"/>
                      </a:lnTo>
                      <a:lnTo>
                        <a:pt x="3196" y="1288"/>
                      </a:lnTo>
                      <a:lnTo>
                        <a:pt x="3200" y="1294"/>
                      </a:lnTo>
                      <a:lnTo>
                        <a:pt x="3204" y="1294"/>
                      </a:lnTo>
                      <a:lnTo>
                        <a:pt x="3208" y="1294"/>
                      </a:lnTo>
                      <a:lnTo>
                        <a:pt x="3212" y="1294"/>
                      </a:lnTo>
                      <a:lnTo>
                        <a:pt x="3216" y="1294"/>
                      </a:lnTo>
                      <a:lnTo>
                        <a:pt x="3220" y="1294"/>
                      </a:lnTo>
                      <a:lnTo>
                        <a:pt x="3224" y="1294"/>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800"/>
                </a:p>
              </p:txBody>
            </p:sp>
            <p:sp>
              <p:nvSpPr>
                <p:cNvPr id="36" name="Freeform 3077"/>
                <p:cNvSpPr>
                  <a:spLocks/>
                </p:cNvSpPr>
                <p:nvPr/>
              </p:nvSpPr>
              <p:spPr bwMode="auto">
                <a:xfrm>
                  <a:off x="449" y="2095"/>
                  <a:ext cx="2866" cy="760"/>
                </a:xfrm>
                <a:custGeom>
                  <a:avLst/>
                  <a:gdLst>
                    <a:gd name="T0" fmla="*/ 47 w 3224"/>
                    <a:gd name="T1" fmla="*/ 760 h 760"/>
                    <a:gd name="T2" fmla="*/ 98 w 3224"/>
                    <a:gd name="T3" fmla="*/ 753 h 760"/>
                    <a:gd name="T4" fmla="*/ 150 w 3224"/>
                    <a:gd name="T5" fmla="*/ 753 h 760"/>
                    <a:gd name="T6" fmla="*/ 201 w 3224"/>
                    <a:gd name="T7" fmla="*/ 747 h 760"/>
                    <a:gd name="T8" fmla="*/ 252 w 3224"/>
                    <a:gd name="T9" fmla="*/ 740 h 760"/>
                    <a:gd name="T10" fmla="*/ 303 w 3224"/>
                    <a:gd name="T11" fmla="*/ 740 h 760"/>
                    <a:gd name="T12" fmla="*/ 354 w 3224"/>
                    <a:gd name="T13" fmla="*/ 721 h 760"/>
                    <a:gd name="T14" fmla="*/ 405 w 3224"/>
                    <a:gd name="T15" fmla="*/ 618 h 760"/>
                    <a:gd name="T16" fmla="*/ 457 w 3224"/>
                    <a:gd name="T17" fmla="*/ 206 h 760"/>
                    <a:gd name="T18" fmla="*/ 508 w 3224"/>
                    <a:gd name="T19" fmla="*/ 567 h 760"/>
                    <a:gd name="T20" fmla="*/ 559 w 3224"/>
                    <a:gd name="T21" fmla="*/ 592 h 760"/>
                    <a:gd name="T22" fmla="*/ 610 w 3224"/>
                    <a:gd name="T23" fmla="*/ 644 h 760"/>
                    <a:gd name="T24" fmla="*/ 661 w 3224"/>
                    <a:gd name="T25" fmla="*/ 689 h 760"/>
                    <a:gd name="T26" fmla="*/ 712 w 3224"/>
                    <a:gd name="T27" fmla="*/ 702 h 760"/>
                    <a:gd name="T28" fmla="*/ 764 w 3224"/>
                    <a:gd name="T29" fmla="*/ 644 h 760"/>
                    <a:gd name="T30" fmla="*/ 815 w 3224"/>
                    <a:gd name="T31" fmla="*/ 277 h 760"/>
                    <a:gd name="T32" fmla="*/ 866 w 3224"/>
                    <a:gd name="T33" fmla="*/ 579 h 760"/>
                    <a:gd name="T34" fmla="*/ 917 w 3224"/>
                    <a:gd name="T35" fmla="*/ 708 h 760"/>
                    <a:gd name="T36" fmla="*/ 968 w 3224"/>
                    <a:gd name="T37" fmla="*/ 734 h 760"/>
                    <a:gd name="T38" fmla="*/ 1019 w 3224"/>
                    <a:gd name="T39" fmla="*/ 721 h 760"/>
                    <a:gd name="T40" fmla="*/ 1071 w 3224"/>
                    <a:gd name="T41" fmla="*/ 708 h 760"/>
                    <a:gd name="T42" fmla="*/ 1122 w 3224"/>
                    <a:gd name="T43" fmla="*/ 747 h 760"/>
                    <a:gd name="T44" fmla="*/ 1173 w 3224"/>
                    <a:gd name="T45" fmla="*/ 753 h 760"/>
                    <a:gd name="T46" fmla="*/ 1224 w 3224"/>
                    <a:gd name="T47" fmla="*/ 753 h 760"/>
                    <a:gd name="T48" fmla="*/ 1275 w 3224"/>
                    <a:gd name="T49" fmla="*/ 753 h 760"/>
                    <a:gd name="T50" fmla="*/ 1326 w 3224"/>
                    <a:gd name="T51" fmla="*/ 747 h 760"/>
                    <a:gd name="T52" fmla="*/ 1378 w 3224"/>
                    <a:gd name="T53" fmla="*/ 740 h 760"/>
                    <a:gd name="T54" fmla="*/ 1429 w 3224"/>
                    <a:gd name="T55" fmla="*/ 740 h 760"/>
                    <a:gd name="T56" fmla="*/ 1480 w 3224"/>
                    <a:gd name="T57" fmla="*/ 734 h 760"/>
                    <a:gd name="T58" fmla="*/ 1531 w 3224"/>
                    <a:gd name="T59" fmla="*/ 715 h 760"/>
                    <a:gd name="T60" fmla="*/ 1582 w 3224"/>
                    <a:gd name="T61" fmla="*/ 695 h 760"/>
                    <a:gd name="T62" fmla="*/ 1633 w 3224"/>
                    <a:gd name="T63" fmla="*/ 676 h 760"/>
                    <a:gd name="T64" fmla="*/ 1685 w 3224"/>
                    <a:gd name="T65" fmla="*/ 618 h 760"/>
                    <a:gd name="T66" fmla="*/ 1736 w 3224"/>
                    <a:gd name="T67" fmla="*/ 19 h 760"/>
                    <a:gd name="T68" fmla="*/ 1787 w 3224"/>
                    <a:gd name="T69" fmla="*/ 412 h 760"/>
                    <a:gd name="T70" fmla="*/ 1838 w 3224"/>
                    <a:gd name="T71" fmla="*/ 560 h 760"/>
                    <a:gd name="T72" fmla="*/ 1889 w 3224"/>
                    <a:gd name="T73" fmla="*/ 644 h 760"/>
                    <a:gd name="T74" fmla="*/ 1940 w 3224"/>
                    <a:gd name="T75" fmla="*/ 689 h 760"/>
                    <a:gd name="T76" fmla="*/ 1992 w 3224"/>
                    <a:gd name="T77" fmla="*/ 708 h 760"/>
                    <a:gd name="T78" fmla="*/ 2043 w 3224"/>
                    <a:gd name="T79" fmla="*/ 715 h 760"/>
                    <a:gd name="T80" fmla="*/ 2094 w 3224"/>
                    <a:gd name="T81" fmla="*/ 715 h 760"/>
                    <a:gd name="T82" fmla="*/ 2145 w 3224"/>
                    <a:gd name="T83" fmla="*/ 682 h 760"/>
                    <a:gd name="T84" fmla="*/ 2196 w 3224"/>
                    <a:gd name="T85" fmla="*/ 715 h 760"/>
                    <a:gd name="T86" fmla="*/ 2248 w 3224"/>
                    <a:gd name="T87" fmla="*/ 734 h 760"/>
                    <a:gd name="T88" fmla="*/ 2299 w 3224"/>
                    <a:gd name="T89" fmla="*/ 734 h 760"/>
                    <a:gd name="T90" fmla="*/ 2350 w 3224"/>
                    <a:gd name="T91" fmla="*/ 727 h 760"/>
                    <a:gd name="T92" fmla="*/ 2401 w 3224"/>
                    <a:gd name="T93" fmla="*/ 631 h 760"/>
                    <a:gd name="T94" fmla="*/ 2452 w 3224"/>
                    <a:gd name="T95" fmla="*/ 579 h 760"/>
                    <a:gd name="T96" fmla="*/ 2503 w 3224"/>
                    <a:gd name="T97" fmla="*/ 399 h 760"/>
                    <a:gd name="T98" fmla="*/ 2555 w 3224"/>
                    <a:gd name="T99" fmla="*/ 187 h 760"/>
                    <a:gd name="T100" fmla="*/ 2606 w 3224"/>
                    <a:gd name="T101" fmla="*/ 393 h 760"/>
                    <a:gd name="T102" fmla="*/ 2657 w 3224"/>
                    <a:gd name="T103" fmla="*/ 425 h 760"/>
                    <a:gd name="T104" fmla="*/ 2708 w 3224"/>
                    <a:gd name="T105" fmla="*/ 547 h 760"/>
                    <a:gd name="T106" fmla="*/ 2759 w 3224"/>
                    <a:gd name="T107" fmla="*/ 682 h 760"/>
                    <a:gd name="T108" fmla="*/ 2810 w 3224"/>
                    <a:gd name="T109" fmla="*/ 721 h 760"/>
                    <a:gd name="T110" fmla="*/ 2862 w 3224"/>
                    <a:gd name="T111" fmla="*/ 740 h 760"/>
                    <a:gd name="T112" fmla="*/ 2913 w 3224"/>
                    <a:gd name="T113" fmla="*/ 747 h 760"/>
                    <a:gd name="T114" fmla="*/ 2964 w 3224"/>
                    <a:gd name="T115" fmla="*/ 753 h 760"/>
                    <a:gd name="T116" fmla="*/ 3015 w 3224"/>
                    <a:gd name="T117" fmla="*/ 753 h 760"/>
                    <a:gd name="T118" fmla="*/ 3066 w 3224"/>
                    <a:gd name="T119" fmla="*/ 760 h 760"/>
                    <a:gd name="T120" fmla="*/ 3117 w 3224"/>
                    <a:gd name="T121" fmla="*/ 760 h 760"/>
                    <a:gd name="T122" fmla="*/ 3169 w 3224"/>
                    <a:gd name="T123" fmla="*/ 760 h 760"/>
                    <a:gd name="T124" fmla="*/ 3220 w 3224"/>
                    <a:gd name="T125"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4" h="760">
                      <a:moveTo>
                        <a:pt x="0" y="753"/>
                      </a:moveTo>
                      <a:lnTo>
                        <a:pt x="4" y="753"/>
                      </a:lnTo>
                      <a:lnTo>
                        <a:pt x="8" y="753"/>
                      </a:lnTo>
                      <a:lnTo>
                        <a:pt x="12" y="753"/>
                      </a:lnTo>
                      <a:lnTo>
                        <a:pt x="16" y="753"/>
                      </a:lnTo>
                      <a:lnTo>
                        <a:pt x="20" y="753"/>
                      </a:lnTo>
                      <a:lnTo>
                        <a:pt x="24" y="753"/>
                      </a:lnTo>
                      <a:lnTo>
                        <a:pt x="28" y="753"/>
                      </a:lnTo>
                      <a:lnTo>
                        <a:pt x="31" y="753"/>
                      </a:lnTo>
                      <a:lnTo>
                        <a:pt x="35" y="753"/>
                      </a:lnTo>
                      <a:lnTo>
                        <a:pt x="39" y="753"/>
                      </a:lnTo>
                      <a:lnTo>
                        <a:pt x="43" y="753"/>
                      </a:lnTo>
                      <a:lnTo>
                        <a:pt x="47" y="760"/>
                      </a:lnTo>
                      <a:lnTo>
                        <a:pt x="51" y="760"/>
                      </a:lnTo>
                      <a:lnTo>
                        <a:pt x="55" y="760"/>
                      </a:lnTo>
                      <a:lnTo>
                        <a:pt x="59" y="760"/>
                      </a:lnTo>
                      <a:lnTo>
                        <a:pt x="63" y="760"/>
                      </a:lnTo>
                      <a:lnTo>
                        <a:pt x="67" y="760"/>
                      </a:lnTo>
                      <a:lnTo>
                        <a:pt x="71" y="760"/>
                      </a:lnTo>
                      <a:lnTo>
                        <a:pt x="75" y="760"/>
                      </a:lnTo>
                      <a:lnTo>
                        <a:pt x="79" y="760"/>
                      </a:lnTo>
                      <a:lnTo>
                        <a:pt x="83" y="753"/>
                      </a:lnTo>
                      <a:lnTo>
                        <a:pt x="87" y="753"/>
                      </a:lnTo>
                      <a:lnTo>
                        <a:pt x="91" y="753"/>
                      </a:lnTo>
                      <a:lnTo>
                        <a:pt x="94" y="753"/>
                      </a:lnTo>
                      <a:lnTo>
                        <a:pt x="98" y="753"/>
                      </a:lnTo>
                      <a:lnTo>
                        <a:pt x="102" y="753"/>
                      </a:lnTo>
                      <a:lnTo>
                        <a:pt x="106" y="753"/>
                      </a:lnTo>
                      <a:lnTo>
                        <a:pt x="110" y="753"/>
                      </a:lnTo>
                      <a:lnTo>
                        <a:pt x="114" y="753"/>
                      </a:lnTo>
                      <a:lnTo>
                        <a:pt x="118" y="753"/>
                      </a:lnTo>
                      <a:lnTo>
                        <a:pt x="122" y="753"/>
                      </a:lnTo>
                      <a:lnTo>
                        <a:pt x="126" y="753"/>
                      </a:lnTo>
                      <a:lnTo>
                        <a:pt x="130" y="753"/>
                      </a:lnTo>
                      <a:lnTo>
                        <a:pt x="134" y="753"/>
                      </a:lnTo>
                      <a:lnTo>
                        <a:pt x="138" y="753"/>
                      </a:lnTo>
                      <a:lnTo>
                        <a:pt x="142" y="753"/>
                      </a:lnTo>
                      <a:lnTo>
                        <a:pt x="146" y="753"/>
                      </a:lnTo>
                      <a:lnTo>
                        <a:pt x="150" y="753"/>
                      </a:lnTo>
                      <a:lnTo>
                        <a:pt x="154" y="753"/>
                      </a:lnTo>
                      <a:lnTo>
                        <a:pt x="157" y="753"/>
                      </a:lnTo>
                      <a:lnTo>
                        <a:pt x="161" y="753"/>
                      </a:lnTo>
                      <a:lnTo>
                        <a:pt x="165" y="753"/>
                      </a:lnTo>
                      <a:lnTo>
                        <a:pt x="169" y="753"/>
                      </a:lnTo>
                      <a:lnTo>
                        <a:pt x="173" y="753"/>
                      </a:lnTo>
                      <a:lnTo>
                        <a:pt x="177" y="753"/>
                      </a:lnTo>
                      <a:lnTo>
                        <a:pt x="181" y="753"/>
                      </a:lnTo>
                      <a:lnTo>
                        <a:pt x="185" y="747"/>
                      </a:lnTo>
                      <a:lnTo>
                        <a:pt x="189" y="747"/>
                      </a:lnTo>
                      <a:lnTo>
                        <a:pt x="193" y="747"/>
                      </a:lnTo>
                      <a:lnTo>
                        <a:pt x="197" y="747"/>
                      </a:lnTo>
                      <a:lnTo>
                        <a:pt x="201" y="747"/>
                      </a:lnTo>
                      <a:lnTo>
                        <a:pt x="205" y="747"/>
                      </a:lnTo>
                      <a:lnTo>
                        <a:pt x="209" y="747"/>
                      </a:lnTo>
                      <a:lnTo>
                        <a:pt x="213" y="747"/>
                      </a:lnTo>
                      <a:lnTo>
                        <a:pt x="216" y="747"/>
                      </a:lnTo>
                      <a:lnTo>
                        <a:pt x="220" y="747"/>
                      </a:lnTo>
                      <a:lnTo>
                        <a:pt x="224" y="747"/>
                      </a:lnTo>
                      <a:lnTo>
                        <a:pt x="228" y="747"/>
                      </a:lnTo>
                      <a:lnTo>
                        <a:pt x="232" y="747"/>
                      </a:lnTo>
                      <a:lnTo>
                        <a:pt x="236" y="747"/>
                      </a:lnTo>
                      <a:lnTo>
                        <a:pt x="240" y="747"/>
                      </a:lnTo>
                      <a:lnTo>
                        <a:pt x="244" y="747"/>
                      </a:lnTo>
                      <a:lnTo>
                        <a:pt x="248" y="747"/>
                      </a:lnTo>
                      <a:lnTo>
                        <a:pt x="252" y="740"/>
                      </a:lnTo>
                      <a:lnTo>
                        <a:pt x="256" y="740"/>
                      </a:lnTo>
                      <a:lnTo>
                        <a:pt x="260" y="740"/>
                      </a:lnTo>
                      <a:lnTo>
                        <a:pt x="264" y="740"/>
                      </a:lnTo>
                      <a:lnTo>
                        <a:pt x="268" y="740"/>
                      </a:lnTo>
                      <a:lnTo>
                        <a:pt x="272" y="740"/>
                      </a:lnTo>
                      <a:lnTo>
                        <a:pt x="276" y="740"/>
                      </a:lnTo>
                      <a:lnTo>
                        <a:pt x="279" y="740"/>
                      </a:lnTo>
                      <a:lnTo>
                        <a:pt x="283" y="740"/>
                      </a:lnTo>
                      <a:lnTo>
                        <a:pt x="287" y="740"/>
                      </a:lnTo>
                      <a:lnTo>
                        <a:pt x="291" y="740"/>
                      </a:lnTo>
                      <a:lnTo>
                        <a:pt x="295" y="740"/>
                      </a:lnTo>
                      <a:lnTo>
                        <a:pt x="299" y="740"/>
                      </a:lnTo>
                      <a:lnTo>
                        <a:pt x="303" y="740"/>
                      </a:lnTo>
                      <a:lnTo>
                        <a:pt x="307" y="740"/>
                      </a:lnTo>
                      <a:lnTo>
                        <a:pt x="311" y="734"/>
                      </a:lnTo>
                      <a:lnTo>
                        <a:pt x="315" y="734"/>
                      </a:lnTo>
                      <a:lnTo>
                        <a:pt x="319" y="734"/>
                      </a:lnTo>
                      <a:lnTo>
                        <a:pt x="323" y="734"/>
                      </a:lnTo>
                      <a:lnTo>
                        <a:pt x="327" y="734"/>
                      </a:lnTo>
                      <a:lnTo>
                        <a:pt x="331" y="734"/>
                      </a:lnTo>
                      <a:lnTo>
                        <a:pt x="335" y="734"/>
                      </a:lnTo>
                      <a:lnTo>
                        <a:pt x="338" y="734"/>
                      </a:lnTo>
                      <a:lnTo>
                        <a:pt x="342" y="727"/>
                      </a:lnTo>
                      <a:lnTo>
                        <a:pt x="346" y="727"/>
                      </a:lnTo>
                      <a:lnTo>
                        <a:pt x="350" y="721"/>
                      </a:lnTo>
                      <a:lnTo>
                        <a:pt x="354" y="721"/>
                      </a:lnTo>
                      <a:lnTo>
                        <a:pt x="358" y="715"/>
                      </a:lnTo>
                      <a:lnTo>
                        <a:pt x="362" y="715"/>
                      </a:lnTo>
                      <a:lnTo>
                        <a:pt x="366" y="708"/>
                      </a:lnTo>
                      <a:lnTo>
                        <a:pt x="370" y="708"/>
                      </a:lnTo>
                      <a:lnTo>
                        <a:pt x="374" y="702"/>
                      </a:lnTo>
                      <a:lnTo>
                        <a:pt x="378" y="702"/>
                      </a:lnTo>
                      <a:lnTo>
                        <a:pt x="382" y="695"/>
                      </a:lnTo>
                      <a:lnTo>
                        <a:pt x="386" y="689"/>
                      </a:lnTo>
                      <a:lnTo>
                        <a:pt x="390" y="682"/>
                      </a:lnTo>
                      <a:lnTo>
                        <a:pt x="394" y="670"/>
                      </a:lnTo>
                      <a:lnTo>
                        <a:pt x="398" y="657"/>
                      </a:lnTo>
                      <a:lnTo>
                        <a:pt x="401" y="644"/>
                      </a:lnTo>
                      <a:lnTo>
                        <a:pt x="405" y="618"/>
                      </a:lnTo>
                      <a:lnTo>
                        <a:pt x="409" y="605"/>
                      </a:lnTo>
                      <a:lnTo>
                        <a:pt x="413" y="567"/>
                      </a:lnTo>
                      <a:lnTo>
                        <a:pt x="417" y="541"/>
                      </a:lnTo>
                      <a:lnTo>
                        <a:pt x="421" y="489"/>
                      </a:lnTo>
                      <a:lnTo>
                        <a:pt x="425" y="457"/>
                      </a:lnTo>
                      <a:lnTo>
                        <a:pt x="429" y="425"/>
                      </a:lnTo>
                      <a:lnTo>
                        <a:pt x="433" y="393"/>
                      </a:lnTo>
                      <a:lnTo>
                        <a:pt x="437" y="328"/>
                      </a:lnTo>
                      <a:lnTo>
                        <a:pt x="441" y="303"/>
                      </a:lnTo>
                      <a:lnTo>
                        <a:pt x="445" y="245"/>
                      </a:lnTo>
                      <a:lnTo>
                        <a:pt x="449" y="232"/>
                      </a:lnTo>
                      <a:lnTo>
                        <a:pt x="453" y="206"/>
                      </a:lnTo>
                      <a:lnTo>
                        <a:pt x="457" y="206"/>
                      </a:lnTo>
                      <a:lnTo>
                        <a:pt x="461" y="219"/>
                      </a:lnTo>
                      <a:lnTo>
                        <a:pt x="464" y="232"/>
                      </a:lnTo>
                      <a:lnTo>
                        <a:pt x="468" y="270"/>
                      </a:lnTo>
                      <a:lnTo>
                        <a:pt x="472" y="296"/>
                      </a:lnTo>
                      <a:lnTo>
                        <a:pt x="476" y="322"/>
                      </a:lnTo>
                      <a:lnTo>
                        <a:pt x="480" y="348"/>
                      </a:lnTo>
                      <a:lnTo>
                        <a:pt x="484" y="406"/>
                      </a:lnTo>
                      <a:lnTo>
                        <a:pt x="488" y="431"/>
                      </a:lnTo>
                      <a:lnTo>
                        <a:pt x="492" y="476"/>
                      </a:lnTo>
                      <a:lnTo>
                        <a:pt x="496" y="496"/>
                      </a:lnTo>
                      <a:lnTo>
                        <a:pt x="500" y="528"/>
                      </a:lnTo>
                      <a:lnTo>
                        <a:pt x="504" y="541"/>
                      </a:lnTo>
                      <a:lnTo>
                        <a:pt x="508" y="567"/>
                      </a:lnTo>
                      <a:lnTo>
                        <a:pt x="512" y="573"/>
                      </a:lnTo>
                      <a:lnTo>
                        <a:pt x="516" y="586"/>
                      </a:lnTo>
                      <a:lnTo>
                        <a:pt x="520" y="586"/>
                      </a:lnTo>
                      <a:lnTo>
                        <a:pt x="523" y="592"/>
                      </a:lnTo>
                      <a:lnTo>
                        <a:pt x="527" y="592"/>
                      </a:lnTo>
                      <a:lnTo>
                        <a:pt x="531" y="592"/>
                      </a:lnTo>
                      <a:lnTo>
                        <a:pt x="535" y="592"/>
                      </a:lnTo>
                      <a:lnTo>
                        <a:pt x="539" y="592"/>
                      </a:lnTo>
                      <a:lnTo>
                        <a:pt x="543" y="592"/>
                      </a:lnTo>
                      <a:lnTo>
                        <a:pt x="547" y="592"/>
                      </a:lnTo>
                      <a:lnTo>
                        <a:pt x="551" y="592"/>
                      </a:lnTo>
                      <a:lnTo>
                        <a:pt x="555" y="592"/>
                      </a:lnTo>
                      <a:lnTo>
                        <a:pt x="559" y="592"/>
                      </a:lnTo>
                      <a:lnTo>
                        <a:pt x="563" y="599"/>
                      </a:lnTo>
                      <a:lnTo>
                        <a:pt x="567" y="599"/>
                      </a:lnTo>
                      <a:lnTo>
                        <a:pt x="571" y="605"/>
                      </a:lnTo>
                      <a:lnTo>
                        <a:pt x="575" y="605"/>
                      </a:lnTo>
                      <a:lnTo>
                        <a:pt x="579" y="605"/>
                      </a:lnTo>
                      <a:lnTo>
                        <a:pt x="583" y="612"/>
                      </a:lnTo>
                      <a:lnTo>
                        <a:pt x="586" y="612"/>
                      </a:lnTo>
                      <a:lnTo>
                        <a:pt x="590" y="618"/>
                      </a:lnTo>
                      <a:lnTo>
                        <a:pt x="594" y="624"/>
                      </a:lnTo>
                      <a:lnTo>
                        <a:pt x="598" y="624"/>
                      </a:lnTo>
                      <a:lnTo>
                        <a:pt x="602" y="631"/>
                      </a:lnTo>
                      <a:lnTo>
                        <a:pt x="606" y="637"/>
                      </a:lnTo>
                      <a:lnTo>
                        <a:pt x="610" y="644"/>
                      </a:lnTo>
                      <a:lnTo>
                        <a:pt x="614" y="644"/>
                      </a:lnTo>
                      <a:lnTo>
                        <a:pt x="618" y="650"/>
                      </a:lnTo>
                      <a:lnTo>
                        <a:pt x="622" y="657"/>
                      </a:lnTo>
                      <a:lnTo>
                        <a:pt x="626" y="663"/>
                      </a:lnTo>
                      <a:lnTo>
                        <a:pt x="630" y="663"/>
                      </a:lnTo>
                      <a:lnTo>
                        <a:pt x="634" y="670"/>
                      </a:lnTo>
                      <a:lnTo>
                        <a:pt x="638" y="670"/>
                      </a:lnTo>
                      <a:lnTo>
                        <a:pt x="642" y="676"/>
                      </a:lnTo>
                      <a:lnTo>
                        <a:pt x="646" y="676"/>
                      </a:lnTo>
                      <a:lnTo>
                        <a:pt x="649" y="682"/>
                      </a:lnTo>
                      <a:lnTo>
                        <a:pt x="653" y="689"/>
                      </a:lnTo>
                      <a:lnTo>
                        <a:pt x="657" y="689"/>
                      </a:lnTo>
                      <a:lnTo>
                        <a:pt x="661" y="689"/>
                      </a:lnTo>
                      <a:lnTo>
                        <a:pt x="665" y="695"/>
                      </a:lnTo>
                      <a:lnTo>
                        <a:pt x="669" y="695"/>
                      </a:lnTo>
                      <a:lnTo>
                        <a:pt x="673" y="702"/>
                      </a:lnTo>
                      <a:lnTo>
                        <a:pt x="677" y="702"/>
                      </a:lnTo>
                      <a:lnTo>
                        <a:pt x="681" y="702"/>
                      </a:lnTo>
                      <a:lnTo>
                        <a:pt x="685" y="702"/>
                      </a:lnTo>
                      <a:lnTo>
                        <a:pt x="689" y="702"/>
                      </a:lnTo>
                      <a:lnTo>
                        <a:pt x="693" y="702"/>
                      </a:lnTo>
                      <a:lnTo>
                        <a:pt x="697" y="702"/>
                      </a:lnTo>
                      <a:lnTo>
                        <a:pt x="701" y="702"/>
                      </a:lnTo>
                      <a:lnTo>
                        <a:pt x="705" y="702"/>
                      </a:lnTo>
                      <a:lnTo>
                        <a:pt x="708" y="702"/>
                      </a:lnTo>
                      <a:lnTo>
                        <a:pt x="712" y="702"/>
                      </a:lnTo>
                      <a:lnTo>
                        <a:pt x="716" y="702"/>
                      </a:lnTo>
                      <a:lnTo>
                        <a:pt x="720" y="702"/>
                      </a:lnTo>
                      <a:lnTo>
                        <a:pt x="724" y="695"/>
                      </a:lnTo>
                      <a:lnTo>
                        <a:pt x="728" y="695"/>
                      </a:lnTo>
                      <a:lnTo>
                        <a:pt x="732" y="695"/>
                      </a:lnTo>
                      <a:lnTo>
                        <a:pt x="736" y="689"/>
                      </a:lnTo>
                      <a:lnTo>
                        <a:pt x="740" y="689"/>
                      </a:lnTo>
                      <a:lnTo>
                        <a:pt x="744" y="682"/>
                      </a:lnTo>
                      <a:lnTo>
                        <a:pt x="748" y="682"/>
                      </a:lnTo>
                      <a:lnTo>
                        <a:pt x="752" y="670"/>
                      </a:lnTo>
                      <a:lnTo>
                        <a:pt x="756" y="663"/>
                      </a:lnTo>
                      <a:lnTo>
                        <a:pt x="760" y="657"/>
                      </a:lnTo>
                      <a:lnTo>
                        <a:pt x="764" y="644"/>
                      </a:lnTo>
                      <a:lnTo>
                        <a:pt x="768" y="624"/>
                      </a:lnTo>
                      <a:lnTo>
                        <a:pt x="771" y="612"/>
                      </a:lnTo>
                      <a:lnTo>
                        <a:pt x="775" y="579"/>
                      </a:lnTo>
                      <a:lnTo>
                        <a:pt x="779" y="567"/>
                      </a:lnTo>
                      <a:lnTo>
                        <a:pt x="783" y="547"/>
                      </a:lnTo>
                      <a:lnTo>
                        <a:pt x="787" y="521"/>
                      </a:lnTo>
                      <a:lnTo>
                        <a:pt x="791" y="470"/>
                      </a:lnTo>
                      <a:lnTo>
                        <a:pt x="795" y="444"/>
                      </a:lnTo>
                      <a:lnTo>
                        <a:pt x="799" y="386"/>
                      </a:lnTo>
                      <a:lnTo>
                        <a:pt x="803" y="360"/>
                      </a:lnTo>
                      <a:lnTo>
                        <a:pt x="807" y="322"/>
                      </a:lnTo>
                      <a:lnTo>
                        <a:pt x="811" y="296"/>
                      </a:lnTo>
                      <a:lnTo>
                        <a:pt x="815" y="277"/>
                      </a:lnTo>
                      <a:lnTo>
                        <a:pt x="819" y="277"/>
                      </a:lnTo>
                      <a:lnTo>
                        <a:pt x="823" y="277"/>
                      </a:lnTo>
                      <a:lnTo>
                        <a:pt x="827" y="290"/>
                      </a:lnTo>
                      <a:lnTo>
                        <a:pt x="831" y="309"/>
                      </a:lnTo>
                      <a:lnTo>
                        <a:pt x="834" y="322"/>
                      </a:lnTo>
                      <a:lnTo>
                        <a:pt x="838" y="367"/>
                      </a:lnTo>
                      <a:lnTo>
                        <a:pt x="842" y="393"/>
                      </a:lnTo>
                      <a:lnTo>
                        <a:pt x="846" y="438"/>
                      </a:lnTo>
                      <a:lnTo>
                        <a:pt x="850" y="463"/>
                      </a:lnTo>
                      <a:lnTo>
                        <a:pt x="854" y="509"/>
                      </a:lnTo>
                      <a:lnTo>
                        <a:pt x="858" y="528"/>
                      </a:lnTo>
                      <a:lnTo>
                        <a:pt x="862" y="567"/>
                      </a:lnTo>
                      <a:lnTo>
                        <a:pt x="866" y="579"/>
                      </a:lnTo>
                      <a:lnTo>
                        <a:pt x="870" y="605"/>
                      </a:lnTo>
                      <a:lnTo>
                        <a:pt x="874" y="618"/>
                      </a:lnTo>
                      <a:lnTo>
                        <a:pt x="878" y="637"/>
                      </a:lnTo>
                      <a:lnTo>
                        <a:pt x="882" y="650"/>
                      </a:lnTo>
                      <a:lnTo>
                        <a:pt x="886" y="657"/>
                      </a:lnTo>
                      <a:lnTo>
                        <a:pt x="890" y="663"/>
                      </a:lnTo>
                      <a:lnTo>
                        <a:pt x="893" y="676"/>
                      </a:lnTo>
                      <a:lnTo>
                        <a:pt x="897" y="682"/>
                      </a:lnTo>
                      <a:lnTo>
                        <a:pt x="901" y="689"/>
                      </a:lnTo>
                      <a:lnTo>
                        <a:pt x="905" y="695"/>
                      </a:lnTo>
                      <a:lnTo>
                        <a:pt x="909" y="702"/>
                      </a:lnTo>
                      <a:lnTo>
                        <a:pt x="913" y="702"/>
                      </a:lnTo>
                      <a:lnTo>
                        <a:pt x="917" y="708"/>
                      </a:lnTo>
                      <a:lnTo>
                        <a:pt x="921" y="715"/>
                      </a:lnTo>
                      <a:lnTo>
                        <a:pt x="925" y="715"/>
                      </a:lnTo>
                      <a:lnTo>
                        <a:pt x="929" y="721"/>
                      </a:lnTo>
                      <a:lnTo>
                        <a:pt x="933" y="721"/>
                      </a:lnTo>
                      <a:lnTo>
                        <a:pt x="937" y="721"/>
                      </a:lnTo>
                      <a:lnTo>
                        <a:pt x="941" y="727"/>
                      </a:lnTo>
                      <a:lnTo>
                        <a:pt x="945" y="727"/>
                      </a:lnTo>
                      <a:lnTo>
                        <a:pt x="949" y="727"/>
                      </a:lnTo>
                      <a:lnTo>
                        <a:pt x="953" y="734"/>
                      </a:lnTo>
                      <a:lnTo>
                        <a:pt x="956" y="734"/>
                      </a:lnTo>
                      <a:lnTo>
                        <a:pt x="960" y="734"/>
                      </a:lnTo>
                      <a:lnTo>
                        <a:pt x="964" y="734"/>
                      </a:lnTo>
                      <a:lnTo>
                        <a:pt x="968" y="734"/>
                      </a:lnTo>
                      <a:lnTo>
                        <a:pt x="972" y="734"/>
                      </a:lnTo>
                      <a:lnTo>
                        <a:pt x="976" y="734"/>
                      </a:lnTo>
                      <a:lnTo>
                        <a:pt x="980" y="734"/>
                      </a:lnTo>
                      <a:lnTo>
                        <a:pt x="984" y="734"/>
                      </a:lnTo>
                      <a:lnTo>
                        <a:pt x="988" y="734"/>
                      </a:lnTo>
                      <a:lnTo>
                        <a:pt x="992" y="734"/>
                      </a:lnTo>
                      <a:lnTo>
                        <a:pt x="996" y="734"/>
                      </a:lnTo>
                      <a:lnTo>
                        <a:pt x="1000" y="734"/>
                      </a:lnTo>
                      <a:lnTo>
                        <a:pt x="1004" y="734"/>
                      </a:lnTo>
                      <a:lnTo>
                        <a:pt x="1008" y="727"/>
                      </a:lnTo>
                      <a:lnTo>
                        <a:pt x="1012" y="727"/>
                      </a:lnTo>
                      <a:lnTo>
                        <a:pt x="1016" y="727"/>
                      </a:lnTo>
                      <a:lnTo>
                        <a:pt x="1019" y="721"/>
                      </a:lnTo>
                      <a:lnTo>
                        <a:pt x="1023" y="721"/>
                      </a:lnTo>
                      <a:lnTo>
                        <a:pt x="1027" y="715"/>
                      </a:lnTo>
                      <a:lnTo>
                        <a:pt x="1031" y="708"/>
                      </a:lnTo>
                      <a:lnTo>
                        <a:pt x="1035" y="708"/>
                      </a:lnTo>
                      <a:lnTo>
                        <a:pt x="1039" y="702"/>
                      </a:lnTo>
                      <a:lnTo>
                        <a:pt x="1043" y="695"/>
                      </a:lnTo>
                      <a:lnTo>
                        <a:pt x="1047" y="695"/>
                      </a:lnTo>
                      <a:lnTo>
                        <a:pt x="1051" y="689"/>
                      </a:lnTo>
                      <a:lnTo>
                        <a:pt x="1055" y="695"/>
                      </a:lnTo>
                      <a:lnTo>
                        <a:pt x="1059" y="695"/>
                      </a:lnTo>
                      <a:lnTo>
                        <a:pt x="1063" y="695"/>
                      </a:lnTo>
                      <a:lnTo>
                        <a:pt x="1067" y="702"/>
                      </a:lnTo>
                      <a:lnTo>
                        <a:pt x="1071" y="708"/>
                      </a:lnTo>
                      <a:lnTo>
                        <a:pt x="1075" y="715"/>
                      </a:lnTo>
                      <a:lnTo>
                        <a:pt x="1078" y="721"/>
                      </a:lnTo>
                      <a:lnTo>
                        <a:pt x="1082" y="721"/>
                      </a:lnTo>
                      <a:lnTo>
                        <a:pt x="1086" y="727"/>
                      </a:lnTo>
                      <a:lnTo>
                        <a:pt x="1090" y="734"/>
                      </a:lnTo>
                      <a:lnTo>
                        <a:pt x="1094" y="734"/>
                      </a:lnTo>
                      <a:lnTo>
                        <a:pt x="1098" y="740"/>
                      </a:lnTo>
                      <a:lnTo>
                        <a:pt x="1102" y="740"/>
                      </a:lnTo>
                      <a:lnTo>
                        <a:pt x="1106" y="740"/>
                      </a:lnTo>
                      <a:lnTo>
                        <a:pt x="1110" y="747"/>
                      </a:lnTo>
                      <a:lnTo>
                        <a:pt x="1114" y="747"/>
                      </a:lnTo>
                      <a:lnTo>
                        <a:pt x="1118" y="747"/>
                      </a:lnTo>
                      <a:lnTo>
                        <a:pt x="1122" y="747"/>
                      </a:lnTo>
                      <a:lnTo>
                        <a:pt x="1126" y="747"/>
                      </a:lnTo>
                      <a:lnTo>
                        <a:pt x="1130" y="747"/>
                      </a:lnTo>
                      <a:lnTo>
                        <a:pt x="1134" y="747"/>
                      </a:lnTo>
                      <a:lnTo>
                        <a:pt x="1138" y="747"/>
                      </a:lnTo>
                      <a:lnTo>
                        <a:pt x="1141" y="747"/>
                      </a:lnTo>
                      <a:lnTo>
                        <a:pt x="1145" y="747"/>
                      </a:lnTo>
                      <a:lnTo>
                        <a:pt x="1149" y="747"/>
                      </a:lnTo>
                      <a:lnTo>
                        <a:pt x="1153" y="747"/>
                      </a:lnTo>
                      <a:lnTo>
                        <a:pt x="1157" y="747"/>
                      </a:lnTo>
                      <a:lnTo>
                        <a:pt x="1161" y="753"/>
                      </a:lnTo>
                      <a:lnTo>
                        <a:pt x="1165" y="753"/>
                      </a:lnTo>
                      <a:lnTo>
                        <a:pt x="1169" y="753"/>
                      </a:lnTo>
                      <a:lnTo>
                        <a:pt x="1173" y="753"/>
                      </a:lnTo>
                      <a:lnTo>
                        <a:pt x="1177" y="753"/>
                      </a:lnTo>
                      <a:lnTo>
                        <a:pt x="1181" y="753"/>
                      </a:lnTo>
                      <a:lnTo>
                        <a:pt x="1185" y="753"/>
                      </a:lnTo>
                      <a:lnTo>
                        <a:pt x="1189" y="753"/>
                      </a:lnTo>
                      <a:lnTo>
                        <a:pt x="1193" y="753"/>
                      </a:lnTo>
                      <a:lnTo>
                        <a:pt x="1197" y="753"/>
                      </a:lnTo>
                      <a:lnTo>
                        <a:pt x="1201" y="753"/>
                      </a:lnTo>
                      <a:lnTo>
                        <a:pt x="1204" y="753"/>
                      </a:lnTo>
                      <a:lnTo>
                        <a:pt x="1208" y="753"/>
                      </a:lnTo>
                      <a:lnTo>
                        <a:pt x="1212" y="753"/>
                      </a:lnTo>
                      <a:lnTo>
                        <a:pt x="1216" y="753"/>
                      </a:lnTo>
                      <a:lnTo>
                        <a:pt x="1220" y="753"/>
                      </a:lnTo>
                      <a:lnTo>
                        <a:pt x="1224" y="753"/>
                      </a:lnTo>
                      <a:lnTo>
                        <a:pt x="1228" y="753"/>
                      </a:lnTo>
                      <a:lnTo>
                        <a:pt x="1232" y="753"/>
                      </a:lnTo>
                      <a:lnTo>
                        <a:pt x="1236" y="753"/>
                      </a:lnTo>
                      <a:lnTo>
                        <a:pt x="1240" y="753"/>
                      </a:lnTo>
                      <a:lnTo>
                        <a:pt x="1244" y="753"/>
                      </a:lnTo>
                      <a:lnTo>
                        <a:pt x="1248" y="753"/>
                      </a:lnTo>
                      <a:lnTo>
                        <a:pt x="1252" y="753"/>
                      </a:lnTo>
                      <a:lnTo>
                        <a:pt x="1256" y="753"/>
                      </a:lnTo>
                      <a:lnTo>
                        <a:pt x="1260" y="753"/>
                      </a:lnTo>
                      <a:lnTo>
                        <a:pt x="1263" y="753"/>
                      </a:lnTo>
                      <a:lnTo>
                        <a:pt x="1267" y="753"/>
                      </a:lnTo>
                      <a:lnTo>
                        <a:pt x="1271" y="753"/>
                      </a:lnTo>
                      <a:lnTo>
                        <a:pt x="1275" y="753"/>
                      </a:lnTo>
                      <a:lnTo>
                        <a:pt x="1279" y="753"/>
                      </a:lnTo>
                      <a:lnTo>
                        <a:pt x="1283" y="753"/>
                      </a:lnTo>
                      <a:lnTo>
                        <a:pt x="1287" y="753"/>
                      </a:lnTo>
                      <a:lnTo>
                        <a:pt x="1291" y="753"/>
                      </a:lnTo>
                      <a:lnTo>
                        <a:pt x="1295" y="753"/>
                      </a:lnTo>
                      <a:lnTo>
                        <a:pt x="1299" y="753"/>
                      </a:lnTo>
                      <a:lnTo>
                        <a:pt x="1303" y="747"/>
                      </a:lnTo>
                      <a:lnTo>
                        <a:pt x="1307" y="747"/>
                      </a:lnTo>
                      <a:lnTo>
                        <a:pt x="1311" y="747"/>
                      </a:lnTo>
                      <a:lnTo>
                        <a:pt x="1315" y="747"/>
                      </a:lnTo>
                      <a:lnTo>
                        <a:pt x="1319" y="747"/>
                      </a:lnTo>
                      <a:lnTo>
                        <a:pt x="1323" y="747"/>
                      </a:lnTo>
                      <a:lnTo>
                        <a:pt x="1326" y="747"/>
                      </a:lnTo>
                      <a:lnTo>
                        <a:pt x="1330" y="747"/>
                      </a:lnTo>
                      <a:lnTo>
                        <a:pt x="1334" y="747"/>
                      </a:lnTo>
                      <a:lnTo>
                        <a:pt x="1338" y="747"/>
                      </a:lnTo>
                      <a:lnTo>
                        <a:pt x="1342" y="747"/>
                      </a:lnTo>
                      <a:lnTo>
                        <a:pt x="1346" y="747"/>
                      </a:lnTo>
                      <a:lnTo>
                        <a:pt x="1350" y="747"/>
                      </a:lnTo>
                      <a:lnTo>
                        <a:pt x="1354" y="747"/>
                      </a:lnTo>
                      <a:lnTo>
                        <a:pt x="1358" y="747"/>
                      </a:lnTo>
                      <a:lnTo>
                        <a:pt x="1362" y="747"/>
                      </a:lnTo>
                      <a:lnTo>
                        <a:pt x="1366" y="747"/>
                      </a:lnTo>
                      <a:lnTo>
                        <a:pt x="1370" y="747"/>
                      </a:lnTo>
                      <a:lnTo>
                        <a:pt x="1374" y="747"/>
                      </a:lnTo>
                      <a:lnTo>
                        <a:pt x="1378" y="740"/>
                      </a:lnTo>
                      <a:lnTo>
                        <a:pt x="1382" y="740"/>
                      </a:lnTo>
                      <a:lnTo>
                        <a:pt x="1386" y="740"/>
                      </a:lnTo>
                      <a:lnTo>
                        <a:pt x="1389" y="740"/>
                      </a:lnTo>
                      <a:lnTo>
                        <a:pt x="1393" y="740"/>
                      </a:lnTo>
                      <a:lnTo>
                        <a:pt x="1397" y="740"/>
                      </a:lnTo>
                      <a:lnTo>
                        <a:pt x="1401" y="740"/>
                      </a:lnTo>
                      <a:lnTo>
                        <a:pt x="1405" y="740"/>
                      </a:lnTo>
                      <a:lnTo>
                        <a:pt x="1409" y="740"/>
                      </a:lnTo>
                      <a:lnTo>
                        <a:pt x="1413" y="740"/>
                      </a:lnTo>
                      <a:lnTo>
                        <a:pt x="1417" y="740"/>
                      </a:lnTo>
                      <a:lnTo>
                        <a:pt x="1421" y="740"/>
                      </a:lnTo>
                      <a:lnTo>
                        <a:pt x="1425" y="740"/>
                      </a:lnTo>
                      <a:lnTo>
                        <a:pt x="1429" y="740"/>
                      </a:lnTo>
                      <a:lnTo>
                        <a:pt x="1433" y="740"/>
                      </a:lnTo>
                      <a:lnTo>
                        <a:pt x="1437" y="740"/>
                      </a:lnTo>
                      <a:lnTo>
                        <a:pt x="1441" y="740"/>
                      </a:lnTo>
                      <a:lnTo>
                        <a:pt x="1445" y="734"/>
                      </a:lnTo>
                      <a:lnTo>
                        <a:pt x="1448" y="734"/>
                      </a:lnTo>
                      <a:lnTo>
                        <a:pt x="1452" y="734"/>
                      </a:lnTo>
                      <a:lnTo>
                        <a:pt x="1456" y="734"/>
                      </a:lnTo>
                      <a:lnTo>
                        <a:pt x="1460" y="734"/>
                      </a:lnTo>
                      <a:lnTo>
                        <a:pt x="1464" y="734"/>
                      </a:lnTo>
                      <a:lnTo>
                        <a:pt x="1468" y="734"/>
                      </a:lnTo>
                      <a:lnTo>
                        <a:pt x="1472" y="734"/>
                      </a:lnTo>
                      <a:lnTo>
                        <a:pt x="1476" y="734"/>
                      </a:lnTo>
                      <a:lnTo>
                        <a:pt x="1480" y="734"/>
                      </a:lnTo>
                      <a:lnTo>
                        <a:pt x="1484" y="734"/>
                      </a:lnTo>
                      <a:lnTo>
                        <a:pt x="1488" y="727"/>
                      </a:lnTo>
                      <a:lnTo>
                        <a:pt x="1492" y="727"/>
                      </a:lnTo>
                      <a:lnTo>
                        <a:pt x="1496" y="727"/>
                      </a:lnTo>
                      <a:lnTo>
                        <a:pt x="1500" y="727"/>
                      </a:lnTo>
                      <a:lnTo>
                        <a:pt x="1504" y="727"/>
                      </a:lnTo>
                      <a:lnTo>
                        <a:pt x="1508" y="727"/>
                      </a:lnTo>
                      <a:lnTo>
                        <a:pt x="1511" y="721"/>
                      </a:lnTo>
                      <a:lnTo>
                        <a:pt x="1515" y="721"/>
                      </a:lnTo>
                      <a:lnTo>
                        <a:pt x="1519" y="721"/>
                      </a:lnTo>
                      <a:lnTo>
                        <a:pt x="1523" y="721"/>
                      </a:lnTo>
                      <a:lnTo>
                        <a:pt x="1527" y="721"/>
                      </a:lnTo>
                      <a:lnTo>
                        <a:pt x="1531" y="715"/>
                      </a:lnTo>
                      <a:lnTo>
                        <a:pt x="1535" y="715"/>
                      </a:lnTo>
                      <a:lnTo>
                        <a:pt x="1539" y="715"/>
                      </a:lnTo>
                      <a:lnTo>
                        <a:pt x="1543" y="715"/>
                      </a:lnTo>
                      <a:lnTo>
                        <a:pt x="1547" y="715"/>
                      </a:lnTo>
                      <a:lnTo>
                        <a:pt x="1551" y="715"/>
                      </a:lnTo>
                      <a:lnTo>
                        <a:pt x="1555" y="708"/>
                      </a:lnTo>
                      <a:lnTo>
                        <a:pt x="1559" y="708"/>
                      </a:lnTo>
                      <a:lnTo>
                        <a:pt x="1563" y="708"/>
                      </a:lnTo>
                      <a:lnTo>
                        <a:pt x="1567" y="702"/>
                      </a:lnTo>
                      <a:lnTo>
                        <a:pt x="1570" y="702"/>
                      </a:lnTo>
                      <a:lnTo>
                        <a:pt x="1574" y="702"/>
                      </a:lnTo>
                      <a:lnTo>
                        <a:pt x="1578" y="695"/>
                      </a:lnTo>
                      <a:lnTo>
                        <a:pt x="1582" y="695"/>
                      </a:lnTo>
                      <a:lnTo>
                        <a:pt x="1586" y="695"/>
                      </a:lnTo>
                      <a:lnTo>
                        <a:pt x="1590" y="695"/>
                      </a:lnTo>
                      <a:lnTo>
                        <a:pt x="1594" y="689"/>
                      </a:lnTo>
                      <a:lnTo>
                        <a:pt x="1598" y="689"/>
                      </a:lnTo>
                      <a:lnTo>
                        <a:pt x="1602" y="689"/>
                      </a:lnTo>
                      <a:lnTo>
                        <a:pt x="1606" y="689"/>
                      </a:lnTo>
                      <a:lnTo>
                        <a:pt x="1610" y="682"/>
                      </a:lnTo>
                      <a:lnTo>
                        <a:pt x="1614" y="682"/>
                      </a:lnTo>
                      <a:lnTo>
                        <a:pt x="1618" y="682"/>
                      </a:lnTo>
                      <a:lnTo>
                        <a:pt x="1622" y="682"/>
                      </a:lnTo>
                      <a:lnTo>
                        <a:pt x="1626" y="676"/>
                      </a:lnTo>
                      <a:lnTo>
                        <a:pt x="1630" y="676"/>
                      </a:lnTo>
                      <a:lnTo>
                        <a:pt x="1633" y="676"/>
                      </a:lnTo>
                      <a:lnTo>
                        <a:pt x="1637" y="670"/>
                      </a:lnTo>
                      <a:lnTo>
                        <a:pt x="1641" y="670"/>
                      </a:lnTo>
                      <a:lnTo>
                        <a:pt x="1645" y="670"/>
                      </a:lnTo>
                      <a:lnTo>
                        <a:pt x="1649" y="663"/>
                      </a:lnTo>
                      <a:lnTo>
                        <a:pt x="1653" y="663"/>
                      </a:lnTo>
                      <a:lnTo>
                        <a:pt x="1657" y="663"/>
                      </a:lnTo>
                      <a:lnTo>
                        <a:pt x="1661" y="657"/>
                      </a:lnTo>
                      <a:lnTo>
                        <a:pt x="1665" y="650"/>
                      </a:lnTo>
                      <a:lnTo>
                        <a:pt x="1669" y="644"/>
                      </a:lnTo>
                      <a:lnTo>
                        <a:pt x="1673" y="637"/>
                      </a:lnTo>
                      <a:lnTo>
                        <a:pt x="1677" y="637"/>
                      </a:lnTo>
                      <a:lnTo>
                        <a:pt x="1681" y="624"/>
                      </a:lnTo>
                      <a:lnTo>
                        <a:pt x="1685" y="618"/>
                      </a:lnTo>
                      <a:lnTo>
                        <a:pt x="1689" y="605"/>
                      </a:lnTo>
                      <a:lnTo>
                        <a:pt x="1693" y="599"/>
                      </a:lnTo>
                      <a:lnTo>
                        <a:pt x="1696" y="573"/>
                      </a:lnTo>
                      <a:lnTo>
                        <a:pt x="1700" y="567"/>
                      </a:lnTo>
                      <a:lnTo>
                        <a:pt x="1704" y="515"/>
                      </a:lnTo>
                      <a:lnTo>
                        <a:pt x="1708" y="496"/>
                      </a:lnTo>
                      <a:lnTo>
                        <a:pt x="1712" y="425"/>
                      </a:lnTo>
                      <a:lnTo>
                        <a:pt x="1716" y="380"/>
                      </a:lnTo>
                      <a:lnTo>
                        <a:pt x="1720" y="283"/>
                      </a:lnTo>
                      <a:lnTo>
                        <a:pt x="1724" y="232"/>
                      </a:lnTo>
                      <a:lnTo>
                        <a:pt x="1728" y="129"/>
                      </a:lnTo>
                      <a:lnTo>
                        <a:pt x="1732" y="90"/>
                      </a:lnTo>
                      <a:lnTo>
                        <a:pt x="1736" y="19"/>
                      </a:lnTo>
                      <a:lnTo>
                        <a:pt x="1740" y="0"/>
                      </a:lnTo>
                      <a:lnTo>
                        <a:pt x="1744" y="0"/>
                      </a:lnTo>
                      <a:lnTo>
                        <a:pt x="1748" y="0"/>
                      </a:lnTo>
                      <a:lnTo>
                        <a:pt x="1752" y="26"/>
                      </a:lnTo>
                      <a:lnTo>
                        <a:pt x="1755" y="51"/>
                      </a:lnTo>
                      <a:lnTo>
                        <a:pt x="1759" y="116"/>
                      </a:lnTo>
                      <a:lnTo>
                        <a:pt x="1763" y="148"/>
                      </a:lnTo>
                      <a:lnTo>
                        <a:pt x="1767" y="219"/>
                      </a:lnTo>
                      <a:lnTo>
                        <a:pt x="1771" y="251"/>
                      </a:lnTo>
                      <a:lnTo>
                        <a:pt x="1775" y="315"/>
                      </a:lnTo>
                      <a:lnTo>
                        <a:pt x="1779" y="348"/>
                      </a:lnTo>
                      <a:lnTo>
                        <a:pt x="1783" y="393"/>
                      </a:lnTo>
                      <a:lnTo>
                        <a:pt x="1787" y="412"/>
                      </a:lnTo>
                      <a:lnTo>
                        <a:pt x="1791" y="431"/>
                      </a:lnTo>
                      <a:lnTo>
                        <a:pt x="1795" y="444"/>
                      </a:lnTo>
                      <a:lnTo>
                        <a:pt x="1799" y="463"/>
                      </a:lnTo>
                      <a:lnTo>
                        <a:pt x="1803" y="476"/>
                      </a:lnTo>
                      <a:lnTo>
                        <a:pt x="1807" y="489"/>
                      </a:lnTo>
                      <a:lnTo>
                        <a:pt x="1811" y="502"/>
                      </a:lnTo>
                      <a:lnTo>
                        <a:pt x="1815" y="515"/>
                      </a:lnTo>
                      <a:lnTo>
                        <a:pt x="1818" y="521"/>
                      </a:lnTo>
                      <a:lnTo>
                        <a:pt x="1822" y="534"/>
                      </a:lnTo>
                      <a:lnTo>
                        <a:pt x="1826" y="541"/>
                      </a:lnTo>
                      <a:lnTo>
                        <a:pt x="1830" y="554"/>
                      </a:lnTo>
                      <a:lnTo>
                        <a:pt x="1834" y="554"/>
                      </a:lnTo>
                      <a:lnTo>
                        <a:pt x="1838" y="560"/>
                      </a:lnTo>
                      <a:lnTo>
                        <a:pt x="1842" y="567"/>
                      </a:lnTo>
                      <a:lnTo>
                        <a:pt x="1846" y="579"/>
                      </a:lnTo>
                      <a:lnTo>
                        <a:pt x="1850" y="586"/>
                      </a:lnTo>
                      <a:lnTo>
                        <a:pt x="1854" y="599"/>
                      </a:lnTo>
                      <a:lnTo>
                        <a:pt x="1858" y="599"/>
                      </a:lnTo>
                      <a:lnTo>
                        <a:pt x="1862" y="605"/>
                      </a:lnTo>
                      <a:lnTo>
                        <a:pt x="1866" y="612"/>
                      </a:lnTo>
                      <a:lnTo>
                        <a:pt x="1870" y="618"/>
                      </a:lnTo>
                      <a:lnTo>
                        <a:pt x="1874" y="624"/>
                      </a:lnTo>
                      <a:lnTo>
                        <a:pt x="1878" y="631"/>
                      </a:lnTo>
                      <a:lnTo>
                        <a:pt x="1881" y="637"/>
                      </a:lnTo>
                      <a:lnTo>
                        <a:pt x="1885" y="637"/>
                      </a:lnTo>
                      <a:lnTo>
                        <a:pt x="1889" y="644"/>
                      </a:lnTo>
                      <a:lnTo>
                        <a:pt x="1893" y="644"/>
                      </a:lnTo>
                      <a:lnTo>
                        <a:pt x="1897" y="650"/>
                      </a:lnTo>
                      <a:lnTo>
                        <a:pt x="1901" y="657"/>
                      </a:lnTo>
                      <a:lnTo>
                        <a:pt x="1905" y="657"/>
                      </a:lnTo>
                      <a:lnTo>
                        <a:pt x="1909" y="663"/>
                      </a:lnTo>
                      <a:lnTo>
                        <a:pt x="1913" y="670"/>
                      </a:lnTo>
                      <a:lnTo>
                        <a:pt x="1917" y="670"/>
                      </a:lnTo>
                      <a:lnTo>
                        <a:pt x="1921" y="676"/>
                      </a:lnTo>
                      <a:lnTo>
                        <a:pt x="1925" y="676"/>
                      </a:lnTo>
                      <a:lnTo>
                        <a:pt x="1929" y="682"/>
                      </a:lnTo>
                      <a:lnTo>
                        <a:pt x="1933" y="682"/>
                      </a:lnTo>
                      <a:lnTo>
                        <a:pt x="1937" y="689"/>
                      </a:lnTo>
                      <a:lnTo>
                        <a:pt x="1940" y="689"/>
                      </a:lnTo>
                      <a:lnTo>
                        <a:pt x="1944" y="689"/>
                      </a:lnTo>
                      <a:lnTo>
                        <a:pt x="1948" y="695"/>
                      </a:lnTo>
                      <a:lnTo>
                        <a:pt x="1952" y="695"/>
                      </a:lnTo>
                      <a:lnTo>
                        <a:pt x="1956" y="702"/>
                      </a:lnTo>
                      <a:lnTo>
                        <a:pt x="1960" y="702"/>
                      </a:lnTo>
                      <a:lnTo>
                        <a:pt x="1964" y="702"/>
                      </a:lnTo>
                      <a:lnTo>
                        <a:pt x="1968" y="702"/>
                      </a:lnTo>
                      <a:lnTo>
                        <a:pt x="1972" y="708"/>
                      </a:lnTo>
                      <a:lnTo>
                        <a:pt x="1976" y="708"/>
                      </a:lnTo>
                      <a:lnTo>
                        <a:pt x="1980" y="708"/>
                      </a:lnTo>
                      <a:lnTo>
                        <a:pt x="1984" y="708"/>
                      </a:lnTo>
                      <a:lnTo>
                        <a:pt x="1988" y="708"/>
                      </a:lnTo>
                      <a:lnTo>
                        <a:pt x="1992" y="708"/>
                      </a:lnTo>
                      <a:lnTo>
                        <a:pt x="1996" y="708"/>
                      </a:lnTo>
                      <a:lnTo>
                        <a:pt x="2000" y="708"/>
                      </a:lnTo>
                      <a:lnTo>
                        <a:pt x="2003" y="708"/>
                      </a:lnTo>
                      <a:lnTo>
                        <a:pt x="2007" y="708"/>
                      </a:lnTo>
                      <a:lnTo>
                        <a:pt x="2011" y="708"/>
                      </a:lnTo>
                      <a:lnTo>
                        <a:pt x="2015" y="708"/>
                      </a:lnTo>
                      <a:lnTo>
                        <a:pt x="2019" y="708"/>
                      </a:lnTo>
                      <a:lnTo>
                        <a:pt x="2023" y="708"/>
                      </a:lnTo>
                      <a:lnTo>
                        <a:pt x="2027" y="708"/>
                      </a:lnTo>
                      <a:lnTo>
                        <a:pt x="2031" y="708"/>
                      </a:lnTo>
                      <a:lnTo>
                        <a:pt x="2035" y="708"/>
                      </a:lnTo>
                      <a:lnTo>
                        <a:pt x="2039" y="715"/>
                      </a:lnTo>
                      <a:lnTo>
                        <a:pt x="2043" y="715"/>
                      </a:lnTo>
                      <a:lnTo>
                        <a:pt x="2047" y="715"/>
                      </a:lnTo>
                      <a:lnTo>
                        <a:pt x="2051" y="715"/>
                      </a:lnTo>
                      <a:lnTo>
                        <a:pt x="2055" y="715"/>
                      </a:lnTo>
                      <a:lnTo>
                        <a:pt x="2059" y="715"/>
                      </a:lnTo>
                      <a:lnTo>
                        <a:pt x="2063" y="715"/>
                      </a:lnTo>
                      <a:lnTo>
                        <a:pt x="2066" y="715"/>
                      </a:lnTo>
                      <a:lnTo>
                        <a:pt x="2070" y="715"/>
                      </a:lnTo>
                      <a:lnTo>
                        <a:pt x="2074" y="715"/>
                      </a:lnTo>
                      <a:lnTo>
                        <a:pt x="2078" y="715"/>
                      </a:lnTo>
                      <a:lnTo>
                        <a:pt x="2082" y="715"/>
                      </a:lnTo>
                      <a:lnTo>
                        <a:pt x="2086" y="715"/>
                      </a:lnTo>
                      <a:lnTo>
                        <a:pt x="2090" y="715"/>
                      </a:lnTo>
                      <a:lnTo>
                        <a:pt x="2094" y="715"/>
                      </a:lnTo>
                      <a:lnTo>
                        <a:pt x="2098" y="708"/>
                      </a:lnTo>
                      <a:lnTo>
                        <a:pt x="2102" y="708"/>
                      </a:lnTo>
                      <a:lnTo>
                        <a:pt x="2106" y="708"/>
                      </a:lnTo>
                      <a:lnTo>
                        <a:pt x="2110" y="708"/>
                      </a:lnTo>
                      <a:lnTo>
                        <a:pt x="2114" y="702"/>
                      </a:lnTo>
                      <a:lnTo>
                        <a:pt x="2118" y="702"/>
                      </a:lnTo>
                      <a:lnTo>
                        <a:pt x="2122" y="695"/>
                      </a:lnTo>
                      <a:lnTo>
                        <a:pt x="2125" y="695"/>
                      </a:lnTo>
                      <a:lnTo>
                        <a:pt x="2129" y="695"/>
                      </a:lnTo>
                      <a:lnTo>
                        <a:pt x="2133" y="689"/>
                      </a:lnTo>
                      <a:lnTo>
                        <a:pt x="2137" y="689"/>
                      </a:lnTo>
                      <a:lnTo>
                        <a:pt x="2141" y="682"/>
                      </a:lnTo>
                      <a:lnTo>
                        <a:pt x="2145" y="682"/>
                      </a:lnTo>
                      <a:lnTo>
                        <a:pt x="2149" y="682"/>
                      </a:lnTo>
                      <a:lnTo>
                        <a:pt x="2153" y="682"/>
                      </a:lnTo>
                      <a:lnTo>
                        <a:pt x="2157" y="682"/>
                      </a:lnTo>
                      <a:lnTo>
                        <a:pt x="2161" y="682"/>
                      </a:lnTo>
                      <a:lnTo>
                        <a:pt x="2165" y="689"/>
                      </a:lnTo>
                      <a:lnTo>
                        <a:pt x="2169" y="689"/>
                      </a:lnTo>
                      <a:lnTo>
                        <a:pt x="2173" y="695"/>
                      </a:lnTo>
                      <a:lnTo>
                        <a:pt x="2177" y="695"/>
                      </a:lnTo>
                      <a:lnTo>
                        <a:pt x="2181" y="702"/>
                      </a:lnTo>
                      <a:lnTo>
                        <a:pt x="2185" y="708"/>
                      </a:lnTo>
                      <a:lnTo>
                        <a:pt x="2188" y="708"/>
                      </a:lnTo>
                      <a:lnTo>
                        <a:pt x="2192" y="708"/>
                      </a:lnTo>
                      <a:lnTo>
                        <a:pt x="2196" y="715"/>
                      </a:lnTo>
                      <a:lnTo>
                        <a:pt x="2200" y="715"/>
                      </a:lnTo>
                      <a:lnTo>
                        <a:pt x="2204" y="721"/>
                      </a:lnTo>
                      <a:lnTo>
                        <a:pt x="2208" y="721"/>
                      </a:lnTo>
                      <a:lnTo>
                        <a:pt x="2212" y="721"/>
                      </a:lnTo>
                      <a:lnTo>
                        <a:pt x="2216" y="727"/>
                      </a:lnTo>
                      <a:lnTo>
                        <a:pt x="2220" y="727"/>
                      </a:lnTo>
                      <a:lnTo>
                        <a:pt x="2224" y="727"/>
                      </a:lnTo>
                      <a:lnTo>
                        <a:pt x="2228" y="727"/>
                      </a:lnTo>
                      <a:lnTo>
                        <a:pt x="2232" y="727"/>
                      </a:lnTo>
                      <a:lnTo>
                        <a:pt x="2236" y="734"/>
                      </a:lnTo>
                      <a:lnTo>
                        <a:pt x="2240" y="734"/>
                      </a:lnTo>
                      <a:lnTo>
                        <a:pt x="2244" y="734"/>
                      </a:lnTo>
                      <a:lnTo>
                        <a:pt x="2248" y="734"/>
                      </a:lnTo>
                      <a:lnTo>
                        <a:pt x="2251" y="734"/>
                      </a:lnTo>
                      <a:lnTo>
                        <a:pt x="2255" y="734"/>
                      </a:lnTo>
                      <a:lnTo>
                        <a:pt x="2259" y="734"/>
                      </a:lnTo>
                      <a:lnTo>
                        <a:pt x="2263" y="734"/>
                      </a:lnTo>
                      <a:lnTo>
                        <a:pt x="2267" y="734"/>
                      </a:lnTo>
                      <a:lnTo>
                        <a:pt x="2271" y="734"/>
                      </a:lnTo>
                      <a:lnTo>
                        <a:pt x="2275" y="734"/>
                      </a:lnTo>
                      <a:lnTo>
                        <a:pt x="2279" y="734"/>
                      </a:lnTo>
                      <a:lnTo>
                        <a:pt x="2283" y="734"/>
                      </a:lnTo>
                      <a:lnTo>
                        <a:pt x="2287" y="734"/>
                      </a:lnTo>
                      <a:lnTo>
                        <a:pt x="2291" y="734"/>
                      </a:lnTo>
                      <a:lnTo>
                        <a:pt x="2295" y="734"/>
                      </a:lnTo>
                      <a:lnTo>
                        <a:pt x="2299" y="734"/>
                      </a:lnTo>
                      <a:lnTo>
                        <a:pt x="2303" y="734"/>
                      </a:lnTo>
                      <a:lnTo>
                        <a:pt x="2307" y="734"/>
                      </a:lnTo>
                      <a:lnTo>
                        <a:pt x="2310" y="734"/>
                      </a:lnTo>
                      <a:lnTo>
                        <a:pt x="2314" y="734"/>
                      </a:lnTo>
                      <a:lnTo>
                        <a:pt x="2318" y="734"/>
                      </a:lnTo>
                      <a:lnTo>
                        <a:pt x="2322" y="734"/>
                      </a:lnTo>
                      <a:lnTo>
                        <a:pt x="2326" y="727"/>
                      </a:lnTo>
                      <a:lnTo>
                        <a:pt x="2330" y="727"/>
                      </a:lnTo>
                      <a:lnTo>
                        <a:pt x="2334" y="727"/>
                      </a:lnTo>
                      <a:lnTo>
                        <a:pt x="2338" y="727"/>
                      </a:lnTo>
                      <a:lnTo>
                        <a:pt x="2342" y="727"/>
                      </a:lnTo>
                      <a:lnTo>
                        <a:pt x="2346" y="727"/>
                      </a:lnTo>
                      <a:lnTo>
                        <a:pt x="2350" y="727"/>
                      </a:lnTo>
                      <a:lnTo>
                        <a:pt x="2354" y="721"/>
                      </a:lnTo>
                      <a:lnTo>
                        <a:pt x="2358" y="721"/>
                      </a:lnTo>
                      <a:lnTo>
                        <a:pt x="2362" y="721"/>
                      </a:lnTo>
                      <a:lnTo>
                        <a:pt x="2366" y="715"/>
                      </a:lnTo>
                      <a:lnTo>
                        <a:pt x="2370" y="715"/>
                      </a:lnTo>
                      <a:lnTo>
                        <a:pt x="2373" y="708"/>
                      </a:lnTo>
                      <a:lnTo>
                        <a:pt x="2377" y="702"/>
                      </a:lnTo>
                      <a:lnTo>
                        <a:pt x="2381" y="689"/>
                      </a:lnTo>
                      <a:lnTo>
                        <a:pt x="2385" y="682"/>
                      </a:lnTo>
                      <a:lnTo>
                        <a:pt x="2389" y="670"/>
                      </a:lnTo>
                      <a:lnTo>
                        <a:pt x="2393" y="657"/>
                      </a:lnTo>
                      <a:lnTo>
                        <a:pt x="2397" y="644"/>
                      </a:lnTo>
                      <a:lnTo>
                        <a:pt x="2401" y="631"/>
                      </a:lnTo>
                      <a:lnTo>
                        <a:pt x="2405" y="612"/>
                      </a:lnTo>
                      <a:lnTo>
                        <a:pt x="2409" y="599"/>
                      </a:lnTo>
                      <a:lnTo>
                        <a:pt x="2413" y="586"/>
                      </a:lnTo>
                      <a:lnTo>
                        <a:pt x="2417" y="573"/>
                      </a:lnTo>
                      <a:lnTo>
                        <a:pt x="2421" y="567"/>
                      </a:lnTo>
                      <a:lnTo>
                        <a:pt x="2425" y="567"/>
                      </a:lnTo>
                      <a:lnTo>
                        <a:pt x="2429" y="567"/>
                      </a:lnTo>
                      <a:lnTo>
                        <a:pt x="2433" y="567"/>
                      </a:lnTo>
                      <a:lnTo>
                        <a:pt x="2436" y="573"/>
                      </a:lnTo>
                      <a:lnTo>
                        <a:pt x="2440" y="573"/>
                      </a:lnTo>
                      <a:lnTo>
                        <a:pt x="2444" y="579"/>
                      </a:lnTo>
                      <a:lnTo>
                        <a:pt x="2448" y="579"/>
                      </a:lnTo>
                      <a:lnTo>
                        <a:pt x="2452" y="579"/>
                      </a:lnTo>
                      <a:lnTo>
                        <a:pt x="2456" y="586"/>
                      </a:lnTo>
                      <a:lnTo>
                        <a:pt x="2460" y="579"/>
                      </a:lnTo>
                      <a:lnTo>
                        <a:pt x="2464" y="573"/>
                      </a:lnTo>
                      <a:lnTo>
                        <a:pt x="2468" y="560"/>
                      </a:lnTo>
                      <a:lnTo>
                        <a:pt x="2472" y="560"/>
                      </a:lnTo>
                      <a:lnTo>
                        <a:pt x="2476" y="541"/>
                      </a:lnTo>
                      <a:lnTo>
                        <a:pt x="2480" y="528"/>
                      </a:lnTo>
                      <a:lnTo>
                        <a:pt x="2484" y="496"/>
                      </a:lnTo>
                      <a:lnTo>
                        <a:pt x="2488" y="483"/>
                      </a:lnTo>
                      <a:lnTo>
                        <a:pt x="2492" y="451"/>
                      </a:lnTo>
                      <a:lnTo>
                        <a:pt x="2495" y="438"/>
                      </a:lnTo>
                      <a:lnTo>
                        <a:pt x="2499" y="418"/>
                      </a:lnTo>
                      <a:lnTo>
                        <a:pt x="2503" y="399"/>
                      </a:lnTo>
                      <a:lnTo>
                        <a:pt x="2507" y="354"/>
                      </a:lnTo>
                      <a:lnTo>
                        <a:pt x="2511" y="328"/>
                      </a:lnTo>
                      <a:lnTo>
                        <a:pt x="2515" y="283"/>
                      </a:lnTo>
                      <a:lnTo>
                        <a:pt x="2519" y="264"/>
                      </a:lnTo>
                      <a:lnTo>
                        <a:pt x="2523" y="225"/>
                      </a:lnTo>
                      <a:lnTo>
                        <a:pt x="2527" y="206"/>
                      </a:lnTo>
                      <a:lnTo>
                        <a:pt x="2531" y="174"/>
                      </a:lnTo>
                      <a:lnTo>
                        <a:pt x="2535" y="167"/>
                      </a:lnTo>
                      <a:lnTo>
                        <a:pt x="2539" y="154"/>
                      </a:lnTo>
                      <a:lnTo>
                        <a:pt x="2543" y="154"/>
                      </a:lnTo>
                      <a:lnTo>
                        <a:pt x="2547" y="161"/>
                      </a:lnTo>
                      <a:lnTo>
                        <a:pt x="2551" y="161"/>
                      </a:lnTo>
                      <a:lnTo>
                        <a:pt x="2555" y="187"/>
                      </a:lnTo>
                      <a:lnTo>
                        <a:pt x="2558" y="199"/>
                      </a:lnTo>
                      <a:lnTo>
                        <a:pt x="2562" y="232"/>
                      </a:lnTo>
                      <a:lnTo>
                        <a:pt x="2566" y="245"/>
                      </a:lnTo>
                      <a:lnTo>
                        <a:pt x="2570" y="277"/>
                      </a:lnTo>
                      <a:lnTo>
                        <a:pt x="2574" y="296"/>
                      </a:lnTo>
                      <a:lnTo>
                        <a:pt x="2578" y="322"/>
                      </a:lnTo>
                      <a:lnTo>
                        <a:pt x="2582" y="335"/>
                      </a:lnTo>
                      <a:lnTo>
                        <a:pt x="2586" y="360"/>
                      </a:lnTo>
                      <a:lnTo>
                        <a:pt x="2590" y="367"/>
                      </a:lnTo>
                      <a:lnTo>
                        <a:pt x="2594" y="373"/>
                      </a:lnTo>
                      <a:lnTo>
                        <a:pt x="2598" y="380"/>
                      </a:lnTo>
                      <a:lnTo>
                        <a:pt x="2602" y="393"/>
                      </a:lnTo>
                      <a:lnTo>
                        <a:pt x="2606" y="393"/>
                      </a:lnTo>
                      <a:lnTo>
                        <a:pt x="2610" y="399"/>
                      </a:lnTo>
                      <a:lnTo>
                        <a:pt x="2614" y="399"/>
                      </a:lnTo>
                      <a:lnTo>
                        <a:pt x="2618" y="406"/>
                      </a:lnTo>
                      <a:lnTo>
                        <a:pt x="2621" y="406"/>
                      </a:lnTo>
                      <a:lnTo>
                        <a:pt x="2625" y="406"/>
                      </a:lnTo>
                      <a:lnTo>
                        <a:pt x="2629" y="406"/>
                      </a:lnTo>
                      <a:lnTo>
                        <a:pt x="2633" y="412"/>
                      </a:lnTo>
                      <a:lnTo>
                        <a:pt x="2637" y="412"/>
                      </a:lnTo>
                      <a:lnTo>
                        <a:pt x="2641" y="412"/>
                      </a:lnTo>
                      <a:lnTo>
                        <a:pt x="2645" y="412"/>
                      </a:lnTo>
                      <a:lnTo>
                        <a:pt x="2649" y="418"/>
                      </a:lnTo>
                      <a:lnTo>
                        <a:pt x="2653" y="418"/>
                      </a:lnTo>
                      <a:lnTo>
                        <a:pt x="2657" y="425"/>
                      </a:lnTo>
                      <a:lnTo>
                        <a:pt x="2661" y="425"/>
                      </a:lnTo>
                      <a:lnTo>
                        <a:pt x="2665" y="438"/>
                      </a:lnTo>
                      <a:lnTo>
                        <a:pt x="2669" y="438"/>
                      </a:lnTo>
                      <a:lnTo>
                        <a:pt x="2673" y="451"/>
                      </a:lnTo>
                      <a:lnTo>
                        <a:pt x="2677" y="457"/>
                      </a:lnTo>
                      <a:lnTo>
                        <a:pt x="2680" y="470"/>
                      </a:lnTo>
                      <a:lnTo>
                        <a:pt x="2684" y="483"/>
                      </a:lnTo>
                      <a:lnTo>
                        <a:pt x="2688" y="496"/>
                      </a:lnTo>
                      <a:lnTo>
                        <a:pt x="2692" y="502"/>
                      </a:lnTo>
                      <a:lnTo>
                        <a:pt x="2696" y="515"/>
                      </a:lnTo>
                      <a:lnTo>
                        <a:pt x="2700" y="521"/>
                      </a:lnTo>
                      <a:lnTo>
                        <a:pt x="2704" y="541"/>
                      </a:lnTo>
                      <a:lnTo>
                        <a:pt x="2708" y="547"/>
                      </a:lnTo>
                      <a:lnTo>
                        <a:pt x="2712" y="567"/>
                      </a:lnTo>
                      <a:lnTo>
                        <a:pt x="2716" y="579"/>
                      </a:lnTo>
                      <a:lnTo>
                        <a:pt x="2720" y="592"/>
                      </a:lnTo>
                      <a:lnTo>
                        <a:pt x="2724" y="605"/>
                      </a:lnTo>
                      <a:lnTo>
                        <a:pt x="2728" y="618"/>
                      </a:lnTo>
                      <a:lnTo>
                        <a:pt x="2732" y="624"/>
                      </a:lnTo>
                      <a:lnTo>
                        <a:pt x="2736" y="637"/>
                      </a:lnTo>
                      <a:lnTo>
                        <a:pt x="2740" y="644"/>
                      </a:lnTo>
                      <a:lnTo>
                        <a:pt x="2743" y="657"/>
                      </a:lnTo>
                      <a:lnTo>
                        <a:pt x="2747" y="663"/>
                      </a:lnTo>
                      <a:lnTo>
                        <a:pt x="2751" y="670"/>
                      </a:lnTo>
                      <a:lnTo>
                        <a:pt x="2755" y="676"/>
                      </a:lnTo>
                      <a:lnTo>
                        <a:pt x="2759" y="682"/>
                      </a:lnTo>
                      <a:lnTo>
                        <a:pt x="2763" y="682"/>
                      </a:lnTo>
                      <a:lnTo>
                        <a:pt x="2767" y="689"/>
                      </a:lnTo>
                      <a:lnTo>
                        <a:pt x="2771" y="695"/>
                      </a:lnTo>
                      <a:lnTo>
                        <a:pt x="2775" y="702"/>
                      </a:lnTo>
                      <a:lnTo>
                        <a:pt x="2779" y="702"/>
                      </a:lnTo>
                      <a:lnTo>
                        <a:pt x="2783" y="708"/>
                      </a:lnTo>
                      <a:lnTo>
                        <a:pt x="2787" y="708"/>
                      </a:lnTo>
                      <a:lnTo>
                        <a:pt x="2791" y="715"/>
                      </a:lnTo>
                      <a:lnTo>
                        <a:pt x="2795" y="715"/>
                      </a:lnTo>
                      <a:lnTo>
                        <a:pt x="2799" y="715"/>
                      </a:lnTo>
                      <a:lnTo>
                        <a:pt x="2802" y="721"/>
                      </a:lnTo>
                      <a:lnTo>
                        <a:pt x="2806" y="721"/>
                      </a:lnTo>
                      <a:lnTo>
                        <a:pt x="2810" y="721"/>
                      </a:lnTo>
                      <a:lnTo>
                        <a:pt x="2814" y="727"/>
                      </a:lnTo>
                      <a:lnTo>
                        <a:pt x="2818" y="727"/>
                      </a:lnTo>
                      <a:lnTo>
                        <a:pt x="2822" y="727"/>
                      </a:lnTo>
                      <a:lnTo>
                        <a:pt x="2826" y="727"/>
                      </a:lnTo>
                      <a:lnTo>
                        <a:pt x="2830" y="734"/>
                      </a:lnTo>
                      <a:lnTo>
                        <a:pt x="2834" y="734"/>
                      </a:lnTo>
                      <a:lnTo>
                        <a:pt x="2838" y="734"/>
                      </a:lnTo>
                      <a:lnTo>
                        <a:pt x="2842" y="734"/>
                      </a:lnTo>
                      <a:lnTo>
                        <a:pt x="2846" y="734"/>
                      </a:lnTo>
                      <a:lnTo>
                        <a:pt x="2850" y="734"/>
                      </a:lnTo>
                      <a:lnTo>
                        <a:pt x="2854" y="740"/>
                      </a:lnTo>
                      <a:lnTo>
                        <a:pt x="2858" y="740"/>
                      </a:lnTo>
                      <a:lnTo>
                        <a:pt x="2862" y="740"/>
                      </a:lnTo>
                      <a:lnTo>
                        <a:pt x="2865" y="740"/>
                      </a:lnTo>
                      <a:lnTo>
                        <a:pt x="2869" y="740"/>
                      </a:lnTo>
                      <a:lnTo>
                        <a:pt x="2873" y="740"/>
                      </a:lnTo>
                      <a:lnTo>
                        <a:pt x="2877" y="740"/>
                      </a:lnTo>
                      <a:lnTo>
                        <a:pt x="2881" y="740"/>
                      </a:lnTo>
                      <a:lnTo>
                        <a:pt x="2885" y="740"/>
                      </a:lnTo>
                      <a:lnTo>
                        <a:pt x="2889" y="747"/>
                      </a:lnTo>
                      <a:lnTo>
                        <a:pt x="2893" y="747"/>
                      </a:lnTo>
                      <a:lnTo>
                        <a:pt x="2897" y="747"/>
                      </a:lnTo>
                      <a:lnTo>
                        <a:pt x="2901" y="747"/>
                      </a:lnTo>
                      <a:lnTo>
                        <a:pt x="2905" y="747"/>
                      </a:lnTo>
                      <a:lnTo>
                        <a:pt x="2909" y="747"/>
                      </a:lnTo>
                      <a:lnTo>
                        <a:pt x="2913" y="747"/>
                      </a:lnTo>
                      <a:lnTo>
                        <a:pt x="2917" y="747"/>
                      </a:lnTo>
                      <a:lnTo>
                        <a:pt x="2921" y="747"/>
                      </a:lnTo>
                      <a:lnTo>
                        <a:pt x="2925" y="747"/>
                      </a:lnTo>
                      <a:lnTo>
                        <a:pt x="2928" y="747"/>
                      </a:lnTo>
                      <a:lnTo>
                        <a:pt x="2932" y="753"/>
                      </a:lnTo>
                      <a:lnTo>
                        <a:pt x="2936" y="753"/>
                      </a:lnTo>
                      <a:lnTo>
                        <a:pt x="2940" y="753"/>
                      </a:lnTo>
                      <a:lnTo>
                        <a:pt x="2944" y="753"/>
                      </a:lnTo>
                      <a:lnTo>
                        <a:pt x="2948" y="753"/>
                      </a:lnTo>
                      <a:lnTo>
                        <a:pt x="2952" y="753"/>
                      </a:lnTo>
                      <a:lnTo>
                        <a:pt x="2956" y="753"/>
                      </a:lnTo>
                      <a:lnTo>
                        <a:pt x="2960" y="753"/>
                      </a:lnTo>
                      <a:lnTo>
                        <a:pt x="2964" y="753"/>
                      </a:lnTo>
                      <a:lnTo>
                        <a:pt x="2968" y="753"/>
                      </a:lnTo>
                      <a:lnTo>
                        <a:pt x="2972" y="753"/>
                      </a:lnTo>
                      <a:lnTo>
                        <a:pt x="2976" y="753"/>
                      </a:lnTo>
                      <a:lnTo>
                        <a:pt x="2980" y="753"/>
                      </a:lnTo>
                      <a:lnTo>
                        <a:pt x="2984" y="753"/>
                      </a:lnTo>
                      <a:lnTo>
                        <a:pt x="2987" y="753"/>
                      </a:lnTo>
                      <a:lnTo>
                        <a:pt x="2991" y="753"/>
                      </a:lnTo>
                      <a:lnTo>
                        <a:pt x="2995" y="753"/>
                      </a:lnTo>
                      <a:lnTo>
                        <a:pt x="2999" y="753"/>
                      </a:lnTo>
                      <a:lnTo>
                        <a:pt x="3003" y="753"/>
                      </a:lnTo>
                      <a:lnTo>
                        <a:pt x="3007" y="753"/>
                      </a:lnTo>
                      <a:lnTo>
                        <a:pt x="3011" y="753"/>
                      </a:lnTo>
                      <a:lnTo>
                        <a:pt x="3015" y="753"/>
                      </a:lnTo>
                      <a:lnTo>
                        <a:pt x="3019" y="753"/>
                      </a:lnTo>
                      <a:lnTo>
                        <a:pt x="3023" y="753"/>
                      </a:lnTo>
                      <a:lnTo>
                        <a:pt x="3027" y="753"/>
                      </a:lnTo>
                      <a:lnTo>
                        <a:pt x="3031" y="753"/>
                      </a:lnTo>
                      <a:lnTo>
                        <a:pt x="3035" y="753"/>
                      </a:lnTo>
                      <a:lnTo>
                        <a:pt x="3039" y="760"/>
                      </a:lnTo>
                      <a:lnTo>
                        <a:pt x="3043" y="753"/>
                      </a:lnTo>
                      <a:lnTo>
                        <a:pt x="3047" y="753"/>
                      </a:lnTo>
                      <a:lnTo>
                        <a:pt x="3050" y="753"/>
                      </a:lnTo>
                      <a:lnTo>
                        <a:pt x="3054" y="760"/>
                      </a:lnTo>
                      <a:lnTo>
                        <a:pt x="3058" y="760"/>
                      </a:lnTo>
                      <a:lnTo>
                        <a:pt x="3062" y="760"/>
                      </a:lnTo>
                      <a:lnTo>
                        <a:pt x="3066" y="760"/>
                      </a:lnTo>
                      <a:lnTo>
                        <a:pt x="3070" y="760"/>
                      </a:lnTo>
                      <a:lnTo>
                        <a:pt x="3074" y="760"/>
                      </a:lnTo>
                      <a:lnTo>
                        <a:pt x="3078" y="760"/>
                      </a:lnTo>
                      <a:lnTo>
                        <a:pt x="3082" y="753"/>
                      </a:lnTo>
                      <a:lnTo>
                        <a:pt x="3086" y="753"/>
                      </a:lnTo>
                      <a:lnTo>
                        <a:pt x="3090" y="760"/>
                      </a:lnTo>
                      <a:lnTo>
                        <a:pt x="3094" y="760"/>
                      </a:lnTo>
                      <a:lnTo>
                        <a:pt x="3098" y="760"/>
                      </a:lnTo>
                      <a:lnTo>
                        <a:pt x="3102" y="760"/>
                      </a:lnTo>
                      <a:lnTo>
                        <a:pt x="3106" y="760"/>
                      </a:lnTo>
                      <a:lnTo>
                        <a:pt x="3110" y="760"/>
                      </a:lnTo>
                      <a:lnTo>
                        <a:pt x="3113" y="760"/>
                      </a:lnTo>
                      <a:lnTo>
                        <a:pt x="3117" y="760"/>
                      </a:lnTo>
                      <a:lnTo>
                        <a:pt x="3121" y="760"/>
                      </a:lnTo>
                      <a:lnTo>
                        <a:pt x="3125" y="760"/>
                      </a:lnTo>
                      <a:lnTo>
                        <a:pt x="3129" y="760"/>
                      </a:lnTo>
                      <a:lnTo>
                        <a:pt x="3133" y="760"/>
                      </a:lnTo>
                      <a:lnTo>
                        <a:pt x="3137" y="760"/>
                      </a:lnTo>
                      <a:lnTo>
                        <a:pt x="3141" y="760"/>
                      </a:lnTo>
                      <a:lnTo>
                        <a:pt x="3145" y="760"/>
                      </a:lnTo>
                      <a:lnTo>
                        <a:pt x="3149" y="760"/>
                      </a:lnTo>
                      <a:lnTo>
                        <a:pt x="3153" y="760"/>
                      </a:lnTo>
                      <a:lnTo>
                        <a:pt x="3157" y="760"/>
                      </a:lnTo>
                      <a:lnTo>
                        <a:pt x="3161" y="760"/>
                      </a:lnTo>
                      <a:lnTo>
                        <a:pt x="3165" y="760"/>
                      </a:lnTo>
                      <a:lnTo>
                        <a:pt x="3169" y="760"/>
                      </a:lnTo>
                      <a:lnTo>
                        <a:pt x="3172" y="760"/>
                      </a:lnTo>
                      <a:lnTo>
                        <a:pt x="3176" y="760"/>
                      </a:lnTo>
                      <a:lnTo>
                        <a:pt x="3180" y="753"/>
                      </a:lnTo>
                      <a:lnTo>
                        <a:pt x="3184" y="753"/>
                      </a:lnTo>
                      <a:lnTo>
                        <a:pt x="3188" y="753"/>
                      </a:lnTo>
                      <a:lnTo>
                        <a:pt x="3192" y="753"/>
                      </a:lnTo>
                      <a:lnTo>
                        <a:pt x="3196" y="753"/>
                      </a:lnTo>
                      <a:lnTo>
                        <a:pt x="3200" y="760"/>
                      </a:lnTo>
                      <a:lnTo>
                        <a:pt x="3204" y="760"/>
                      </a:lnTo>
                      <a:lnTo>
                        <a:pt x="3208" y="760"/>
                      </a:lnTo>
                      <a:lnTo>
                        <a:pt x="3212" y="760"/>
                      </a:lnTo>
                      <a:lnTo>
                        <a:pt x="3216" y="760"/>
                      </a:lnTo>
                      <a:lnTo>
                        <a:pt x="3220" y="760"/>
                      </a:lnTo>
                      <a:lnTo>
                        <a:pt x="3224" y="753"/>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800"/>
                </a:p>
              </p:txBody>
            </p:sp>
            <p:sp>
              <p:nvSpPr>
                <p:cNvPr id="37" name="Freeform 3078"/>
                <p:cNvSpPr>
                  <a:spLocks/>
                </p:cNvSpPr>
                <p:nvPr/>
              </p:nvSpPr>
              <p:spPr bwMode="auto">
                <a:xfrm>
                  <a:off x="449" y="2627"/>
                  <a:ext cx="2866" cy="734"/>
                </a:xfrm>
                <a:custGeom>
                  <a:avLst/>
                  <a:gdLst>
                    <a:gd name="T0" fmla="*/ 47 w 3224"/>
                    <a:gd name="T1" fmla="*/ 708 h 734"/>
                    <a:gd name="T2" fmla="*/ 98 w 3224"/>
                    <a:gd name="T3" fmla="*/ 708 h 734"/>
                    <a:gd name="T4" fmla="*/ 150 w 3224"/>
                    <a:gd name="T5" fmla="*/ 701 h 734"/>
                    <a:gd name="T6" fmla="*/ 201 w 3224"/>
                    <a:gd name="T7" fmla="*/ 695 h 734"/>
                    <a:gd name="T8" fmla="*/ 252 w 3224"/>
                    <a:gd name="T9" fmla="*/ 689 h 734"/>
                    <a:gd name="T10" fmla="*/ 303 w 3224"/>
                    <a:gd name="T11" fmla="*/ 682 h 734"/>
                    <a:gd name="T12" fmla="*/ 354 w 3224"/>
                    <a:gd name="T13" fmla="*/ 663 h 734"/>
                    <a:gd name="T14" fmla="*/ 405 w 3224"/>
                    <a:gd name="T15" fmla="*/ 553 h 734"/>
                    <a:gd name="T16" fmla="*/ 457 w 3224"/>
                    <a:gd name="T17" fmla="*/ 212 h 734"/>
                    <a:gd name="T18" fmla="*/ 508 w 3224"/>
                    <a:gd name="T19" fmla="*/ 489 h 734"/>
                    <a:gd name="T20" fmla="*/ 559 w 3224"/>
                    <a:gd name="T21" fmla="*/ 508 h 734"/>
                    <a:gd name="T22" fmla="*/ 610 w 3224"/>
                    <a:gd name="T23" fmla="*/ 579 h 734"/>
                    <a:gd name="T24" fmla="*/ 661 w 3224"/>
                    <a:gd name="T25" fmla="*/ 643 h 734"/>
                    <a:gd name="T26" fmla="*/ 712 w 3224"/>
                    <a:gd name="T27" fmla="*/ 663 h 734"/>
                    <a:gd name="T28" fmla="*/ 764 w 3224"/>
                    <a:gd name="T29" fmla="*/ 611 h 734"/>
                    <a:gd name="T30" fmla="*/ 815 w 3224"/>
                    <a:gd name="T31" fmla="*/ 367 h 734"/>
                    <a:gd name="T32" fmla="*/ 866 w 3224"/>
                    <a:gd name="T33" fmla="*/ 540 h 734"/>
                    <a:gd name="T34" fmla="*/ 917 w 3224"/>
                    <a:gd name="T35" fmla="*/ 656 h 734"/>
                    <a:gd name="T36" fmla="*/ 968 w 3224"/>
                    <a:gd name="T37" fmla="*/ 701 h 734"/>
                    <a:gd name="T38" fmla="*/ 1019 w 3224"/>
                    <a:gd name="T39" fmla="*/ 714 h 734"/>
                    <a:gd name="T40" fmla="*/ 1071 w 3224"/>
                    <a:gd name="T41" fmla="*/ 701 h 734"/>
                    <a:gd name="T42" fmla="*/ 1122 w 3224"/>
                    <a:gd name="T43" fmla="*/ 727 h 734"/>
                    <a:gd name="T44" fmla="*/ 1173 w 3224"/>
                    <a:gd name="T45" fmla="*/ 734 h 734"/>
                    <a:gd name="T46" fmla="*/ 1224 w 3224"/>
                    <a:gd name="T47" fmla="*/ 734 h 734"/>
                    <a:gd name="T48" fmla="*/ 1275 w 3224"/>
                    <a:gd name="T49" fmla="*/ 734 h 734"/>
                    <a:gd name="T50" fmla="*/ 1326 w 3224"/>
                    <a:gd name="T51" fmla="*/ 727 h 734"/>
                    <a:gd name="T52" fmla="*/ 1378 w 3224"/>
                    <a:gd name="T53" fmla="*/ 727 h 734"/>
                    <a:gd name="T54" fmla="*/ 1429 w 3224"/>
                    <a:gd name="T55" fmla="*/ 721 h 734"/>
                    <a:gd name="T56" fmla="*/ 1480 w 3224"/>
                    <a:gd name="T57" fmla="*/ 708 h 734"/>
                    <a:gd name="T58" fmla="*/ 1531 w 3224"/>
                    <a:gd name="T59" fmla="*/ 689 h 734"/>
                    <a:gd name="T60" fmla="*/ 1582 w 3224"/>
                    <a:gd name="T61" fmla="*/ 669 h 734"/>
                    <a:gd name="T62" fmla="*/ 1633 w 3224"/>
                    <a:gd name="T63" fmla="*/ 643 h 734"/>
                    <a:gd name="T64" fmla="*/ 1685 w 3224"/>
                    <a:gd name="T65" fmla="*/ 573 h 734"/>
                    <a:gd name="T66" fmla="*/ 1736 w 3224"/>
                    <a:gd name="T67" fmla="*/ 32 h 734"/>
                    <a:gd name="T68" fmla="*/ 1787 w 3224"/>
                    <a:gd name="T69" fmla="*/ 296 h 734"/>
                    <a:gd name="T70" fmla="*/ 1838 w 3224"/>
                    <a:gd name="T71" fmla="*/ 463 h 734"/>
                    <a:gd name="T72" fmla="*/ 1889 w 3224"/>
                    <a:gd name="T73" fmla="*/ 573 h 734"/>
                    <a:gd name="T74" fmla="*/ 1940 w 3224"/>
                    <a:gd name="T75" fmla="*/ 631 h 734"/>
                    <a:gd name="T76" fmla="*/ 1992 w 3224"/>
                    <a:gd name="T77" fmla="*/ 656 h 734"/>
                    <a:gd name="T78" fmla="*/ 2043 w 3224"/>
                    <a:gd name="T79" fmla="*/ 663 h 734"/>
                    <a:gd name="T80" fmla="*/ 2094 w 3224"/>
                    <a:gd name="T81" fmla="*/ 663 h 734"/>
                    <a:gd name="T82" fmla="*/ 2145 w 3224"/>
                    <a:gd name="T83" fmla="*/ 637 h 734"/>
                    <a:gd name="T84" fmla="*/ 2196 w 3224"/>
                    <a:gd name="T85" fmla="*/ 669 h 734"/>
                    <a:gd name="T86" fmla="*/ 2248 w 3224"/>
                    <a:gd name="T87" fmla="*/ 695 h 734"/>
                    <a:gd name="T88" fmla="*/ 2299 w 3224"/>
                    <a:gd name="T89" fmla="*/ 695 h 734"/>
                    <a:gd name="T90" fmla="*/ 2350 w 3224"/>
                    <a:gd name="T91" fmla="*/ 689 h 734"/>
                    <a:gd name="T92" fmla="*/ 2401 w 3224"/>
                    <a:gd name="T93" fmla="*/ 650 h 734"/>
                    <a:gd name="T94" fmla="*/ 2452 w 3224"/>
                    <a:gd name="T95" fmla="*/ 560 h 734"/>
                    <a:gd name="T96" fmla="*/ 2503 w 3224"/>
                    <a:gd name="T97" fmla="*/ 276 h 734"/>
                    <a:gd name="T98" fmla="*/ 2555 w 3224"/>
                    <a:gd name="T99" fmla="*/ 77 h 734"/>
                    <a:gd name="T100" fmla="*/ 2606 w 3224"/>
                    <a:gd name="T101" fmla="*/ 244 h 734"/>
                    <a:gd name="T102" fmla="*/ 2657 w 3224"/>
                    <a:gd name="T103" fmla="*/ 315 h 734"/>
                    <a:gd name="T104" fmla="*/ 2708 w 3224"/>
                    <a:gd name="T105" fmla="*/ 470 h 734"/>
                    <a:gd name="T106" fmla="*/ 2759 w 3224"/>
                    <a:gd name="T107" fmla="*/ 618 h 734"/>
                    <a:gd name="T108" fmla="*/ 2810 w 3224"/>
                    <a:gd name="T109" fmla="*/ 663 h 734"/>
                    <a:gd name="T110" fmla="*/ 2862 w 3224"/>
                    <a:gd name="T111" fmla="*/ 689 h 734"/>
                    <a:gd name="T112" fmla="*/ 2913 w 3224"/>
                    <a:gd name="T113" fmla="*/ 695 h 734"/>
                    <a:gd name="T114" fmla="*/ 2964 w 3224"/>
                    <a:gd name="T115" fmla="*/ 701 h 734"/>
                    <a:gd name="T116" fmla="*/ 3015 w 3224"/>
                    <a:gd name="T117" fmla="*/ 708 h 734"/>
                    <a:gd name="T118" fmla="*/ 3066 w 3224"/>
                    <a:gd name="T119" fmla="*/ 708 h 734"/>
                    <a:gd name="T120" fmla="*/ 3117 w 3224"/>
                    <a:gd name="T121" fmla="*/ 708 h 734"/>
                    <a:gd name="T122" fmla="*/ 3169 w 3224"/>
                    <a:gd name="T123" fmla="*/ 708 h 734"/>
                    <a:gd name="T124" fmla="*/ 3220 w 3224"/>
                    <a:gd name="T125" fmla="*/ 71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4" h="734">
                      <a:moveTo>
                        <a:pt x="0" y="714"/>
                      </a:moveTo>
                      <a:lnTo>
                        <a:pt x="4" y="714"/>
                      </a:lnTo>
                      <a:lnTo>
                        <a:pt x="8" y="714"/>
                      </a:lnTo>
                      <a:lnTo>
                        <a:pt x="12" y="708"/>
                      </a:lnTo>
                      <a:lnTo>
                        <a:pt x="16" y="714"/>
                      </a:lnTo>
                      <a:lnTo>
                        <a:pt x="20" y="714"/>
                      </a:lnTo>
                      <a:lnTo>
                        <a:pt x="24" y="714"/>
                      </a:lnTo>
                      <a:lnTo>
                        <a:pt x="28" y="708"/>
                      </a:lnTo>
                      <a:lnTo>
                        <a:pt x="31" y="708"/>
                      </a:lnTo>
                      <a:lnTo>
                        <a:pt x="35" y="708"/>
                      </a:lnTo>
                      <a:lnTo>
                        <a:pt x="39" y="708"/>
                      </a:lnTo>
                      <a:lnTo>
                        <a:pt x="43" y="708"/>
                      </a:lnTo>
                      <a:lnTo>
                        <a:pt x="47" y="708"/>
                      </a:lnTo>
                      <a:lnTo>
                        <a:pt x="51" y="708"/>
                      </a:lnTo>
                      <a:lnTo>
                        <a:pt x="55" y="708"/>
                      </a:lnTo>
                      <a:lnTo>
                        <a:pt x="59" y="714"/>
                      </a:lnTo>
                      <a:lnTo>
                        <a:pt x="63" y="714"/>
                      </a:lnTo>
                      <a:lnTo>
                        <a:pt x="67" y="714"/>
                      </a:lnTo>
                      <a:lnTo>
                        <a:pt x="71" y="714"/>
                      </a:lnTo>
                      <a:lnTo>
                        <a:pt x="75" y="708"/>
                      </a:lnTo>
                      <a:lnTo>
                        <a:pt x="79" y="708"/>
                      </a:lnTo>
                      <a:lnTo>
                        <a:pt x="83" y="708"/>
                      </a:lnTo>
                      <a:lnTo>
                        <a:pt x="87" y="708"/>
                      </a:lnTo>
                      <a:lnTo>
                        <a:pt x="91" y="708"/>
                      </a:lnTo>
                      <a:lnTo>
                        <a:pt x="94" y="708"/>
                      </a:lnTo>
                      <a:lnTo>
                        <a:pt x="98" y="708"/>
                      </a:lnTo>
                      <a:lnTo>
                        <a:pt x="102" y="708"/>
                      </a:lnTo>
                      <a:lnTo>
                        <a:pt x="106" y="708"/>
                      </a:lnTo>
                      <a:lnTo>
                        <a:pt x="110" y="708"/>
                      </a:lnTo>
                      <a:lnTo>
                        <a:pt x="114" y="708"/>
                      </a:lnTo>
                      <a:lnTo>
                        <a:pt x="118" y="708"/>
                      </a:lnTo>
                      <a:lnTo>
                        <a:pt x="122" y="708"/>
                      </a:lnTo>
                      <a:lnTo>
                        <a:pt x="126" y="708"/>
                      </a:lnTo>
                      <a:lnTo>
                        <a:pt x="130" y="708"/>
                      </a:lnTo>
                      <a:lnTo>
                        <a:pt x="134" y="708"/>
                      </a:lnTo>
                      <a:lnTo>
                        <a:pt x="138" y="708"/>
                      </a:lnTo>
                      <a:lnTo>
                        <a:pt x="142" y="701"/>
                      </a:lnTo>
                      <a:lnTo>
                        <a:pt x="146" y="701"/>
                      </a:lnTo>
                      <a:lnTo>
                        <a:pt x="150" y="701"/>
                      </a:lnTo>
                      <a:lnTo>
                        <a:pt x="154" y="701"/>
                      </a:lnTo>
                      <a:lnTo>
                        <a:pt x="157" y="701"/>
                      </a:lnTo>
                      <a:lnTo>
                        <a:pt x="161" y="701"/>
                      </a:lnTo>
                      <a:lnTo>
                        <a:pt x="165" y="701"/>
                      </a:lnTo>
                      <a:lnTo>
                        <a:pt x="169" y="701"/>
                      </a:lnTo>
                      <a:lnTo>
                        <a:pt x="173" y="701"/>
                      </a:lnTo>
                      <a:lnTo>
                        <a:pt x="177" y="695"/>
                      </a:lnTo>
                      <a:lnTo>
                        <a:pt x="181" y="695"/>
                      </a:lnTo>
                      <a:lnTo>
                        <a:pt x="185" y="695"/>
                      </a:lnTo>
                      <a:lnTo>
                        <a:pt x="189" y="695"/>
                      </a:lnTo>
                      <a:lnTo>
                        <a:pt x="193" y="695"/>
                      </a:lnTo>
                      <a:lnTo>
                        <a:pt x="197" y="695"/>
                      </a:lnTo>
                      <a:lnTo>
                        <a:pt x="201" y="695"/>
                      </a:lnTo>
                      <a:lnTo>
                        <a:pt x="205" y="689"/>
                      </a:lnTo>
                      <a:lnTo>
                        <a:pt x="209" y="689"/>
                      </a:lnTo>
                      <a:lnTo>
                        <a:pt x="213" y="689"/>
                      </a:lnTo>
                      <a:lnTo>
                        <a:pt x="216" y="689"/>
                      </a:lnTo>
                      <a:lnTo>
                        <a:pt x="220" y="689"/>
                      </a:lnTo>
                      <a:lnTo>
                        <a:pt x="224" y="689"/>
                      </a:lnTo>
                      <a:lnTo>
                        <a:pt x="228" y="689"/>
                      </a:lnTo>
                      <a:lnTo>
                        <a:pt x="232" y="689"/>
                      </a:lnTo>
                      <a:lnTo>
                        <a:pt x="236" y="689"/>
                      </a:lnTo>
                      <a:lnTo>
                        <a:pt x="240" y="689"/>
                      </a:lnTo>
                      <a:lnTo>
                        <a:pt x="244" y="689"/>
                      </a:lnTo>
                      <a:lnTo>
                        <a:pt x="248" y="689"/>
                      </a:lnTo>
                      <a:lnTo>
                        <a:pt x="252" y="689"/>
                      </a:lnTo>
                      <a:lnTo>
                        <a:pt x="256" y="689"/>
                      </a:lnTo>
                      <a:lnTo>
                        <a:pt x="260" y="689"/>
                      </a:lnTo>
                      <a:lnTo>
                        <a:pt x="264" y="689"/>
                      </a:lnTo>
                      <a:lnTo>
                        <a:pt x="268" y="689"/>
                      </a:lnTo>
                      <a:lnTo>
                        <a:pt x="272" y="689"/>
                      </a:lnTo>
                      <a:lnTo>
                        <a:pt x="276" y="689"/>
                      </a:lnTo>
                      <a:lnTo>
                        <a:pt x="279" y="689"/>
                      </a:lnTo>
                      <a:lnTo>
                        <a:pt x="283" y="689"/>
                      </a:lnTo>
                      <a:lnTo>
                        <a:pt x="287" y="689"/>
                      </a:lnTo>
                      <a:lnTo>
                        <a:pt x="291" y="682"/>
                      </a:lnTo>
                      <a:lnTo>
                        <a:pt x="295" y="682"/>
                      </a:lnTo>
                      <a:lnTo>
                        <a:pt x="299" y="682"/>
                      </a:lnTo>
                      <a:lnTo>
                        <a:pt x="303" y="682"/>
                      </a:lnTo>
                      <a:lnTo>
                        <a:pt x="307" y="682"/>
                      </a:lnTo>
                      <a:lnTo>
                        <a:pt x="311" y="682"/>
                      </a:lnTo>
                      <a:lnTo>
                        <a:pt x="315" y="682"/>
                      </a:lnTo>
                      <a:lnTo>
                        <a:pt x="319" y="682"/>
                      </a:lnTo>
                      <a:lnTo>
                        <a:pt x="323" y="682"/>
                      </a:lnTo>
                      <a:lnTo>
                        <a:pt x="327" y="676"/>
                      </a:lnTo>
                      <a:lnTo>
                        <a:pt x="331" y="676"/>
                      </a:lnTo>
                      <a:lnTo>
                        <a:pt x="335" y="676"/>
                      </a:lnTo>
                      <a:lnTo>
                        <a:pt x="338" y="676"/>
                      </a:lnTo>
                      <a:lnTo>
                        <a:pt x="342" y="669"/>
                      </a:lnTo>
                      <a:lnTo>
                        <a:pt x="346" y="669"/>
                      </a:lnTo>
                      <a:lnTo>
                        <a:pt x="350" y="663"/>
                      </a:lnTo>
                      <a:lnTo>
                        <a:pt x="354" y="663"/>
                      </a:lnTo>
                      <a:lnTo>
                        <a:pt x="358" y="656"/>
                      </a:lnTo>
                      <a:lnTo>
                        <a:pt x="362" y="656"/>
                      </a:lnTo>
                      <a:lnTo>
                        <a:pt x="366" y="650"/>
                      </a:lnTo>
                      <a:lnTo>
                        <a:pt x="370" y="643"/>
                      </a:lnTo>
                      <a:lnTo>
                        <a:pt x="374" y="637"/>
                      </a:lnTo>
                      <a:lnTo>
                        <a:pt x="378" y="637"/>
                      </a:lnTo>
                      <a:lnTo>
                        <a:pt x="382" y="631"/>
                      </a:lnTo>
                      <a:lnTo>
                        <a:pt x="386" y="624"/>
                      </a:lnTo>
                      <a:lnTo>
                        <a:pt x="390" y="618"/>
                      </a:lnTo>
                      <a:lnTo>
                        <a:pt x="394" y="605"/>
                      </a:lnTo>
                      <a:lnTo>
                        <a:pt x="398" y="592"/>
                      </a:lnTo>
                      <a:lnTo>
                        <a:pt x="401" y="579"/>
                      </a:lnTo>
                      <a:lnTo>
                        <a:pt x="405" y="553"/>
                      </a:lnTo>
                      <a:lnTo>
                        <a:pt x="409" y="534"/>
                      </a:lnTo>
                      <a:lnTo>
                        <a:pt x="413" y="502"/>
                      </a:lnTo>
                      <a:lnTo>
                        <a:pt x="417" y="482"/>
                      </a:lnTo>
                      <a:lnTo>
                        <a:pt x="421" y="437"/>
                      </a:lnTo>
                      <a:lnTo>
                        <a:pt x="425" y="412"/>
                      </a:lnTo>
                      <a:lnTo>
                        <a:pt x="429" y="386"/>
                      </a:lnTo>
                      <a:lnTo>
                        <a:pt x="433" y="354"/>
                      </a:lnTo>
                      <a:lnTo>
                        <a:pt x="437" y="302"/>
                      </a:lnTo>
                      <a:lnTo>
                        <a:pt x="441" y="283"/>
                      </a:lnTo>
                      <a:lnTo>
                        <a:pt x="445" y="244"/>
                      </a:lnTo>
                      <a:lnTo>
                        <a:pt x="449" y="231"/>
                      </a:lnTo>
                      <a:lnTo>
                        <a:pt x="453" y="212"/>
                      </a:lnTo>
                      <a:lnTo>
                        <a:pt x="457" y="212"/>
                      </a:lnTo>
                      <a:lnTo>
                        <a:pt x="461" y="231"/>
                      </a:lnTo>
                      <a:lnTo>
                        <a:pt x="464" y="244"/>
                      </a:lnTo>
                      <a:lnTo>
                        <a:pt x="468" y="276"/>
                      </a:lnTo>
                      <a:lnTo>
                        <a:pt x="472" y="296"/>
                      </a:lnTo>
                      <a:lnTo>
                        <a:pt x="476" y="315"/>
                      </a:lnTo>
                      <a:lnTo>
                        <a:pt x="480" y="334"/>
                      </a:lnTo>
                      <a:lnTo>
                        <a:pt x="484" y="373"/>
                      </a:lnTo>
                      <a:lnTo>
                        <a:pt x="488" y="392"/>
                      </a:lnTo>
                      <a:lnTo>
                        <a:pt x="492" y="425"/>
                      </a:lnTo>
                      <a:lnTo>
                        <a:pt x="496" y="444"/>
                      </a:lnTo>
                      <a:lnTo>
                        <a:pt x="500" y="463"/>
                      </a:lnTo>
                      <a:lnTo>
                        <a:pt x="504" y="476"/>
                      </a:lnTo>
                      <a:lnTo>
                        <a:pt x="508" y="489"/>
                      </a:lnTo>
                      <a:lnTo>
                        <a:pt x="512" y="489"/>
                      </a:lnTo>
                      <a:lnTo>
                        <a:pt x="516" y="495"/>
                      </a:lnTo>
                      <a:lnTo>
                        <a:pt x="520" y="502"/>
                      </a:lnTo>
                      <a:lnTo>
                        <a:pt x="523" y="502"/>
                      </a:lnTo>
                      <a:lnTo>
                        <a:pt x="527" y="502"/>
                      </a:lnTo>
                      <a:lnTo>
                        <a:pt x="531" y="502"/>
                      </a:lnTo>
                      <a:lnTo>
                        <a:pt x="535" y="502"/>
                      </a:lnTo>
                      <a:lnTo>
                        <a:pt x="539" y="502"/>
                      </a:lnTo>
                      <a:lnTo>
                        <a:pt x="543" y="502"/>
                      </a:lnTo>
                      <a:lnTo>
                        <a:pt x="547" y="502"/>
                      </a:lnTo>
                      <a:lnTo>
                        <a:pt x="551" y="502"/>
                      </a:lnTo>
                      <a:lnTo>
                        <a:pt x="555" y="508"/>
                      </a:lnTo>
                      <a:lnTo>
                        <a:pt x="559" y="508"/>
                      </a:lnTo>
                      <a:lnTo>
                        <a:pt x="563" y="515"/>
                      </a:lnTo>
                      <a:lnTo>
                        <a:pt x="567" y="515"/>
                      </a:lnTo>
                      <a:lnTo>
                        <a:pt x="571" y="521"/>
                      </a:lnTo>
                      <a:lnTo>
                        <a:pt x="575" y="528"/>
                      </a:lnTo>
                      <a:lnTo>
                        <a:pt x="579" y="528"/>
                      </a:lnTo>
                      <a:lnTo>
                        <a:pt x="583" y="534"/>
                      </a:lnTo>
                      <a:lnTo>
                        <a:pt x="586" y="540"/>
                      </a:lnTo>
                      <a:lnTo>
                        <a:pt x="590" y="547"/>
                      </a:lnTo>
                      <a:lnTo>
                        <a:pt x="594" y="553"/>
                      </a:lnTo>
                      <a:lnTo>
                        <a:pt x="598" y="560"/>
                      </a:lnTo>
                      <a:lnTo>
                        <a:pt x="602" y="566"/>
                      </a:lnTo>
                      <a:lnTo>
                        <a:pt x="606" y="566"/>
                      </a:lnTo>
                      <a:lnTo>
                        <a:pt x="610" y="579"/>
                      </a:lnTo>
                      <a:lnTo>
                        <a:pt x="614" y="579"/>
                      </a:lnTo>
                      <a:lnTo>
                        <a:pt x="618" y="592"/>
                      </a:lnTo>
                      <a:lnTo>
                        <a:pt x="622" y="592"/>
                      </a:lnTo>
                      <a:lnTo>
                        <a:pt x="626" y="605"/>
                      </a:lnTo>
                      <a:lnTo>
                        <a:pt x="630" y="605"/>
                      </a:lnTo>
                      <a:lnTo>
                        <a:pt x="634" y="611"/>
                      </a:lnTo>
                      <a:lnTo>
                        <a:pt x="638" y="618"/>
                      </a:lnTo>
                      <a:lnTo>
                        <a:pt x="642" y="624"/>
                      </a:lnTo>
                      <a:lnTo>
                        <a:pt x="646" y="624"/>
                      </a:lnTo>
                      <a:lnTo>
                        <a:pt x="649" y="631"/>
                      </a:lnTo>
                      <a:lnTo>
                        <a:pt x="653" y="637"/>
                      </a:lnTo>
                      <a:lnTo>
                        <a:pt x="657" y="643"/>
                      </a:lnTo>
                      <a:lnTo>
                        <a:pt x="661" y="643"/>
                      </a:lnTo>
                      <a:lnTo>
                        <a:pt x="665" y="650"/>
                      </a:lnTo>
                      <a:lnTo>
                        <a:pt x="669" y="650"/>
                      </a:lnTo>
                      <a:lnTo>
                        <a:pt x="673" y="656"/>
                      </a:lnTo>
                      <a:lnTo>
                        <a:pt x="677" y="656"/>
                      </a:lnTo>
                      <a:lnTo>
                        <a:pt x="681" y="656"/>
                      </a:lnTo>
                      <a:lnTo>
                        <a:pt x="685" y="656"/>
                      </a:lnTo>
                      <a:lnTo>
                        <a:pt x="689" y="663"/>
                      </a:lnTo>
                      <a:lnTo>
                        <a:pt x="693" y="663"/>
                      </a:lnTo>
                      <a:lnTo>
                        <a:pt x="697" y="663"/>
                      </a:lnTo>
                      <a:lnTo>
                        <a:pt x="701" y="663"/>
                      </a:lnTo>
                      <a:lnTo>
                        <a:pt x="705" y="663"/>
                      </a:lnTo>
                      <a:lnTo>
                        <a:pt x="708" y="663"/>
                      </a:lnTo>
                      <a:lnTo>
                        <a:pt x="712" y="663"/>
                      </a:lnTo>
                      <a:lnTo>
                        <a:pt x="716" y="669"/>
                      </a:lnTo>
                      <a:lnTo>
                        <a:pt x="720" y="663"/>
                      </a:lnTo>
                      <a:lnTo>
                        <a:pt x="724" y="663"/>
                      </a:lnTo>
                      <a:lnTo>
                        <a:pt x="728" y="663"/>
                      </a:lnTo>
                      <a:lnTo>
                        <a:pt x="732" y="663"/>
                      </a:lnTo>
                      <a:lnTo>
                        <a:pt x="736" y="663"/>
                      </a:lnTo>
                      <a:lnTo>
                        <a:pt x="740" y="656"/>
                      </a:lnTo>
                      <a:lnTo>
                        <a:pt x="744" y="656"/>
                      </a:lnTo>
                      <a:lnTo>
                        <a:pt x="748" y="650"/>
                      </a:lnTo>
                      <a:lnTo>
                        <a:pt x="752" y="643"/>
                      </a:lnTo>
                      <a:lnTo>
                        <a:pt x="756" y="637"/>
                      </a:lnTo>
                      <a:lnTo>
                        <a:pt x="760" y="624"/>
                      </a:lnTo>
                      <a:lnTo>
                        <a:pt x="764" y="611"/>
                      </a:lnTo>
                      <a:lnTo>
                        <a:pt x="768" y="592"/>
                      </a:lnTo>
                      <a:lnTo>
                        <a:pt x="771" y="585"/>
                      </a:lnTo>
                      <a:lnTo>
                        <a:pt x="775" y="553"/>
                      </a:lnTo>
                      <a:lnTo>
                        <a:pt x="779" y="540"/>
                      </a:lnTo>
                      <a:lnTo>
                        <a:pt x="783" y="528"/>
                      </a:lnTo>
                      <a:lnTo>
                        <a:pt x="787" y="508"/>
                      </a:lnTo>
                      <a:lnTo>
                        <a:pt x="791" y="476"/>
                      </a:lnTo>
                      <a:lnTo>
                        <a:pt x="795" y="457"/>
                      </a:lnTo>
                      <a:lnTo>
                        <a:pt x="799" y="425"/>
                      </a:lnTo>
                      <a:lnTo>
                        <a:pt x="803" y="412"/>
                      </a:lnTo>
                      <a:lnTo>
                        <a:pt x="807" y="386"/>
                      </a:lnTo>
                      <a:lnTo>
                        <a:pt x="811" y="379"/>
                      </a:lnTo>
                      <a:lnTo>
                        <a:pt x="815" y="367"/>
                      </a:lnTo>
                      <a:lnTo>
                        <a:pt x="819" y="367"/>
                      </a:lnTo>
                      <a:lnTo>
                        <a:pt x="823" y="373"/>
                      </a:lnTo>
                      <a:lnTo>
                        <a:pt x="827" y="379"/>
                      </a:lnTo>
                      <a:lnTo>
                        <a:pt x="831" y="392"/>
                      </a:lnTo>
                      <a:lnTo>
                        <a:pt x="834" y="399"/>
                      </a:lnTo>
                      <a:lnTo>
                        <a:pt x="838" y="418"/>
                      </a:lnTo>
                      <a:lnTo>
                        <a:pt x="842" y="431"/>
                      </a:lnTo>
                      <a:lnTo>
                        <a:pt x="846" y="457"/>
                      </a:lnTo>
                      <a:lnTo>
                        <a:pt x="850" y="470"/>
                      </a:lnTo>
                      <a:lnTo>
                        <a:pt x="854" y="502"/>
                      </a:lnTo>
                      <a:lnTo>
                        <a:pt x="858" y="508"/>
                      </a:lnTo>
                      <a:lnTo>
                        <a:pt x="862" y="534"/>
                      </a:lnTo>
                      <a:lnTo>
                        <a:pt x="866" y="540"/>
                      </a:lnTo>
                      <a:lnTo>
                        <a:pt x="870" y="560"/>
                      </a:lnTo>
                      <a:lnTo>
                        <a:pt x="874" y="566"/>
                      </a:lnTo>
                      <a:lnTo>
                        <a:pt x="878" y="579"/>
                      </a:lnTo>
                      <a:lnTo>
                        <a:pt x="882" y="585"/>
                      </a:lnTo>
                      <a:lnTo>
                        <a:pt x="886" y="592"/>
                      </a:lnTo>
                      <a:lnTo>
                        <a:pt x="890" y="598"/>
                      </a:lnTo>
                      <a:lnTo>
                        <a:pt x="893" y="611"/>
                      </a:lnTo>
                      <a:lnTo>
                        <a:pt x="897" y="618"/>
                      </a:lnTo>
                      <a:lnTo>
                        <a:pt x="901" y="631"/>
                      </a:lnTo>
                      <a:lnTo>
                        <a:pt x="905" y="637"/>
                      </a:lnTo>
                      <a:lnTo>
                        <a:pt x="909" y="643"/>
                      </a:lnTo>
                      <a:lnTo>
                        <a:pt x="913" y="650"/>
                      </a:lnTo>
                      <a:lnTo>
                        <a:pt x="917" y="656"/>
                      </a:lnTo>
                      <a:lnTo>
                        <a:pt x="921" y="663"/>
                      </a:lnTo>
                      <a:lnTo>
                        <a:pt x="925" y="669"/>
                      </a:lnTo>
                      <a:lnTo>
                        <a:pt x="929" y="676"/>
                      </a:lnTo>
                      <a:lnTo>
                        <a:pt x="933" y="676"/>
                      </a:lnTo>
                      <a:lnTo>
                        <a:pt x="937" y="682"/>
                      </a:lnTo>
                      <a:lnTo>
                        <a:pt x="941" y="689"/>
                      </a:lnTo>
                      <a:lnTo>
                        <a:pt x="945" y="689"/>
                      </a:lnTo>
                      <a:lnTo>
                        <a:pt x="949" y="695"/>
                      </a:lnTo>
                      <a:lnTo>
                        <a:pt x="953" y="695"/>
                      </a:lnTo>
                      <a:lnTo>
                        <a:pt x="956" y="701"/>
                      </a:lnTo>
                      <a:lnTo>
                        <a:pt x="960" y="701"/>
                      </a:lnTo>
                      <a:lnTo>
                        <a:pt x="964" y="701"/>
                      </a:lnTo>
                      <a:lnTo>
                        <a:pt x="968" y="701"/>
                      </a:lnTo>
                      <a:lnTo>
                        <a:pt x="972" y="708"/>
                      </a:lnTo>
                      <a:lnTo>
                        <a:pt x="976" y="708"/>
                      </a:lnTo>
                      <a:lnTo>
                        <a:pt x="980" y="708"/>
                      </a:lnTo>
                      <a:lnTo>
                        <a:pt x="984" y="708"/>
                      </a:lnTo>
                      <a:lnTo>
                        <a:pt x="988" y="714"/>
                      </a:lnTo>
                      <a:lnTo>
                        <a:pt x="992" y="714"/>
                      </a:lnTo>
                      <a:lnTo>
                        <a:pt x="996" y="714"/>
                      </a:lnTo>
                      <a:lnTo>
                        <a:pt x="1000" y="714"/>
                      </a:lnTo>
                      <a:lnTo>
                        <a:pt x="1004" y="714"/>
                      </a:lnTo>
                      <a:lnTo>
                        <a:pt x="1008" y="714"/>
                      </a:lnTo>
                      <a:lnTo>
                        <a:pt x="1012" y="714"/>
                      </a:lnTo>
                      <a:lnTo>
                        <a:pt x="1016" y="714"/>
                      </a:lnTo>
                      <a:lnTo>
                        <a:pt x="1019" y="714"/>
                      </a:lnTo>
                      <a:lnTo>
                        <a:pt x="1023" y="708"/>
                      </a:lnTo>
                      <a:lnTo>
                        <a:pt x="1027" y="708"/>
                      </a:lnTo>
                      <a:lnTo>
                        <a:pt x="1031" y="708"/>
                      </a:lnTo>
                      <a:lnTo>
                        <a:pt x="1035" y="708"/>
                      </a:lnTo>
                      <a:lnTo>
                        <a:pt x="1039" y="701"/>
                      </a:lnTo>
                      <a:lnTo>
                        <a:pt x="1043" y="701"/>
                      </a:lnTo>
                      <a:lnTo>
                        <a:pt x="1047" y="701"/>
                      </a:lnTo>
                      <a:lnTo>
                        <a:pt x="1051" y="695"/>
                      </a:lnTo>
                      <a:lnTo>
                        <a:pt x="1055" y="695"/>
                      </a:lnTo>
                      <a:lnTo>
                        <a:pt x="1059" y="695"/>
                      </a:lnTo>
                      <a:lnTo>
                        <a:pt x="1063" y="701"/>
                      </a:lnTo>
                      <a:lnTo>
                        <a:pt x="1067" y="701"/>
                      </a:lnTo>
                      <a:lnTo>
                        <a:pt x="1071" y="701"/>
                      </a:lnTo>
                      <a:lnTo>
                        <a:pt x="1075" y="708"/>
                      </a:lnTo>
                      <a:lnTo>
                        <a:pt x="1078" y="708"/>
                      </a:lnTo>
                      <a:lnTo>
                        <a:pt x="1082" y="714"/>
                      </a:lnTo>
                      <a:lnTo>
                        <a:pt x="1086" y="714"/>
                      </a:lnTo>
                      <a:lnTo>
                        <a:pt x="1090" y="714"/>
                      </a:lnTo>
                      <a:lnTo>
                        <a:pt x="1094" y="714"/>
                      </a:lnTo>
                      <a:lnTo>
                        <a:pt x="1098" y="721"/>
                      </a:lnTo>
                      <a:lnTo>
                        <a:pt x="1102" y="721"/>
                      </a:lnTo>
                      <a:lnTo>
                        <a:pt x="1106" y="721"/>
                      </a:lnTo>
                      <a:lnTo>
                        <a:pt x="1110" y="721"/>
                      </a:lnTo>
                      <a:lnTo>
                        <a:pt x="1114" y="727"/>
                      </a:lnTo>
                      <a:lnTo>
                        <a:pt x="1118" y="727"/>
                      </a:lnTo>
                      <a:lnTo>
                        <a:pt x="1122" y="727"/>
                      </a:lnTo>
                      <a:lnTo>
                        <a:pt x="1126" y="727"/>
                      </a:lnTo>
                      <a:lnTo>
                        <a:pt x="1130" y="727"/>
                      </a:lnTo>
                      <a:lnTo>
                        <a:pt x="1134" y="727"/>
                      </a:lnTo>
                      <a:lnTo>
                        <a:pt x="1138" y="734"/>
                      </a:lnTo>
                      <a:lnTo>
                        <a:pt x="1141" y="734"/>
                      </a:lnTo>
                      <a:lnTo>
                        <a:pt x="1145" y="734"/>
                      </a:lnTo>
                      <a:lnTo>
                        <a:pt x="1149" y="734"/>
                      </a:lnTo>
                      <a:lnTo>
                        <a:pt x="1153" y="734"/>
                      </a:lnTo>
                      <a:lnTo>
                        <a:pt x="1157" y="734"/>
                      </a:lnTo>
                      <a:lnTo>
                        <a:pt x="1161" y="734"/>
                      </a:lnTo>
                      <a:lnTo>
                        <a:pt x="1165" y="734"/>
                      </a:lnTo>
                      <a:lnTo>
                        <a:pt x="1169" y="734"/>
                      </a:lnTo>
                      <a:lnTo>
                        <a:pt x="1173" y="734"/>
                      </a:lnTo>
                      <a:lnTo>
                        <a:pt x="1177" y="734"/>
                      </a:lnTo>
                      <a:lnTo>
                        <a:pt x="1181" y="734"/>
                      </a:lnTo>
                      <a:lnTo>
                        <a:pt x="1185" y="734"/>
                      </a:lnTo>
                      <a:lnTo>
                        <a:pt x="1189" y="734"/>
                      </a:lnTo>
                      <a:lnTo>
                        <a:pt x="1193" y="734"/>
                      </a:lnTo>
                      <a:lnTo>
                        <a:pt x="1197" y="734"/>
                      </a:lnTo>
                      <a:lnTo>
                        <a:pt x="1201" y="734"/>
                      </a:lnTo>
                      <a:lnTo>
                        <a:pt x="1204" y="734"/>
                      </a:lnTo>
                      <a:lnTo>
                        <a:pt x="1208" y="734"/>
                      </a:lnTo>
                      <a:lnTo>
                        <a:pt x="1212" y="734"/>
                      </a:lnTo>
                      <a:lnTo>
                        <a:pt x="1216" y="734"/>
                      </a:lnTo>
                      <a:lnTo>
                        <a:pt x="1220" y="734"/>
                      </a:lnTo>
                      <a:lnTo>
                        <a:pt x="1224" y="734"/>
                      </a:lnTo>
                      <a:lnTo>
                        <a:pt x="1228" y="734"/>
                      </a:lnTo>
                      <a:lnTo>
                        <a:pt x="1232" y="734"/>
                      </a:lnTo>
                      <a:lnTo>
                        <a:pt x="1236" y="734"/>
                      </a:lnTo>
                      <a:lnTo>
                        <a:pt x="1240" y="734"/>
                      </a:lnTo>
                      <a:lnTo>
                        <a:pt x="1244" y="734"/>
                      </a:lnTo>
                      <a:lnTo>
                        <a:pt x="1248" y="734"/>
                      </a:lnTo>
                      <a:lnTo>
                        <a:pt x="1252" y="734"/>
                      </a:lnTo>
                      <a:lnTo>
                        <a:pt x="1256" y="734"/>
                      </a:lnTo>
                      <a:lnTo>
                        <a:pt x="1260" y="734"/>
                      </a:lnTo>
                      <a:lnTo>
                        <a:pt x="1263" y="734"/>
                      </a:lnTo>
                      <a:lnTo>
                        <a:pt x="1267" y="734"/>
                      </a:lnTo>
                      <a:lnTo>
                        <a:pt x="1271" y="734"/>
                      </a:lnTo>
                      <a:lnTo>
                        <a:pt x="1275" y="734"/>
                      </a:lnTo>
                      <a:lnTo>
                        <a:pt x="1279" y="734"/>
                      </a:lnTo>
                      <a:lnTo>
                        <a:pt x="1283" y="734"/>
                      </a:lnTo>
                      <a:lnTo>
                        <a:pt x="1287" y="734"/>
                      </a:lnTo>
                      <a:lnTo>
                        <a:pt x="1291" y="734"/>
                      </a:lnTo>
                      <a:lnTo>
                        <a:pt x="1295" y="734"/>
                      </a:lnTo>
                      <a:lnTo>
                        <a:pt x="1299" y="734"/>
                      </a:lnTo>
                      <a:lnTo>
                        <a:pt x="1303" y="734"/>
                      </a:lnTo>
                      <a:lnTo>
                        <a:pt x="1307" y="734"/>
                      </a:lnTo>
                      <a:lnTo>
                        <a:pt x="1311" y="734"/>
                      </a:lnTo>
                      <a:lnTo>
                        <a:pt x="1315" y="734"/>
                      </a:lnTo>
                      <a:lnTo>
                        <a:pt x="1319" y="734"/>
                      </a:lnTo>
                      <a:lnTo>
                        <a:pt x="1323" y="734"/>
                      </a:lnTo>
                      <a:lnTo>
                        <a:pt x="1326" y="727"/>
                      </a:lnTo>
                      <a:lnTo>
                        <a:pt x="1330" y="727"/>
                      </a:lnTo>
                      <a:lnTo>
                        <a:pt x="1334" y="727"/>
                      </a:lnTo>
                      <a:lnTo>
                        <a:pt x="1338" y="727"/>
                      </a:lnTo>
                      <a:lnTo>
                        <a:pt x="1342" y="727"/>
                      </a:lnTo>
                      <a:lnTo>
                        <a:pt x="1346" y="727"/>
                      </a:lnTo>
                      <a:lnTo>
                        <a:pt x="1350" y="727"/>
                      </a:lnTo>
                      <a:lnTo>
                        <a:pt x="1354" y="727"/>
                      </a:lnTo>
                      <a:lnTo>
                        <a:pt x="1358" y="727"/>
                      </a:lnTo>
                      <a:lnTo>
                        <a:pt x="1362" y="727"/>
                      </a:lnTo>
                      <a:lnTo>
                        <a:pt x="1366" y="727"/>
                      </a:lnTo>
                      <a:lnTo>
                        <a:pt x="1370" y="727"/>
                      </a:lnTo>
                      <a:lnTo>
                        <a:pt x="1374" y="727"/>
                      </a:lnTo>
                      <a:lnTo>
                        <a:pt x="1378" y="727"/>
                      </a:lnTo>
                      <a:lnTo>
                        <a:pt x="1382" y="727"/>
                      </a:lnTo>
                      <a:lnTo>
                        <a:pt x="1386" y="727"/>
                      </a:lnTo>
                      <a:lnTo>
                        <a:pt x="1389" y="727"/>
                      </a:lnTo>
                      <a:lnTo>
                        <a:pt x="1393" y="727"/>
                      </a:lnTo>
                      <a:lnTo>
                        <a:pt x="1397" y="721"/>
                      </a:lnTo>
                      <a:lnTo>
                        <a:pt x="1401" y="721"/>
                      </a:lnTo>
                      <a:lnTo>
                        <a:pt x="1405" y="721"/>
                      </a:lnTo>
                      <a:lnTo>
                        <a:pt x="1409" y="721"/>
                      </a:lnTo>
                      <a:lnTo>
                        <a:pt x="1413" y="721"/>
                      </a:lnTo>
                      <a:lnTo>
                        <a:pt x="1417" y="721"/>
                      </a:lnTo>
                      <a:lnTo>
                        <a:pt x="1421" y="721"/>
                      </a:lnTo>
                      <a:lnTo>
                        <a:pt x="1425" y="721"/>
                      </a:lnTo>
                      <a:lnTo>
                        <a:pt x="1429" y="721"/>
                      </a:lnTo>
                      <a:lnTo>
                        <a:pt x="1433" y="721"/>
                      </a:lnTo>
                      <a:lnTo>
                        <a:pt x="1437" y="721"/>
                      </a:lnTo>
                      <a:lnTo>
                        <a:pt x="1441" y="721"/>
                      </a:lnTo>
                      <a:lnTo>
                        <a:pt x="1445" y="714"/>
                      </a:lnTo>
                      <a:lnTo>
                        <a:pt x="1448" y="714"/>
                      </a:lnTo>
                      <a:lnTo>
                        <a:pt x="1452" y="714"/>
                      </a:lnTo>
                      <a:lnTo>
                        <a:pt x="1456" y="714"/>
                      </a:lnTo>
                      <a:lnTo>
                        <a:pt x="1460" y="714"/>
                      </a:lnTo>
                      <a:lnTo>
                        <a:pt x="1464" y="714"/>
                      </a:lnTo>
                      <a:lnTo>
                        <a:pt x="1468" y="714"/>
                      </a:lnTo>
                      <a:lnTo>
                        <a:pt x="1472" y="714"/>
                      </a:lnTo>
                      <a:lnTo>
                        <a:pt x="1476" y="708"/>
                      </a:lnTo>
                      <a:lnTo>
                        <a:pt x="1480" y="708"/>
                      </a:lnTo>
                      <a:lnTo>
                        <a:pt x="1484" y="708"/>
                      </a:lnTo>
                      <a:lnTo>
                        <a:pt x="1488" y="708"/>
                      </a:lnTo>
                      <a:lnTo>
                        <a:pt x="1492" y="708"/>
                      </a:lnTo>
                      <a:lnTo>
                        <a:pt x="1496" y="708"/>
                      </a:lnTo>
                      <a:lnTo>
                        <a:pt x="1500" y="708"/>
                      </a:lnTo>
                      <a:lnTo>
                        <a:pt x="1504" y="701"/>
                      </a:lnTo>
                      <a:lnTo>
                        <a:pt x="1508" y="701"/>
                      </a:lnTo>
                      <a:lnTo>
                        <a:pt x="1511" y="701"/>
                      </a:lnTo>
                      <a:lnTo>
                        <a:pt x="1515" y="695"/>
                      </a:lnTo>
                      <a:lnTo>
                        <a:pt x="1519" y="695"/>
                      </a:lnTo>
                      <a:lnTo>
                        <a:pt x="1523" y="695"/>
                      </a:lnTo>
                      <a:lnTo>
                        <a:pt x="1527" y="695"/>
                      </a:lnTo>
                      <a:lnTo>
                        <a:pt x="1531" y="689"/>
                      </a:lnTo>
                      <a:lnTo>
                        <a:pt x="1535" y="689"/>
                      </a:lnTo>
                      <a:lnTo>
                        <a:pt x="1539" y="689"/>
                      </a:lnTo>
                      <a:lnTo>
                        <a:pt x="1543" y="689"/>
                      </a:lnTo>
                      <a:lnTo>
                        <a:pt x="1547" y="689"/>
                      </a:lnTo>
                      <a:lnTo>
                        <a:pt x="1551" y="682"/>
                      </a:lnTo>
                      <a:lnTo>
                        <a:pt x="1555" y="682"/>
                      </a:lnTo>
                      <a:lnTo>
                        <a:pt x="1559" y="682"/>
                      </a:lnTo>
                      <a:lnTo>
                        <a:pt x="1563" y="682"/>
                      </a:lnTo>
                      <a:lnTo>
                        <a:pt x="1567" y="682"/>
                      </a:lnTo>
                      <a:lnTo>
                        <a:pt x="1570" y="676"/>
                      </a:lnTo>
                      <a:lnTo>
                        <a:pt x="1574" y="676"/>
                      </a:lnTo>
                      <a:lnTo>
                        <a:pt x="1578" y="669"/>
                      </a:lnTo>
                      <a:lnTo>
                        <a:pt x="1582" y="669"/>
                      </a:lnTo>
                      <a:lnTo>
                        <a:pt x="1586" y="669"/>
                      </a:lnTo>
                      <a:lnTo>
                        <a:pt x="1590" y="669"/>
                      </a:lnTo>
                      <a:lnTo>
                        <a:pt x="1594" y="663"/>
                      </a:lnTo>
                      <a:lnTo>
                        <a:pt x="1598" y="663"/>
                      </a:lnTo>
                      <a:lnTo>
                        <a:pt x="1602" y="656"/>
                      </a:lnTo>
                      <a:lnTo>
                        <a:pt x="1606" y="656"/>
                      </a:lnTo>
                      <a:lnTo>
                        <a:pt x="1610" y="656"/>
                      </a:lnTo>
                      <a:lnTo>
                        <a:pt x="1614" y="656"/>
                      </a:lnTo>
                      <a:lnTo>
                        <a:pt x="1618" y="650"/>
                      </a:lnTo>
                      <a:lnTo>
                        <a:pt x="1622" y="650"/>
                      </a:lnTo>
                      <a:lnTo>
                        <a:pt x="1626" y="643"/>
                      </a:lnTo>
                      <a:lnTo>
                        <a:pt x="1630" y="643"/>
                      </a:lnTo>
                      <a:lnTo>
                        <a:pt x="1633" y="643"/>
                      </a:lnTo>
                      <a:lnTo>
                        <a:pt x="1637" y="637"/>
                      </a:lnTo>
                      <a:lnTo>
                        <a:pt x="1641" y="637"/>
                      </a:lnTo>
                      <a:lnTo>
                        <a:pt x="1645" y="637"/>
                      </a:lnTo>
                      <a:lnTo>
                        <a:pt x="1649" y="631"/>
                      </a:lnTo>
                      <a:lnTo>
                        <a:pt x="1653" y="624"/>
                      </a:lnTo>
                      <a:lnTo>
                        <a:pt x="1657" y="618"/>
                      </a:lnTo>
                      <a:lnTo>
                        <a:pt x="1661" y="618"/>
                      </a:lnTo>
                      <a:lnTo>
                        <a:pt x="1665" y="605"/>
                      </a:lnTo>
                      <a:lnTo>
                        <a:pt x="1669" y="605"/>
                      </a:lnTo>
                      <a:lnTo>
                        <a:pt x="1673" y="592"/>
                      </a:lnTo>
                      <a:lnTo>
                        <a:pt x="1677" y="592"/>
                      </a:lnTo>
                      <a:lnTo>
                        <a:pt x="1681" y="579"/>
                      </a:lnTo>
                      <a:lnTo>
                        <a:pt x="1685" y="573"/>
                      </a:lnTo>
                      <a:lnTo>
                        <a:pt x="1689" y="560"/>
                      </a:lnTo>
                      <a:lnTo>
                        <a:pt x="1693" y="553"/>
                      </a:lnTo>
                      <a:lnTo>
                        <a:pt x="1696" y="528"/>
                      </a:lnTo>
                      <a:lnTo>
                        <a:pt x="1700" y="515"/>
                      </a:lnTo>
                      <a:lnTo>
                        <a:pt x="1704" y="470"/>
                      </a:lnTo>
                      <a:lnTo>
                        <a:pt x="1708" y="444"/>
                      </a:lnTo>
                      <a:lnTo>
                        <a:pt x="1712" y="379"/>
                      </a:lnTo>
                      <a:lnTo>
                        <a:pt x="1716" y="341"/>
                      </a:lnTo>
                      <a:lnTo>
                        <a:pt x="1720" y="264"/>
                      </a:lnTo>
                      <a:lnTo>
                        <a:pt x="1724" y="218"/>
                      </a:lnTo>
                      <a:lnTo>
                        <a:pt x="1728" y="128"/>
                      </a:lnTo>
                      <a:lnTo>
                        <a:pt x="1732" y="96"/>
                      </a:lnTo>
                      <a:lnTo>
                        <a:pt x="1736" y="32"/>
                      </a:lnTo>
                      <a:lnTo>
                        <a:pt x="1740" y="12"/>
                      </a:lnTo>
                      <a:lnTo>
                        <a:pt x="1744" y="6"/>
                      </a:lnTo>
                      <a:lnTo>
                        <a:pt x="1748" y="0"/>
                      </a:lnTo>
                      <a:lnTo>
                        <a:pt x="1752" y="19"/>
                      </a:lnTo>
                      <a:lnTo>
                        <a:pt x="1755" y="32"/>
                      </a:lnTo>
                      <a:lnTo>
                        <a:pt x="1759" y="70"/>
                      </a:lnTo>
                      <a:lnTo>
                        <a:pt x="1763" y="96"/>
                      </a:lnTo>
                      <a:lnTo>
                        <a:pt x="1767" y="148"/>
                      </a:lnTo>
                      <a:lnTo>
                        <a:pt x="1771" y="173"/>
                      </a:lnTo>
                      <a:lnTo>
                        <a:pt x="1775" y="218"/>
                      </a:lnTo>
                      <a:lnTo>
                        <a:pt x="1779" y="238"/>
                      </a:lnTo>
                      <a:lnTo>
                        <a:pt x="1783" y="276"/>
                      </a:lnTo>
                      <a:lnTo>
                        <a:pt x="1787" y="296"/>
                      </a:lnTo>
                      <a:lnTo>
                        <a:pt x="1791" y="309"/>
                      </a:lnTo>
                      <a:lnTo>
                        <a:pt x="1795" y="321"/>
                      </a:lnTo>
                      <a:lnTo>
                        <a:pt x="1799" y="347"/>
                      </a:lnTo>
                      <a:lnTo>
                        <a:pt x="1803" y="354"/>
                      </a:lnTo>
                      <a:lnTo>
                        <a:pt x="1807" y="373"/>
                      </a:lnTo>
                      <a:lnTo>
                        <a:pt x="1811" y="379"/>
                      </a:lnTo>
                      <a:lnTo>
                        <a:pt x="1815" y="399"/>
                      </a:lnTo>
                      <a:lnTo>
                        <a:pt x="1818" y="405"/>
                      </a:lnTo>
                      <a:lnTo>
                        <a:pt x="1822" y="425"/>
                      </a:lnTo>
                      <a:lnTo>
                        <a:pt x="1826" y="431"/>
                      </a:lnTo>
                      <a:lnTo>
                        <a:pt x="1830" y="444"/>
                      </a:lnTo>
                      <a:lnTo>
                        <a:pt x="1834" y="457"/>
                      </a:lnTo>
                      <a:lnTo>
                        <a:pt x="1838" y="463"/>
                      </a:lnTo>
                      <a:lnTo>
                        <a:pt x="1842" y="470"/>
                      </a:lnTo>
                      <a:lnTo>
                        <a:pt x="1846" y="482"/>
                      </a:lnTo>
                      <a:lnTo>
                        <a:pt x="1850" y="489"/>
                      </a:lnTo>
                      <a:lnTo>
                        <a:pt x="1854" y="502"/>
                      </a:lnTo>
                      <a:lnTo>
                        <a:pt x="1858" y="508"/>
                      </a:lnTo>
                      <a:lnTo>
                        <a:pt x="1862" y="521"/>
                      </a:lnTo>
                      <a:lnTo>
                        <a:pt x="1866" y="528"/>
                      </a:lnTo>
                      <a:lnTo>
                        <a:pt x="1870" y="540"/>
                      </a:lnTo>
                      <a:lnTo>
                        <a:pt x="1874" y="540"/>
                      </a:lnTo>
                      <a:lnTo>
                        <a:pt x="1878" y="553"/>
                      </a:lnTo>
                      <a:lnTo>
                        <a:pt x="1881" y="560"/>
                      </a:lnTo>
                      <a:lnTo>
                        <a:pt x="1885" y="566"/>
                      </a:lnTo>
                      <a:lnTo>
                        <a:pt x="1889" y="573"/>
                      </a:lnTo>
                      <a:lnTo>
                        <a:pt x="1893" y="579"/>
                      </a:lnTo>
                      <a:lnTo>
                        <a:pt x="1897" y="579"/>
                      </a:lnTo>
                      <a:lnTo>
                        <a:pt x="1901" y="585"/>
                      </a:lnTo>
                      <a:lnTo>
                        <a:pt x="1905" y="592"/>
                      </a:lnTo>
                      <a:lnTo>
                        <a:pt x="1909" y="598"/>
                      </a:lnTo>
                      <a:lnTo>
                        <a:pt x="1913" y="605"/>
                      </a:lnTo>
                      <a:lnTo>
                        <a:pt x="1917" y="611"/>
                      </a:lnTo>
                      <a:lnTo>
                        <a:pt x="1921" y="611"/>
                      </a:lnTo>
                      <a:lnTo>
                        <a:pt x="1925" y="618"/>
                      </a:lnTo>
                      <a:lnTo>
                        <a:pt x="1929" y="624"/>
                      </a:lnTo>
                      <a:lnTo>
                        <a:pt x="1933" y="631"/>
                      </a:lnTo>
                      <a:lnTo>
                        <a:pt x="1937" y="631"/>
                      </a:lnTo>
                      <a:lnTo>
                        <a:pt x="1940" y="631"/>
                      </a:lnTo>
                      <a:lnTo>
                        <a:pt x="1944" y="637"/>
                      </a:lnTo>
                      <a:lnTo>
                        <a:pt x="1948" y="643"/>
                      </a:lnTo>
                      <a:lnTo>
                        <a:pt x="1952" y="643"/>
                      </a:lnTo>
                      <a:lnTo>
                        <a:pt x="1956" y="643"/>
                      </a:lnTo>
                      <a:lnTo>
                        <a:pt x="1960" y="650"/>
                      </a:lnTo>
                      <a:lnTo>
                        <a:pt x="1964" y="650"/>
                      </a:lnTo>
                      <a:lnTo>
                        <a:pt x="1968" y="650"/>
                      </a:lnTo>
                      <a:lnTo>
                        <a:pt x="1972" y="656"/>
                      </a:lnTo>
                      <a:lnTo>
                        <a:pt x="1976" y="656"/>
                      </a:lnTo>
                      <a:lnTo>
                        <a:pt x="1980" y="656"/>
                      </a:lnTo>
                      <a:lnTo>
                        <a:pt x="1984" y="656"/>
                      </a:lnTo>
                      <a:lnTo>
                        <a:pt x="1988" y="656"/>
                      </a:lnTo>
                      <a:lnTo>
                        <a:pt x="1992" y="656"/>
                      </a:lnTo>
                      <a:lnTo>
                        <a:pt x="1996" y="656"/>
                      </a:lnTo>
                      <a:lnTo>
                        <a:pt x="2000" y="656"/>
                      </a:lnTo>
                      <a:lnTo>
                        <a:pt x="2003" y="663"/>
                      </a:lnTo>
                      <a:lnTo>
                        <a:pt x="2007" y="663"/>
                      </a:lnTo>
                      <a:lnTo>
                        <a:pt x="2011" y="663"/>
                      </a:lnTo>
                      <a:lnTo>
                        <a:pt x="2015" y="663"/>
                      </a:lnTo>
                      <a:lnTo>
                        <a:pt x="2019" y="669"/>
                      </a:lnTo>
                      <a:lnTo>
                        <a:pt x="2023" y="669"/>
                      </a:lnTo>
                      <a:lnTo>
                        <a:pt x="2027" y="669"/>
                      </a:lnTo>
                      <a:lnTo>
                        <a:pt x="2031" y="663"/>
                      </a:lnTo>
                      <a:lnTo>
                        <a:pt x="2035" y="663"/>
                      </a:lnTo>
                      <a:lnTo>
                        <a:pt x="2039" y="663"/>
                      </a:lnTo>
                      <a:lnTo>
                        <a:pt x="2043" y="663"/>
                      </a:lnTo>
                      <a:lnTo>
                        <a:pt x="2047" y="663"/>
                      </a:lnTo>
                      <a:lnTo>
                        <a:pt x="2051" y="669"/>
                      </a:lnTo>
                      <a:lnTo>
                        <a:pt x="2055" y="669"/>
                      </a:lnTo>
                      <a:lnTo>
                        <a:pt x="2059" y="669"/>
                      </a:lnTo>
                      <a:lnTo>
                        <a:pt x="2063" y="669"/>
                      </a:lnTo>
                      <a:lnTo>
                        <a:pt x="2066" y="669"/>
                      </a:lnTo>
                      <a:lnTo>
                        <a:pt x="2070" y="669"/>
                      </a:lnTo>
                      <a:lnTo>
                        <a:pt x="2074" y="669"/>
                      </a:lnTo>
                      <a:lnTo>
                        <a:pt x="2078" y="669"/>
                      </a:lnTo>
                      <a:lnTo>
                        <a:pt x="2082" y="669"/>
                      </a:lnTo>
                      <a:lnTo>
                        <a:pt x="2086" y="669"/>
                      </a:lnTo>
                      <a:lnTo>
                        <a:pt x="2090" y="669"/>
                      </a:lnTo>
                      <a:lnTo>
                        <a:pt x="2094" y="663"/>
                      </a:lnTo>
                      <a:lnTo>
                        <a:pt x="2098" y="663"/>
                      </a:lnTo>
                      <a:lnTo>
                        <a:pt x="2102" y="663"/>
                      </a:lnTo>
                      <a:lnTo>
                        <a:pt x="2106" y="663"/>
                      </a:lnTo>
                      <a:lnTo>
                        <a:pt x="2110" y="663"/>
                      </a:lnTo>
                      <a:lnTo>
                        <a:pt x="2114" y="656"/>
                      </a:lnTo>
                      <a:lnTo>
                        <a:pt x="2118" y="656"/>
                      </a:lnTo>
                      <a:lnTo>
                        <a:pt x="2122" y="650"/>
                      </a:lnTo>
                      <a:lnTo>
                        <a:pt x="2125" y="650"/>
                      </a:lnTo>
                      <a:lnTo>
                        <a:pt x="2129" y="643"/>
                      </a:lnTo>
                      <a:lnTo>
                        <a:pt x="2133" y="643"/>
                      </a:lnTo>
                      <a:lnTo>
                        <a:pt x="2137" y="637"/>
                      </a:lnTo>
                      <a:lnTo>
                        <a:pt x="2141" y="637"/>
                      </a:lnTo>
                      <a:lnTo>
                        <a:pt x="2145" y="637"/>
                      </a:lnTo>
                      <a:lnTo>
                        <a:pt x="2149" y="637"/>
                      </a:lnTo>
                      <a:lnTo>
                        <a:pt x="2153" y="637"/>
                      </a:lnTo>
                      <a:lnTo>
                        <a:pt x="2157" y="637"/>
                      </a:lnTo>
                      <a:lnTo>
                        <a:pt x="2161" y="643"/>
                      </a:lnTo>
                      <a:lnTo>
                        <a:pt x="2165" y="643"/>
                      </a:lnTo>
                      <a:lnTo>
                        <a:pt x="2169" y="650"/>
                      </a:lnTo>
                      <a:lnTo>
                        <a:pt x="2173" y="650"/>
                      </a:lnTo>
                      <a:lnTo>
                        <a:pt x="2177" y="656"/>
                      </a:lnTo>
                      <a:lnTo>
                        <a:pt x="2181" y="656"/>
                      </a:lnTo>
                      <a:lnTo>
                        <a:pt x="2185" y="663"/>
                      </a:lnTo>
                      <a:lnTo>
                        <a:pt x="2188" y="669"/>
                      </a:lnTo>
                      <a:lnTo>
                        <a:pt x="2192" y="669"/>
                      </a:lnTo>
                      <a:lnTo>
                        <a:pt x="2196" y="669"/>
                      </a:lnTo>
                      <a:lnTo>
                        <a:pt x="2200" y="676"/>
                      </a:lnTo>
                      <a:lnTo>
                        <a:pt x="2204" y="676"/>
                      </a:lnTo>
                      <a:lnTo>
                        <a:pt x="2208" y="682"/>
                      </a:lnTo>
                      <a:lnTo>
                        <a:pt x="2212" y="682"/>
                      </a:lnTo>
                      <a:lnTo>
                        <a:pt x="2216" y="682"/>
                      </a:lnTo>
                      <a:lnTo>
                        <a:pt x="2220" y="689"/>
                      </a:lnTo>
                      <a:lnTo>
                        <a:pt x="2224" y="689"/>
                      </a:lnTo>
                      <a:lnTo>
                        <a:pt x="2228" y="689"/>
                      </a:lnTo>
                      <a:lnTo>
                        <a:pt x="2232" y="689"/>
                      </a:lnTo>
                      <a:lnTo>
                        <a:pt x="2236" y="695"/>
                      </a:lnTo>
                      <a:lnTo>
                        <a:pt x="2240" y="695"/>
                      </a:lnTo>
                      <a:lnTo>
                        <a:pt x="2244" y="695"/>
                      </a:lnTo>
                      <a:lnTo>
                        <a:pt x="2248" y="695"/>
                      </a:lnTo>
                      <a:lnTo>
                        <a:pt x="2251" y="695"/>
                      </a:lnTo>
                      <a:lnTo>
                        <a:pt x="2255" y="695"/>
                      </a:lnTo>
                      <a:lnTo>
                        <a:pt x="2259" y="695"/>
                      </a:lnTo>
                      <a:lnTo>
                        <a:pt x="2263" y="695"/>
                      </a:lnTo>
                      <a:lnTo>
                        <a:pt x="2267" y="695"/>
                      </a:lnTo>
                      <a:lnTo>
                        <a:pt x="2271" y="695"/>
                      </a:lnTo>
                      <a:lnTo>
                        <a:pt x="2275" y="695"/>
                      </a:lnTo>
                      <a:lnTo>
                        <a:pt x="2279" y="695"/>
                      </a:lnTo>
                      <a:lnTo>
                        <a:pt x="2283" y="695"/>
                      </a:lnTo>
                      <a:lnTo>
                        <a:pt x="2287" y="695"/>
                      </a:lnTo>
                      <a:lnTo>
                        <a:pt x="2291" y="695"/>
                      </a:lnTo>
                      <a:lnTo>
                        <a:pt x="2295" y="695"/>
                      </a:lnTo>
                      <a:lnTo>
                        <a:pt x="2299" y="695"/>
                      </a:lnTo>
                      <a:lnTo>
                        <a:pt x="2303" y="695"/>
                      </a:lnTo>
                      <a:lnTo>
                        <a:pt x="2307" y="695"/>
                      </a:lnTo>
                      <a:lnTo>
                        <a:pt x="2310" y="695"/>
                      </a:lnTo>
                      <a:lnTo>
                        <a:pt x="2314" y="695"/>
                      </a:lnTo>
                      <a:lnTo>
                        <a:pt x="2318" y="695"/>
                      </a:lnTo>
                      <a:lnTo>
                        <a:pt x="2322" y="695"/>
                      </a:lnTo>
                      <a:lnTo>
                        <a:pt x="2326" y="695"/>
                      </a:lnTo>
                      <a:lnTo>
                        <a:pt x="2330" y="695"/>
                      </a:lnTo>
                      <a:lnTo>
                        <a:pt x="2334" y="695"/>
                      </a:lnTo>
                      <a:lnTo>
                        <a:pt x="2338" y="689"/>
                      </a:lnTo>
                      <a:lnTo>
                        <a:pt x="2342" y="689"/>
                      </a:lnTo>
                      <a:lnTo>
                        <a:pt x="2346" y="689"/>
                      </a:lnTo>
                      <a:lnTo>
                        <a:pt x="2350" y="689"/>
                      </a:lnTo>
                      <a:lnTo>
                        <a:pt x="2354" y="689"/>
                      </a:lnTo>
                      <a:lnTo>
                        <a:pt x="2358" y="689"/>
                      </a:lnTo>
                      <a:lnTo>
                        <a:pt x="2362" y="689"/>
                      </a:lnTo>
                      <a:lnTo>
                        <a:pt x="2366" y="682"/>
                      </a:lnTo>
                      <a:lnTo>
                        <a:pt x="2370" y="682"/>
                      </a:lnTo>
                      <a:lnTo>
                        <a:pt x="2373" y="676"/>
                      </a:lnTo>
                      <a:lnTo>
                        <a:pt x="2377" y="676"/>
                      </a:lnTo>
                      <a:lnTo>
                        <a:pt x="2381" y="669"/>
                      </a:lnTo>
                      <a:lnTo>
                        <a:pt x="2385" y="669"/>
                      </a:lnTo>
                      <a:lnTo>
                        <a:pt x="2389" y="663"/>
                      </a:lnTo>
                      <a:lnTo>
                        <a:pt x="2393" y="656"/>
                      </a:lnTo>
                      <a:lnTo>
                        <a:pt x="2397" y="650"/>
                      </a:lnTo>
                      <a:lnTo>
                        <a:pt x="2401" y="650"/>
                      </a:lnTo>
                      <a:lnTo>
                        <a:pt x="2405" y="637"/>
                      </a:lnTo>
                      <a:lnTo>
                        <a:pt x="2409" y="631"/>
                      </a:lnTo>
                      <a:lnTo>
                        <a:pt x="2413" y="618"/>
                      </a:lnTo>
                      <a:lnTo>
                        <a:pt x="2417" y="611"/>
                      </a:lnTo>
                      <a:lnTo>
                        <a:pt x="2421" y="605"/>
                      </a:lnTo>
                      <a:lnTo>
                        <a:pt x="2425" y="605"/>
                      </a:lnTo>
                      <a:lnTo>
                        <a:pt x="2429" y="592"/>
                      </a:lnTo>
                      <a:lnTo>
                        <a:pt x="2433" y="592"/>
                      </a:lnTo>
                      <a:lnTo>
                        <a:pt x="2436" y="585"/>
                      </a:lnTo>
                      <a:lnTo>
                        <a:pt x="2440" y="579"/>
                      </a:lnTo>
                      <a:lnTo>
                        <a:pt x="2444" y="579"/>
                      </a:lnTo>
                      <a:lnTo>
                        <a:pt x="2448" y="573"/>
                      </a:lnTo>
                      <a:lnTo>
                        <a:pt x="2452" y="560"/>
                      </a:lnTo>
                      <a:lnTo>
                        <a:pt x="2456" y="560"/>
                      </a:lnTo>
                      <a:lnTo>
                        <a:pt x="2460" y="540"/>
                      </a:lnTo>
                      <a:lnTo>
                        <a:pt x="2464" y="528"/>
                      </a:lnTo>
                      <a:lnTo>
                        <a:pt x="2468" y="508"/>
                      </a:lnTo>
                      <a:lnTo>
                        <a:pt x="2472" y="495"/>
                      </a:lnTo>
                      <a:lnTo>
                        <a:pt x="2476" y="463"/>
                      </a:lnTo>
                      <a:lnTo>
                        <a:pt x="2480" y="444"/>
                      </a:lnTo>
                      <a:lnTo>
                        <a:pt x="2484" y="405"/>
                      </a:lnTo>
                      <a:lnTo>
                        <a:pt x="2488" y="386"/>
                      </a:lnTo>
                      <a:lnTo>
                        <a:pt x="2492" y="341"/>
                      </a:lnTo>
                      <a:lnTo>
                        <a:pt x="2495" y="321"/>
                      </a:lnTo>
                      <a:lnTo>
                        <a:pt x="2499" y="296"/>
                      </a:lnTo>
                      <a:lnTo>
                        <a:pt x="2503" y="276"/>
                      </a:lnTo>
                      <a:lnTo>
                        <a:pt x="2507" y="225"/>
                      </a:lnTo>
                      <a:lnTo>
                        <a:pt x="2511" y="206"/>
                      </a:lnTo>
                      <a:lnTo>
                        <a:pt x="2515" y="161"/>
                      </a:lnTo>
                      <a:lnTo>
                        <a:pt x="2519" y="135"/>
                      </a:lnTo>
                      <a:lnTo>
                        <a:pt x="2523" y="103"/>
                      </a:lnTo>
                      <a:lnTo>
                        <a:pt x="2527" y="90"/>
                      </a:lnTo>
                      <a:lnTo>
                        <a:pt x="2531" y="64"/>
                      </a:lnTo>
                      <a:lnTo>
                        <a:pt x="2535" y="57"/>
                      </a:lnTo>
                      <a:lnTo>
                        <a:pt x="2539" y="45"/>
                      </a:lnTo>
                      <a:lnTo>
                        <a:pt x="2543" y="51"/>
                      </a:lnTo>
                      <a:lnTo>
                        <a:pt x="2547" y="57"/>
                      </a:lnTo>
                      <a:lnTo>
                        <a:pt x="2551" y="64"/>
                      </a:lnTo>
                      <a:lnTo>
                        <a:pt x="2555" y="77"/>
                      </a:lnTo>
                      <a:lnTo>
                        <a:pt x="2558" y="83"/>
                      </a:lnTo>
                      <a:lnTo>
                        <a:pt x="2562" y="109"/>
                      </a:lnTo>
                      <a:lnTo>
                        <a:pt x="2566" y="122"/>
                      </a:lnTo>
                      <a:lnTo>
                        <a:pt x="2570" y="148"/>
                      </a:lnTo>
                      <a:lnTo>
                        <a:pt x="2574" y="154"/>
                      </a:lnTo>
                      <a:lnTo>
                        <a:pt x="2578" y="173"/>
                      </a:lnTo>
                      <a:lnTo>
                        <a:pt x="2582" y="186"/>
                      </a:lnTo>
                      <a:lnTo>
                        <a:pt x="2586" y="206"/>
                      </a:lnTo>
                      <a:lnTo>
                        <a:pt x="2590" y="212"/>
                      </a:lnTo>
                      <a:lnTo>
                        <a:pt x="2594" y="218"/>
                      </a:lnTo>
                      <a:lnTo>
                        <a:pt x="2598" y="225"/>
                      </a:lnTo>
                      <a:lnTo>
                        <a:pt x="2602" y="238"/>
                      </a:lnTo>
                      <a:lnTo>
                        <a:pt x="2606" y="244"/>
                      </a:lnTo>
                      <a:lnTo>
                        <a:pt x="2610" y="251"/>
                      </a:lnTo>
                      <a:lnTo>
                        <a:pt x="2614" y="251"/>
                      </a:lnTo>
                      <a:lnTo>
                        <a:pt x="2618" y="257"/>
                      </a:lnTo>
                      <a:lnTo>
                        <a:pt x="2621" y="264"/>
                      </a:lnTo>
                      <a:lnTo>
                        <a:pt x="2625" y="270"/>
                      </a:lnTo>
                      <a:lnTo>
                        <a:pt x="2629" y="270"/>
                      </a:lnTo>
                      <a:lnTo>
                        <a:pt x="2633" y="276"/>
                      </a:lnTo>
                      <a:lnTo>
                        <a:pt x="2637" y="283"/>
                      </a:lnTo>
                      <a:lnTo>
                        <a:pt x="2641" y="289"/>
                      </a:lnTo>
                      <a:lnTo>
                        <a:pt x="2645" y="296"/>
                      </a:lnTo>
                      <a:lnTo>
                        <a:pt x="2649" y="296"/>
                      </a:lnTo>
                      <a:lnTo>
                        <a:pt x="2653" y="302"/>
                      </a:lnTo>
                      <a:lnTo>
                        <a:pt x="2657" y="315"/>
                      </a:lnTo>
                      <a:lnTo>
                        <a:pt x="2661" y="321"/>
                      </a:lnTo>
                      <a:lnTo>
                        <a:pt x="2665" y="334"/>
                      </a:lnTo>
                      <a:lnTo>
                        <a:pt x="2669" y="341"/>
                      </a:lnTo>
                      <a:lnTo>
                        <a:pt x="2673" y="360"/>
                      </a:lnTo>
                      <a:lnTo>
                        <a:pt x="2677" y="367"/>
                      </a:lnTo>
                      <a:lnTo>
                        <a:pt x="2680" y="379"/>
                      </a:lnTo>
                      <a:lnTo>
                        <a:pt x="2684" y="392"/>
                      </a:lnTo>
                      <a:lnTo>
                        <a:pt x="2688" y="405"/>
                      </a:lnTo>
                      <a:lnTo>
                        <a:pt x="2692" y="418"/>
                      </a:lnTo>
                      <a:lnTo>
                        <a:pt x="2696" y="425"/>
                      </a:lnTo>
                      <a:lnTo>
                        <a:pt x="2700" y="437"/>
                      </a:lnTo>
                      <a:lnTo>
                        <a:pt x="2704" y="457"/>
                      </a:lnTo>
                      <a:lnTo>
                        <a:pt x="2708" y="470"/>
                      </a:lnTo>
                      <a:lnTo>
                        <a:pt x="2712" y="489"/>
                      </a:lnTo>
                      <a:lnTo>
                        <a:pt x="2716" y="502"/>
                      </a:lnTo>
                      <a:lnTo>
                        <a:pt x="2720" y="521"/>
                      </a:lnTo>
                      <a:lnTo>
                        <a:pt x="2724" y="528"/>
                      </a:lnTo>
                      <a:lnTo>
                        <a:pt x="2728" y="547"/>
                      </a:lnTo>
                      <a:lnTo>
                        <a:pt x="2732" y="553"/>
                      </a:lnTo>
                      <a:lnTo>
                        <a:pt x="2736" y="573"/>
                      </a:lnTo>
                      <a:lnTo>
                        <a:pt x="2740" y="579"/>
                      </a:lnTo>
                      <a:lnTo>
                        <a:pt x="2743" y="592"/>
                      </a:lnTo>
                      <a:lnTo>
                        <a:pt x="2747" y="598"/>
                      </a:lnTo>
                      <a:lnTo>
                        <a:pt x="2751" y="605"/>
                      </a:lnTo>
                      <a:lnTo>
                        <a:pt x="2755" y="605"/>
                      </a:lnTo>
                      <a:lnTo>
                        <a:pt x="2759" y="618"/>
                      </a:lnTo>
                      <a:lnTo>
                        <a:pt x="2763" y="624"/>
                      </a:lnTo>
                      <a:lnTo>
                        <a:pt x="2767" y="631"/>
                      </a:lnTo>
                      <a:lnTo>
                        <a:pt x="2771" y="631"/>
                      </a:lnTo>
                      <a:lnTo>
                        <a:pt x="2775" y="637"/>
                      </a:lnTo>
                      <a:lnTo>
                        <a:pt x="2779" y="643"/>
                      </a:lnTo>
                      <a:lnTo>
                        <a:pt x="2783" y="650"/>
                      </a:lnTo>
                      <a:lnTo>
                        <a:pt x="2787" y="650"/>
                      </a:lnTo>
                      <a:lnTo>
                        <a:pt x="2791" y="656"/>
                      </a:lnTo>
                      <a:lnTo>
                        <a:pt x="2795" y="656"/>
                      </a:lnTo>
                      <a:lnTo>
                        <a:pt x="2799" y="656"/>
                      </a:lnTo>
                      <a:lnTo>
                        <a:pt x="2802" y="663"/>
                      </a:lnTo>
                      <a:lnTo>
                        <a:pt x="2806" y="663"/>
                      </a:lnTo>
                      <a:lnTo>
                        <a:pt x="2810" y="663"/>
                      </a:lnTo>
                      <a:lnTo>
                        <a:pt x="2814" y="669"/>
                      </a:lnTo>
                      <a:lnTo>
                        <a:pt x="2818" y="669"/>
                      </a:lnTo>
                      <a:lnTo>
                        <a:pt x="2822" y="676"/>
                      </a:lnTo>
                      <a:lnTo>
                        <a:pt x="2826" y="676"/>
                      </a:lnTo>
                      <a:lnTo>
                        <a:pt x="2830" y="676"/>
                      </a:lnTo>
                      <a:lnTo>
                        <a:pt x="2834" y="682"/>
                      </a:lnTo>
                      <a:lnTo>
                        <a:pt x="2838" y="682"/>
                      </a:lnTo>
                      <a:lnTo>
                        <a:pt x="2842" y="682"/>
                      </a:lnTo>
                      <a:lnTo>
                        <a:pt x="2846" y="682"/>
                      </a:lnTo>
                      <a:lnTo>
                        <a:pt x="2850" y="682"/>
                      </a:lnTo>
                      <a:lnTo>
                        <a:pt x="2854" y="682"/>
                      </a:lnTo>
                      <a:lnTo>
                        <a:pt x="2858" y="689"/>
                      </a:lnTo>
                      <a:lnTo>
                        <a:pt x="2862" y="689"/>
                      </a:lnTo>
                      <a:lnTo>
                        <a:pt x="2865" y="689"/>
                      </a:lnTo>
                      <a:lnTo>
                        <a:pt x="2869" y="689"/>
                      </a:lnTo>
                      <a:lnTo>
                        <a:pt x="2873" y="689"/>
                      </a:lnTo>
                      <a:lnTo>
                        <a:pt x="2877" y="689"/>
                      </a:lnTo>
                      <a:lnTo>
                        <a:pt x="2881" y="689"/>
                      </a:lnTo>
                      <a:lnTo>
                        <a:pt x="2885" y="695"/>
                      </a:lnTo>
                      <a:lnTo>
                        <a:pt x="2889" y="695"/>
                      </a:lnTo>
                      <a:lnTo>
                        <a:pt x="2893" y="695"/>
                      </a:lnTo>
                      <a:lnTo>
                        <a:pt x="2897" y="695"/>
                      </a:lnTo>
                      <a:lnTo>
                        <a:pt x="2901" y="695"/>
                      </a:lnTo>
                      <a:lnTo>
                        <a:pt x="2905" y="695"/>
                      </a:lnTo>
                      <a:lnTo>
                        <a:pt x="2909" y="695"/>
                      </a:lnTo>
                      <a:lnTo>
                        <a:pt x="2913" y="695"/>
                      </a:lnTo>
                      <a:lnTo>
                        <a:pt x="2917" y="695"/>
                      </a:lnTo>
                      <a:lnTo>
                        <a:pt x="2921" y="695"/>
                      </a:lnTo>
                      <a:lnTo>
                        <a:pt x="2925" y="695"/>
                      </a:lnTo>
                      <a:lnTo>
                        <a:pt x="2928" y="701"/>
                      </a:lnTo>
                      <a:lnTo>
                        <a:pt x="2932" y="701"/>
                      </a:lnTo>
                      <a:lnTo>
                        <a:pt x="2936" y="701"/>
                      </a:lnTo>
                      <a:lnTo>
                        <a:pt x="2940" y="701"/>
                      </a:lnTo>
                      <a:lnTo>
                        <a:pt x="2944" y="701"/>
                      </a:lnTo>
                      <a:lnTo>
                        <a:pt x="2948" y="701"/>
                      </a:lnTo>
                      <a:lnTo>
                        <a:pt x="2952" y="701"/>
                      </a:lnTo>
                      <a:lnTo>
                        <a:pt x="2956" y="701"/>
                      </a:lnTo>
                      <a:lnTo>
                        <a:pt x="2960" y="701"/>
                      </a:lnTo>
                      <a:lnTo>
                        <a:pt x="2964" y="701"/>
                      </a:lnTo>
                      <a:lnTo>
                        <a:pt x="2968" y="701"/>
                      </a:lnTo>
                      <a:lnTo>
                        <a:pt x="2972" y="701"/>
                      </a:lnTo>
                      <a:lnTo>
                        <a:pt x="2976" y="701"/>
                      </a:lnTo>
                      <a:lnTo>
                        <a:pt x="2980" y="701"/>
                      </a:lnTo>
                      <a:lnTo>
                        <a:pt x="2984" y="701"/>
                      </a:lnTo>
                      <a:lnTo>
                        <a:pt x="2987" y="701"/>
                      </a:lnTo>
                      <a:lnTo>
                        <a:pt x="2991" y="701"/>
                      </a:lnTo>
                      <a:lnTo>
                        <a:pt x="2995" y="701"/>
                      </a:lnTo>
                      <a:lnTo>
                        <a:pt x="2999" y="701"/>
                      </a:lnTo>
                      <a:lnTo>
                        <a:pt x="3003" y="701"/>
                      </a:lnTo>
                      <a:lnTo>
                        <a:pt x="3007" y="708"/>
                      </a:lnTo>
                      <a:lnTo>
                        <a:pt x="3011" y="708"/>
                      </a:lnTo>
                      <a:lnTo>
                        <a:pt x="3015" y="708"/>
                      </a:lnTo>
                      <a:lnTo>
                        <a:pt x="3019" y="708"/>
                      </a:lnTo>
                      <a:lnTo>
                        <a:pt x="3023" y="708"/>
                      </a:lnTo>
                      <a:lnTo>
                        <a:pt x="3027" y="708"/>
                      </a:lnTo>
                      <a:lnTo>
                        <a:pt x="3031" y="708"/>
                      </a:lnTo>
                      <a:lnTo>
                        <a:pt x="3035" y="708"/>
                      </a:lnTo>
                      <a:lnTo>
                        <a:pt x="3039" y="708"/>
                      </a:lnTo>
                      <a:lnTo>
                        <a:pt x="3043" y="708"/>
                      </a:lnTo>
                      <a:lnTo>
                        <a:pt x="3047" y="708"/>
                      </a:lnTo>
                      <a:lnTo>
                        <a:pt x="3050" y="708"/>
                      </a:lnTo>
                      <a:lnTo>
                        <a:pt x="3054" y="708"/>
                      </a:lnTo>
                      <a:lnTo>
                        <a:pt x="3058" y="708"/>
                      </a:lnTo>
                      <a:lnTo>
                        <a:pt x="3062" y="708"/>
                      </a:lnTo>
                      <a:lnTo>
                        <a:pt x="3066" y="708"/>
                      </a:lnTo>
                      <a:lnTo>
                        <a:pt x="3070" y="708"/>
                      </a:lnTo>
                      <a:lnTo>
                        <a:pt x="3074" y="708"/>
                      </a:lnTo>
                      <a:lnTo>
                        <a:pt x="3078" y="708"/>
                      </a:lnTo>
                      <a:lnTo>
                        <a:pt x="3082" y="708"/>
                      </a:lnTo>
                      <a:lnTo>
                        <a:pt x="3086" y="708"/>
                      </a:lnTo>
                      <a:lnTo>
                        <a:pt x="3090" y="708"/>
                      </a:lnTo>
                      <a:lnTo>
                        <a:pt x="3094" y="708"/>
                      </a:lnTo>
                      <a:lnTo>
                        <a:pt x="3098" y="708"/>
                      </a:lnTo>
                      <a:lnTo>
                        <a:pt x="3102" y="708"/>
                      </a:lnTo>
                      <a:lnTo>
                        <a:pt x="3106" y="708"/>
                      </a:lnTo>
                      <a:lnTo>
                        <a:pt x="3110" y="708"/>
                      </a:lnTo>
                      <a:lnTo>
                        <a:pt x="3113" y="708"/>
                      </a:lnTo>
                      <a:lnTo>
                        <a:pt x="3117" y="708"/>
                      </a:lnTo>
                      <a:lnTo>
                        <a:pt x="3121" y="708"/>
                      </a:lnTo>
                      <a:lnTo>
                        <a:pt x="3125" y="714"/>
                      </a:lnTo>
                      <a:lnTo>
                        <a:pt x="3129" y="714"/>
                      </a:lnTo>
                      <a:lnTo>
                        <a:pt x="3133" y="714"/>
                      </a:lnTo>
                      <a:lnTo>
                        <a:pt x="3137" y="708"/>
                      </a:lnTo>
                      <a:lnTo>
                        <a:pt x="3141" y="708"/>
                      </a:lnTo>
                      <a:lnTo>
                        <a:pt x="3145" y="708"/>
                      </a:lnTo>
                      <a:lnTo>
                        <a:pt x="3149" y="708"/>
                      </a:lnTo>
                      <a:lnTo>
                        <a:pt x="3153" y="708"/>
                      </a:lnTo>
                      <a:lnTo>
                        <a:pt x="3157" y="708"/>
                      </a:lnTo>
                      <a:lnTo>
                        <a:pt x="3161" y="708"/>
                      </a:lnTo>
                      <a:lnTo>
                        <a:pt x="3165" y="708"/>
                      </a:lnTo>
                      <a:lnTo>
                        <a:pt x="3169" y="708"/>
                      </a:lnTo>
                      <a:lnTo>
                        <a:pt x="3172" y="708"/>
                      </a:lnTo>
                      <a:lnTo>
                        <a:pt x="3176" y="708"/>
                      </a:lnTo>
                      <a:lnTo>
                        <a:pt x="3180" y="708"/>
                      </a:lnTo>
                      <a:lnTo>
                        <a:pt x="3184" y="708"/>
                      </a:lnTo>
                      <a:lnTo>
                        <a:pt x="3188" y="708"/>
                      </a:lnTo>
                      <a:lnTo>
                        <a:pt x="3192" y="708"/>
                      </a:lnTo>
                      <a:lnTo>
                        <a:pt x="3196" y="708"/>
                      </a:lnTo>
                      <a:lnTo>
                        <a:pt x="3200" y="708"/>
                      </a:lnTo>
                      <a:lnTo>
                        <a:pt x="3204" y="708"/>
                      </a:lnTo>
                      <a:lnTo>
                        <a:pt x="3208" y="708"/>
                      </a:lnTo>
                      <a:lnTo>
                        <a:pt x="3212" y="708"/>
                      </a:lnTo>
                      <a:lnTo>
                        <a:pt x="3216" y="708"/>
                      </a:lnTo>
                      <a:lnTo>
                        <a:pt x="3220" y="714"/>
                      </a:lnTo>
                      <a:lnTo>
                        <a:pt x="3224" y="708"/>
                      </a:lnTo>
                    </a:path>
                  </a:pathLst>
                </a:custGeom>
                <a:noFill/>
                <a:ln w="28575"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800"/>
                </a:p>
              </p:txBody>
            </p:sp>
            <p:grpSp>
              <p:nvGrpSpPr>
                <p:cNvPr id="38" name="Group 3100"/>
                <p:cNvGrpSpPr>
                  <a:grpSpLocks/>
                </p:cNvGrpSpPr>
                <p:nvPr/>
              </p:nvGrpSpPr>
              <p:grpSpPr bwMode="auto">
                <a:xfrm>
                  <a:off x="447" y="968"/>
                  <a:ext cx="2873" cy="2489"/>
                  <a:chOff x="1479" y="968"/>
                  <a:chExt cx="2873" cy="2489"/>
                </a:xfrm>
              </p:grpSpPr>
              <p:sp>
                <p:nvSpPr>
                  <p:cNvPr id="49" name="Rectangle 3074"/>
                  <p:cNvSpPr>
                    <a:spLocks noChangeArrowheads="1"/>
                  </p:cNvSpPr>
                  <p:nvPr/>
                </p:nvSpPr>
                <p:spPr bwMode="auto">
                  <a:xfrm>
                    <a:off x="1479" y="968"/>
                    <a:ext cx="2873" cy="2456"/>
                  </a:xfrm>
                  <a:prstGeom prst="rect">
                    <a:avLst/>
                  </a:prstGeom>
                  <a:noFill/>
                  <a:ln w="28575">
                    <a:solidFill>
                      <a:srgbClr val="0000FF"/>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00"/>
                  </a:p>
                </p:txBody>
              </p:sp>
              <p:sp>
                <p:nvSpPr>
                  <p:cNvPr id="50" name="Line 3079"/>
                  <p:cNvSpPr>
                    <a:spLocks noChangeShapeType="1"/>
                  </p:cNvSpPr>
                  <p:nvPr/>
                </p:nvSpPr>
                <p:spPr bwMode="auto">
                  <a:xfrm>
                    <a:off x="1618"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sp>
                <p:nvSpPr>
                  <p:cNvPr id="51" name="Line 3081"/>
                  <p:cNvSpPr>
                    <a:spLocks noChangeShapeType="1"/>
                  </p:cNvSpPr>
                  <p:nvPr/>
                </p:nvSpPr>
                <p:spPr bwMode="auto">
                  <a:xfrm>
                    <a:off x="2110"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sp>
                <p:nvSpPr>
                  <p:cNvPr id="52" name="Line 3083"/>
                  <p:cNvSpPr>
                    <a:spLocks noChangeShapeType="1"/>
                  </p:cNvSpPr>
                  <p:nvPr/>
                </p:nvSpPr>
                <p:spPr bwMode="auto">
                  <a:xfrm>
                    <a:off x="2601"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sp>
                <p:nvSpPr>
                  <p:cNvPr id="53" name="Line 3085"/>
                  <p:cNvSpPr>
                    <a:spLocks noChangeShapeType="1"/>
                  </p:cNvSpPr>
                  <p:nvPr/>
                </p:nvSpPr>
                <p:spPr bwMode="auto">
                  <a:xfrm>
                    <a:off x="3094"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sp>
                <p:nvSpPr>
                  <p:cNvPr id="54" name="Line 3087"/>
                  <p:cNvSpPr>
                    <a:spLocks noChangeShapeType="1"/>
                  </p:cNvSpPr>
                  <p:nvPr/>
                </p:nvSpPr>
                <p:spPr bwMode="auto">
                  <a:xfrm>
                    <a:off x="3584"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sp>
                <p:nvSpPr>
                  <p:cNvPr id="55" name="Line 3089"/>
                  <p:cNvSpPr>
                    <a:spLocks noChangeShapeType="1"/>
                  </p:cNvSpPr>
                  <p:nvPr/>
                </p:nvSpPr>
                <p:spPr bwMode="auto">
                  <a:xfrm>
                    <a:off x="4077" y="3425"/>
                    <a:ext cx="1" cy="3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800"/>
                  </a:p>
                </p:txBody>
              </p:sp>
            </p:grpSp>
            <p:grpSp>
              <p:nvGrpSpPr>
                <p:cNvPr id="39" name="Group 3102"/>
                <p:cNvGrpSpPr>
                  <a:grpSpLocks/>
                </p:cNvGrpSpPr>
                <p:nvPr/>
              </p:nvGrpSpPr>
              <p:grpSpPr bwMode="auto">
                <a:xfrm>
                  <a:off x="402" y="3466"/>
                  <a:ext cx="2844" cy="192"/>
                  <a:chOff x="402" y="3466"/>
                  <a:chExt cx="2844" cy="192"/>
                </a:xfrm>
              </p:grpSpPr>
              <p:sp>
                <p:nvSpPr>
                  <p:cNvPr id="43" name="Rectangle 3080"/>
                  <p:cNvSpPr>
                    <a:spLocks noChangeArrowheads="1"/>
                  </p:cNvSpPr>
                  <p:nvPr/>
                </p:nvSpPr>
                <p:spPr bwMode="auto">
                  <a:xfrm>
                    <a:off x="402"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1000 </a:t>
                    </a:r>
                  </a:p>
                </p:txBody>
              </p:sp>
              <p:sp>
                <p:nvSpPr>
                  <p:cNvPr id="44" name="Rectangle 3082"/>
                  <p:cNvSpPr>
                    <a:spLocks noChangeArrowheads="1"/>
                  </p:cNvSpPr>
                  <p:nvPr/>
                </p:nvSpPr>
                <p:spPr bwMode="auto">
                  <a:xfrm>
                    <a:off x="896"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1100 </a:t>
                    </a:r>
                  </a:p>
                </p:txBody>
              </p:sp>
              <p:sp>
                <p:nvSpPr>
                  <p:cNvPr id="45" name="Rectangle 3084"/>
                  <p:cNvSpPr>
                    <a:spLocks noChangeArrowheads="1"/>
                  </p:cNvSpPr>
                  <p:nvPr/>
                </p:nvSpPr>
                <p:spPr bwMode="auto">
                  <a:xfrm>
                    <a:off x="1385"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1200 </a:t>
                    </a:r>
                  </a:p>
                </p:txBody>
              </p:sp>
              <p:sp>
                <p:nvSpPr>
                  <p:cNvPr id="46" name="Rectangle 3086"/>
                  <p:cNvSpPr>
                    <a:spLocks noChangeArrowheads="1"/>
                  </p:cNvSpPr>
                  <p:nvPr/>
                </p:nvSpPr>
                <p:spPr bwMode="auto">
                  <a:xfrm>
                    <a:off x="1879"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1300 </a:t>
                    </a:r>
                  </a:p>
                </p:txBody>
              </p:sp>
              <p:sp>
                <p:nvSpPr>
                  <p:cNvPr id="47" name="Rectangle 3088"/>
                  <p:cNvSpPr>
                    <a:spLocks noChangeArrowheads="1"/>
                  </p:cNvSpPr>
                  <p:nvPr/>
                </p:nvSpPr>
                <p:spPr bwMode="auto">
                  <a:xfrm>
                    <a:off x="2368"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1400 </a:t>
                    </a:r>
                  </a:p>
                </p:txBody>
              </p:sp>
              <p:sp>
                <p:nvSpPr>
                  <p:cNvPr id="48" name="Rectangle 3090"/>
                  <p:cNvSpPr>
                    <a:spLocks noChangeArrowheads="1"/>
                  </p:cNvSpPr>
                  <p:nvPr/>
                </p:nvSpPr>
                <p:spPr bwMode="auto">
                  <a:xfrm>
                    <a:off x="2862" y="3466"/>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spcBef>
                        <a:spcPct val="0"/>
                      </a:spcBef>
                      <a:buClrTx/>
                      <a:buSzTx/>
                      <a:buFontTx/>
                      <a:buNone/>
                    </a:pPr>
                    <a:r>
                      <a:rPr lang="en-US" sz="700"/>
                      <a:t> 1500 </a:t>
                    </a:r>
                  </a:p>
                </p:txBody>
              </p:sp>
            </p:grpSp>
            <p:sp>
              <p:nvSpPr>
                <p:cNvPr id="40" name="Text Box 3091"/>
                <p:cNvSpPr txBox="1">
                  <a:spLocks noChangeArrowheads="1"/>
                </p:cNvSpPr>
                <p:nvPr/>
              </p:nvSpPr>
              <p:spPr bwMode="auto">
                <a:xfrm>
                  <a:off x="570" y="941"/>
                  <a:ext cx="982" cy="3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en-US" sz="700" dirty="0"/>
                    <a:t>C-C stretch</a:t>
                  </a:r>
                </a:p>
              </p:txBody>
            </p:sp>
            <p:sp>
              <p:nvSpPr>
                <p:cNvPr id="41" name="Text Box 3092"/>
                <p:cNvSpPr txBox="1">
                  <a:spLocks noChangeArrowheads="1"/>
                </p:cNvSpPr>
                <p:nvPr/>
              </p:nvSpPr>
              <p:spPr bwMode="auto">
                <a:xfrm>
                  <a:off x="1916" y="941"/>
                  <a:ext cx="844" cy="3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en-US" sz="700" dirty="0"/>
                    <a:t>CH</a:t>
                  </a:r>
                  <a:r>
                    <a:rPr lang="en-US" sz="700" baseline="-25000" dirty="0"/>
                    <a:t>2</a:t>
                  </a:r>
                  <a:r>
                    <a:rPr lang="en-US" sz="700" dirty="0"/>
                    <a:t> twist</a:t>
                  </a:r>
                </a:p>
              </p:txBody>
            </p:sp>
            <p:sp>
              <p:nvSpPr>
                <p:cNvPr id="42" name="Text Box 3093"/>
                <p:cNvSpPr txBox="1">
                  <a:spLocks noChangeArrowheads="1"/>
                </p:cNvSpPr>
                <p:nvPr/>
              </p:nvSpPr>
              <p:spPr bwMode="auto">
                <a:xfrm>
                  <a:off x="2509" y="1212"/>
                  <a:ext cx="876" cy="3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en-US" sz="700" dirty="0"/>
                    <a:t>CH</a:t>
                  </a:r>
                  <a:r>
                    <a:rPr lang="en-US" sz="700" baseline="-25000" dirty="0"/>
                    <a:t>2</a:t>
                  </a:r>
                  <a:r>
                    <a:rPr lang="en-US" sz="700" dirty="0"/>
                    <a:t> bend</a:t>
                  </a:r>
                </a:p>
              </p:txBody>
            </p:sp>
          </p:grpSp>
          <p:sp>
            <p:nvSpPr>
              <p:cNvPr id="56" name="Text Box 3099"/>
              <p:cNvSpPr txBox="1">
                <a:spLocks noChangeArrowheads="1"/>
              </p:cNvSpPr>
              <p:nvPr/>
            </p:nvSpPr>
            <p:spPr bwMode="auto">
              <a:xfrm rot="16200000">
                <a:off x="3203469" y="2308208"/>
                <a:ext cx="2252057" cy="4889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en-US" sz="900" dirty="0"/>
                  <a:t>Relative Intensity</a:t>
                </a:r>
              </a:p>
            </p:txBody>
          </p:sp>
        </p:grpSp>
        <p:sp>
          <p:nvSpPr>
            <p:cNvPr id="9" name="TextBox 8"/>
            <p:cNvSpPr txBox="1"/>
            <p:nvPr/>
          </p:nvSpPr>
          <p:spPr>
            <a:xfrm>
              <a:off x="6853830" y="3396310"/>
              <a:ext cx="1774845" cy="230832"/>
            </a:xfrm>
            <a:prstGeom prst="rect">
              <a:avLst/>
            </a:prstGeom>
            <a:noFill/>
          </p:spPr>
          <p:txBody>
            <a:bodyPr wrap="none" rtlCol="0">
              <a:spAutoFit/>
            </a:bodyPr>
            <a:lstStyle/>
            <a:p>
              <a:r>
                <a:rPr lang="en-US" sz="900" dirty="0"/>
                <a:t>Raman spectra of polyethylene</a:t>
              </a:r>
            </a:p>
          </p:txBody>
        </p:sp>
      </p:grpSp>
      <p:grpSp>
        <p:nvGrpSpPr>
          <p:cNvPr id="3" name="Group 2"/>
          <p:cNvGrpSpPr/>
          <p:nvPr/>
        </p:nvGrpSpPr>
        <p:grpSpPr>
          <a:xfrm>
            <a:off x="4727923" y="4050046"/>
            <a:ext cx="4530196" cy="1539784"/>
            <a:chOff x="4651723" y="1136321"/>
            <a:chExt cx="4530196" cy="153978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723" y="1136321"/>
              <a:ext cx="2390209" cy="1539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0" name="TextBox 59"/>
            <p:cNvSpPr txBox="1"/>
            <p:nvPr/>
          </p:nvSpPr>
          <p:spPr>
            <a:xfrm>
              <a:off x="7124519" y="1549288"/>
              <a:ext cx="2057400" cy="646331"/>
            </a:xfrm>
            <a:prstGeom prst="rect">
              <a:avLst/>
            </a:prstGeom>
            <a:noFill/>
          </p:spPr>
          <p:txBody>
            <a:bodyPr wrap="square" rtlCol="0">
              <a:spAutoFit/>
            </a:bodyPr>
            <a:lstStyle/>
            <a:p>
              <a:r>
                <a:rPr lang="en-US" sz="900" dirty="0"/>
                <a:t>Near-infrared spectra of polyethylene</a:t>
              </a:r>
            </a:p>
            <a:p>
              <a:r>
                <a:rPr lang="en-US" sz="900" dirty="0"/>
                <a:t>Reference: Polymer Journal 44(2):162-166</a:t>
              </a:r>
            </a:p>
          </p:txBody>
        </p:sp>
      </p:grpSp>
      <p:sp>
        <p:nvSpPr>
          <p:cNvPr id="58" name="TextBox 57">
            <a:extLst>
              <a:ext uri="{FF2B5EF4-FFF2-40B4-BE49-F238E27FC236}">
                <a16:creationId xmlns:a16="http://schemas.microsoft.com/office/drawing/2014/main" id="{7D71E0BF-CFBE-4B76-BBC1-EC77B79AC6CC}"/>
              </a:ext>
            </a:extLst>
          </p:cNvPr>
          <p:cNvSpPr txBox="1"/>
          <p:nvPr/>
        </p:nvSpPr>
        <p:spPr>
          <a:xfrm>
            <a:off x="0" y="59828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88615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05F675-2BD9-4D74-9854-3F77F5F881CD}"/>
              </a:ext>
            </a:extLst>
          </p:cNvPr>
          <p:cNvSpPr>
            <a:spLocks noGrp="1"/>
          </p:cNvSpPr>
          <p:nvPr>
            <p:ph type="sldNum" sz="quarter" idx="12"/>
          </p:nvPr>
        </p:nvSpPr>
        <p:spPr/>
        <p:txBody>
          <a:bodyPr/>
          <a:lstStyle/>
          <a:p>
            <a:fld id="{677431CD-109D-4799-81C2-761F8C28FE26}" type="slidenum">
              <a:rPr lang="en-CA" smtClean="0"/>
              <a:t>11</a:t>
            </a:fld>
            <a:endParaRPr lang="en-CA"/>
          </a:p>
        </p:txBody>
      </p:sp>
      <p:sp>
        <p:nvSpPr>
          <p:cNvPr id="4" name="Text Placeholder 3">
            <a:extLst>
              <a:ext uri="{FF2B5EF4-FFF2-40B4-BE49-F238E27FC236}">
                <a16:creationId xmlns:a16="http://schemas.microsoft.com/office/drawing/2014/main" id="{02937B2F-758B-4107-B02E-FA476B343BB3}"/>
              </a:ext>
            </a:extLst>
          </p:cNvPr>
          <p:cNvSpPr>
            <a:spLocks noGrp="1"/>
          </p:cNvSpPr>
          <p:nvPr>
            <p:ph type="body" sz="quarter" idx="13"/>
          </p:nvPr>
        </p:nvSpPr>
        <p:spPr/>
        <p:txBody>
          <a:bodyPr/>
          <a:lstStyle/>
          <a:p>
            <a:r>
              <a:rPr lang="en-US" dirty="0"/>
              <a:t>Who is getting value from process Raman?</a:t>
            </a:r>
          </a:p>
        </p:txBody>
      </p:sp>
      <p:sp>
        <p:nvSpPr>
          <p:cNvPr id="5" name="Rectangle 12">
            <a:extLst>
              <a:ext uri="{FF2B5EF4-FFF2-40B4-BE49-F238E27FC236}">
                <a16:creationId xmlns:a16="http://schemas.microsoft.com/office/drawing/2014/main" id="{B2D0385F-5A4E-40EA-9147-A7297B0FF111}"/>
              </a:ext>
            </a:extLst>
          </p:cNvPr>
          <p:cNvSpPr>
            <a:spLocks noChangeArrowheads="1"/>
          </p:cNvSpPr>
          <p:nvPr/>
        </p:nvSpPr>
        <p:spPr bwMode="auto">
          <a:xfrm>
            <a:off x="899592" y="2619495"/>
            <a:ext cx="7888884" cy="305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nchor="ctr">
            <a:spAutoFit/>
          </a:bodyPr>
          <a:lstStyle/>
          <a:p>
            <a:pPr marL="5954" lvl="3" indent="-5954" defTabSz="398860">
              <a:buClr>
                <a:srgbClr val="0099CC"/>
              </a:buClr>
              <a:buSzPct val="100000"/>
              <a:buFont typeface="Arial" panose="020B0604020202020204" pitchFamily="34" charset="0"/>
              <a:buChar char="•"/>
              <a:tabLst>
                <a:tab pos="266700" algn="l"/>
              </a:tabLst>
              <a:defRPr/>
            </a:pPr>
            <a:r>
              <a:rPr lang="en-US" dirty="0">
                <a:latin typeface="Calibri Light" panose="020F0302020204030204" pitchFamily="34" charset="0"/>
                <a:cs typeface="Calibri" panose="020F0502020204030204" pitchFamily="34" charset="0"/>
              </a:rPr>
              <a:t>  Pharmaceutical Industry </a:t>
            </a:r>
          </a:p>
          <a:p>
            <a:pPr marL="203597" lvl="5" defTabSz="398860">
              <a:buClr>
                <a:srgbClr val="0099CC"/>
              </a:buClr>
              <a:buSzPct val="100000"/>
              <a:tabLst>
                <a:tab pos="266700" algn="l"/>
              </a:tabLst>
              <a:defRPr/>
            </a:pPr>
            <a:r>
              <a:rPr lang="en-US" sz="1200" dirty="0">
                <a:latin typeface="Calibri Light" panose="020F0302020204030204" pitchFamily="34" charset="0"/>
                <a:cs typeface="Calibri" panose="020F0502020204030204" pitchFamily="34" charset="0"/>
              </a:rPr>
              <a:t>solid forms: polymorphism, crystallization, HTS screening, quality control, in-line coating process, …</a:t>
            </a:r>
          </a:p>
          <a:p>
            <a:pPr marL="203597" lvl="5" defTabSz="398860">
              <a:buClr>
                <a:srgbClr val="0099CC"/>
              </a:buClr>
              <a:buSzPct val="100000"/>
              <a:tabLst>
                <a:tab pos="266700" algn="l"/>
              </a:tabLst>
              <a:defRPr/>
            </a:pPr>
            <a:endParaRPr lang="en-US" sz="1200" dirty="0">
              <a:latin typeface="Calibri Light" panose="020F0302020204030204" pitchFamily="34" charset="0"/>
              <a:cs typeface="Calibri" panose="020F0502020204030204" pitchFamily="34" charset="0"/>
            </a:endParaRPr>
          </a:p>
          <a:p>
            <a:pPr marL="348854" lvl="2" indent="-5954" defTabSz="433388">
              <a:buClr>
                <a:srgbClr val="0099CC"/>
              </a:buClr>
              <a:buSzPct val="100000"/>
              <a:buFont typeface="Arial" panose="020B0604020202020204" pitchFamily="34" charset="0"/>
              <a:buChar char="•"/>
              <a:defRPr/>
            </a:pPr>
            <a:r>
              <a:rPr lang="en-US" dirty="0">
                <a:latin typeface="Calibri Light" panose="020F0302020204030204" pitchFamily="34" charset="0"/>
                <a:cs typeface="Calibri" panose="020F0502020204030204" pitchFamily="34" charset="0"/>
              </a:rPr>
              <a:t>  Chemical, Polymer and Petro Industry</a:t>
            </a:r>
          </a:p>
          <a:p>
            <a:pPr marL="536972" lvl="5" defTabSz="433388">
              <a:buClr>
                <a:srgbClr val="0099CC"/>
              </a:buClr>
              <a:buSzPct val="100000"/>
              <a:defRPr/>
            </a:pPr>
            <a:r>
              <a:rPr lang="en-US" sz="1200" dirty="0">
                <a:latin typeface="Calibri Light" panose="020F0302020204030204" pitchFamily="34" charset="0"/>
                <a:cs typeface="Calibri" panose="020F0502020204030204" pitchFamily="34" charset="0"/>
              </a:rPr>
              <a:t>in-line monitoring, reaction optimization, batch end point,  gas composition, safety…</a:t>
            </a:r>
          </a:p>
          <a:p>
            <a:pPr marL="536972" lvl="5" defTabSz="433388">
              <a:buClr>
                <a:srgbClr val="0099CC"/>
              </a:buClr>
              <a:buSzPct val="100000"/>
              <a:defRPr/>
            </a:pPr>
            <a:endParaRPr lang="en-US" sz="1200" dirty="0">
              <a:latin typeface="Calibri Light" panose="020F0302020204030204" pitchFamily="34" charset="0"/>
              <a:cs typeface="Calibri" panose="020F0502020204030204" pitchFamily="34" charset="0"/>
            </a:endParaRPr>
          </a:p>
          <a:p>
            <a:pPr marL="939404" lvl="4" indent="-5954" defTabSz="433388">
              <a:buClr>
                <a:srgbClr val="0099CC"/>
              </a:buClr>
              <a:buSzPct val="100000"/>
              <a:buFont typeface="Arial" panose="020B0604020202020204" pitchFamily="34" charset="0"/>
              <a:buChar char="•"/>
              <a:defRPr/>
            </a:pPr>
            <a:r>
              <a:rPr lang="en-US" dirty="0">
                <a:latin typeface="Calibri Light" panose="020F0302020204030204" pitchFamily="34" charset="0"/>
                <a:cs typeface="Calibri" panose="020F0502020204030204" pitchFamily="34" charset="0"/>
              </a:rPr>
              <a:t> </a:t>
            </a:r>
            <a:r>
              <a:rPr lang="en-US" dirty="0" err="1">
                <a:latin typeface="Calibri Light" panose="020F0302020204030204" pitchFamily="34" charset="0"/>
                <a:cs typeface="Calibri" panose="020F0502020204030204" pitchFamily="34" charset="0"/>
              </a:rPr>
              <a:t>BioTech</a:t>
            </a:r>
            <a:r>
              <a:rPr lang="en-US" dirty="0">
                <a:latin typeface="Calibri Light" panose="020F0302020204030204" pitchFamily="34" charset="0"/>
                <a:cs typeface="Calibri" panose="020F0502020204030204" pitchFamily="34" charset="0"/>
              </a:rPr>
              <a:t> Industry </a:t>
            </a:r>
            <a:r>
              <a:rPr lang="en-US" sz="2000" dirty="0">
                <a:latin typeface="Calibri Light" panose="020F0302020204030204" pitchFamily="34" charset="0"/>
                <a:cs typeface="Calibri" panose="020F0502020204030204" pitchFamily="34" charset="0"/>
              </a:rPr>
              <a:t>(</a:t>
            </a:r>
            <a:r>
              <a:rPr lang="en-US" sz="2000" dirty="0" err="1">
                <a:latin typeface="Calibri Light" panose="020F0302020204030204" pitchFamily="34" charset="0"/>
                <a:cs typeface="Calibri" panose="020F0502020204030204" pitchFamily="34" charset="0"/>
              </a:rPr>
              <a:t>BioPharma</a:t>
            </a:r>
            <a:r>
              <a:rPr lang="en-US" sz="2000" dirty="0">
                <a:latin typeface="Calibri Light" panose="020F0302020204030204" pitchFamily="34" charset="0"/>
                <a:cs typeface="Calibri" panose="020F0502020204030204" pitchFamily="34" charset="0"/>
              </a:rPr>
              <a:t>, </a:t>
            </a:r>
            <a:r>
              <a:rPr lang="en-US" sz="2000" dirty="0" err="1">
                <a:latin typeface="Calibri Light" panose="020F0302020204030204" pitchFamily="34" charset="0"/>
                <a:cs typeface="Calibri" panose="020F0502020204030204" pitchFamily="34" charset="0"/>
              </a:rPr>
              <a:t>BioFuels</a:t>
            </a:r>
            <a:r>
              <a:rPr lang="en-US" sz="2000" dirty="0">
                <a:latin typeface="Calibri Light" panose="020F0302020204030204" pitchFamily="34" charset="0"/>
                <a:cs typeface="Calibri" panose="020F0502020204030204" pitchFamily="34" charset="0"/>
              </a:rPr>
              <a:t>, </a:t>
            </a:r>
            <a:r>
              <a:rPr lang="en-US" sz="2000" dirty="0" err="1">
                <a:latin typeface="Calibri Light" panose="020F0302020204030204" pitchFamily="34" charset="0"/>
                <a:cs typeface="Calibri" panose="020F0502020204030204" pitchFamily="34" charset="0"/>
              </a:rPr>
              <a:t>BioBasedChemical</a:t>
            </a:r>
            <a:r>
              <a:rPr lang="en-US" sz="2000" dirty="0">
                <a:latin typeface="Calibri Light" panose="020F0302020204030204" pitchFamily="34" charset="0"/>
                <a:cs typeface="Calibri" panose="020F0502020204030204" pitchFamily="34" charset="0"/>
              </a:rPr>
              <a:t>)</a:t>
            </a:r>
          </a:p>
          <a:p>
            <a:pPr marL="1075135" lvl="5" defTabSz="433388">
              <a:buClr>
                <a:srgbClr val="0099CC"/>
              </a:buClr>
              <a:buSzPct val="100000"/>
              <a:defRPr/>
            </a:pPr>
            <a:r>
              <a:rPr lang="en-US" sz="1200" dirty="0">
                <a:latin typeface="Calibri Light" panose="020F0302020204030204" pitchFamily="34" charset="0"/>
                <a:cs typeface="Calibri" panose="020F0502020204030204" pitchFamily="34" charset="0"/>
              </a:rPr>
              <a:t>in-line monitoring (Glucose, Glutamate, Lactate, Ethanol, NH4</a:t>
            </a:r>
            <a:r>
              <a:rPr lang="en-US" sz="1200" baseline="30000" dirty="0">
                <a:latin typeface="Calibri Light" panose="020F0302020204030204" pitchFamily="34" charset="0"/>
                <a:cs typeface="Calibri" panose="020F0502020204030204" pitchFamily="34" charset="0"/>
              </a:rPr>
              <a:t>+</a:t>
            </a:r>
            <a:r>
              <a:rPr lang="en-US" sz="1200" dirty="0">
                <a:latin typeface="Calibri Light" panose="020F0302020204030204" pitchFamily="34" charset="0"/>
                <a:cs typeface="Calibri" panose="020F0502020204030204" pitchFamily="34" charset="0"/>
              </a:rPr>
              <a:t>….), closed loop process control</a:t>
            </a:r>
          </a:p>
          <a:p>
            <a:pPr marL="1075135" lvl="5" defTabSz="433388">
              <a:buClr>
                <a:srgbClr val="0099CC"/>
              </a:buClr>
              <a:buSzPct val="100000"/>
              <a:defRPr/>
            </a:pPr>
            <a:endParaRPr lang="en-US" sz="1200" dirty="0">
              <a:latin typeface="Calibri Light" panose="020F0302020204030204" pitchFamily="34" charset="0"/>
              <a:cs typeface="Calibri" panose="020F0502020204030204" pitchFamily="34" charset="0"/>
            </a:endParaRPr>
          </a:p>
          <a:p>
            <a:pPr marL="348854" lvl="2" indent="-5954" defTabSz="433388">
              <a:buClr>
                <a:srgbClr val="0099CC"/>
              </a:buClr>
              <a:buSzPct val="100000"/>
              <a:buFont typeface="Arial" panose="020B0604020202020204" pitchFamily="34" charset="0"/>
              <a:buChar char="•"/>
              <a:defRPr/>
            </a:pPr>
            <a:r>
              <a:rPr lang="en-US" dirty="0">
                <a:latin typeface="Calibri Light" panose="020F0302020204030204" pitchFamily="34" charset="0"/>
                <a:cs typeface="Calibri" panose="020F0502020204030204" pitchFamily="34" charset="0"/>
              </a:rPr>
              <a:t>  Food and Cosmetic Industry </a:t>
            </a:r>
          </a:p>
          <a:p>
            <a:pPr marL="536972" lvl="5" defTabSz="433388">
              <a:buClr>
                <a:srgbClr val="0099CC"/>
              </a:buClr>
              <a:buSzPct val="100000"/>
              <a:defRPr/>
            </a:pPr>
            <a:r>
              <a:rPr lang="en-US" sz="1200" dirty="0">
                <a:latin typeface="Calibri Light" panose="020F0302020204030204" pitchFamily="34" charset="0"/>
                <a:cs typeface="Calibri" panose="020F0502020204030204" pitchFamily="34" charset="0"/>
              </a:rPr>
              <a:t>quality control, research, process monitoring</a:t>
            </a:r>
          </a:p>
          <a:p>
            <a:pPr marL="536972" lvl="5" defTabSz="433388">
              <a:buClr>
                <a:srgbClr val="0099CC"/>
              </a:buClr>
              <a:buSzPct val="100000"/>
              <a:defRPr/>
            </a:pPr>
            <a:endParaRPr lang="en-US" dirty="0">
              <a:latin typeface="Calibri Light" panose="020F0302020204030204" pitchFamily="34" charset="0"/>
              <a:cs typeface="Calibri" panose="020F0502020204030204" pitchFamily="34" charset="0"/>
            </a:endParaRPr>
          </a:p>
          <a:p>
            <a:pPr marL="5954" lvl="1" indent="-5954" defTabSz="433388">
              <a:buClr>
                <a:srgbClr val="0099CC"/>
              </a:buClr>
              <a:buSzPct val="100000"/>
              <a:buFont typeface="Arial" panose="020B0604020202020204" pitchFamily="34" charset="0"/>
              <a:buChar char="•"/>
              <a:defRPr/>
            </a:pPr>
            <a:r>
              <a:rPr lang="en-US" dirty="0">
                <a:latin typeface="Calibri Light" panose="020F0302020204030204" pitchFamily="34" charset="0"/>
                <a:cs typeface="Calibri" panose="020F0502020204030204" pitchFamily="34" charset="0"/>
              </a:rPr>
              <a:t>  University and Others  </a:t>
            </a:r>
          </a:p>
        </p:txBody>
      </p:sp>
      <p:pic>
        <p:nvPicPr>
          <p:cNvPr id="6" name="Picture 5">
            <a:extLst>
              <a:ext uri="{FF2B5EF4-FFF2-40B4-BE49-F238E27FC236}">
                <a16:creationId xmlns:a16="http://schemas.microsoft.com/office/drawing/2014/main" id="{DDC41823-8526-41B6-B83C-C97BDEB6E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597" y="1478236"/>
            <a:ext cx="1248245" cy="100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043280E-B45F-4325-9448-BE9FE22CF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20" y="1469755"/>
            <a:ext cx="126014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45815B1-71C7-41FC-8071-466F864E3D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260" y="1477442"/>
            <a:ext cx="1237347" cy="100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a:extLst>
              <a:ext uri="{FF2B5EF4-FFF2-40B4-BE49-F238E27FC236}">
                <a16:creationId xmlns:a16="http://schemas.microsoft.com/office/drawing/2014/main" id="{97A7B723-F823-4F5D-A54E-4E3A548677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469755"/>
            <a:ext cx="1389801"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descr="http://www.safetyvalve.in/safety-img/food-industry.jpg">
            <a:extLst>
              <a:ext uri="{FF2B5EF4-FFF2-40B4-BE49-F238E27FC236}">
                <a16:creationId xmlns:a16="http://schemas.microsoft.com/office/drawing/2014/main" id="{648C2CF8-FF3D-413F-A294-73E5BA8CB1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3868" y="1474992"/>
            <a:ext cx="1398516" cy="10028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659DC6A-5953-43D6-A14D-4302615FFABF}"/>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2044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07AEA7C-01F2-4695-AE5C-718500EA4C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361" t="51481" r="16122" b="2222"/>
          <a:stretch/>
        </p:blipFill>
        <p:spPr>
          <a:xfrm>
            <a:off x="3051887" y="1571176"/>
            <a:ext cx="2451926" cy="1830253"/>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0105F675-2BD9-4D74-9854-3F77F5F881CD}"/>
              </a:ext>
            </a:extLst>
          </p:cNvPr>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a:extLst>
              <a:ext uri="{FF2B5EF4-FFF2-40B4-BE49-F238E27FC236}">
                <a16:creationId xmlns:a16="http://schemas.microsoft.com/office/drawing/2014/main" id="{02937B2F-758B-4107-B02E-FA476B343BB3}"/>
              </a:ext>
            </a:extLst>
          </p:cNvPr>
          <p:cNvSpPr>
            <a:spLocks noGrp="1"/>
          </p:cNvSpPr>
          <p:nvPr>
            <p:ph type="body" sz="quarter" idx="13"/>
          </p:nvPr>
        </p:nvSpPr>
        <p:spPr/>
        <p:txBody>
          <a:bodyPr/>
          <a:lstStyle/>
          <a:p>
            <a:r>
              <a:rPr lang="en-US" dirty="0"/>
              <a:t>Kaiser Raman probe installation examples</a:t>
            </a:r>
          </a:p>
        </p:txBody>
      </p:sp>
      <p:grpSp>
        <p:nvGrpSpPr>
          <p:cNvPr id="6" name="Group 5">
            <a:extLst>
              <a:ext uri="{FF2B5EF4-FFF2-40B4-BE49-F238E27FC236}">
                <a16:creationId xmlns:a16="http://schemas.microsoft.com/office/drawing/2014/main" id="{F1A13547-BE64-4D5D-870D-FC6D1CA4772E}"/>
              </a:ext>
            </a:extLst>
          </p:cNvPr>
          <p:cNvGrpSpPr>
            <a:grpSpLocks noChangeAspect="1"/>
          </p:cNvGrpSpPr>
          <p:nvPr/>
        </p:nvGrpSpPr>
        <p:grpSpPr>
          <a:xfrm>
            <a:off x="3276788" y="3614876"/>
            <a:ext cx="2808713" cy="1834211"/>
            <a:chOff x="7402827" y="755229"/>
            <a:chExt cx="4402581" cy="2875075"/>
          </a:xfrm>
        </p:grpSpPr>
        <p:pic>
          <p:nvPicPr>
            <p:cNvPr id="7" name="Content Placeholder 3" descr="IMG_1609.jpg">
              <a:extLst>
                <a:ext uri="{FF2B5EF4-FFF2-40B4-BE49-F238E27FC236}">
                  <a16:creationId xmlns:a16="http://schemas.microsoft.com/office/drawing/2014/main" id="{3E63E9CC-E4E4-4AE7-8D5F-8A72A8255D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827" y="755229"/>
              <a:ext cx="4402581" cy="287507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F2D46938-18F5-4DE2-B831-71222AF3A3FC}"/>
                </a:ext>
              </a:extLst>
            </p:cNvPr>
            <p:cNvSpPr>
              <a:spLocks noChangeArrowheads="1"/>
            </p:cNvSpPr>
            <p:nvPr/>
          </p:nvSpPr>
          <p:spPr bwMode="auto">
            <a:xfrm>
              <a:off x="9128365" y="937485"/>
              <a:ext cx="1063728" cy="496507"/>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sp>
          <p:nvSpPr>
            <p:cNvPr id="9" name="Oval 5">
              <a:extLst>
                <a:ext uri="{FF2B5EF4-FFF2-40B4-BE49-F238E27FC236}">
                  <a16:creationId xmlns:a16="http://schemas.microsoft.com/office/drawing/2014/main" id="{B158E2F6-930B-45AB-9251-6FDFF7EBEC42}"/>
                </a:ext>
              </a:extLst>
            </p:cNvPr>
            <p:cNvSpPr>
              <a:spLocks noChangeArrowheads="1"/>
            </p:cNvSpPr>
            <p:nvPr/>
          </p:nvSpPr>
          <p:spPr bwMode="auto">
            <a:xfrm>
              <a:off x="7923795" y="1995422"/>
              <a:ext cx="1063728" cy="495618"/>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grpSp>
      <p:pic>
        <p:nvPicPr>
          <p:cNvPr id="10" name="Picture 2" descr="C:\Users\Komal.Kumar\Desktop\Raman Photo\DSC05198.JPG">
            <a:extLst>
              <a:ext uri="{FF2B5EF4-FFF2-40B4-BE49-F238E27FC236}">
                <a16:creationId xmlns:a16="http://schemas.microsoft.com/office/drawing/2014/main" id="{0CD761B3-7F99-4A02-B2C2-9B4DD35B2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52" y="3741230"/>
            <a:ext cx="2835790" cy="1645890"/>
          </a:xfrm>
          <a:prstGeom prst="rect">
            <a:avLst/>
          </a:prstGeom>
          <a:noFill/>
          <a:ln>
            <a:noFill/>
          </a:ln>
          <a:effectLst>
            <a:softEdge rad="127000"/>
          </a:effectLst>
        </p:spPr>
      </p:pic>
      <p:pic>
        <p:nvPicPr>
          <p:cNvPr id="11" name="Picture 3" descr="LBB-Raman 2006-11-21 002">
            <a:extLst>
              <a:ext uri="{FF2B5EF4-FFF2-40B4-BE49-F238E27FC236}">
                <a16:creationId xmlns:a16="http://schemas.microsoft.com/office/drawing/2014/main" id="{5358E383-C206-4526-97AC-3838FBFCD4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230" y="1360354"/>
            <a:ext cx="1712713" cy="2203315"/>
          </a:xfrm>
          <a:prstGeom prst="rect">
            <a:avLst/>
          </a:prstGeom>
          <a:noFill/>
          <a:ln>
            <a:noFill/>
          </a:ln>
          <a:effectLst>
            <a:softEdge rad="127000"/>
          </a:effectLst>
        </p:spPr>
      </p:pic>
      <p:sp>
        <p:nvSpPr>
          <p:cNvPr id="12" name="Oval 5">
            <a:extLst>
              <a:ext uri="{FF2B5EF4-FFF2-40B4-BE49-F238E27FC236}">
                <a16:creationId xmlns:a16="http://schemas.microsoft.com/office/drawing/2014/main" id="{5B109599-1271-4BFE-80FD-88BC3E9DF61E}"/>
              </a:ext>
            </a:extLst>
          </p:cNvPr>
          <p:cNvSpPr>
            <a:spLocks noChangeArrowheads="1"/>
          </p:cNvSpPr>
          <p:nvPr/>
        </p:nvSpPr>
        <p:spPr bwMode="auto">
          <a:xfrm>
            <a:off x="2109701" y="4498861"/>
            <a:ext cx="797796" cy="371714"/>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sp>
        <p:nvSpPr>
          <p:cNvPr id="13" name="Oval 5">
            <a:extLst>
              <a:ext uri="{FF2B5EF4-FFF2-40B4-BE49-F238E27FC236}">
                <a16:creationId xmlns:a16="http://schemas.microsoft.com/office/drawing/2014/main" id="{EF1FC22B-9091-4268-84D9-62F5DAD4D638}"/>
              </a:ext>
            </a:extLst>
          </p:cNvPr>
          <p:cNvSpPr>
            <a:spLocks noChangeArrowheads="1"/>
          </p:cNvSpPr>
          <p:nvPr/>
        </p:nvSpPr>
        <p:spPr bwMode="auto">
          <a:xfrm>
            <a:off x="3787189" y="2329969"/>
            <a:ext cx="1455435" cy="879647"/>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sp>
        <p:nvSpPr>
          <p:cNvPr id="14" name="Oval 5">
            <a:extLst>
              <a:ext uri="{FF2B5EF4-FFF2-40B4-BE49-F238E27FC236}">
                <a16:creationId xmlns:a16="http://schemas.microsoft.com/office/drawing/2014/main" id="{B4EEF2FD-C7FB-4E98-BC37-1889A7B41418}"/>
              </a:ext>
            </a:extLst>
          </p:cNvPr>
          <p:cNvSpPr>
            <a:spLocks noChangeArrowheads="1"/>
          </p:cNvSpPr>
          <p:nvPr/>
        </p:nvSpPr>
        <p:spPr bwMode="auto">
          <a:xfrm>
            <a:off x="1445619" y="1896361"/>
            <a:ext cx="766030" cy="1526547"/>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pic>
        <p:nvPicPr>
          <p:cNvPr id="15" name="Picture 21">
            <a:extLst>
              <a:ext uri="{FF2B5EF4-FFF2-40B4-BE49-F238E27FC236}">
                <a16:creationId xmlns:a16="http://schemas.microsoft.com/office/drawing/2014/main" id="{E7126D32-502E-44B3-9F50-208DBE006ECE}"/>
              </a:ext>
            </a:extLst>
          </p:cNvPr>
          <p:cNvPicPr>
            <a:picLocks noChangeAspect="1" noChangeArrowheads="1"/>
          </p:cNvPicPr>
          <p:nvPr/>
        </p:nvPicPr>
        <p:blipFill>
          <a:blip r:embed="rId6" cstate="print"/>
          <a:srcRect/>
          <a:stretch>
            <a:fillRect/>
          </a:stretch>
        </p:blipFill>
        <p:spPr bwMode="auto">
          <a:xfrm>
            <a:off x="5877199" y="1610823"/>
            <a:ext cx="2417132" cy="1812085"/>
          </a:xfrm>
          <a:prstGeom prst="rect">
            <a:avLst/>
          </a:prstGeom>
          <a:ln>
            <a:noFill/>
          </a:ln>
          <a:effectLst>
            <a:softEdge rad="112500"/>
          </a:effectLst>
        </p:spPr>
      </p:pic>
      <p:sp>
        <p:nvSpPr>
          <p:cNvPr id="16" name="Oval 5">
            <a:extLst>
              <a:ext uri="{FF2B5EF4-FFF2-40B4-BE49-F238E27FC236}">
                <a16:creationId xmlns:a16="http://schemas.microsoft.com/office/drawing/2014/main" id="{BFF16E51-CF81-4B37-819B-EFD5D32F74AE}"/>
              </a:ext>
            </a:extLst>
          </p:cNvPr>
          <p:cNvSpPr>
            <a:spLocks noChangeArrowheads="1"/>
          </p:cNvSpPr>
          <p:nvPr/>
        </p:nvSpPr>
        <p:spPr bwMode="auto">
          <a:xfrm>
            <a:off x="6758682" y="2011961"/>
            <a:ext cx="1173054" cy="900100"/>
          </a:xfrm>
          <a:prstGeom prst="ellipse">
            <a:avLst/>
          </a:prstGeom>
          <a:noFill/>
          <a:ln w="28575" algn="ctr">
            <a:solidFill>
              <a:srgbClr val="C00000"/>
            </a:solidFill>
            <a:round/>
            <a:headEnd/>
            <a:tailEnd type="stealth" w="med" len="med"/>
          </a:ln>
        </p:spPr>
        <p:txBody>
          <a:bodyPr wrap="none" anchor="ctr"/>
          <a:lstStyle/>
          <a:p>
            <a:pPr algn="l">
              <a:lnSpc>
                <a:spcPct val="50000"/>
              </a:lnSpc>
              <a:spcBef>
                <a:spcPct val="100000"/>
              </a:spcBef>
              <a:buClr>
                <a:srgbClr val="000000"/>
              </a:buClr>
              <a:buSzPct val="75000"/>
              <a:buFont typeface="Monotype Sorts" pitchFamily="2" charset="2"/>
              <a:buChar char="m"/>
            </a:pPr>
            <a:endParaRPr lang="en-US" sz="1350" b="1" dirty="0">
              <a:solidFill>
                <a:srgbClr val="0000FF"/>
              </a:solidFill>
              <a:latin typeface="Times New Roman" pitchFamily="18" charset="0"/>
            </a:endParaRPr>
          </a:p>
        </p:txBody>
      </p:sp>
      <p:pic>
        <p:nvPicPr>
          <p:cNvPr id="17" name="Picture 4">
            <a:extLst>
              <a:ext uri="{FF2B5EF4-FFF2-40B4-BE49-F238E27FC236}">
                <a16:creationId xmlns:a16="http://schemas.microsoft.com/office/drawing/2014/main" id="{E024A5D9-5A29-4B12-853F-7EA10CC8678D}"/>
              </a:ext>
            </a:extLst>
          </p:cNvPr>
          <p:cNvPicPr>
            <a:picLocks noChangeAspect="1" noChangeArrowheads="1"/>
          </p:cNvPicPr>
          <p:nvPr/>
        </p:nvPicPr>
        <p:blipFill>
          <a:blip r:embed="rId7" cstate="print"/>
          <a:srcRect/>
          <a:stretch>
            <a:fillRect/>
          </a:stretch>
        </p:blipFill>
        <p:spPr bwMode="auto">
          <a:xfrm>
            <a:off x="6333794" y="3663674"/>
            <a:ext cx="2348181" cy="1753889"/>
          </a:xfrm>
          <a:prstGeom prst="rect">
            <a:avLst/>
          </a:prstGeom>
          <a:noFill/>
          <a:ln w="9525">
            <a:noFill/>
            <a:miter lim="800000"/>
            <a:headEnd/>
            <a:tailEnd/>
          </a:ln>
          <a:effectLst>
            <a:softEdge rad="127000"/>
          </a:effectLst>
        </p:spPr>
      </p:pic>
      <p:sp>
        <p:nvSpPr>
          <p:cNvPr id="18" name="Oval 5">
            <a:extLst>
              <a:ext uri="{FF2B5EF4-FFF2-40B4-BE49-F238E27FC236}">
                <a16:creationId xmlns:a16="http://schemas.microsoft.com/office/drawing/2014/main" id="{B13E7C8A-A47F-4FEC-854A-620716674FCF}"/>
              </a:ext>
            </a:extLst>
          </p:cNvPr>
          <p:cNvSpPr>
            <a:spLocks noChangeArrowheads="1"/>
          </p:cNvSpPr>
          <p:nvPr/>
        </p:nvSpPr>
        <p:spPr bwMode="auto">
          <a:xfrm>
            <a:off x="6333794" y="3948239"/>
            <a:ext cx="1461233" cy="1101244"/>
          </a:xfrm>
          <a:prstGeom prst="ellipse">
            <a:avLst/>
          </a:prstGeom>
          <a:noFill/>
          <a:ln w="28575" algn="ctr">
            <a:solidFill>
              <a:srgbClr val="C00000"/>
            </a:solidFill>
            <a:round/>
            <a:headEnd/>
            <a:tailEnd type="stealth" w="med" len="med"/>
          </a:ln>
        </p:spPr>
        <p:txBody>
          <a:bodyPr wrap="none" anchor="ctr"/>
          <a:lstStyle/>
          <a:p>
            <a:pPr>
              <a:buClr>
                <a:srgbClr val="000000"/>
              </a:buClr>
            </a:pPr>
            <a:endParaRPr lang="en-US"/>
          </a:p>
        </p:txBody>
      </p:sp>
      <p:sp>
        <p:nvSpPr>
          <p:cNvPr id="22" name="TextBox 21">
            <a:extLst>
              <a:ext uri="{FF2B5EF4-FFF2-40B4-BE49-F238E27FC236}">
                <a16:creationId xmlns:a16="http://schemas.microsoft.com/office/drawing/2014/main" id="{1BA8072F-D97C-404C-B094-C5D3F546342C}"/>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7166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Biopharmaceutical Applications of Raman</a:t>
            </a:r>
          </a:p>
        </p:txBody>
      </p:sp>
    </p:spTree>
    <p:extLst>
      <p:ext uri="{BB962C8B-B14F-4D97-AF65-F5344CB8AC3E}">
        <p14:creationId xmlns:p14="http://schemas.microsoft.com/office/powerpoint/2010/main" val="193372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DCC474-BE80-490E-B42E-A4D345DD7425}"/>
              </a:ext>
            </a:extLst>
          </p:cNvPr>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a:extLst>
              <a:ext uri="{FF2B5EF4-FFF2-40B4-BE49-F238E27FC236}">
                <a16:creationId xmlns:a16="http://schemas.microsoft.com/office/drawing/2014/main" id="{127EBCED-5CA4-4EB0-8193-3E2303EB379B}"/>
              </a:ext>
            </a:extLst>
          </p:cNvPr>
          <p:cNvSpPr>
            <a:spLocks noGrp="1"/>
          </p:cNvSpPr>
          <p:nvPr>
            <p:ph type="body" sz="quarter" idx="13"/>
          </p:nvPr>
        </p:nvSpPr>
        <p:spPr/>
        <p:txBody>
          <a:bodyPr/>
          <a:lstStyle/>
          <a:p>
            <a:r>
              <a:rPr lang="en-US" dirty="0"/>
              <a:t>Advantages of Raman for bioprocessing</a:t>
            </a:r>
          </a:p>
        </p:txBody>
      </p:sp>
      <p:sp>
        <p:nvSpPr>
          <p:cNvPr id="6" name="Text Placeholder 2">
            <a:extLst>
              <a:ext uri="{FF2B5EF4-FFF2-40B4-BE49-F238E27FC236}">
                <a16:creationId xmlns:a16="http://schemas.microsoft.com/office/drawing/2014/main" id="{1D0F34B6-3811-4D98-ACD8-33AD7D2988E0}"/>
              </a:ext>
            </a:extLst>
          </p:cNvPr>
          <p:cNvSpPr>
            <a:spLocks noGrp="1"/>
          </p:cNvSpPr>
          <p:nvPr>
            <p:ph idx="1"/>
          </p:nvPr>
        </p:nvSpPr>
        <p:spPr>
          <a:xfrm>
            <a:off x="379680" y="1714499"/>
            <a:ext cx="5032829" cy="4380178"/>
          </a:xfrm>
        </p:spPr>
        <p:txBody>
          <a:bodyPr/>
          <a:lstStyle/>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Insensitive to water</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High chemical specificity to key process parameters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Ease of both qualitative and quantitative analysis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Versatile to many applications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Fiber-optic cabling and multiplexing enable flexible installations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Compatible with process automation platforms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Scalable from lab to pilot to production</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a:lnSpc>
                <a:spcPct val="100000"/>
              </a:lnSpc>
              <a:spcBef>
                <a:spcPts val="1200"/>
              </a:spcBef>
            </a:pPr>
            <a:endParaRPr lang="en-US" sz="1600" b="0" dirty="0"/>
          </a:p>
        </p:txBody>
      </p:sp>
      <p:pic>
        <p:nvPicPr>
          <p:cNvPr id="7" name="Picture 6">
            <a:extLst>
              <a:ext uri="{FF2B5EF4-FFF2-40B4-BE49-F238E27FC236}">
                <a16:creationId xmlns:a16="http://schemas.microsoft.com/office/drawing/2014/main" id="{9270D9B6-4295-4C8B-80C6-6F936E6D1395}"/>
              </a:ext>
            </a:extLst>
          </p:cNvPr>
          <p:cNvPicPr>
            <a:picLocks noChangeAspect="1"/>
          </p:cNvPicPr>
          <p:nvPr/>
        </p:nvPicPr>
        <p:blipFill>
          <a:blip r:embed="rId2"/>
          <a:stretch>
            <a:fillRect/>
          </a:stretch>
        </p:blipFill>
        <p:spPr>
          <a:xfrm>
            <a:off x="5699865" y="2097676"/>
            <a:ext cx="2919589" cy="3048308"/>
          </a:xfrm>
          <a:prstGeom prst="rect">
            <a:avLst/>
          </a:prstGeom>
          <a:ln>
            <a:solidFill>
              <a:schemeClr val="tx1"/>
            </a:solidFill>
          </a:ln>
        </p:spPr>
      </p:pic>
      <p:sp>
        <p:nvSpPr>
          <p:cNvPr id="10" name="TextBox 9">
            <a:extLst>
              <a:ext uri="{FF2B5EF4-FFF2-40B4-BE49-F238E27FC236}">
                <a16:creationId xmlns:a16="http://schemas.microsoft.com/office/drawing/2014/main" id="{56CFAA90-4C40-49FB-8E1F-B6FFCEE7105F}"/>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54555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DCC474-BE80-490E-B42E-A4D345DD7425}"/>
              </a:ext>
            </a:extLst>
          </p:cNvPr>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a:extLst>
              <a:ext uri="{FF2B5EF4-FFF2-40B4-BE49-F238E27FC236}">
                <a16:creationId xmlns:a16="http://schemas.microsoft.com/office/drawing/2014/main" id="{127EBCED-5CA4-4EB0-8193-3E2303EB379B}"/>
              </a:ext>
            </a:extLst>
          </p:cNvPr>
          <p:cNvSpPr>
            <a:spLocks noGrp="1"/>
          </p:cNvSpPr>
          <p:nvPr>
            <p:ph type="body" sz="quarter" idx="13"/>
          </p:nvPr>
        </p:nvSpPr>
        <p:spPr/>
        <p:txBody>
          <a:bodyPr/>
          <a:lstStyle/>
          <a:p>
            <a:r>
              <a:rPr lang="en-US" dirty="0"/>
              <a:t>Advantages of Raman for bioprocessing</a:t>
            </a:r>
          </a:p>
        </p:txBody>
      </p:sp>
      <p:sp>
        <p:nvSpPr>
          <p:cNvPr id="12" name="TextBox 5">
            <a:extLst>
              <a:ext uri="{FF2B5EF4-FFF2-40B4-BE49-F238E27FC236}">
                <a16:creationId xmlns:a16="http://schemas.microsoft.com/office/drawing/2014/main" id="{0B627393-101E-4423-97EC-6CA32EFB5124}"/>
              </a:ext>
            </a:extLst>
          </p:cNvPr>
          <p:cNvSpPr txBox="1">
            <a:spLocks noChangeArrowheads="1"/>
          </p:cNvSpPr>
          <p:nvPr/>
        </p:nvSpPr>
        <p:spPr bwMode="auto">
          <a:xfrm>
            <a:off x="5786974" y="1191279"/>
            <a:ext cx="2782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b="1" dirty="0">
                <a:solidFill>
                  <a:srgbClr val="0000CC"/>
                </a:solidFill>
              </a:rPr>
              <a:t>~60 g/L glucose</a:t>
            </a:r>
          </a:p>
          <a:p>
            <a:pPr algn="r" eaLnBrk="1" hangingPunct="1"/>
            <a:r>
              <a:rPr lang="en-US" sz="1400" b="1" dirty="0">
                <a:solidFill>
                  <a:srgbClr val="006600"/>
                </a:solidFill>
              </a:rPr>
              <a:t>~ 20 g/L lactate</a:t>
            </a:r>
          </a:p>
        </p:txBody>
      </p:sp>
      <p:grpSp>
        <p:nvGrpSpPr>
          <p:cNvPr id="13" name="Group 12">
            <a:extLst>
              <a:ext uri="{FF2B5EF4-FFF2-40B4-BE49-F238E27FC236}">
                <a16:creationId xmlns:a16="http://schemas.microsoft.com/office/drawing/2014/main" id="{AA3B302A-51CE-4933-AE64-909B44543B97}"/>
              </a:ext>
            </a:extLst>
          </p:cNvPr>
          <p:cNvGrpSpPr/>
          <p:nvPr/>
        </p:nvGrpSpPr>
        <p:grpSpPr>
          <a:xfrm>
            <a:off x="5792014" y="3875314"/>
            <a:ext cx="2777217" cy="1845138"/>
            <a:chOff x="4495800" y="704850"/>
            <a:chExt cx="3876675" cy="2724150"/>
          </a:xfrm>
        </p:grpSpPr>
        <p:pic>
          <p:nvPicPr>
            <p:cNvPr id="14" name="Picture 9">
              <a:extLst>
                <a:ext uri="{FF2B5EF4-FFF2-40B4-BE49-F238E27FC236}">
                  <a16:creationId xmlns:a16="http://schemas.microsoft.com/office/drawing/2014/main" id="{9693C8E7-110D-4A42-81E3-3CF96F1108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704850"/>
              <a:ext cx="38766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0C5AAE58-D0E3-4109-8B33-8F8B3C979807}"/>
                </a:ext>
              </a:extLst>
            </p:cNvPr>
            <p:cNvSpPr txBox="1"/>
            <p:nvPr/>
          </p:nvSpPr>
          <p:spPr>
            <a:xfrm>
              <a:off x="5702844" y="3170258"/>
              <a:ext cx="1828800" cy="243003"/>
            </a:xfrm>
            <a:prstGeom prst="rect">
              <a:avLst/>
            </a:prstGeom>
            <a:solidFill>
              <a:schemeClr val="bg1"/>
            </a:solidFill>
          </p:spPr>
          <p:txBody>
            <a:bodyPr wrap="square" rtlCol="0">
              <a:spAutoFit/>
            </a:bodyPr>
            <a:lstStyle/>
            <a:p>
              <a:endParaRPr lang="en-US" dirty="0"/>
            </a:p>
          </p:txBody>
        </p:sp>
      </p:grpSp>
      <p:pic>
        <p:nvPicPr>
          <p:cNvPr id="17" name="Picture 8">
            <a:extLst>
              <a:ext uri="{FF2B5EF4-FFF2-40B4-BE49-F238E27FC236}">
                <a16:creationId xmlns:a16="http://schemas.microsoft.com/office/drawing/2014/main" id="{A2B64ACD-7764-471B-8F35-56BB40B8F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014" y="1783542"/>
            <a:ext cx="2777217" cy="193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a:extLst>
              <a:ext uri="{FF2B5EF4-FFF2-40B4-BE49-F238E27FC236}">
                <a16:creationId xmlns:a16="http://schemas.microsoft.com/office/drawing/2014/main" id="{83B28DEB-E40C-420C-8302-A23536D7D9A1}"/>
              </a:ext>
            </a:extLst>
          </p:cNvPr>
          <p:cNvSpPr>
            <a:spLocks noGrp="1"/>
          </p:cNvSpPr>
          <p:nvPr>
            <p:ph idx="1"/>
          </p:nvPr>
        </p:nvSpPr>
        <p:spPr>
          <a:xfrm>
            <a:off x="379680" y="1714499"/>
            <a:ext cx="5032829" cy="4380178"/>
          </a:xfrm>
        </p:spPr>
        <p:txBody>
          <a:bodyPr/>
          <a:lstStyle/>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solidFill>
                  <a:srgbClr val="C00000"/>
                </a:solidFill>
              </a:rPr>
              <a:t>Insensitive to water</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High chemical specificity to key process parameters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Ease of both qualitative and quantitative analysis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Versatile to many applications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Fiber-optic cabling and multiplexing enable flexible installations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Compatible with process automation platforms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Scalable from lab to pilot to production</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a:lnSpc>
                <a:spcPct val="100000"/>
              </a:lnSpc>
              <a:spcBef>
                <a:spcPts val="1200"/>
              </a:spcBef>
            </a:pPr>
            <a:endParaRPr lang="en-US" sz="1600" b="0" dirty="0"/>
          </a:p>
        </p:txBody>
      </p:sp>
      <p:sp>
        <p:nvSpPr>
          <p:cNvPr id="16" name="TextBox 15">
            <a:extLst>
              <a:ext uri="{FF2B5EF4-FFF2-40B4-BE49-F238E27FC236}">
                <a16:creationId xmlns:a16="http://schemas.microsoft.com/office/drawing/2014/main" id="{34EE5B4D-0678-421F-8030-C3D4F7AABD6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02091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DCC474-BE80-490E-B42E-A4D345DD7425}"/>
              </a:ext>
            </a:extLst>
          </p:cNvPr>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a:extLst>
              <a:ext uri="{FF2B5EF4-FFF2-40B4-BE49-F238E27FC236}">
                <a16:creationId xmlns:a16="http://schemas.microsoft.com/office/drawing/2014/main" id="{127EBCED-5CA4-4EB0-8193-3E2303EB379B}"/>
              </a:ext>
            </a:extLst>
          </p:cNvPr>
          <p:cNvSpPr>
            <a:spLocks noGrp="1"/>
          </p:cNvSpPr>
          <p:nvPr>
            <p:ph type="body" sz="quarter" idx="13"/>
          </p:nvPr>
        </p:nvSpPr>
        <p:spPr/>
        <p:txBody>
          <a:bodyPr/>
          <a:lstStyle/>
          <a:p>
            <a:r>
              <a:rPr lang="en-US" dirty="0"/>
              <a:t>Advantages of Raman for bioprocessing</a:t>
            </a:r>
          </a:p>
        </p:txBody>
      </p:sp>
      <p:pic>
        <p:nvPicPr>
          <p:cNvPr id="17" name="Picture 8">
            <a:extLst>
              <a:ext uri="{FF2B5EF4-FFF2-40B4-BE49-F238E27FC236}">
                <a16:creationId xmlns:a16="http://schemas.microsoft.com/office/drawing/2014/main" id="{A2B64ACD-7764-471B-8F35-56BB40B8FB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014" y="1783542"/>
            <a:ext cx="2777217" cy="193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a:extLst>
              <a:ext uri="{FF2B5EF4-FFF2-40B4-BE49-F238E27FC236}">
                <a16:creationId xmlns:a16="http://schemas.microsoft.com/office/drawing/2014/main" id="{83B28DEB-E40C-420C-8302-A23536D7D9A1}"/>
              </a:ext>
            </a:extLst>
          </p:cNvPr>
          <p:cNvSpPr>
            <a:spLocks noGrp="1"/>
          </p:cNvSpPr>
          <p:nvPr>
            <p:ph idx="1"/>
          </p:nvPr>
        </p:nvSpPr>
        <p:spPr>
          <a:xfrm>
            <a:off x="379680" y="1714499"/>
            <a:ext cx="5032829" cy="4380178"/>
          </a:xfrm>
        </p:spPr>
        <p:txBody>
          <a:bodyPr/>
          <a:lstStyle/>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Insensitive to water</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solidFill>
                  <a:srgbClr val="C00000"/>
                </a:solidFill>
              </a:rPr>
              <a:t>High chemical specificity </a:t>
            </a:r>
            <a:r>
              <a:rPr lang="en-US" sz="1600" b="0" dirty="0"/>
              <a:t>to key process parameters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Ease of both qualitative and </a:t>
            </a:r>
            <a:r>
              <a:rPr lang="en-US" sz="1600" b="0" dirty="0">
                <a:solidFill>
                  <a:srgbClr val="C00000"/>
                </a:solidFill>
              </a:rPr>
              <a:t>quantitative analysis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Versatile to many applications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Fiber-optic cabling and multiplexing enable flexible installations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Compatible with process automation platforms</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r>
              <a:rPr lang="en-US" sz="1600" b="0" dirty="0"/>
              <a:t>Scalable from lab to pilot to production</a:t>
            </a:r>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marL="228600" indent="-228600">
              <a:lnSpc>
                <a:spcPct val="100000"/>
              </a:lnSpc>
              <a:spcBef>
                <a:spcPts val="1200"/>
              </a:spcBef>
              <a:spcAft>
                <a:spcPts val="600"/>
              </a:spcAft>
              <a:buClr>
                <a:srgbClr val="007CAA"/>
              </a:buClr>
              <a:buSzPct val="100000"/>
              <a:buFont typeface="E+H Serif" panose="02020403050405020404" pitchFamily="18" charset="0"/>
              <a:buChar char="•"/>
            </a:pPr>
            <a:endParaRPr lang="en-US" sz="1600" b="0" dirty="0"/>
          </a:p>
          <a:p>
            <a:pPr>
              <a:lnSpc>
                <a:spcPct val="100000"/>
              </a:lnSpc>
              <a:spcBef>
                <a:spcPts val="1200"/>
              </a:spcBef>
            </a:pPr>
            <a:endParaRPr lang="en-US" sz="1600" b="0" dirty="0"/>
          </a:p>
        </p:txBody>
      </p:sp>
      <p:grpSp>
        <p:nvGrpSpPr>
          <p:cNvPr id="10" name="Group 15">
            <a:extLst>
              <a:ext uri="{FF2B5EF4-FFF2-40B4-BE49-F238E27FC236}">
                <a16:creationId xmlns:a16="http://schemas.microsoft.com/office/drawing/2014/main" id="{48BD73EE-30DB-43AA-890F-5EDB51382CDF}"/>
              </a:ext>
            </a:extLst>
          </p:cNvPr>
          <p:cNvGrpSpPr/>
          <p:nvPr/>
        </p:nvGrpSpPr>
        <p:grpSpPr>
          <a:xfrm>
            <a:off x="5665049" y="3901389"/>
            <a:ext cx="3062491" cy="1815882"/>
            <a:chOff x="5638800" y="3730746"/>
            <a:chExt cx="2734244" cy="1733144"/>
          </a:xfrm>
        </p:grpSpPr>
        <p:pic>
          <p:nvPicPr>
            <p:cNvPr id="11" name="Picture 3">
              <a:extLst>
                <a:ext uri="{FF2B5EF4-FFF2-40B4-BE49-F238E27FC236}">
                  <a16:creationId xmlns:a16="http://schemas.microsoft.com/office/drawing/2014/main" id="{3752DAA8-4311-4CFB-A35F-FDFA0FD3A21C}"/>
                </a:ext>
              </a:extLst>
            </p:cNvPr>
            <p:cNvPicPr>
              <a:picLocks noChangeAspect="1" noChangeArrowheads="1"/>
            </p:cNvPicPr>
            <p:nvPr/>
          </p:nvPicPr>
          <p:blipFill>
            <a:blip r:embed="rId3" cstate="print"/>
            <a:srcRect/>
            <a:stretch>
              <a:fillRect/>
            </a:stretch>
          </p:blipFill>
          <p:spPr bwMode="auto">
            <a:xfrm>
              <a:off x="5638800" y="3733800"/>
              <a:ext cx="2484046" cy="1730090"/>
            </a:xfrm>
            <a:prstGeom prst="rect">
              <a:avLst/>
            </a:prstGeom>
            <a:ln>
              <a:noFill/>
            </a:ln>
            <a:effectLst/>
          </p:spPr>
        </p:pic>
        <p:sp>
          <p:nvSpPr>
            <p:cNvPr id="16" name="TextBox 15">
              <a:extLst>
                <a:ext uri="{FF2B5EF4-FFF2-40B4-BE49-F238E27FC236}">
                  <a16:creationId xmlns:a16="http://schemas.microsoft.com/office/drawing/2014/main" id="{2FFA2CBA-3F7C-4D0B-8D61-A0D01191D546}"/>
                </a:ext>
              </a:extLst>
            </p:cNvPr>
            <p:cNvSpPr txBox="1"/>
            <p:nvPr/>
          </p:nvSpPr>
          <p:spPr>
            <a:xfrm>
              <a:off x="7604117" y="3730746"/>
              <a:ext cx="768927" cy="1733144"/>
            </a:xfrm>
            <a:prstGeom prst="rect">
              <a:avLst/>
            </a:prstGeom>
            <a:solidFill>
              <a:schemeClr val="bg1"/>
            </a:solidFill>
          </p:spPr>
          <p:txBody>
            <a:bodyPr wrap="square" rtlCol="0">
              <a:spAutoFit/>
            </a:bodyPr>
            <a:lstStyle/>
            <a:p>
              <a:r>
                <a:rPr lang="en-US" sz="1600" b="1" dirty="0">
                  <a:solidFill>
                    <a:srgbClr val="CC00FF"/>
                  </a:solidFill>
                  <a:latin typeface="Calibri" pitchFamily="34" charset="0"/>
                </a:rPr>
                <a:t>15 g/L</a:t>
              </a:r>
            </a:p>
            <a:p>
              <a:r>
                <a:rPr lang="en-US" sz="1600" b="1" dirty="0">
                  <a:solidFill>
                    <a:srgbClr val="660066"/>
                  </a:solidFill>
                  <a:latin typeface="Calibri" pitchFamily="34" charset="0"/>
                </a:rPr>
                <a:t>13 g/L</a:t>
              </a:r>
            </a:p>
            <a:p>
              <a:r>
                <a:rPr lang="en-US" sz="1600" b="1" dirty="0">
                  <a:solidFill>
                    <a:srgbClr val="0000FF"/>
                  </a:solidFill>
                  <a:latin typeface="Calibri" pitchFamily="34" charset="0"/>
                </a:rPr>
                <a:t>10 g/L</a:t>
              </a:r>
            </a:p>
            <a:p>
              <a:r>
                <a:rPr lang="en-US" sz="1600" b="1" dirty="0">
                  <a:solidFill>
                    <a:srgbClr val="00B050"/>
                  </a:solidFill>
                  <a:latin typeface="Calibri" pitchFamily="34" charset="0"/>
                </a:rPr>
                <a:t>5 g/L</a:t>
              </a:r>
            </a:p>
            <a:p>
              <a:r>
                <a:rPr lang="en-US" sz="1600" b="1" dirty="0">
                  <a:solidFill>
                    <a:srgbClr val="FFFF00"/>
                  </a:solidFill>
                  <a:latin typeface="Calibri" pitchFamily="34" charset="0"/>
                </a:rPr>
                <a:t>2 g/L</a:t>
              </a:r>
              <a:br>
                <a:rPr lang="en-US" sz="1600" b="1" dirty="0">
                  <a:latin typeface="Calibri" pitchFamily="34" charset="0"/>
                </a:rPr>
              </a:br>
              <a:r>
                <a:rPr lang="en-US" sz="1600" b="1" dirty="0">
                  <a:solidFill>
                    <a:srgbClr val="FF9900"/>
                  </a:solidFill>
                  <a:latin typeface="Calibri" pitchFamily="34" charset="0"/>
                </a:rPr>
                <a:t>1 g/L</a:t>
              </a:r>
            </a:p>
            <a:p>
              <a:r>
                <a:rPr lang="en-US" sz="1600" b="1" dirty="0">
                  <a:solidFill>
                    <a:srgbClr val="FF0000"/>
                  </a:solidFill>
                  <a:latin typeface="Calibri" pitchFamily="34" charset="0"/>
                </a:rPr>
                <a:t>0.5 g/L </a:t>
              </a:r>
            </a:p>
          </p:txBody>
        </p:sp>
      </p:grpSp>
      <p:sp>
        <p:nvSpPr>
          <p:cNvPr id="13" name="TextBox 12">
            <a:extLst>
              <a:ext uri="{FF2B5EF4-FFF2-40B4-BE49-F238E27FC236}">
                <a16:creationId xmlns:a16="http://schemas.microsoft.com/office/drawing/2014/main" id="{9AE1463D-1A82-4869-BD72-3736C3B0F3B7}"/>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05715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5"/>
          <p:cNvSpPr>
            <a:spLocks noGrp="1"/>
          </p:cNvSpPr>
          <p:nvPr>
            <p:ph type="sldNum" sz="quarter" idx="12"/>
          </p:nvPr>
        </p:nvSpPr>
        <p:spPr>
          <a:noFill/>
        </p:spPr>
        <p:txBody>
          <a:bodyPr/>
          <a:lstStyle/>
          <a:p>
            <a:fld id="{878349A7-BF23-4A85-A86F-C5C14A4CE57F}" type="slidenum">
              <a:rPr lang="en-US" smtClean="0"/>
              <a:pPr/>
              <a:t>17</a:t>
            </a:fld>
            <a:endParaRPr lang="en-US"/>
          </a:p>
        </p:txBody>
      </p:sp>
      <p:sp>
        <p:nvSpPr>
          <p:cNvPr id="3" name="Text Placeholder 2">
            <a:extLst>
              <a:ext uri="{FF2B5EF4-FFF2-40B4-BE49-F238E27FC236}">
                <a16:creationId xmlns:a16="http://schemas.microsoft.com/office/drawing/2014/main" id="{5D29208F-3B99-4976-8DA3-2151C751ACA1}"/>
              </a:ext>
            </a:extLst>
          </p:cNvPr>
          <p:cNvSpPr>
            <a:spLocks noGrp="1"/>
          </p:cNvSpPr>
          <p:nvPr>
            <p:ph type="body" sz="quarter" idx="13"/>
          </p:nvPr>
        </p:nvSpPr>
        <p:spPr/>
        <p:txBody>
          <a:bodyPr/>
          <a:lstStyle/>
          <a:p>
            <a:r>
              <a:rPr lang="en-US" dirty="0"/>
              <a:t>Biopharmaceutical manufacturing operations</a:t>
            </a:r>
          </a:p>
        </p:txBody>
      </p:sp>
      <p:pic>
        <p:nvPicPr>
          <p:cNvPr id="10243" name="Content Placeholder 5"/>
          <p:cNvPicPr>
            <a:picLocks noChangeAspect="1"/>
          </p:cNvPicPr>
          <p:nvPr/>
        </p:nvPicPr>
        <p:blipFill>
          <a:blip r:embed="rId3" cstate="print"/>
          <a:srcRect/>
          <a:stretch>
            <a:fillRect/>
          </a:stretch>
        </p:blipFill>
        <p:spPr bwMode="auto">
          <a:xfrm>
            <a:off x="952418" y="905012"/>
            <a:ext cx="7235198" cy="4905113"/>
          </a:xfrm>
          <a:prstGeom prst="rect">
            <a:avLst/>
          </a:prstGeom>
          <a:noFill/>
          <a:ln w="9525">
            <a:noFill/>
            <a:miter lim="800000"/>
            <a:headEnd/>
            <a:tailEnd/>
          </a:ln>
        </p:spPr>
      </p:pic>
      <p:sp>
        <p:nvSpPr>
          <p:cNvPr id="4" name="Rounded Rectangle 3"/>
          <p:cNvSpPr/>
          <p:nvPr/>
        </p:nvSpPr>
        <p:spPr bwMode="auto">
          <a:xfrm>
            <a:off x="3805693" y="1753534"/>
            <a:ext cx="1070113" cy="1291424"/>
          </a:xfrm>
          <a:prstGeom prst="roundRect">
            <a:avLst/>
          </a:prstGeom>
          <a:noFill/>
          <a:ln w="762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endParaRPr>
          </a:p>
        </p:txBody>
      </p:sp>
      <p:sp>
        <p:nvSpPr>
          <p:cNvPr id="8" name="TextBox 7">
            <a:extLst>
              <a:ext uri="{FF2B5EF4-FFF2-40B4-BE49-F238E27FC236}">
                <a16:creationId xmlns:a16="http://schemas.microsoft.com/office/drawing/2014/main" id="{45BA2C16-5F5F-4300-85AB-DE6E09CCC71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0287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64" y="3282795"/>
            <a:ext cx="2371436" cy="291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3"/>
          <p:cNvSpPr>
            <a:spLocks noGrp="1" noChangeArrowheads="1"/>
          </p:cNvSpPr>
          <p:nvPr>
            <p:ph idx="1"/>
          </p:nvPr>
        </p:nvSpPr>
        <p:spPr>
          <a:xfrm>
            <a:off x="379679" y="1060040"/>
            <a:ext cx="8551884" cy="4380178"/>
          </a:xfrm>
        </p:spPr>
        <p:txBody>
          <a:bodyPr>
            <a:normAutofit/>
          </a:bodyPr>
          <a:lstStyle/>
          <a:p>
            <a:pPr marL="285750" indent="-285750">
              <a:spcBef>
                <a:spcPts val="600"/>
              </a:spcBef>
              <a:spcAft>
                <a:spcPts val="600"/>
              </a:spcAft>
              <a:buFont typeface="Wingdings" panose="05000000000000000000" pitchFamily="2" charset="2"/>
              <a:buChar char="§"/>
            </a:pPr>
            <a:r>
              <a:rPr lang="en-US" sz="1600" b="1" dirty="0">
                <a:solidFill>
                  <a:schemeClr val="tx1"/>
                </a:solidFill>
                <a:cs typeface="Times New Roman" pitchFamily="18" charset="0"/>
              </a:rPr>
              <a:t>Limited in-line bioprocess measurements</a:t>
            </a:r>
          </a:p>
          <a:p>
            <a:pPr marL="285750" indent="-285750">
              <a:spcBef>
                <a:spcPts val="600"/>
              </a:spcBef>
              <a:spcAft>
                <a:spcPts val="600"/>
              </a:spcAft>
              <a:buFont typeface="Wingdings" panose="05000000000000000000" pitchFamily="2" charset="2"/>
              <a:buChar char="§"/>
            </a:pPr>
            <a:r>
              <a:rPr lang="en-US" sz="1600" b="1" dirty="0">
                <a:solidFill>
                  <a:schemeClr val="tx1"/>
                </a:solidFill>
                <a:cs typeface="Times New Roman" pitchFamily="18" charset="0"/>
              </a:rPr>
              <a:t>Nutrients, metabolites, growth, product – all analyzed off-line</a:t>
            </a:r>
          </a:p>
          <a:p>
            <a:pPr marL="713366" lvl="3" indent="-285750">
              <a:spcBef>
                <a:spcPts val="600"/>
              </a:spcBef>
              <a:spcAft>
                <a:spcPts val="600"/>
              </a:spcAft>
              <a:buFont typeface="Arial" panose="020B0604020202020204" pitchFamily="34" charset="0"/>
              <a:buChar char="•"/>
            </a:pPr>
            <a:r>
              <a:rPr lang="en-US" sz="1400" dirty="0">
                <a:solidFill>
                  <a:schemeClr val="tx1"/>
                </a:solidFill>
                <a:cs typeface="Times New Roman" pitchFamily="18" charset="0"/>
              </a:rPr>
              <a:t>Off-line methods use consumables, have excessive down time, </a:t>
            </a:r>
            <a:r>
              <a:rPr lang="en-US" sz="1400" dirty="0">
                <a:solidFill>
                  <a:schemeClr val="tx1"/>
                </a:solidFill>
              </a:rPr>
              <a:t>high instrument-to-instrument variability, and lack scalability</a:t>
            </a:r>
          </a:p>
          <a:p>
            <a:pPr marL="713366" lvl="3" indent="-285750">
              <a:spcBef>
                <a:spcPts val="600"/>
              </a:spcBef>
              <a:spcAft>
                <a:spcPts val="600"/>
              </a:spcAft>
              <a:buFont typeface="Arial" panose="020B0604020202020204" pitchFamily="34" charset="0"/>
              <a:buChar char="•"/>
            </a:pPr>
            <a:r>
              <a:rPr lang="en-US" sz="1400" dirty="0">
                <a:solidFill>
                  <a:schemeClr val="tx1"/>
                </a:solidFill>
              </a:rPr>
              <a:t>Manual sample extractions are infrequent, while automated extractions increases sterility risk</a:t>
            </a:r>
            <a:endParaRPr lang="en-US" sz="1100" b="1" dirty="0">
              <a:solidFill>
                <a:schemeClr val="tx1"/>
              </a:solidFill>
              <a:cs typeface="Times New Roman" pitchFamily="18" charset="0"/>
            </a:endParaRPr>
          </a:p>
          <a:p>
            <a:pPr marL="285750" indent="-285750">
              <a:spcBef>
                <a:spcPts val="600"/>
              </a:spcBef>
              <a:spcAft>
                <a:spcPts val="600"/>
              </a:spcAft>
              <a:buFont typeface="Wingdings" panose="05000000000000000000" pitchFamily="2" charset="2"/>
              <a:buChar char="§"/>
            </a:pPr>
            <a:r>
              <a:rPr lang="en-US" sz="1600" b="1" dirty="0">
                <a:solidFill>
                  <a:schemeClr val="tx1"/>
                </a:solidFill>
                <a:cs typeface="Times New Roman" pitchFamily="18" charset="0"/>
              </a:rPr>
              <a:t>QC determination after batch completion</a:t>
            </a:r>
          </a:p>
          <a:p>
            <a:pPr marL="749300" lvl="2" indent="-285750">
              <a:spcBef>
                <a:spcPts val="600"/>
              </a:spcBef>
              <a:spcAft>
                <a:spcPts val="600"/>
              </a:spcAft>
              <a:buClr>
                <a:schemeClr val="tx1"/>
              </a:buClr>
              <a:buFont typeface="Arial" panose="020B0604020202020204" pitchFamily="34" charset="0"/>
              <a:buChar char="•"/>
            </a:pPr>
            <a:r>
              <a:rPr lang="en-US" sz="1400" dirty="0">
                <a:solidFill>
                  <a:schemeClr val="tx1"/>
                </a:solidFill>
              </a:rPr>
              <a:t>Problems are found too late, no correction or optimization possible</a:t>
            </a:r>
          </a:p>
        </p:txBody>
      </p:sp>
      <p:sp>
        <p:nvSpPr>
          <p:cNvPr id="2" name="Text Placeholder 1">
            <a:extLst>
              <a:ext uri="{FF2B5EF4-FFF2-40B4-BE49-F238E27FC236}">
                <a16:creationId xmlns:a16="http://schemas.microsoft.com/office/drawing/2014/main" id="{D1F9E91C-6D9E-4109-A970-9F77D0922AB7}"/>
              </a:ext>
            </a:extLst>
          </p:cNvPr>
          <p:cNvSpPr>
            <a:spLocks noGrp="1"/>
          </p:cNvSpPr>
          <p:nvPr>
            <p:ph type="body" sz="quarter" idx="13"/>
          </p:nvPr>
        </p:nvSpPr>
        <p:spPr/>
        <p:txBody>
          <a:bodyPr/>
          <a:lstStyle/>
          <a:p>
            <a:r>
              <a:rPr lang="en-US" dirty="0">
                <a:latin typeface="+mj-lt"/>
              </a:rPr>
              <a:t>Traditional, undesirable bioreactor practice</a:t>
            </a:r>
          </a:p>
        </p:txBody>
      </p:sp>
      <p:sp>
        <p:nvSpPr>
          <p:cNvPr id="14" name="Right Arrow 13"/>
          <p:cNvSpPr/>
          <p:nvPr/>
        </p:nvSpPr>
        <p:spPr>
          <a:xfrm flipH="1">
            <a:off x="4510381" y="4713428"/>
            <a:ext cx="2133600" cy="1179814"/>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b="1" dirty="0"/>
              <a:t>Extract samples</a:t>
            </a:r>
          </a:p>
        </p:txBody>
      </p:sp>
      <p:sp>
        <p:nvSpPr>
          <p:cNvPr id="15" name="TextBox 14"/>
          <p:cNvSpPr txBox="1">
            <a:spLocks noChangeArrowheads="1"/>
          </p:cNvSpPr>
          <p:nvPr/>
        </p:nvSpPr>
        <p:spPr bwMode="auto">
          <a:xfrm>
            <a:off x="1297213" y="5108426"/>
            <a:ext cx="3411238" cy="830997"/>
          </a:xfrm>
          <a:prstGeom prst="rect">
            <a:avLst/>
          </a:prstGeom>
          <a:noFill/>
          <a:ln w="9525">
            <a:noFill/>
            <a:miter lim="800000"/>
            <a:headEnd/>
            <a:tailEnd/>
          </a:ln>
        </p:spPr>
        <p:txBody>
          <a:bodyPr wrap="square">
            <a:spAutoFit/>
          </a:bodyPr>
          <a:lstStyle/>
          <a:p>
            <a:pPr algn="l"/>
            <a:r>
              <a:rPr lang="en-US" sz="1600" b="1" dirty="0">
                <a:solidFill>
                  <a:schemeClr val="accent1">
                    <a:lumMod val="50000"/>
                  </a:schemeClr>
                </a:solidFill>
              </a:rPr>
              <a:t>Off-line </a:t>
            </a:r>
            <a:r>
              <a:rPr lang="en-US" sz="1600" dirty="0">
                <a:solidFill>
                  <a:schemeClr val="accent1">
                    <a:lumMod val="50000"/>
                  </a:schemeClr>
                </a:solidFill>
              </a:rPr>
              <a:t>measurement of cell density, nutrients, metabolites, etc</a:t>
            </a:r>
            <a:endParaRPr lang="en-US" sz="1600" i="1" dirty="0">
              <a:solidFill>
                <a:schemeClr val="accent1">
                  <a:lumMod val="50000"/>
                </a:schemeClr>
              </a:solidFill>
            </a:endParaRPr>
          </a:p>
          <a:p>
            <a:pPr algn="l"/>
            <a:endParaRPr lang="en-US" sz="1600" dirty="0">
              <a:solidFill>
                <a:schemeClr val="accent1">
                  <a:lumMod val="50000"/>
                </a:schemeClr>
              </a:solidFill>
            </a:endParaRPr>
          </a:p>
        </p:txBody>
      </p:sp>
      <p:sp>
        <p:nvSpPr>
          <p:cNvPr id="18" name="Bent Arrow 17"/>
          <p:cNvSpPr/>
          <p:nvPr/>
        </p:nvSpPr>
        <p:spPr>
          <a:xfrm rot="10800000" flipH="1" flipV="1">
            <a:off x="5008412" y="3946956"/>
            <a:ext cx="1385468" cy="581889"/>
          </a:xfrm>
          <a:prstGeom prst="bentArrow">
            <a:avLst>
              <a:gd name="adj1" fmla="val 25000"/>
              <a:gd name="adj2" fmla="val 24351"/>
              <a:gd name="adj3" fmla="val 25000"/>
              <a:gd name="adj4" fmla="val 4375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9" name="TextBox 14"/>
          <p:cNvSpPr txBox="1">
            <a:spLocks noChangeArrowheads="1"/>
          </p:cNvSpPr>
          <p:nvPr/>
        </p:nvSpPr>
        <p:spPr bwMode="auto">
          <a:xfrm>
            <a:off x="2800937" y="4082472"/>
            <a:ext cx="2590790" cy="584775"/>
          </a:xfrm>
          <a:prstGeom prst="rect">
            <a:avLst/>
          </a:prstGeom>
          <a:noFill/>
          <a:ln w="9525">
            <a:noFill/>
            <a:miter lim="800000"/>
            <a:headEnd/>
            <a:tailEnd/>
          </a:ln>
        </p:spPr>
        <p:txBody>
          <a:bodyPr wrap="square">
            <a:spAutoFit/>
          </a:bodyPr>
          <a:lstStyle/>
          <a:p>
            <a:pPr algn="l"/>
            <a:r>
              <a:rPr lang="en-US" sz="1600" dirty="0">
                <a:solidFill>
                  <a:schemeClr val="accent1">
                    <a:lumMod val="50000"/>
                  </a:schemeClr>
                </a:solidFill>
              </a:rPr>
              <a:t>Nutrient concentration determines feed rate</a:t>
            </a:r>
          </a:p>
        </p:txBody>
      </p:sp>
      <p:sp>
        <p:nvSpPr>
          <p:cNvPr id="21" name="Rectangle 20"/>
          <p:cNvSpPr/>
          <p:nvPr/>
        </p:nvSpPr>
        <p:spPr>
          <a:xfrm>
            <a:off x="7781643" y="5287818"/>
            <a:ext cx="761993" cy="152400"/>
          </a:xfrm>
          <a:prstGeom prst="rect">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23" name="Freeform 22"/>
          <p:cNvSpPr/>
          <p:nvPr/>
        </p:nvSpPr>
        <p:spPr>
          <a:xfrm>
            <a:off x="8552873" y="5349241"/>
            <a:ext cx="387927" cy="294177"/>
          </a:xfrm>
          <a:custGeom>
            <a:avLst/>
            <a:gdLst>
              <a:gd name="connsiteX0" fmla="*/ 0 w 387927"/>
              <a:gd name="connsiteY0" fmla="*/ 26323 h 294177"/>
              <a:gd name="connsiteX1" fmla="*/ 129309 w 387927"/>
              <a:gd name="connsiteY1" fmla="*/ 17086 h 294177"/>
              <a:gd name="connsiteX2" fmla="*/ 157018 w 387927"/>
              <a:gd name="connsiteY2" fmla="*/ 26323 h 294177"/>
              <a:gd name="connsiteX3" fmla="*/ 175491 w 387927"/>
              <a:gd name="connsiteY3" fmla="*/ 54032 h 294177"/>
              <a:gd name="connsiteX4" fmla="*/ 203200 w 387927"/>
              <a:gd name="connsiteY4" fmla="*/ 81741 h 294177"/>
              <a:gd name="connsiteX5" fmla="*/ 230909 w 387927"/>
              <a:gd name="connsiteY5" fmla="*/ 137159 h 294177"/>
              <a:gd name="connsiteX6" fmla="*/ 249382 w 387927"/>
              <a:gd name="connsiteY6" fmla="*/ 201814 h 294177"/>
              <a:gd name="connsiteX7" fmla="*/ 258618 w 387927"/>
              <a:gd name="connsiteY7" fmla="*/ 229523 h 294177"/>
              <a:gd name="connsiteX8" fmla="*/ 304800 w 387927"/>
              <a:gd name="connsiteY8" fmla="*/ 284941 h 294177"/>
              <a:gd name="connsiteX9" fmla="*/ 332509 w 387927"/>
              <a:gd name="connsiteY9" fmla="*/ 294177 h 294177"/>
              <a:gd name="connsiteX10" fmla="*/ 387927 w 387927"/>
              <a:gd name="connsiteY10" fmla="*/ 275704 h 29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927" h="294177">
                <a:moveTo>
                  <a:pt x="0" y="26323"/>
                </a:moveTo>
                <a:cubicBezTo>
                  <a:pt x="78966" y="0"/>
                  <a:pt x="36096" y="5435"/>
                  <a:pt x="129309" y="17086"/>
                </a:cubicBezTo>
                <a:cubicBezTo>
                  <a:pt x="138545" y="20165"/>
                  <a:pt x="149415" y="20241"/>
                  <a:pt x="157018" y="26323"/>
                </a:cubicBezTo>
                <a:cubicBezTo>
                  <a:pt x="165686" y="33258"/>
                  <a:pt x="168384" y="45504"/>
                  <a:pt x="175491" y="54032"/>
                </a:cubicBezTo>
                <a:cubicBezTo>
                  <a:pt x="183853" y="64067"/>
                  <a:pt x="193964" y="72505"/>
                  <a:pt x="203200" y="81741"/>
                </a:cubicBezTo>
                <a:cubicBezTo>
                  <a:pt x="226415" y="151388"/>
                  <a:pt x="195099" y="65540"/>
                  <a:pt x="230909" y="137159"/>
                </a:cubicBezTo>
                <a:cubicBezTo>
                  <a:pt x="238289" y="151918"/>
                  <a:pt x="245438" y="188010"/>
                  <a:pt x="249382" y="201814"/>
                </a:cubicBezTo>
                <a:cubicBezTo>
                  <a:pt x="252057" y="211175"/>
                  <a:pt x="254264" y="220815"/>
                  <a:pt x="258618" y="229523"/>
                </a:cubicBezTo>
                <a:cubicBezTo>
                  <a:pt x="267137" y="246561"/>
                  <a:pt x="289480" y="274728"/>
                  <a:pt x="304800" y="284941"/>
                </a:cubicBezTo>
                <a:cubicBezTo>
                  <a:pt x="312901" y="290341"/>
                  <a:pt x="323273" y="291098"/>
                  <a:pt x="332509" y="294177"/>
                </a:cubicBezTo>
                <a:cubicBezTo>
                  <a:pt x="376133" y="283271"/>
                  <a:pt x="358100" y="290618"/>
                  <a:pt x="387927" y="275704"/>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1">
            <a:extLst>
              <a:ext uri="{FF2B5EF4-FFF2-40B4-BE49-F238E27FC236}">
                <a16:creationId xmlns:a16="http://schemas.microsoft.com/office/drawing/2014/main" id="{E8415248-DC1F-4E71-858D-9C2A6120F0E7}"/>
              </a:ext>
            </a:extLst>
          </p:cNvPr>
          <p:cNvSpPr txBox="1">
            <a:spLocks noChangeArrowheads="1"/>
          </p:cNvSpPr>
          <p:nvPr/>
        </p:nvSpPr>
        <p:spPr bwMode="auto">
          <a:xfrm>
            <a:off x="6729417" y="4332982"/>
            <a:ext cx="1423983" cy="1077218"/>
          </a:xfrm>
          <a:prstGeom prst="rect">
            <a:avLst/>
          </a:prstGeom>
          <a:noFill/>
          <a:ln w="9525">
            <a:noFill/>
            <a:miter lim="800000"/>
            <a:headEnd/>
            <a:tailEnd/>
          </a:ln>
        </p:spPr>
        <p:txBody>
          <a:bodyPr wrap="square">
            <a:spAutoFit/>
          </a:bodyPr>
          <a:lstStyle/>
          <a:p>
            <a:pPr algn="r"/>
            <a:r>
              <a:rPr lang="en-US" sz="1600" b="1" dirty="0">
                <a:solidFill>
                  <a:srgbClr val="000099"/>
                </a:solidFill>
              </a:rPr>
              <a:t>dO2</a:t>
            </a:r>
          </a:p>
          <a:p>
            <a:pPr algn="r"/>
            <a:r>
              <a:rPr lang="en-US" sz="1600" b="1" dirty="0">
                <a:solidFill>
                  <a:srgbClr val="000099"/>
                </a:solidFill>
              </a:rPr>
              <a:t>pH</a:t>
            </a:r>
          </a:p>
          <a:p>
            <a:pPr algn="r"/>
            <a:r>
              <a:rPr lang="en-US" sz="1600" b="1" dirty="0">
                <a:solidFill>
                  <a:srgbClr val="000099"/>
                </a:solidFill>
              </a:rPr>
              <a:t>Temp</a:t>
            </a:r>
          </a:p>
          <a:p>
            <a:pPr algn="r"/>
            <a:r>
              <a:rPr lang="en-US" sz="1600" b="1" dirty="0">
                <a:solidFill>
                  <a:srgbClr val="000099"/>
                </a:solidFill>
              </a:rPr>
              <a:t> </a:t>
            </a:r>
          </a:p>
        </p:txBody>
      </p:sp>
      <p:sp>
        <p:nvSpPr>
          <p:cNvPr id="22" name="TextBox 21">
            <a:extLst>
              <a:ext uri="{FF2B5EF4-FFF2-40B4-BE49-F238E27FC236}">
                <a16:creationId xmlns:a16="http://schemas.microsoft.com/office/drawing/2014/main" id="{2E9A953A-89D1-4418-ABD6-C25007A29B58}"/>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92078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64" y="3282795"/>
            <a:ext cx="2371436" cy="291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a:spLocks noGrp="1"/>
          </p:cNvSpPr>
          <p:nvPr>
            <p:ph idx="1"/>
          </p:nvPr>
        </p:nvSpPr>
        <p:spPr>
          <a:xfrm>
            <a:off x="492363" y="1191315"/>
            <a:ext cx="8587774" cy="4380178"/>
          </a:xfrm>
        </p:spPr>
        <p:txBody>
          <a:bodyPr>
            <a:normAutofit/>
          </a:bodyPr>
          <a:lstStyle/>
          <a:p>
            <a:pPr lvl="1">
              <a:spcBef>
                <a:spcPts val="600"/>
              </a:spcBef>
              <a:spcAft>
                <a:spcPts val="600"/>
              </a:spcAft>
              <a:buSzPct val="80000"/>
              <a:defRPr/>
            </a:pPr>
            <a:r>
              <a:rPr lang="en-US" sz="1600" dirty="0">
                <a:solidFill>
                  <a:schemeClr val="tx1"/>
                </a:solidFill>
              </a:rPr>
              <a:t> </a:t>
            </a:r>
            <a:r>
              <a:rPr lang="en-US" sz="1800" b="1" i="1" dirty="0">
                <a:solidFill>
                  <a:schemeClr val="tx1"/>
                </a:solidFill>
              </a:rPr>
              <a:t>In situ</a:t>
            </a:r>
            <a:r>
              <a:rPr lang="en-US" sz="1800" b="1" dirty="0">
                <a:solidFill>
                  <a:schemeClr val="tx1"/>
                </a:solidFill>
              </a:rPr>
              <a:t>, real-time bioprocess measurements</a:t>
            </a:r>
            <a:endParaRPr lang="en-US" sz="1600" b="1" dirty="0">
              <a:solidFill>
                <a:schemeClr val="tx1"/>
              </a:solidFill>
            </a:endParaRPr>
          </a:p>
          <a:p>
            <a:pPr marL="739775" indent="-225425">
              <a:spcBef>
                <a:spcPts val="600"/>
              </a:spcBef>
              <a:spcAft>
                <a:spcPts val="600"/>
              </a:spcAft>
              <a:buClr>
                <a:schemeClr val="tx1"/>
              </a:buClr>
              <a:buFont typeface="Arial" panose="020B0604020202020204" pitchFamily="34" charset="0"/>
              <a:buChar char="•"/>
              <a:defRPr/>
            </a:pPr>
            <a:r>
              <a:rPr lang="en-US" sz="1400" b="0" dirty="0">
                <a:solidFill>
                  <a:schemeClr val="tx1"/>
                </a:solidFill>
              </a:rPr>
              <a:t>Key process and quality parameters measured directly in bioreactor, no sample extraction</a:t>
            </a:r>
          </a:p>
          <a:p>
            <a:pPr marL="739775" indent="-225425">
              <a:spcBef>
                <a:spcPts val="600"/>
              </a:spcBef>
              <a:spcAft>
                <a:spcPts val="600"/>
              </a:spcAft>
              <a:buClr>
                <a:schemeClr val="tx1"/>
              </a:buClr>
              <a:buFont typeface="Arial" panose="020B0604020202020204" pitchFamily="34" charset="0"/>
              <a:buChar char="•"/>
              <a:defRPr/>
            </a:pPr>
            <a:r>
              <a:rPr lang="en-US" sz="1400" b="0" dirty="0">
                <a:solidFill>
                  <a:schemeClr val="tx1"/>
                </a:solidFill>
              </a:rPr>
              <a:t>More frequent sampling leads to better process understanding</a:t>
            </a:r>
          </a:p>
          <a:p>
            <a:pPr marL="739775" indent="-225425">
              <a:spcBef>
                <a:spcPts val="600"/>
              </a:spcBef>
              <a:spcAft>
                <a:spcPts val="600"/>
              </a:spcAft>
              <a:buClr>
                <a:schemeClr val="tx1"/>
              </a:buClr>
              <a:buFont typeface="Arial" panose="020B0604020202020204" pitchFamily="34" charset="0"/>
              <a:buChar char="•"/>
              <a:defRPr/>
            </a:pPr>
            <a:r>
              <a:rPr lang="en-US" sz="1400" b="0" dirty="0">
                <a:solidFill>
                  <a:schemeClr val="tx1"/>
                </a:solidFill>
              </a:rPr>
              <a:t>Better process understanding leads to optimization and control</a:t>
            </a:r>
          </a:p>
          <a:p>
            <a:pPr marL="739775" indent="-225425">
              <a:spcBef>
                <a:spcPts val="600"/>
              </a:spcBef>
              <a:spcAft>
                <a:spcPts val="600"/>
              </a:spcAft>
              <a:buClr>
                <a:schemeClr val="tx1"/>
              </a:buClr>
              <a:buFont typeface="Arial" panose="020B0604020202020204" pitchFamily="34" charset="0"/>
              <a:buChar char="•"/>
              <a:defRPr/>
            </a:pPr>
            <a:r>
              <a:rPr lang="en-US" sz="1400" b="0" dirty="0">
                <a:solidFill>
                  <a:schemeClr val="tx1"/>
                </a:solidFill>
              </a:rPr>
              <a:t>Control enables decreased variability, increased quality and yield</a:t>
            </a:r>
          </a:p>
          <a:p>
            <a:pPr marL="739775" indent="-225425">
              <a:spcBef>
                <a:spcPts val="600"/>
              </a:spcBef>
              <a:spcAft>
                <a:spcPts val="600"/>
              </a:spcAft>
              <a:buClr>
                <a:schemeClr val="tx1"/>
              </a:buClr>
              <a:buFont typeface="Arial" panose="020B0604020202020204" pitchFamily="34" charset="0"/>
              <a:buChar char="•"/>
              <a:defRPr/>
            </a:pPr>
            <a:r>
              <a:rPr lang="en-US" sz="1400" b="0" dirty="0">
                <a:solidFill>
                  <a:schemeClr val="tx1"/>
                </a:solidFill>
              </a:rPr>
              <a:t>Problems detected and interpreted on the fly - corrections possible!</a:t>
            </a:r>
          </a:p>
          <a:p>
            <a:pPr marL="1312863" lvl="2" indent="-282575">
              <a:spcBef>
                <a:spcPts val="300"/>
              </a:spcBef>
              <a:spcAft>
                <a:spcPts val="300"/>
              </a:spcAft>
              <a:defRPr/>
            </a:pPr>
            <a:endParaRPr lang="en-US" sz="1600" dirty="0">
              <a:solidFill>
                <a:schemeClr val="tx1"/>
              </a:solidFill>
            </a:endParaRPr>
          </a:p>
          <a:p>
            <a:pPr marL="1312863" lvl="2" indent="-282575">
              <a:spcBef>
                <a:spcPts val="300"/>
              </a:spcBef>
              <a:spcAft>
                <a:spcPts val="300"/>
              </a:spcAft>
              <a:defRPr/>
            </a:pPr>
            <a:endParaRPr lang="en-US" sz="1400" dirty="0"/>
          </a:p>
          <a:p>
            <a:pPr marL="1312863" lvl="2" indent="-282575">
              <a:spcBef>
                <a:spcPts val="300"/>
              </a:spcBef>
              <a:spcAft>
                <a:spcPts val="300"/>
              </a:spcAft>
              <a:defRPr/>
            </a:pPr>
            <a:endParaRPr lang="en-US" sz="1400" dirty="0">
              <a:solidFill>
                <a:schemeClr val="tx1"/>
              </a:solidFill>
            </a:endParaRPr>
          </a:p>
          <a:p>
            <a:pPr marL="1312863" lvl="2" indent="-282575">
              <a:spcBef>
                <a:spcPts val="300"/>
              </a:spcBef>
              <a:spcAft>
                <a:spcPts val="300"/>
              </a:spcAft>
              <a:defRPr/>
            </a:pPr>
            <a:endParaRPr lang="en-US" sz="1400" dirty="0"/>
          </a:p>
          <a:p>
            <a:pPr marL="1312863" lvl="2" indent="-282575">
              <a:spcBef>
                <a:spcPts val="300"/>
              </a:spcBef>
              <a:spcAft>
                <a:spcPts val="300"/>
              </a:spcAft>
              <a:defRPr/>
            </a:pPr>
            <a:endParaRPr lang="en-US" sz="1400" dirty="0">
              <a:solidFill>
                <a:schemeClr val="tx1"/>
              </a:solidFill>
            </a:endParaRPr>
          </a:p>
          <a:p>
            <a:pPr marL="1312863" lvl="2" indent="-282575">
              <a:spcBef>
                <a:spcPts val="300"/>
              </a:spcBef>
              <a:spcAft>
                <a:spcPts val="300"/>
              </a:spcAft>
              <a:buNone/>
              <a:defRPr/>
            </a:pPr>
            <a:endParaRPr lang="en-US" sz="1100" dirty="0">
              <a:solidFill>
                <a:schemeClr val="tx1"/>
              </a:solidFill>
            </a:endParaRPr>
          </a:p>
        </p:txBody>
      </p:sp>
      <p:sp>
        <p:nvSpPr>
          <p:cNvPr id="2" name="Text Placeholder 1">
            <a:extLst>
              <a:ext uri="{FF2B5EF4-FFF2-40B4-BE49-F238E27FC236}">
                <a16:creationId xmlns:a16="http://schemas.microsoft.com/office/drawing/2014/main" id="{70C8B979-EBE6-4F44-AD08-418A548AA913}"/>
              </a:ext>
            </a:extLst>
          </p:cNvPr>
          <p:cNvSpPr>
            <a:spLocks noGrp="1"/>
          </p:cNvSpPr>
          <p:nvPr>
            <p:ph type="body" sz="quarter" idx="13"/>
          </p:nvPr>
        </p:nvSpPr>
        <p:spPr>
          <a:xfrm>
            <a:off x="379679" y="382327"/>
            <a:ext cx="8380677" cy="586736"/>
          </a:xfrm>
        </p:spPr>
        <p:txBody>
          <a:bodyPr/>
          <a:lstStyle/>
          <a:p>
            <a:r>
              <a:rPr lang="en-US" dirty="0">
                <a:latin typeface="+mj-lt"/>
              </a:rPr>
              <a:t>Preferred bioreactor practice</a:t>
            </a:r>
          </a:p>
        </p:txBody>
      </p:sp>
      <p:sp>
        <p:nvSpPr>
          <p:cNvPr id="30" name="Freeform 29"/>
          <p:cNvSpPr/>
          <p:nvPr/>
        </p:nvSpPr>
        <p:spPr>
          <a:xfrm>
            <a:off x="8552873" y="5349241"/>
            <a:ext cx="387927" cy="294177"/>
          </a:xfrm>
          <a:custGeom>
            <a:avLst/>
            <a:gdLst>
              <a:gd name="connsiteX0" fmla="*/ 0 w 387927"/>
              <a:gd name="connsiteY0" fmla="*/ 26323 h 294177"/>
              <a:gd name="connsiteX1" fmla="*/ 129309 w 387927"/>
              <a:gd name="connsiteY1" fmla="*/ 17086 h 294177"/>
              <a:gd name="connsiteX2" fmla="*/ 157018 w 387927"/>
              <a:gd name="connsiteY2" fmla="*/ 26323 h 294177"/>
              <a:gd name="connsiteX3" fmla="*/ 175491 w 387927"/>
              <a:gd name="connsiteY3" fmla="*/ 54032 h 294177"/>
              <a:gd name="connsiteX4" fmla="*/ 203200 w 387927"/>
              <a:gd name="connsiteY4" fmla="*/ 81741 h 294177"/>
              <a:gd name="connsiteX5" fmla="*/ 230909 w 387927"/>
              <a:gd name="connsiteY5" fmla="*/ 137159 h 294177"/>
              <a:gd name="connsiteX6" fmla="*/ 249382 w 387927"/>
              <a:gd name="connsiteY6" fmla="*/ 201814 h 294177"/>
              <a:gd name="connsiteX7" fmla="*/ 258618 w 387927"/>
              <a:gd name="connsiteY7" fmla="*/ 229523 h 294177"/>
              <a:gd name="connsiteX8" fmla="*/ 304800 w 387927"/>
              <a:gd name="connsiteY8" fmla="*/ 284941 h 294177"/>
              <a:gd name="connsiteX9" fmla="*/ 332509 w 387927"/>
              <a:gd name="connsiteY9" fmla="*/ 294177 h 294177"/>
              <a:gd name="connsiteX10" fmla="*/ 387927 w 387927"/>
              <a:gd name="connsiteY10" fmla="*/ 275704 h 29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927" h="294177">
                <a:moveTo>
                  <a:pt x="0" y="26323"/>
                </a:moveTo>
                <a:cubicBezTo>
                  <a:pt x="78966" y="0"/>
                  <a:pt x="36096" y="5435"/>
                  <a:pt x="129309" y="17086"/>
                </a:cubicBezTo>
                <a:cubicBezTo>
                  <a:pt x="138545" y="20165"/>
                  <a:pt x="149415" y="20241"/>
                  <a:pt x="157018" y="26323"/>
                </a:cubicBezTo>
                <a:cubicBezTo>
                  <a:pt x="165686" y="33258"/>
                  <a:pt x="168384" y="45504"/>
                  <a:pt x="175491" y="54032"/>
                </a:cubicBezTo>
                <a:cubicBezTo>
                  <a:pt x="183853" y="64067"/>
                  <a:pt x="193964" y="72505"/>
                  <a:pt x="203200" y="81741"/>
                </a:cubicBezTo>
                <a:cubicBezTo>
                  <a:pt x="226415" y="151388"/>
                  <a:pt x="195099" y="65540"/>
                  <a:pt x="230909" y="137159"/>
                </a:cubicBezTo>
                <a:cubicBezTo>
                  <a:pt x="238289" y="151918"/>
                  <a:pt x="245438" y="188010"/>
                  <a:pt x="249382" y="201814"/>
                </a:cubicBezTo>
                <a:cubicBezTo>
                  <a:pt x="252057" y="211175"/>
                  <a:pt x="254264" y="220815"/>
                  <a:pt x="258618" y="229523"/>
                </a:cubicBezTo>
                <a:cubicBezTo>
                  <a:pt x="267137" y="246561"/>
                  <a:pt x="289480" y="274728"/>
                  <a:pt x="304800" y="284941"/>
                </a:cubicBezTo>
                <a:cubicBezTo>
                  <a:pt x="312901" y="290341"/>
                  <a:pt x="323273" y="291098"/>
                  <a:pt x="332509" y="294177"/>
                </a:cubicBezTo>
                <a:cubicBezTo>
                  <a:pt x="376133" y="283271"/>
                  <a:pt x="358100" y="290618"/>
                  <a:pt x="387927" y="275704"/>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781964" y="5427986"/>
            <a:ext cx="323272" cy="287014"/>
          </a:xfrm>
          <a:custGeom>
            <a:avLst/>
            <a:gdLst>
              <a:gd name="connsiteX0" fmla="*/ 323272 w 323272"/>
              <a:gd name="connsiteY0" fmla="*/ 687 h 287014"/>
              <a:gd name="connsiteX1" fmla="*/ 212436 w 323272"/>
              <a:gd name="connsiteY1" fmla="*/ 9923 h 287014"/>
              <a:gd name="connsiteX2" fmla="*/ 157018 w 323272"/>
              <a:gd name="connsiteY2" fmla="*/ 46869 h 287014"/>
              <a:gd name="connsiteX3" fmla="*/ 147781 w 323272"/>
              <a:gd name="connsiteY3" fmla="*/ 74578 h 287014"/>
              <a:gd name="connsiteX4" fmla="*/ 110836 w 323272"/>
              <a:gd name="connsiteY4" fmla="*/ 231596 h 287014"/>
              <a:gd name="connsiteX5" fmla="*/ 46181 w 323272"/>
              <a:gd name="connsiteY5" fmla="*/ 277778 h 287014"/>
              <a:gd name="connsiteX6" fmla="*/ 0 w 323272"/>
              <a:gd name="connsiteY6" fmla="*/ 287014 h 2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272" h="287014">
                <a:moveTo>
                  <a:pt x="323272" y="687"/>
                </a:moveTo>
                <a:cubicBezTo>
                  <a:pt x="286327" y="3766"/>
                  <a:pt x="248157" y="0"/>
                  <a:pt x="212436" y="9923"/>
                </a:cubicBezTo>
                <a:cubicBezTo>
                  <a:pt x="191044" y="15865"/>
                  <a:pt x="157018" y="46869"/>
                  <a:pt x="157018" y="46869"/>
                </a:cubicBezTo>
                <a:cubicBezTo>
                  <a:pt x="153939" y="56105"/>
                  <a:pt x="149473" y="64990"/>
                  <a:pt x="147781" y="74578"/>
                </a:cubicBezTo>
                <a:cubicBezTo>
                  <a:pt x="139924" y="119101"/>
                  <a:pt x="150355" y="192077"/>
                  <a:pt x="110836" y="231596"/>
                </a:cubicBezTo>
                <a:cubicBezTo>
                  <a:pt x="109560" y="232872"/>
                  <a:pt x="54573" y="274631"/>
                  <a:pt x="46181" y="277778"/>
                </a:cubicBezTo>
                <a:cubicBezTo>
                  <a:pt x="31482" y="283290"/>
                  <a:pt x="0" y="287014"/>
                  <a:pt x="0" y="287014"/>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184227" y="5496329"/>
            <a:ext cx="2671625" cy="400110"/>
          </a:xfrm>
          <a:prstGeom prst="rect">
            <a:avLst/>
          </a:prstGeom>
          <a:noFill/>
        </p:spPr>
        <p:txBody>
          <a:bodyPr wrap="square" rtlCol="0">
            <a:spAutoFit/>
          </a:bodyPr>
          <a:lstStyle/>
          <a:p>
            <a:r>
              <a:rPr lang="en-US" sz="2000" b="1" i="1" dirty="0">
                <a:solidFill>
                  <a:srgbClr val="C00000"/>
                </a:solidFill>
                <a:latin typeface="E+H Serif" panose="02020403050405020404" pitchFamily="18" charset="0"/>
              </a:rPr>
              <a:t>In-line Raman Probe</a:t>
            </a:r>
          </a:p>
        </p:txBody>
      </p:sp>
      <p:sp>
        <p:nvSpPr>
          <p:cNvPr id="18" name="TextBox 11"/>
          <p:cNvSpPr txBox="1">
            <a:spLocks noChangeArrowheads="1"/>
          </p:cNvSpPr>
          <p:nvPr/>
        </p:nvSpPr>
        <p:spPr bwMode="auto">
          <a:xfrm>
            <a:off x="6248400" y="3483939"/>
            <a:ext cx="1347772" cy="1569660"/>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solidFill>
                  <a:srgbClr val="FF0000"/>
                </a:solidFill>
              </a:ln>
              <a:solidFill>
                <a:schemeClr val="bg1"/>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solidFill>
                  <a:srgbClr val="FF0000"/>
                </a:solidFill>
              </a:ln>
              <a:solidFill>
                <a:schemeClr val="bg1"/>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solidFill>
                    <a:schemeClr val="tx1"/>
                  </a:solidFill>
                </a:ln>
                <a:solidFill>
                  <a:srgbClr val="C00000"/>
                </a:solidFill>
                <a:effectLst/>
                <a:uLnTx/>
                <a:uFillTx/>
              </a:rPr>
              <a:t>Nutrients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solidFill>
                    <a:schemeClr val="tx1"/>
                  </a:solidFill>
                </a:ln>
                <a:solidFill>
                  <a:srgbClr val="C00000"/>
                </a:solidFill>
                <a:effectLst/>
                <a:uLnTx/>
                <a:uFillTx/>
              </a:rPr>
              <a:t>Metabolites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solidFill>
                    <a:schemeClr val="tx1"/>
                  </a:solidFill>
                </a:ln>
                <a:solidFill>
                  <a:srgbClr val="C00000"/>
                </a:solidFill>
                <a:effectLst/>
                <a:uLnTx/>
                <a:uFillTx/>
              </a:rPr>
              <a:t>Cell density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solidFill>
                    <a:schemeClr val="tx1"/>
                  </a:solidFill>
                </a:ln>
                <a:solidFill>
                  <a:srgbClr val="C00000"/>
                </a:solidFill>
                <a:effectLst/>
                <a:uLnTx/>
                <a:uFillTx/>
              </a:rPr>
              <a:t>Titer</a:t>
            </a:r>
          </a:p>
        </p:txBody>
      </p:sp>
      <p:sp>
        <p:nvSpPr>
          <p:cNvPr id="29" name="Rectangle 28"/>
          <p:cNvSpPr/>
          <p:nvPr/>
        </p:nvSpPr>
        <p:spPr>
          <a:xfrm>
            <a:off x="7781643" y="5287818"/>
            <a:ext cx="761993" cy="152400"/>
          </a:xfrm>
          <a:prstGeom prst="rect">
            <a:avLst/>
          </a:prstGeom>
          <a:solidFill>
            <a:srgbClr val="333399"/>
          </a:solidFill>
          <a:ln w="25400" cap="flat" cmpd="sng" algn="ctr">
            <a:solidFill>
              <a:srgbClr val="33339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22" name="TextBox 11"/>
          <p:cNvSpPr txBox="1">
            <a:spLocks noChangeArrowheads="1"/>
          </p:cNvSpPr>
          <p:nvPr/>
        </p:nvSpPr>
        <p:spPr bwMode="auto">
          <a:xfrm>
            <a:off x="6729417" y="4332982"/>
            <a:ext cx="1423983" cy="1077218"/>
          </a:xfrm>
          <a:prstGeom prst="rect">
            <a:avLst/>
          </a:prstGeom>
          <a:noFill/>
          <a:ln w="9525">
            <a:noFill/>
            <a:miter lim="800000"/>
            <a:headEnd/>
            <a:tailEnd/>
          </a:ln>
        </p:spPr>
        <p:txBody>
          <a:bodyPr wrap="square">
            <a:spAutoFit/>
          </a:bodyPr>
          <a:lstStyle/>
          <a:p>
            <a:pPr algn="r"/>
            <a:r>
              <a:rPr lang="en-US" sz="1600" b="1" dirty="0">
                <a:solidFill>
                  <a:srgbClr val="000099"/>
                </a:solidFill>
              </a:rPr>
              <a:t>dO2</a:t>
            </a:r>
          </a:p>
          <a:p>
            <a:pPr algn="r"/>
            <a:r>
              <a:rPr lang="en-US" sz="1600" b="1" dirty="0">
                <a:solidFill>
                  <a:srgbClr val="000099"/>
                </a:solidFill>
              </a:rPr>
              <a:t>pH</a:t>
            </a:r>
          </a:p>
          <a:p>
            <a:pPr algn="r"/>
            <a:r>
              <a:rPr lang="en-US" sz="1600" b="1" dirty="0">
                <a:solidFill>
                  <a:srgbClr val="000099"/>
                </a:solidFill>
              </a:rPr>
              <a:t>Temp</a:t>
            </a:r>
          </a:p>
          <a:p>
            <a:pPr algn="r"/>
            <a:r>
              <a:rPr lang="en-US" sz="1600" b="1" dirty="0">
                <a:solidFill>
                  <a:srgbClr val="000099"/>
                </a:solidFill>
              </a:rPr>
              <a:t> </a:t>
            </a:r>
          </a:p>
        </p:txBody>
      </p:sp>
      <p:graphicFrame>
        <p:nvGraphicFramePr>
          <p:cNvPr id="17" name="Diagram 16"/>
          <p:cNvGraphicFramePr/>
          <p:nvPr>
            <p:extLst>
              <p:ext uri="{D42A27DB-BD31-4B8C-83A1-F6EECF244321}">
                <p14:modId xmlns:p14="http://schemas.microsoft.com/office/powerpoint/2010/main" val="2101294239"/>
              </p:ext>
            </p:extLst>
          </p:nvPr>
        </p:nvGraphicFramePr>
        <p:xfrm>
          <a:off x="1491918" y="3921944"/>
          <a:ext cx="4527882" cy="1352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p:nvSpPr>
        <p:spPr>
          <a:xfrm rot="10800000">
            <a:off x="6096007" y="5307872"/>
            <a:ext cx="761993" cy="152400"/>
          </a:xfrm>
          <a:prstGeom prst="rect">
            <a:avLst/>
          </a:prstGeom>
          <a:solidFill>
            <a:srgbClr val="C00000"/>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6A72CD51-D0F4-4A79-9E00-2219EDF73DA6}"/>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24313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Overview Process Analytical Technology and Raman Spectroscopy</a:t>
            </a:r>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4AE105C-33FA-4831-BCF1-62821DB5E2C8}"/>
              </a:ext>
            </a:extLst>
          </p:cNvPr>
          <p:cNvPicPr>
            <a:picLocks noChangeAspect="1" noChangeArrowheads="1"/>
          </p:cNvPicPr>
          <p:nvPr/>
        </p:nvPicPr>
        <p:blipFill>
          <a:blip r:embed="rId2" cstate="print"/>
          <a:srcRect/>
          <a:stretch>
            <a:fillRect/>
          </a:stretch>
        </p:blipFill>
        <p:spPr bwMode="auto">
          <a:xfrm>
            <a:off x="713557" y="3344559"/>
            <a:ext cx="7589520" cy="2561255"/>
          </a:xfrm>
          <a:prstGeom prst="rect">
            <a:avLst/>
          </a:prstGeom>
          <a:noFill/>
          <a:ln w="9525">
            <a:solidFill>
              <a:schemeClr val="tx1"/>
            </a:solidFill>
            <a:miter lim="800000"/>
            <a:headEnd/>
            <a:tailEnd/>
          </a:ln>
        </p:spPr>
      </p:pic>
      <p:sp>
        <p:nvSpPr>
          <p:cNvPr id="3" name="Slide Number Placeholder 2">
            <a:extLst>
              <a:ext uri="{FF2B5EF4-FFF2-40B4-BE49-F238E27FC236}">
                <a16:creationId xmlns:a16="http://schemas.microsoft.com/office/drawing/2014/main" id="{32389F77-5790-42F1-B2D5-92B9F3EFACE6}"/>
              </a:ext>
            </a:extLst>
          </p:cNvPr>
          <p:cNvSpPr>
            <a:spLocks noGrp="1"/>
          </p:cNvSpPr>
          <p:nvPr>
            <p:ph type="sldNum" sz="quarter" idx="12"/>
          </p:nvPr>
        </p:nvSpPr>
        <p:spPr/>
        <p:txBody>
          <a:bodyPr/>
          <a:lstStyle/>
          <a:p>
            <a:fld id="{677431CD-109D-4799-81C2-761F8C28FE26}" type="slidenum">
              <a:rPr lang="en-CA" smtClean="0"/>
              <a:t>20</a:t>
            </a:fld>
            <a:endParaRPr lang="en-CA"/>
          </a:p>
        </p:txBody>
      </p:sp>
      <p:sp>
        <p:nvSpPr>
          <p:cNvPr id="4" name="Text Placeholder 3">
            <a:extLst>
              <a:ext uri="{FF2B5EF4-FFF2-40B4-BE49-F238E27FC236}">
                <a16:creationId xmlns:a16="http://schemas.microsoft.com/office/drawing/2014/main" id="{D0CDE57C-8AA9-4E66-919E-6B7ED328885A}"/>
              </a:ext>
            </a:extLst>
          </p:cNvPr>
          <p:cNvSpPr>
            <a:spLocks noGrp="1"/>
          </p:cNvSpPr>
          <p:nvPr>
            <p:ph type="body" sz="quarter" idx="13"/>
          </p:nvPr>
        </p:nvSpPr>
        <p:spPr/>
        <p:txBody>
          <a:bodyPr/>
          <a:lstStyle/>
          <a:p>
            <a:r>
              <a:rPr lang="en-US" dirty="0"/>
              <a:t>Raman spectra from a batch CHO cell culture process</a:t>
            </a:r>
          </a:p>
          <a:p>
            <a:endParaRPr lang="en-US" dirty="0"/>
          </a:p>
        </p:txBody>
      </p:sp>
      <p:pic>
        <p:nvPicPr>
          <p:cNvPr id="26" name="Picture 25">
            <a:extLst>
              <a:ext uri="{FF2B5EF4-FFF2-40B4-BE49-F238E27FC236}">
                <a16:creationId xmlns:a16="http://schemas.microsoft.com/office/drawing/2014/main" id="{113FF35D-2793-4D60-89F0-EE8E0AEA4C3C}"/>
              </a:ext>
            </a:extLst>
          </p:cNvPr>
          <p:cNvPicPr>
            <a:picLocks noChangeAspect="1" noChangeArrowheads="1"/>
          </p:cNvPicPr>
          <p:nvPr/>
        </p:nvPicPr>
        <p:blipFill>
          <a:blip r:embed="rId3" cstate="print"/>
          <a:srcRect/>
          <a:stretch>
            <a:fillRect/>
          </a:stretch>
        </p:blipFill>
        <p:spPr bwMode="auto">
          <a:xfrm>
            <a:off x="718185" y="979725"/>
            <a:ext cx="7584892" cy="2551934"/>
          </a:xfrm>
          <a:prstGeom prst="rect">
            <a:avLst/>
          </a:prstGeom>
          <a:noFill/>
          <a:ln w="9525">
            <a:solidFill>
              <a:schemeClr val="tx1"/>
            </a:solidFill>
            <a:miter lim="800000"/>
            <a:headEnd/>
            <a:tailEnd/>
          </a:ln>
        </p:spPr>
      </p:pic>
      <p:pic>
        <p:nvPicPr>
          <p:cNvPr id="27" name="Picture 26">
            <a:extLst>
              <a:ext uri="{FF2B5EF4-FFF2-40B4-BE49-F238E27FC236}">
                <a16:creationId xmlns:a16="http://schemas.microsoft.com/office/drawing/2014/main" id="{1034C236-917A-4A3B-8AE6-25EE19AFBE34}"/>
              </a:ext>
            </a:extLst>
          </p:cNvPr>
          <p:cNvPicPr>
            <a:picLocks noChangeAspect="1" noChangeArrowheads="1"/>
          </p:cNvPicPr>
          <p:nvPr/>
        </p:nvPicPr>
        <p:blipFill>
          <a:blip r:embed="rId4" cstate="print"/>
          <a:srcRect/>
          <a:stretch>
            <a:fillRect/>
          </a:stretch>
        </p:blipFill>
        <p:spPr bwMode="auto">
          <a:xfrm>
            <a:off x="3394712" y="1373613"/>
            <a:ext cx="3476625" cy="1473688"/>
          </a:xfrm>
          <a:prstGeom prst="rect">
            <a:avLst/>
          </a:prstGeom>
          <a:ln>
            <a:solidFill>
              <a:schemeClr val="tx1"/>
            </a:solid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id="{A5F95465-3D39-494D-8694-95889504240B}"/>
              </a:ext>
            </a:extLst>
          </p:cNvPr>
          <p:cNvSpPr txBox="1"/>
          <p:nvPr/>
        </p:nvSpPr>
        <p:spPr>
          <a:xfrm>
            <a:off x="1357969" y="1065836"/>
            <a:ext cx="2480553" cy="307777"/>
          </a:xfrm>
          <a:prstGeom prst="rect">
            <a:avLst/>
          </a:prstGeom>
          <a:noFill/>
        </p:spPr>
        <p:txBody>
          <a:bodyPr wrap="square" rtlCol="0">
            <a:spAutoFit/>
          </a:bodyPr>
          <a:lstStyle>
            <a:defPPr>
              <a:defRPr lang="en-US"/>
            </a:defPPr>
            <a:lvl1pPr>
              <a:defRPr sz="1400" b="1">
                <a:solidFill>
                  <a:srgbClr val="0033CC"/>
                </a:solidFill>
              </a:defRPr>
            </a:lvl1pPr>
          </a:lstStyle>
          <a:p>
            <a:pPr>
              <a:lnSpc>
                <a:spcPct val="100000"/>
              </a:lnSpc>
              <a:buNone/>
            </a:pPr>
            <a:r>
              <a:rPr lang="en-US" dirty="0">
                <a:latin typeface="+mj-lt"/>
              </a:rPr>
              <a:t>Raw, full spectral range</a:t>
            </a:r>
          </a:p>
        </p:txBody>
      </p:sp>
      <p:sp>
        <p:nvSpPr>
          <p:cNvPr id="30" name="TextBox 29">
            <a:extLst>
              <a:ext uri="{FF2B5EF4-FFF2-40B4-BE49-F238E27FC236}">
                <a16:creationId xmlns:a16="http://schemas.microsoft.com/office/drawing/2014/main" id="{3708AE1F-DB05-4437-BB87-0EE18C7C773A}"/>
              </a:ext>
            </a:extLst>
          </p:cNvPr>
          <p:cNvSpPr txBox="1"/>
          <p:nvPr/>
        </p:nvSpPr>
        <p:spPr>
          <a:xfrm>
            <a:off x="1207550" y="3542959"/>
            <a:ext cx="2480553" cy="307777"/>
          </a:xfrm>
          <a:prstGeom prst="rect">
            <a:avLst/>
          </a:prstGeom>
          <a:noFill/>
        </p:spPr>
        <p:txBody>
          <a:bodyPr wrap="square" rtlCol="0">
            <a:spAutoFit/>
          </a:bodyPr>
          <a:lstStyle>
            <a:defPPr>
              <a:defRPr lang="en-US"/>
            </a:defPPr>
            <a:lvl1pPr>
              <a:defRPr sz="1400" b="1">
                <a:solidFill>
                  <a:srgbClr val="0033CC"/>
                </a:solidFill>
              </a:defRPr>
            </a:lvl1pPr>
          </a:lstStyle>
          <a:p>
            <a:pPr>
              <a:lnSpc>
                <a:spcPct val="100000"/>
              </a:lnSpc>
              <a:buNone/>
            </a:pPr>
            <a:r>
              <a:rPr lang="en-US" dirty="0">
                <a:latin typeface="+mj-lt"/>
              </a:rPr>
              <a:t>1st derivative, zoomed</a:t>
            </a:r>
          </a:p>
        </p:txBody>
      </p:sp>
      <p:cxnSp>
        <p:nvCxnSpPr>
          <p:cNvPr id="31" name="Straight Arrow Connector 30">
            <a:extLst>
              <a:ext uri="{FF2B5EF4-FFF2-40B4-BE49-F238E27FC236}">
                <a16:creationId xmlns:a16="http://schemas.microsoft.com/office/drawing/2014/main" id="{F19E0BA7-4432-40A4-916A-9E5CD47CB954}"/>
              </a:ext>
            </a:extLst>
          </p:cNvPr>
          <p:cNvCxnSpPr/>
          <p:nvPr/>
        </p:nvCxnSpPr>
        <p:spPr>
          <a:xfrm flipV="1">
            <a:off x="5900459" y="1454082"/>
            <a:ext cx="0" cy="1191359"/>
          </a:xfrm>
          <a:prstGeom prst="straightConnector1">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5B5E3D6-47BF-4109-BE2E-0622658530FF}"/>
              </a:ext>
            </a:extLst>
          </p:cNvPr>
          <p:cNvSpPr txBox="1"/>
          <p:nvPr/>
        </p:nvSpPr>
        <p:spPr>
          <a:xfrm>
            <a:off x="4124479" y="1441580"/>
            <a:ext cx="1851504" cy="307777"/>
          </a:xfrm>
          <a:prstGeom prst="rect">
            <a:avLst/>
          </a:prstGeom>
          <a:noFill/>
        </p:spPr>
        <p:txBody>
          <a:bodyPr wrap="square" rtlCol="0">
            <a:spAutoFit/>
          </a:bodyPr>
          <a:lstStyle/>
          <a:p>
            <a:pPr>
              <a:lnSpc>
                <a:spcPct val="100000"/>
              </a:lnSpc>
              <a:buNone/>
            </a:pPr>
            <a:r>
              <a:rPr lang="en-US" sz="1400" b="1" dirty="0">
                <a:solidFill>
                  <a:srgbClr val="FF0000"/>
                </a:solidFill>
                <a:latin typeface="+mj-lt"/>
              </a:rPr>
              <a:t>Batch Progression</a:t>
            </a:r>
          </a:p>
        </p:txBody>
      </p:sp>
      <p:sp>
        <p:nvSpPr>
          <p:cNvPr id="33" name="TextBox 32">
            <a:extLst>
              <a:ext uri="{FF2B5EF4-FFF2-40B4-BE49-F238E27FC236}">
                <a16:creationId xmlns:a16="http://schemas.microsoft.com/office/drawing/2014/main" id="{94DF30DC-EEDE-4A5F-9EDB-1940134F0E2A}"/>
              </a:ext>
            </a:extLst>
          </p:cNvPr>
          <p:cNvSpPr txBox="1"/>
          <p:nvPr/>
        </p:nvSpPr>
        <p:spPr>
          <a:xfrm>
            <a:off x="3859833" y="3555610"/>
            <a:ext cx="4271514" cy="307777"/>
          </a:xfrm>
          <a:prstGeom prst="rect">
            <a:avLst/>
          </a:prstGeom>
          <a:noFill/>
        </p:spPr>
        <p:txBody>
          <a:bodyPr wrap="square" rtlCol="0">
            <a:spAutoFit/>
          </a:bodyPr>
          <a:lstStyle/>
          <a:p>
            <a:pPr>
              <a:lnSpc>
                <a:spcPct val="100000"/>
              </a:lnSpc>
              <a:buNone/>
            </a:pPr>
            <a:r>
              <a:rPr lang="en-US" sz="1400" b="1" dirty="0">
                <a:solidFill>
                  <a:srgbClr val="FF0000"/>
                </a:solidFill>
                <a:latin typeface="+mj-lt"/>
              </a:rPr>
              <a:t>Chemical changes during batch progression</a:t>
            </a:r>
          </a:p>
        </p:txBody>
      </p:sp>
      <p:sp>
        <p:nvSpPr>
          <p:cNvPr id="34" name="Left Brace 33">
            <a:extLst>
              <a:ext uri="{FF2B5EF4-FFF2-40B4-BE49-F238E27FC236}">
                <a16:creationId xmlns:a16="http://schemas.microsoft.com/office/drawing/2014/main" id="{26990979-58D0-48DD-81A4-64D302BB16CA}"/>
              </a:ext>
            </a:extLst>
          </p:cNvPr>
          <p:cNvSpPr/>
          <p:nvPr/>
        </p:nvSpPr>
        <p:spPr>
          <a:xfrm rot="16200000">
            <a:off x="6172200" y="4679093"/>
            <a:ext cx="152400" cy="304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5" name="Left Brace 34">
            <a:extLst>
              <a:ext uri="{FF2B5EF4-FFF2-40B4-BE49-F238E27FC236}">
                <a16:creationId xmlns:a16="http://schemas.microsoft.com/office/drawing/2014/main" id="{F7CA3AFC-684B-44CD-9DBD-C1C804797E46}"/>
              </a:ext>
            </a:extLst>
          </p:cNvPr>
          <p:cNvSpPr/>
          <p:nvPr/>
        </p:nvSpPr>
        <p:spPr>
          <a:xfrm rot="16200000">
            <a:off x="5257800" y="4602892"/>
            <a:ext cx="152400" cy="304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4ECB6235-7C2A-4D38-917D-5312E876CFA5}"/>
              </a:ext>
            </a:extLst>
          </p:cNvPr>
          <p:cNvSpPr/>
          <p:nvPr/>
        </p:nvSpPr>
        <p:spPr>
          <a:xfrm rot="16200000">
            <a:off x="4724400" y="4602891"/>
            <a:ext cx="152400" cy="304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C979AFC9-B4DE-4277-998F-C40D0BFA061A}"/>
              </a:ext>
            </a:extLst>
          </p:cNvPr>
          <p:cNvSpPr/>
          <p:nvPr/>
        </p:nvSpPr>
        <p:spPr>
          <a:xfrm rot="16200000">
            <a:off x="1676401" y="4642021"/>
            <a:ext cx="152400" cy="304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0AFE0823-4119-4F52-8172-34D0DA6F70AB}"/>
              </a:ext>
            </a:extLst>
          </p:cNvPr>
          <p:cNvSpPr/>
          <p:nvPr/>
        </p:nvSpPr>
        <p:spPr>
          <a:xfrm rot="16200000">
            <a:off x="3237843" y="4406459"/>
            <a:ext cx="108017" cy="79250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FEAD6AAA-0814-4D47-A49B-E0D7178FA7B8}"/>
              </a:ext>
            </a:extLst>
          </p:cNvPr>
          <p:cNvSpPr txBox="1"/>
          <p:nvPr/>
        </p:nvSpPr>
        <p:spPr>
          <a:xfrm>
            <a:off x="1283751" y="4870621"/>
            <a:ext cx="1002249" cy="276999"/>
          </a:xfrm>
          <a:prstGeom prst="rect">
            <a:avLst/>
          </a:prstGeom>
          <a:noFill/>
        </p:spPr>
        <p:txBody>
          <a:bodyPr wrap="square" rtlCol="0">
            <a:spAutoFit/>
          </a:bodyPr>
          <a:lstStyle/>
          <a:p>
            <a:r>
              <a:rPr lang="en-US" sz="1200" b="1" dirty="0"/>
              <a:t>protein</a:t>
            </a:r>
          </a:p>
        </p:txBody>
      </p:sp>
      <p:sp>
        <p:nvSpPr>
          <p:cNvPr id="40" name="TextBox 39">
            <a:extLst>
              <a:ext uri="{FF2B5EF4-FFF2-40B4-BE49-F238E27FC236}">
                <a16:creationId xmlns:a16="http://schemas.microsoft.com/office/drawing/2014/main" id="{258BD556-B2BE-4F74-9E57-0C0E878F3324}"/>
              </a:ext>
            </a:extLst>
          </p:cNvPr>
          <p:cNvSpPr txBox="1"/>
          <p:nvPr/>
        </p:nvSpPr>
        <p:spPr>
          <a:xfrm>
            <a:off x="2688008" y="4877081"/>
            <a:ext cx="1350592" cy="461665"/>
          </a:xfrm>
          <a:prstGeom prst="rect">
            <a:avLst/>
          </a:prstGeom>
          <a:noFill/>
        </p:spPr>
        <p:txBody>
          <a:bodyPr wrap="square" rtlCol="0">
            <a:spAutoFit/>
          </a:bodyPr>
          <a:lstStyle/>
          <a:p>
            <a:r>
              <a:rPr lang="en-US" sz="1200" b="1" dirty="0"/>
              <a:t>glutamate</a:t>
            </a:r>
          </a:p>
          <a:p>
            <a:r>
              <a:rPr lang="en-US" sz="1200" b="1" dirty="0"/>
              <a:t>protein</a:t>
            </a:r>
          </a:p>
        </p:txBody>
      </p:sp>
      <p:sp>
        <p:nvSpPr>
          <p:cNvPr id="41" name="TextBox 40">
            <a:extLst>
              <a:ext uri="{FF2B5EF4-FFF2-40B4-BE49-F238E27FC236}">
                <a16:creationId xmlns:a16="http://schemas.microsoft.com/office/drawing/2014/main" id="{9121AD1D-9AB6-4BF0-B2BA-CB5A1795AFA5}"/>
              </a:ext>
            </a:extLst>
          </p:cNvPr>
          <p:cNvSpPr txBox="1"/>
          <p:nvPr/>
        </p:nvSpPr>
        <p:spPr>
          <a:xfrm>
            <a:off x="4267200" y="4755292"/>
            <a:ext cx="1002249" cy="276999"/>
          </a:xfrm>
          <a:prstGeom prst="rect">
            <a:avLst/>
          </a:prstGeom>
          <a:noFill/>
        </p:spPr>
        <p:txBody>
          <a:bodyPr wrap="square" rtlCol="0">
            <a:spAutoFit/>
          </a:bodyPr>
          <a:lstStyle/>
          <a:p>
            <a:r>
              <a:rPr lang="en-US" sz="1200" b="1" dirty="0"/>
              <a:t>glucose</a:t>
            </a:r>
          </a:p>
        </p:txBody>
      </p:sp>
      <p:sp>
        <p:nvSpPr>
          <p:cNvPr id="42" name="TextBox 41">
            <a:extLst>
              <a:ext uri="{FF2B5EF4-FFF2-40B4-BE49-F238E27FC236}">
                <a16:creationId xmlns:a16="http://schemas.microsoft.com/office/drawing/2014/main" id="{5737E317-BF3F-4323-9449-E477D0315787}"/>
              </a:ext>
            </a:extLst>
          </p:cNvPr>
          <p:cNvSpPr txBox="1"/>
          <p:nvPr/>
        </p:nvSpPr>
        <p:spPr>
          <a:xfrm>
            <a:off x="6019800" y="4907692"/>
            <a:ext cx="1002249" cy="276999"/>
          </a:xfrm>
          <a:prstGeom prst="rect">
            <a:avLst/>
          </a:prstGeom>
          <a:noFill/>
        </p:spPr>
        <p:txBody>
          <a:bodyPr wrap="square" rtlCol="0">
            <a:spAutoFit/>
          </a:bodyPr>
          <a:lstStyle/>
          <a:p>
            <a:r>
              <a:rPr lang="en-US" sz="1200" b="1" dirty="0"/>
              <a:t>lactate</a:t>
            </a:r>
          </a:p>
        </p:txBody>
      </p:sp>
      <p:sp>
        <p:nvSpPr>
          <p:cNvPr id="43" name="TextBox 42">
            <a:extLst>
              <a:ext uri="{FF2B5EF4-FFF2-40B4-BE49-F238E27FC236}">
                <a16:creationId xmlns:a16="http://schemas.microsoft.com/office/drawing/2014/main" id="{BDBDFDB1-B03C-4510-9820-F04BD7BE4459}"/>
              </a:ext>
            </a:extLst>
          </p:cNvPr>
          <p:cNvSpPr txBox="1"/>
          <p:nvPr/>
        </p:nvSpPr>
        <p:spPr>
          <a:xfrm>
            <a:off x="5105400" y="4780861"/>
            <a:ext cx="1002249" cy="276999"/>
          </a:xfrm>
          <a:prstGeom prst="rect">
            <a:avLst/>
          </a:prstGeom>
          <a:noFill/>
        </p:spPr>
        <p:txBody>
          <a:bodyPr wrap="square" rtlCol="0">
            <a:spAutoFit/>
          </a:bodyPr>
          <a:lstStyle/>
          <a:p>
            <a:r>
              <a:rPr lang="en-US" sz="1200" b="1" dirty="0"/>
              <a:t>protein</a:t>
            </a:r>
          </a:p>
        </p:txBody>
      </p:sp>
      <p:sp>
        <p:nvSpPr>
          <p:cNvPr id="44" name="Left Brace 43">
            <a:extLst>
              <a:ext uri="{FF2B5EF4-FFF2-40B4-BE49-F238E27FC236}">
                <a16:creationId xmlns:a16="http://schemas.microsoft.com/office/drawing/2014/main" id="{36675078-F051-4215-BBFD-7FF9965EB3F0}"/>
              </a:ext>
            </a:extLst>
          </p:cNvPr>
          <p:cNvSpPr/>
          <p:nvPr/>
        </p:nvSpPr>
        <p:spPr>
          <a:xfrm rot="16200000">
            <a:off x="7890145" y="4564794"/>
            <a:ext cx="152400" cy="304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CE487738-DFCF-4EC5-98A1-573CAA7823EF}"/>
              </a:ext>
            </a:extLst>
          </p:cNvPr>
          <p:cNvSpPr txBox="1"/>
          <p:nvPr/>
        </p:nvSpPr>
        <p:spPr>
          <a:xfrm>
            <a:off x="7391400" y="4831492"/>
            <a:ext cx="1002249" cy="461665"/>
          </a:xfrm>
          <a:prstGeom prst="rect">
            <a:avLst/>
          </a:prstGeom>
          <a:noFill/>
        </p:spPr>
        <p:txBody>
          <a:bodyPr wrap="square" rtlCol="0">
            <a:spAutoFit/>
          </a:bodyPr>
          <a:lstStyle/>
          <a:p>
            <a:r>
              <a:rPr lang="en-US" sz="1200" b="1" dirty="0"/>
              <a:t>glutamine</a:t>
            </a:r>
          </a:p>
          <a:p>
            <a:r>
              <a:rPr lang="en-US" sz="1200" b="1" dirty="0"/>
              <a:t>glutamate</a:t>
            </a:r>
          </a:p>
        </p:txBody>
      </p:sp>
      <p:sp>
        <p:nvSpPr>
          <p:cNvPr id="24" name="TextBox 23">
            <a:extLst>
              <a:ext uri="{FF2B5EF4-FFF2-40B4-BE49-F238E27FC236}">
                <a16:creationId xmlns:a16="http://schemas.microsoft.com/office/drawing/2014/main" id="{F72BC6A5-61D9-4EC5-B794-EECF9A7BDE84}"/>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51471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FAF0BA4-280E-4F4C-A347-296807D5C590}"/>
              </a:ext>
            </a:extLst>
          </p:cNvPr>
          <p:cNvSpPr/>
          <p:nvPr/>
        </p:nvSpPr>
        <p:spPr>
          <a:xfrm>
            <a:off x="0" y="1328211"/>
            <a:ext cx="9144000" cy="4489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2301212-540C-4BF8-8CAF-E805C97C13E6}"/>
              </a:ext>
            </a:extLst>
          </p:cNvPr>
          <p:cNvSpPr>
            <a:spLocks noGrp="1"/>
          </p:cNvSpPr>
          <p:nvPr>
            <p:ph type="sldNum" sz="quarter" idx="12"/>
          </p:nvPr>
        </p:nvSpPr>
        <p:spPr/>
        <p:txBody>
          <a:bodyPr/>
          <a:lstStyle/>
          <a:p>
            <a:fld id="{677431CD-109D-4799-81C2-761F8C28FE26}" type="slidenum">
              <a:rPr lang="en-CA" smtClean="0"/>
              <a:t>21</a:t>
            </a:fld>
            <a:endParaRPr lang="en-CA"/>
          </a:p>
        </p:txBody>
      </p:sp>
      <p:sp>
        <p:nvSpPr>
          <p:cNvPr id="4" name="Text Placeholder 3">
            <a:extLst>
              <a:ext uri="{FF2B5EF4-FFF2-40B4-BE49-F238E27FC236}">
                <a16:creationId xmlns:a16="http://schemas.microsoft.com/office/drawing/2014/main" id="{066D1678-2E60-4D4F-8C8E-205F78F58D26}"/>
              </a:ext>
            </a:extLst>
          </p:cNvPr>
          <p:cNvSpPr>
            <a:spLocks noGrp="1"/>
          </p:cNvSpPr>
          <p:nvPr>
            <p:ph type="body" sz="quarter" idx="13"/>
          </p:nvPr>
        </p:nvSpPr>
        <p:spPr/>
        <p:txBody>
          <a:bodyPr/>
          <a:lstStyle/>
          <a:p>
            <a:r>
              <a:rPr lang="en-US" dirty="0"/>
              <a:t>Experimental approach for generating Raman PAT methods</a:t>
            </a:r>
          </a:p>
        </p:txBody>
      </p:sp>
      <p:sp>
        <p:nvSpPr>
          <p:cNvPr id="5" name="TextBox 4">
            <a:extLst>
              <a:ext uri="{FF2B5EF4-FFF2-40B4-BE49-F238E27FC236}">
                <a16:creationId xmlns:a16="http://schemas.microsoft.com/office/drawing/2014/main" id="{30A7F100-93DA-4CD0-BBB8-912F018D9739}"/>
              </a:ext>
            </a:extLst>
          </p:cNvPr>
          <p:cNvSpPr txBox="1"/>
          <p:nvPr/>
        </p:nvSpPr>
        <p:spPr>
          <a:xfrm>
            <a:off x="4495800" y="399963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Off-line analysis</a:t>
            </a:r>
          </a:p>
        </p:txBody>
      </p:sp>
      <p:sp>
        <p:nvSpPr>
          <p:cNvPr id="6" name="Rounded Rectangle 13">
            <a:extLst>
              <a:ext uri="{FF2B5EF4-FFF2-40B4-BE49-F238E27FC236}">
                <a16:creationId xmlns:a16="http://schemas.microsoft.com/office/drawing/2014/main" id="{16680D72-C786-42E8-B6D5-0365A91A173A}"/>
              </a:ext>
            </a:extLst>
          </p:cNvPr>
          <p:cNvSpPr/>
          <p:nvPr/>
        </p:nvSpPr>
        <p:spPr>
          <a:xfrm>
            <a:off x="2286000" y="2608686"/>
            <a:ext cx="1828800" cy="64698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prstClr val="white"/>
                </a:solidFill>
                <a:effectLst/>
                <a:uLnTx/>
                <a:uFillTx/>
                <a:latin typeface="Calibri" pitchFamily="34" charset="0"/>
                <a:ea typeface="+mn-ea"/>
                <a:cs typeface="+mn-cs"/>
              </a:rPr>
              <a:t>In situ </a:t>
            </a: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Raman spectra</a:t>
            </a:r>
          </a:p>
        </p:txBody>
      </p:sp>
      <p:sp>
        <p:nvSpPr>
          <p:cNvPr id="7" name="Right Arrow 15">
            <a:extLst>
              <a:ext uri="{FF2B5EF4-FFF2-40B4-BE49-F238E27FC236}">
                <a16:creationId xmlns:a16="http://schemas.microsoft.com/office/drawing/2014/main" id="{A94329B9-4FC8-48E7-B4A0-5FC149118343}"/>
              </a:ext>
            </a:extLst>
          </p:cNvPr>
          <p:cNvSpPr/>
          <p:nvPr/>
        </p:nvSpPr>
        <p:spPr>
          <a:xfrm flipV="1">
            <a:off x="64770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 name="Rounded Rectangle 16">
            <a:extLst>
              <a:ext uri="{FF2B5EF4-FFF2-40B4-BE49-F238E27FC236}">
                <a16:creationId xmlns:a16="http://schemas.microsoft.com/office/drawing/2014/main" id="{3D86E8B6-9F12-480D-9172-634807CDA1C6}"/>
              </a:ext>
            </a:extLst>
          </p:cNvPr>
          <p:cNvSpPr/>
          <p:nvPr/>
        </p:nvSpPr>
        <p:spPr>
          <a:xfrm>
            <a:off x="4495800" y="267375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Spectral variation</a:t>
            </a:r>
          </a:p>
        </p:txBody>
      </p:sp>
      <p:sp>
        <p:nvSpPr>
          <p:cNvPr id="9" name="TextBox 8">
            <a:extLst>
              <a:ext uri="{FF2B5EF4-FFF2-40B4-BE49-F238E27FC236}">
                <a16:creationId xmlns:a16="http://schemas.microsoft.com/office/drawing/2014/main" id="{A8ADD845-B3E2-412A-A1F9-F093F183BE96}"/>
              </a:ext>
            </a:extLst>
          </p:cNvPr>
          <p:cNvSpPr txBox="1"/>
          <p:nvPr/>
        </p:nvSpPr>
        <p:spPr>
          <a:xfrm>
            <a:off x="6934200" y="335955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Predictive models</a:t>
            </a:r>
          </a:p>
        </p:txBody>
      </p:sp>
      <p:sp>
        <p:nvSpPr>
          <p:cNvPr id="10" name="Rounded Rectangle 22">
            <a:extLst>
              <a:ext uri="{FF2B5EF4-FFF2-40B4-BE49-F238E27FC236}">
                <a16:creationId xmlns:a16="http://schemas.microsoft.com/office/drawing/2014/main" id="{9C5F5E3F-7ABC-4E6D-B3FD-218EB26F1B42}"/>
              </a:ext>
            </a:extLst>
          </p:cNvPr>
          <p:cNvSpPr/>
          <p:nvPr/>
        </p:nvSpPr>
        <p:spPr>
          <a:xfrm>
            <a:off x="2286000" y="3863426"/>
            <a:ext cx="1828800" cy="64698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Extract &amp; Prep samples</a:t>
            </a:r>
          </a:p>
        </p:txBody>
      </p:sp>
      <p:sp>
        <p:nvSpPr>
          <p:cNvPr id="11" name="TextBox 10">
            <a:extLst>
              <a:ext uri="{FF2B5EF4-FFF2-40B4-BE49-F238E27FC236}">
                <a16:creationId xmlns:a16="http://schemas.microsoft.com/office/drawing/2014/main" id="{0CCEDDD2-3976-4ACD-9A73-5E859B7AD0BA}"/>
              </a:ext>
            </a:extLst>
          </p:cNvPr>
          <p:cNvSpPr txBox="1"/>
          <p:nvPr/>
        </p:nvSpPr>
        <p:spPr>
          <a:xfrm>
            <a:off x="2971800" y="3181079"/>
            <a:ext cx="914400"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latin typeface="Arial"/>
              </a:rPr>
              <a:t>+</a:t>
            </a:r>
          </a:p>
        </p:txBody>
      </p:sp>
      <p:sp>
        <p:nvSpPr>
          <p:cNvPr id="12" name="TextBox 11">
            <a:extLst>
              <a:ext uri="{FF2B5EF4-FFF2-40B4-BE49-F238E27FC236}">
                <a16:creationId xmlns:a16="http://schemas.microsoft.com/office/drawing/2014/main" id="{3A09B800-28A3-499D-A922-26BE37CA4C76}"/>
              </a:ext>
            </a:extLst>
          </p:cNvPr>
          <p:cNvSpPr txBox="1"/>
          <p:nvPr/>
        </p:nvSpPr>
        <p:spPr>
          <a:xfrm>
            <a:off x="5105400" y="3181079"/>
            <a:ext cx="914400"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latin typeface="Arial"/>
              </a:rPr>
              <a:t>+</a:t>
            </a:r>
          </a:p>
        </p:txBody>
      </p:sp>
      <p:sp>
        <p:nvSpPr>
          <p:cNvPr id="13" name="Right Arrow 27">
            <a:extLst>
              <a:ext uri="{FF2B5EF4-FFF2-40B4-BE49-F238E27FC236}">
                <a16:creationId xmlns:a16="http://schemas.microsoft.com/office/drawing/2014/main" id="{4BA4C7B7-5920-4E38-AD16-7994BE024EEA}"/>
              </a:ext>
            </a:extLst>
          </p:cNvPr>
          <p:cNvSpPr/>
          <p:nvPr/>
        </p:nvSpPr>
        <p:spPr>
          <a:xfrm flipV="1">
            <a:off x="18288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Right Arrow 28">
            <a:extLst>
              <a:ext uri="{FF2B5EF4-FFF2-40B4-BE49-F238E27FC236}">
                <a16:creationId xmlns:a16="http://schemas.microsoft.com/office/drawing/2014/main" id="{20435402-1270-4C17-BF99-137F363ED6CC}"/>
              </a:ext>
            </a:extLst>
          </p:cNvPr>
          <p:cNvSpPr/>
          <p:nvPr/>
        </p:nvSpPr>
        <p:spPr>
          <a:xfrm flipV="1">
            <a:off x="41910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5" name="Picture 6">
            <a:extLst>
              <a:ext uri="{FF2B5EF4-FFF2-40B4-BE49-F238E27FC236}">
                <a16:creationId xmlns:a16="http://schemas.microsoft.com/office/drawing/2014/main" id="{470AB953-C2A3-4A31-A647-95AC75177549}"/>
              </a:ext>
            </a:extLst>
          </p:cNvPr>
          <p:cNvPicPr>
            <a:picLocks noChangeAspect="1"/>
          </p:cNvPicPr>
          <p:nvPr/>
        </p:nvPicPr>
        <p:blipFill>
          <a:blip r:embed="rId2" cstate="print"/>
          <a:srcRect/>
          <a:stretch>
            <a:fillRect/>
          </a:stretch>
        </p:blipFill>
        <p:spPr bwMode="auto">
          <a:xfrm>
            <a:off x="4575187" y="4562321"/>
            <a:ext cx="1295400" cy="655997"/>
          </a:xfrm>
          <a:prstGeom prst="rect">
            <a:avLst/>
          </a:prstGeom>
          <a:noFill/>
          <a:ln w="9525">
            <a:noFill/>
            <a:miter lim="800000"/>
            <a:headEnd/>
            <a:tailEnd/>
          </a:ln>
        </p:spPr>
      </p:pic>
      <p:pic>
        <p:nvPicPr>
          <p:cNvPr id="16" name="Picture 8">
            <a:extLst>
              <a:ext uri="{FF2B5EF4-FFF2-40B4-BE49-F238E27FC236}">
                <a16:creationId xmlns:a16="http://schemas.microsoft.com/office/drawing/2014/main" id="{BF12FBD0-74BE-4366-95A7-75E636749D47}"/>
              </a:ext>
            </a:extLst>
          </p:cNvPr>
          <p:cNvPicPr>
            <a:picLocks noChangeAspect="1"/>
          </p:cNvPicPr>
          <p:nvPr/>
        </p:nvPicPr>
        <p:blipFill>
          <a:blip r:embed="rId3" cstate="print"/>
          <a:srcRect/>
          <a:stretch>
            <a:fillRect/>
          </a:stretch>
        </p:blipFill>
        <p:spPr bwMode="auto">
          <a:xfrm>
            <a:off x="6019319" y="4467381"/>
            <a:ext cx="762000" cy="810713"/>
          </a:xfrm>
          <a:prstGeom prst="rect">
            <a:avLst/>
          </a:prstGeom>
          <a:noFill/>
          <a:ln w="9525">
            <a:noFill/>
            <a:miter lim="800000"/>
            <a:headEnd/>
            <a:tailEnd/>
          </a:ln>
        </p:spPr>
      </p:pic>
      <p:pic>
        <p:nvPicPr>
          <p:cNvPr id="18" name="Picture 2">
            <a:extLst>
              <a:ext uri="{FF2B5EF4-FFF2-40B4-BE49-F238E27FC236}">
                <a16:creationId xmlns:a16="http://schemas.microsoft.com/office/drawing/2014/main" id="{F9BB03C5-F6CC-43AB-B889-214F499F1D90}"/>
              </a:ext>
            </a:extLst>
          </p:cNvPr>
          <p:cNvPicPr>
            <a:picLocks noChangeAspect="1" noChangeArrowheads="1"/>
          </p:cNvPicPr>
          <p:nvPr/>
        </p:nvPicPr>
        <p:blipFill>
          <a:blip r:embed="rId4" cstate="print"/>
          <a:srcRect/>
          <a:stretch>
            <a:fillRect/>
          </a:stretch>
        </p:blipFill>
        <p:spPr bwMode="auto">
          <a:xfrm>
            <a:off x="4769889" y="1670635"/>
            <a:ext cx="1249430" cy="892450"/>
          </a:xfrm>
          <a:prstGeom prst="rect">
            <a:avLst/>
          </a:prstGeom>
          <a:noFill/>
          <a:ln w="9525">
            <a:solidFill>
              <a:sysClr val="windowText" lastClr="000000"/>
            </a:solidFill>
            <a:miter lim="800000"/>
            <a:headEnd/>
            <a:tailEnd/>
          </a:ln>
        </p:spPr>
      </p:pic>
      <p:pic>
        <p:nvPicPr>
          <p:cNvPr id="19" name="Picture 3">
            <a:extLst>
              <a:ext uri="{FF2B5EF4-FFF2-40B4-BE49-F238E27FC236}">
                <a16:creationId xmlns:a16="http://schemas.microsoft.com/office/drawing/2014/main" id="{DC0A778D-F122-4855-96F2-BF481425A1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747"/>
          <a:stretch/>
        </p:blipFill>
        <p:spPr bwMode="auto">
          <a:xfrm>
            <a:off x="7205573" y="2055255"/>
            <a:ext cx="1337328" cy="993069"/>
          </a:xfrm>
          <a:prstGeom prst="rect">
            <a:avLst/>
          </a:prstGeom>
          <a:ln>
            <a:solidFill>
              <a:sysClr val="windowText" lastClr="000000"/>
            </a:solidFill>
          </a:ln>
          <a:effectLst/>
          <a:extLst>
            <a:ext uri="{909E8E84-426E-40DD-AFC4-6F175D3DCCD1}">
              <a14:hiddenFill xmlns:a14="http://schemas.microsoft.com/office/drawing/2010/main">
                <a:solidFill>
                  <a:schemeClr val="accent1"/>
                </a:solidFill>
              </a14:hiddenFill>
            </a:ext>
          </a:extLst>
        </p:spPr>
      </p:pic>
      <p:pic>
        <p:nvPicPr>
          <p:cNvPr id="20" name="Picture 6" descr="Image result for bioreactor samples">
            <a:extLst>
              <a:ext uri="{FF2B5EF4-FFF2-40B4-BE49-F238E27FC236}">
                <a16:creationId xmlns:a16="http://schemas.microsoft.com/office/drawing/2014/main" id="{041AE11C-DB54-4F4C-ABF5-2CDC1FF65A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016" y="4564262"/>
            <a:ext cx="911911" cy="8972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0659CC56-481F-4973-AD5C-1BDF5C6B9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126" y="2136745"/>
            <a:ext cx="1316990" cy="26486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2">
            <a:extLst>
              <a:ext uri="{FF2B5EF4-FFF2-40B4-BE49-F238E27FC236}">
                <a16:creationId xmlns:a16="http://schemas.microsoft.com/office/drawing/2014/main" id="{07A8A8C8-FBDF-42F8-954C-5315A36068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1648" y="1440181"/>
            <a:ext cx="1710646" cy="1155637"/>
          </a:xfrm>
          <a:prstGeom prst="rect">
            <a:avLst/>
          </a:prstGeom>
        </p:spPr>
      </p:pic>
      <p:sp>
        <p:nvSpPr>
          <p:cNvPr id="24" name="TextBox 23">
            <a:extLst>
              <a:ext uri="{FF2B5EF4-FFF2-40B4-BE49-F238E27FC236}">
                <a16:creationId xmlns:a16="http://schemas.microsoft.com/office/drawing/2014/main" id="{AB3AFCF0-9887-46A2-A219-08B2441B0E09}"/>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7170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B782495-D936-4CFE-9224-B8D16BB8FD81}"/>
              </a:ext>
            </a:extLst>
          </p:cNvPr>
          <p:cNvSpPr/>
          <p:nvPr/>
        </p:nvSpPr>
        <p:spPr>
          <a:xfrm>
            <a:off x="0" y="1328211"/>
            <a:ext cx="9144000" cy="4489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2301212-540C-4BF8-8CAF-E805C97C13E6}"/>
              </a:ext>
            </a:extLst>
          </p:cNvPr>
          <p:cNvSpPr>
            <a:spLocks noGrp="1"/>
          </p:cNvSpPr>
          <p:nvPr>
            <p:ph type="sldNum" sz="quarter" idx="12"/>
          </p:nvPr>
        </p:nvSpPr>
        <p:spPr/>
        <p:txBody>
          <a:bodyPr/>
          <a:lstStyle/>
          <a:p>
            <a:fld id="{677431CD-109D-4799-81C2-761F8C28FE26}" type="slidenum">
              <a:rPr lang="en-CA" smtClean="0"/>
              <a:t>22</a:t>
            </a:fld>
            <a:endParaRPr lang="en-CA"/>
          </a:p>
        </p:txBody>
      </p:sp>
      <p:sp>
        <p:nvSpPr>
          <p:cNvPr id="4" name="Text Placeholder 3">
            <a:extLst>
              <a:ext uri="{FF2B5EF4-FFF2-40B4-BE49-F238E27FC236}">
                <a16:creationId xmlns:a16="http://schemas.microsoft.com/office/drawing/2014/main" id="{066D1678-2E60-4D4F-8C8E-205F78F58D26}"/>
              </a:ext>
            </a:extLst>
          </p:cNvPr>
          <p:cNvSpPr>
            <a:spLocks noGrp="1"/>
          </p:cNvSpPr>
          <p:nvPr>
            <p:ph type="body" sz="quarter" idx="13"/>
          </p:nvPr>
        </p:nvSpPr>
        <p:spPr/>
        <p:txBody>
          <a:bodyPr/>
          <a:lstStyle/>
          <a:p>
            <a:r>
              <a:rPr lang="en-US" dirty="0"/>
              <a:t>Experimental approach for generating Raman PAT methods</a:t>
            </a:r>
          </a:p>
        </p:txBody>
      </p:sp>
      <p:sp>
        <p:nvSpPr>
          <p:cNvPr id="5" name="TextBox 4">
            <a:extLst>
              <a:ext uri="{FF2B5EF4-FFF2-40B4-BE49-F238E27FC236}">
                <a16:creationId xmlns:a16="http://schemas.microsoft.com/office/drawing/2014/main" id="{30A7F100-93DA-4CD0-BBB8-912F018D9739}"/>
              </a:ext>
            </a:extLst>
          </p:cNvPr>
          <p:cNvSpPr txBox="1"/>
          <p:nvPr/>
        </p:nvSpPr>
        <p:spPr>
          <a:xfrm>
            <a:off x="4495800" y="399963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Off-line analysis</a:t>
            </a:r>
          </a:p>
        </p:txBody>
      </p:sp>
      <p:sp>
        <p:nvSpPr>
          <p:cNvPr id="6" name="Rounded Rectangle 13">
            <a:extLst>
              <a:ext uri="{FF2B5EF4-FFF2-40B4-BE49-F238E27FC236}">
                <a16:creationId xmlns:a16="http://schemas.microsoft.com/office/drawing/2014/main" id="{16680D72-C786-42E8-B6D5-0365A91A173A}"/>
              </a:ext>
            </a:extLst>
          </p:cNvPr>
          <p:cNvSpPr/>
          <p:nvPr/>
        </p:nvSpPr>
        <p:spPr>
          <a:xfrm>
            <a:off x="2286000" y="2608686"/>
            <a:ext cx="1828800" cy="64698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prstClr val="white"/>
                </a:solidFill>
                <a:effectLst/>
                <a:uLnTx/>
                <a:uFillTx/>
                <a:latin typeface="Calibri" pitchFamily="34" charset="0"/>
                <a:ea typeface="+mn-ea"/>
                <a:cs typeface="+mn-cs"/>
              </a:rPr>
              <a:t>In situ </a:t>
            </a: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Raman spectra</a:t>
            </a:r>
          </a:p>
        </p:txBody>
      </p:sp>
      <p:sp>
        <p:nvSpPr>
          <p:cNvPr id="7" name="Right Arrow 15">
            <a:extLst>
              <a:ext uri="{FF2B5EF4-FFF2-40B4-BE49-F238E27FC236}">
                <a16:creationId xmlns:a16="http://schemas.microsoft.com/office/drawing/2014/main" id="{A94329B9-4FC8-48E7-B4A0-5FC149118343}"/>
              </a:ext>
            </a:extLst>
          </p:cNvPr>
          <p:cNvSpPr/>
          <p:nvPr/>
        </p:nvSpPr>
        <p:spPr>
          <a:xfrm flipV="1">
            <a:off x="64770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 name="Rounded Rectangle 16">
            <a:extLst>
              <a:ext uri="{FF2B5EF4-FFF2-40B4-BE49-F238E27FC236}">
                <a16:creationId xmlns:a16="http://schemas.microsoft.com/office/drawing/2014/main" id="{3D86E8B6-9F12-480D-9172-634807CDA1C6}"/>
              </a:ext>
            </a:extLst>
          </p:cNvPr>
          <p:cNvSpPr/>
          <p:nvPr/>
        </p:nvSpPr>
        <p:spPr>
          <a:xfrm>
            <a:off x="4495800" y="267375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Spectral variation</a:t>
            </a:r>
          </a:p>
        </p:txBody>
      </p:sp>
      <p:sp>
        <p:nvSpPr>
          <p:cNvPr id="9" name="TextBox 8">
            <a:extLst>
              <a:ext uri="{FF2B5EF4-FFF2-40B4-BE49-F238E27FC236}">
                <a16:creationId xmlns:a16="http://schemas.microsoft.com/office/drawing/2014/main" id="{A8ADD845-B3E2-412A-A1F9-F093F183BE96}"/>
              </a:ext>
            </a:extLst>
          </p:cNvPr>
          <p:cNvSpPr txBox="1"/>
          <p:nvPr/>
        </p:nvSpPr>
        <p:spPr>
          <a:xfrm>
            <a:off x="6934200" y="3359553"/>
            <a:ext cx="1828800" cy="37457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Predictive models</a:t>
            </a:r>
          </a:p>
        </p:txBody>
      </p:sp>
      <p:sp>
        <p:nvSpPr>
          <p:cNvPr id="10" name="Rounded Rectangle 22">
            <a:extLst>
              <a:ext uri="{FF2B5EF4-FFF2-40B4-BE49-F238E27FC236}">
                <a16:creationId xmlns:a16="http://schemas.microsoft.com/office/drawing/2014/main" id="{9C5F5E3F-7ABC-4E6D-B3FD-218EB26F1B42}"/>
              </a:ext>
            </a:extLst>
          </p:cNvPr>
          <p:cNvSpPr/>
          <p:nvPr/>
        </p:nvSpPr>
        <p:spPr>
          <a:xfrm>
            <a:off x="2286000" y="3863426"/>
            <a:ext cx="1828800" cy="64698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itchFamily="34" charset="0"/>
                <a:ea typeface="+mn-ea"/>
                <a:cs typeface="+mn-cs"/>
              </a:rPr>
              <a:t>Extract &amp; Prep samples</a:t>
            </a:r>
          </a:p>
        </p:txBody>
      </p:sp>
      <p:sp>
        <p:nvSpPr>
          <p:cNvPr id="11" name="TextBox 10">
            <a:extLst>
              <a:ext uri="{FF2B5EF4-FFF2-40B4-BE49-F238E27FC236}">
                <a16:creationId xmlns:a16="http://schemas.microsoft.com/office/drawing/2014/main" id="{0CCEDDD2-3976-4ACD-9A73-5E859B7AD0BA}"/>
              </a:ext>
            </a:extLst>
          </p:cNvPr>
          <p:cNvSpPr txBox="1"/>
          <p:nvPr/>
        </p:nvSpPr>
        <p:spPr>
          <a:xfrm>
            <a:off x="2971800" y="3181079"/>
            <a:ext cx="914400"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latin typeface="Arial"/>
              </a:rPr>
              <a:t>+</a:t>
            </a:r>
          </a:p>
        </p:txBody>
      </p:sp>
      <p:sp>
        <p:nvSpPr>
          <p:cNvPr id="12" name="TextBox 11">
            <a:extLst>
              <a:ext uri="{FF2B5EF4-FFF2-40B4-BE49-F238E27FC236}">
                <a16:creationId xmlns:a16="http://schemas.microsoft.com/office/drawing/2014/main" id="{3A09B800-28A3-499D-A922-26BE37CA4C76}"/>
              </a:ext>
            </a:extLst>
          </p:cNvPr>
          <p:cNvSpPr txBox="1"/>
          <p:nvPr/>
        </p:nvSpPr>
        <p:spPr>
          <a:xfrm>
            <a:off x="5105400" y="3181079"/>
            <a:ext cx="914400" cy="707886"/>
          </a:xfrm>
          <a:prstGeom prst="rect">
            <a:avLst/>
          </a:prstGeom>
          <a:noFill/>
        </p:spPr>
        <p:txBody>
          <a:bodyPr wrap="square" rtlCol="0">
            <a:spAutoFit/>
          </a:bodyPr>
          <a:lstStyle/>
          <a:p>
            <a:pPr fontAlgn="auto">
              <a:spcBef>
                <a:spcPts val="0"/>
              </a:spcBef>
              <a:spcAft>
                <a:spcPts val="0"/>
              </a:spcAft>
            </a:pPr>
            <a:r>
              <a:rPr lang="en-US" sz="4000" b="1" dirty="0">
                <a:solidFill>
                  <a:prstClr val="black"/>
                </a:solidFill>
                <a:latin typeface="Arial"/>
              </a:rPr>
              <a:t>+</a:t>
            </a:r>
          </a:p>
        </p:txBody>
      </p:sp>
      <p:sp>
        <p:nvSpPr>
          <p:cNvPr id="13" name="Right Arrow 27">
            <a:extLst>
              <a:ext uri="{FF2B5EF4-FFF2-40B4-BE49-F238E27FC236}">
                <a16:creationId xmlns:a16="http://schemas.microsoft.com/office/drawing/2014/main" id="{4BA4C7B7-5920-4E38-AD16-7994BE024EEA}"/>
              </a:ext>
            </a:extLst>
          </p:cNvPr>
          <p:cNvSpPr/>
          <p:nvPr/>
        </p:nvSpPr>
        <p:spPr>
          <a:xfrm flipV="1">
            <a:off x="18288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Right Arrow 28">
            <a:extLst>
              <a:ext uri="{FF2B5EF4-FFF2-40B4-BE49-F238E27FC236}">
                <a16:creationId xmlns:a16="http://schemas.microsoft.com/office/drawing/2014/main" id="{20435402-1270-4C17-BF99-137F363ED6CC}"/>
              </a:ext>
            </a:extLst>
          </p:cNvPr>
          <p:cNvSpPr/>
          <p:nvPr/>
        </p:nvSpPr>
        <p:spPr>
          <a:xfrm flipV="1">
            <a:off x="4191000" y="3455717"/>
            <a:ext cx="274638" cy="182562"/>
          </a:xfrm>
          <a:prstGeom prst="rightArrow">
            <a:avLst/>
          </a:prstGeom>
          <a:solidFill>
            <a:srgbClr val="8064A2"/>
          </a:solidFill>
          <a:ln w="25400" cap="flat" cmpd="sng" algn="ctr">
            <a:solidFill>
              <a:srgbClr val="8064A2">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5" name="Picture 6">
            <a:extLst>
              <a:ext uri="{FF2B5EF4-FFF2-40B4-BE49-F238E27FC236}">
                <a16:creationId xmlns:a16="http://schemas.microsoft.com/office/drawing/2014/main" id="{470AB953-C2A3-4A31-A647-95AC75177549}"/>
              </a:ext>
            </a:extLst>
          </p:cNvPr>
          <p:cNvPicPr>
            <a:picLocks noChangeAspect="1"/>
          </p:cNvPicPr>
          <p:nvPr/>
        </p:nvPicPr>
        <p:blipFill>
          <a:blip r:embed="rId2" cstate="print"/>
          <a:srcRect/>
          <a:stretch>
            <a:fillRect/>
          </a:stretch>
        </p:blipFill>
        <p:spPr bwMode="auto">
          <a:xfrm>
            <a:off x="4575187" y="4562321"/>
            <a:ext cx="1295400" cy="655997"/>
          </a:xfrm>
          <a:prstGeom prst="rect">
            <a:avLst/>
          </a:prstGeom>
          <a:noFill/>
          <a:ln w="9525">
            <a:noFill/>
            <a:miter lim="800000"/>
            <a:headEnd/>
            <a:tailEnd/>
          </a:ln>
        </p:spPr>
      </p:pic>
      <p:pic>
        <p:nvPicPr>
          <p:cNvPr id="16" name="Picture 8">
            <a:extLst>
              <a:ext uri="{FF2B5EF4-FFF2-40B4-BE49-F238E27FC236}">
                <a16:creationId xmlns:a16="http://schemas.microsoft.com/office/drawing/2014/main" id="{BF12FBD0-74BE-4366-95A7-75E636749D47}"/>
              </a:ext>
            </a:extLst>
          </p:cNvPr>
          <p:cNvPicPr>
            <a:picLocks noChangeAspect="1"/>
          </p:cNvPicPr>
          <p:nvPr/>
        </p:nvPicPr>
        <p:blipFill>
          <a:blip r:embed="rId3" cstate="print"/>
          <a:srcRect/>
          <a:stretch>
            <a:fillRect/>
          </a:stretch>
        </p:blipFill>
        <p:spPr bwMode="auto">
          <a:xfrm>
            <a:off x="6019319" y="4467381"/>
            <a:ext cx="762000" cy="810713"/>
          </a:xfrm>
          <a:prstGeom prst="rect">
            <a:avLst/>
          </a:prstGeom>
          <a:noFill/>
          <a:ln w="9525">
            <a:noFill/>
            <a:miter lim="800000"/>
            <a:headEnd/>
            <a:tailEnd/>
          </a:ln>
        </p:spPr>
      </p:pic>
      <p:pic>
        <p:nvPicPr>
          <p:cNvPr id="18" name="Picture 2">
            <a:extLst>
              <a:ext uri="{FF2B5EF4-FFF2-40B4-BE49-F238E27FC236}">
                <a16:creationId xmlns:a16="http://schemas.microsoft.com/office/drawing/2014/main" id="{F9BB03C5-F6CC-43AB-B889-214F499F1D90}"/>
              </a:ext>
            </a:extLst>
          </p:cNvPr>
          <p:cNvPicPr>
            <a:picLocks noChangeAspect="1" noChangeArrowheads="1"/>
          </p:cNvPicPr>
          <p:nvPr/>
        </p:nvPicPr>
        <p:blipFill>
          <a:blip r:embed="rId4" cstate="print"/>
          <a:srcRect/>
          <a:stretch>
            <a:fillRect/>
          </a:stretch>
        </p:blipFill>
        <p:spPr bwMode="auto">
          <a:xfrm>
            <a:off x="4769889" y="1670635"/>
            <a:ext cx="1249430" cy="892450"/>
          </a:xfrm>
          <a:prstGeom prst="rect">
            <a:avLst/>
          </a:prstGeom>
          <a:noFill/>
          <a:ln w="9525">
            <a:solidFill>
              <a:sysClr val="windowText" lastClr="000000"/>
            </a:solidFill>
            <a:miter lim="800000"/>
            <a:headEnd/>
            <a:tailEnd/>
          </a:ln>
        </p:spPr>
      </p:pic>
      <p:pic>
        <p:nvPicPr>
          <p:cNvPr id="19" name="Picture 3">
            <a:extLst>
              <a:ext uri="{FF2B5EF4-FFF2-40B4-BE49-F238E27FC236}">
                <a16:creationId xmlns:a16="http://schemas.microsoft.com/office/drawing/2014/main" id="{DC0A778D-F122-4855-96F2-BF481425A1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747"/>
          <a:stretch/>
        </p:blipFill>
        <p:spPr bwMode="auto">
          <a:xfrm>
            <a:off x="7205573" y="2055255"/>
            <a:ext cx="1337328" cy="993069"/>
          </a:xfrm>
          <a:prstGeom prst="rect">
            <a:avLst/>
          </a:prstGeom>
          <a:ln>
            <a:solidFill>
              <a:sysClr val="windowText" lastClr="000000"/>
            </a:solidFill>
          </a:ln>
          <a:effectLst/>
          <a:extLst>
            <a:ext uri="{909E8E84-426E-40DD-AFC4-6F175D3DCCD1}">
              <a14:hiddenFill xmlns:a14="http://schemas.microsoft.com/office/drawing/2010/main">
                <a:solidFill>
                  <a:schemeClr val="accent1"/>
                </a:solidFill>
              </a14:hiddenFill>
            </a:ext>
          </a:extLst>
        </p:spPr>
      </p:pic>
      <p:pic>
        <p:nvPicPr>
          <p:cNvPr id="20" name="Picture 6" descr="Image result for bioreactor samples">
            <a:extLst>
              <a:ext uri="{FF2B5EF4-FFF2-40B4-BE49-F238E27FC236}">
                <a16:creationId xmlns:a16="http://schemas.microsoft.com/office/drawing/2014/main" id="{041AE11C-DB54-4F4C-ABF5-2CDC1FF65A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016" y="4564262"/>
            <a:ext cx="911911" cy="8972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0659CC56-481F-4973-AD5C-1BDF5C6B9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126" y="2136745"/>
            <a:ext cx="1316990" cy="264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quot;Not Allowed&quot; Symbol 21">
            <a:extLst>
              <a:ext uri="{FF2B5EF4-FFF2-40B4-BE49-F238E27FC236}">
                <a16:creationId xmlns:a16="http://schemas.microsoft.com/office/drawing/2014/main" id="{E4D16A1A-6B5D-4A33-89A4-C017A9A5B5D7}"/>
              </a:ext>
            </a:extLst>
          </p:cNvPr>
          <p:cNvSpPr/>
          <p:nvPr/>
        </p:nvSpPr>
        <p:spPr>
          <a:xfrm>
            <a:off x="2700427" y="4186918"/>
            <a:ext cx="992493" cy="876703"/>
          </a:xfrm>
          <a:prstGeom prst="noSmoking">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95C8D60A-E5CF-4364-A35B-7A431E174B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1648" y="1440181"/>
            <a:ext cx="1710646" cy="1155637"/>
          </a:xfrm>
          <a:prstGeom prst="rect">
            <a:avLst/>
          </a:prstGeom>
        </p:spPr>
      </p:pic>
      <p:sp>
        <p:nvSpPr>
          <p:cNvPr id="25" name="&quot;Not Allowed&quot; Symbol 24">
            <a:extLst>
              <a:ext uri="{FF2B5EF4-FFF2-40B4-BE49-F238E27FC236}">
                <a16:creationId xmlns:a16="http://schemas.microsoft.com/office/drawing/2014/main" id="{20628E12-4C48-4E20-BAE1-4EB7779D8E84}"/>
              </a:ext>
            </a:extLst>
          </p:cNvPr>
          <p:cNvSpPr/>
          <p:nvPr/>
        </p:nvSpPr>
        <p:spPr>
          <a:xfrm>
            <a:off x="4882468" y="4186917"/>
            <a:ext cx="992493" cy="876703"/>
          </a:xfrm>
          <a:prstGeom prst="noSmoking">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13F0062-9862-490F-99BF-24097575D3FB}"/>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46524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3">
            <a:extLst>
              <a:ext uri="{FF2B5EF4-FFF2-40B4-BE49-F238E27FC236}">
                <a16:creationId xmlns:a16="http://schemas.microsoft.com/office/drawing/2014/main" id="{2C9663CE-99CB-44C3-B65E-738115360382}"/>
              </a:ext>
            </a:extLst>
          </p:cNvPr>
          <p:cNvSpPr/>
          <p:nvPr/>
        </p:nvSpPr>
        <p:spPr>
          <a:xfrm>
            <a:off x="1424123" y="3695820"/>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sp>
        <p:nvSpPr>
          <p:cNvPr id="61" name="Circular Arrow 14">
            <a:extLst>
              <a:ext uri="{FF2B5EF4-FFF2-40B4-BE49-F238E27FC236}">
                <a16:creationId xmlns:a16="http://schemas.microsoft.com/office/drawing/2014/main" id="{8CF00916-CC51-4EE4-BEE2-04A56BB183A8}"/>
              </a:ext>
            </a:extLst>
          </p:cNvPr>
          <p:cNvSpPr/>
          <p:nvPr/>
        </p:nvSpPr>
        <p:spPr>
          <a:xfrm rot="16411064">
            <a:off x="3160017" y="3094761"/>
            <a:ext cx="2690673" cy="2935196"/>
          </a:xfrm>
          <a:prstGeom prst="circularArrow">
            <a:avLst>
              <a:gd name="adj1" fmla="val 5544"/>
              <a:gd name="adj2" fmla="val 330680"/>
              <a:gd name="adj3" fmla="val 13828406"/>
              <a:gd name="adj4" fmla="val 6811158"/>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sp>
        <p:nvSpPr>
          <p:cNvPr id="42" name="Rounded Rectangle 13">
            <a:extLst>
              <a:ext uri="{FF2B5EF4-FFF2-40B4-BE49-F238E27FC236}">
                <a16:creationId xmlns:a16="http://schemas.microsoft.com/office/drawing/2014/main" id="{0C23D412-4BB7-4929-84B5-4486DE0B07E3}"/>
              </a:ext>
            </a:extLst>
          </p:cNvPr>
          <p:cNvSpPr/>
          <p:nvPr/>
        </p:nvSpPr>
        <p:spPr>
          <a:xfrm>
            <a:off x="5514690" y="3687212"/>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pic>
        <p:nvPicPr>
          <p:cNvPr id="23" name="Picture 22">
            <a:extLst>
              <a:ext uri="{FF2B5EF4-FFF2-40B4-BE49-F238E27FC236}">
                <a16:creationId xmlns:a16="http://schemas.microsoft.com/office/drawing/2014/main" id="{0C92D9EA-07A1-48BC-9EBD-AE0A7DA2C40F}"/>
              </a:ext>
            </a:extLst>
          </p:cNvPr>
          <p:cNvPicPr>
            <a:picLocks noChangeAspect="1"/>
          </p:cNvPicPr>
          <p:nvPr/>
        </p:nvPicPr>
        <p:blipFill>
          <a:blip r:embed="rId3"/>
          <a:stretch>
            <a:fillRect/>
          </a:stretch>
        </p:blipFill>
        <p:spPr>
          <a:xfrm>
            <a:off x="5600541" y="4097124"/>
            <a:ext cx="2205738" cy="1026192"/>
          </a:xfrm>
          <a:prstGeom prst="rect">
            <a:avLst/>
          </a:prstGeom>
        </p:spPr>
      </p:pic>
      <p:sp>
        <p:nvSpPr>
          <p:cNvPr id="62" name="Circular Arrow 15">
            <a:extLst>
              <a:ext uri="{FF2B5EF4-FFF2-40B4-BE49-F238E27FC236}">
                <a16:creationId xmlns:a16="http://schemas.microsoft.com/office/drawing/2014/main" id="{0D1001E0-F9F6-4499-A62F-3CFC963BD8B5}"/>
              </a:ext>
            </a:extLst>
          </p:cNvPr>
          <p:cNvSpPr/>
          <p:nvPr/>
        </p:nvSpPr>
        <p:spPr>
          <a:xfrm rot="7385468">
            <a:off x="3168492" y="2507869"/>
            <a:ext cx="2901060" cy="2935196"/>
          </a:xfrm>
          <a:prstGeom prst="circularArrow">
            <a:avLst>
              <a:gd name="adj1" fmla="val 5544"/>
              <a:gd name="adj2" fmla="val 330680"/>
              <a:gd name="adj3" fmla="val 13828406"/>
              <a:gd name="adj4" fmla="val 10173608"/>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sp>
        <p:nvSpPr>
          <p:cNvPr id="41" name="Rounded Rectangle 13">
            <a:extLst>
              <a:ext uri="{FF2B5EF4-FFF2-40B4-BE49-F238E27FC236}">
                <a16:creationId xmlns:a16="http://schemas.microsoft.com/office/drawing/2014/main" id="{D1B5E0D4-6B67-4C27-907F-8CACED4BF7E3}"/>
              </a:ext>
            </a:extLst>
          </p:cNvPr>
          <p:cNvSpPr/>
          <p:nvPr/>
        </p:nvSpPr>
        <p:spPr>
          <a:xfrm>
            <a:off x="3334051" y="1227683"/>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sp>
        <p:nvSpPr>
          <p:cNvPr id="3" name="Slide Number Placeholder 2">
            <a:extLst>
              <a:ext uri="{FF2B5EF4-FFF2-40B4-BE49-F238E27FC236}">
                <a16:creationId xmlns:a16="http://schemas.microsoft.com/office/drawing/2014/main" id="{92301212-540C-4BF8-8CAF-E805C97C13E6}"/>
              </a:ext>
            </a:extLst>
          </p:cNvPr>
          <p:cNvSpPr>
            <a:spLocks noGrp="1"/>
          </p:cNvSpPr>
          <p:nvPr>
            <p:ph type="sldNum" sz="quarter" idx="12"/>
          </p:nvPr>
        </p:nvSpPr>
        <p:spPr/>
        <p:txBody>
          <a:bodyPr/>
          <a:lstStyle/>
          <a:p>
            <a:fld id="{677431CD-109D-4799-81C2-761F8C28FE26}" type="slidenum">
              <a:rPr lang="en-CA" smtClean="0"/>
              <a:t>23</a:t>
            </a:fld>
            <a:endParaRPr lang="en-CA"/>
          </a:p>
        </p:txBody>
      </p:sp>
      <p:sp>
        <p:nvSpPr>
          <p:cNvPr id="4" name="Text Placeholder 3">
            <a:extLst>
              <a:ext uri="{FF2B5EF4-FFF2-40B4-BE49-F238E27FC236}">
                <a16:creationId xmlns:a16="http://schemas.microsoft.com/office/drawing/2014/main" id="{066D1678-2E60-4D4F-8C8E-205F78F58D26}"/>
              </a:ext>
            </a:extLst>
          </p:cNvPr>
          <p:cNvSpPr>
            <a:spLocks noGrp="1"/>
          </p:cNvSpPr>
          <p:nvPr>
            <p:ph type="body" sz="quarter" idx="13"/>
          </p:nvPr>
        </p:nvSpPr>
        <p:spPr/>
        <p:txBody>
          <a:bodyPr/>
          <a:lstStyle/>
          <a:p>
            <a:r>
              <a:rPr lang="en-US" dirty="0"/>
              <a:t>Implementation of Raman PAT methods</a:t>
            </a:r>
          </a:p>
        </p:txBody>
      </p:sp>
      <p:pic>
        <p:nvPicPr>
          <p:cNvPr id="38" name="Picture 37">
            <a:extLst>
              <a:ext uri="{FF2B5EF4-FFF2-40B4-BE49-F238E27FC236}">
                <a16:creationId xmlns:a16="http://schemas.microsoft.com/office/drawing/2014/main" id="{9B94A45F-86AD-4524-9F83-DCD4F43885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5557" y="1712080"/>
            <a:ext cx="1366246" cy="922975"/>
          </a:xfrm>
          <a:prstGeom prst="rect">
            <a:avLst/>
          </a:prstGeom>
        </p:spPr>
      </p:pic>
      <p:pic>
        <p:nvPicPr>
          <p:cNvPr id="39" name="Picture 2">
            <a:extLst>
              <a:ext uri="{FF2B5EF4-FFF2-40B4-BE49-F238E27FC236}">
                <a16:creationId xmlns:a16="http://schemas.microsoft.com/office/drawing/2014/main" id="{EDF58594-CEF5-4695-AC36-7746E355E6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996" y="1443868"/>
            <a:ext cx="713776" cy="1435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13">
            <a:extLst>
              <a:ext uri="{FF2B5EF4-FFF2-40B4-BE49-F238E27FC236}">
                <a16:creationId xmlns:a16="http://schemas.microsoft.com/office/drawing/2014/main" id="{BC8F8F40-373A-4E1E-B426-80BEDF7E52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3015" y="3919056"/>
            <a:ext cx="1760302" cy="131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Circular Arrow 10">
            <a:extLst>
              <a:ext uri="{FF2B5EF4-FFF2-40B4-BE49-F238E27FC236}">
                <a16:creationId xmlns:a16="http://schemas.microsoft.com/office/drawing/2014/main" id="{2055592C-BD7B-428D-BDAE-D009E3AF6BEA}"/>
              </a:ext>
            </a:extLst>
          </p:cNvPr>
          <p:cNvSpPr/>
          <p:nvPr/>
        </p:nvSpPr>
        <p:spPr>
          <a:xfrm rot="904995">
            <a:off x="2810581" y="2524937"/>
            <a:ext cx="2935196" cy="2901060"/>
          </a:xfrm>
          <a:prstGeom prst="circularArrow">
            <a:avLst>
              <a:gd name="adj1" fmla="val 5544"/>
              <a:gd name="adj2" fmla="val 330680"/>
              <a:gd name="adj3" fmla="val 13828406"/>
              <a:gd name="adj4" fmla="val 10533855"/>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sp>
        <p:nvSpPr>
          <p:cNvPr id="14" name="TextBox 13">
            <a:extLst>
              <a:ext uri="{FF2B5EF4-FFF2-40B4-BE49-F238E27FC236}">
                <a16:creationId xmlns:a16="http://schemas.microsoft.com/office/drawing/2014/main" id="{E2D77143-FCC6-4C1D-AEF9-36871143BF1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87881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3">
            <a:extLst>
              <a:ext uri="{FF2B5EF4-FFF2-40B4-BE49-F238E27FC236}">
                <a16:creationId xmlns:a16="http://schemas.microsoft.com/office/drawing/2014/main" id="{2C9663CE-99CB-44C3-B65E-738115360382}"/>
              </a:ext>
            </a:extLst>
          </p:cNvPr>
          <p:cNvSpPr/>
          <p:nvPr/>
        </p:nvSpPr>
        <p:spPr>
          <a:xfrm>
            <a:off x="1424123" y="3695820"/>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sp>
        <p:nvSpPr>
          <p:cNvPr id="61" name="Circular Arrow 14">
            <a:extLst>
              <a:ext uri="{FF2B5EF4-FFF2-40B4-BE49-F238E27FC236}">
                <a16:creationId xmlns:a16="http://schemas.microsoft.com/office/drawing/2014/main" id="{8CF00916-CC51-4EE4-BEE2-04A56BB183A8}"/>
              </a:ext>
            </a:extLst>
          </p:cNvPr>
          <p:cNvSpPr/>
          <p:nvPr/>
        </p:nvSpPr>
        <p:spPr>
          <a:xfrm rot="16411064">
            <a:off x="3160017" y="3094761"/>
            <a:ext cx="2690673" cy="2935196"/>
          </a:xfrm>
          <a:prstGeom prst="circularArrow">
            <a:avLst>
              <a:gd name="adj1" fmla="val 5544"/>
              <a:gd name="adj2" fmla="val 330680"/>
              <a:gd name="adj3" fmla="val 13828406"/>
              <a:gd name="adj4" fmla="val 6811158"/>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sp>
        <p:nvSpPr>
          <p:cNvPr id="42" name="Rounded Rectangle 13">
            <a:extLst>
              <a:ext uri="{FF2B5EF4-FFF2-40B4-BE49-F238E27FC236}">
                <a16:creationId xmlns:a16="http://schemas.microsoft.com/office/drawing/2014/main" id="{0C23D412-4BB7-4929-84B5-4486DE0B07E3}"/>
              </a:ext>
            </a:extLst>
          </p:cNvPr>
          <p:cNvSpPr/>
          <p:nvPr/>
        </p:nvSpPr>
        <p:spPr>
          <a:xfrm>
            <a:off x="5514690" y="3687212"/>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pic>
        <p:nvPicPr>
          <p:cNvPr id="23" name="Picture 22">
            <a:extLst>
              <a:ext uri="{FF2B5EF4-FFF2-40B4-BE49-F238E27FC236}">
                <a16:creationId xmlns:a16="http://schemas.microsoft.com/office/drawing/2014/main" id="{0C92D9EA-07A1-48BC-9EBD-AE0A7DA2C40F}"/>
              </a:ext>
            </a:extLst>
          </p:cNvPr>
          <p:cNvPicPr>
            <a:picLocks noChangeAspect="1"/>
          </p:cNvPicPr>
          <p:nvPr/>
        </p:nvPicPr>
        <p:blipFill>
          <a:blip r:embed="rId3"/>
          <a:stretch>
            <a:fillRect/>
          </a:stretch>
        </p:blipFill>
        <p:spPr>
          <a:xfrm>
            <a:off x="5600541" y="4097124"/>
            <a:ext cx="2205738" cy="1026192"/>
          </a:xfrm>
          <a:prstGeom prst="rect">
            <a:avLst/>
          </a:prstGeom>
        </p:spPr>
      </p:pic>
      <p:sp>
        <p:nvSpPr>
          <p:cNvPr id="62" name="Circular Arrow 15">
            <a:extLst>
              <a:ext uri="{FF2B5EF4-FFF2-40B4-BE49-F238E27FC236}">
                <a16:creationId xmlns:a16="http://schemas.microsoft.com/office/drawing/2014/main" id="{0D1001E0-F9F6-4499-A62F-3CFC963BD8B5}"/>
              </a:ext>
            </a:extLst>
          </p:cNvPr>
          <p:cNvSpPr/>
          <p:nvPr/>
        </p:nvSpPr>
        <p:spPr>
          <a:xfrm rot="7385468">
            <a:off x="3168492" y="2507869"/>
            <a:ext cx="2901060" cy="2935196"/>
          </a:xfrm>
          <a:prstGeom prst="circularArrow">
            <a:avLst>
              <a:gd name="adj1" fmla="val 5544"/>
              <a:gd name="adj2" fmla="val 330680"/>
              <a:gd name="adj3" fmla="val 13828406"/>
              <a:gd name="adj4" fmla="val 10173608"/>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sp>
        <p:nvSpPr>
          <p:cNvPr id="41" name="Rounded Rectangle 13">
            <a:extLst>
              <a:ext uri="{FF2B5EF4-FFF2-40B4-BE49-F238E27FC236}">
                <a16:creationId xmlns:a16="http://schemas.microsoft.com/office/drawing/2014/main" id="{D1B5E0D4-6B67-4C27-907F-8CACED4BF7E3}"/>
              </a:ext>
            </a:extLst>
          </p:cNvPr>
          <p:cNvSpPr/>
          <p:nvPr/>
        </p:nvSpPr>
        <p:spPr>
          <a:xfrm>
            <a:off x="3334051" y="1227683"/>
            <a:ext cx="2377440" cy="182880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pitchFamily="34" charset="0"/>
              <a:ea typeface="+mn-ea"/>
              <a:cs typeface="+mn-cs"/>
            </a:endParaRPr>
          </a:p>
        </p:txBody>
      </p:sp>
      <p:sp>
        <p:nvSpPr>
          <p:cNvPr id="3" name="Slide Number Placeholder 2">
            <a:extLst>
              <a:ext uri="{FF2B5EF4-FFF2-40B4-BE49-F238E27FC236}">
                <a16:creationId xmlns:a16="http://schemas.microsoft.com/office/drawing/2014/main" id="{92301212-540C-4BF8-8CAF-E805C97C13E6}"/>
              </a:ext>
            </a:extLst>
          </p:cNvPr>
          <p:cNvSpPr>
            <a:spLocks noGrp="1"/>
          </p:cNvSpPr>
          <p:nvPr>
            <p:ph type="sldNum" sz="quarter" idx="12"/>
          </p:nvPr>
        </p:nvSpPr>
        <p:spPr/>
        <p:txBody>
          <a:bodyPr/>
          <a:lstStyle/>
          <a:p>
            <a:fld id="{677431CD-109D-4799-81C2-761F8C28FE26}" type="slidenum">
              <a:rPr lang="en-CA" smtClean="0"/>
              <a:t>24</a:t>
            </a:fld>
            <a:endParaRPr lang="en-CA"/>
          </a:p>
        </p:txBody>
      </p:sp>
      <p:sp>
        <p:nvSpPr>
          <p:cNvPr id="4" name="Text Placeholder 3">
            <a:extLst>
              <a:ext uri="{FF2B5EF4-FFF2-40B4-BE49-F238E27FC236}">
                <a16:creationId xmlns:a16="http://schemas.microsoft.com/office/drawing/2014/main" id="{066D1678-2E60-4D4F-8C8E-205F78F58D26}"/>
              </a:ext>
            </a:extLst>
          </p:cNvPr>
          <p:cNvSpPr>
            <a:spLocks noGrp="1"/>
          </p:cNvSpPr>
          <p:nvPr>
            <p:ph type="body" sz="quarter" idx="13"/>
          </p:nvPr>
        </p:nvSpPr>
        <p:spPr/>
        <p:txBody>
          <a:bodyPr/>
          <a:lstStyle/>
          <a:p>
            <a:r>
              <a:rPr lang="en-US" dirty="0"/>
              <a:t>Implementation of Raman PAT methods</a:t>
            </a:r>
          </a:p>
        </p:txBody>
      </p:sp>
      <p:pic>
        <p:nvPicPr>
          <p:cNvPr id="38" name="Picture 37">
            <a:extLst>
              <a:ext uri="{FF2B5EF4-FFF2-40B4-BE49-F238E27FC236}">
                <a16:creationId xmlns:a16="http://schemas.microsoft.com/office/drawing/2014/main" id="{9B94A45F-86AD-4524-9F83-DCD4F43885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5557" y="1712080"/>
            <a:ext cx="1366246" cy="922975"/>
          </a:xfrm>
          <a:prstGeom prst="rect">
            <a:avLst/>
          </a:prstGeom>
        </p:spPr>
      </p:pic>
      <p:pic>
        <p:nvPicPr>
          <p:cNvPr id="39" name="Picture 2">
            <a:extLst>
              <a:ext uri="{FF2B5EF4-FFF2-40B4-BE49-F238E27FC236}">
                <a16:creationId xmlns:a16="http://schemas.microsoft.com/office/drawing/2014/main" id="{EDF58594-CEF5-4695-AC36-7746E355E6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996" y="1443868"/>
            <a:ext cx="713776" cy="1435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0" name="Circular Arrow 10">
            <a:extLst>
              <a:ext uri="{FF2B5EF4-FFF2-40B4-BE49-F238E27FC236}">
                <a16:creationId xmlns:a16="http://schemas.microsoft.com/office/drawing/2014/main" id="{2055592C-BD7B-428D-BDAE-D009E3AF6BEA}"/>
              </a:ext>
            </a:extLst>
          </p:cNvPr>
          <p:cNvSpPr/>
          <p:nvPr/>
        </p:nvSpPr>
        <p:spPr>
          <a:xfrm rot="904995">
            <a:off x="2810581" y="2524937"/>
            <a:ext cx="2935196" cy="2901060"/>
          </a:xfrm>
          <a:prstGeom prst="circularArrow">
            <a:avLst>
              <a:gd name="adj1" fmla="val 5544"/>
              <a:gd name="adj2" fmla="val 330680"/>
              <a:gd name="adj3" fmla="val 13828406"/>
              <a:gd name="adj4" fmla="val 10533855"/>
              <a:gd name="adj5" fmla="val 5757"/>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sp>
      <p:pic>
        <p:nvPicPr>
          <p:cNvPr id="14" name="Picture 1">
            <a:extLst>
              <a:ext uri="{FF2B5EF4-FFF2-40B4-BE49-F238E27FC236}">
                <a16:creationId xmlns:a16="http://schemas.microsoft.com/office/drawing/2014/main" id="{C40CBC7F-D4BD-4C93-8C79-369B393A46B5}"/>
              </a:ext>
            </a:extLst>
          </p:cNvPr>
          <p:cNvPicPr>
            <a:picLocks noChangeAspect="1" noChangeArrowheads="1"/>
          </p:cNvPicPr>
          <p:nvPr/>
        </p:nvPicPr>
        <p:blipFill>
          <a:blip r:embed="rId6" cstate="print"/>
          <a:srcRect/>
          <a:stretch>
            <a:fillRect/>
          </a:stretch>
        </p:blipFill>
        <p:spPr bwMode="auto">
          <a:xfrm>
            <a:off x="1706374" y="3921279"/>
            <a:ext cx="1739039" cy="1261655"/>
          </a:xfrm>
          <a:prstGeom prst="rect">
            <a:avLst/>
          </a:prstGeom>
          <a:noFill/>
          <a:ln w="9525">
            <a:noFill/>
            <a:miter lim="800000"/>
            <a:headEnd/>
            <a:tailEnd/>
          </a:ln>
        </p:spPr>
      </p:pic>
      <p:sp>
        <p:nvSpPr>
          <p:cNvPr id="15" name="TextBox 14">
            <a:extLst>
              <a:ext uri="{FF2B5EF4-FFF2-40B4-BE49-F238E27FC236}">
                <a16:creationId xmlns:a16="http://schemas.microsoft.com/office/drawing/2014/main" id="{6B359BF0-D7DC-4B6A-AC95-666A7B768454}"/>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224689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Industry Examples</a:t>
            </a:r>
          </a:p>
        </p:txBody>
      </p:sp>
    </p:spTree>
    <p:extLst>
      <p:ext uri="{BB962C8B-B14F-4D97-AF65-F5344CB8AC3E}">
        <p14:creationId xmlns:p14="http://schemas.microsoft.com/office/powerpoint/2010/main" val="2348619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10DD7B4-345C-42F4-B6A0-342EF8E1B5BE}"/>
              </a:ext>
            </a:extLst>
          </p:cNvPr>
          <p:cNvGraphicFramePr/>
          <p:nvPr>
            <p:extLst>
              <p:ext uri="{D42A27DB-BD31-4B8C-83A1-F6EECF244321}">
                <p14:modId xmlns:p14="http://schemas.microsoft.com/office/powerpoint/2010/main" val="1929318051"/>
              </p:ext>
            </p:extLst>
          </p:nvPr>
        </p:nvGraphicFramePr>
        <p:xfrm>
          <a:off x="-180528" y="2152228"/>
          <a:ext cx="954106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0F8B1A0-FC50-4FEA-9E07-3284B5CC535E}"/>
              </a:ext>
            </a:extLst>
          </p:cNvPr>
          <p:cNvSpPr>
            <a:spLocks noGrp="1"/>
          </p:cNvSpPr>
          <p:nvPr>
            <p:ph type="sldNum" sz="quarter" idx="12"/>
          </p:nvPr>
        </p:nvSpPr>
        <p:spPr/>
        <p:txBody>
          <a:bodyPr/>
          <a:lstStyle/>
          <a:p>
            <a:fld id="{677431CD-109D-4799-81C2-761F8C28FE26}" type="slidenum">
              <a:rPr lang="en-CA" smtClean="0"/>
              <a:t>26</a:t>
            </a:fld>
            <a:endParaRPr lang="en-CA"/>
          </a:p>
        </p:txBody>
      </p:sp>
      <p:sp>
        <p:nvSpPr>
          <p:cNvPr id="4" name="Text Placeholder 3">
            <a:extLst>
              <a:ext uri="{FF2B5EF4-FFF2-40B4-BE49-F238E27FC236}">
                <a16:creationId xmlns:a16="http://schemas.microsoft.com/office/drawing/2014/main" id="{F19BC318-A205-481D-BA58-A51965C02CE2}"/>
              </a:ext>
            </a:extLst>
          </p:cNvPr>
          <p:cNvSpPr>
            <a:spLocks noGrp="1"/>
          </p:cNvSpPr>
          <p:nvPr>
            <p:ph type="body" sz="quarter" idx="13"/>
          </p:nvPr>
        </p:nvSpPr>
        <p:spPr/>
        <p:txBody>
          <a:bodyPr/>
          <a:lstStyle/>
          <a:p>
            <a:r>
              <a:rPr lang="en-US" dirty="0"/>
              <a:t>Kaiser Raman for biopharma milestones</a:t>
            </a:r>
          </a:p>
        </p:txBody>
      </p:sp>
      <p:sp>
        <p:nvSpPr>
          <p:cNvPr id="7" name="TextBox 6">
            <a:extLst>
              <a:ext uri="{FF2B5EF4-FFF2-40B4-BE49-F238E27FC236}">
                <a16:creationId xmlns:a16="http://schemas.microsoft.com/office/drawing/2014/main" id="{B9BD2725-A044-4457-A5D6-A02571D6B323}"/>
              </a:ext>
            </a:extLst>
          </p:cNvPr>
          <p:cNvSpPr txBox="1"/>
          <p:nvPr/>
        </p:nvSpPr>
        <p:spPr>
          <a:xfrm>
            <a:off x="509861" y="3736404"/>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2008</a:t>
            </a:r>
          </a:p>
        </p:txBody>
      </p:sp>
      <p:sp>
        <p:nvSpPr>
          <p:cNvPr id="8" name="TextBox 7">
            <a:extLst>
              <a:ext uri="{FF2B5EF4-FFF2-40B4-BE49-F238E27FC236}">
                <a16:creationId xmlns:a16="http://schemas.microsoft.com/office/drawing/2014/main" id="{27845295-A540-4110-8802-654FEAE42A33}"/>
              </a:ext>
            </a:extLst>
          </p:cNvPr>
          <p:cNvSpPr txBox="1"/>
          <p:nvPr/>
        </p:nvSpPr>
        <p:spPr>
          <a:xfrm>
            <a:off x="241410" y="2059869"/>
            <a:ext cx="1398733" cy="1169551"/>
          </a:xfrm>
          <a:prstGeom prst="rect">
            <a:avLst/>
          </a:prstGeom>
          <a:noFill/>
        </p:spPr>
        <p:txBody>
          <a:bodyPr wrap="square" rtlCol="0">
            <a:spAutoFit/>
          </a:bodyPr>
          <a:lstStyle/>
          <a:p>
            <a:r>
              <a:rPr lang="en-US" sz="1400" b="1" dirty="0">
                <a:solidFill>
                  <a:srgbClr val="A8005C"/>
                </a:solidFill>
                <a:latin typeface="E+H Serif" pitchFamily="18" charset="0"/>
              </a:rPr>
              <a:t>Feasibility</a:t>
            </a:r>
            <a:r>
              <a:rPr lang="en-US" sz="1400" dirty="0">
                <a:latin typeface="E+H Serif" pitchFamily="18" charset="0"/>
              </a:rPr>
              <a:t> for </a:t>
            </a:r>
            <a:r>
              <a:rPr lang="en-US" sz="1400" i="1" dirty="0">
                <a:latin typeface="E+H Serif" pitchFamily="18" charset="0"/>
              </a:rPr>
              <a:t>in situ </a:t>
            </a:r>
            <a:r>
              <a:rPr lang="en-US" sz="1400" dirty="0">
                <a:latin typeface="E+H Serif" pitchFamily="18" charset="0"/>
              </a:rPr>
              <a:t>Raman for cell culture, start of R&amp;D publications</a:t>
            </a:r>
          </a:p>
        </p:txBody>
      </p:sp>
      <p:sp>
        <p:nvSpPr>
          <p:cNvPr id="9" name="TextBox 8">
            <a:extLst>
              <a:ext uri="{FF2B5EF4-FFF2-40B4-BE49-F238E27FC236}">
                <a16:creationId xmlns:a16="http://schemas.microsoft.com/office/drawing/2014/main" id="{03495683-E005-4FBB-9FF0-C35454014CA8}"/>
              </a:ext>
            </a:extLst>
          </p:cNvPr>
          <p:cNvSpPr txBox="1"/>
          <p:nvPr/>
        </p:nvSpPr>
        <p:spPr>
          <a:xfrm>
            <a:off x="1132626" y="3741747"/>
            <a:ext cx="1492372" cy="1384995"/>
          </a:xfrm>
          <a:prstGeom prst="rect">
            <a:avLst/>
          </a:prstGeom>
          <a:noFill/>
        </p:spPr>
        <p:txBody>
          <a:bodyPr wrap="square" rtlCol="0">
            <a:spAutoFit/>
          </a:bodyPr>
          <a:lstStyle/>
          <a:p>
            <a:r>
              <a:rPr lang="en-US" sz="1400" dirty="0">
                <a:latin typeface="E+H Serif" pitchFamily="18" charset="0"/>
              </a:rPr>
              <a:t>1st </a:t>
            </a:r>
            <a:r>
              <a:rPr lang="en-US" sz="1400" b="1" dirty="0">
                <a:solidFill>
                  <a:srgbClr val="A8005C"/>
                </a:solidFill>
                <a:latin typeface="E+H Serif" pitchFamily="18" charset="0"/>
              </a:rPr>
              <a:t>publications</a:t>
            </a:r>
            <a:r>
              <a:rPr lang="en-US" sz="1400" dirty="0">
                <a:latin typeface="E+H Serif" pitchFamily="18" charset="0"/>
              </a:rPr>
              <a:t> on industrial use of Raman for bioprocesses monitoring of CPPs</a:t>
            </a:r>
          </a:p>
        </p:txBody>
      </p:sp>
      <p:sp>
        <p:nvSpPr>
          <p:cNvPr id="10" name="TextBox 9">
            <a:extLst>
              <a:ext uri="{FF2B5EF4-FFF2-40B4-BE49-F238E27FC236}">
                <a16:creationId xmlns:a16="http://schemas.microsoft.com/office/drawing/2014/main" id="{FDD2C309-42FF-409B-935E-ADDE5B35AA39}"/>
              </a:ext>
            </a:extLst>
          </p:cNvPr>
          <p:cNvSpPr txBox="1"/>
          <p:nvPr/>
        </p:nvSpPr>
        <p:spPr>
          <a:xfrm>
            <a:off x="3305159" y="3732820"/>
            <a:ext cx="1696130" cy="1815882"/>
          </a:xfrm>
          <a:prstGeom prst="rect">
            <a:avLst/>
          </a:prstGeom>
          <a:noFill/>
        </p:spPr>
        <p:txBody>
          <a:bodyPr wrap="square" rtlCol="0">
            <a:spAutoFit/>
          </a:bodyPr>
          <a:lstStyle/>
          <a:p>
            <a:r>
              <a:rPr lang="en-US" sz="1400" dirty="0">
                <a:latin typeface="E+H Serif" pitchFamily="18" charset="0"/>
              </a:rPr>
              <a:t>Emergence of works on Raman </a:t>
            </a:r>
            <a:r>
              <a:rPr lang="en-US" sz="1400" b="1" dirty="0">
                <a:solidFill>
                  <a:srgbClr val="A8005C"/>
                </a:solidFill>
                <a:latin typeface="E+H Serif" pitchFamily="18" charset="0"/>
              </a:rPr>
              <a:t>transferability</a:t>
            </a:r>
            <a:r>
              <a:rPr lang="en-US" sz="1400" dirty="0">
                <a:latin typeface="E+H Serif" pitchFamily="18" charset="0"/>
              </a:rPr>
              <a:t> cross-scales (including large-scale production). </a:t>
            </a:r>
            <a:r>
              <a:rPr lang="en-US" sz="1400" b="1" dirty="0">
                <a:solidFill>
                  <a:srgbClr val="A8005C"/>
                </a:solidFill>
                <a:latin typeface="E+H Serif" pitchFamily="18" charset="0"/>
              </a:rPr>
              <a:t>Feedback control </a:t>
            </a:r>
            <a:r>
              <a:rPr lang="en-US" sz="1400" dirty="0">
                <a:latin typeface="E+H Serif" pitchFamily="18" charset="0"/>
              </a:rPr>
              <a:t>R&amp;D.</a:t>
            </a:r>
          </a:p>
        </p:txBody>
      </p:sp>
      <p:grpSp>
        <p:nvGrpSpPr>
          <p:cNvPr id="11" name="Diagram group">
            <a:extLst>
              <a:ext uri="{FF2B5EF4-FFF2-40B4-BE49-F238E27FC236}">
                <a16:creationId xmlns:a16="http://schemas.microsoft.com/office/drawing/2014/main" id="{C2FAB084-7C6E-4AAD-99E8-4FC063526CA1}"/>
              </a:ext>
            </a:extLst>
          </p:cNvPr>
          <p:cNvGrpSpPr/>
          <p:nvPr/>
        </p:nvGrpSpPr>
        <p:grpSpPr>
          <a:xfrm>
            <a:off x="3739658" y="3196344"/>
            <a:ext cx="2505878" cy="432048"/>
            <a:chOff x="790314" y="1008110"/>
            <a:chExt cx="2505878" cy="432048"/>
          </a:xfrm>
          <a:scene3d>
            <a:camera prst="perspectiveRelaxedModerately" zoom="92000"/>
            <a:lightRig rig="balanced" dir="t">
              <a:rot lat="0" lon="0" rev="12700000"/>
            </a:lightRig>
          </a:scene3d>
        </p:grpSpPr>
        <p:sp>
          <p:nvSpPr>
            <p:cNvPr id="12" name="Oval 11">
              <a:extLst>
                <a:ext uri="{FF2B5EF4-FFF2-40B4-BE49-F238E27FC236}">
                  <a16:creationId xmlns:a16="http://schemas.microsoft.com/office/drawing/2014/main" id="{EFA08C81-15CE-4091-A37C-E44C32611897}"/>
                </a:ext>
              </a:extLst>
            </p:cNvPr>
            <p:cNvSpPr/>
            <p:nvPr/>
          </p:nvSpPr>
          <p:spPr>
            <a:xfrm>
              <a:off x="790314" y="1008110"/>
              <a:ext cx="237626" cy="237626"/>
            </a:xfrm>
            <a:prstGeom prst="ellipse">
              <a:avLst/>
            </a:prstGeom>
          </p:spPr>
          <p:style>
            <a:lnRef idx="0">
              <a:schemeClr val="accent1"/>
            </a:lnRef>
            <a:fillRef idx="3">
              <a:schemeClr val="accent1"/>
            </a:fillRef>
            <a:effectRef idx="3">
              <a:schemeClr val="accent1"/>
            </a:effectRef>
            <a:fontRef idx="minor">
              <a:schemeClr val="lt1"/>
            </a:fontRef>
          </p:style>
        </p:sp>
        <p:sp>
          <p:nvSpPr>
            <p:cNvPr id="13" name="Oval 12">
              <a:extLst>
                <a:ext uri="{FF2B5EF4-FFF2-40B4-BE49-F238E27FC236}">
                  <a16:creationId xmlns:a16="http://schemas.microsoft.com/office/drawing/2014/main" id="{5EFAE3DA-F2B6-4D71-8F35-5049F0C57E7E}"/>
                </a:ext>
              </a:extLst>
            </p:cNvPr>
            <p:cNvSpPr/>
            <p:nvPr/>
          </p:nvSpPr>
          <p:spPr>
            <a:xfrm>
              <a:off x="1942442" y="1202532"/>
              <a:ext cx="237626" cy="237626"/>
            </a:xfrm>
            <a:prstGeom prst="ellipse">
              <a:avLst/>
            </a:prstGeom>
          </p:spPr>
          <p:style>
            <a:lnRef idx="0">
              <a:schemeClr val="accent1"/>
            </a:lnRef>
            <a:fillRef idx="3">
              <a:schemeClr val="accent1"/>
            </a:fillRef>
            <a:effectRef idx="3">
              <a:schemeClr val="accent1"/>
            </a:effectRef>
            <a:fontRef idx="minor">
              <a:schemeClr val="lt1"/>
            </a:fontRef>
          </p:style>
        </p:sp>
        <p:sp>
          <p:nvSpPr>
            <p:cNvPr id="14" name="Oval 13">
              <a:extLst>
                <a:ext uri="{FF2B5EF4-FFF2-40B4-BE49-F238E27FC236}">
                  <a16:creationId xmlns:a16="http://schemas.microsoft.com/office/drawing/2014/main" id="{6C54F7FD-C6E2-46BC-9F2D-DD65FEB0A4C0}"/>
                </a:ext>
              </a:extLst>
            </p:cNvPr>
            <p:cNvSpPr/>
            <p:nvPr/>
          </p:nvSpPr>
          <p:spPr>
            <a:xfrm>
              <a:off x="3058566" y="1008110"/>
              <a:ext cx="237626" cy="237626"/>
            </a:xfrm>
            <a:prstGeom prst="ellipse">
              <a:avLst/>
            </a:prstGeom>
          </p:spPr>
          <p:style>
            <a:lnRef idx="0">
              <a:schemeClr val="accent1"/>
            </a:lnRef>
            <a:fillRef idx="3">
              <a:schemeClr val="accent1"/>
            </a:fillRef>
            <a:effectRef idx="3">
              <a:schemeClr val="accent1"/>
            </a:effectRef>
            <a:fontRef idx="minor">
              <a:schemeClr val="lt1"/>
            </a:fontRef>
          </p:style>
        </p:sp>
      </p:grpSp>
      <p:sp>
        <p:nvSpPr>
          <p:cNvPr id="15" name="TextBox 14">
            <a:extLst>
              <a:ext uri="{FF2B5EF4-FFF2-40B4-BE49-F238E27FC236}">
                <a16:creationId xmlns:a16="http://schemas.microsoft.com/office/drawing/2014/main" id="{4AD5060C-6D09-4095-A135-C3692C6200F1}"/>
              </a:ext>
            </a:extLst>
          </p:cNvPr>
          <p:cNvSpPr txBox="1"/>
          <p:nvPr/>
        </p:nvSpPr>
        <p:spPr>
          <a:xfrm>
            <a:off x="2410629" y="1811349"/>
            <a:ext cx="1409105" cy="1384995"/>
          </a:xfrm>
          <a:prstGeom prst="rect">
            <a:avLst/>
          </a:prstGeom>
          <a:noFill/>
        </p:spPr>
        <p:txBody>
          <a:bodyPr wrap="square" rtlCol="0">
            <a:spAutoFit/>
          </a:bodyPr>
          <a:lstStyle/>
          <a:p>
            <a:r>
              <a:rPr lang="en-US" sz="1400" dirty="0">
                <a:latin typeface="E+H Serif" pitchFamily="18" charset="0"/>
              </a:rPr>
              <a:t>Bioprocess specific Raman products lead to </a:t>
            </a:r>
            <a:r>
              <a:rPr lang="en-US" sz="1400" b="1" dirty="0">
                <a:solidFill>
                  <a:srgbClr val="A8005C"/>
                </a:solidFill>
                <a:latin typeface="E+H Serif" pitchFamily="18" charset="0"/>
              </a:rPr>
              <a:t>increased industry adoption</a:t>
            </a:r>
          </a:p>
        </p:txBody>
      </p:sp>
      <p:sp>
        <p:nvSpPr>
          <p:cNvPr id="16" name="TextBox 15">
            <a:extLst>
              <a:ext uri="{FF2B5EF4-FFF2-40B4-BE49-F238E27FC236}">
                <a16:creationId xmlns:a16="http://schemas.microsoft.com/office/drawing/2014/main" id="{2DCBE3A4-A2F7-40F1-AFA0-55FD8BF6B159}"/>
              </a:ext>
            </a:extLst>
          </p:cNvPr>
          <p:cNvSpPr txBox="1"/>
          <p:nvPr/>
        </p:nvSpPr>
        <p:spPr>
          <a:xfrm>
            <a:off x="5371818" y="3730576"/>
            <a:ext cx="1737813" cy="1600438"/>
          </a:xfrm>
          <a:prstGeom prst="rect">
            <a:avLst/>
          </a:prstGeom>
          <a:noFill/>
        </p:spPr>
        <p:txBody>
          <a:bodyPr wrap="square" rtlCol="0">
            <a:spAutoFit/>
          </a:bodyPr>
          <a:lstStyle/>
          <a:p>
            <a:r>
              <a:rPr lang="en-US" sz="1400" dirty="0">
                <a:latin typeface="E+H Serif" pitchFamily="18" charset="0"/>
              </a:rPr>
              <a:t>Publications on Raman-based control resulting in </a:t>
            </a:r>
            <a:r>
              <a:rPr lang="en-US" sz="1400" b="1" dirty="0">
                <a:solidFill>
                  <a:srgbClr val="A8005C"/>
                </a:solidFill>
                <a:latin typeface="E+H Serif" pitchFamily="18" charset="0"/>
              </a:rPr>
              <a:t>CQA improvement</a:t>
            </a:r>
            <a:r>
              <a:rPr lang="en-US" sz="1400" dirty="0">
                <a:latin typeface="E+H Serif" pitchFamily="18" charset="0"/>
              </a:rPr>
              <a:t> (% glycation) and </a:t>
            </a:r>
            <a:r>
              <a:rPr lang="en-US" sz="1400" b="1" dirty="0">
                <a:solidFill>
                  <a:srgbClr val="A8005C"/>
                </a:solidFill>
                <a:latin typeface="E+H Serif" pitchFamily="18" charset="0"/>
              </a:rPr>
              <a:t>titer increase </a:t>
            </a:r>
            <a:r>
              <a:rPr lang="en-US" sz="1400" dirty="0">
                <a:latin typeface="E+H Serif" pitchFamily="18" charset="0"/>
              </a:rPr>
              <a:t>(85%!)</a:t>
            </a:r>
            <a:endParaRPr lang="en-US" sz="1400" b="1" dirty="0">
              <a:solidFill>
                <a:srgbClr val="A8005C"/>
              </a:solidFill>
              <a:latin typeface="E+H Serif" pitchFamily="18" charset="0"/>
            </a:endParaRPr>
          </a:p>
        </p:txBody>
      </p:sp>
      <p:sp>
        <p:nvSpPr>
          <p:cNvPr id="17" name="TextBox 16">
            <a:extLst>
              <a:ext uri="{FF2B5EF4-FFF2-40B4-BE49-F238E27FC236}">
                <a16:creationId xmlns:a16="http://schemas.microsoft.com/office/drawing/2014/main" id="{1D0480AE-8CC2-4F15-AE51-81D445F841B3}"/>
              </a:ext>
            </a:extLst>
          </p:cNvPr>
          <p:cNvSpPr txBox="1"/>
          <p:nvPr/>
        </p:nvSpPr>
        <p:spPr>
          <a:xfrm>
            <a:off x="1545188" y="2888567"/>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2011</a:t>
            </a:r>
          </a:p>
        </p:txBody>
      </p:sp>
      <p:sp>
        <p:nvSpPr>
          <p:cNvPr id="18" name="TextBox 17">
            <a:extLst>
              <a:ext uri="{FF2B5EF4-FFF2-40B4-BE49-F238E27FC236}">
                <a16:creationId xmlns:a16="http://schemas.microsoft.com/office/drawing/2014/main" id="{C8E5E26F-A87A-424F-B2FE-56132AF080FC}"/>
              </a:ext>
            </a:extLst>
          </p:cNvPr>
          <p:cNvSpPr txBox="1"/>
          <p:nvPr/>
        </p:nvSpPr>
        <p:spPr>
          <a:xfrm>
            <a:off x="4401340" y="1646312"/>
            <a:ext cx="1663509" cy="1600438"/>
          </a:xfrm>
          <a:prstGeom prst="rect">
            <a:avLst/>
          </a:prstGeom>
          <a:noFill/>
        </p:spPr>
        <p:txBody>
          <a:bodyPr wrap="square" rtlCol="0">
            <a:spAutoFit/>
          </a:bodyPr>
          <a:lstStyle/>
          <a:p>
            <a:r>
              <a:rPr lang="en-US" sz="1400" b="1" dirty="0">
                <a:solidFill>
                  <a:srgbClr val="A8005C"/>
                </a:solidFill>
                <a:latin typeface="E+H Serif" pitchFamily="18" charset="0"/>
              </a:rPr>
              <a:t>Generic models </a:t>
            </a:r>
            <a:r>
              <a:rPr lang="en-US" sz="1400" dirty="0">
                <a:latin typeface="E+H Serif" pitchFamily="18" charset="0"/>
              </a:rPr>
              <a:t>(transfer across different media, cells &amp; processes), and </a:t>
            </a:r>
            <a:r>
              <a:rPr lang="en-US" sz="1400" b="1" dirty="0">
                <a:solidFill>
                  <a:srgbClr val="A8005C"/>
                </a:solidFill>
                <a:latin typeface="E+H Serif" pitchFamily="18" charset="0"/>
              </a:rPr>
              <a:t>Raman</a:t>
            </a:r>
            <a:r>
              <a:rPr lang="en-US" sz="1400" dirty="0">
                <a:latin typeface="E+H Serif" pitchFamily="18" charset="0"/>
              </a:rPr>
              <a:t> </a:t>
            </a:r>
            <a:r>
              <a:rPr lang="en-US" sz="1400" b="1" dirty="0">
                <a:solidFill>
                  <a:srgbClr val="A8005C"/>
                </a:solidFill>
                <a:latin typeface="E+H Serif" pitchFamily="18" charset="0"/>
              </a:rPr>
              <a:t>Robustness</a:t>
            </a:r>
            <a:r>
              <a:rPr lang="en-US" sz="1400" b="1" dirty="0">
                <a:solidFill>
                  <a:srgbClr val="C00000"/>
                </a:solidFill>
                <a:latin typeface="E+H Serif" pitchFamily="18" charset="0"/>
              </a:rPr>
              <a:t> </a:t>
            </a:r>
            <a:r>
              <a:rPr lang="en-US" sz="1400" dirty="0">
                <a:latin typeface="E+H Serif" pitchFamily="18" charset="0"/>
              </a:rPr>
              <a:t>reported</a:t>
            </a:r>
          </a:p>
        </p:txBody>
      </p:sp>
      <p:grpSp>
        <p:nvGrpSpPr>
          <p:cNvPr id="19" name="Diagram group">
            <a:extLst>
              <a:ext uri="{FF2B5EF4-FFF2-40B4-BE49-F238E27FC236}">
                <a16:creationId xmlns:a16="http://schemas.microsoft.com/office/drawing/2014/main" id="{18D2AAC2-3454-4B9E-A034-56A616BE46F5}"/>
              </a:ext>
            </a:extLst>
          </p:cNvPr>
          <p:cNvGrpSpPr/>
          <p:nvPr/>
        </p:nvGrpSpPr>
        <p:grpSpPr>
          <a:xfrm>
            <a:off x="6944014" y="3390766"/>
            <a:ext cx="237626" cy="237626"/>
            <a:chOff x="612068" y="1152787"/>
            <a:chExt cx="237626" cy="237626"/>
          </a:xfrm>
          <a:scene3d>
            <a:camera prst="perspectiveRelaxedModerately" zoom="92000"/>
            <a:lightRig rig="balanced" dir="t">
              <a:rot lat="0" lon="0" rev="12700000"/>
            </a:lightRig>
          </a:scene3d>
        </p:grpSpPr>
        <p:sp>
          <p:nvSpPr>
            <p:cNvPr id="20" name="Oval 19">
              <a:extLst>
                <a:ext uri="{FF2B5EF4-FFF2-40B4-BE49-F238E27FC236}">
                  <a16:creationId xmlns:a16="http://schemas.microsoft.com/office/drawing/2014/main" id="{D3E8FA80-89A6-47E3-9F1D-CDD8C4A7FDAC}"/>
                </a:ext>
              </a:extLst>
            </p:cNvPr>
            <p:cNvSpPr/>
            <p:nvPr/>
          </p:nvSpPr>
          <p:spPr>
            <a:xfrm>
              <a:off x="612068" y="1152787"/>
              <a:ext cx="237626" cy="237626"/>
            </a:xfrm>
            <a:prstGeom prst="ellipse">
              <a:avLst/>
            </a:prstGeom>
          </p:spPr>
          <p:style>
            <a:lnRef idx="0">
              <a:schemeClr val="accent1"/>
            </a:lnRef>
            <a:fillRef idx="3">
              <a:schemeClr val="accent1"/>
            </a:fillRef>
            <a:effectRef idx="3">
              <a:schemeClr val="accent1"/>
            </a:effectRef>
            <a:fontRef idx="minor">
              <a:schemeClr val="lt1"/>
            </a:fontRef>
          </p:style>
        </p:sp>
      </p:grpSp>
      <p:sp>
        <p:nvSpPr>
          <p:cNvPr id="21" name="TextBox 20">
            <a:extLst>
              <a:ext uri="{FF2B5EF4-FFF2-40B4-BE49-F238E27FC236}">
                <a16:creationId xmlns:a16="http://schemas.microsoft.com/office/drawing/2014/main" id="{2C0FC6F2-57BC-4FB6-83E5-15DB2583FCC2}"/>
              </a:ext>
            </a:extLst>
          </p:cNvPr>
          <p:cNvSpPr txBox="1"/>
          <p:nvPr/>
        </p:nvSpPr>
        <p:spPr>
          <a:xfrm>
            <a:off x="6524474" y="1828192"/>
            <a:ext cx="1751688" cy="1384995"/>
          </a:xfrm>
          <a:prstGeom prst="rect">
            <a:avLst/>
          </a:prstGeom>
          <a:noFill/>
        </p:spPr>
        <p:txBody>
          <a:bodyPr wrap="square" rtlCol="0">
            <a:spAutoFit/>
          </a:bodyPr>
          <a:lstStyle/>
          <a:p>
            <a:r>
              <a:rPr lang="en-US" sz="1400" b="1" dirty="0">
                <a:solidFill>
                  <a:srgbClr val="A8005C"/>
                </a:solidFill>
                <a:latin typeface="E+H Serif" pitchFamily="18" charset="0"/>
              </a:rPr>
              <a:t>SUB </a:t>
            </a:r>
            <a:r>
              <a:rPr lang="en-US" sz="1400" dirty="0">
                <a:latin typeface="E+H Serif" pitchFamily="18" charset="0"/>
              </a:rPr>
              <a:t>and </a:t>
            </a:r>
            <a:r>
              <a:rPr lang="en-US" sz="1400" b="1" dirty="0">
                <a:solidFill>
                  <a:srgbClr val="A8005C"/>
                </a:solidFill>
                <a:latin typeface="E+H Serif" pitchFamily="18" charset="0"/>
              </a:rPr>
              <a:t>Perfusion</a:t>
            </a:r>
            <a:r>
              <a:rPr lang="en-US" sz="1400" dirty="0">
                <a:latin typeface="E+H Serif" pitchFamily="18" charset="0"/>
              </a:rPr>
              <a:t> compatibility, and</a:t>
            </a:r>
          </a:p>
          <a:p>
            <a:r>
              <a:rPr lang="en-US" sz="1400" b="1" dirty="0">
                <a:solidFill>
                  <a:srgbClr val="A8005C"/>
                </a:solidFill>
                <a:latin typeface="E+H Serif" pitchFamily="18" charset="0"/>
              </a:rPr>
              <a:t>Control in GMP </a:t>
            </a:r>
            <a:r>
              <a:rPr lang="en-US" sz="1400" dirty="0">
                <a:latin typeface="E+H Serif" pitchFamily="18" charset="0"/>
              </a:rPr>
              <a:t>presented, general technology advances</a:t>
            </a:r>
          </a:p>
        </p:txBody>
      </p:sp>
      <p:sp>
        <p:nvSpPr>
          <p:cNvPr id="22" name="TextBox 21">
            <a:extLst>
              <a:ext uri="{FF2B5EF4-FFF2-40B4-BE49-F238E27FC236}">
                <a16:creationId xmlns:a16="http://schemas.microsoft.com/office/drawing/2014/main" id="{D7BC1BF9-4B2B-4902-97F3-3836A081C0EC}"/>
              </a:ext>
            </a:extLst>
          </p:cNvPr>
          <p:cNvSpPr txBox="1"/>
          <p:nvPr/>
        </p:nvSpPr>
        <p:spPr>
          <a:xfrm>
            <a:off x="6785596" y="3716659"/>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2017</a:t>
            </a:r>
          </a:p>
        </p:txBody>
      </p:sp>
      <p:sp>
        <p:nvSpPr>
          <p:cNvPr id="23" name="TextBox 22">
            <a:extLst>
              <a:ext uri="{FF2B5EF4-FFF2-40B4-BE49-F238E27FC236}">
                <a16:creationId xmlns:a16="http://schemas.microsoft.com/office/drawing/2014/main" id="{A1562260-FF63-4E9A-BDC0-E30D31A4D9B3}"/>
              </a:ext>
            </a:extLst>
          </p:cNvPr>
          <p:cNvSpPr txBox="1"/>
          <p:nvPr/>
        </p:nvSpPr>
        <p:spPr>
          <a:xfrm>
            <a:off x="2635776" y="3732820"/>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2012</a:t>
            </a:r>
          </a:p>
        </p:txBody>
      </p:sp>
      <p:sp>
        <p:nvSpPr>
          <p:cNvPr id="24" name="TextBox 23">
            <a:extLst>
              <a:ext uri="{FF2B5EF4-FFF2-40B4-BE49-F238E27FC236}">
                <a16:creationId xmlns:a16="http://schemas.microsoft.com/office/drawing/2014/main" id="{65D66693-97A0-4B91-91B5-2FD51B9A1D8E}"/>
              </a:ext>
            </a:extLst>
          </p:cNvPr>
          <p:cNvSpPr txBox="1"/>
          <p:nvPr/>
        </p:nvSpPr>
        <p:spPr>
          <a:xfrm>
            <a:off x="3607884" y="2888567"/>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2014</a:t>
            </a:r>
          </a:p>
        </p:txBody>
      </p:sp>
      <p:sp>
        <p:nvSpPr>
          <p:cNvPr id="25" name="TextBox 24">
            <a:extLst>
              <a:ext uri="{FF2B5EF4-FFF2-40B4-BE49-F238E27FC236}">
                <a16:creationId xmlns:a16="http://schemas.microsoft.com/office/drawing/2014/main" id="{248930B6-9ECD-454C-8197-98AB2ADB45D5}"/>
              </a:ext>
            </a:extLst>
          </p:cNvPr>
          <p:cNvSpPr txBox="1"/>
          <p:nvPr/>
        </p:nvSpPr>
        <p:spPr>
          <a:xfrm>
            <a:off x="4705356" y="3721146"/>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2015</a:t>
            </a:r>
          </a:p>
        </p:txBody>
      </p:sp>
      <p:sp>
        <p:nvSpPr>
          <p:cNvPr id="26" name="TextBox 25">
            <a:extLst>
              <a:ext uri="{FF2B5EF4-FFF2-40B4-BE49-F238E27FC236}">
                <a16:creationId xmlns:a16="http://schemas.microsoft.com/office/drawing/2014/main" id="{E9DCC782-BF4F-4A21-9EFF-7FE42F06193B}"/>
              </a:ext>
            </a:extLst>
          </p:cNvPr>
          <p:cNvSpPr txBox="1"/>
          <p:nvPr/>
        </p:nvSpPr>
        <p:spPr>
          <a:xfrm>
            <a:off x="5705476" y="2908312"/>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2016</a:t>
            </a:r>
          </a:p>
        </p:txBody>
      </p:sp>
      <p:sp>
        <p:nvSpPr>
          <p:cNvPr id="27" name="Oval 26">
            <a:extLst>
              <a:ext uri="{FF2B5EF4-FFF2-40B4-BE49-F238E27FC236}">
                <a16:creationId xmlns:a16="http://schemas.microsoft.com/office/drawing/2014/main" id="{1BAE1D52-57D1-4DF9-8DFA-F991C3C9E808}"/>
              </a:ext>
            </a:extLst>
          </p:cNvPr>
          <p:cNvSpPr/>
          <p:nvPr/>
        </p:nvSpPr>
        <p:spPr>
          <a:xfrm>
            <a:off x="7952126" y="3210746"/>
            <a:ext cx="237626" cy="237626"/>
          </a:xfrm>
          <a:prstGeom prst="ellipse">
            <a:avLst/>
          </a:prstGeom>
        </p:spPr>
        <p:style>
          <a:lnRef idx="0">
            <a:schemeClr val="accent1"/>
          </a:lnRef>
          <a:fillRef idx="3">
            <a:schemeClr val="accent1"/>
          </a:fillRef>
          <a:effectRef idx="3">
            <a:schemeClr val="accent1"/>
          </a:effectRef>
          <a:fontRef idx="minor">
            <a:schemeClr val="lt1"/>
          </a:fontRef>
        </p:style>
      </p:sp>
      <p:sp>
        <p:nvSpPr>
          <p:cNvPr id="28" name="Rectangle 27">
            <a:extLst>
              <a:ext uri="{FF2B5EF4-FFF2-40B4-BE49-F238E27FC236}">
                <a16:creationId xmlns:a16="http://schemas.microsoft.com/office/drawing/2014/main" id="{BB8109C7-4DDB-4DBB-AC1F-AF41A47DC5EC}"/>
              </a:ext>
            </a:extLst>
          </p:cNvPr>
          <p:cNvSpPr/>
          <p:nvPr/>
        </p:nvSpPr>
        <p:spPr>
          <a:xfrm>
            <a:off x="7490227" y="3733040"/>
            <a:ext cx="1618277" cy="954107"/>
          </a:xfrm>
          <a:prstGeom prst="rect">
            <a:avLst/>
          </a:prstGeom>
        </p:spPr>
        <p:txBody>
          <a:bodyPr wrap="square">
            <a:spAutoFit/>
          </a:bodyPr>
          <a:lstStyle/>
          <a:p>
            <a:r>
              <a:rPr lang="en-US" sz="1400" dirty="0">
                <a:latin typeface="E+H Serif" pitchFamily="18" charset="0"/>
              </a:rPr>
              <a:t>Extended applications </a:t>
            </a:r>
            <a:r>
              <a:rPr lang="en-US" sz="1400" b="1" dirty="0">
                <a:latin typeface="E+H Serif" pitchFamily="18" charset="0"/>
              </a:rPr>
              <a:t>-</a:t>
            </a:r>
          </a:p>
          <a:p>
            <a:r>
              <a:rPr lang="en-US" sz="1400" b="1" dirty="0">
                <a:solidFill>
                  <a:srgbClr val="A8005C"/>
                </a:solidFill>
                <a:latin typeface="E+H Serif" pitchFamily="18" charset="0"/>
              </a:rPr>
              <a:t>Additional CQAs</a:t>
            </a:r>
            <a:r>
              <a:rPr lang="en-US" sz="1400" dirty="0">
                <a:latin typeface="E+H Serif" pitchFamily="18" charset="0"/>
              </a:rPr>
              <a:t> and </a:t>
            </a:r>
            <a:r>
              <a:rPr lang="en-US" sz="1400" b="1" dirty="0">
                <a:solidFill>
                  <a:srgbClr val="A8005C"/>
                </a:solidFill>
                <a:latin typeface="E+H Serif" pitchFamily="18" charset="0"/>
              </a:rPr>
              <a:t>downstream</a:t>
            </a:r>
            <a:endParaRPr lang="en-US" sz="1400" dirty="0"/>
          </a:p>
        </p:txBody>
      </p:sp>
      <p:sp>
        <p:nvSpPr>
          <p:cNvPr id="29" name="TextBox 28">
            <a:extLst>
              <a:ext uri="{FF2B5EF4-FFF2-40B4-BE49-F238E27FC236}">
                <a16:creationId xmlns:a16="http://schemas.microsoft.com/office/drawing/2014/main" id="{22ED8343-E3AE-472A-BAFA-D1D0D12AA3CF}"/>
              </a:ext>
            </a:extLst>
          </p:cNvPr>
          <p:cNvSpPr txBox="1"/>
          <p:nvPr/>
        </p:nvSpPr>
        <p:spPr>
          <a:xfrm>
            <a:off x="7729692" y="2888567"/>
            <a:ext cx="64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latin typeface="E+H Serif" pitchFamily="18" charset="0"/>
              </a:rPr>
              <a:t>2018</a:t>
            </a:r>
          </a:p>
        </p:txBody>
      </p:sp>
      <p:grpSp>
        <p:nvGrpSpPr>
          <p:cNvPr id="30" name="Diagram group">
            <a:extLst>
              <a:ext uri="{FF2B5EF4-FFF2-40B4-BE49-F238E27FC236}">
                <a16:creationId xmlns:a16="http://schemas.microsoft.com/office/drawing/2014/main" id="{F96B3FF4-EB69-484F-9D60-ABF4CDF817D4}"/>
              </a:ext>
            </a:extLst>
          </p:cNvPr>
          <p:cNvGrpSpPr/>
          <p:nvPr/>
        </p:nvGrpSpPr>
        <p:grpSpPr>
          <a:xfrm>
            <a:off x="645174" y="3196344"/>
            <a:ext cx="2505878" cy="432048"/>
            <a:chOff x="790314" y="1008110"/>
            <a:chExt cx="2505878" cy="432048"/>
          </a:xfrm>
          <a:scene3d>
            <a:camera prst="perspectiveRelaxedModerately" zoom="92000"/>
            <a:lightRig rig="balanced" dir="t">
              <a:rot lat="0" lon="0" rev="12700000"/>
            </a:lightRig>
          </a:scene3d>
        </p:grpSpPr>
        <p:sp>
          <p:nvSpPr>
            <p:cNvPr id="31" name="Oval 30">
              <a:extLst>
                <a:ext uri="{FF2B5EF4-FFF2-40B4-BE49-F238E27FC236}">
                  <a16:creationId xmlns:a16="http://schemas.microsoft.com/office/drawing/2014/main" id="{673DAE10-BD54-459F-B626-AE25B0D017CD}"/>
                </a:ext>
              </a:extLst>
            </p:cNvPr>
            <p:cNvSpPr/>
            <p:nvPr/>
          </p:nvSpPr>
          <p:spPr>
            <a:xfrm>
              <a:off x="790314" y="1202532"/>
              <a:ext cx="237626" cy="237626"/>
            </a:xfrm>
            <a:prstGeom prst="ellipse">
              <a:avLst/>
            </a:prstGeom>
          </p:spPr>
          <p:style>
            <a:lnRef idx="0">
              <a:schemeClr val="accent1"/>
            </a:lnRef>
            <a:fillRef idx="3">
              <a:schemeClr val="accent1"/>
            </a:fillRef>
            <a:effectRef idx="3">
              <a:schemeClr val="accent1"/>
            </a:effectRef>
            <a:fontRef idx="minor">
              <a:schemeClr val="lt1"/>
            </a:fontRef>
          </p:style>
        </p:sp>
        <p:sp>
          <p:nvSpPr>
            <p:cNvPr id="32" name="Oval 31">
              <a:extLst>
                <a:ext uri="{FF2B5EF4-FFF2-40B4-BE49-F238E27FC236}">
                  <a16:creationId xmlns:a16="http://schemas.microsoft.com/office/drawing/2014/main" id="{54CA1AEB-3E25-4957-8451-3F4F2349C8BA}"/>
                </a:ext>
              </a:extLst>
            </p:cNvPr>
            <p:cNvSpPr/>
            <p:nvPr/>
          </p:nvSpPr>
          <p:spPr>
            <a:xfrm>
              <a:off x="1942442" y="1008110"/>
              <a:ext cx="237626" cy="237626"/>
            </a:xfrm>
            <a:prstGeom prst="ellipse">
              <a:avLst/>
            </a:prstGeom>
          </p:spPr>
          <p:style>
            <a:lnRef idx="0">
              <a:schemeClr val="accent1"/>
            </a:lnRef>
            <a:fillRef idx="3">
              <a:schemeClr val="accent1"/>
            </a:fillRef>
            <a:effectRef idx="3">
              <a:schemeClr val="accent1"/>
            </a:effectRef>
            <a:fontRef idx="minor">
              <a:schemeClr val="lt1"/>
            </a:fontRef>
          </p:style>
        </p:sp>
        <p:sp>
          <p:nvSpPr>
            <p:cNvPr id="33" name="Oval 32">
              <a:extLst>
                <a:ext uri="{FF2B5EF4-FFF2-40B4-BE49-F238E27FC236}">
                  <a16:creationId xmlns:a16="http://schemas.microsoft.com/office/drawing/2014/main" id="{8CCB2E0B-A212-4DFE-B036-B8631009D48F}"/>
                </a:ext>
              </a:extLst>
            </p:cNvPr>
            <p:cNvSpPr/>
            <p:nvPr/>
          </p:nvSpPr>
          <p:spPr>
            <a:xfrm>
              <a:off x="3058566" y="1202532"/>
              <a:ext cx="237626" cy="237626"/>
            </a:xfrm>
            <a:prstGeom prst="ellipse">
              <a:avLst/>
            </a:prstGeom>
          </p:spPr>
          <p:style>
            <a:lnRef idx="0">
              <a:schemeClr val="accent1"/>
            </a:lnRef>
            <a:fillRef idx="3">
              <a:schemeClr val="accent1"/>
            </a:fillRef>
            <a:effectRef idx="3">
              <a:schemeClr val="accent1"/>
            </a:effectRef>
            <a:fontRef idx="minor">
              <a:schemeClr val="lt1"/>
            </a:fontRef>
          </p:style>
        </p:sp>
      </p:grpSp>
      <p:sp>
        <p:nvSpPr>
          <p:cNvPr id="34" name="TextBox 33">
            <a:extLst>
              <a:ext uri="{FF2B5EF4-FFF2-40B4-BE49-F238E27FC236}">
                <a16:creationId xmlns:a16="http://schemas.microsoft.com/office/drawing/2014/main" id="{342D0B85-7580-414E-B1ED-9F3D300AA08F}"/>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3018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8" grpId="0"/>
      <p:bldP spid="21"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73658"/>
            <a:ext cx="4151856" cy="4380178"/>
          </a:xfrm>
        </p:spPr>
        <p:txBody>
          <a:bodyPr/>
          <a:lstStyle/>
          <a:p>
            <a:pPr>
              <a:spcBef>
                <a:spcPts val="1200"/>
              </a:spcBef>
              <a:spcAft>
                <a:spcPts val="600"/>
              </a:spcAft>
            </a:pPr>
            <a:r>
              <a:rPr lang="en-US" sz="1600" dirty="0"/>
              <a:t>Multi-component, multi-scale Raman spectroscopy modeling of a CHO cell culture process producing a monoclonal antibody.</a:t>
            </a:r>
          </a:p>
          <a:p>
            <a:pPr>
              <a:spcBef>
                <a:spcPts val="1200"/>
              </a:spcBef>
              <a:spcAft>
                <a:spcPts val="600"/>
              </a:spcAft>
            </a:pPr>
            <a:endParaRPr lang="en-US" sz="1800" dirty="0"/>
          </a:p>
          <a:p>
            <a:pPr>
              <a:spcBef>
                <a:spcPts val="1200"/>
              </a:spcBef>
              <a:spcAft>
                <a:spcPts val="600"/>
              </a:spcAft>
            </a:pPr>
            <a:endParaRPr lang="en-US" sz="1800" dirty="0"/>
          </a:p>
          <a:p>
            <a:pPr>
              <a:spcBef>
                <a:spcPts val="1200"/>
              </a:spcBef>
              <a:spcAft>
                <a:spcPts val="600"/>
              </a:spcAft>
            </a:pPr>
            <a:endParaRPr lang="en-US" sz="1800" dirty="0"/>
          </a:p>
          <a:p>
            <a:pPr>
              <a:spcBef>
                <a:spcPts val="1200"/>
              </a:spcBef>
              <a:spcAft>
                <a:spcPts val="600"/>
              </a:spcAft>
            </a:pPr>
            <a:endParaRPr lang="en-US" sz="1800" dirty="0"/>
          </a:p>
          <a:p>
            <a:pPr>
              <a:spcBef>
                <a:spcPts val="1200"/>
              </a:spcBef>
              <a:spcAft>
                <a:spcPts val="600"/>
              </a:spcAft>
            </a:pPr>
            <a:endParaRPr lang="en-US" sz="1800" dirty="0"/>
          </a:p>
          <a:p>
            <a:pPr>
              <a:spcBef>
                <a:spcPts val="1200"/>
              </a:spcBef>
              <a:spcAft>
                <a:spcPts val="600"/>
              </a:spcAft>
            </a:pPr>
            <a:endParaRPr lang="en-US" sz="1800" dirty="0"/>
          </a:p>
          <a:p>
            <a:pPr>
              <a:spcBef>
                <a:spcPts val="0"/>
              </a:spcBef>
              <a:spcAft>
                <a:spcPts val="600"/>
              </a:spcAft>
            </a:pPr>
            <a:endParaRPr lang="en-US" sz="1600" dirty="0"/>
          </a:p>
          <a:p>
            <a:pPr>
              <a:spcBef>
                <a:spcPts val="0"/>
              </a:spcBef>
              <a:spcAft>
                <a:spcPts val="600"/>
              </a:spcAft>
            </a:pPr>
            <a:endParaRPr lang="en-US" sz="1600" dirty="0"/>
          </a:p>
        </p:txBody>
      </p:sp>
      <p:sp>
        <p:nvSpPr>
          <p:cNvPr id="4" name="Text Placeholder 3">
            <a:extLst>
              <a:ext uri="{FF2B5EF4-FFF2-40B4-BE49-F238E27FC236}">
                <a16:creationId xmlns:a16="http://schemas.microsoft.com/office/drawing/2014/main" id="{232A7531-8C39-4E95-B058-7077BA7A8DF5}"/>
              </a:ext>
            </a:extLst>
          </p:cNvPr>
          <p:cNvSpPr>
            <a:spLocks noGrp="1"/>
          </p:cNvSpPr>
          <p:nvPr>
            <p:ph type="body" sz="quarter" idx="13"/>
          </p:nvPr>
        </p:nvSpPr>
        <p:spPr/>
        <p:txBody>
          <a:bodyPr/>
          <a:lstStyle/>
          <a:p>
            <a:r>
              <a:rPr lang="en-US" dirty="0">
                <a:latin typeface="+mj-lt"/>
              </a:rPr>
              <a:t>3L to 2000L Scale-Up</a:t>
            </a:r>
          </a:p>
        </p:txBody>
      </p:sp>
      <p:pic>
        <p:nvPicPr>
          <p:cNvPr id="1026" name="Picture 2"/>
          <p:cNvPicPr>
            <a:picLocks noChangeAspect="1" noChangeArrowheads="1"/>
          </p:cNvPicPr>
          <p:nvPr/>
        </p:nvPicPr>
        <p:blipFill>
          <a:blip r:embed="rId3" cstate="print"/>
          <a:srcRect/>
          <a:stretch>
            <a:fillRect/>
          </a:stretch>
        </p:blipFill>
        <p:spPr bwMode="auto">
          <a:xfrm>
            <a:off x="4889206" y="304178"/>
            <a:ext cx="4206404" cy="5868882"/>
          </a:xfrm>
          <a:prstGeom prst="rect">
            <a:avLst/>
          </a:prstGeom>
          <a:noFill/>
          <a:ln w="9525">
            <a:noFill/>
            <a:miter lim="800000"/>
            <a:headEnd/>
            <a:tailEnd/>
          </a:ln>
        </p:spPr>
      </p:pic>
      <p:sp>
        <p:nvSpPr>
          <p:cNvPr id="5" name="Rectangle 4"/>
          <p:cNvSpPr/>
          <p:nvPr/>
        </p:nvSpPr>
        <p:spPr>
          <a:xfrm>
            <a:off x="1228688" y="5507601"/>
            <a:ext cx="3615479" cy="461665"/>
          </a:xfrm>
          <a:prstGeom prst="rect">
            <a:avLst/>
          </a:prstGeom>
          <a:ln w="3175">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800" dirty="0"/>
              <a:t>Berry, B. et al, “</a:t>
            </a:r>
            <a:r>
              <a:rPr lang="en-US" sz="800" b="1" dirty="0"/>
              <a:t>Cross-Scale Predictive Modeling of CHO Cell Culture Growth and Metabolites Using Raman Spectroscopy and Multivariate Analysis</a:t>
            </a:r>
            <a:r>
              <a:rPr lang="en-US" sz="800" dirty="0"/>
              <a:t>,” in </a:t>
            </a:r>
            <a:r>
              <a:rPr lang="en-US" sz="800" i="1" dirty="0"/>
              <a:t>Biotechnology Progress, </a:t>
            </a:r>
            <a:r>
              <a:rPr lang="en-US" sz="800" dirty="0"/>
              <a:t>2015 Mar-Apr; 31(2) pp. 566-577.</a:t>
            </a:r>
          </a:p>
        </p:txBody>
      </p:sp>
      <p:pic>
        <p:nvPicPr>
          <p:cNvPr id="6" name="Picture 3"/>
          <p:cNvPicPr>
            <a:picLocks noChangeAspect="1" noChangeArrowheads="1"/>
          </p:cNvPicPr>
          <p:nvPr/>
        </p:nvPicPr>
        <p:blipFill>
          <a:blip r:embed="rId4" cstate="print"/>
          <a:srcRect/>
          <a:stretch>
            <a:fillRect/>
          </a:stretch>
        </p:blipFill>
        <p:spPr bwMode="auto">
          <a:xfrm>
            <a:off x="53804" y="5503356"/>
            <a:ext cx="1246037" cy="465909"/>
          </a:xfrm>
          <a:prstGeom prst="rect">
            <a:avLst/>
          </a:prstGeom>
          <a:noFill/>
          <a:ln w="9525">
            <a:noFill/>
            <a:miter lim="800000"/>
            <a:headEnd/>
            <a:tailEnd/>
          </a:ln>
        </p:spPr>
      </p:pic>
      <p:sp>
        <p:nvSpPr>
          <p:cNvPr id="8" name="TextBox 7"/>
          <p:cNvSpPr txBox="1"/>
          <p:nvPr/>
        </p:nvSpPr>
        <p:spPr>
          <a:xfrm>
            <a:off x="7074366" y="4799714"/>
            <a:ext cx="2081977" cy="1169551"/>
          </a:xfrm>
          <a:prstGeom prst="rect">
            <a:avLst/>
          </a:prstGeom>
          <a:noFill/>
        </p:spPr>
        <p:txBody>
          <a:bodyPr wrap="square" rtlCol="0">
            <a:spAutoFit/>
          </a:bodyPr>
          <a:lstStyle/>
          <a:p>
            <a:pPr algn="l">
              <a:tabLst>
                <a:tab pos="177800" algn="l"/>
              </a:tabLst>
            </a:pPr>
            <a:r>
              <a:rPr lang="en-US" sz="1400" b="1" dirty="0">
                <a:solidFill>
                  <a:srgbClr val="0070C0"/>
                </a:solidFill>
                <a:cs typeface="Times New Roman" panose="02020603050405020304" pitchFamily="18" charset="0"/>
              </a:rPr>
              <a:t>Real-time predictions during a 2000L manufacturing scale cell culture process</a:t>
            </a:r>
          </a:p>
          <a:p>
            <a:pPr algn="l"/>
            <a:endParaRPr lang="en-US" sz="1400" dirty="0">
              <a:solidFill>
                <a:srgbClr val="0070C0"/>
              </a:solidFill>
            </a:endParaRPr>
          </a:p>
        </p:txBody>
      </p:sp>
      <p:sp>
        <p:nvSpPr>
          <p:cNvPr id="11" name="Circular Arrow 10"/>
          <p:cNvSpPr/>
          <p:nvPr/>
        </p:nvSpPr>
        <p:spPr>
          <a:xfrm rot="316014">
            <a:off x="1139704" y="2216475"/>
            <a:ext cx="2935196" cy="2901060"/>
          </a:xfrm>
          <a:prstGeom prst="circularArrow">
            <a:avLst>
              <a:gd name="adj1" fmla="val 5544"/>
              <a:gd name="adj2" fmla="val 330680"/>
              <a:gd name="adj3" fmla="val 13828406"/>
              <a:gd name="adj4" fmla="val 10236403"/>
              <a:gd name="adj5" fmla="val 575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outerShdw blurRad="101600" dist="1016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2028645" y="2272663"/>
            <a:ext cx="1233577" cy="447342"/>
          </a:xfrm>
          <a:custGeom>
            <a:avLst/>
            <a:gdLst>
              <a:gd name="connsiteX0" fmla="*/ 0 w 1682493"/>
              <a:gd name="connsiteY0" fmla="*/ 0 h 566931"/>
              <a:gd name="connsiteX1" fmla="*/ 1682493 w 1682493"/>
              <a:gd name="connsiteY1" fmla="*/ 0 h 566931"/>
              <a:gd name="connsiteX2" fmla="*/ 1682493 w 1682493"/>
              <a:gd name="connsiteY2" fmla="*/ 566931 h 566931"/>
              <a:gd name="connsiteX3" fmla="*/ 0 w 1682493"/>
              <a:gd name="connsiteY3" fmla="*/ 566931 h 566931"/>
              <a:gd name="connsiteX4" fmla="*/ 0 w 1682493"/>
              <a:gd name="connsiteY4" fmla="*/ 0 h 5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93" h="566931">
                <a:moveTo>
                  <a:pt x="0" y="0"/>
                </a:moveTo>
                <a:lnTo>
                  <a:pt x="1682493" y="0"/>
                </a:lnTo>
                <a:lnTo>
                  <a:pt x="1682493" y="566931"/>
                </a:lnTo>
                <a:lnTo>
                  <a:pt x="0" y="566931"/>
                </a:lnTo>
                <a:lnTo>
                  <a:pt x="0"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8100000" scaled="1"/>
            <a:tileRect/>
          </a:gradFill>
          <a:ln>
            <a:noFill/>
          </a:ln>
          <a:effectLst>
            <a:outerShdw blurRad="101600" dist="1016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spcBef>
                <a:spcPct val="0"/>
              </a:spcBef>
              <a:spcAft>
                <a:spcPts val="0"/>
              </a:spcAft>
            </a:pPr>
            <a:r>
              <a:rPr lang="en-US" sz="1200" b="1" dirty="0">
                <a:effectLst>
                  <a:outerShdw blurRad="38100" dist="38100" dir="2700000" algn="tl">
                    <a:srgbClr val="000000">
                      <a:alpha val="43137"/>
                    </a:srgbClr>
                  </a:outerShdw>
                </a:effectLst>
              </a:rPr>
              <a:t>Lab Scale (3L)</a:t>
            </a:r>
          </a:p>
          <a:p>
            <a:pPr lvl="0" algn="ctr" defTabSz="1066800">
              <a:spcBef>
                <a:spcPct val="0"/>
              </a:spcBef>
              <a:spcAft>
                <a:spcPts val="0"/>
              </a:spcAft>
            </a:pPr>
            <a:r>
              <a:rPr lang="en-US" sz="1200" b="1" kern="1200" dirty="0">
                <a:effectLst>
                  <a:outerShdw blurRad="38100" dist="38100" dir="2700000" algn="tl">
                    <a:srgbClr val="000000">
                      <a:alpha val="43137"/>
                    </a:srgbClr>
                  </a:outerShdw>
                </a:effectLst>
              </a:rPr>
              <a:t>Models</a:t>
            </a:r>
          </a:p>
        </p:txBody>
      </p:sp>
      <p:sp>
        <p:nvSpPr>
          <p:cNvPr id="13" name="Freeform 12"/>
          <p:cNvSpPr/>
          <p:nvPr/>
        </p:nvSpPr>
        <p:spPr>
          <a:xfrm>
            <a:off x="3466835" y="3850338"/>
            <a:ext cx="1257565" cy="447342"/>
          </a:xfrm>
          <a:custGeom>
            <a:avLst/>
            <a:gdLst>
              <a:gd name="connsiteX0" fmla="*/ 0 w 1678230"/>
              <a:gd name="connsiteY0" fmla="*/ 0 h 566931"/>
              <a:gd name="connsiteX1" fmla="*/ 1678230 w 1678230"/>
              <a:gd name="connsiteY1" fmla="*/ 0 h 566931"/>
              <a:gd name="connsiteX2" fmla="*/ 1678230 w 1678230"/>
              <a:gd name="connsiteY2" fmla="*/ 566931 h 566931"/>
              <a:gd name="connsiteX3" fmla="*/ 0 w 1678230"/>
              <a:gd name="connsiteY3" fmla="*/ 566931 h 566931"/>
              <a:gd name="connsiteX4" fmla="*/ 0 w 1678230"/>
              <a:gd name="connsiteY4" fmla="*/ 0 h 5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0" h="566931">
                <a:moveTo>
                  <a:pt x="0" y="0"/>
                </a:moveTo>
                <a:lnTo>
                  <a:pt x="1678230" y="0"/>
                </a:lnTo>
                <a:lnTo>
                  <a:pt x="1678230" y="566931"/>
                </a:lnTo>
                <a:lnTo>
                  <a:pt x="0" y="566931"/>
                </a:lnTo>
                <a:lnTo>
                  <a:pt x="0" y="0"/>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a:ln>
            <a:noFill/>
          </a:ln>
          <a:effectLst>
            <a:outerShdw blurRad="101600" dist="1016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200" b="1" kern="1200" dirty="0">
                <a:effectLst>
                  <a:outerShdw blurRad="38100" dist="38100" dir="2700000" algn="tl">
                    <a:srgbClr val="000000">
                      <a:alpha val="43137"/>
                    </a:srgbClr>
                  </a:outerShdw>
                </a:effectLst>
              </a:rPr>
              <a:t>Pilot Scale (200L) Models</a:t>
            </a:r>
          </a:p>
        </p:txBody>
      </p:sp>
      <p:sp>
        <p:nvSpPr>
          <p:cNvPr id="14" name="Freeform 13"/>
          <p:cNvSpPr/>
          <p:nvPr/>
        </p:nvSpPr>
        <p:spPr>
          <a:xfrm>
            <a:off x="533400" y="3855526"/>
            <a:ext cx="1220168" cy="447342"/>
          </a:xfrm>
          <a:custGeom>
            <a:avLst/>
            <a:gdLst>
              <a:gd name="connsiteX0" fmla="*/ 0 w 1678230"/>
              <a:gd name="connsiteY0" fmla="*/ 0 h 566931"/>
              <a:gd name="connsiteX1" fmla="*/ 1678230 w 1678230"/>
              <a:gd name="connsiteY1" fmla="*/ 0 h 566931"/>
              <a:gd name="connsiteX2" fmla="*/ 1678230 w 1678230"/>
              <a:gd name="connsiteY2" fmla="*/ 566931 h 566931"/>
              <a:gd name="connsiteX3" fmla="*/ 0 w 1678230"/>
              <a:gd name="connsiteY3" fmla="*/ 566931 h 566931"/>
              <a:gd name="connsiteX4" fmla="*/ 0 w 1678230"/>
              <a:gd name="connsiteY4" fmla="*/ 0 h 5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230" h="566931">
                <a:moveTo>
                  <a:pt x="0" y="0"/>
                </a:moveTo>
                <a:lnTo>
                  <a:pt x="1678230" y="0"/>
                </a:lnTo>
                <a:lnTo>
                  <a:pt x="1678230" y="566931"/>
                </a:lnTo>
                <a:lnTo>
                  <a:pt x="0" y="566931"/>
                </a:lnTo>
                <a:lnTo>
                  <a:pt x="0" y="0"/>
                </a:lnTo>
                <a:close/>
              </a:path>
            </a:pathLst>
          </a:custGeom>
          <a:gradFill flip="none" rotWithShape="1">
            <a:gsLst>
              <a:gs pos="0">
                <a:srgbClr val="006BBC">
                  <a:shade val="30000"/>
                  <a:satMod val="115000"/>
                </a:srgbClr>
              </a:gs>
              <a:gs pos="50000">
                <a:srgbClr val="006BBC">
                  <a:shade val="67500"/>
                  <a:satMod val="115000"/>
                </a:srgbClr>
              </a:gs>
              <a:gs pos="100000">
                <a:srgbClr val="006BBC">
                  <a:shade val="100000"/>
                  <a:satMod val="115000"/>
                </a:srgbClr>
              </a:gs>
            </a:gsLst>
            <a:lin ang="8100000" scaled="1"/>
            <a:tileRect/>
          </a:gradFill>
          <a:ln>
            <a:noFill/>
          </a:ln>
          <a:effectLst>
            <a:outerShdw blurRad="101600" dist="1016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100" b="1" dirty="0">
                <a:effectLst>
                  <a:outerShdw blurRad="38100" dist="38100" dir="2700000" algn="tl">
                    <a:srgbClr val="000000">
                      <a:alpha val="43137"/>
                    </a:srgbClr>
                  </a:outerShdw>
                </a:effectLst>
              </a:rPr>
              <a:t>Manufacturing Scale (2000L) Models</a:t>
            </a:r>
            <a:endParaRPr lang="en-US" sz="1100" b="1" kern="1200" dirty="0">
              <a:effectLst>
                <a:outerShdw blurRad="38100" dist="38100" dir="2700000" algn="tl">
                  <a:srgbClr val="000000">
                    <a:alpha val="43137"/>
                  </a:srgbClr>
                </a:outerShdw>
              </a:effectLst>
            </a:endParaRPr>
          </a:p>
        </p:txBody>
      </p:sp>
      <p:sp>
        <p:nvSpPr>
          <p:cNvPr id="15" name="Circular Arrow 14"/>
          <p:cNvSpPr/>
          <p:nvPr/>
        </p:nvSpPr>
        <p:spPr>
          <a:xfrm rot="16411064">
            <a:off x="1153427" y="2203517"/>
            <a:ext cx="2901060" cy="2935196"/>
          </a:xfrm>
          <a:prstGeom prst="circularArrow">
            <a:avLst>
              <a:gd name="adj1" fmla="val 5544"/>
              <a:gd name="adj2" fmla="val 330680"/>
              <a:gd name="adj3" fmla="val 13828406"/>
              <a:gd name="adj4" fmla="val 7307309"/>
              <a:gd name="adj5" fmla="val 575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outerShdw blurRad="101600" dist="1016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Circular Arrow 15"/>
          <p:cNvSpPr/>
          <p:nvPr/>
        </p:nvSpPr>
        <p:spPr>
          <a:xfrm rot="7950372">
            <a:off x="1160600" y="2156538"/>
            <a:ext cx="2901060" cy="2935196"/>
          </a:xfrm>
          <a:prstGeom prst="circularArrow">
            <a:avLst>
              <a:gd name="adj1" fmla="val 5544"/>
              <a:gd name="adj2" fmla="val 330680"/>
              <a:gd name="adj3" fmla="val 13828406"/>
              <a:gd name="adj4" fmla="val 10359447"/>
              <a:gd name="adj5" fmla="val 575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outerShdw blurRad="101600" dist="1016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769298" y="3189951"/>
            <a:ext cx="1752600" cy="954107"/>
          </a:xfrm>
          <a:prstGeom prst="rect">
            <a:avLst/>
          </a:prstGeom>
        </p:spPr>
        <p:txBody>
          <a:bodyPr wrap="square">
            <a:spAutoFit/>
          </a:bodyPr>
          <a:lstStyle/>
          <a:p>
            <a:pPr algn="ctr"/>
            <a:r>
              <a:rPr lang="en-US" sz="1400" b="1" i="1" dirty="0">
                <a:effectLst>
                  <a:outerShdw blurRad="38100" dist="38100" dir="2700000" algn="tl">
                    <a:srgbClr val="000000">
                      <a:alpha val="43137"/>
                    </a:srgbClr>
                  </a:outerShdw>
                </a:effectLst>
              </a:rPr>
              <a:t>Demonstrated method transferability</a:t>
            </a:r>
          </a:p>
          <a:p>
            <a:pPr algn="ctr"/>
            <a:r>
              <a:rPr lang="en-US" sz="1400" b="1" i="1" dirty="0">
                <a:effectLst>
                  <a:outerShdw blurRad="38100" dist="38100" dir="2700000" algn="tl">
                    <a:srgbClr val="000000">
                      <a:alpha val="43137"/>
                    </a:srgbClr>
                  </a:outerShdw>
                </a:effectLst>
              </a:rPr>
              <a:t>between scales </a:t>
            </a:r>
          </a:p>
        </p:txBody>
      </p:sp>
      <p:sp>
        <p:nvSpPr>
          <p:cNvPr id="18" name="TextBox 17">
            <a:extLst>
              <a:ext uri="{FF2B5EF4-FFF2-40B4-BE49-F238E27FC236}">
                <a16:creationId xmlns:a16="http://schemas.microsoft.com/office/drawing/2014/main" id="{EB387A11-9E2C-4930-B544-C660EF6ED6CE}"/>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5351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A1926F-A298-4786-9C33-14E7FE96774A}"/>
              </a:ext>
            </a:extLst>
          </p:cNvPr>
          <p:cNvSpPr>
            <a:spLocks noGrp="1"/>
          </p:cNvSpPr>
          <p:nvPr>
            <p:ph type="body" sz="quarter" idx="13"/>
          </p:nvPr>
        </p:nvSpPr>
        <p:spPr/>
        <p:txBody>
          <a:bodyPr/>
          <a:lstStyle/>
          <a:p>
            <a:r>
              <a:rPr lang="en-US" sz="2400" dirty="0"/>
              <a:t>Process Raman spectroscopy enables process control and intensification</a:t>
            </a:r>
            <a:endParaRPr lang="en-US" dirty="0"/>
          </a:p>
        </p:txBody>
      </p:sp>
      <p:pic>
        <p:nvPicPr>
          <p:cNvPr id="4" name="Picture 3">
            <a:extLst>
              <a:ext uri="{FF2B5EF4-FFF2-40B4-BE49-F238E27FC236}">
                <a16:creationId xmlns:a16="http://schemas.microsoft.com/office/drawing/2014/main" id="{4D428971-1C04-4DA4-82B2-0BBBB49DF492}"/>
              </a:ext>
            </a:extLst>
          </p:cNvPr>
          <p:cNvPicPr>
            <a:picLocks noChangeAspect="1"/>
          </p:cNvPicPr>
          <p:nvPr/>
        </p:nvPicPr>
        <p:blipFill>
          <a:blip r:embed="rId3"/>
          <a:stretch>
            <a:fillRect/>
          </a:stretch>
        </p:blipFill>
        <p:spPr>
          <a:xfrm>
            <a:off x="904330" y="1918259"/>
            <a:ext cx="7331374" cy="2925414"/>
          </a:xfrm>
          <a:prstGeom prst="rect">
            <a:avLst/>
          </a:prstGeom>
        </p:spPr>
      </p:pic>
      <p:sp>
        <p:nvSpPr>
          <p:cNvPr id="6" name="Rectangle 5">
            <a:extLst>
              <a:ext uri="{FF2B5EF4-FFF2-40B4-BE49-F238E27FC236}">
                <a16:creationId xmlns:a16="http://schemas.microsoft.com/office/drawing/2014/main" id="{BEEBC73C-39E0-4182-9E1A-849C78007321}"/>
              </a:ext>
            </a:extLst>
          </p:cNvPr>
          <p:cNvSpPr/>
          <p:nvPr/>
        </p:nvSpPr>
        <p:spPr>
          <a:xfrm>
            <a:off x="433372" y="5433722"/>
            <a:ext cx="2335896" cy="276999"/>
          </a:xfrm>
          <a:prstGeom prst="rect">
            <a:avLst/>
          </a:prstGeom>
        </p:spPr>
        <p:txBody>
          <a:bodyPr wrap="none">
            <a:spAutoFit/>
          </a:bodyPr>
          <a:lstStyle/>
          <a:p>
            <a:r>
              <a:rPr lang="en-US" sz="1200" i="1" dirty="0"/>
              <a:t>https://goo.gl/images/CdVUWs</a:t>
            </a:r>
          </a:p>
        </p:txBody>
      </p:sp>
      <p:sp>
        <p:nvSpPr>
          <p:cNvPr id="7" name="TextBox 6">
            <a:extLst>
              <a:ext uri="{FF2B5EF4-FFF2-40B4-BE49-F238E27FC236}">
                <a16:creationId xmlns:a16="http://schemas.microsoft.com/office/drawing/2014/main" id="{32C902C7-FA02-44A8-A8C3-8372902CA90C}"/>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524698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6B4B57-4071-435C-BC22-B9EDD9183E71}"/>
              </a:ext>
            </a:extLst>
          </p:cNvPr>
          <p:cNvSpPr>
            <a:spLocks noGrp="1"/>
          </p:cNvSpPr>
          <p:nvPr>
            <p:ph type="body" sz="quarter" idx="13"/>
          </p:nvPr>
        </p:nvSpPr>
        <p:spPr/>
        <p:txBody>
          <a:bodyPr/>
          <a:lstStyle/>
          <a:p>
            <a:r>
              <a:rPr lang="en-US" dirty="0">
                <a:latin typeface="+mj-lt"/>
              </a:rPr>
              <a:t>Raman based control strategies – titer increase</a:t>
            </a:r>
          </a:p>
        </p:txBody>
      </p:sp>
      <p:sp>
        <p:nvSpPr>
          <p:cNvPr id="10" name="TextBox 9"/>
          <p:cNvSpPr txBox="1"/>
          <p:nvPr/>
        </p:nvSpPr>
        <p:spPr>
          <a:xfrm>
            <a:off x="332504" y="1247173"/>
            <a:ext cx="8228021" cy="1508105"/>
          </a:xfrm>
          <a:prstGeom prst="rect">
            <a:avLst/>
          </a:prstGeom>
          <a:noFill/>
        </p:spPr>
        <p:txBody>
          <a:bodyPr wrap="square" rtlCol="0">
            <a:spAutoFit/>
          </a:bodyPr>
          <a:lstStyle/>
          <a:p>
            <a:pPr marL="290513" indent="-290513" algn="l">
              <a:spcBef>
                <a:spcPts val="600"/>
              </a:spcBef>
              <a:spcAft>
                <a:spcPts val="600"/>
              </a:spcAft>
              <a:buFont typeface="Arial" pitchFamily="34" charset="0"/>
              <a:buChar char="•"/>
            </a:pPr>
            <a:r>
              <a:rPr lang="en-US" dirty="0"/>
              <a:t>Automated control of lactate by restricted glucose feeding led to improvements in culture duration, viability, productivity, and robustness</a:t>
            </a:r>
          </a:p>
          <a:p>
            <a:pPr marL="290513" indent="-290513" algn="l">
              <a:spcBef>
                <a:spcPts val="600"/>
              </a:spcBef>
              <a:spcAft>
                <a:spcPts val="600"/>
              </a:spcAft>
              <a:buFont typeface="Arial" pitchFamily="34" charset="0"/>
              <a:buChar char="•"/>
            </a:pPr>
            <a:r>
              <a:rPr lang="en-US" dirty="0"/>
              <a:t>Culture duration was extended from 11 to 13 days</a:t>
            </a:r>
          </a:p>
          <a:p>
            <a:pPr marL="290513" indent="-290513" algn="l">
              <a:spcBef>
                <a:spcPts val="600"/>
              </a:spcBef>
              <a:spcAft>
                <a:spcPts val="600"/>
              </a:spcAft>
              <a:buFont typeface="Arial" pitchFamily="34" charset="0"/>
              <a:buChar char="•"/>
            </a:pPr>
            <a:r>
              <a:rPr lang="en-US" dirty="0"/>
              <a:t>Harvest titer increased </a:t>
            </a:r>
            <a:r>
              <a:rPr lang="en-US" b="1" dirty="0">
                <a:solidFill>
                  <a:srgbClr val="C00000"/>
                </a:solidFill>
              </a:rPr>
              <a:t>85% </a:t>
            </a:r>
            <a:r>
              <a:rPr lang="en-US" dirty="0"/>
              <a:t>over the historical process</a:t>
            </a:r>
          </a:p>
        </p:txBody>
      </p:sp>
      <p:graphicFrame>
        <p:nvGraphicFramePr>
          <p:cNvPr id="6" name="Diagram 5"/>
          <p:cNvGraphicFramePr/>
          <p:nvPr>
            <p:extLst>
              <p:ext uri="{D42A27DB-BD31-4B8C-83A1-F6EECF244321}">
                <p14:modId xmlns:p14="http://schemas.microsoft.com/office/powerpoint/2010/main" val="3143499310"/>
              </p:ext>
            </p:extLst>
          </p:nvPr>
        </p:nvGraphicFramePr>
        <p:xfrm>
          <a:off x="3182384" y="3506797"/>
          <a:ext cx="5715000"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cstate="print"/>
          <a:srcRect/>
          <a:stretch>
            <a:fillRect/>
          </a:stretch>
        </p:blipFill>
        <p:spPr bwMode="auto">
          <a:xfrm>
            <a:off x="379679" y="3187702"/>
            <a:ext cx="2590800" cy="2226101"/>
          </a:xfrm>
          <a:prstGeom prst="rect">
            <a:avLst/>
          </a:prstGeom>
          <a:noFill/>
          <a:ln w="3175">
            <a:solidFill>
              <a:schemeClr val="tx1"/>
            </a:solidFill>
            <a:miter lim="800000"/>
            <a:headEnd/>
            <a:tailEnd/>
          </a:ln>
        </p:spPr>
      </p:pic>
      <p:sp>
        <p:nvSpPr>
          <p:cNvPr id="11" name="Rectangle 10"/>
          <p:cNvSpPr/>
          <p:nvPr/>
        </p:nvSpPr>
        <p:spPr>
          <a:xfrm>
            <a:off x="4870867" y="5465178"/>
            <a:ext cx="4273133" cy="646331"/>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a:spAutoFit/>
          </a:bodyPr>
          <a:lstStyle/>
          <a:p>
            <a:pPr marL="0" lvl="1" algn="just">
              <a:lnSpc>
                <a:spcPct val="90000"/>
              </a:lnSpc>
              <a:spcBef>
                <a:spcPts val="600"/>
              </a:spcBef>
              <a:spcAft>
                <a:spcPts val="600"/>
              </a:spcAft>
              <a:buClr>
                <a:schemeClr val="tx1"/>
              </a:buClr>
              <a:defRPr/>
            </a:pPr>
            <a:r>
              <a:rPr lang="en-US" sz="1000" kern="0" dirty="0"/>
              <a:t>Matthews, T. et al. (2016) “</a:t>
            </a:r>
            <a:r>
              <a:rPr lang="en-US" sz="1000" b="1" kern="0" dirty="0"/>
              <a:t>Closed loop control of lactate concentration in mammalian cell culture by Raman spectroscopy leads to improved cell density, viability and biopharmaceutical protein production”.</a:t>
            </a:r>
            <a:endParaRPr lang="en-US" sz="1000" kern="0" dirty="0"/>
          </a:p>
        </p:txBody>
      </p:sp>
      <p:pic>
        <p:nvPicPr>
          <p:cNvPr id="12" name="Picture 3"/>
          <p:cNvPicPr>
            <a:picLocks noChangeAspect="1" noChangeArrowheads="1"/>
          </p:cNvPicPr>
          <p:nvPr/>
        </p:nvPicPr>
        <p:blipFill>
          <a:blip r:embed="rId9" cstate="print"/>
          <a:srcRect/>
          <a:stretch>
            <a:fillRect/>
          </a:stretch>
        </p:blipFill>
        <p:spPr bwMode="auto">
          <a:xfrm>
            <a:off x="3142306" y="5465178"/>
            <a:ext cx="1728561" cy="646331"/>
          </a:xfrm>
          <a:prstGeom prst="rect">
            <a:avLst/>
          </a:prstGeom>
          <a:noFill/>
          <a:ln w="9525">
            <a:noFill/>
            <a:miter lim="800000"/>
            <a:headEnd/>
            <a:tailEnd/>
          </a:ln>
        </p:spPr>
      </p:pic>
      <p:sp>
        <p:nvSpPr>
          <p:cNvPr id="8" name="TextBox 7">
            <a:extLst>
              <a:ext uri="{FF2B5EF4-FFF2-40B4-BE49-F238E27FC236}">
                <a16:creationId xmlns:a16="http://schemas.microsoft.com/office/drawing/2014/main" id="{01823338-B157-4500-BA19-0995BC7B423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56497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E421E5-1144-4903-B0E2-1F0022D4B4C6}"/>
              </a:ext>
            </a:extLst>
          </p:cNvPr>
          <p:cNvSpPr>
            <a:spLocks noGrp="1"/>
          </p:cNvSpPr>
          <p:nvPr>
            <p:ph idx="1"/>
          </p:nvPr>
        </p:nvSpPr>
        <p:spPr>
          <a:xfrm>
            <a:off x="488302" y="1409699"/>
            <a:ext cx="8163430" cy="4380178"/>
          </a:xfrm>
        </p:spPr>
        <p:txBody>
          <a:bodyPr/>
          <a:lstStyle/>
          <a:p>
            <a:pPr marL="285750" indent="-285750">
              <a:lnSpc>
                <a:spcPct val="100000"/>
              </a:lnSpc>
              <a:spcBef>
                <a:spcPts val="600"/>
              </a:spcBef>
              <a:spcAft>
                <a:spcPts val="1200"/>
              </a:spcAft>
              <a:buFont typeface="Arial" panose="020B0604020202020204" pitchFamily="34" charset="0"/>
              <a:buChar char="•"/>
            </a:pPr>
            <a:r>
              <a:rPr lang="en-US" sz="1800" b="0" dirty="0"/>
              <a:t>Raman spectroscopy has successfully been used for process analysis for many years, across many industries</a:t>
            </a:r>
          </a:p>
          <a:p>
            <a:pPr marL="285750" indent="-285750">
              <a:lnSpc>
                <a:spcPct val="100000"/>
              </a:lnSpc>
              <a:spcBef>
                <a:spcPts val="600"/>
              </a:spcBef>
              <a:spcAft>
                <a:spcPts val="1200"/>
              </a:spcAft>
              <a:buFont typeface="Arial" panose="020B0604020202020204" pitchFamily="34" charset="0"/>
              <a:buChar char="•"/>
            </a:pPr>
            <a:r>
              <a:rPr lang="en-US" sz="1800" b="0" dirty="0"/>
              <a:t>There is a strong need for process analytics for biopharmaceutical development and production, specifically for monitoring and controlling bioreactors</a:t>
            </a:r>
          </a:p>
          <a:p>
            <a:pPr marL="285750" indent="-285750">
              <a:lnSpc>
                <a:spcPct val="100000"/>
              </a:lnSpc>
              <a:spcBef>
                <a:spcPts val="600"/>
              </a:spcBef>
              <a:spcAft>
                <a:spcPts val="1200"/>
              </a:spcAft>
              <a:buFont typeface="Arial" panose="020B0604020202020204" pitchFamily="34" charset="0"/>
              <a:buChar char="•"/>
            </a:pPr>
            <a:r>
              <a:rPr lang="en-US" sz="1800" b="0" dirty="0"/>
              <a:t>This is reinforced by the FDA’s Process Analytical Technology and Quality by Design initiatives</a:t>
            </a:r>
          </a:p>
          <a:p>
            <a:pPr marL="285750" indent="-285750">
              <a:lnSpc>
                <a:spcPct val="100000"/>
              </a:lnSpc>
              <a:spcBef>
                <a:spcPts val="600"/>
              </a:spcBef>
              <a:spcAft>
                <a:spcPts val="1200"/>
              </a:spcAft>
              <a:buFont typeface="Arial" panose="020B0604020202020204" pitchFamily="34" charset="0"/>
              <a:buChar char="•"/>
            </a:pPr>
            <a:r>
              <a:rPr lang="en-US" sz="1800" b="0" dirty="0"/>
              <a:t>Compared to similar PAT tools, Raman spectroscopy has many benefits specifically for bioprocesses </a:t>
            </a:r>
          </a:p>
          <a:p>
            <a:pPr marL="285750" indent="-285750">
              <a:lnSpc>
                <a:spcPct val="100000"/>
              </a:lnSpc>
              <a:spcBef>
                <a:spcPts val="600"/>
              </a:spcBef>
              <a:spcAft>
                <a:spcPts val="1200"/>
              </a:spcAft>
              <a:buFont typeface="Arial" panose="020B0604020202020204" pitchFamily="34" charset="0"/>
              <a:buChar char="•"/>
            </a:pPr>
            <a:r>
              <a:rPr lang="en-US" sz="1800" b="0" dirty="0"/>
              <a:t>An introduction to Raman, it’s benefits for biopharma, a review of industry milestones and examples, and new innovations will be presented </a:t>
            </a:r>
          </a:p>
        </p:txBody>
      </p:sp>
      <p:sp>
        <p:nvSpPr>
          <p:cNvPr id="5" name="Text Placeholder 4">
            <a:extLst>
              <a:ext uri="{FF2B5EF4-FFF2-40B4-BE49-F238E27FC236}">
                <a16:creationId xmlns:a16="http://schemas.microsoft.com/office/drawing/2014/main" id="{6FF3AE54-998A-462F-8F77-CA96CD7C49F1}"/>
              </a:ext>
            </a:extLst>
          </p:cNvPr>
          <p:cNvSpPr>
            <a:spLocks noGrp="1"/>
          </p:cNvSpPr>
          <p:nvPr>
            <p:ph type="body" sz="quarter" idx="13"/>
          </p:nvPr>
        </p:nvSpPr>
        <p:spPr/>
        <p:txBody>
          <a:bodyPr/>
          <a:lstStyle/>
          <a:p>
            <a:r>
              <a:rPr lang="en-US" dirty="0"/>
              <a:t>Introduction</a:t>
            </a:r>
          </a:p>
        </p:txBody>
      </p:sp>
      <p:sp>
        <p:nvSpPr>
          <p:cNvPr id="7" name="TextBox 6">
            <a:extLst>
              <a:ext uri="{FF2B5EF4-FFF2-40B4-BE49-F238E27FC236}">
                <a16:creationId xmlns:a16="http://schemas.microsoft.com/office/drawing/2014/main" id="{744FCE39-A48E-4C2E-9CCC-C363EA4C4640}"/>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366673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hevron 4"/>
          <p:cNvSpPr/>
          <p:nvPr/>
        </p:nvSpPr>
        <p:spPr>
          <a:xfrm>
            <a:off x="609600" y="1480675"/>
            <a:ext cx="940952" cy="782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2266950" eaLnBrk="0" hangingPunct="0">
              <a:lnSpc>
                <a:spcPct val="90000"/>
              </a:lnSpc>
              <a:spcAft>
                <a:spcPct val="35000"/>
              </a:spcAft>
            </a:pPr>
            <a:endParaRPr lang="en-US" sz="51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621338" y="2788801"/>
            <a:ext cx="5169862" cy="2133682"/>
          </a:xfrm>
          <a:prstGeom prst="rect">
            <a:avLst/>
          </a:prstGeom>
          <a:noFill/>
          <a:ln w="9525">
            <a:noFill/>
            <a:miter lim="800000"/>
            <a:headEnd/>
            <a:tailEnd/>
          </a:ln>
        </p:spPr>
      </p:pic>
      <p:sp>
        <p:nvSpPr>
          <p:cNvPr id="11" name="Round Same Side Corner Rectangle 6"/>
          <p:cNvSpPr/>
          <p:nvPr/>
        </p:nvSpPr>
        <p:spPr>
          <a:xfrm>
            <a:off x="379679" y="1006647"/>
            <a:ext cx="7848600" cy="1443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eaLnBrk="0" hangingPunct="0">
              <a:lnSpc>
                <a:spcPct val="90000"/>
              </a:lnSpc>
              <a:spcBef>
                <a:spcPts val="600"/>
              </a:spcBef>
              <a:spcAft>
                <a:spcPts val="600"/>
              </a:spcAft>
              <a:buFontTx/>
              <a:buChar char="••"/>
            </a:pPr>
            <a:endParaRPr lang="en-US" dirty="0">
              <a:solidFill>
                <a:srgbClr val="000000">
                  <a:hueOff val="0"/>
                  <a:satOff val="0"/>
                  <a:lumOff val="0"/>
                  <a:alphaOff val="0"/>
                </a:srgbClr>
              </a:solidFill>
              <a:latin typeface="Calibri" pitchFamily="34" charset="0"/>
            </a:endParaRPr>
          </a:p>
          <a:p>
            <a:pPr lvl="1" indent="-457200" algn="l" defTabSz="711200" eaLnBrk="0" hangingPunct="0">
              <a:lnSpc>
                <a:spcPct val="90000"/>
              </a:lnSpc>
              <a:spcBef>
                <a:spcPts val="600"/>
              </a:spcBef>
              <a:spcAft>
                <a:spcPts val="600"/>
              </a:spcAft>
              <a:buClr>
                <a:schemeClr val="tx1"/>
              </a:buClr>
              <a:buFont typeface="Arial" panose="020B0604020202020204" pitchFamily="34" charset="0"/>
              <a:buChar char="•"/>
            </a:pPr>
            <a:r>
              <a:rPr lang="en-US" b="1" dirty="0">
                <a:solidFill>
                  <a:srgbClr val="C00000"/>
                </a:solidFill>
              </a:rPr>
              <a:t>Generic Models </a:t>
            </a:r>
            <a:r>
              <a:rPr lang="en-US" dirty="0">
                <a:solidFill>
                  <a:srgbClr val="000000">
                    <a:hueOff val="0"/>
                    <a:satOff val="0"/>
                    <a:lumOff val="0"/>
                    <a:alphaOff val="0"/>
                  </a:srgbClr>
                </a:solidFill>
              </a:rPr>
              <a:t>demonstrated </a:t>
            </a:r>
          </a:p>
          <a:p>
            <a:pPr lvl="1" indent="-457200" algn="l" defTabSz="711200" eaLnBrk="0" hangingPunct="0">
              <a:lnSpc>
                <a:spcPct val="90000"/>
              </a:lnSpc>
              <a:spcBef>
                <a:spcPts val="600"/>
              </a:spcBef>
              <a:spcAft>
                <a:spcPts val="600"/>
              </a:spcAft>
              <a:buSzPct val="100000"/>
              <a:buFont typeface="Arial" panose="020B0604020202020204" pitchFamily="34" charset="0"/>
              <a:buChar char="•"/>
            </a:pPr>
            <a:r>
              <a:rPr lang="en-US" dirty="0">
                <a:solidFill>
                  <a:srgbClr val="000000">
                    <a:hueOff val="0"/>
                    <a:satOff val="0"/>
                    <a:lumOff val="0"/>
                    <a:alphaOff val="0"/>
                  </a:srgbClr>
                </a:solidFill>
              </a:rPr>
              <a:t>Models are generic, in the sense that they are applicable to various products, media, and cell lines based on CHO host cells, and are scalable to pilot and manufacturing scales.</a:t>
            </a:r>
          </a:p>
        </p:txBody>
      </p:sp>
      <p:sp>
        <p:nvSpPr>
          <p:cNvPr id="2051" name="Rectangle 3"/>
          <p:cNvSpPr>
            <a:spLocks noChangeArrowheads="1"/>
          </p:cNvSpPr>
          <p:nvPr/>
        </p:nvSpPr>
        <p:spPr bwMode="auto">
          <a:xfrm>
            <a:off x="6229531" y="5297626"/>
            <a:ext cx="2794000" cy="707886"/>
          </a:xfrm>
          <a:prstGeom prst="rect">
            <a:avLst/>
          </a:prstGeom>
          <a:ln w="3175">
            <a:no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1000" dirty="0">
                <a:solidFill>
                  <a:srgbClr val="000000"/>
                </a:solidFill>
              </a:rPr>
              <a:t>Mehdizadeh, H. et al. (2015) “</a:t>
            </a:r>
            <a:r>
              <a:rPr lang="en-US" sz="1000" b="1" dirty="0">
                <a:solidFill>
                  <a:srgbClr val="000000"/>
                </a:solidFill>
                <a:ea typeface="Calibri" pitchFamily="34" charset="0"/>
                <a:cs typeface="Times New Roman" pitchFamily="18" charset="0"/>
              </a:rPr>
              <a:t>Generic Raman-based calibration models enabling real-time monitoring of cell culture bioreactors”</a:t>
            </a:r>
            <a:endParaRPr lang="en-US" sz="1000" dirty="0">
              <a:solidFill>
                <a:srgbClr val="000000"/>
              </a:solidFill>
              <a:cs typeface="Arial" pitchFamily="34" charset="0"/>
            </a:endParaRPr>
          </a:p>
        </p:txBody>
      </p:sp>
      <p:sp>
        <p:nvSpPr>
          <p:cNvPr id="10" name="Rectangle 9"/>
          <p:cNvSpPr/>
          <p:nvPr/>
        </p:nvSpPr>
        <p:spPr>
          <a:xfrm>
            <a:off x="5981700" y="2927899"/>
            <a:ext cx="2844800" cy="1754326"/>
          </a:xfrm>
          <a:prstGeom prst="rect">
            <a:avLst/>
          </a:prstGeom>
        </p:spPr>
        <p:txBody>
          <a:bodyPr wrap="square">
            <a:spAutoFit/>
          </a:bodyPr>
          <a:lstStyle/>
          <a:p>
            <a:pPr marL="234950" indent="-234950" eaLnBrk="0" hangingPunct="0">
              <a:spcBef>
                <a:spcPts val="600"/>
              </a:spcBef>
              <a:spcAft>
                <a:spcPts val="600"/>
              </a:spcAft>
              <a:buFont typeface="Arial" pitchFamily="34" charset="0"/>
              <a:buChar char="•"/>
            </a:pPr>
            <a:r>
              <a:rPr lang="en-US" dirty="0">
                <a:solidFill>
                  <a:srgbClr val="000000"/>
                </a:solidFill>
              </a:rPr>
              <a:t>Includes spectra of off-line spiked media samples and in-line bioreactor samples from various cell lines and media types</a:t>
            </a:r>
          </a:p>
        </p:txBody>
      </p:sp>
      <p:pic>
        <p:nvPicPr>
          <p:cNvPr id="12" name="Picture 24"/>
          <p:cNvPicPr>
            <a:picLocks noChangeAspect="1" noChangeArrowheads="1"/>
          </p:cNvPicPr>
          <p:nvPr/>
        </p:nvPicPr>
        <p:blipFill>
          <a:blip r:embed="rId4" cstate="print"/>
          <a:srcRect/>
          <a:stretch>
            <a:fillRect/>
          </a:stretch>
        </p:blipFill>
        <p:spPr bwMode="auto">
          <a:xfrm>
            <a:off x="5007430" y="5297626"/>
            <a:ext cx="1222102" cy="713576"/>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16563E66-8725-4F52-B840-9B19DEB4E06D}"/>
              </a:ext>
            </a:extLst>
          </p:cNvPr>
          <p:cNvSpPr>
            <a:spLocks noGrp="1"/>
          </p:cNvSpPr>
          <p:nvPr>
            <p:ph type="body" sz="quarter" idx="13"/>
          </p:nvPr>
        </p:nvSpPr>
        <p:spPr/>
        <p:txBody>
          <a:bodyPr/>
          <a:lstStyle/>
          <a:p>
            <a:r>
              <a:rPr lang="en-US" dirty="0">
                <a:latin typeface="+mj-lt"/>
              </a:rPr>
              <a:t>Raman flexibility in cell culture process development</a:t>
            </a:r>
          </a:p>
        </p:txBody>
      </p:sp>
      <p:sp>
        <p:nvSpPr>
          <p:cNvPr id="9" name="TextBox 8">
            <a:extLst>
              <a:ext uri="{FF2B5EF4-FFF2-40B4-BE49-F238E27FC236}">
                <a16:creationId xmlns:a16="http://schemas.microsoft.com/office/drawing/2014/main" id="{49E699FB-05F9-4D2B-A4F8-6528F1FC7EF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40428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hevron 4"/>
          <p:cNvSpPr/>
          <p:nvPr/>
        </p:nvSpPr>
        <p:spPr>
          <a:xfrm>
            <a:off x="609600" y="1480675"/>
            <a:ext cx="940952" cy="782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2266950" eaLnBrk="0" hangingPunct="0">
              <a:lnSpc>
                <a:spcPct val="90000"/>
              </a:lnSpc>
              <a:spcAft>
                <a:spcPct val="35000"/>
              </a:spcAft>
            </a:pPr>
            <a:endParaRPr lang="en-US" sz="51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621338" y="2788801"/>
            <a:ext cx="5169862" cy="2133682"/>
          </a:xfrm>
          <a:prstGeom prst="rect">
            <a:avLst/>
          </a:prstGeom>
          <a:noFill/>
          <a:ln w="9525">
            <a:noFill/>
            <a:miter lim="800000"/>
            <a:headEnd/>
            <a:tailEnd/>
          </a:ln>
        </p:spPr>
      </p:pic>
      <p:sp>
        <p:nvSpPr>
          <p:cNvPr id="11" name="Round Same Side Corner Rectangle 6"/>
          <p:cNvSpPr/>
          <p:nvPr/>
        </p:nvSpPr>
        <p:spPr>
          <a:xfrm>
            <a:off x="379679" y="1006647"/>
            <a:ext cx="7848600" cy="1443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eaLnBrk="0" hangingPunct="0">
              <a:lnSpc>
                <a:spcPct val="90000"/>
              </a:lnSpc>
              <a:spcBef>
                <a:spcPts val="600"/>
              </a:spcBef>
              <a:spcAft>
                <a:spcPts val="600"/>
              </a:spcAft>
              <a:buFontTx/>
              <a:buChar char="••"/>
            </a:pPr>
            <a:endParaRPr lang="en-US" dirty="0">
              <a:solidFill>
                <a:srgbClr val="000000">
                  <a:hueOff val="0"/>
                  <a:satOff val="0"/>
                  <a:lumOff val="0"/>
                  <a:alphaOff val="0"/>
                </a:srgbClr>
              </a:solidFill>
              <a:latin typeface="Calibri" pitchFamily="34" charset="0"/>
            </a:endParaRPr>
          </a:p>
          <a:p>
            <a:pPr lvl="1" indent="-457200" algn="l" defTabSz="711200" eaLnBrk="0" hangingPunct="0">
              <a:lnSpc>
                <a:spcPct val="90000"/>
              </a:lnSpc>
              <a:spcBef>
                <a:spcPts val="600"/>
              </a:spcBef>
              <a:spcAft>
                <a:spcPts val="600"/>
              </a:spcAft>
              <a:buClr>
                <a:schemeClr val="tx1"/>
              </a:buClr>
              <a:buFont typeface="Arial" panose="020B0604020202020204" pitchFamily="34" charset="0"/>
              <a:buChar char="•"/>
            </a:pPr>
            <a:r>
              <a:rPr lang="en-US" b="1" dirty="0">
                <a:solidFill>
                  <a:srgbClr val="C00000"/>
                </a:solidFill>
              </a:rPr>
              <a:t>Generic Models </a:t>
            </a:r>
            <a:r>
              <a:rPr lang="en-US" dirty="0">
                <a:solidFill>
                  <a:srgbClr val="000000">
                    <a:hueOff val="0"/>
                    <a:satOff val="0"/>
                    <a:lumOff val="0"/>
                    <a:alphaOff val="0"/>
                  </a:srgbClr>
                </a:solidFill>
              </a:rPr>
              <a:t>demonstrated </a:t>
            </a:r>
          </a:p>
          <a:p>
            <a:pPr lvl="1" indent="-457200" algn="l" defTabSz="711200" eaLnBrk="0" hangingPunct="0">
              <a:lnSpc>
                <a:spcPct val="90000"/>
              </a:lnSpc>
              <a:spcBef>
                <a:spcPts val="600"/>
              </a:spcBef>
              <a:spcAft>
                <a:spcPts val="600"/>
              </a:spcAft>
              <a:buSzPct val="100000"/>
              <a:buFont typeface="Arial" panose="020B0604020202020204" pitchFamily="34" charset="0"/>
              <a:buChar char="•"/>
            </a:pPr>
            <a:r>
              <a:rPr lang="en-US" dirty="0">
                <a:solidFill>
                  <a:srgbClr val="000000">
                    <a:hueOff val="0"/>
                    <a:satOff val="0"/>
                    <a:lumOff val="0"/>
                    <a:alphaOff val="0"/>
                  </a:srgbClr>
                </a:solidFill>
              </a:rPr>
              <a:t>Models are generic, in the sense that they are applicable to various products, media, and cell lines based on CHO host cells, and are scalable to pilot and manufacturing scales.</a:t>
            </a:r>
          </a:p>
        </p:txBody>
      </p:sp>
      <p:pic>
        <p:nvPicPr>
          <p:cNvPr id="12" name="Picture 24"/>
          <p:cNvPicPr>
            <a:picLocks noChangeAspect="1" noChangeArrowheads="1"/>
          </p:cNvPicPr>
          <p:nvPr/>
        </p:nvPicPr>
        <p:blipFill>
          <a:blip r:embed="rId4" cstate="print"/>
          <a:srcRect/>
          <a:stretch>
            <a:fillRect/>
          </a:stretch>
        </p:blipFill>
        <p:spPr bwMode="auto">
          <a:xfrm>
            <a:off x="5007430" y="5297626"/>
            <a:ext cx="1222102" cy="713576"/>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16563E66-8725-4F52-B840-9B19DEB4E06D}"/>
              </a:ext>
            </a:extLst>
          </p:cNvPr>
          <p:cNvSpPr>
            <a:spLocks noGrp="1"/>
          </p:cNvSpPr>
          <p:nvPr>
            <p:ph type="body" sz="quarter" idx="13"/>
          </p:nvPr>
        </p:nvSpPr>
        <p:spPr/>
        <p:txBody>
          <a:bodyPr/>
          <a:lstStyle/>
          <a:p>
            <a:r>
              <a:rPr lang="en-US" dirty="0">
                <a:latin typeface="+mj-lt"/>
              </a:rPr>
              <a:t>Raman flexibility in cell culture process development</a:t>
            </a:r>
          </a:p>
        </p:txBody>
      </p:sp>
      <p:pic>
        <p:nvPicPr>
          <p:cNvPr id="9" name="Picture 2">
            <a:extLst>
              <a:ext uri="{FF2B5EF4-FFF2-40B4-BE49-F238E27FC236}">
                <a16:creationId xmlns:a16="http://schemas.microsoft.com/office/drawing/2014/main" id="{E2629E39-B12E-4D42-A03C-2ED0E5A73383}"/>
              </a:ext>
            </a:extLst>
          </p:cNvPr>
          <p:cNvPicPr>
            <a:picLocks noChangeAspect="1" noChangeArrowheads="1"/>
          </p:cNvPicPr>
          <p:nvPr/>
        </p:nvPicPr>
        <p:blipFill>
          <a:blip r:embed="rId5" cstate="print"/>
          <a:srcRect/>
          <a:stretch>
            <a:fillRect/>
          </a:stretch>
        </p:blipFill>
        <p:spPr bwMode="auto">
          <a:xfrm>
            <a:off x="5619615" y="2989435"/>
            <a:ext cx="2714488" cy="1727400"/>
          </a:xfrm>
          <a:prstGeom prst="rect">
            <a:avLst/>
          </a:prstGeom>
          <a:noFill/>
          <a:ln w="9525">
            <a:noFill/>
            <a:miter lim="800000"/>
            <a:headEnd/>
            <a:tailEnd/>
          </a:ln>
        </p:spPr>
      </p:pic>
      <p:sp>
        <p:nvSpPr>
          <p:cNvPr id="10" name="TextBox 9">
            <a:extLst>
              <a:ext uri="{FF2B5EF4-FFF2-40B4-BE49-F238E27FC236}">
                <a16:creationId xmlns:a16="http://schemas.microsoft.com/office/drawing/2014/main" id="{CFC7277D-6BEF-4E8D-A044-28E83BDE036B}"/>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
        <p:nvSpPr>
          <p:cNvPr id="13" name="Rectangle 3">
            <a:extLst>
              <a:ext uri="{FF2B5EF4-FFF2-40B4-BE49-F238E27FC236}">
                <a16:creationId xmlns:a16="http://schemas.microsoft.com/office/drawing/2014/main" id="{A3C792BB-F2E8-4AAE-8B6F-FC53C6D3FF9D}"/>
              </a:ext>
            </a:extLst>
          </p:cNvPr>
          <p:cNvSpPr>
            <a:spLocks noChangeArrowheads="1"/>
          </p:cNvSpPr>
          <p:nvPr/>
        </p:nvSpPr>
        <p:spPr bwMode="auto">
          <a:xfrm>
            <a:off x="6229531" y="5297626"/>
            <a:ext cx="2794000" cy="707886"/>
          </a:xfrm>
          <a:prstGeom prst="rect">
            <a:avLst/>
          </a:prstGeom>
          <a:ln w="3175">
            <a:no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1000" dirty="0">
                <a:solidFill>
                  <a:srgbClr val="000000"/>
                </a:solidFill>
              </a:rPr>
              <a:t>Mehdizadeh, H. et al. (2015) “</a:t>
            </a:r>
            <a:r>
              <a:rPr lang="en-US" sz="1000" b="1" dirty="0">
                <a:solidFill>
                  <a:srgbClr val="000000"/>
                </a:solidFill>
                <a:ea typeface="Calibri" pitchFamily="34" charset="0"/>
                <a:cs typeface="Times New Roman" pitchFamily="18" charset="0"/>
              </a:rPr>
              <a:t>Generic Raman-based calibration models enabling real-time monitoring of cell culture bioreactors”</a:t>
            </a:r>
            <a:endParaRPr lang="en-US" sz="1000" dirty="0">
              <a:solidFill>
                <a:srgbClr val="000000"/>
              </a:solidFill>
              <a:cs typeface="Arial" pitchFamily="34" charset="0"/>
            </a:endParaRPr>
          </a:p>
        </p:txBody>
      </p:sp>
    </p:spTree>
    <p:extLst>
      <p:ext uri="{BB962C8B-B14F-4D97-AF65-F5344CB8AC3E}">
        <p14:creationId xmlns:p14="http://schemas.microsoft.com/office/powerpoint/2010/main" val="378313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hevron 4"/>
          <p:cNvSpPr/>
          <p:nvPr/>
        </p:nvSpPr>
        <p:spPr>
          <a:xfrm>
            <a:off x="609600" y="1480675"/>
            <a:ext cx="940952" cy="782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2266950" eaLnBrk="0" hangingPunct="0">
              <a:lnSpc>
                <a:spcPct val="90000"/>
              </a:lnSpc>
              <a:spcAft>
                <a:spcPct val="35000"/>
              </a:spcAft>
            </a:pPr>
            <a:endParaRPr lang="en-US" sz="51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621338" y="2788801"/>
            <a:ext cx="5169862" cy="2133682"/>
          </a:xfrm>
          <a:prstGeom prst="rect">
            <a:avLst/>
          </a:prstGeom>
          <a:noFill/>
          <a:ln w="9525">
            <a:noFill/>
            <a:miter lim="800000"/>
            <a:headEnd/>
            <a:tailEnd/>
          </a:ln>
        </p:spPr>
      </p:pic>
      <p:sp>
        <p:nvSpPr>
          <p:cNvPr id="11" name="Round Same Side Corner Rectangle 6"/>
          <p:cNvSpPr/>
          <p:nvPr/>
        </p:nvSpPr>
        <p:spPr>
          <a:xfrm>
            <a:off x="379679" y="1006647"/>
            <a:ext cx="7848600" cy="1443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eaLnBrk="0" hangingPunct="0">
              <a:lnSpc>
                <a:spcPct val="90000"/>
              </a:lnSpc>
              <a:spcBef>
                <a:spcPts val="600"/>
              </a:spcBef>
              <a:spcAft>
                <a:spcPts val="600"/>
              </a:spcAft>
              <a:buFontTx/>
              <a:buChar char="••"/>
            </a:pPr>
            <a:endParaRPr lang="en-US" dirty="0">
              <a:solidFill>
                <a:srgbClr val="000000">
                  <a:hueOff val="0"/>
                  <a:satOff val="0"/>
                  <a:lumOff val="0"/>
                  <a:alphaOff val="0"/>
                </a:srgbClr>
              </a:solidFill>
              <a:latin typeface="Calibri" pitchFamily="34" charset="0"/>
            </a:endParaRPr>
          </a:p>
          <a:p>
            <a:pPr lvl="1" indent="-457200" algn="l" defTabSz="711200" eaLnBrk="0" hangingPunct="0">
              <a:lnSpc>
                <a:spcPct val="90000"/>
              </a:lnSpc>
              <a:spcBef>
                <a:spcPts val="600"/>
              </a:spcBef>
              <a:spcAft>
                <a:spcPts val="600"/>
              </a:spcAft>
              <a:buClr>
                <a:schemeClr val="tx1"/>
              </a:buClr>
              <a:buFont typeface="Arial" panose="020B0604020202020204" pitchFamily="34" charset="0"/>
              <a:buChar char="•"/>
            </a:pPr>
            <a:r>
              <a:rPr lang="en-US" b="1" dirty="0">
                <a:solidFill>
                  <a:srgbClr val="C00000"/>
                </a:solidFill>
              </a:rPr>
              <a:t>Generic Models </a:t>
            </a:r>
            <a:r>
              <a:rPr lang="en-US" dirty="0">
                <a:solidFill>
                  <a:srgbClr val="000000">
                    <a:hueOff val="0"/>
                    <a:satOff val="0"/>
                    <a:lumOff val="0"/>
                    <a:alphaOff val="0"/>
                  </a:srgbClr>
                </a:solidFill>
              </a:rPr>
              <a:t>demonstrated </a:t>
            </a:r>
          </a:p>
          <a:p>
            <a:pPr lvl="1" indent="-457200" algn="l" defTabSz="711200" eaLnBrk="0" hangingPunct="0">
              <a:lnSpc>
                <a:spcPct val="90000"/>
              </a:lnSpc>
              <a:spcBef>
                <a:spcPts val="600"/>
              </a:spcBef>
              <a:spcAft>
                <a:spcPts val="600"/>
              </a:spcAft>
              <a:buSzPct val="100000"/>
              <a:buFont typeface="Arial" panose="020B0604020202020204" pitchFamily="34" charset="0"/>
              <a:buChar char="•"/>
            </a:pPr>
            <a:r>
              <a:rPr lang="en-US" dirty="0">
                <a:solidFill>
                  <a:srgbClr val="000000">
                    <a:hueOff val="0"/>
                    <a:satOff val="0"/>
                    <a:lumOff val="0"/>
                    <a:alphaOff val="0"/>
                  </a:srgbClr>
                </a:solidFill>
              </a:rPr>
              <a:t>Models are generic, in the sense that they are applicable to various products, media, and cell lines based on CHO host cells, and are scalable to pilot and manufacturing scales.</a:t>
            </a:r>
          </a:p>
        </p:txBody>
      </p:sp>
      <p:pic>
        <p:nvPicPr>
          <p:cNvPr id="12" name="Picture 24"/>
          <p:cNvPicPr>
            <a:picLocks noChangeAspect="1" noChangeArrowheads="1"/>
          </p:cNvPicPr>
          <p:nvPr/>
        </p:nvPicPr>
        <p:blipFill>
          <a:blip r:embed="rId4" cstate="print"/>
          <a:srcRect/>
          <a:stretch>
            <a:fillRect/>
          </a:stretch>
        </p:blipFill>
        <p:spPr bwMode="auto">
          <a:xfrm>
            <a:off x="5007430" y="5297626"/>
            <a:ext cx="1222102" cy="713576"/>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16563E66-8725-4F52-B840-9B19DEB4E06D}"/>
              </a:ext>
            </a:extLst>
          </p:cNvPr>
          <p:cNvSpPr>
            <a:spLocks noGrp="1"/>
          </p:cNvSpPr>
          <p:nvPr>
            <p:ph type="body" sz="quarter" idx="13"/>
          </p:nvPr>
        </p:nvSpPr>
        <p:spPr/>
        <p:txBody>
          <a:bodyPr/>
          <a:lstStyle/>
          <a:p>
            <a:r>
              <a:rPr lang="en-US" dirty="0">
                <a:latin typeface="+mj-lt"/>
              </a:rPr>
              <a:t>Raman flexibility in cell culture process development</a:t>
            </a:r>
          </a:p>
        </p:txBody>
      </p:sp>
      <p:pic>
        <p:nvPicPr>
          <p:cNvPr id="9" name="Picture 2">
            <a:extLst>
              <a:ext uri="{FF2B5EF4-FFF2-40B4-BE49-F238E27FC236}">
                <a16:creationId xmlns:a16="http://schemas.microsoft.com/office/drawing/2014/main" id="{BE2A2107-C3EE-4A80-8931-E877F2140AD1}"/>
              </a:ext>
            </a:extLst>
          </p:cNvPr>
          <p:cNvPicPr>
            <a:picLocks noChangeAspect="1" noChangeArrowheads="1"/>
          </p:cNvPicPr>
          <p:nvPr/>
        </p:nvPicPr>
        <p:blipFill>
          <a:blip r:embed="rId5" cstate="print"/>
          <a:srcRect/>
          <a:stretch>
            <a:fillRect/>
          </a:stretch>
        </p:blipFill>
        <p:spPr bwMode="auto">
          <a:xfrm>
            <a:off x="5618481" y="3017442"/>
            <a:ext cx="3240764" cy="167640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F019BB8-BE0E-402C-8216-51B0852156B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
        <p:nvSpPr>
          <p:cNvPr id="13" name="Rectangle 3">
            <a:extLst>
              <a:ext uri="{FF2B5EF4-FFF2-40B4-BE49-F238E27FC236}">
                <a16:creationId xmlns:a16="http://schemas.microsoft.com/office/drawing/2014/main" id="{740A5BFF-9151-4B2C-B323-FD0120662EFB}"/>
              </a:ext>
            </a:extLst>
          </p:cNvPr>
          <p:cNvSpPr>
            <a:spLocks noChangeArrowheads="1"/>
          </p:cNvSpPr>
          <p:nvPr/>
        </p:nvSpPr>
        <p:spPr bwMode="auto">
          <a:xfrm>
            <a:off x="6229531" y="5297626"/>
            <a:ext cx="2794000" cy="707886"/>
          </a:xfrm>
          <a:prstGeom prst="rect">
            <a:avLst/>
          </a:prstGeom>
          <a:ln w="3175">
            <a:no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1000" dirty="0">
                <a:solidFill>
                  <a:srgbClr val="000000"/>
                </a:solidFill>
              </a:rPr>
              <a:t>Mehdizadeh, H. et al. (2015) “</a:t>
            </a:r>
            <a:r>
              <a:rPr lang="en-US" sz="1000" b="1" dirty="0">
                <a:solidFill>
                  <a:srgbClr val="000000"/>
                </a:solidFill>
                <a:ea typeface="Calibri" pitchFamily="34" charset="0"/>
                <a:cs typeface="Times New Roman" pitchFamily="18" charset="0"/>
              </a:rPr>
              <a:t>Generic Raman-based calibration models enabling real-time monitoring of cell culture bioreactors”</a:t>
            </a:r>
            <a:endParaRPr lang="en-US" sz="1000" dirty="0">
              <a:solidFill>
                <a:srgbClr val="000000"/>
              </a:solidFill>
              <a:cs typeface="Arial" pitchFamily="34" charset="0"/>
            </a:endParaRPr>
          </a:p>
        </p:txBody>
      </p:sp>
    </p:spTree>
    <p:extLst>
      <p:ext uri="{BB962C8B-B14F-4D97-AF65-F5344CB8AC3E}">
        <p14:creationId xmlns:p14="http://schemas.microsoft.com/office/powerpoint/2010/main" val="204852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9679" y="1328211"/>
            <a:ext cx="5267363" cy="4380178"/>
          </a:xfrm>
        </p:spPr>
        <p:txBody>
          <a:bodyPr/>
          <a:lstStyle/>
          <a:p>
            <a:pPr marL="285750" lvl="1" indent="-285750" algn="l">
              <a:spcBef>
                <a:spcPts val="600"/>
              </a:spcBef>
              <a:spcAft>
                <a:spcPts val="600"/>
              </a:spcAft>
              <a:buClr>
                <a:schemeClr val="tx1"/>
              </a:buClr>
              <a:buFont typeface="Arial" panose="020B0604020202020204" pitchFamily="34" charset="0"/>
              <a:buChar char="•"/>
              <a:defRPr/>
            </a:pPr>
            <a:r>
              <a:rPr lang="en-US" sz="1400" kern="0" dirty="0">
                <a:solidFill>
                  <a:schemeClr val="tx1"/>
                </a:solidFill>
              </a:rPr>
              <a:t>Monitored </a:t>
            </a:r>
            <a:r>
              <a:rPr lang="en-US" sz="1400" kern="0" dirty="0">
                <a:solidFill>
                  <a:schemeClr val="tx1"/>
                </a:solidFill>
                <a:latin typeface="Arial"/>
                <a:cs typeface="Arial"/>
              </a:rPr>
              <a:t>→ </a:t>
            </a:r>
            <a:r>
              <a:rPr lang="en-US" sz="1400" kern="0" dirty="0">
                <a:solidFill>
                  <a:schemeClr val="tx1"/>
                </a:solidFill>
              </a:rPr>
              <a:t>optimized process parameters and environmental conditions </a:t>
            </a:r>
            <a:r>
              <a:rPr lang="en-US" sz="1400" i="1" kern="0" dirty="0">
                <a:solidFill>
                  <a:schemeClr val="tx1"/>
                </a:solidFill>
              </a:rPr>
              <a:t>in real-time</a:t>
            </a:r>
            <a:r>
              <a:rPr lang="en-US" sz="1400" kern="0" dirty="0">
                <a:solidFill>
                  <a:schemeClr val="tx1"/>
                </a:solidFill>
              </a:rPr>
              <a:t> within a series of fermentation batches for quality and productivity of protein expression</a:t>
            </a:r>
          </a:p>
          <a:p>
            <a:pPr marL="285750" lvl="1" indent="-285750" algn="l">
              <a:spcBef>
                <a:spcPts val="600"/>
              </a:spcBef>
              <a:spcAft>
                <a:spcPts val="600"/>
              </a:spcAft>
              <a:buClr>
                <a:schemeClr val="tx1"/>
              </a:buClr>
              <a:buFont typeface="Arial" panose="020B0604020202020204" pitchFamily="34" charset="0"/>
              <a:buChar char="•"/>
              <a:defRPr/>
            </a:pPr>
            <a:r>
              <a:rPr lang="en-US" sz="1400" kern="0" dirty="0">
                <a:solidFill>
                  <a:srgbClr val="E12F2B"/>
                </a:solidFill>
              </a:rPr>
              <a:t>Adopting developed models to generate Raman-defined design space for batch release</a:t>
            </a:r>
          </a:p>
          <a:p>
            <a:pPr marL="285750" lvl="1" indent="-285750">
              <a:spcBef>
                <a:spcPts val="600"/>
              </a:spcBef>
              <a:spcAft>
                <a:spcPts val="600"/>
              </a:spcAft>
              <a:buClr>
                <a:schemeClr val="tx1"/>
              </a:buClr>
              <a:buFont typeface="Arial" panose="020B0604020202020204" pitchFamily="34" charset="0"/>
              <a:buChar char="•"/>
              <a:defRPr/>
            </a:pPr>
            <a:r>
              <a:rPr lang="en-US" sz="1400" i="1" dirty="0">
                <a:solidFill>
                  <a:schemeClr val="tx1"/>
                </a:solidFill>
              </a:rPr>
              <a:t>Process changes were neither modified nor adapted for the Raman measurement</a:t>
            </a:r>
          </a:p>
          <a:p>
            <a:pPr marL="285750" lvl="1" indent="-285750">
              <a:spcBef>
                <a:spcPts val="600"/>
              </a:spcBef>
              <a:spcAft>
                <a:spcPts val="600"/>
              </a:spcAft>
              <a:buClr>
                <a:schemeClr val="tx1"/>
              </a:buClr>
              <a:buFont typeface="Arial" panose="020B0604020202020204" pitchFamily="34" charset="0"/>
              <a:buChar char="•"/>
              <a:defRPr/>
            </a:pPr>
            <a:r>
              <a:rPr lang="en-US" sz="1400" kern="0" dirty="0">
                <a:solidFill>
                  <a:schemeClr val="tx1"/>
                </a:solidFill>
              </a:rPr>
              <a:t>Real-time CPPs measured: Glycerol, Methanol and Sorbitol</a:t>
            </a:r>
          </a:p>
          <a:p>
            <a:pPr marL="225425" lvl="1" indent="-225425">
              <a:spcBef>
                <a:spcPts val="600"/>
              </a:spcBef>
              <a:spcAft>
                <a:spcPts val="600"/>
              </a:spcAft>
              <a:buFont typeface="Arial" pitchFamily="34" charset="0"/>
              <a:buChar char="−"/>
              <a:defRPr/>
            </a:pPr>
            <a:endParaRPr lang="en-US" sz="1400" kern="0" dirty="0"/>
          </a:p>
          <a:p>
            <a:pPr marL="682625" lvl="2" indent="-225425">
              <a:spcBef>
                <a:spcPts val="300"/>
              </a:spcBef>
              <a:spcAft>
                <a:spcPts val="0"/>
              </a:spcAft>
              <a:buFont typeface="Arial" pitchFamily="34" charset="0"/>
              <a:buChar char="−"/>
              <a:defRPr/>
            </a:pPr>
            <a:endParaRPr lang="en-US" sz="1400" kern="0" dirty="0"/>
          </a:p>
          <a:p>
            <a:pPr marL="682625" lvl="2" indent="-225425">
              <a:spcBef>
                <a:spcPts val="300"/>
              </a:spcBef>
              <a:spcAft>
                <a:spcPts val="0"/>
              </a:spcAft>
              <a:buFont typeface="Arial" pitchFamily="34" charset="0"/>
              <a:buChar char="−"/>
              <a:defRPr/>
            </a:pPr>
            <a:endParaRPr lang="en-US" sz="1400" kern="0" dirty="0"/>
          </a:p>
          <a:p>
            <a:pPr lvl="1">
              <a:buNone/>
            </a:pPr>
            <a:endParaRPr lang="en-US" sz="4000" b="1" dirty="0">
              <a:solidFill>
                <a:schemeClr val="tx1">
                  <a:lumMod val="75000"/>
                </a:schemeClr>
              </a:solidFill>
            </a:endParaRPr>
          </a:p>
          <a:p>
            <a:pPr marL="342900" indent="-342900">
              <a:spcAft>
                <a:spcPts val="1800"/>
              </a:spcAft>
              <a:buNone/>
            </a:pPr>
            <a:endParaRPr lang="en-US" sz="4000" b="1" dirty="0">
              <a:solidFill>
                <a:schemeClr val="tx1">
                  <a:lumMod val="75000"/>
                </a:schemeClr>
              </a:solidFill>
            </a:endParaRPr>
          </a:p>
        </p:txBody>
      </p:sp>
      <p:sp>
        <p:nvSpPr>
          <p:cNvPr id="7" name="Text Placeholder 6">
            <a:extLst>
              <a:ext uri="{FF2B5EF4-FFF2-40B4-BE49-F238E27FC236}">
                <a16:creationId xmlns:a16="http://schemas.microsoft.com/office/drawing/2014/main" id="{D7074B5C-F2E9-424F-91E1-611249FA51E7}"/>
              </a:ext>
            </a:extLst>
          </p:cNvPr>
          <p:cNvSpPr>
            <a:spLocks noGrp="1"/>
          </p:cNvSpPr>
          <p:nvPr>
            <p:ph type="body" sz="quarter" idx="13"/>
          </p:nvPr>
        </p:nvSpPr>
        <p:spPr/>
        <p:txBody>
          <a:bodyPr/>
          <a:lstStyle/>
          <a:p>
            <a:r>
              <a:rPr lang="en-US" dirty="0"/>
              <a:t>Raman flexibility in fermentation process development</a:t>
            </a:r>
          </a:p>
        </p:txBody>
      </p:sp>
      <p:graphicFrame>
        <p:nvGraphicFramePr>
          <p:cNvPr id="6" name="Table 5"/>
          <p:cNvGraphicFramePr>
            <a:graphicFrameLocks noGrp="1"/>
          </p:cNvGraphicFramePr>
          <p:nvPr>
            <p:extLst>
              <p:ext uri="{D42A27DB-BD31-4B8C-83A1-F6EECF244321}">
                <p14:modId xmlns:p14="http://schemas.microsoft.com/office/powerpoint/2010/main" val="3833325875"/>
              </p:ext>
            </p:extLst>
          </p:nvPr>
        </p:nvGraphicFramePr>
        <p:xfrm>
          <a:off x="6041572" y="1632156"/>
          <a:ext cx="2819400" cy="3166607"/>
        </p:xfrm>
        <a:graphic>
          <a:graphicData uri="http://schemas.openxmlformats.org/drawingml/2006/table">
            <a:tbl>
              <a:tblPr firstRow="1" bandRow="1">
                <a:tableStyleId>{21E4AEA4-8DFA-4A89-87EB-49C32662AFE0}</a:tableStyleId>
              </a:tblPr>
              <a:tblGrid>
                <a:gridCol w="2819400">
                  <a:extLst>
                    <a:ext uri="{9D8B030D-6E8A-4147-A177-3AD203B41FA5}">
                      <a16:colId xmlns:a16="http://schemas.microsoft.com/office/drawing/2014/main" val="20000"/>
                    </a:ext>
                  </a:extLst>
                </a:gridCol>
              </a:tblGrid>
              <a:tr h="484367">
                <a:tc>
                  <a:txBody>
                    <a:bodyPr/>
                    <a:lstStyle/>
                    <a:p>
                      <a:pPr algn="ctr"/>
                      <a:r>
                        <a:rPr lang="en-US" sz="1400" dirty="0"/>
                        <a:t>Process Variable</a:t>
                      </a:r>
                      <a:r>
                        <a:rPr lang="en-US" sz="1400" baseline="0" dirty="0"/>
                        <a:t> Changes</a:t>
                      </a:r>
                      <a:endParaRPr lang="en-US" sz="1400" dirty="0"/>
                    </a:p>
                  </a:txBody>
                  <a:tcPr anchor="ctr">
                    <a:gradFill flip="none" rotWithShape="1">
                      <a:gsLst>
                        <a:gs pos="0">
                          <a:srgbClr val="006BBC">
                            <a:shade val="30000"/>
                            <a:satMod val="115000"/>
                          </a:srgbClr>
                        </a:gs>
                        <a:gs pos="50000">
                          <a:srgbClr val="006BBC">
                            <a:shade val="67500"/>
                            <a:satMod val="115000"/>
                          </a:srgbClr>
                        </a:gs>
                        <a:gs pos="100000">
                          <a:srgbClr val="006BBC">
                            <a:shade val="100000"/>
                            <a:satMod val="115000"/>
                          </a:srgbClr>
                        </a:gs>
                      </a:gsLst>
                      <a:lin ang="8100000" scaled="1"/>
                      <a:tileRect/>
                    </a:gradFill>
                  </a:tcPr>
                </a:tc>
                <a:extLst>
                  <a:ext uri="{0D108BD9-81ED-4DB2-BD59-A6C34878D82A}">
                    <a16:rowId xmlns:a16="http://schemas.microsoft.com/office/drawing/2014/main" val="10000"/>
                  </a:ext>
                </a:extLst>
              </a:tr>
              <a:tr h="484367">
                <a:tc>
                  <a:txBody>
                    <a:bodyPr/>
                    <a:lstStyle/>
                    <a:p>
                      <a:pPr algn="ctr"/>
                      <a:r>
                        <a:rPr lang="en-US" sz="1400" b="1" dirty="0"/>
                        <a:t>Microbe strain </a:t>
                      </a:r>
                    </a:p>
                    <a:p>
                      <a:pPr algn="ctr"/>
                      <a:r>
                        <a:rPr lang="en-US" sz="1400" dirty="0"/>
                        <a:t>(ex. productive, null)</a:t>
                      </a:r>
                    </a:p>
                  </a:txBody>
                  <a:tcPr anchor="ctr"/>
                </a:tc>
                <a:extLst>
                  <a:ext uri="{0D108BD9-81ED-4DB2-BD59-A6C34878D82A}">
                    <a16:rowId xmlns:a16="http://schemas.microsoft.com/office/drawing/2014/main" val="10001"/>
                  </a:ext>
                </a:extLst>
              </a:tr>
              <a:tr h="484367">
                <a:tc>
                  <a:txBody>
                    <a:bodyPr/>
                    <a:lstStyle/>
                    <a:p>
                      <a:pPr algn="ctr"/>
                      <a:r>
                        <a:rPr lang="en-US" sz="1400" b="1" dirty="0"/>
                        <a:t>Batch</a:t>
                      </a:r>
                      <a:r>
                        <a:rPr lang="en-US" sz="1400" b="1" baseline="0" dirty="0"/>
                        <a:t> media composition</a:t>
                      </a:r>
                    </a:p>
                    <a:p>
                      <a:pPr algn="ctr"/>
                      <a:r>
                        <a:rPr lang="en-US" sz="1400" baseline="0" dirty="0"/>
                        <a:t>(ex. additions/subtractions)</a:t>
                      </a:r>
                      <a:endParaRPr lang="en-US" sz="1400" dirty="0"/>
                    </a:p>
                  </a:txBody>
                  <a:tcPr anchor="ctr"/>
                </a:tc>
                <a:extLst>
                  <a:ext uri="{0D108BD9-81ED-4DB2-BD59-A6C34878D82A}">
                    <a16:rowId xmlns:a16="http://schemas.microsoft.com/office/drawing/2014/main" val="10002"/>
                  </a:ext>
                </a:extLst>
              </a:tr>
              <a:tr h="484367">
                <a:tc>
                  <a:txBody>
                    <a:bodyPr/>
                    <a:lstStyle/>
                    <a:p>
                      <a:pPr algn="ctr"/>
                      <a:r>
                        <a:rPr lang="en-US" sz="1400" b="1" dirty="0"/>
                        <a:t>Feed mode and Total amount</a:t>
                      </a:r>
                      <a:endParaRPr lang="en-US" sz="1400" b="1" baseline="0" dirty="0"/>
                    </a:p>
                    <a:p>
                      <a:pPr algn="ctr"/>
                      <a:r>
                        <a:rPr lang="en-US" sz="1400" baseline="0" dirty="0"/>
                        <a:t>(amts. at certain times)</a:t>
                      </a:r>
                      <a:endParaRPr lang="en-US" sz="1400" dirty="0"/>
                    </a:p>
                  </a:txBody>
                  <a:tcPr anchor="ctr"/>
                </a:tc>
                <a:extLst>
                  <a:ext uri="{0D108BD9-81ED-4DB2-BD59-A6C34878D82A}">
                    <a16:rowId xmlns:a16="http://schemas.microsoft.com/office/drawing/2014/main" val="10003"/>
                  </a:ext>
                </a:extLst>
              </a:tr>
              <a:tr h="484367">
                <a:tc>
                  <a:txBody>
                    <a:bodyPr/>
                    <a:lstStyle/>
                    <a:p>
                      <a:pPr algn="ctr"/>
                      <a:r>
                        <a:rPr lang="en-US" sz="1400" b="1" dirty="0"/>
                        <a:t>Feed components</a:t>
                      </a:r>
                    </a:p>
                    <a:p>
                      <a:pPr algn="ctr"/>
                      <a:r>
                        <a:rPr lang="en-US" sz="1400" dirty="0"/>
                        <a:t>(both</a:t>
                      </a:r>
                      <a:r>
                        <a:rPr lang="en-US" sz="1400" baseline="0" dirty="0"/>
                        <a:t> natural and synthetic)</a:t>
                      </a:r>
                      <a:endParaRPr lang="en-US" sz="1400" dirty="0"/>
                    </a:p>
                  </a:txBody>
                  <a:tcPr anchor="ctr"/>
                </a:tc>
                <a:extLst>
                  <a:ext uri="{0D108BD9-81ED-4DB2-BD59-A6C34878D82A}">
                    <a16:rowId xmlns:a16="http://schemas.microsoft.com/office/drawing/2014/main" val="10004"/>
                  </a:ext>
                </a:extLst>
              </a:tr>
              <a:tr h="284922">
                <a:tc>
                  <a:txBody>
                    <a:bodyPr/>
                    <a:lstStyle/>
                    <a:p>
                      <a:pPr algn="ctr"/>
                      <a:r>
                        <a:rPr lang="en-US" sz="1400" b="1" dirty="0"/>
                        <a:t>Duration of Feed/Batch</a:t>
                      </a:r>
                    </a:p>
                  </a:txBody>
                  <a:tcPr anchor="ctr"/>
                </a:tc>
                <a:extLst>
                  <a:ext uri="{0D108BD9-81ED-4DB2-BD59-A6C34878D82A}">
                    <a16:rowId xmlns:a16="http://schemas.microsoft.com/office/drawing/2014/main" val="10005"/>
                  </a:ext>
                </a:extLst>
              </a:tr>
              <a:tr h="284922">
                <a:tc>
                  <a:txBody>
                    <a:bodyPr/>
                    <a:lstStyle/>
                    <a:p>
                      <a:pPr algn="ctr"/>
                      <a:r>
                        <a:rPr lang="en-US" sz="1400" b="1" dirty="0"/>
                        <a:t>Other parameters </a:t>
                      </a:r>
                      <a:r>
                        <a:rPr lang="en-US" sz="1400" dirty="0"/>
                        <a:t>(pH, etc.)</a:t>
                      </a:r>
                      <a:endParaRPr lang="en-US" sz="1400" b="1" dirty="0"/>
                    </a:p>
                  </a:txBody>
                  <a:tcPr anchor="ctr"/>
                </a:tc>
                <a:extLst>
                  <a:ext uri="{0D108BD9-81ED-4DB2-BD59-A6C34878D82A}">
                    <a16:rowId xmlns:a16="http://schemas.microsoft.com/office/drawing/2014/main" val="10006"/>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175" y="5514841"/>
            <a:ext cx="620990" cy="533400"/>
          </a:xfrm>
          <a:prstGeom prst="rect">
            <a:avLst/>
          </a:prstGeom>
        </p:spPr>
      </p:pic>
      <p:sp>
        <p:nvSpPr>
          <p:cNvPr id="11" name="Rectangle 10"/>
          <p:cNvSpPr/>
          <p:nvPr/>
        </p:nvSpPr>
        <p:spPr>
          <a:xfrm>
            <a:off x="6823165" y="5458376"/>
            <a:ext cx="2320835" cy="646331"/>
          </a:xfrm>
          <a:prstGeom prst="rect">
            <a:avLst/>
          </a:prstGeom>
          <a:noFill/>
          <a:ln w="3175">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1600"/>
              </a:spcBef>
              <a:buSzPct val="80000"/>
              <a:defRPr/>
            </a:pPr>
            <a:r>
              <a:rPr lang="en-US" sz="900" dirty="0"/>
              <a:t>Aon, JC et al</a:t>
            </a:r>
            <a:r>
              <a:rPr lang="en-US" sz="900" b="1" dirty="0"/>
              <a:t>. </a:t>
            </a:r>
            <a:r>
              <a:rPr lang="en-US" sz="900" dirty="0"/>
              <a:t>(2015) “</a:t>
            </a:r>
            <a:r>
              <a:rPr lang="en-US" sz="900" b="1" dirty="0"/>
              <a:t>In situ &amp; Real-time Monitoring of Multiple </a:t>
            </a:r>
            <a:r>
              <a:rPr lang="en-US" sz="900" b="1" dirty="0" err="1"/>
              <a:t>Biochem</a:t>
            </a:r>
            <a:r>
              <a:rPr lang="en-US" sz="900" b="1" dirty="0"/>
              <a:t>. During Microbial PD Utilizing Raman Spectroscopy”</a:t>
            </a:r>
            <a:endParaRPr lang="en-US" sz="900" dirty="0"/>
          </a:p>
        </p:txBody>
      </p:sp>
      <p:pic>
        <p:nvPicPr>
          <p:cNvPr id="13" name="Picture 3" descr="C:\Users\Admin\AppData\Local\Temp\copypicture.jpg">
            <a:extLst>
              <a:ext uri="{FF2B5EF4-FFF2-40B4-BE49-F238E27FC236}">
                <a16:creationId xmlns:a16="http://schemas.microsoft.com/office/drawing/2014/main" id="{5A6D7B53-3CB6-4AE0-AE8B-B711A6325E24}"/>
              </a:ext>
            </a:extLst>
          </p:cNvPr>
          <p:cNvPicPr>
            <a:picLocks noChangeAspect="1" noChangeArrowheads="1"/>
          </p:cNvPicPr>
          <p:nvPr/>
        </p:nvPicPr>
        <p:blipFill>
          <a:blip r:embed="rId4" cstate="print"/>
          <a:srcRect/>
          <a:stretch>
            <a:fillRect/>
          </a:stretch>
        </p:blipFill>
        <p:spPr bwMode="auto">
          <a:xfrm>
            <a:off x="306123" y="3794455"/>
            <a:ext cx="2638697" cy="1631195"/>
          </a:xfrm>
          <a:prstGeom prst="rect">
            <a:avLst/>
          </a:prstGeom>
          <a:noFill/>
          <a:effectLst>
            <a:outerShdw blurRad="139700" dist="63500" dir="5400000" algn="ctr" rotWithShape="0">
              <a:schemeClr val="tx1"/>
            </a:outerShdw>
          </a:effectLst>
        </p:spPr>
      </p:pic>
      <p:pic>
        <p:nvPicPr>
          <p:cNvPr id="14" name="Picture 3" descr="C:\Users\Admin\AppData\Local\Temp\copypicture.jpg">
            <a:extLst>
              <a:ext uri="{FF2B5EF4-FFF2-40B4-BE49-F238E27FC236}">
                <a16:creationId xmlns:a16="http://schemas.microsoft.com/office/drawing/2014/main" id="{B6F39778-F5AE-474D-B552-63BAF6D71CDC}"/>
              </a:ext>
            </a:extLst>
          </p:cNvPr>
          <p:cNvPicPr>
            <a:picLocks noChangeAspect="1" noChangeArrowheads="1"/>
          </p:cNvPicPr>
          <p:nvPr/>
        </p:nvPicPr>
        <p:blipFill>
          <a:blip r:embed="rId5" cstate="print"/>
          <a:srcRect/>
          <a:stretch>
            <a:fillRect/>
          </a:stretch>
        </p:blipFill>
        <p:spPr bwMode="auto">
          <a:xfrm>
            <a:off x="3055795" y="3794455"/>
            <a:ext cx="2648500" cy="1631195"/>
          </a:xfrm>
          <a:prstGeom prst="rect">
            <a:avLst/>
          </a:prstGeom>
          <a:noFill/>
          <a:effectLst>
            <a:outerShdw blurRad="139700" dist="101600" dir="5400000" algn="ctr" rotWithShape="0">
              <a:schemeClr val="tx1"/>
            </a:outerShdw>
          </a:effectLst>
        </p:spPr>
      </p:pic>
      <p:sp>
        <p:nvSpPr>
          <p:cNvPr id="9" name="TextBox 8">
            <a:extLst>
              <a:ext uri="{FF2B5EF4-FFF2-40B4-BE49-F238E27FC236}">
                <a16:creationId xmlns:a16="http://schemas.microsoft.com/office/drawing/2014/main" id="{4316E0D9-005F-45DC-B550-16DBCE13F1DD}"/>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99920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252DCC-5FFD-42AB-80A7-EDC2D76391DF}"/>
              </a:ext>
            </a:extLst>
          </p:cNvPr>
          <p:cNvSpPr>
            <a:spLocks noGrp="1"/>
          </p:cNvSpPr>
          <p:nvPr>
            <p:ph type="body" sz="quarter" idx="13"/>
          </p:nvPr>
        </p:nvSpPr>
        <p:spPr/>
        <p:txBody>
          <a:bodyPr/>
          <a:lstStyle/>
          <a:p>
            <a:r>
              <a:rPr lang="en-US" dirty="0"/>
              <a:t>Additional bioprocess applications</a:t>
            </a:r>
          </a:p>
        </p:txBody>
      </p:sp>
      <p:pic>
        <p:nvPicPr>
          <p:cNvPr id="4" name="Picture 3"/>
          <p:cNvPicPr>
            <a:picLocks noChangeAspect="1" noChangeArrowheads="1"/>
          </p:cNvPicPr>
          <p:nvPr/>
        </p:nvPicPr>
        <p:blipFill>
          <a:blip r:embed="rId2" cstate="print"/>
          <a:srcRect/>
          <a:stretch>
            <a:fillRect/>
          </a:stretch>
        </p:blipFill>
        <p:spPr bwMode="auto">
          <a:xfrm>
            <a:off x="321974" y="1295399"/>
            <a:ext cx="2873275" cy="1664208"/>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364747" y="960031"/>
            <a:ext cx="1467758" cy="338554"/>
          </a:xfrm>
          <a:prstGeom prst="rect">
            <a:avLst/>
          </a:prstGeom>
          <a:noFill/>
        </p:spPr>
        <p:txBody>
          <a:bodyPr wrap="square" rtlCol="0">
            <a:spAutoFit/>
          </a:bodyPr>
          <a:lstStyle/>
          <a:p>
            <a:r>
              <a:rPr lang="en-US" sz="1600" b="1" dirty="0">
                <a:solidFill>
                  <a:srgbClr val="C00000"/>
                </a:solidFill>
              </a:rPr>
              <a:t>Media</a:t>
            </a:r>
          </a:p>
        </p:txBody>
      </p:sp>
      <p:pic>
        <p:nvPicPr>
          <p:cNvPr id="6" name="Picture 6"/>
          <p:cNvPicPr>
            <a:picLocks noChangeAspect="1" noChangeArrowheads="1"/>
          </p:cNvPicPr>
          <p:nvPr/>
        </p:nvPicPr>
        <p:blipFill>
          <a:blip r:embed="rId3" cstate="print"/>
          <a:srcRect/>
          <a:stretch>
            <a:fillRect/>
          </a:stretch>
        </p:blipFill>
        <p:spPr bwMode="auto">
          <a:xfrm>
            <a:off x="3352800" y="1303854"/>
            <a:ext cx="2875943" cy="1667946"/>
          </a:xfrm>
          <a:prstGeom prst="rect">
            <a:avLst/>
          </a:prstGeom>
          <a:ln>
            <a:solidFill>
              <a:schemeClr val="tx1"/>
            </a:solidFill>
          </a:ln>
          <a:effectLst>
            <a:outerShdw blurRad="292100" dist="139700" dir="2700000" algn="tl" rotWithShape="0">
              <a:srgbClr val="333333">
                <a:alpha val="65000"/>
              </a:srgbClr>
            </a:outerShdw>
          </a:effectLst>
        </p:spPr>
      </p:pic>
      <p:grpSp>
        <p:nvGrpSpPr>
          <p:cNvPr id="7" name="Group 6"/>
          <p:cNvGrpSpPr/>
          <p:nvPr/>
        </p:nvGrpSpPr>
        <p:grpSpPr>
          <a:xfrm>
            <a:off x="1295400" y="4052228"/>
            <a:ext cx="6593116" cy="1868716"/>
            <a:chOff x="1295400" y="950684"/>
            <a:chExt cx="6593116" cy="1868716"/>
          </a:xfrm>
        </p:grpSpPr>
        <p:sp>
          <p:nvSpPr>
            <p:cNvPr id="8" name="Oval 7"/>
            <p:cNvSpPr/>
            <p:nvPr/>
          </p:nvSpPr>
          <p:spPr>
            <a:xfrm>
              <a:off x="4426055" y="950684"/>
              <a:ext cx="1868716" cy="1868716"/>
            </a:xfrm>
            <a:prstGeom prst="ellipse">
              <a:avLst/>
            </a:prstGeom>
            <a:solidFill>
              <a:schemeClr val="accent3">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Side chain inter-actions of the protein molecule</a:t>
              </a:r>
            </a:p>
          </p:txBody>
        </p:sp>
        <p:sp>
          <p:nvSpPr>
            <p:cNvPr id="9" name="Oval 8"/>
            <p:cNvSpPr/>
            <p:nvPr/>
          </p:nvSpPr>
          <p:spPr>
            <a:xfrm>
              <a:off x="2832505" y="950684"/>
              <a:ext cx="1868716" cy="1868716"/>
            </a:xfrm>
            <a:prstGeom prst="ellipse">
              <a:avLst/>
            </a:prstGeom>
            <a:solidFill>
              <a:schemeClr val="accent2">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Hydrogen bonding network</a:t>
              </a:r>
            </a:p>
          </p:txBody>
        </p:sp>
        <p:sp>
          <p:nvSpPr>
            <p:cNvPr id="10" name="Oval 9"/>
            <p:cNvSpPr/>
            <p:nvPr/>
          </p:nvSpPr>
          <p:spPr>
            <a:xfrm>
              <a:off x="1295400" y="950684"/>
              <a:ext cx="1868716" cy="1868716"/>
            </a:xfrm>
            <a:prstGeom prst="ellipse">
              <a:avLst/>
            </a:prstGeom>
            <a:solidFill>
              <a:schemeClr val="accent1">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Tertiary and secondary structure</a:t>
              </a:r>
            </a:p>
          </p:txBody>
        </p:sp>
        <p:sp>
          <p:nvSpPr>
            <p:cNvPr id="11" name="Oval 10"/>
            <p:cNvSpPr/>
            <p:nvPr/>
          </p:nvSpPr>
          <p:spPr>
            <a:xfrm>
              <a:off x="6019800" y="950684"/>
              <a:ext cx="1868716" cy="186871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Inter-molecular inter-actions</a:t>
              </a:r>
            </a:p>
          </p:txBody>
        </p:sp>
      </p:grpSp>
      <p:sp>
        <p:nvSpPr>
          <p:cNvPr id="12" name="Rounded Rectangle 11"/>
          <p:cNvSpPr/>
          <p:nvPr/>
        </p:nvSpPr>
        <p:spPr>
          <a:xfrm>
            <a:off x="381000" y="3330144"/>
            <a:ext cx="8305800" cy="533400"/>
          </a:xfrm>
          <a:prstGeom prst="roundRect">
            <a:avLst/>
          </a:prstGeom>
          <a:gradFill flip="none" rotWithShape="1">
            <a:gsLst>
              <a:gs pos="0">
                <a:srgbClr val="0060A8">
                  <a:shade val="30000"/>
                  <a:satMod val="115000"/>
                </a:srgbClr>
              </a:gs>
              <a:gs pos="50000">
                <a:srgbClr val="0060A8">
                  <a:shade val="67500"/>
                  <a:satMod val="115000"/>
                </a:srgbClr>
              </a:gs>
              <a:gs pos="100000">
                <a:srgbClr val="0060A8">
                  <a:shade val="100000"/>
                  <a:satMod val="115000"/>
                </a:srgbClr>
              </a:gs>
            </a:gsLst>
            <a:lin ang="10800000" scaled="1"/>
            <a:tileRect/>
          </a:gra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None/>
            </a:pPr>
            <a:r>
              <a:rPr lang="en-US" b="1" dirty="0"/>
              <a:t>A typical Raman spectrum of protein/</a:t>
            </a:r>
            <a:r>
              <a:rPr lang="en-US" b="1" dirty="0" err="1"/>
              <a:t>mAb</a:t>
            </a:r>
            <a:r>
              <a:rPr lang="en-US" b="1" dirty="0"/>
              <a:t> provides valuable insight into:</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991" y="1307592"/>
            <a:ext cx="2143500" cy="16642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191000" y="956846"/>
            <a:ext cx="2286000" cy="338554"/>
          </a:xfrm>
          <a:prstGeom prst="rect">
            <a:avLst/>
          </a:prstGeom>
          <a:noFill/>
        </p:spPr>
        <p:txBody>
          <a:bodyPr wrap="square" rtlCol="0">
            <a:spAutoFit/>
          </a:bodyPr>
          <a:lstStyle/>
          <a:p>
            <a:r>
              <a:rPr lang="en-US" sz="1600" b="1" dirty="0">
                <a:solidFill>
                  <a:srgbClr val="C00000"/>
                </a:solidFill>
              </a:rPr>
              <a:t>Proteins</a:t>
            </a:r>
          </a:p>
        </p:txBody>
      </p:sp>
      <p:sp>
        <p:nvSpPr>
          <p:cNvPr id="16" name="TextBox 15"/>
          <p:cNvSpPr txBox="1"/>
          <p:nvPr/>
        </p:nvSpPr>
        <p:spPr>
          <a:xfrm>
            <a:off x="6477000" y="956846"/>
            <a:ext cx="2286000" cy="338554"/>
          </a:xfrm>
          <a:prstGeom prst="rect">
            <a:avLst/>
          </a:prstGeom>
          <a:noFill/>
        </p:spPr>
        <p:txBody>
          <a:bodyPr wrap="square" rtlCol="0">
            <a:spAutoFit/>
          </a:bodyPr>
          <a:lstStyle/>
          <a:p>
            <a:r>
              <a:rPr lang="en-US" sz="1600" b="1" dirty="0">
                <a:solidFill>
                  <a:srgbClr val="C00000"/>
                </a:solidFill>
              </a:rPr>
              <a:t>Buffer Excipients</a:t>
            </a:r>
          </a:p>
        </p:txBody>
      </p:sp>
      <p:sp>
        <p:nvSpPr>
          <p:cNvPr id="17" name="TextBox 16">
            <a:extLst>
              <a:ext uri="{FF2B5EF4-FFF2-40B4-BE49-F238E27FC236}">
                <a16:creationId xmlns:a16="http://schemas.microsoft.com/office/drawing/2014/main" id="{D4A98453-951D-4497-BEF6-E57CB400185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28584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F773FF1-2B7B-495D-85ED-BD30B19CD564}"/>
              </a:ext>
            </a:extLst>
          </p:cNvPr>
          <p:cNvSpPr>
            <a:spLocks noGrp="1"/>
          </p:cNvSpPr>
          <p:nvPr>
            <p:ph type="body" sz="quarter" idx="13"/>
          </p:nvPr>
        </p:nvSpPr>
        <p:spPr/>
        <p:txBody>
          <a:bodyPr/>
          <a:lstStyle/>
          <a:p>
            <a:r>
              <a:rPr lang="en-US" dirty="0"/>
              <a:t>Additional bioprocess applications</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21974" y="1295399"/>
            <a:ext cx="2873275" cy="1664208"/>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364747" y="960031"/>
            <a:ext cx="1467758" cy="338554"/>
          </a:xfrm>
          <a:prstGeom prst="rect">
            <a:avLst/>
          </a:prstGeom>
          <a:noFill/>
        </p:spPr>
        <p:txBody>
          <a:bodyPr wrap="square" rtlCol="0">
            <a:spAutoFit/>
          </a:bodyPr>
          <a:lstStyle/>
          <a:p>
            <a:r>
              <a:rPr lang="en-US" sz="1600" b="1" dirty="0">
                <a:solidFill>
                  <a:srgbClr val="C00000"/>
                </a:solidFill>
              </a:rPr>
              <a:t>Media</a:t>
            </a:r>
          </a:p>
        </p:txBody>
      </p:sp>
      <p:pic>
        <p:nvPicPr>
          <p:cNvPr id="6" name="Picture 6"/>
          <p:cNvPicPr>
            <a:picLocks noChangeAspect="1" noChangeArrowheads="1"/>
          </p:cNvPicPr>
          <p:nvPr/>
        </p:nvPicPr>
        <p:blipFill>
          <a:blip r:embed="rId3" cstate="print"/>
          <a:srcRect/>
          <a:stretch>
            <a:fillRect/>
          </a:stretch>
        </p:blipFill>
        <p:spPr bwMode="auto">
          <a:xfrm>
            <a:off x="3352800" y="1303854"/>
            <a:ext cx="2875943" cy="1667946"/>
          </a:xfrm>
          <a:prstGeom prst="rect">
            <a:avLst/>
          </a:prstGeom>
          <a:ln>
            <a:solidFill>
              <a:schemeClr val="tx1"/>
            </a:solidFill>
          </a:ln>
          <a:effectLst>
            <a:outerShdw blurRad="292100" dist="139700" dir="2700000" algn="tl" rotWithShape="0">
              <a:srgbClr val="333333">
                <a:alpha val="65000"/>
              </a:srgbClr>
            </a:outerShdw>
          </a:effec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991" y="1307592"/>
            <a:ext cx="2143500" cy="16642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191000" y="956846"/>
            <a:ext cx="2286000" cy="338554"/>
          </a:xfrm>
          <a:prstGeom prst="rect">
            <a:avLst/>
          </a:prstGeom>
          <a:noFill/>
        </p:spPr>
        <p:txBody>
          <a:bodyPr wrap="square" rtlCol="0">
            <a:spAutoFit/>
          </a:bodyPr>
          <a:lstStyle/>
          <a:p>
            <a:r>
              <a:rPr lang="en-US" sz="1600" b="1" dirty="0">
                <a:solidFill>
                  <a:srgbClr val="C00000"/>
                </a:solidFill>
              </a:rPr>
              <a:t>Proteins</a:t>
            </a:r>
          </a:p>
        </p:txBody>
      </p:sp>
      <p:sp>
        <p:nvSpPr>
          <p:cNvPr id="16" name="TextBox 15"/>
          <p:cNvSpPr txBox="1"/>
          <p:nvPr/>
        </p:nvSpPr>
        <p:spPr>
          <a:xfrm>
            <a:off x="6477000" y="956846"/>
            <a:ext cx="2286000" cy="338554"/>
          </a:xfrm>
          <a:prstGeom prst="rect">
            <a:avLst/>
          </a:prstGeom>
          <a:noFill/>
        </p:spPr>
        <p:txBody>
          <a:bodyPr wrap="square" rtlCol="0">
            <a:spAutoFit/>
          </a:bodyPr>
          <a:lstStyle/>
          <a:p>
            <a:r>
              <a:rPr lang="en-US" sz="1600" b="1" dirty="0">
                <a:solidFill>
                  <a:srgbClr val="C00000"/>
                </a:solidFill>
              </a:rPr>
              <a:t>Buffer Excipients</a:t>
            </a:r>
          </a:p>
        </p:txBody>
      </p:sp>
      <p:sp>
        <p:nvSpPr>
          <p:cNvPr id="17" name="Rectangle 16"/>
          <p:cNvSpPr/>
          <p:nvPr/>
        </p:nvSpPr>
        <p:spPr>
          <a:xfrm>
            <a:off x="6553200" y="1587843"/>
            <a:ext cx="18288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000" dirty="0">
                <a:solidFill>
                  <a:schemeClr val="bg1"/>
                </a:solidFill>
              </a:rPr>
              <a:t>Ram, N. et al</a:t>
            </a:r>
            <a:r>
              <a:rPr lang="en-US" sz="1000" b="1" dirty="0">
                <a:solidFill>
                  <a:schemeClr val="bg1"/>
                </a:solidFill>
              </a:rPr>
              <a:t>. </a:t>
            </a:r>
            <a:r>
              <a:rPr lang="en-US" sz="1000" dirty="0">
                <a:solidFill>
                  <a:schemeClr val="bg1"/>
                </a:solidFill>
              </a:rPr>
              <a:t>(2010) “</a:t>
            </a:r>
            <a:r>
              <a:rPr lang="en-US" sz="1000" b="1" dirty="0">
                <a:solidFill>
                  <a:schemeClr val="bg1"/>
                </a:solidFill>
              </a:rPr>
              <a:t>Raman Spectroscopy for Purification Bioprocess Operations”</a:t>
            </a:r>
            <a:endParaRPr lang="pt-BR" sz="1000" i="1" dirty="0">
              <a:solidFill>
                <a:schemeClr val="bg1"/>
              </a:solidFill>
            </a:endParaRPr>
          </a:p>
        </p:txBody>
      </p:sp>
      <p:sp>
        <p:nvSpPr>
          <p:cNvPr id="18" name="Subtitle 3"/>
          <p:cNvSpPr txBox="1">
            <a:spLocks/>
          </p:cNvSpPr>
          <p:nvPr/>
        </p:nvSpPr>
        <p:spPr bwMode="auto">
          <a:xfrm>
            <a:off x="3581400" y="1589314"/>
            <a:ext cx="2514601" cy="718772"/>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ct val="20000"/>
              </a:spcBef>
              <a:spcAft>
                <a:spcPct val="0"/>
              </a:spcAft>
              <a:buClrTx/>
              <a:buSzTx/>
              <a:tabLst/>
              <a:defRPr/>
            </a:pPr>
            <a:r>
              <a:rPr kumimoji="0" lang="en-US" sz="1000" b="0" i="0" u="none" strike="noStrike" kern="0" cap="none" spc="0" normalizeH="0" baseline="0" noProof="0" dirty="0">
                <a:ln>
                  <a:noFill/>
                </a:ln>
                <a:solidFill>
                  <a:schemeClr val="bg1"/>
                </a:solidFill>
                <a:effectLst/>
                <a:uLnTx/>
                <a:uFillTx/>
                <a:latin typeface="+mn-lt"/>
                <a:ea typeface="+mn-ea"/>
                <a:cs typeface="+mn-cs"/>
              </a:rPr>
              <a:t>Wen, Z., Cao, W., Phillips, J.</a:t>
            </a:r>
            <a:r>
              <a:rPr kumimoji="0" lang="en-US" sz="1000" b="1" i="0" u="none" strike="noStrike" kern="0" cap="none" spc="0" normalizeH="0" baseline="0" noProof="0" dirty="0">
                <a:ln>
                  <a:noFill/>
                </a:ln>
                <a:solidFill>
                  <a:schemeClr val="bg1"/>
                </a:solidFill>
                <a:effectLst/>
                <a:uLnTx/>
                <a:uFillTx/>
                <a:latin typeface="+mn-lt"/>
                <a:ea typeface="+mn-ea"/>
                <a:cs typeface="+mn-cs"/>
              </a:rPr>
              <a:t> </a:t>
            </a:r>
            <a:r>
              <a:rPr kumimoji="0" lang="en-US" sz="1000" b="0" i="0" u="none" strike="noStrike" kern="0" cap="none" spc="0" normalizeH="0" baseline="0" noProof="0" dirty="0">
                <a:ln>
                  <a:noFill/>
                </a:ln>
                <a:solidFill>
                  <a:schemeClr val="bg1"/>
                </a:solidFill>
                <a:effectLst/>
                <a:uLnTx/>
                <a:uFillTx/>
                <a:latin typeface="+mn-lt"/>
                <a:ea typeface="+mn-ea"/>
                <a:cs typeface="+mn-cs"/>
              </a:rPr>
              <a:t> 2010) “</a:t>
            </a:r>
            <a:r>
              <a:rPr kumimoji="0" lang="en-US" sz="1000" b="1" i="0" u="none" strike="noStrike" kern="0" cap="none" spc="0" normalizeH="0" baseline="0" noProof="0" dirty="0">
                <a:ln>
                  <a:noFill/>
                </a:ln>
                <a:solidFill>
                  <a:schemeClr val="bg1"/>
                </a:solidFill>
                <a:effectLst/>
                <a:uLnTx/>
                <a:uFillTx/>
                <a:latin typeface="+mn-lt"/>
                <a:ea typeface="+mn-ea"/>
                <a:cs typeface="+mn-cs"/>
              </a:rPr>
              <a:t>Application of Raman Spectroscopy in Biopharmaceutical</a:t>
            </a:r>
            <a:r>
              <a:rPr kumimoji="0" lang="en-US" sz="1000" b="1" i="0" u="none" strike="noStrike" kern="0" cap="none" spc="0" normalizeH="0" noProof="0" dirty="0">
                <a:ln>
                  <a:noFill/>
                </a:ln>
                <a:solidFill>
                  <a:schemeClr val="bg1"/>
                </a:solidFill>
                <a:effectLst/>
                <a:uLnTx/>
                <a:uFillTx/>
                <a:latin typeface="+mn-lt"/>
                <a:ea typeface="+mn-ea"/>
                <a:cs typeface="+mn-cs"/>
              </a:rPr>
              <a:t> </a:t>
            </a:r>
            <a:r>
              <a:rPr kumimoji="0" lang="en-US" sz="1000" b="1" i="0" u="none" strike="noStrike" kern="0" cap="none" spc="0" normalizeH="0" baseline="0" noProof="0" dirty="0">
                <a:ln>
                  <a:noFill/>
                </a:ln>
                <a:solidFill>
                  <a:schemeClr val="bg1"/>
                </a:solidFill>
                <a:effectLst/>
                <a:uLnTx/>
                <a:uFillTx/>
                <a:latin typeface="+mn-lt"/>
                <a:ea typeface="+mn-ea"/>
                <a:cs typeface="+mn-cs"/>
              </a:rPr>
              <a:t>Manufacturing”</a:t>
            </a:r>
            <a:endParaRPr kumimoji="0" lang="en-US" sz="1000" b="0" i="1" u="none" strike="noStrike" kern="0" cap="none" spc="0" normalizeH="0" baseline="0" noProof="0" dirty="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endParaRPr kumimoji="0" lang="en-US" sz="1000" b="0" i="0" u="none" strike="noStrike" kern="0" cap="none" spc="0" normalizeH="0" baseline="0" noProof="0" dirty="0">
              <a:ln>
                <a:noFill/>
              </a:ln>
              <a:solidFill>
                <a:schemeClr val="bg1"/>
              </a:solidFill>
              <a:effectLst/>
              <a:uLnTx/>
              <a:uFillTx/>
              <a:latin typeface="+mn-lt"/>
              <a:ea typeface="+mn-ea"/>
              <a:cs typeface="+mn-cs"/>
            </a:endParaRPr>
          </a:p>
        </p:txBody>
      </p:sp>
      <p:sp>
        <p:nvSpPr>
          <p:cNvPr id="19" name="TextBox 6"/>
          <p:cNvSpPr txBox="1">
            <a:spLocks noChangeArrowheads="1"/>
          </p:cNvSpPr>
          <p:nvPr/>
        </p:nvSpPr>
        <p:spPr bwMode="auto">
          <a:xfrm>
            <a:off x="596495" y="1524000"/>
            <a:ext cx="2451505" cy="86177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000" dirty="0" err="1"/>
              <a:t>Boyan</a:t>
            </a:r>
            <a:r>
              <a:rPr lang="en-US" sz="1000" dirty="0"/>
              <a:t> Li, et al. (2010) “</a:t>
            </a:r>
            <a:r>
              <a:rPr lang="en-US" sz="1000" b="1" dirty="0"/>
              <a:t>Rapid Characterization and QC of Complex Cell Culture Media Solutions Using Raman Spectroscopy and </a:t>
            </a:r>
            <a:r>
              <a:rPr lang="en-US" sz="1000" b="1" dirty="0" err="1"/>
              <a:t>Chemometrics</a:t>
            </a:r>
            <a:r>
              <a:rPr lang="en-US" sz="1000" b="1" dirty="0"/>
              <a:t>”</a:t>
            </a:r>
            <a:endParaRPr lang="en-US" sz="1000" dirty="0"/>
          </a:p>
        </p:txBody>
      </p:sp>
      <p:sp>
        <p:nvSpPr>
          <p:cNvPr id="20" name="TextBox 19">
            <a:extLst>
              <a:ext uri="{FF2B5EF4-FFF2-40B4-BE49-F238E27FC236}">
                <a16:creationId xmlns:a16="http://schemas.microsoft.com/office/drawing/2014/main" id="{0D8F2AC6-519F-460B-A979-E00A72C413E2}"/>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grpSp>
        <p:nvGrpSpPr>
          <p:cNvPr id="21" name="Group 20">
            <a:extLst>
              <a:ext uri="{FF2B5EF4-FFF2-40B4-BE49-F238E27FC236}">
                <a16:creationId xmlns:a16="http://schemas.microsoft.com/office/drawing/2014/main" id="{DC175C08-016B-4DCA-AF3D-421989CBE560}"/>
              </a:ext>
            </a:extLst>
          </p:cNvPr>
          <p:cNvGrpSpPr/>
          <p:nvPr/>
        </p:nvGrpSpPr>
        <p:grpSpPr>
          <a:xfrm>
            <a:off x="1295400" y="4052228"/>
            <a:ext cx="6593116" cy="1868716"/>
            <a:chOff x="1295400" y="950684"/>
            <a:chExt cx="6593116" cy="1868716"/>
          </a:xfrm>
        </p:grpSpPr>
        <p:sp>
          <p:nvSpPr>
            <p:cNvPr id="22" name="Oval 21">
              <a:extLst>
                <a:ext uri="{FF2B5EF4-FFF2-40B4-BE49-F238E27FC236}">
                  <a16:creationId xmlns:a16="http://schemas.microsoft.com/office/drawing/2014/main" id="{B9D4461C-DA24-45B4-B5ED-1BB595200372}"/>
                </a:ext>
              </a:extLst>
            </p:cNvPr>
            <p:cNvSpPr/>
            <p:nvPr/>
          </p:nvSpPr>
          <p:spPr>
            <a:xfrm>
              <a:off x="4426055" y="950684"/>
              <a:ext cx="1868716" cy="1868716"/>
            </a:xfrm>
            <a:prstGeom prst="ellipse">
              <a:avLst/>
            </a:prstGeom>
            <a:solidFill>
              <a:schemeClr val="accent3">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Side chain inter-actions of the protein molecule</a:t>
              </a:r>
            </a:p>
          </p:txBody>
        </p:sp>
        <p:sp>
          <p:nvSpPr>
            <p:cNvPr id="23" name="Oval 22">
              <a:extLst>
                <a:ext uri="{FF2B5EF4-FFF2-40B4-BE49-F238E27FC236}">
                  <a16:creationId xmlns:a16="http://schemas.microsoft.com/office/drawing/2014/main" id="{DB41C4B5-EB3D-40DA-964D-4285305D13ED}"/>
                </a:ext>
              </a:extLst>
            </p:cNvPr>
            <p:cNvSpPr/>
            <p:nvPr/>
          </p:nvSpPr>
          <p:spPr>
            <a:xfrm>
              <a:off x="2832505" y="950684"/>
              <a:ext cx="1868716" cy="1868716"/>
            </a:xfrm>
            <a:prstGeom prst="ellipse">
              <a:avLst/>
            </a:prstGeom>
            <a:solidFill>
              <a:schemeClr val="accent2">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Hydrogen bonding network</a:t>
              </a:r>
            </a:p>
          </p:txBody>
        </p:sp>
        <p:sp>
          <p:nvSpPr>
            <p:cNvPr id="24" name="Oval 23">
              <a:extLst>
                <a:ext uri="{FF2B5EF4-FFF2-40B4-BE49-F238E27FC236}">
                  <a16:creationId xmlns:a16="http://schemas.microsoft.com/office/drawing/2014/main" id="{94E11637-9B55-4A3E-99CD-9A6873BE1681}"/>
                </a:ext>
              </a:extLst>
            </p:cNvPr>
            <p:cNvSpPr/>
            <p:nvPr/>
          </p:nvSpPr>
          <p:spPr>
            <a:xfrm>
              <a:off x="1295400" y="950684"/>
              <a:ext cx="1868716" cy="1868716"/>
            </a:xfrm>
            <a:prstGeom prst="ellipse">
              <a:avLst/>
            </a:prstGeom>
            <a:solidFill>
              <a:schemeClr val="accent1">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Tertiary and secondary structure</a:t>
              </a:r>
            </a:p>
          </p:txBody>
        </p:sp>
        <p:sp>
          <p:nvSpPr>
            <p:cNvPr id="25" name="Oval 24">
              <a:extLst>
                <a:ext uri="{FF2B5EF4-FFF2-40B4-BE49-F238E27FC236}">
                  <a16:creationId xmlns:a16="http://schemas.microsoft.com/office/drawing/2014/main" id="{D031DC7A-B932-45A2-8847-20CCADC61341}"/>
                </a:ext>
              </a:extLst>
            </p:cNvPr>
            <p:cNvSpPr/>
            <p:nvPr/>
          </p:nvSpPr>
          <p:spPr>
            <a:xfrm>
              <a:off x="6019800" y="950684"/>
              <a:ext cx="1868716" cy="186871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Inter-molecular inter-actions</a:t>
              </a:r>
            </a:p>
          </p:txBody>
        </p:sp>
      </p:grpSp>
      <p:sp>
        <p:nvSpPr>
          <p:cNvPr id="26" name="Rounded Rectangle 11">
            <a:extLst>
              <a:ext uri="{FF2B5EF4-FFF2-40B4-BE49-F238E27FC236}">
                <a16:creationId xmlns:a16="http://schemas.microsoft.com/office/drawing/2014/main" id="{D98CCA87-DEC2-4E25-B2F6-7ED3E9C16B9F}"/>
              </a:ext>
            </a:extLst>
          </p:cNvPr>
          <p:cNvSpPr/>
          <p:nvPr/>
        </p:nvSpPr>
        <p:spPr>
          <a:xfrm>
            <a:off x="381000" y="3330144"/>
            <a:ext cx="8305800" cy="533400"/>
          </a:xfrm>
          <a:prstGeom prst="roundRect">
            <a:avLst/>
          </a:prstGeom>
          <a:gradFill flip="none" rotWithShape="1">
            <a:gsLst>
              <a:gs pos="0">
                <a:srgbClr val="0060A8">
                  <a:shade val="30000"/>
                  <a:satMod val="115000"/>
                </a:srgbClr>
              </a:gs>
              <a:gs pos="50000">
                <a:srgbClr val="0060A8">
                  <a:shade val="67500"/>
                  <a:satMod val="115000"/>
                </a:srgbClr>
              </a:gs>
              <a:gs pos="100000">
                <a:srgbClr val="0060A8">
                  <a:shade val="100000"/>
                  <a:satMod val="115000"/>
                </a:srgbClr>
              </a:gs>
            </a:gsLst>
            <a:lin ang="10800000" scaled="1"/>
            <a:tileRect/>
          </a:gra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None/>
            </a:pPr>
            <a:r>
              <a:rPr lang="en-US" b="1" dirty="0"/>
              <a:t>A typical Raman spectrum of protein/</a:t>
            </a:r>
            <a:r>
              <a:rPr lang="en-US" b="1" dirty="0" err="1"/>
              <a:t>mAb</a:t>
            </a:r>
            <a:r>
              <a:rPr lang="en-US" b="1" dirty="0"/>
              <a:t> provides valuable insight into:</a:t>
            </a:r>
          </a:p>
        </p:txBody>
      </p:sp>
    </p:spTree>
    <p:extLst>
      <p:ext uri="{BB962C8B-B14F-4D97-AF65-F5344CB8AC3E}">
        <p14:creationId xmlns:p14="http://schemas.microsoft.com/office/powerpoint/2010/main" val="3124051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3C5918-E7B9-479B-A195-DAB0090BAB2F}"/>
              </a:ext>
            </a:extLst>
          </p:cNvPr>
          <p:cNvSpPr>
            <a:spLocks noGrp="1"/>
          </p:cNvSpPr>
          <p:nvPr>
            <p:ph type="body" sz="quarter" idx="13"/>
          </p:nvPr>
        </p:nvSpPr>
        <p:spPr/>
        <p:txBody>
          <a:bodyPr/>
          <a:lstStyle/>
          <a:p>
            <a:r>
              <a:rPr lang="en-US" dirty="0"/>
              <a:t>Additional bioprocess applications</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8963714"/>
              </p:ext>
            </p:extLst>
          </p:nvPr>
        </p:nvGraphicFramePr>
        <p:xfrm>
          <a:off x="940525" y="984742"/>
          <a:ext cx="7249887" cy="2218503"/>
        </p:xfrm>
        <a:graphic>
          <a:graphicData uri="http://schemas.openxmlformats.org/drawingml/2006/table">
            <a:tbl>
              <a:tblPr firstRow="1" bandRow="1">
                <a:tableStyleId>{69CF1AB2-1976-4502-BF36-3FF5EA218861}</a:tableStyleId>
              </a:tblPr>
              <a:tblGrid>
                <a:gridCol w="4335717">
                  <a:extLst>
                    <a:ext uri="{9D8B030D-6E8A-4147-A177-3AD203B41FA5}">
                      <a16:colId xmlns:a16="http://schemas.microsoft.com/office/drawing/2014/main" val="20000"/>
                    </a:ext>
                  </a:extLst>
                </a:gridCol>
                <a:gridCol w="2914170">
                  <a:extLst>
                    <a:ext uri="{9D8B030D-6E8A-4147-A177-3AD203B41FA5}">
                      <a16:colId xmlns:a16="http://schemas.microsoft.com/office/drawing/2014/main" val="20001"/>
                    </a:ext>
                  </a:extLst>
                </a:gridCol>
              </a:tblGrid>
              <a:tr h="388238">
                <a:tc>
                  <a:txBody>
                    <a:bodyPr/>
                    <a:lstStyle/>
                    <a:p>
                      <a:pPr marL="228600" indent="-228600"/>
                      <a:r>
                        <a:rPr lang="en-US" sz="1600" b="0" dirty="0">
                          <a:latin typeface="E+H Serif" panose="02020403050405020404" pitchFamily="18" charset="0"/>
                        </a:rPr>
                        <a:t>  Purification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Lyophilization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388238">
                <a:tc>
                  <a:txBody>
                    <a:bodyPr/>
                    <a:lstStyle/>
                    <a:p>
                      <a:r>
                        <a:rPr lang="en-US" sz="1600" b="0" dirty="0">
                          <a:latin typeface="E+H Serif" panose="02020403050405020404" pitchFamily="18" charset="0"/>
                        </a:rPr>
                        <a:t>  Aggregation</a:t>
                      </a:r>
                    </a:p>
                  </a:txBody>
                  <a:tcPr anchor="ctr">
                    <a:lnL w="12700" cap="flat" cmpd="sng" algn="ctr">
                      <a:solidFill>
                        <a:schemeClr val="tx1"/>
                      </a:solidFill>
                      <a:prstDash val="solid"/>
                      <a:round/>
                      <a:headEnd type="none" w="med" len="med"/>
                      <a:tailEnd type="none" w="med" len="med"/>
                    </a:lnL>
                    <a:cell3D prstMaterial="dkEdge">
                      <a:bevel/>
                      <a:lightRig rig="flood" dir="t"/>
                    </a:cell3D>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Forensic analysis</a:t>
                      </a:r>
                    </a:p>
                  </a:txBody>
                  <a:tcPr anchor="ctr">
                    <a:lnR w="12700" cap="flat" cmpd="sng" algn="ctr">
                      <a:solidFill>
                        <a:schemeClr val="tx1"/>
                      </a:solidFill>
                      <a:prstDash val="solid"/>
                      <a:round/>
                      <a:headEnd type="none" w="med" len="med"/>
                      <a:tailEnd type="none" w="med" len="med"/>
                    </a:ln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665551">
                <a:tc>
                  <a:txBody>
                    <a:bodyPr/>
                    <a:lstStyle/>
                    <a:p>
                      <a:pPr marL="119063" marR="0" lvl="1" indent="-119063"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Determination of side chain conformations  / protein conjugation reactions</a:t>
                      </a:r>
                    </a:p>
                  </a:txBody>
                  <a:tcPr anchor="ctr">
                    <a:lnL w="12700" cap="flat" cmpd="sng" algn="ctr">
                      <a:solidFill>
                        <a:schemeClr val="tx1"/>
                      </a:solidFill>
                      <a:prstDash val="solid"/>
                      <a:round/>
                      <a:headEnd type="none" w="med" len="med"/>
                      <a:tailEnd type="none" w="med" len="med"/>
                    </a:lnL>
                    <a:cell3D prstMaterial="dkEdge">
                      <a:bevel/>
                      <a:lightRig rig="flood" dir="t"/>
                    </a:cell3D>
                    <a:solidFill>
                      <a:schemeClr val="tx2">
                        <a:lumMod val="20000"/>
                        <a:lumOff val="80000"/>
                      </a:schemeClr>
                    </a:solidFill>
                  </a:tcPr>
                </a:tc>
                <a:tc>
                  <a:txBody>
                    <a:bodyPr/>
                    <a:lstStyle/>
                    <a:p>
                      <a:pPr marL="114300" marR="0" lvl="1" indent="-11430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Product identification and   quantification</a:t>
                      </a:r>
                    </a:p>
                  </a:txBody>
                  <a:tcPr anchor="ctr">
                    <a:lnR w="12700" cap="flat" cmpd="sng" algn="ctr">
                      <a:solidFill>
                        <a:schemeClr val="tx1"/>
                      </a:solidFill>
                      <a:prstDash val="solid"/>
                      <a:round/>
                      <a:headEnd type="none" w="med" len="med"/>
                      <a:tailEnd type="none" w="med" len="med"/>
                    </a:ln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3882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Post Transitional Modifications (PTMs)</a:t>
                      </a:r>
                    </a:p>
                  </a:txBody>
                  <a:tcPr anchor="ctr">
                    <a:lnL w="12700" cap="flat" cmpd="sng" algn="ctr">
                      <a:solidFill>
                        <a:schemeClr val="tx1"/>
                      </a:solidFill>
                      <a:prstDash val="solid"/>
                      <a:round/>
                      <a:headEnd type="none" w="med" len="med"/>
                      <a:tailEnd type="none" w="med" len="med"/>
                    </a:lnL>
                    <a:cell3D prstMaterial="dkEdge">
                      <a:bevel/>
                      <a:lightRig rig="flood" dir="t"/>
                    </a:cell3D>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Support</a:t>
                      </a:r>
                      <a:r>
                        <a:rPr lang="en-US" sz="1600" b="0" baseline="0" dirty="0">
                          <a:latin typeface="E+H Serif" panose="02020403050405020404" pitchFamily="18" charset="0"/>
                        </a:rPr>
                        <a:t> r</a:t>
                      </a:r>
                      <a:r>
                        <a:rPr lang="en-US" sz="1600" b="0" dirty="0">
                          <a:latin typeface="E+H Serif" panose="02020403050405020404" pitchFamily="18" charset="0"/>
                        </a:rPr>
                        <a:t>eal-time</a:t>
                      </a:r>
                      <a:r>
                        <a:rPr lang="en-US" sz="1600" b="0" baseline="0" dirty="0">
                          <a:latin typeface="E+H Serif" panose="02020403050405020404" pitchFamily="18" charset="0"/>
                        </a:rPr>
                        <a:t> release</a:t>
                      </a:r>
                      <a:endParaRPr lang="en-US" sz="1600" b="0" dirty="0">
                        <a:latin typeface="E+H Serif" panose="02020403050405020404" pitchFamily="18" charset="0"/>
                      </a:endParaRPr>
                    </a:p>
                  </a:txBody>
                  <a:tcPr anchor="ctr">
                    <a:lnR w="12700" cap="flat" cmpd="sng" algn="ctr">
                      <a:solidFill>
                        <a:schemeClr val="tx1"/>
                      </a:solidFill>
                      <a:prstDash val="solid"/>
                      <a:round/>
                      <a:headEnd type="none" w="med" len="med"/>
                      <a:tailEnd type="none" w="med" len="med"/>
                    </a:ln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3882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Critical process excipients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chemeClr val="tx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a:latin typeface="E+H Serif" panose="02020403050405020404" pitchFamily="18" charset="0"/>
                        </a:rPr>
                        <a:t>  Quality control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F0A9B1FA-FC8E-4699-8F1B-247ACCA2B87B}"/>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grpSp>
        <p:nvGrpSpPr>
          <p:cNvPr id="14" name="Group 13">
            <a:extLst>
              <a:ext uri="{FF2B5EF4-FFF2-40B4-BE49-F238E27FC236}">
                <a16:creationId xmlns:a16="http://schemas.microsoft.com/office/drawing/2014/main" id="{0AA43EAE-E22F-40B1-B4BA-3635F1A4F424}"/>
              </a:ext>
            </a:extLst>
          </p:cNvPr>
          <p:cNvGrpSpPr/>
          <p:nvPr/>
        </p:nvGrpSpPr>
        <p:grpSpPr>
          <a:xfrm>
            <a:off x="1295400" y="4052228"/>
            <a:ext cx="6593116" cy="1868716"/>
            <a:chOff x="1295400" y="950684"/>
            <a:chExt cx="6593116" cy="1868716"/>
          </a:xfrm>
        </p:grpSpPr>
        <p:sp>
          <p:nvSpPr>
            <p:cNvPr id="15" name="Oval 14">
              <a:extLst>
                <a:ext uri="{FF2B5EF4-FFF2-40B4-BE49-F238E27FC236}">
                  <a16:creationId xmlns:a16="http://schemas.microsoft.com/office/drawing/2014/main" id="{5C8907EE-3BE1-4F31-9D92-40180FC8EB51}"/>
                </a:ext>
              </a:extLst>
            </p:cNvPr>
            <p:cNvSpPr/>
            <p:nvPr/>
          </p:nvSpPr>
          <p:spPr>
            <a:xfrm>
              <a:off x="4426055" y="950684"/>
              <a:ext cx="1868716" cy="1868716"/>
            </a:xfrm>
            <a:prstGeom prst="ellipse">
              <a:avLst/>
            </a:prstGeom>
            <a:solidFill>
              <a:schemeClr val="accent3">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Side chain inter-actions of the protein molecule</a:t>
              </a:r>
            </a:p>
          </p:txBody>
        </p:sp>
        <p:sp>
          <p:nvSpPr>
            <p:cNvPr id="16" name="Oval 15">
              <a:extLst>
                <a:ext uri="{FF2B5EF4-FFF2-40B4-BE49-F238E27FC236}">
                  <a16:creationId xmlns:a16="http://schemas.microsoft.com/office/drawing/2014/main" id="{985A2C9A-7055-4B6A-9DF8-556D5E8A6E17}"/>
                </a:ext>
              </a:extLst>
            </p:cNvPr>
            <p:cNvSpPr/>
            <p:nvPr/>
          </p:nvSpPr>
          <p:spPr>
            <a:xfrm>
              <a:off x="2832505" y="950684"/>
              <a:ext cx="1868716" cy="1868716"/>
            </a:xfrm>
            <a:prstGeom prst="ellipse">
              <a:avLst/>
            </a:prstGeom>
            <a:solidFill>
              <a:schemeClr val="accent2">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Hydrogen bonding network</a:t>
              </a:r>
            </a:p>
          </p:txBody>
        </p:sp>
        <p:sp>
          <p:nvSpPr>
            <p:cNvPr id="17" name="Oval 16">
              <a:extLst>
                <a:ext uri="{FF2B5EF4-FFF2-40B4-BE49-F238E27FC236}">
                  <a16:creationId xmlns:a16="http://schemas.microsoft.com/office/drawing/2014/main" id="{87468BD1-9912-42A1-9FD3-64473A70C7F1}"/>
                </a:ext>
              </a:extLst>
            </p:cNvPr>
            <p:cNvSpPr/>
            <p:nvPr/>
          </p:nvSpPr>
          <p:spPr>
            <a:xfrm>
              <a:off x="1295400" y="950684"/>
              <a:ext cx="1868716" cy="1868716"/>
            </a:xfrm>
            <a:prstGeom prst="ellipse">
              <a:avLst/>
            </a:prstGeom>
            <a:solidFill>
              <a:schemeClr val="accent1">
                <a:alpha val="77000"/>
              </a:schemeClr>
            </a:solidFill>
            <a:ln>
              <a:noFill/>
            </a:ln>
            <a:effectLst>
              <a:outerShdw blurRad="889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latin typeface="+mj-lt"/>
                </a:rPr>
                <a:t>Tertiary and secondary structure</a:t>
              </a:r>
            </a:p>
          </p:txBody>
        </p:sp>
        <p:sp>
          <p:nvSpPr>
            <p:cNvPr id="18" name="Oval 17">
              <a:extLst>
                <a:ext uri="{FF2B5EF4-FFF2-40B4-BE49-F238E27FC236}">
                  <a16:creationId xmlns:a16="http://schemas.microsoft.com/office/drawing/2014/main" id="{65043A06-A6DD-427E-8607-864E60286599}"/>
                </a:ext>
              </a:extLst>
            </p:cNvPr>
            <p:cNvSpPr/>
            <p:nvPr/>
          </p:nvSpPr>
          <p:spPr>
            <a:xfrm>
              <a:off x="6019800" y="950684"/>
              <a:ext cx="1868716" cy="186871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j-lt"/>
                </a:rPr>
                <a:t>Inter-molecular inter-actions</a:t>
              </a:r>
            </a:p>
          </p:txBody>
        </p:sp>
      </p:grpSp>
      <p:sp>
        <p:nvSpPr>
          <p:cNvPr id="19" name="Rounded Rectangle 11">
            <a:extLst>
              <a:ext uri="{FF2B5EF4-FFF2-40B4-BE49-F238E27FC236}">
                <a16:creationId xmlns:a16="http://schemas.microsoft.com/office/drawing/2014/main" id="{E6BC3238-EC61-4D9F-8293-06C02326E951}"/>
              </a:ext>
            </a:extLst>
          </p:cNvPr>
          <p:cNvSpPr/>
          <p:nvPr/>
        </p:nvSpPr>
        <p:spPr>
          <a:xfrm>
            <a:off x="381000" y="3330144"/>
            <a:ext cx="8305800" cy="533400"/>
          </a:xfrm>
          <a:prstGeom prst="roundRect">
            <a:avLst/>
          </a:prstGeom>
          <a:gradFill flip="none" rotWithShape="1">
            <a:gsLst>
              <a:gs pos="0">
                <a:srgbClr val="0060A8">
                  <a:shade val="30000"/>
                  <a:satMod val="115000"/>
                </a:srgbClr>
              </a:gs>
              <a:gs pos="50000">
                <a:srgbClr val="0060A8">
                  <a:shade val="67500"/>
                  <a:satMod val="115000"/>
                </a:srgbClr>
              </a:gs>
              <a:gs pos="100000">
                <a:srgbClr val="0060A8">
                  <a:shade val="100000"/>
                  <a:satMod val="115000"/>
                </a:srgbClr>
              </a:gs>
            </a:gsLst>
            <a:lin ang="10800000" scaled="1"/>
            <a:tileRect/>
          </a:gra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None/>
            </a:pPr>
            <a:r>
              <a:rPr lang="en-US" b="1" dirty="0"/>
              <a:t>A typical Raman spectrum of protein/</a:t>
            </a:r>
            <a:r>
              <a:rPr lang="en-US" b="1" dirty="0" err="1"/>
              <a:t>mAb</a:t>
            </a:r>
            <a:r>
              <a:rPr lang="en-US" b="1" dirty="0"/>
              <a:t> provides valuable insight into:</a:t>
            </a:r>
          </a:p>
        </p:txBody>
      </p:sp>
    </p:spTree>
    <p:extLst>
      <p:ext uri="{BB962C8B-B14F-4D97-AF65-F5344CB8AC3E}">
        <p14:creationId xmlns:p14="http://schemas.microsoft.com/office/powerpoint/2010/main" val="51010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Recent Raman Technology Advances</a:t>
            </a:r>
          </a:p>
        </p:txBody>
      </p:sp>
    </p:spTree>
    <p:extLst>
      <p:ext uri="{BB962C8B-B14F-4D97-AF65-F5344CB8AC3E}">
        <p14:creationId xmlns:p14="http://schemas.microsoft.com/office/powerpoint/2010/main" val="571703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333651-E950-4EA9-A20B-86E15005A14B}"/>
              </a:ext>
            </a:extLst>
          </p:cNvPr>
          <p:cNvSpPr>
            <a:spLocks noGrp="1"/>
          </p:cNvSpPr>
          <p:nvPr>
            <p:ph type="body" sz="quarter" idx="13"/>
          </p:nvPr>
        </p:nvSpPr>
        <p:spPr/>
        <p:txBody>
          <a:bodyPr/>
          <a:lstStyle/>
          <a:p>
            <a:r>
              <a:rPr lang="en-US" dirty="0"/>
              <a:t>Components of successful Raman PAT</a:t>
            </a:r>
          </a:p>
        </p:txBody>
      </p:sp>
      <p:grpSp>
        <p:nvGrpSpPr>
          <p:cNvPr id="3" name="Group 15"/>
          <p:cNvGrpSpPr>
            <a:grpSpLocks noChangeAspect="1"/>
          </p:cNvGrpSpPr>
          <p:nvPr/>
        </p:nvGrpSpPr>
        <p:grpSpPr>
          <a:xfrm>
            <a:off x="2367188" y="1605379"/>
            <a:ext cx="4230765" cy="4219744"/>
            <a:chOff x="2578489" y="903359"/>
            <a:chExt cx="3900221" cy="3890061"/>
          </a:xfrm>
        </p:grpSpPr>
        <p:sp>
          <p:nvSpPr>
            <p:cNvPr id="17" name="Freeform 16"/>
            <p:cNvSpPr/>
            <p:nvPr/>
          </p:nvSpPr>
          <p:spPr>
            <a:xfrm>
              <a:off x="2853622" y="1114687"/>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solidFill>
              <a:srgbClr val="0060A8">
                <a:alpha val="8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5774" tIns="557327" rIns="283007" bIns="1355293" numCol="1" spcCol="1270" anchor="ctr" anchorCtr="0">
              <a:noAutofit/>
            </a:bodyPr>
            <a:lstStyle/>
            <a:p>
              <a:pPr algn="ctr" defTabSz="933450">
                <a:lnSpc>
                  <a:spcPct val="90000"/>
                </a:lnSpc>
              </a:pPr>
              <a:endParaRPr lang="en-US" sz="1500" b="1" dirty="0"/>
            </a:p>
          </p:txBody>
        </p:sp>
        <p:sp>
          <p:nvSpPr>
            <p:cNvPr id="18" name="Freeform 17"/>
            <p:cNvSpPr/>
            <p:nvPr/>
          </p:nvSpPr>
          <p:spPr>
            <a:xfrm>
              <a:off x="2832491" y="1157364"/>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solidFill>
              <a:srgbClr val="0060A8">
                <a:alpha val="8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5774" tIns="1355294" rIns="283007" bIns="557327" numCol="1" spcCol="1270" anchor="ctr" anchorCtr="0">
              <a:noAutofit/>
            </a:bodyPr>
            <a:lstStyle/>
            <a:p>
              <a:pPr marL="177404" algn="ctr" defTabSz="933450"/>
              <a:endParaRPr lang="en-US" sz="1500" b="1" dirty="0"/>
            </a:p>
          </p:txBody>
        </p:sp>
        <p:sp>
          <p:nvSpPr>
            <p:cNvPr id="19" name="Freeform 18"/>
            <p:cNvSpPr/>
            <p:nvPr/>
          </p:nvSpPr>
          <p:spPr>
            <a:xfrm>
              <a:off x="2784231" y="116833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solidFill>
              <a:srgbClr val="0060A8">
                <a:alpha val="8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3007" tIns="1355294" rIns="1385773" bIns="557327" numCol="1" spcCol="1270" anchor="ctr" anchorCtr="0">
              <a:noAutofit/>
            </a:bodyPr>
            <a:lstStyle/>
            <a:p>
              <a:pPr algn="ctr" defTabSz="933450"/>
              <a:endParaRPr lang="en-US" sz="1500" b="1" dirty="0"/>
            </a:p>
          </p:txBody>
        </p:sp>
        <p:sp>
          <p:nvSpPr>
            <p:cNvPr id="20" name="Freeform 19"/>
            <p:cNvSpPr/>
            <p:nvPr/>
          </p:nvSpPr>
          <p:spPr>
            <a:xfrm>
              <a:off x="2789817" y="1114687"/>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solidFill>
              <a:srgbClr val="0060A8">
                <a:alpha val="8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3007" tIns="557327" rIns="1385773" bIns="1355293" numCol="1" spcCol="1270" anchor="ctr" anchorCtr="0">
              <a:noAutofit/>
            </a:bodyPr>
            <a:lstStyle/>
            <a:p>
              <a:pPr algn="ctr" defTabSz="933450">
                <a:lnSpc>
                  <a:spcPct val="90000"/>
                </a:lnSpc>
                <a:spcAft>
                  <a:spcPct val="35000"/>
                </a:spcAft>
              </a:pPr>
              <a:endParaRPr lang="en-US" sz="1500" b="1" dirty="0"/>
            </a:p>
          </p:txBody>
        </p:sp>
        <p:sp>
          <p:nvSpPr>
            <p:cNvPr id="21" name="Circular Arrow 20"/>
            <p:cNvSpPr/>
            <p:nvPr/>
          </p:nvSpPr>
          <p:spPr>
            <a:xfrm>
              <a:off x="2642294" y="903359"/>
              <a:ext cx="3836416" cy="3836416"/>
            </a:xfrm>
            <a:prstGeom prst="circularArrow">
              <a:avLst>
                <a:gd name="adj1" fmla="val 5085"/>
                <a:gd name="adj2" fmla="val 327528"/>
                <a:gd name="adj3" fmla="val 21272472"/>
                <a:gd name="adj4" fmla="val 16200000"/>
                <a:gd name="adj5" fmla="val 5932"/>
              </a:avLst>
            </a:prstGeom>
            <a:gradFill flip="none" rotWithShape="1">
              <a:gsLst>
                <a:gs pos="0">
                  <a:srgbClr val="006BBC">
                    <a:shade val="30000"/>
                    <a:satMod val="115000"/>
                  </a:srgbClr>
                </a:gs>
                <a:gs pos="50000">
                  <a:srgbClr val="006BBC">
                    <a:shade val="67500"/>
                    <a:satMod val="115000"/>
                  </a:srgbClr>
                </a:gs>
                <a:gs pos="100000">
                  <a:srgbClr val="006BBC">
                    <a:shade val="100000"/>
                    <a:satMod val="115000"/>
                  </a:srgbClr>
                </a:gs>
              </a:gsLst>
              <a:lin ang="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Circular Arrow 21"/>
            <p:cNvSpPr/>
            <p:nvPr/>
          </p:nvSpPr>
          <p:spPr>
            <a:xfrm>
              <a:off x="2642294" y="946844"/>
              <a:ext cx="3836416" cy="3836416"/>
            </a:xfrm>
            <a:prstGeom prst="circularArrow">
              <a:avLst>
                <a:gd name="adj1" fmla="val 5085"/>
                <a:gd name="adj2" fmla="val 327528"/>
                <a:gd name="adj3" fmla="val 5072472"/>
                <a:gd name="adj4" fmla="val 0"/>
                <a:gd name="adj5" fmla="val 5932"/>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3" name="Circular Arrow 22"/>
            <p:cNvSpPr/>
            <p:nvPr/>
          </p:nvSpPr>
          <p:spPr>
            <a:xfrm>
              <a:off x="2578489" y="957004"/>
              <a:ext cx="3836416" cy="3836416"/>
            </a:xfrm>
            <a:prstGeom prst="circularArrow">
              <a:avLst>
                <a:gd name="adj1" fmla="val 5085"/>
                <a:gd name="adj2" fmla="val 327528"/>
                <a:gd name="adj3" fmla="val 10472472"/>
                <a:gd name="adj4" fmla="val 5400000"/>
                <a:gd name="adj5" fmla="val 5932"/>
              </a:avLst>
            </a:prstGeom>
            <a:gradFill flip="none" rotWithShape="1">
              <a:gsLst>
                <a:gs pos="0">
                  <a:srgbClr val="006BBC">
                    <a:shade val="30000"/>
                    <a:satMod val="115000"/>
                  </a:srgbClr>
                </a:gs>
                <a:gs pos="50000">
                  <a:srgbClr val="006BBC">
                    <a:shade val="67500"/>
                    <a:satMod val="115000"/>
                  </a:srgbClr>
                </a:gs>
                <a:gs pos="100000">
                  <a:srgbClr val="006BBC">
                    <a:shade val="100000"/>
                    <a:satMod val="115000"/>
                  </a:srgbClr>
                </a:gs>
              </a:gsLst>
              <a:lin ang="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4" name="Circular Arrow 23"/>
            <p:cNvSpPr/>
            <p:nvPr/>
          </p:nvSpPr>
          <p:spPr>
            <a:xfrm>
              <a:off x="2578489" y="903359"/>
              <a:ext cx="3836416" cy="3836416"/>
            </a:xfrm>
            <a:prstGeom prst="circularArrow">
              <a:avLst>
                <a:gd name="adj1" fmla="val 5085"/>
                <a:gd name="adj2" fmla="val 327528"/>
                <a:gd name="adj3" fmla="val 15872472"/>
                <a:gd name="adj4" fmla="val 10800000"/>
                <a:gd name="adj5" fmla="val 5932"/>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sp>
        <p:nvSpPr>
          <p:cNvPr id="25" name="TextBox 24"/>
          <p:cNvSpPr txBox="1"/>
          <p:nvPr/>
        </p:nvSpPr>
        <p:spPr>
          <a:xfrm>
            <a:off x="4542558" y="2514601"/>
            <a:ext cx="1217587" cy="978729"/>
          </a:xfrm>
          <a:prstGeom prst="rect">
            <a:avLst/>
          </a:prstGeom>
          <a:noFill/>
        </p:spPr>
        <p:txBody>
          <a:bodyPr wrap="square" rtlCol="0">
            <a:spAutoFit/>
          </a:bodyPr>
          <a:lstStyle/>
          <a:p>
            <a:pPr algn="ctr" defTabSz="933450">
              <a:lnSpc>
                <a:spcPct val="90000"/>
              </a:lnSpc>
            </a:pPr>
            <a:r>
              <a:rPr lang="en-US" sz="1600" b="1" dirty="0">
                <a:solidFill>
                  <a:schemeClr val="bg1"/>
                </a:solidFill>
              </a:rPr>
              <a:t>Sampling </a:t>
            </a:r>
          </a:p>
          <a:p>
            <a:pPr algn="ctr" defTabSz="933450">
              <a:lnSpc>
                <a:spcPct val="90000"/>
              </a:lnSpc>
            </a:pPr>
            <a:r>
              <a:rPr lang="en-US" sz="1600" b="1" dirty="0">
                <a:solidFill>
                  <a:schemeClr val="bg1"/>
                </a:solidFill>
              </a:rPr>
              <a:t>Interface</a:t>
            </a:r>
          </a:p>
          <a:p>
            <a:pPr algn="ctr" defTabSz="933450">
              <a:lnSpc>
                <a:spcPct val="90000"/>
              </a:lnSpc>
            </a:pPr>
            <a:r>
              <a:rPr lang="en-US" sz="1600" b="1" dirty="0">
                <a:solidFill>
                  <a:schemeClr val="bg1"/>
                </a:solidFill>
              </a:rPr>
              <a:t>&amp;</a:t>
            </a:r>
          </a:p>
          <a:p>
            <a:pPr algn="ctr" defTabSz="933450">
              <a:lnSpc>
                <a:spcPct val="90000"/>
              </a:lnSpc>
            </a:pPr>
            <a:r>
              <a:rPr lang="en-US" sz="1600" b="1" dirty="0">
                <a:solidFill>
                  <a:schemeClr val="bg1"/>
                </a:solidFill>
              </a:rPr>
              <a:t>S/N</a:t>
            </a:r>
          </a:p>
        </p:txBody>
      </p:sp>
      <p:sp>
        <p:nvSpPr>
          <p:cNvPr id="26" name="Rectangle 25"/>
          <p:cNvSpPr/>
          <p:nvPr/>
        </p:nvSpPr>
        <p:spPr>
          <a:xfrm>
            <a:off x="2793883" y="3935958"/>
            <a:ext cx="1739770" cy="1077218"/>
          </a:xfrm>
          <a:prstGeom prst="rect">
            <a:avLst/>
          </a:prstGeom>
        </p:spPr>
        <p:txBody>
          <a:bodyPr wrap="square">
            <a:spAutoFit/>
          </a:bodyPr>
          <a:lstStyle/>
          <a:p>
            <a:pPr algn="ctr" defTabSz="933450"/>
            <a:r>
              <a:rPr lang="en-US" sz="1600" b="1" dirty="0">
                <a:solidFill>
                  <a:schemeClr val="bg1"/>
                </a:solidFill>
              </a:rPr>
              <a:t>Representative Measurements    &amp;</a:t>
            </a:r>
          </a:p>
          <a:p>
            <a:pPr algn="ctr" defTabSz="933450"/>
            <a:r>
              <a:rPr lang="en-US" sz="1600" b="1" dirty="0">
                <a:solidFill>
                  <a:schemeClr val="bg1"/>
                </a:solidFill>
              </a:rPr>
              <a:t>   Modeling</a:t>
            </a:r>
          </a:p>
        </p:txBody>
      </p:sp>
      <p:sp>
        <p:nvSpPr>
          <p:cNvPr id="27" name="Rectangle 26"/>
          <p:cNvSpPr/>
          <p:nvPr/>
        </p:nvSpPr>
        <p:spPr>
          <a:xfrm>
            <a:off x="2895012" y="2502630"/>
            <a:ext cx="1665826" cy="1077218"/>
          </a:xfrm>
          <a:prstGeom prst="rect">
            <a:avLst/>
          </a:prstGeom>
        </p:spPr>
        <p:txBody>
          <a:bodyPr wrap="square">
            <a:spAutoFit/>
          </a:bodyPr>
          <a:lstStyle/>
          <a:p>
            <a:pPr algn="ctr" defTabSz="933450"/>
            <a:r>
              <a:rPr lang="en-US" sz="1600" b="1" dirty="0">
                <a:solidFill>
                  <a:schemeClr val="bg1"/>
                </a:solidFill>
              </a:rPr>
              <a:t>Hardware </a:t>
            </a:r>
          </a:p>
          <a:p>
            <a:pPr algn="ctr" defTabSz="933450"/>
            <a:r>
              <a:rPr lang="en-US" sz="1600" b="1" dirty="0">
                <a:solidFill>
                  <a:schemeClr val="bg1"/>
                </a:solidFill>
              </a:rPr>
              <a:t>Engineering </a:t>
            </a:r>
          </a:p>
          <a:p>
            <a:pPr algn="ctr" defTabSz="933450"/>
            <a:r>
              <a:rPr lang="en-US" sz="1600" b="1" dirty="0">
                <a:solidFill>
                  <a:schemeClr val="bg1"/>
                </a:solidFill>
              </a:rPr>
              <a:t>&amp;</a:t>
            </a:r>
          </a:p>
          <a:p>
            <a:pPr algn="ctr" defTabSz="933450"/>
            <a:r>
              <a:rPr lang="en-US" sz="1600" b="1" dirty="0">
                <a:solidFill>
                  <a:schemeClr val="bg1"/>
                </a:solidFill>
              </a:rPr>
              <a:t>Production</a:t>
            </a:r>
          </a:p>
        </p:txBody>
      </p:sp>
      <p:sp>
        <p:nvSpPr>
          <p:cNvPr id="28" name="Rectangle 27"/>
          <p:cNvSpPr/>
          <p:nvPr/>
        </p:nvSpPr>
        <p:spPr>
          <a:xfrm>
            <a:off x="4566663" y="3961790"/>
            <a:ext cx="1399199" cy="830997"/>
          </a:xfrm>
          <a:prstGeom prst="rect">
            <a:avLst/>
          </a:prstGeom>
        </p:spPr>
        <p:txBody>
          <a:bodyPr wrap="square">
            <a:spAutoFit/>
          </a:bodyPr>
          <a:lstStyle/>
          <a:p>
            <a:pPr algn="ctr" defTabSz="933450"/>
            <a:r>
              <a:rPr lang="en-US" sz="1600" b="1" dirty="0">
                <a:solidFill>
                  <a:schemeClr val="bg1"/>
                </a:solidFill>
              </a:rPr>
              <a:t>Calibration </a:t>
            </a:r>
          </a:p>
          <a:p>
            <a:pPr algn="ctr" defTabSz="933450"/>
            <a:r>
              <a:rPr lang="en-US" sz="1600" b="1" dirty="0">
                <a:solidFill>
                  <a:schemeClr val="bg1"/>
                </a:solidFill>
              </a:rPr>
              <a:t>&amp; </a:t>
            </a:r>
          </a:p>
          <a:p>
            <a:pPr algn="ctr" defTabSz="933450"/>
            <a:r>
              <a:rPr lang="en-US" sz="1600" b="1" dirty="0">
                <a:solidFill>
                  <a:schemeClr val="bg1"/>
                </a:solidFill>
              </a:rPr>
              <a:t>Verification</a:t>
            </a:r>
          </a:p>
        </p:txBody>
      </p:sp>
      <p:grpSp>
        <p:nvGrpSpPr>
          <p:cNvPr id="4" name="Group 3">
            <a:extLst>
              <a:ext uri="{FF2B5EF4-FFF2-40B4-BE49-F238E27FC236}">
                <a16:creationId xmlns:a16="http://schemas.microsoft.com/office/drawing/2014/main" id="{858E6841-2C47-4040-9186-560D0860D10B}"/>
              </a:ext>
            </a:extLst>
          </p:cNvPr>
          <p:cNvGrpSpPr/>
          <p:nvPr/>
        </p:nvGrpSpPr>
        <p:grpSpPr>
          <a:xfrm>
            <a:off x="581424" y="1793507"/>
            <a:ext cx="2158112" cy="1277342"/>
            <a:chOff x="581424" y="936257"/>
            <a:chExt cx="2158112" cy="1277342"/>
          </a:xfrm>
        </p:grpSpPr>
        <p:pic>
          <p:nvPicPr>
            <p:cNvPr id="50" name="Picture 49">
              <a:extLst>
                <a:ext uri="{FF2B5EF4-FFF2-40B4-BE49-F238E27FC236}">
                  <a16:creationId xmlns:a16="http://schemas.microsoft.com/office/drawing/2014/main" id="{C768EA4F-F0C8-4C6A-B272-46E91914FF5A}"/>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688127" flipH="1">
              <a:off x="1133831" y="1683059"/>
              <a:ext cx="1605705" cy="530540"/>
            </a:xfrm>
            <a:prstGeom prst="rect">
              <a:avLst/>
            </a:prstGeom>
            <a:effectLst>
              <a:outerShdw blurRad="101600" dist="63500" dir="2700000" algn="tl" rotWithShape="0">
                <a:prstClr val="black">
                  <a:alpha val="40000"/>
                </a:prstClr>
              </a:outerShdw>
            </a:effectLst>
          </p:spPr>
        </p:pic>
        <p:grpSp>
          <p:nvGrpSpPr>
            <p:cNvPr id="30" name="Group 29"/>
            <p:cNvGrpSpPr/>
            <p:nvPr/>
          </p:nvGrpSpPr>
          <p:grpSpPr>
            <a:xfrm>
              <a:off x="581424" y="936257"/>
              <a:ext cx="1828800" cy="1028700"/>
              <a:chOff x="4414" y="1412545"/>
              <a:chExt cx="1841375" cy="920687"/>
            </a:xfr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6200000" scaled="1"/>
              <a:tileRect/>
            </a:gradFill>
          </p:grpSpPr>
          <p:sp>
            <p:nvSpPr>
              <p:cNvPr id="31" name="Flowchart: Alternate Process 30"/>
              <p:cNvSpPr/>
              <p:nvPr/>
            </p:nvSpPr>
            <p:spPr>
              <a:xfrm>
                <a:off x="4414" y="1412545"/>
                <a:ext cx="1841375" cy="920687"/>
              </a:xfrm>
              <a:prstGeom prst="flowChartAlternateProcess">
                <a:avLst/>
              </a:prstGeom>
              <a:grpFill/>
              <a:ln>
                <a:noFill/>
              </a:ln>
              <a:effectLst>
                <a:outerShdw blurRad="101600" dist="76200" dir="2700000" algn="tl" rotWithShape="0">
                  <a:prstClr val="black">
                    <a:alpha val="30000"/>
                  </a:prstClr>
                </a:outerShdw>
              </a:effectLst>
            </p:spPr>
            <p:style>
              <a:lnRef idx="2">
                <a:scrgbClr r="0" g="0" b="0"/>
              </a:lnRef>
              <a:fillRef idx="1">
                <a:scrgbClr r="0" g="0" b="0"/>
              </a:fillRef>
              <a:effectRef idx="0">
                <a:scrgbClr r="0" g="0" b="0"/>
              </a:effectRef>
              <a:fontRef idx="minor">
                <a:schemeClr val="lt1"/>
              </a:fontRef>
            </p:style>
          </p:sp>
          <p:sp>
            <p:nvSpPr>
              <p:cNvPr id="32" name="Flowchart: Alternate Process 4"/>
              <p:cNvSpPr/>
              <p:nvPr/>
            </p:nvSpPr>
            <p:spPr>
              <a:xfrm>
                <a:off x="49357" y="1457487"/>
                <a:ext cx="1751489" cy="830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Aft>
                    <a:spcPct val="35000"/>
                  </a:spcAft>
                </a:pPr>
                <a:r>
                  <a:rPr lang="en-US" dirty="0">
                    <a:latin typeface="Calibri" pitchFamily="34" charset="0"/>
                  </a:rPr>
                  <a:t>Identical Instrument Performance</a:t>
                </a:r>
              </a:p>
            </p:txBody>
          </p:sp>
        </p:grpSp>
      </p:grpSp>
      <p:grpSp>
        <p:nvGrpSpPr>
          <p:cNvPr id="7" name="Group 6">
            <a:extLst>
              <a:ext uri="{FF2B5EF4-FFF2-40B4-BE49-F238E27FC236}">
                <a16:creationId xmlns:a16="http://schemas.microsoft.com/office/drawing/2014/main" id="{64C4B0D8-62EA-43F4-B956-DE38C97B5AB9}"/>
              </a:ext>
            </a:extLst>
          </p:cNvPr>
          <p:cNvGrpSpPr/>
          <p:nvPr/>
        </p:nvGrpSpPr>
        <p:grpSpPr>
          <a:xfrm>
            <a:off x="615863" y="4079682"/>
            <a:ext cx="2127529" cy="1330720"/>
            <a:chOff x="615862" y="3222432"/>
            <a:chExt cx="2127529" cy="1330720"/>
          </a:xfrm>
        </p:grpSpPr>
        <p:pic>
          <p:nvPicPr>
            <p:cNvPr id="51" name="Picture 50">
              <a:extLst>
                <a:ext uri="{FF2B5EF4-FFF2-40B4-BE49-F238E27FC236}">
                  <a16:creationId xmlns:a16="http://schemas.microsoft.com/office/drawing/2014/main" id="{46AD4F7A-7732-4FC3-AE39-382B8F15A725}"/>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005632">
              <a:off x="1137686" y="3222432"/>
              <a:ext cx="1605705" cy="661891"/>
            </a:xfrm>
            <a:prstGeom prst="rect">
              <a:avLst/>
            </a:prstGeom>
            <a:effectLst>
              <a:outerShdw blurRad="88900" dist="38100" dir="2700000" algn="tl" rotWithShape="0">
                <a:prstClr val="black">
                  <a:alpha val="40000"/>
                </a:prstClr>
              </a:outerShdw>
            </a:effectLst>
          </p:spPr>
        </p:pic>
        <p:grpSp>
          <p:nvGrpSpPr>
            <p:cNvPr id="35" name="Group 34"/>
            <p:cNvGrpSpPr/>
            <p:nvPr/>
          </p:nvGrpSpPr>
          <p:grpSpPr>
            <a:xfrm>
              <a:off x="615862" y="3524452"/>
              <a:ext cx="1828800" cy="1028700"/>
              <a:chOff x="4414" y="1412545"/>
              <a:chExt cx="1841375" cy="920687"/>
            </a:xfr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6200000" scaled="1"/>
              <a:tileRect/>
            </a:gradFill>
          </p:grpSpPr>
          <p:sp>
            <p:nvSpPr>
              <p:cNvPr id="36" name="Flowchart: Alternate Process 35"/>
              <p:cNvSpPr/>
              <p:nvPr/>
            </p:nvSpPr>
            <p:spPr>
              <a:xfrm>
                <a:off x="4414" y="1412545"/>
                <a:ext cx="1841375" cy="920687"/>
              </a:xfrm>
              <a:prstGeom prst="flowChartAlternateProcess">
                <a:avLst/>
              </a:prstGeom>
              <a:grpFill/>
              <a:ln>
                <a:noFill/>
              </a:ln>
              <a:effectLst>
                <a:outerShdw blurRad="101600" dist="76200" dir="2700000" algn="tl" rotWithShape="0">
                  <a:prstClr val="black">
                    <a:alpha val="30000"/>
                  </a:prstClr>
                </a:outerShdw>
              </a:effectLst>
            </p:spPr>
            <p:style>
              <a:lnRef idx="2">
                <a:scrgbClr r="0" g="0" b="0"/>
              </a:lnRef>
              <a:fillRef idx="1">
                <a:scrgbClr r="0" g="0" b="0"/>
              </a:fillRef>
              <a:effectRef idx="0">
                <a:scrgbClr r="0" g="0" b="0"/>
              </a:effectRef>
              <a:fontRef idx="minor">
                <a:schemeClr val="lt1"/>
              </a:fontRef>
            </p:style>
          </p:sp>
          <p:sp>
            <p:nvSpPr>
              <p:cNvPr id="37" name="Flowchart: Alternate Process 4"/>
              <p:cNvSpPr/>
              <p:nvPr/>
            </p:nvSpPr>
            <p:spPr>
              <a:xfrm>
                <a:off x="49357" y="1457487"/>
                <a:ext cx="1751489" cy="830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Aft>
                    <a:spcPct val="35000"/>
                  </a:spcAft>
                </a:pPr>
                <a:r>
                  <a:rPr lang="en-US" dirty="0">
                    <a:latin typeface="Calibri" pitchFamily="34" charset="0"/>
                  </a:rPr>
                  <a:t>Reproducible, Rugged, Robust Methods</a:t>
                </a:r>
              </a:p>
            </p:txBody>
          </p:sp>
        </p:grpSp>
      </p:grpSp>
      <p:grpSp>
        <p:nvGrpSpPr>
          <p:cNvPr id="6" name="Group 5">
            <a:extLst>
              <a:ext uri="{FF2B5EF4-FFF2-40B4-BE49-F238E27FC236}">
                <a16:creationId xmlns:a16="http://schemas.microsoft.com/office/drawing/2014/main" id="{81D53579-D3B0-419D-86C6-BFC2D5B2711B}"/>
              </a:ext>
            </a:extLst>
          </p:cNvPr>
          <p:cNvGrpSpPr/>
          <p:nvPr/>
        </p:nvGrpSpPr>
        <p:grpSpPr>
          <a:xfrm>
            <a:off x="6188953" y="4033137"/>
            <a:ext cx="2212445" cy="1372851"/>
            <a:chOff x="6188952" y="3175886"/>
            <a:chExt cx="2212445" cy="1372851"/>
          </a:xfrm>
        </p:grpSpPr>
        <p:pic>
          <p:nvPicPr>
            <p:cNvPr id="52" name="Picture 51">
              <a:extLst>
                <a:ext uri="{FF2B5EF4-FFF2-40B4-BE49-F238E27FC236}">
                  <a16:creationId xmlns:a16="http://schemas.microsoft.com/office/drawing/2014/main" id="{E3E933AA-CE2D-4EC4-86D7-49C1930D7277}"/>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8233" flipH="1">
              <a:off x="6188952" y="3175886"/>
              <a:ext cx="1605705" cy="612476"/>
            </a:xfrm>
            <a:prstGeom prst="rect">
              <a:avLst/>
            </a:prstGeom>
            <a:effectLst>
              <a:outerShdw blurRad="88900" dist="38100" dir="2700000" algn="tl" rotWithShape="0">
                <a:prstClr val="black">
                  <a:alpha val="40000"/>
                </a:prstClr>
              </a:outerShdw>
            </a:effectLst>
          </p:spPr>
        </p:pic>
        <p:grpSp>
          <p:nvGrpSpPr>
            <p:cNvPr id="38" name="Group 37"/>
            <p:cNvGrpSpPr/>
            <p:nvPr/>
          </p:nvGrpSpPr>
          <p:grpSpPr>
            <a:xfrm>
              <a:off x="6572597" y="3520037"/>
              <a:ext cx="1828800" cy="1028700"/>
              <a:chOff x="4414" y="1412545"/>
              <a:chExt cx="1841375" cy="920687"/>
            </a:xfr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6200000" scaled="1"/>
              <a:tileRect/>
            </a:gradFill>
          </p:grpSpPr>
          <p:sp>
            <p:nvSpPr>
              <p:cNvPr id="39" name="Flowchart: Alternate Process 38"/>
              <p:cNvSpPr/>
              <p:nvPr/>
            </p:nvSpPr>
            <p:spPr>
              <a:xfrm>
                <a:off x="4414" y="1412545"/>
                <a:ext cx="1841375" cy="920687"/>
              </a:xfrm>
              <a:prstGeom prst="flowChartAlternateProcess">
                <a:avLst/>
              </a:prstGeom>
              <a:grpFill/>
              <a:ln>
                <a:noFill/>
              </a:ln>
              <a:effectLst>
                <a:outerShdw blurRad="101600" dist="76200" dir="2700000" algn="tl" rotWithShape="0">
                  <a:prstClr val="black">
                    <a:alpha val="30000"/>
                  </a:prstClr>
                </a:outerShdw>
              </a:effectLst>
            </p:spPr>
            <p:style>
              <a:lnRef idx="2">
                <a:scrgbClr r="0" g="0" b="0"/>
              </a:lnRef>
              <a:fillRef idx="1">
                <a:scrgbClr r="0" g="0" b="0"/>
              </a:fillRef>
              <a:effectRef idx="0">
                <a:scrgbClr r="0" g="0" b="0"/>
              </a:effectRef>
              <a:fontRef idx="minor">
                <a:schemeClr val="lt1"/>
              </a:fontRef>
            </p:style>
          </p:sp>
          <p:sp>
            <p:nvSpPr>
              <p:cNvPr id="40" name="Flowchart: Alternate Process 4"/>
              <p:cNvSpPr/>
              <p:nvPr/>
            </p:nvSpPr>
            <p:spPr>
              <a:xfrm>
                <a:off x="49357" y="1457487"/>
                <a:ext cx="1751489" cy="830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Aft>
                    <a:spcPct val="35000"/>
                  </a:spcAft>
                </a:pPr>
                <a:r>
                  <a:rPr lang="en-US" sz="1725" dirty="0">
                    <a:latin typeface="Calibri" pitchFamily="34" charset="0"/>
                  </a:rPr>
                  <a:t>Clone Instrument Response + Eliminate Error </a:t>
                </a:r>
              </a:p>
            </p:txBody>
          </p:sp>
        </p:grpSp>
      </p:grpSp>
      <p:grpSp>
        <p:nvGrpSpPr>
          <p:cNvPr id="5" name="Group 4">
            <a:extLst>
              <a:ext uri="{FF2B5EF4-FFF2-40B4-BE49-F238E27FC236}">
                <a16:creationId xmlns:a16="http://schemas.microsoft.com/office/drawing/2014/main" id="{7329764B-C686-4515-AEB1-7AC3A4CB1E1E}"/>
              </a:ext>
            </a:extLst>
          </p:cNvPr>
          <p:cNvGrpSpPr/>
          <p:nvPr/>
        </p:nvGrpSpPr>
        <p:grpSpPr>
          <a:xfrm>
            <a:off x="6142594" y="1776881"/>
            <a:ext cx="2181063" cy="1368871"/>
            <a:chOff x="6142593" y="919630"/>
            <a:chExt cx="2181063" cy="1368871"/>
          </a:xfrm>
        </p:grpSpPr>
        <p:pic>
          <p:nvPicPr>
            <p:cNvPr id="53" name="Picture 52">
              <a:extLst>
                <a:ext uri="{FF2B5EF4-FFF2-40B4-BE49-F238E27FC236}">
                  <a16:creationId xmlns:a16="http://schemas.microsoft.com/office/drawing/2014/main" id="{009B38E8-3EF6-41C5-A902-934EDDF46F84}"/>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509537">
              <a:off x="6142593" y="1654456"/>
              <a:ext cx="1605705" cy="634045"/>
            </a:xfrm>
            <a:prstGeom prst="rect">
              <a:avLst/>
            </a:prstGeom>
            <a:effectLst>
              <a:outerShdw blurRad="88900" dist="38100" dir="2700000" algn="tl" rotWithShape="0">
                <a:prstClr val="black">
                  <a:alpha val="40000"/>
                </a:prstClr>
              </a:outerShdw>
            </a:effectLst>
          </p:spPr>
        </p:pic>
        <p:grpSp>
          <p:nvGrpSpPr>
            <p:cNvPr id="41" name="Group 40"/>
            <p:cNvGrpSpPr/>
            <p:nvPr/>
          </p:nvGrpSpPr>
          <p:grpSpPr>
            <a:xfrm>
              <a:off x="6494856" y="919630"/>
              <a:ext cx="1828800" cy="1028700"/>
              <a:chOff x="4414" y="1412545"/>
              <a:chExt cx="1841375" cy="920687"/>
            </a:xfr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6200000" scaled="1"/>
              <a:tileRect/>
            </a:gradFill>
          </p:grpSpPr>
          <p:sp>
            <p:nvSpPr>
              <p:cNvPr id="42" name="Flowchart: Alternate Process 41"/>
              <p:cNvSpPr/>
              <p:nvPr/>
            </p:nvSpPr>
            <p:spPr>
              <a:xfrm>
                <a:off x="4414" y="1412545"/>
                <a:ext cx="1841375" cy="920687"/>
              </a:xfrm>
              <a:prstGeom prst="flowChartAlternateProcess">
                <a:avLst/>
              </a:prstGeom>
              <a:grpFill/>
              <a:ln>
                <a:noFill/>
              </a:ln>
              <a:effectLst>
                <a:outerShdw blurRad="101600" dist="76200" dir="2700000" algn="tl" rotWithShape="0">
                  <a:prstClr val="black">
                    <a:alpha val="30000"/>
                  </a:prstClr>
                </a:outerShdw>
              </a:effectLst>
            </p:spPr>
            <p:style>
              <a:lnRef idx="2">
                <a:scrgbClr r="0" g="0" b="0"/>
              </a:lnRef>
              <a:fillRef idx="1">
                <a:scrgbClr r="0" g="0" b="0"/>
              </a:fillRef>
              <a:effectRef idx="0">
                <a:scrgbClr r="0" g="0" b="0"/>
              </a:effectRef>
              <a:fontRef idx="minor">
                <a:schemeClr val="lt1"/>
              </a:fontRef>
            </p:style>
          </p:sp>
          <p:sp>
            <p:nvSpPr>
              <p:cNvPr id="43" name="Flowchart: Alternate Process 4"/>
              <p:cNvSpPr/>
              <p:nvPr/>
            </p:nvSpPr>
            <p:spPr>
              <a:xfrm>
                <a:off x="49357" y="1457487"/>
                <a:ext cx="1751489" cy="8308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Aft>
                    <a:spcPct val="35000"/>
                  </a:spcAft>
                </a:pPr>
                <a:r>
                  <a:rPr lang="en-US" dirty="0">
                    <a:latin typeface="Calibri" pitchFamily="34" charset="0"/>
                  </a:rPr>
                  <a:t>Maximize Signal, Reduce Noise and Inefficiency</a:t>
                </a:r>
              </a:p>
            </p:txBody>
          </p:sp>
        </p:grpSp>
      </p:grpSp>
      <p:sp>
        <p:nvSpPr>
          <p:cNvPr id="44" name="TextBox 43">
            <a:extLst>
              <a:ext uri="{FF2B5EF4-FFF2-40B4-BE49-F238E27FC236}">
                <a16:creationId xmlns:a16="http://schemas.microsoft.com/office/drawing/2014/main" id="{DB94CBFF-F02C-4416-9BF1-83751FD4CBD7}"/>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990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01C8D81-D24F-449F-8029-E5579444AB4D}"/>
              </a:ext>
            </a:extLst>
          </p:cNvPr>
          <p:cNvSpPr/>
          <p:nvPr/>
        </p:nvSpPr>
        <p:spPr>
          <a:xfrm>
            <a:off x="0" y="1432717"/>
            <a:ext cx="9144000" cy="475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37DE0CE-7378-4C48-9A28-FF89220215E2}"/>
              </a:ext>
            </a:extLst>
          </p:cNvPr>
          <p:cNvSpPr>
            <a:spLocks noGrp="1"/>
          </p:cNvSpPr>
          <p:nvPr>
            <p:ph type="sldNum" sz="quarter" idx="12"/>
          </p:nvPr>
        </p:nvSpPr>
        <p:spPr/>
        <p:txBody>
          <a:bodyPr/>
          <a:lstStyle/>
          <a:p>
            <a:fld id="{677431CD-109D-4799-81C2-761F8C28FE26}" type="slidenum">
              <a:rPr lang="en-CA" smtClean="0"/>
              <a:t>39</a:t>
            </a:fld>
            <a:endParaRPr lang="en-CA"/>
          </a:p>
        </p:txBody>
      </p:sp>
      <p:sp>
        <p:nvSpPr>
          <p:cNvPr id="4" name="Text Placeholder 3">
            <a:extLst>
              <a:ext uri="{FF2B5EF4-FFF2-40B4-BE49-F238E27FC236}">
                <a16:creationId xmlns:a16="http://schemas.microsoft.com/office/drawing/2014/main" id="{0BC147E7-B6DE-4C0C-B327-0856B1F65BD6}"/>
              </a:ext>
            </a:extLst>
          </p:cNvPr>
          <p:cNvSpPr>
            <a:spLocks noGrp="1"/>
          </p:cNvSpPr>
          <p:nvPr>
            <p:ph type="body" sz="quarter" idx="13"/>
          </p:nvPr>
        </p:nvSpPr>
        <p:spPr/>
        <p:txBody>
          <a:bodyPr/>
          <a:lstStyle/>
          <a:p>
            <a:pPr>
              <a:spcAft>
                <a:spcPts val="600"/>
              </a:spcAft>
            </a:pPr>
            <a:r>
              <a:rPr lang="en-US" dirty="0"/>
              <a:t>Location specific packaging</a:t>
            </a:r>
          </a:p>
          <a:p>
            <a:pPr algn="r"/>
            <a:r>
              <a:rPr lang="en-US" sz="1800" dirty="0"/>
              <a:t>Same internal hardware, spectral response, and high performance</a:t>
            </a:r>
          </a:p>
        </p:txBody>
      </p:sp>
      <p:sp>
        <p:nvSpPr>
          <p:cNvPr id="5" name="Oval 5">
            <a:extLst>
              <a:ext uri="{FF2B5EF4-FFF2-40B4-BE49-F238E27FC236}">
                <a16:creationId xmlns:a16="http://schemas.microsoft.com/office/drawing/2014/main" id="{E1498B95-D576-4802-8162-FB1D2208FFE8}"/>
              </a:ext>
            </a:extLst>
          </p:cNvPr>
          <p:cNvSpPr>
            <a:spLocks noChangeArrowheads="1"/>
          </p:cNvSpPr>
          <p:nvPr/>
        </p:nvSpPr>
        <p:spPr bwMode="auto">
          <a:xfrm>
            <a:off x="3054880" y="1946945"/>
            <a:ext cx="3468687" cy="3482780"/>
          </a:xfrm>
          <a:prstGeom prst="ellipse">
            <a:avLst/>
          </a:prstGeom>
          <a:noFill/>
          <a:ln w="9525">
            <a:solidFill>
              <a:schemeClr val="tx1"/>
            </a:solidFill>
            <a:round/>
            <a:headEnd/>
            <a:tailEnd/>
          </a:ln>
        </p:spPr>
        <p:txBody>
          <a:bodyPr wrap="none" anchor="ctr"/>
          <a:lstStyle/>
          <a:p>
            <a:pPr algn="l" eaLnBrk="1" hangingPunct="1"/>
            <a:endParaRPr lang="en-US" sz="1800">
              <a:solidFill>
                <a:srgbClr val="000000"/>
              </a:solidFill>
            </a:endParaRPr>
          </a:p>
        </p:txBody>
      </p:sp>
      <p:sp>
        <p:nvSpPr>
          <p:cNvPr id="6" name="Text Box 32">
            <a:extLst>
              <a:ext uri="{FF2B5EF4-FFF2-40B4-BE49-F238E27FC236}">
                <a16:creationId xmlns:a16="http://schemas.microsoft.com/office/drawing/2014/main" id="{B7004A0E-E929-4FFA-8F22-4E5DE24CDAB4}"/>
              </a:ext>
            </a:extLst>
          </p:cNvPr>
          <p:cNvSpPr txBox="1">
            <a:spLocks noChangeArrowheads="1"/>
          </p:cNvSpPr>
          <p:nvPr/>
        </p:nvSpPr>
        <p:spPr bwMode="auto">
          <a:xfrm>
            <a:off x="5838365" y="1601519"/>
            <a:ext cx="609600" cy="366712"/>
          </a:xfrm>
          <a:prstGeom prst="rect">
            <a:avLst/>
          </a:prstGeom>
          <a:noFill/>
          <a:ln w="9525">
            <a:noFill/>
            <a:miter lim="800000"/>
            <a:headEnd/>
            <a:tailEnd/>
          </a:ln>
        </p:spPr>
        <p:txBody>
          <a:bodyPr>
            <a:spAutoFit/>
          </a:bodyPr>
          <a:lstStyle/>
          <a:p>
            <a:pPr algn="l" eaLnBrk="1" hangingPunct="1">
              <a:spcBef>
                <a:spcPct val="50000"/>
              </a:spcBef>
            </a:pPr>
            <a:endParaRPr lang="en-US" sz="1800">
              <a:solidFill>
                <a:srgbClr val="000000"/>
              </a:solidFill>
            </a:endParaRPr>
          </a:p>
        </p:txBody>
      </p:sp>
      <p:sp>
        <p:nvSpPr>
          <p:cNvPr id="8" name="Text Box 20">
            <a:extLst>
              <a:ext uri="{FF2B5EF4-FFF2-40B4-BE49-F238E27FC236}">
                <a16:creationId xmlns:a16="http://schemas.microsoft.com/office/drawing/2014/main" id="{6E177591-EF14-417F-A942-6B68B9505216}"/>
              </a:ext>
            </a:extLst>
          </p:cNvPr>
          <p:cNvSpPr txBox="1">
            <a:spLocks noChangeArrowheads="1"/>
          </p:cNvSpPr>
          <p:nvPr/>
        </p:nvSpPr>
        <p:spPr bwMode="auto">
          <a:xfrm>
            <a:off x="6365762" y="5038461"/>
            <a:ext cx="2106154" cy="369332"/>
          </a:xfrm>
          <a:prstGeom prst="rect">
            <a:avLst/>
          </a:prstGeom>
          <a:noFill/>
          <a:ln w="9525">
            <a:noFill/>
            <a:miter lim="800000"/>
            <a:headEnd/>
            <a:tailEnd/>
          </a:ln>
        </p:spPr>
        <p:txBody>
          <a:bodyPr wrap="none">
            <a:spAutoFit/>
          </a:bodyPr>
          <a:lstStyle/>
          <a:p>
            <a:pPr eaLnBrk="1" hangingPunct="1"/>
            <a:r>
              <a:rPr lang="en-US" sz="1800" i="1" dirty="0">
                <a:solidFill>
                  <a:srgbClr val="0070C0"/>
                </a:solidFill>
                <a:latin typeface="Copperplate Gothic Bold" pitchFamily="34" charset="0"/>
              </a:rPr>
              <a:t>Cart Mounted </a:t>
            </a:r>
          </a:p>
        </p:txBody>
      </p:sp>
      <p:sp>
        <p:nvSpPr>
          <p:cNvPr id="10" name="TextBox 1">
            <a:extLst>
              <a:ext uri="{FF2B5EF4-FFF2-40B4-BE49-F238E27FC236}">
                <a16:creationId xmlns:a16="http://schemas.microsoft.com/office/drawing/2014/main" id="{456D6DE2-60F0-45A2-930D-D43DA78717D5}"/>
              </a:ext>
            </a:extLst>
          </p:cNvPr>
          <p:cNvSpPr txBox="1">
            <a:spLocks noChangeArrowheads="1"/>
          </p:cNvSpPr>
          <p:nvPr/>
        </p:nvSpPr>
        <p:spPr bwMode="auto">
          <a:xfrm>
            <a:off x="1645657" y="5238749"/>
            <a:ext cx="2235200" cy="369332"/>
          </a:xfrm>
          <a:prstGeom prst="rect">
            <a:avLst/>
          </a:prstGeom>
          <a:noFill/>
          <a:ln w="9525">
            <a:noFill/>
            <a:miter lim="800000"/>
            <a:headEnd/>
            <a:tailEnd/>
          </a:ln>
        </p:spPr>
        <p:txBody>
          <a:bodyPr>
            <a:spAutoFit/>
          </a:bodyPr>
          <a:lstStyle/>
          <a:p>
            <a:pPr eaLnBrk="1" hangingPunct="1"/>
            <a:r>
              <a:rPr lang="en-US" sz="1800" i="1" dirty="0">
                <a:solidFill>
                  <a:srgbClr val="0070C0"/>
                </a:solidFill>
                <a:latin typeface="Copperplate Gothic Bold" pitchFamily="34" charset="0"/>
              </a:rPr>
              <a:t>Rack mounted</a:t>
            </a:r>
          </a:p>
        </p:txBody>
      </p:sp>
      <p:pic>
        <p:nvPicPr>
          <p:cNvPr id="15" name="Picture 14">
            <a:extLst>
              <a:ext uri="{FF2B5EF4-FFF2-40B4-BE49-F238E27FC236}">
                <a16:creationId xmlns:a16="http://schemas.microsoft.com/office/drawing/2014/main" id="{A1FD942E-8995-4BE6-AF01-DFE46D68C20D}"/>
              </a:ext>
            </a:extLst>
          </p:cNvPr>
          <p:cNvPicPr>
            <a:picLocks noChangeAspect="1"/>
          </p:cNvPicPr>
          <p:nvPr/>
        </p:nvPicPr>
        <p:blipFill>
          <a:blip r:embed="rId2"/>
          <a:stretch>
            <a:fillRect/>
          </a:stretch>
        </p:blipFill>
        <p:spPr>
          <a:xfrm>
            <a:off x="6250161" y="2688692"/>
            <a:ext cx="1535441" cy="2330207"/>
          </a:xfrm>
          <a:prstGeom prst="rect">
            <a:avLst/>
          </a:prstGeom>
        </p:spPr>
      </p:pic>
      <p:pic>
        <p:nvPicPr>
          <p:cNvPr id="17" name="Picture 16">
            <a:extLst>
              <a:ext uri="{FF2B5EF4-FFF2-40B4-BE49-F238E27FC236}">
                <a16:creationId xmlns:a16="http://schemas.microsoft.com/office/drawing/2014/main" id="{7E331E76-9F57-4EC2-BEC5-8F692445B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444" y="2732630"/>
            <a:ext cx="1556316" cy="2402031"/>
          </a:xfrm>
          <a:prstGeom prst="rect">
            <a:avLst/>
          </a:prstGeom>
        </p:spPr>
      </p:pic>
      <p:pic>
        <p:nvPicPr>
          <p:cNvPr id="18" name="Picture 17">
            <a:extLst>
              <a:ext uri="{FF2B5EF4-FFF2-40B4-BE49-F238E27FC236}">
                <a16:creationId xmlns:a16="http://schemas.microsoft.com/office/drawing/2014/main" id="{00DCEA17-2BC3-40C3-B148-24BD5144F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211" y="1432717"/>
            <a:ext cx="2167879" cy="1464523"/>
          </a:xfrm>
          <a:prstGeom prst="rect">
            <a:avLst/>
          </a:prstGeom>
        </p:spPr>
      </p:pic>
      <p:sp>
        <p:nvSpPr>
          <p:cNvPr id="13" name="Text Box 20">
            <a:extLst>
              <a:ext uri="{FF2B5EF4-FFF2-40B4-BE49-F238E27FC236}">
                <a16:creationId xmlns:a16="http://schemas.microsoft.com/office/drawing/2014/main" id="{0B35F153-DA12-41D7-BAC3-0BDDEA4849E7}"/>
              </a:ext>
            </a:extLst>
          </p:cNvPr>
          <p:cNvSpPr txBox="1">
            <a:spLocks noChangeArrowheads="1"/>
          </p:cNvSpPr>
          <p:nvPr/>
        </p:nvSpPr>
        <p:spPr bwMode="auto">
          <a:xfrm>
            <a:off x="2725090" y="1656947"/>
            <a:ext cx="1459054" cy="369332"/>
          </a:xfrm>
          <a:prstGeom prst="rect">
            <a:avLst/>
          </a:prstGeom>
          <a:noFill/>
          <a:ln w="9525">
            <a:noFill/>
            <a:miter lim="800000"/>
            <a:headEnd/>
            <a:tailEnd/>
          </a:ln>
        </p:spPr>
        <p:txBody>
          <a:bodyPr wrap="none">
            <a:spAutoFit/>
          </a:bodyPr>
          <a:lstStyle/>
          <a:p>
            <a:pPr eaLnBrk="1" hangingPunct="1"/>
            <a:r>
              <a:rPr lang="en-US" sz="1800" i="1" dirty="0">
                <a:solidFill>
                  <a:srgbClr val="0070C0"/>
                </a:solidFill>
                <a:latin typeface="Copperplate Gothic Bold" pitchFamily="34" charset="0"/>
              </a:rPr>
              <a:t>Benchtop</a:t>
            </a:r>
            <a:endParaRPr lang="en-US" sz="1800" dirty="0">
              <a:solidFill>
                <a:srgbClr val="0070C0"/>
              </a:solidFill>
            </a:endParaRPr>
          </a:p>
        </p:txBody>
      </p:sp>
      <p:pic>
        <p:nvPicPr>
          <p:cNvPr id="24" name="Picture 11">
            <a:extLst>
              <a:ext uri="{FF2B5EF4-FFF2-40B4-BE49-F238E27FC236}">
                <a16:creationId xmlns:a16="http://schemas.microsoft.com/office/drawing/2014/main" id="{48E0B397-D105-44E1-9FA2-32820DA687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716" y="4854490"/>
            <a:ext cx="1732459" cy="1236479"/>
          </a:xfrm>
          <a:prstGeom prst="rect">
            <a:avLst/>
          </a:prstGeom>
          <a:noFill/>
          <a:ln w="9525">
            <a:noFill/>
            <a:miter lim="800000"/>
            <a:headEnd/>
            <a:tailEnd/>
          </a:ln>
          <a:effectLst/>
        </p:spPr>
      </p:pic>
      <p:sp>
        <p:nvSpPr>
          <p:cNvPr id="16" name="TextBox 15">
            <a:extLst>
              <a:ext uri="{FF2B5EF4-FFF2-40B4-BE49-F238E27FC236}">
                <a16:creationId xmlns:a16="http://schemas.microsoft.com/office/drawing/2014/main" id="{818DD455-976D-4B8F-B046-4F174E9C9B6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410373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2D8299-0D50-457B-8CE0-479595FC63C6}"/>
              </a:ext>
            </a:extLst>
          </p:cNvPr>
          <p:cNvSpPr>
            <a:spLocks noGrp="1"/>
          </p:cNvSpPr>
          <p:nvPr>
            <p:ph idx="1"/>
          </p:nvPr>
        </p:nvSpPr>
        <p:spPr>
          <a:xfrm>
            <a:off x="379679" y="1452107"/>
            <a:ext cx="8380677" cy="4380178"/>
          </a:xfrm>
        </p:spPr>
        <p:txBody>
          <a:bodyPr/>
          <a:lstStyle/>
          <a:p>
            <a:pPr marL="342900" indent="-342900" eaLnBrk="0" hangingPunct="0">
              <a:spcBef>
                <a:spcPts val="600"/>
              </a:spcBef>
              <a:spcAft>
                <a:spcPts val="600"/>
              </a:spcAft>
              <a:buClr>
                <a:schemeClr val="tx1"/>
              </a:buClr>
              <a:buSzPct val="70000"/>
              <a:buFont typeface="Wingdings" pitchFamily="2" charset="2"/>
              <a:buChar char="§"/>
              <a:defRPr/>
            </a:pPr>
            <a:r>
              <a:rPr lang="en-US" sz="1600" kern="0" dirty="0">
                <a:solidFill>
                  <a:schemeClr val="tx1"/>
                </a:solidFill>
              </a:rPr>
              <a:t>PAT is a system for designing, analyzing and controlling manufacturing through timely measurements </a:t>
            </a:r>
          </a:p>
          <a:p>
            <a:pPr marL="342900" indent="-342900" eaLnBrk="0" hangingPunct="0">
              <a:spcBef>
                <a:spcPts val="600"/>
              </a:spcBef>
              <a:spcAft>
                <a:spcPts val="600"/>
              </a:spcAft>
              <a:buClr>
                <a:schemeClr val="tx1"/>
              </a:buClr>
              <a:buSzPct val="70000"/>
              <a:buFont typeface="Wingdings" pitchFamily="2" charset="2"/>
              <a:buChar char="§"/>
              <a:defRPr/>
            </a:pPr>
            <a:r>
              <a:rPr lang="en-US" sz="1600" kern="0" dirty="0">
                <a:solidFill>
                  <a:schemeClr val="tx1"/>
                </a:solidFill>
              </a:rPr>
              <a:t>Aspect of </a:t>
            </a:r>
            <a:r>
              <a:rPr lang="en-US" sz="1600" u="sng" kern="0" dirty="0">
                <a:solidFill>
                  <a:schemeClr val="tx1"/>
                </a:solidFill>
              </a:rPr>
              <a:t>Q</a:t>
            </a:r>
            <a:r>
              <a:rPr lang="en-US" sz="1600" kern="0" dirty="0">
                <a:solidFill>
                  <a:schemeClr val="tx1"/>
                </a:solidFill>
              </a:rPr>
              <a:t>uality </a:t>
            </a:r>
            <a:r>
              <a:rPr lang="en-US" sz="1600" u="sng" kern="0" dirty="0">
                <a:solidFill>
                  <a:schemeClr val="tx1"/>
                </a:solidFill>
              </a:rPr>
              <a:t>B</a:t>
            </a:r>
            <a:r>
              <a:rPr lang="en-US" sz="1600" kern="0" dirty="0">
                <a:solidFill>
                  <a:schemeClr val="tx1"/>
                </a:solidFill>
              </a:rPr>
              <a:t>y </a:t>
            </a:r>
            <a:r>
              <a:rPr lang="en-US" sz="1600" u="sng" kern="0" dirty="0">
                <a:solidFill>
                  <a:schemeClr val="tx1"/>
                </a:solidFill>
              </a:rPr>
              <a:t>D</a:t>
            </a:r>
            <a:r>
              <a:rPr lang="en-US" sz="1600" kern="0" dirty="0">
                <a:solidFill>
                  <a:schemeClr val="tx1"/>
                </a:solidFill>
              </a:rPr>
              <a:t>esign (QbD)</a:t>
            </a:r>
          </a:p>
          <a:p>
            <a:pPr marL="342900" indent="-342900" eaLnBrk="0" hangingPunct="0">
              <a:spcBef>
                <a:spcPts val="600"/>
              </a:spcBef>
              <a:spcAft>
                <a:spcPts val="600"/>
              </a:spcAft>
              <a:buClr>
                <a:schemeClr val="tx1"/>
              </a:buClr>
              <a:buSzPct val="70000"/>
              <a:buFont typeface="Wingdings" pitchFamily="2" charset="2"/>
              <a:buChar char="§"/>
              <a:defRPr/>
            </a:pPr>
            <a:r>
              <a:rPr lang="en-US" sz="1600" kern="0" dirty="0">
                <a:solidFill>
                  <a:schemeClr val="tx1"/>
                </a:solidFill>
              </a:rPr>
              <a:t>Initiative being undertaken by the pharmaceutical industry to:</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Better</a:t>
            </a:r>
            <a:r>
              <a:rPr lang="en-US" sz="1400" kern="0" dirty="0">
                <a:solidFill>
                  <a:schemeClr val="bg2">
                    <a:lumMod val="50000"/>
                  </a:schemeClr>
                </a:solidFill>
              </a:rPr>
              <a:t> </a:t>
            </a:r>
            <a:r>
              <a:rPr lang="en-US" sz="1400" kern="0" dirty="0">
                <a:solidFill>
                  <a:srgbClr val="C00000"/>
                </a:solidFill>
              </a:rPr>
              <a:t>understand</a:t>
            </a:r>
            <a:r>
              <a:rPr lang="en-US" sz="1400" kern="0" dirty="0">
                <a:solidFill>
                  <a:schemeClr val="bg2">
                    <a:lumMod val="50000"/>
                  </a:schemeClr>
                </a:solidFill>
              </a:rPr>
              <a:t>, </a:t>
            </a:r>
            <a:r>
              <a:rPr lang="en-US" sz="1400" kern="0" dirty="0">
                <a:solidFill>
                  <a:srgbClr val="C00000"/>
                </a:solidFill>
              </a:rPr>
              <a:t>control</a:t>
            </a:r>
            <a:r>
              <a:rPr lang="en-US" sz="1400" kern="0" dirty="0">
                <a:solidFill>
                  <a:schemeClr val="tx1"/>
                </a:solidFill>
              </a:rPr>
              <a:t>, and </a:t>
            </a:r>
            <a:r>
              <a:rPr lang="en-US" sz="1400" kern="0" dirty="0">
                <a:solidFill>
                  <a:srgbClr val="C00000"/>
                </a:solidFill>
              </a:rPr>
              <a:t>optimize</a:t>
            </a:r>
            <a:r>
              <a:rPr lang="en-US" sz="1400" kern="0" dirty="0">
                <a:solidFill>
                  <a:schemeClr val="bg2">
                    <a:lumMod val="50000"/>
                  </a:schemeClr>
                </a:solidFill>
              </a:rPr>
              <a:t> </a:t>
            </a:r>
            <a:r>
              <a:rPr lang="en-US" sz="1400" kern="0" dirty="0">
                <a:solidFill>
                  <a:schemeClr val="tx1"/>
                </a:solidFill>
              </a:rPr>
              <a:t>processes</a:t>
            </a:r>
          </a:p>
          <a:p>
            <a:pPr marL="742950" lvl="1" indent="-285750" eaLnBrk="0" hangingPunct="0">
              <a:spcBef>
                <a:spcPts val="600"/>
              </a:spcBef>
              <a:spcAft>
                <a:spcPts val="600"/>
              </a:spcAft>
              <a:buClr>
                <a:schemeClr val="tx1"/>
              </a:buClr>
              <a:buSzPct val="100000"/>
              <a:buFont typeface="Arial" charset="0"/>
              <a:buChar char="•"/>
              <a:defRPr/>
            </a:pPr>
            <a:r>
              <a:rPr lang="en-US" sz="1400" kern="0" dirty="0">
                <a:solidFill>
                  <a:srgbClr val="C00000"/>
                </a:solidFill>
              </a:rPr>
              <a:t>Reduce production time </a:t>
            </a:r>
            <a:r>
              <a:rPr lang="en-US" sz="1400" kern="0" dirty="0">
                <a:solidFill>
                  <a:schemeClr val="tx1"/>
                </a:solidFill>
              </a:rPr>
              <a:t>by implementing on-, in-, and/or at-line measurements and controls </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Preventing rejects, scrap, re-processing, and waste </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Minimize product defects</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Increasing the use of </a:t>
            </a:r>
            <a:r>
              <a:rPr lang="en-US" sz="1400" kern="0" dirty="0">
                <a:solidFill>
                  <a:srgbClr val="C00000"/>
                </a:solidFill>
              </a:rPr>
              <a:t>automation</a:t>
            </a:r>
            <a:r>
              <a:rPr lang="en-US" sz="1400" kern="0" dirty="0">
                <a:solidFill>
                  <a:schemeClr val="bg2">
                    <a:lumMod val="50000"/>
                  </a:schemeClr>
                </a:solidFill>
              </a:rPr>
              <a:t> </a:t>
            </a:r>
            <a:r>
              <a:rPr lang="en-US" sz="1400" kern="0" dirty="0">
                <a:solidFill>
                  <a:schemeClr val="tx1"/>
                </a:solidFill>
              </a:rPr>
              <a:t>to improve </a:t>
            </a:r>
            <a:r>
              <a:rPr lang="en-US" sz="1400" kern="0" dirty="0">
                <a:solidFill>
                  <a:srgbClr val="C00000"/>
                </a:solidFill>
              </a:rPr>
              <a:t>operator safety </a:t>
            </a:r>
            <a:r>
              <a:rPr lang="en-US" sz="1400" kern="0" dirty="0">
                <a:solidFill>
                  <a:schemeClr val="tx1"/>
                </a:solidFill>
              </a:rPr>
              <a:t>and reduce operator error</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To facilitate the development of </a:t>
            </a:r>
            <a:r>
              <a:rPr lang="en-US" sz="1400" kern="0" dirty="0">
                <a:solidFill>
                  <a:srgbClr val="C00000"/>
                </a:solidFill>
              </a:rPr>
              <a:t>risk mitigation </a:t>
            </a:r>
            <a:r>
              <a:rPr lang="en-US" sz="1400" kern="0" dirty="0">
                <a:solidFill>
                  <a:schemeClr val="tx1"/>
                </a:solidFill>
              </a:rPr>
              <a:t>strategies</a:t>
            </a:r>
          </a:p>
          <a:p>
            <a:pPr marL="742950" lvl="1" indent="-285750" eaLnBrk="0" hangingPunct="0">
              <a:spcBef>
                <a:spcPts val="600"/>
              </a:spcBef>
              <a:spcAft>
                <a:spcPts val="600"/>
              </a:spcAft>
              <a:buSzPct val="100000"/>
              <a:buFont typeface="Arial" charset="0"/>
              <a:buChar char="•"/>
              <a:defRPr/>
            </a:pPr>
            <a:r>
              <a:rPr lang="en-US" sz="1400" kern="0" dirty="0">
                <a:solidFill>
                  <a:schemeClr val="tx1"/>
                </a:solidFill>
              </a:rPr>
              <a:t>To save money, </a:t>
            </a:r>
            <a:r>
              <a:rPr lang="en-US" sz="1400" kern="0" dirty="0">
                <a:solidFill>
                  <a:srgbClr val="C00000"/>
                </a:solidFill>
              </a:rPr>
              <a:t>ensure patient safety</a:t>
            </a:r>
          </a:p>
          <a:p>
            <a:pPr marL="342900" indent="-342900" eaLnBrk="0" hangingPunct="0">
              <a:spcBef>
                <a:spcPts val="600"/>
              </a:spcBef>
              <a:spcAft>
                <a:spcPts val="600"/>
              </a:spcAft>
              <a:buClr>
                <a:schemeClr val="tx1"/>
              </a:buClr>
              <a:buSzPct val="70000"/>
              <a:buFont typeface="Wingdings" pitchFamily="2" charset="2"/>
              <a:buChar char="§"/>
              <a:defRPr/>
            </a:pPr>
            <a:r>
              <a:rPr lang="en-US" sz="1600" kern="0" dirty="0">
                <a:solidFill>
                  <a:schemeClr val="tx1"/>
                </a:solidFill>
              </a:rPr>
              <a:t>PAT is not new, but is still being realized in biopharma </a:t>
            </a:r>
          </a:p>
          <a:p>
            <a:pPr>
              <a:spcBef>
                <a:spcPts val="600"/>
              </a:spcBef>
              <a:spcAft>
                <a:spcPts val="600"/>
              </a:spcAft>
            </a:pPr>
            <a:endParaRPr lang="en-US" sz="1100" dirty="0"/>
          </a:p>
        </p:txBody>
      </p:sp>
      <p:sp>
        <p:nvSpPr>
          <p:cNvPr id="3" name="Slide Number Placeholder 2">
            <a:extLst>
              <a:ext uri="{FF2B5EF4-FFF2-40B4-BE49-F238E27FC236}">
                <a16:creationId xmlns:a16="http://schemas.microsoft.com/office/drawing/2014/main" id="{0105F675-2BD9-4D74-9854-3F77F5F881CD}"/>
              </a:ext>
            </a:extLst>
          </p:cNvPr>
          <p:cNvSpPr>
            <a:spLocks noGrp="1"/>
          </p:cNvSpPr>
          <p:nvPr>
            <p:ph type="sldNum" sz="quarter" idx="12"/>
          </p:nvPr>
        </p:nvSpPr>
        <p:spPr/>
        <p:txBody>
          <a:bodyPr/>
          <a:lstStyle/>
          <a:p>
            <a:fld id="{677431CD-109D-4799-81C2-761F8C28FE26}" type="slidenum">
              <a:rPr lang="en-CA" smtClean="0"/>
              <a:t>4</a:t>
            </a:fld>
            <a:endParaRPr lang="en-CA"/>
          </a:p>
        </p:txBody>
      </p:sp>
      <p:sp>
        <p:nvSpPr>
          <p:cNvPr id="4" name="Text Placeholder 3">
            <a:extLst>
              <a:ext uri="{FF2B5EF4-FFF2-40B4-BE49-F238E27FC236}">
                <a16:creationId xmlns:a16="http://schemas.microsoft.com/office/drawing/2014/main" id="{02937B2F-758B-4107-B02E-FA476B343BB3}"/>
              </a:ext>
            </a:extLst>
          </p:cNvPr>
          <p:cNvSpPr>
            <a:spLocks noGrp="1"/>
          </p:cNvSpPr>
          <p:nvPr>
            <p:ph type="body" sz="quarter" idx="13"/>
          </p:nvPr>
        </p:nvSpPr>
        <p:spPr>
          <a:xfrm>
            <a:off x="379679" y="382326"/>
            <a:ext cx="8380677" cy="945885"/>
          </a:xfrm>
        </p:spPr>
        <p:txBody>
          <a:bodyPr/>
          <a:lstStyle/>
          <a:p>
            <a:r>
              <a:rPr lang="en-US" u="sng" dirty="0"/>
              <a:t>P</a:t>
            </a:r>
            <a:r>
              <a:rPr lang="en-US" dirty="0"/>
              <a:t>rocess </a:t>
            </a:r>
            <a:r>
              <a:rPr lang="en-US" u="sng" dirty="0"/>
              <a:t>A</a:t>
            </a:r>
            <a:r>
              <a:rPr lang="en-US" dirty="0"/>
              <a:t>nalytical </a:t>
            </a:r>
            <a:r>
              <a:rPr lang="en-US" u="sng" dirty="0"/>
              <a:t>T</a:t>
            </a:r>
            <a:r>
              <a:rPr lang="en-US" dirty="0"/>
              <a:t>echnology (PAT)</a:t>
            </a:r>
          </a:p>
        </p:txBody>
      </p:sp>
      <p:sp>
        <p:nvSpPr>
          <p:cNvPr id="7" name="TextBox 6">
            <a:extLst>
              <a:ext uri="{FF2B5EF4-FFF2-40B4-BE49-F238E27FC236}">
                <a16:creationId xmlns:a16="http://schemas.microsoft.com/office/drawing/2014/main" id="{707E0DD1-C00C-4C1A-8610-CE3FD3074E36}"/>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667400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498F6F-E73E-4BB2-B2DB-DD2ACCDDACD0}"/>
              </a:ext>
            </a:extLst>
          </p:cNvPr>
          <p:cNvSpPr/>
          <p:nvPr/>
        </p:nvSpPr>
        <p:spPr>
          <a:xfrm>
            <a:off x="0" y="1480456"/>
            <a:ext cx="9144000" cy="40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6E9FD95-5D25-402D-BE91-B10E18B31DBF}"/>
              </a:ext>
            </a:extLst>
          </p:cNvPr>
          <p:cNvPicPr>
            <a:picLocks noChangeAspect="1"/>
          </p:cNvPicPr>
          <p:nvPr/>
        </p:nvPicPr>
        <p:blipFill>
          <a:blip r:embed="rId2"/>
          <a:stretch>
            <a:fillRect/>
          </a:stretch>
        </p:blipFill>
        <p:spPr>
          <a:xfrm>
            <a:off x="6223250" y="2557251"/>
            <a:ext cx="2196244" cy="2380730"/>
          </a:xfrm>
          <a:prstGeom prst="rect">
            <a:avLst/>
          </a:prstGeom>
        </p:spPr>
      </p:pic>
      <p:pic>
        <p:nvPicPr>
          <p:cNvPr id="12" name="Picture 2" descr="Image result for Sartorius benchtop bioreactor">
            <a:extLst>
              <a:ext uri="{FF2B5EF4-FFF2-40B4-BE49-F238E27FC236}">
                <a16:creationId xmlns:a16="http://schemas.microsoft.com/office/drawing/2014/main" id="{0FDF30FD-D6D1-4AE7-BD53-6942DEA0A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892" y="3071160"/>
            <a:ext cx="2718099" cy="18153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AA06CE-A684-41C1-B6CA-7A5EE1EA4DCE}"/>
              </a:ext>
            </a:extLst>
          </p:cNvPr>
          <p:cNvSpPr txBox="1"/>
          <p:nvPr/>
        </p:nvSpPr>
        <p:spPr>
          <a:xfrm>
            <a:off x="6789751" y="1952836"/>
            <a:ext cx="1338828" cy="369332"/>
          </a:xfrm>
          <a:prstGeom prst="rect">
            <a:avLst/>
          </a:prstGeom>
          <a:noFill/>
        </p:spPr>
        <p:txBody>
          <a:bodyPr wrap="none" rtlCol="0">
            <a:spAutoFit/>
          </a:bodyPr>
          <a:lstStyle/>
          <a:p>
            <a:r>
              <a:rPr lang="en-US" dirty="0"/>
              <a:t>Single-use </a:t>
            </a:r>
          </a:p>
        </p:txBody>
      </p:sp>
      <p:sp>
        <p:nvSpPr>
          <p:cNvPr id="17" name="TextBox 16">
            <a:extLst>
              <a:ext uri="{FF2B5EF4-FFF2-40B4-BE49-F238E27FC236}">
                <a16:creationId xmlns:a16="http://schemas.microsoft.com/office/drawing/2014/main" id="{AEF408A3-CBEE-4B1F-A830-0678C1679F65}"/>
              </a:ext>
            </a:extLst>
          </p:cNvPr>
          <p:cNvSpPr txBox="1"/>
          <p:nvPr/>
        </p:nvSpPr>
        <p:spPr>
          <a:xfrm>
            <a:off x="3848318" y="1969464"/>
            <a:ext cx="1441420" cy="369332"/>
          </a:xfrm>
          <a:prstGeom prst="rect">
            <a:avLst/>
          </a:prstGeom>
          <a:noFill/>
        </p:spPr>
        <p:txBody>
          <a:bodyPr wrap="none" rtlCol="0">
            <a:spAutoFit/>
          </a:bodyPr>
          <a:lstStyle/>
          <a:p>
            <a:r>
              <a:rPr lang="en-US" dirty="0"/>
              <a:t>Pilot &amp; GMP</a:t>
            </a:r>
          </a:p>
        </p:txBody>
      </p:sp>
      <p:sp>
        <p:nvSpPr>
          <p:cNvPr id="18" name="TextBox 17">
            <a:extLst>
              <a:ext uri="{FF2B5EF4-FFF2-40B4-BE49-F238E27FC236}">
                <a16:creationId xmlns:a16="http://schemas.microsoft.com/office/drawing/2014/main" id="{1366DE60-181E-4233-9F2A-0DE21ADEE282}"/>
              </a:ext>
            </a:extLst>
          </p:cNvPr>
          <p:cNvSpPr txBox="1"/>
          <p:nvPr/>
        </p:nvSpPr>
        <p:spPr>
          <a:xfrm>
            <a:off x="1187624" y="1969464"/>
            <a:ext cx="1159292" cy="369332"/>
          </a:xfrm>
          <a:prstGeom prst="rect">
            <a:avLst/>
          </a:prstGeom>
          <a:noFill/>
        </p:spPr>
        <p:txBody>
          <a:bodyPr wrap="none" rtlCol="0">
            <a:spAutoFit/>
          </a:bodyPr>
          <a:lstStyle/>
          <a:p>
            <a:r>
              <a:rPr lang="en-US" dirty="0"/>
              <a:t>Benchtop</a:t>
            </a:r>
          </a:p>
        </p:txBody>
      </p:sp>
      <p:sp>
        <p:nvSpPr>
          <p:cNvPr id="3" name="Text Placeholder 2">
            <a:extLst>
              <a:ext uri="{FF2B5EF4-FFF2-40B4-BE49-F238E27FC236}">
                <a16:creationId xmlns:a16="http://schemas.microsoft.com/office/drawing/2014/main" id="{5E1C1FA6-E2C9-47AA-8F60-C31D444E2422}"/>
              </a:ext>
            </a:extLst>
          </p:cNvPr>
          <p:cNvSpPr>
            <a:spLocks noGrp="1"/>
          </p:cNvSpPr>
          <p:nvPr>
            <p:ph type="body" sz="quarter" idx="13"/>
          </p:nvPr>
        </p:nvSpPr>
        <p:spPr/>
        <p:txBody>
          <a:bodyPr/>
          <a:lstStyle/>
          <a:p>
            <a:r>
              <a:rPr lang="en-US" dirty="0"/>
              <a:t>Bioprocess specific probes</a:t>
            </a:r>
          </a:p>
          <a:p>
            <a:pPr algn="r">
              <a:spcBef>
                <a:spcPts val="600"/>
              </a:spcBef>
            </a:pPr>
            <a:r>
              <a:rPr lang="en-US" sz="1800" dirty="0"/>
              <a:t>same optical interface and quality spectra, optimized for each scale </a:t>
            </a:r>
          </a:p>
        </p:txBody>
      </p:sp>
      <p:pic>
        <p:nvPicPr>
          <p:cNvPr id="15" name="Picture 7">
            <a:extLst>
              <a:ext uri="{FF2B5EF4-FFF2-40B4-BE49-F238E27FC236}">
                <a16:creationId xmlns:a16="http://schemas.microsoft.com/office/drawing/2014/main" id="{CDF4D8B2-53FF-4B54-8236-04D63B9747FE}"/>
              </a:ext>
            </a:extLst>
          </p:cNvPr>
          <p:cNvPicPr>
            <a:picLocks noChangeAspect="1" noChangeArrowheads="1"/>
          </p:cNvPicPr>
          <p:nvPr/>
        </p:nvPicPr>
        <p:blipFill>
          <a:blip r:embed="rId4" cstate="print"/>
          <a:srcRect/>
          <a:stretch>
            <a:fillRect/>
          </a:stretch>
        </p:blipFill>
        <p:spPr bwMode="auto">
          <a:xfrm>
            <a:off x="3799702" y="2405063"/>
            <a:ext cx="1699042" cy="2450831"/>
          </a:xfrm>
          <a:prstGeom prst="rect">
            <a:avLst/>
          </a:prstGeom>
          <a:noFill/>
          <a:ln w="9525">
            <a:noFill/>
            <a:miter lim="800000"/>
            <a:headEnd/>
            <a:tailEnd/>
          </a:ln>
        </p:spPr>
      </p:pic>
      <p:sp>
        <p:nvSpPr>
          <p:cNvPr id="10" name="TextBox 9">
            <a:extLst>
              <a:ext uri="{FF2B5EF4-FFF2-40B4-BE49-F238E27FC236}">
                <a16:creationId xmlns:a16="http://schemas.microsoft.com/office/drawing/2014/main" id="{C1B1CD2A-5FC1-40D7-A16F-C2BE69BF04B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3416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CAEC6-4977-475D-9BBD-AC585FADEBB6}"/>
              </a:ext>
            </a:extLst>
          </p:cNvPr>
          <p:cNvSpPr/>
          <p:nvPr/>
        </p:nvSpPr>
        <p:spPr>
          <a:xfrm>
            <a:off x="0" y="1480456"/>
            <a:ext cx="9144000" cy="40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A36BDA-7136-4240-99F8-B061D355D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2847913"/>
            <a:ext cx="2520280" cy="1836232"/>
          </a:xfrm>
          <a:prstGeom prst="rect">
            <a:avLst/>
          </a:prstGeom>
        </p:spPr>
      </p:pic>
      <p:pic>
        <p:nvPicPr>
          <p:cNvPr id="9" name="Picture 8">
            <a:extLst>
              <a:ext uri="{FF2B5EF4-FFF2-40B4-BE49-F238E27FC236}">
                <a16:creationId xmlns:a16="http://schemas.microsoft.com/office/drawing/2014/main" id="{A0205564-4380-49A4-8FCD-2955C1D5A6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3" b="3699"/>
          <a:stretch/>
        </p:blipFill>
        <p:spPr>
          <a:xfrm>
            <a:off x="997294" y="2638166"/>
            <a:ext cx="1666495" cy="2255729"/>
          </a:xfrm>
          <a:prstGeom prst="rect">
            <a:avLst/>
          </a:prstGeom>
        </p:spPr>
      </p:pic>
      <p:pic>
        <p:nvPicPr>
          <p:cNvPr id="10" name="Picture 9">
            <a:extLst>
              <a:ext uri="{FF2B5EF4-FFF2-40B4-BE49-F238E27FC236}">
                <a16:creationId xmlns:a16="http://schemas.microsoft.com/office/drawing/2014/main" id="{3FCEA8F9-AD7F-4C1B-865F-98DE00D75D6A}"/>
              </a:ext>
            </a:extLst>
          </p:cNvPr>
          <p:cNvPicPr>
            <a:picLocks noChangeAspect="1"/>
          </p:cNvPicPr>
          <p:nvPr/>
        </p:nvPicPr>
        <p:blipFill>
          <a:blip r:embed="rId4"/>
          <a:stretch>
            <a:fillRect/>
          </a:stretch>
        </p:blipFill>
        <p:spPr>
          <a:xfrm>
            <a:off x="6142364" y="2847913"/>
            <a:ext cx="2462085" cy="1836232"/>
          </a:xfrm>
          <a:prstGeom prst="rect">
            <a:avLst/>
          </a:prstGeom>
        </p:spPr>
      </p:pic>
      <p:sp>
        <p:nvSpPr>
          <p:cNvPr id="11" name="TextBox 10">
            <a:extLst>
              <a:ext uri="{FF2B5EF4-FFF2-40B4-BE49-F238E27FC236}">
                <a16:creationId xmlns:a16="http://schemas.microsoft.com/office/drawing/2014/main" id="{91DFD5F4-5515-467D-8FE5-B81E8FF725A2}"/>
              </a:ext>
            </a:extLst>
          </p:cNvPr>
          <p:cNvSpPr txBox="1"/>
          <p:nvPr/>
        </p:nvSpPr>
        <p:spPr>
          <a:xfrm>
            <a:off x="6789751" y="1952836"/>
            <a:ext cx="1338828" cy="369332"/>
          </a:xfrm>
          <a:prstGeom prst="rect">
            <a:avLst/>
          </a:prstGeom>
          <a:noFill/>
        </p:spPr>
        <p:txBody>
          <a:bodyPr wrap="none" rtlCol="0">
            <a:spAutoFit/>
          </a:bodyPr>
          <a:lstStyle/>
          <a:p>
            <a:r>
              <a:rPr lang="en-US" dirty="0"/>
              <a:t>Single-use </a:t>
            </a:r>
          </a:p>
        </p:txBody>
      </p:sp>
      <p:sp>
        <p:nvSpPr>
          <p:cNvPr id="12" name="TextBox 11">
            <a:extLst>
              <a:ext uri="{FF2B5EF4-FFF2-40B4-BE49-F238E27FC236}">
                <a16:creationId xmlns:a16="http://schemas.microsoft.com/office/drawing/2014/main" id="{DEE1A8DB-9C60-4BEA-9C63-2A059DADE23C}"/>
              </a:ext>
            </a:extLst>
          </p:cNvPr>
          <p:cNvSpPr txBox="1"/>
          <p:nvPr/>
        </p:nvSpPr>
        <p:spPr>
          <a:xfrm>
            <a:off x="3848318" y="1969464"/>
            <a:ext cx="1441420" cy="369332"/>
          </a:xfrm>
          <a:prstGeom prst="rect">
            <a:avLst/>
          </a:prstGeom>
          <a:noFill/>
        </p:spPr>
        <p:txBody>
          <a:bodyPr wrap="none" rtlCol="0">
            <a:spAutoFit/>
          </a:bodyPr>
          <a:lstStyle/>
          <a:p>
            <a:r>
              <a:rPr lang="en-US" dirty="0"/>
              <a:t>Pilot &amp; GMP</a:t>
            </a:r>
          </a:p>
        </p:txBody>
      </p:sp>
      <p:sp>
        <p:nvSpPr>
          <p:cNvPr id="13" name="TextBox 12">
            <a:extLst>
              <a:ext uri="{FF2B5EF4-FFF2-40B4-BE49-F238E27FC236}">
                <a16:creationId xmlns:a16="http://schemas.microsoft.com/office/drawing/2014/main" id="{E181890F-21E6-4670-8528-78A4BB0B6FBC}"/>
              </a:ext>
            </a:extLst>
          </p:cNvPr>
          <p:cNvSpPr txBox="1"/>
          <p:nvPr/>
        </p:nvSpPr>
        <p:spPr>
          <a:xfrm>
            <a:off x="1187624" y="1969464"/>
            <a:ext cx="1159292" cy="369332"/>
          </a:xfrm>
          <a:prstGeom prst="rect">
            <a:avLst/>
          </a:prstGeom>
          <a:noFill/>
        </p:spPr>
        <p:txBody>
          <a:bodyPr wrap="none" rtlCol="0">
            <a:spAutoFit/>
          </a:bodyPr>
          <a:lstStyle/>
          <a:p>
            <a:r>
              <a:rPr lang="en-US" dirty="0"/>
              <a:t>Benchtop</a:t>
            </a:r>
          </a:p>
        </p:txBody>
      </p:sp>
      <p:sp>
        <p:nvSpPr>
          <p:cNvPr id="6" name="Text Placeholder 5">
            <a:extLst>
              <a:ext uri="{FF2B5EF4-FFF2-40B4-BE49-F238E27FC236}">
                <a16:creationId xmlns:a16="http://schemas.microsoft.com/office/drawing/2014/main" id="{3CD18032-1CC8-4390-9B46-2B1A3B5FCBE9}"/>
              </a:ext>
            </a:extLst>
          </p:cNvPr>
          <p:cNvSpPr>
            <a:spLocks noGrp="1"/>
          </p:cNvSpPr>
          <p:nvPr>
            <p:ph type="body" sz="quarter" idx="13"/>
          </p:nvPr>
        </p:nvSpPr>
        <p:spPr/>
        <p:txBody>
          <a:bodyPr/>
          <a:lstStyle/>
          <a:p>
            <a:r>
              <a:rPr lang="en-US" dirty="0"/>
              <a:t>Bioprocess specific probes</a:t>
            </a:r>
          </a:p>
          <a:p>
            <a:pPr algn="r">
              <a:spcBef>
                <a:spcPts val="600"/>
              </a:spcBef>
            </a:pPr>
            <a:r>
              <a:rPr lang="en-US" sz="1800" dirty="0"/>
              <a:t>same optical interface and quality spectra, optimized for each scale </a:t>
            </a:r>
          </a:p>
          <a:p>
            <a:endParaRPr lang="en-US" dirty="0"/>
          </a:p>
        </p:txBody>
      </p:sp>
      <p:sp>
        <p:nvSpPr>
          <p:cNvPr id="15" name="TextBox 14">
            <a:extLst>
              <a:ext uri="{FF2B5EF4-FFF2-40B4-BE49-F238E27FC236}">
                <a16:creationId xmlns:a16="http://schemas.microsoft.com/office/drawing/2014/main" id="{45EC3D96-3783-43EB-9A06-B5DB00154CB1}"/>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93894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3780F0-A8C5-4D1C-8206-F4529975CBDA}"/>
              </a:ext>
            </a:extLst>
          </p:cNvPr>
          <p:cNvSpPr>
            <a:spLocks noGrp="1"/>
          </p:cNvSpPr>
          <p:nvPr>
            <p:ph type="body" sz="quarter" idx="13"/>
          </p:nvPr>
        </p:nvSpPr>
        <p:spPr>
          <a:xfrm>
            <a:off x="379679" y="382326"/>
            <a:ext cx="8119887" cy="945885"/>
          </a:xfrm>
        </p:spPr>
        <p:txBody>
          <a:bodyPr/>
          <a:lstStyle/>
          <a:p>
            <a:r>
              <a:rPr lang="en-US" dirty="0"/>
              <a:t>Data is transferable between single-use and multi-use Kaiser Raman Probes</a:t>
            </a:r>
          </a:p>
        </p:txBody>
      </p:sp>
      <p:sp>
        <p:nvSpPr>
          <p:cNvPr id="4" name="Content Placeholder 2">
            <a:extLst>
              <a:ext uri="{FF2B5EF4-FFF2-40B4-BE49-F238E27FC236}">
                <a16:creationId xmlns:a16="http://schemas.microsoft.com/office/drawing/2014/main" id="{7DDCB867-0E07-49F6-8635-63776FF22A31}"/>
              </a:ext>
            </a:extLst>
          </p:cNvPr>
          <p:cNvSpPr txBox="1">
            <a:spLocks/>
          </p:cNvSpPr>
          <p:nvPr/>
        </p:nvSpPr>
        <p:spPr>
          <a:xfrm>
            <a:off x="430665" y="1635764"/>
            <a:ext cx="8113662" cy="3564042"/>
          </a:xfrm>
        </p:spPr>
        <p:txBody>
          <a:bodyPr/>
          <a:lstStyle>
            <a:lvl1pPr marL="176213" indent="-176213" algn="l" rtl="0" eaLnBrk="1" fontAlgn="base" hangingPunct="1">
              <a:lnSpc>
                <a:spcPct val="110000"/>
              </a:lnSpc>
              <a:spcBef>
                <a:spcPts val="0"/>
              </a:spcBef>
              <a:spcAft>
                <a:spcPts val="600"/>
              </a:spcAft>
              <a:buClr>
                <a:srgbClr val="007CAA"/>
              </a:buClr>
              <a:buFont typeface="E+H Serif" pitchFamily="18" charset="0"/>
              <a:buChar char="•"/>
              <a:defRPr sz="1400">
                <a:solidFill>
                  <a:srgbClr val="000000"/>
                </a:solidFill>
                <a:latin typeface="E+H Serif"/>
                <a:ea typeface="+mn-ea"/>
                <a:cs typeface="+mn-cs"/>
              </a:defRPr>
            </a:lvl1pPr>
            <a:lvl2pPr marL="360363" indent="-184150" algn="l" rtl="0" eaLnBrk="1" fontAlgn="base" hangingPunct="1">
              <a:lnSpc>
                <a:spcPct val="110000"/>
              </a:lnSpc>
              <a:spcBef>
                <a:spcPts val="0"/>
              </a:spcBef>
              <a:spcAft>
                <a:spcPts val="600"/>
              </a:spcAft>
              <a:buClr>
                <a:srgbClr val="007CAA"/>
              </a:buClr>
              <a:buFont typeface="E+H Serif" pitchFamily="18" charset="0"/>
              <a:buChar char="•"/>
              <a:defRPr sz="1400">
                <a:solidFill>
                  <a:srgbClr val="000000"/>
                </a:solidFill>
                <a:latin typeface="E+H Serif"/>
              </a:defRPr>
            </a:lvl2pPr>
            <a:lvl3pPr marL="536575" indent="-176213" algn="l" rtl="0" eaLnBrk="1" fontAlgn="base" hangingPunct="1">
              <a:lnSpc>
                <a:spcPct val="110000"/>
              </a:lnSpc>
              <a:spcBef>
                <a:spcPts val="0"/>
              </a:spcBef>
              <a:spcAft>
                <a:spcPts val="400"/>
              </a:spcAft>
              <a:buClr>
                <a:srgbClr val="007CAA"/>
              </a:buClr>
              <a:buFont typeface="E+H Serif" pitchFamily="18" charset="0"/>
              <a:buChar char="•"/>
              <a:defRPr sz="1200">
                <a:solidFill>
                  <a:srgbClr val="000000"/>
                </a:solidFill>
                <a:latin typeface="E+H Serif"/>
              </a:defRPr>
            </a:lvl3pPr>
            <a:lvl4pPr marL="719138" indent="-182563" algn="l" rtl="0" eaLnBrk="1" fontAlgn="base" hangingPunct="1">
              <a:lnSpc>
                <a:spcPct val="110000"/>
              </a:lnSpc>
              <a:spcBef>
                <a:spcPts val="0"/>
              </a:spcBef>
              <a:spcAft>
                <a:spcPts val="400"/>
              </a:spcAft>
              <a:buClr>
                <a:srgbClr val="007CAA"/>
              </a:buClr>
              <a:buFont typeface="E+H Serif" pitchFamily="18" charset="0"/>
              <a:buChar char="•"/>
              <a:defRPr sz="1200">
                <a:solidFill>
                  <a:srgbClr val="000000"/>
                </a:solidFill>
                <a:latin typeface="E+H Serif"/>
              </a:defRPr>
            </a:lvl4pPr>
            <a:lvl5pPr marL="896938" indent="-177800" algn="l" rtl="0" eaLnBrk="1" fontAlgn="base" hangingPunct="1">
              <a:lnSpc>
                <a:spcPct val="110000"/>
              </a:lnSpc>
              <a:spcBef>
                <a:spcPts val="0"/>
              </a:spcBef>
              <a:spcAft>
                <a:spcPts val="400"/>
              </a:spcAft>
              <a:buClr>
                <a:srgbClr val="007CAA"/>
              </a:buClr>
              <a:buFont typeface="E+H Serif" pitchFamily="18" charset="0"/>
              <a:buChar char="•"/>
              <a:defRPr sz="1200">
                <a:solidFill>
                  <a:srgbClr val="000000"/>
                </a:solidFill>
                <a:latin typeface="E+H Serif"/>
              </a:defRPr>
            </a:lvl5pPr>
            <a:lvl6pPr marL="22526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6pPr>
            <a:lvl7pPr marL="27098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7pPr>
            <a:lvl8pPr marL="31670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8pPr>
            <a:lvl9pPr marL="36242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9pPr>
          </a:lstStyle>
          <a:p>
            <a:pPr marL="257175" indent="-257175">
              <a:spcBef>
                <a:spcPts val="600"/>
              </a:spcBef>
              <a:spcAft>
                <a:spcPts val="1200"/>
              </a:spcAft>
              <a:buSzPct val="120000"/>
              <a:buFont typeface="Arial" panose="020B0604020202020204" pitchFamily="34" charset="0"/>
              <a:buChar char="•"/>
            </a:pPr>
            <a:r>
              <a:rPr lang="en-US" sz="1600" kern="0" dirty="0">
                <a:solidFill>
                  <a:schemeClr val="tx1"/>
                </a:solidFill>
                <a:latin typeface="+mn-lt"/>
              </a:rPr>
              <a:t>Spectra from single-use probes are identical to spectra from reusable probes for benchtop and stainless steel bioreactors</a:t>
            </a:r>
          </a:p>
          <a:p>
            <a:pPr marL="257175" indent="-257175">
              <a:spcBef>
                <a:spcPts val="600"/>
              </a:spcBef>
              <a:spcAft>
                <a:spcPts val="1200"/>
              </a:spcAft>
              <a:buSzPct val="120000"/>
              <a:buFont typeface="Arial" panose="020B0604020202020204" pitchFamily="34" charset="0"/>
              <a:buChar char="•"/>
            </a:pPr>
            <a:r>
              <a:rPr lang="en-US" sz="1600" kern="0" dirty="0">
                <a:solidFill>
                  <a:schemeClr val="tx1"/>
                </a:solidFill>
                <a:latin typeface="+mn-lt"/>
              </a:rPr>
              <a:t>This enables easy transfer of Raman methods across various platforms and scales</a:t>
            </a:r>
          </a:p>
          <a:p>
            <a:pPr>
              <a:spcBef>
                <a:spcPts val="600"/>
              </a:spcBef>
              <a:spcAft>
                <a:spcPts val="1200"/>
              </a:spcAft>
            </a:pPr>
            <a:endParaRPr lang="en-US" sz="1800" kern="0" dirty="0"/>
          </a:p>
        </p:txBody>
      </p:sp>
      <p:pic>
        <p:nvPicPr>
          <p:cNvPr id="5" name="Picture 2">
            <a:extLst>
              <a:ext uri="{FF2B5EF4-FFF2-40B4-BE49-F238E27FC236}">
                <a16:creationId xmlns:a16="http://schemas.microsoft.com/office/drawing/2014/main" id="{B25D4407-8F4A-4458-BE38-D7C836873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09" y="3104965"/>
            <a:ext cx="3125171" cy="209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C009DC95-C126-45E4-8BCF-362C4FF2BECA}"/>
              </a:ext>
            </a:extLst>
          </p:cNvPr>
          <p:cNvSpPr txBox="1"/>
          <p:nvPr/>
        </p:nvSpPr>
        <p:spPr>
          <a:xfrm>
            <a:off x="4487496" y="3621449"/>
            <a:ext cx="4116952" cy="892552"/>
          </a:xfrm>
          <a:prstGeom prst="rect">
            <a:avLst/>
          </a:prstGeom>
          <a:noFill/>
        </p:spPr>
        <p:txBody>
          <a:bodyPr wrap="square" rtlCol="0">
            <a:spAutoFit/>
          </a:bodyPr>
          <a:lstStyle/>
          <a:p>
            <a:pPr>
              <a:spcBef>
                <a:spcPts val="600"/>
              </a:spcBef>
              <a:spcAft>
                <a:spcPts val="600"/>
              </a:spcAft>
            </a:pPr>
            <a:r>
              <a:rPr lang="en-US" sz="1400" b="1" dirty="0">
                <a:solidFill>
                  <a:srgbClr val="FF0000"/>
                </a:solidFill>
              </a:rPr>
              <a:t>-- Disposable probe for SUB </a:t>
            </a:r>
          </a:p>
          <a:p>
            <a:pPr marL="173038" indent="-173038">
              <a:spcBef>
                <a:spcPts val="600"/>
              </a:spcBef>
              <a:spcAft>
                <a:spcPts val="600"/>
              </a:spcAft>
            </a:pPr>
            <a:r>
              <a:rPr lang="en-US" sz="1400" b="1" dirty="0">
                <a:solidFill>
                  <a:srgbClr val="0000CC"/>
                </a:solidFill>
              </a:rPr>
              <a:t>-- Reusable probe for benchtop or stainless steel reactors</a:t>
            </a:r>
          </a:p>
        </p:txBody>
      </p:sp>
      <p:sp>
        <p:nvSpPr>
          <p:cNvPr id="7" name="Rectangle 6">
            <a:extLst>
              <a:ext uri="{FF2B5EF4-FFF2-40B4-BE49-F238E27FC236}">
                <a16:creationId xmlns:a16="http://schemas.microsoft.com/office/drawing/2014/main" id="{6212FFEC-0661-4D4A-A74D-C5FCA36D7BF9}"/>
              </a:ext>
            </a:extLst>
          </p:cNvPr>
          <p:cNvSpPr/>
          <p:nvPr/>
        </p:nvSpPr>
        <p:spPr>
          <a:xfrm>
            <a:off x="1295635" y="5263159"/>
            <a:ext cx="3528392" cy="276999"/>
          </a:xfrm>
          <a:prstGeom prst="rect">
            <a:avLst/>
          </a:prstGeom>
        </p:spPr>
        <p:txBody>
          <a:bodyPr wrap="square">
            <a:spAutoFit/>
          </a:bodyPr>
          <a:lstStyle/>
          <a:p>
            <a:r>
              <a:rPr lang="en-US" sz="1200" b="1" dirty="0"/>
              <a:t>1%, 5%, 10%, 15% glucose in water standards</a:t>
            </a:r>
          </a:p>
        </p:txBody>
      </p:sp>
      <p:sp>
        <p:nvSpPr>
          <p:cNvPr id="8" name="TextBox 7">
            <a:extLst>
              <a:ext uri="{FF2B5EF4-FFF2-40B4-BE49-F238E27FC236}">
                <a16:creationId xmlns:a16="http://schemas.microsoft.com/office/drawing/2014/main" id="{C1B094C0-F5B6-4DD9-ADEF-3679D6E37EC4}"/>
              </a:ext>
            </a:extLst>
          </p:cNvPr>
          <p:cNvSpPr txBox="1"/>
          <p:nvPr/>
        </p:nvSpPr>
        <p:spPr>
          <a:xfrm rot="16200000">
            <a:off x="974203" y="4044663"/>
            <a:ext cx="739305"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1st derivative</a:t>
            </a:r>
          </a:p>
        </p:txBody>
      </p:sp>
      <p:sp>
        <p:nvSpPr>
          <p:cNvPr id="10" name="TextBox 9">
            <a:extLst>
              <a:ext uri="{FF2B5EF4-FFF2-40B4-BE49-F238E27FC236}">
                <a16:creationId xmlns:a16="http://schemas.microsoft.com/office/drawing/2014/main" id="{834245FF-A498-4F03-9FD1-08BCADEAB1B9}"/>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672436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EEEF456-6619-4A67-AAC3-C4776C5B039D}"/>
              </a:ext>
            </a:extLst>
          </p:cNvPr>
          <p:cNvSpPr/>
          <p:nvPr/>
        </p:nvSpPr>
        <p:spPr>
          <a:xfrm>
            <a:off x="0" y="1480456"/>
            <a:ext cx="9144000" cy="40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6BABFC8-35FC-40E7-BEA4-6B06509526F2}"/>
              </a:ext>
            </a:extLst>
          </p:cNvPr>
          <p:cNvSpPr>
            <a:spLocks noGrp="1"/>
          </p:cNvSpPr>
          <p:nvPr>
            <p:ph type="sldNum" sz="quarter" idx="12"/>
          </p:nvPr>
        </p:nvSpPr>
        <p:spPr/>
        <p:txBody>
          <a:bodyPr/>
          <a:lstStyle/>
          <a:p>
            <a:fld id="{677431CD-109D-4799-81C2-761F8C28FE26}" type="slidenum">
              <a:rPr lang="en-CA" smtClean="0"/>
              <a:t>43</a:t>
            </a:fld>
            <a:endParaRPr lang="en-CA"/>
          </a:p>
        </p:txBody>
      </p:sp>
      <p:sp>
        <p:nvSpPr>
          <p:cNvPr id="4" name="Text Placeholder 3">
            <a:extLst>
              <a:ext uri="{FF2B5EF4-FFF2-40B4-BE49-F238E27FC236}">
                <a16:creationId xmlns:a16="http://schemas.microsoft.com/office/drawing/2014/main" id="{A4E0C248-AF7A-4A5A-A5DD-19AA96BAB9FA}"/>
              </a:ext>
            </a:extLst>
          </p:cNvPr>
          <p:cNvSpPr>
            <a:spLocks noGrp="1"/>
          </p:cNvSpPr>
          <p:nvPr>
            <p:ph type="body" sz="quarter" idx="13"/>
          </p:nvPr>
        </p:nvSpPr>
        <p:spPr>
          <a:xfrm>
            <a:off x="424688" y="368111"/>
            <a:ext cx="8380677" cy="945885"/>
          </a:xfrm>
        </p:spPr>
        <p:txBody>
          <a:bodyPr/>
          <a:lstStyle/>
          <a:p>
            <a:r>
              <a:rPr lang="en-US" dirty="0"/>
              <a:t>Software for development through production</a:t>
            </a:r>
          </a:p>
          <a:p>
            <a:pPr algn="r"/>
            <a:r>
              <a:rPr lang="en-US" sz="1800" dirty="0"/>
              <a:t>same user interface, easy integration to existing controls</a:t>
            </a:r>
          </a:p>
        </p:txBody>
      </p:sp>
      <p:pic>
        <p:nvPicPr>
          <p:cNvPr id="5" name="Picture 3" descr="C:\Users\Aspen Brook\Desktop\Raman Setpoint.jpg">
            <a:extLst>
              <a:ext uri="{FF2B5EF4-FFF2-40B4-BE49-F238E27FC236}">
                <a16:creationId xmlns:a16="http://schemas.microsoft.com/office/drawing/2014/main" id="{C0DA1CD1-7A43-416B-8223-BBE162E804CD}"/>
              </a:ext>
            </a:extLst>
          </p:cNvPr>
          <p:cNvPicPr>
            <a:picLocks noChangeAspect="1" noChangeArrowheads="1"/>
          </p:cNvPicPr>
          <p:nvPr/>
        </p:nvPicPr>
        <p:blipFill>
          <a:blip r:embed="rId2" cstate="print"/>
          <a:srcRect/>
          <a:stretch>
            <a:fillRect/>
          </a:stretch>
        </p:blipFill>
        <p:spPr bwMode="auto">
          <a:xfrm>
            <a:off x="5567924" y="3807699"/>
            <a:ext cx="1065417" cy="628362"/>
          </a:xfrm>
          <a:prstGeom prst="rect">
            <a:avLst/>
          </a:prstGeom>
          <a:noFill/>
          <a:ln w="9525">
            <a:noFill/>
            <a:miter lim="800000"/>
            <a:headEnd/>
            <a:tailEnd/>
          </a:ln>
        </p:spPr>
      </p:pic>
      <p:pic>
        <p:nvPicPr>
          <p:cNvPr id="6" name="Picture 13">
            <a:extLst>
              <a:ext uri="{FF2B5EF4-FFF2-40B4-BE49-F238E27FC236}">
                <a16:creationId xmlns:a16="http://schemas.microsoft.com/office/drawing/2014/main" id="{F6ED2F99-9561-4D3E-8B92-A7C7D9CE7E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476" y="3072702"/>
            <a:ext cx="1033422" cy="77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Down Arrow 87">
            <a:extLst>
              <a:ext uri="{FF2B5EF4-FFF2-40B4-BE49-F238E27FC236}">
                <a16:creationId xmlns:a16="http://schemas.microsoft.com/office/drawing/2014/main" id="{62255FFA-0153-49B0-8EEB-E8B485B1EF79}"/>
              </a:ext>
            </a:extLst>
          </p:cNvPr>
          <p:cNvSpPr/>
          <p:nvPr/>
        </p:nvSpPr>
        <p:spPr>
          <a:xfrm rot="10800000">
            <a:off x="2911277" y="3876108"/>
            <a:ext cx="2445555" cy="571499"/>
          </a:xfrm>
          <a:prstGeom prst="curvedDownArrow">
            <a:avLst/>
          </a:prstGeom>
          <a:solidFill>
            <a:srgbClr val="006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2" descr="Image result for Sartorius benchtop bioreactor">
            <a:hlinkClick r:id="rId4"/>
            <a:extLst>
              <a:ext uri="{FF2B5EF4-FFF2-40B4-BE49-F238E27FC236}">
                <a16:creationId xmlns:a16="http://schemas.microsoft.com/office/drawing/2014/main" id="{53B21751-FE76-4075-8A4B-E9852CA729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921" y="1682743"/>
            <a:ext cx="1096285" cy="73219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D21E07D-126B-484E-8E50-DC7483067909}"/>
              </a:ext>
            </a:extLst>
          </p:cNvPr>
          <p:cNvCxnSpPr/>
          <p:nvPr/>
        </p:nvCxnSpPr>
        <p:spPr>
          <a:xfrm>
            <a:off x="1237216" y="1985898"/>
            <a:ext cx="0" cy="68580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071FF0-62CB-430D-8E3F-D17A58092DB7}"/>
              </a:ext>
            </a:extLst>
          </p:cNvPr>
          <p:cNvSpPr txBox="1"/>
          <p:nvPr/>
        </p:nvSpPr>
        <p:spPr>
          <a:xfrm>
            <a:off x="1682552" y="2383592"/>
            <a:ext cx="1028700" cy="276999"/>
          </a:xfrm>
          <a:prstGeom prst="rect">
            <a:avLst/>
          </a:prstGeom>
          <a:noFill/>
        </p:spPr>
        <p:txBody>
          <a:bodyPr wrap="square" rtlCol="0">
            <a:spAutoFit/>
          </a:bodyPr>
          <a:lstStyle/>
          <a:p>
            <a:r>
              <a:rPr lang="en-US" sz="1200" b="1" dirty="0" err="1">
                <a:latin typeface="E+H Serif" panose="02020403050405020404" pitchFamily="18" charset="0"/>
              </a:rPr>
              <a:t>Benchtop</a:t>
            </a:r>
            <a:endParaRPr lang="en-US" sz="1200" b="1" dirty="0">
              <a:latin typeface="E+H Serif" panose="02020403050405020404" pitchFamily="18" charset="0"/>
            </a:endParaRPr>
          </a:p>
        </p:txBody>
      </p:sp>
      <p:pic>
        <p:nvPicPr>
          <p:cNvPr id="11" name="Picture 1">
            <a:extLst>
              <a:ext uri="{FF2B5EF4-FFF2-40B4-BE49-F238E27FC236}">
                <a16:creationId xmlns:a16="http://schemas.microsoft.com/office/drawing/2014/main" id="{6DE454BF-8FBE-4F9D-878F-47963A9F025A}"/>
              </a:ext>
            </a:extLst>
          </p:cNvPr>
          <p:cNvPicPr>
            <a:picLocks noChangeAspect="1"/>
          </p:cNvPicPr>
          <p:nvPr/>
        </p:nvPicPr>
        <p:blipFill>
          <a:blip r:embed="rId6" cstate="print"/>
          <a:srcRect/>
          <a:stretch>
            <a:fillRect/>
          </a:stretch>
        </p:blipFill>
        <p:spPr bwMode="auto">
          <a:xfrm>
            <a:off x="2225727" y="1560994"/>
            <a:ext cx="501886" cy="822598"/>
          </a:xfrm>
          <a:prstGeom prst="rect">
            <a:avLst/>
          </a:prstGeom>
          <a:noFill/>
          <a:ln w="9525">
            <a:noFill/>
            <a:miter lim="800000"/>
            <a:headEnd/>
            <a:tailEnd/>
          </a:ln>
        </p:spPr>
      </p:pic>
      <p:pic>
        <p:nvPicPr>
          <p:cNvPr id="12" name="Picture 2">
            <a:extLst>
              <a:ext uri="{FF2B5EF4-FFF2-40B4-BE49-F238E27FC236}">
                <a16:creationId xmlns:a16="http://schemas.microsoft.com/office/drawing/2014/main" id="{1AA11E29-6072-4788-8A95-240FBACCF5F5}"/>
              </a:ext>
            </a:extLst>
          </p:cNvPr>
          <p:cNvPicPr>
            <a:picLocks noChangeAspect="1" noChangeArrowheads="1"/>
          </p:cNvPicPr>
          <p:nvPr/>
        </p:nvPicPr>
        <p:blipFill>
          <a:blip r:embed="rId7" cstate="print"/>
          <a:srcRect/>
          <a:stretch>
            <a:fillRect/>
          </a:stretch>
        </p:blipFill>
        <p:spPr bwMode="auto">
          <a:xfrm>
            <a:off x="539552" y="1834813"/>
            <a:ext cx="628650" cy="587265"/>
          </a:xfrm>
          <a:prstGeom prst="rect">
            <a:avLst/>
          </a:prstGeom>
          <a:noFill/>
          <a:ln w="9525">
            <a:noFill/>
            <a:miter lim="800000"/>
            <a:headEnd/>
            <a:tailEnd/>
          </a:ln>
        </p:spPr>
      </p:pic>
      <p:pic>
        <p:nvPicPr>
          <p:cNvPr id="13" name="Picture 3">
            <a:extLst>
              <a:ext uri="{FF2B5EF4-FFF2-40B4-BE49-F238E27FC236}">
                <a16:creationId xmlns:a16="http://schemas.microsoft.com/office/drawing/2014/main" id="{3A21E271-3053-41C3-B17B-0F43BF5D901B}"/>
              </a:ext>
            </a:extLst>
          </p:cNvPr>
          <p:cNvPicPr>
            <a:picLocks noChangeAspect="1" noChangeArrowheads="1"/>
          </p:cNvPicPr>
          <p:nvPr/>
        </p:nvPicPr>
        <p:blipFill>
          <a:blip r:embed="rId8" cstate="print"/>
          <a:srcRect/>
          <a:stretch>
            <a:fillRect/>
          </a:stretch>
        </p:blipFill>
        <p:spPr bwMode="auto">
          <a:xfrm>
            <a:off x="577994" y="4658463"/>
            <a:ext cx="590208" cy="584985"/>
          </a:xfrm>
          <a:prstGeom prst="rect">
            <a:avLst/>
          </a:prstGeom>
          <a:noFill/>
          <a:ln w="9525">
            <a:noFill/>
            <a:miter lim="800000"/>
            <a:headEnd/>
            <a:tailEnd/>
          </a:ln>
        </p:spPr>
      </p:pic>
      <p:pic>
        <p:nvPicPr>
          <p:cNvPr id="14" name="Picture 13">
            <a:extLst>
              <a:ext uri="{FF2B5EF4-FFF2-40B4-BE49-F238E27FC236}">
                <a16:creationId xmlns:a16="http://schemas.microsoft.com/office/drawing/2014/main" id="{5189D8C9-3448-4E82-94C6-1DFFBD8E5494}"/>
              </a:ext>
            </a:extLst>
          </p:cNvPr>
          <p:cNvPicPr>
            <a:picLocks noChangeAspect="1"/>
          </p:cNvPicPr>
          <p:nvPr/>
        </p:nvPicPr>
        <p:blipFill>
          <a:blip r:embed="rId9"/>
          <a:stretch>
            <a:fillRect/>
          </a:stretch>
        </p:blipFill>
        <p:spPr>
          <a:xfrm>
            <a:off x="3272906" y="2748245"/>
            <a:ext cx="1673636" cy="1251188"/>
          </a:xfrm>
          <a:prstGeom prst="rect">
            <a:avLst/>
          </a:prstGeom>
          <a:ln>
            <a:noFill/>
          </a:ln>
          <a:effectLst>
            <a:outerShdw blurRad="292100" dist="139700" dir="2700000" algn="tl" rotWithShape="0">
              <a:srgbClr val="333333">
                <a:alpha val="65000"/>
              </a:srgbClr>
            </a:outerShdw>
          </a:effectLst>
        </p:spPr>
      </p:pic>
      <p:cxnSp>
        <p:nvCxnSpPr>
          <p:cNvPr id="15" name="Straight Connector 14">
            <a:extLst>
              <a:ext uri="{FF2B5EF4-FFF2-40B4-BE49-F238E27FC236}">
                <a16:creationId xmlns:a16="http://schemas.microsoft.com/office/drawing/2014/main" id="{E644902A-437C-4968-AD51-42E58B56F7EA}"/>
              </a:ext>
            </a:extLst>
          </p:cNvPr>
          <p:cNvCxnSpPr/>
          <p:nvPr/>
        </p:nvCxnSpPr>
        <p:spPr>
          <a:xfrm flipH="1">
            <a:off x="2882702" y="2650547"/>
            <a:ext cx="14288"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48C216-64E9-4B01-9C0D-8B5ACCCE5148}"/>
              </a:ext>
            </a:extLst>
          </p:cNvPr>
          <p:cNvSpPr txBox="1"/>
          <p:nvPr/>
        </p:nvSpPr>
        <p:spPr>
          <a:xfrm>
            <a:off x="1396802" y="3582100"/>
            <a:ext cx="1330811" cy="276999"/>
          </a:xfrm>
          <a:prstGeom prst="rect">
            <a:avLst/>
          </a:prstGeom>
          <a:noFill/>
        </p:spPr>
        <p:txBody>
          <a:bodyPr wrap="square" rtlCol="0">
            <a:spAutoFit/>
          </a:bodyPr>
          <a:lstStyle/>
          <a:p>
            <a:r>
              <a:rPr lang="en-US" sz="1200" b="1" dirty="0">
                <a:latin typeface="E+H Serif" panose="02020403050405020404" pitchFamily="18" charset="0"/>
              </a:rPr>
              <a:t>SUB - PD &amp; GMP</a:t>
            </a:r>
          </a:p>
        </p:txBody>
      </p:sp>
      <p:cxnSp>
        <p:nvCxnSpPr>
          <p:cNvPr id="17" name="Straight Connector 16">
            <a:extLst>
              <a:ext uri="{FF2B5EF4-FFF2-40B4-BE49-F238E27FC236}">
                <a16:creationId xmlns:a16="http://schemas.microsoft.com/office/drawing/2014/main" id="{6C78DB0B-2EEB-4AE5-A583-E4961AB4F4E3}"/>
              </a:ext>
            </a:extLst>
          </p:cNvPr>
          <p:cNvCxnSpPr/>
          <p:nvPr/>
        </p:nvCxnSpPr>
        <p:spPr>
          <a:xfrm>
            <a:off x="1244359" y="3141101"/>
            <a:ext cx="0" cy="68580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921F798-8EB9-4A8C-AEC0-24E7D158645B}"/>
              </a:ext>
            </a:extLst>
          </p:cNvPr>
          <p:cNvCxnSpPr/>
          <p:nvPr/>
        </p:nvCxnSpPr>
        <p:spPr>
          <a:xfrm flipH="1">
            <a:off x="1225352" y="3826901"/>
            <a:ext cx="1652629"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E60266-3AEB-420D-A5B1-D839E02D9B13}"/>
              </a:ext>
            </a:extLst>
          </p:cNvPr>
          <p:cNvCxnSpPr/>
          <p:nvPr/>
        </p:nvCxnSpPr>
        <p:spPr>
          <a:xfrm flipH="1">
            <a:off x="2882702" y="1948167"/>
            <a:ext cx="2424" cy="3409582"/>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A095BF0-E839-4B52-836C-308137D27207}"/>
              </a:ext>
            </a:extLst>
          </p:cNvPr>
          <p:cNvSpPr txBox="1"/>
          <p:nvPr/>
        </p:nvSpPr>
        <p:spPr>
          <a:xfrm>
            <a:off x="1406802" y="5089546"/>
            <a:ext cx="1533050" cy="276999"/>
          </a:xfrm>
          <a:prstGeom prst="rect">
            <a:avLst/>
          </a:prstGeom>
          <a:noFill/>
          <a:ln>
            <a:noFill/>
          </a:ln>
        </p:spPr>
        <p:txBody>
          <a:bodyPr wrap="square" rtlCol="0">
            <a:spAutoFit/>
          </a:bodyPr>
          <a:lstStyle/>
          <a:p>
            <a:r>
              <a:rPr lang="en-US" sz="1200" b="1" dirty="0">
                <a:latin typeface="E+H Serif" panose="02020403050405020404" pitchFamily="18" charset="0"/>
              </a:rPr>
              <a:t>SS - Pilot &amp; GMP</a:t>
            </a:r>
          </a:p>
        </p:txBody>
      </p:sp>
      <p:pic>
        <p:nvPicPr>
          <p:cNvPr id="21" name="Picture 7">
            <a:extLst>
              <a:ext uri="{FF2B5EF4-FFF2-40B4-BE49-F238E27FC236}">
                <a16:creationId xmlns:a16="http://schemas.microsoft.com/office/drawing/2014/main" id="{DA6A6139-DB8A-49E2-9C2E-570D75B614DC}"/>
              </a:ext>
            </a:extLst>
          </p:cNvPr>
          <p:cNvPicPr>
            <a:picLocks noChangeAspect="1" noChangeArrowheads="1"/>
          </p:cNvPicPr>
          <p:nvPr/>
        </p:nvPicPr>
        <p:blipFill>
          <a:blip r:embed="rId10" cstate="print"/>
          <a:srcRect/>
          <a:stretch>
            <a:fillRect/>
          </a:stretch>
        </p:blipFill>
        <p:spPr bwMode="auto">
          <a:xfrm>
            <a:off x="1968302" y="3922327"/>
            <a:ext cx="809176" cy="1167218"/>
          </a:xfrm>
          <a:prstGeom prst="rect">
            <a:avLst/>
          </a:prstGeom>
          <a:noFill/>
          <a:ln w="9525">
            <a:noFill/>
            <a:miter lim="800000"/>
            <a:headEnd/>
            <a:tailEnd/>
          </a:ln>
        </p:spPr>
      </p:pic>
      <p:pic>
        <p:nvPicPr>
          <p:cNvPr id="22" name="Picture 2">
            <a:extLst>
              <a:ext uri="{FF2B5EF4-FFF2-40B4-BE49-F238E27FC236}">
                <a16:creationId xmlns:a16="http://schemas.microsoft.com/office/drawing/2014/main" id="{3F5E6707-CD77-44D8-8196-1547461457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9652" y="4121880"/>
            <a:ext cx="614363" cy="100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a:extLst>
              <a:ext uri="{FF2B5EF4-FFF2-40B4-BE49-F238E27FC236}">
                <a16:creationId xmlns:a16="http://schemas.microsoft.com/office/drawing/2014/main" id="{9C4DD9EC-0400-4AB4-838E-CA246A5B9AC1}"/>
              </a:ext>
            </a:extLst>
          </p:cNvPr>
          <p:cNvCxnSpPr>
            <a:cxnSpLocks/>
          </p:cNvCxnSpPr>
          <p:nvPr/>
        </p:nvCxnSpPr>
        <p:spPr>
          <a:xfrm>
            <a:off x="5386191" y="1948167"/>
            <a:ext cx="0" cy="3400468"/>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B28462-C1FE-4AA5-90AB-5A73E90450D9}"/>
              </a:ext>
            </a:extLst>
          </p:cNvPr>
          <p:cNvCxnSpPr/>
          <p:nvPr/>
        </p:nvCxnSpPr>
        <p:spPr>
          <a:xfrm flipH="1">
            <a:off x="5356832" y="5348635"/>
            <a:ext cx="1693855"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C6FB04-AE99-4B80-9318-056C8E67CD41}"/>
              </a:ext>
            </a:extLst>
          </p:cNvPr>
          <p:cNvCxnSpPr/>
          <p:nvPr/>
        </p:nvCxnSpPr>
        <p:spPr>
          <a:xfrm>
            <a:off x="7050687" y="4680745"/>
            <a:ext cx="0" cy="68580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DB8BD4A-9CE9-4394-9806-7C838628778E}"/>
              </a:ext>
            </a:extLst>
          </p:cNvPr>
          <p:cNvSpPr txBox="1"/>
          <p:nvPr/>
        </p:nvSpPr>
        <p:spPr>
          <a:xfrm>
            <a:off x="7317203" y="1889329"/>
            <a:ext cx="1684448" cy="3385542"/>
          </a:xfrm>
          <a:prstGeom prst="rect">
            <a:avLst/>
          </a:prstGeom>
          <a:noFill/>
        </p:spPr>
        <p:txBody>
          <a:bodyPr wrap="square" rtlCol="0">
            <a:spAutoFit/>
          </a:bodyPr>
          <a:lstStyle/>
          <a:p>
            <a:pPr marL="214313" indent="-214313">
              <a:spcBef>
                <a:spcPts val="600"/>
              </a:spcBef>
              <a:spcAft>
                <a:spcPts val="600"/>
              </a:spcAft>
              <a:buFont typeface="Arial" panose="020B0604020202020204" pitchFamily="34" charset="0"/>
              <a:buChar char="•"/>
            </a:pPr>
            <a:endParaRPr lang="en-US" sz="1400" b="1" dirty="0">
              <a:latin typeface="E+H Serif" panose="02020403050405020404" pitchFamily="18" charset="0"/>
            </a:endParaRPr>
          </a:p>
          <a:p>
            <a:pPr marL="214313" indent="-214313">
              <a:spcBef>
                <a:spcPts val="600"/>
              </a:spcBef>
              <a:spcAft>
                <a:spcPts val="600"/>
              </a:spcAft>
              <a:buFont typeface="Arial" panose="020B0604020202020204" pitchFamily="34" charset="0"/>
              <a:buChar char="•"/>
            </a:pPr>
            <a:r>
              <a:rPr lang="en-US" sz="1400" b="1" dirty="0">
                <a:latin typeface="E+H Serif" panose="02020403050405020404" pitchFamily="18" charset="0"/>
              </a:rPr>
              <a:t>Basic bioreactor control</a:t>
            </a:r>
          </a:p>
          <a:p>
            <a:pPr marL="214313" indent="-214313">
              <a:spcBef>
                <a:spcPts val="600"/>
              </a:spcBef>
              <a:spcAft>
                <a:spcPts val="600"/>
              </a:spcAft>
              <a:buFont typeface="Arial" panose="020B0604020202020204" pitchFamily="34" charset="0"/>
              <a:buChar char="•"/>
            </a:pPr>
            <a:r>
              <a:rPr lang="en-US" sz="1400" b="1" dirty="0">
                <a:latin typeface="E+H Serif" panose="02020403050405020404" pitchFamily="18" charset="0"/>
              </a:rPr>
              <a:t>Advanced process control</a:t>
            </a:r>
          </a:p>
          <a:p>
            <a:pPr marL="214313" indent="-214313">
              <a:spcBef>
                <a:spcPts val="600"/>
              </a:spcBef>
              <a:spcAft>
                <a:spcPts val="600"/>
              </a:spcAft>
              <a:buFont typeface="Arial" panose="020B0604020202020204" pitchFamily="34" charset="0"/>
              <a:buChar char="•"/>
            </a:pPr>
            <a:r>
              <a:rPr lang="en-US" sz="1400" b="1" dirty="0">
                <a:latin typeface="E+H Serif" panose="02020403050405020404" pitchFamily="18" charset="0"/>
              </a:rPr>
              <a:t>PAT platforms</a:t>
            </a:r>
          </a:p>
          <a:p>
            <a:pPr marL="214313" indent="-214313">
              <a:spcBef>
                <a:spcPts val="600"/>
              </a:spcBef>
              <a:spcAft>
                <a:spcPts val="600"/>
              </a:spcAft>
              <a:buFont typeface="Arial" panose="020B0604020202020204" pitchFamily="34" charset="0"/>
              <a:buChar char="•"/>
            </a:pPr>
            <a:r>
              <a:rPr lang="en-US" sz="1400" b="1" dirty="0">
                <a:latin typeface="E+H Serif" panose="02020403050405020404" pitchFamily="18" charset="0"/>
              </a:rPr>
              <a:t>Multivariate analysis</a:t>
            </a:r>
          </a:p>
          <a:p>
            <a:pPr marL="214313" indent="-214313">
              <a:spcBef>
                <a:spcPts val="600"/>
              </a:spcBef>
              <a:spcAft>
                <a:spcPts val="600"/>
              </a:spcAft>
              <a:buFont typeface="Arial" panose="020B0604020202020204" pitchFamily="34" charset="0"/>
              <a:buChar char="•"/>
            </a:pPr>
            <a:r>
              <a:rPr lang="en-US" sz="1400" b="1" dirty="0">
                <a:latin typeface="E+H Serif" panose="02020403050405020404" pitchFamily="18" charset="0"/>
              </a:rPr>
              <a:t>Data historians</a:t>
            </a:r>
          </a:p>
          <a:p>
            <a:pPr marL="214313" indent="-214313">
              <a:spcBef>
                <a:spcPts val="600"/>
              </a:spcBef>
              <a:spcAft>
                <a:spcPts val="600"/>
              </a:spcAft>
              <a:buFont typeface="Arial" panose="020B0604020202020204" pitchFamily="34" charset="0"/>
              <a:buChar char="•"/>
            </a:pPr>
            <a:endParaRPr lang="en-US" sz="1400" b="1" dirty="0">
              <a:latin typeface="E+H Serif" panose="02020403050405020404" pitchFamily="18" charset="0"/>
            </a:endParaRPr>
          </a:p>
        </p:txBody>
      </p:sp>
      <p:pic>
        <p:nvPicPr>
          <p:cNvPr id="27" name="Picture 1">
            <a:extLst>
              <a:ext uri="{FF2B5EF4-FFF2-40B4-BE49-F238E27FC236}">
                <a16:creationId xmlns:a16="http://schemas.microsoft.com/office/drawing/2014/main" id="{AA45F527-CA97-44C9-8BFC-D9ABCB68F8CA}"/>
              </a:ext>
            </a:extLst>
          </p:cNvPr>
          <p:cNvPicPr>
            <a:picLocks noChangeAspect="1" noChangeArrowheads="1"/>
          </p:cNvPicPr>
          <p:nvPr/>
        </p:nvPicPr>
        <p:blipFill>
          <a:blip r:embed="rId12" cstate="print"/>
          <a:srcRect/>
          <a:stretch>
            <a:fillRect/>
          </a:stretch>
        </p:blipFill>
        <p:spPr bwMode="auto">
          <a:xfrm>
            <a:off x="5918874" y="4389933"/>
            <a:ext cx="1031798" cy="748559"/>
          </a:xfrm>
          <a:prstGeom prst="rect">
            <a:avLst/>
          </a:prstGeom>
          <a:noFill/>
          <a:ln w="9525">
            <a:solidFill>
              <a:schemeClr val="tx1"/>
            </a:solidFill>
            <a:miter lim="800000"/>
            <a:headEnd/>
            <a:tailEnd/>
          </a:ln>
        </p:spPr>
      </p:pic>
      <p:sp>
        <p:nvSpPr>
          <p:cNvPr id="28" name="Curved Down Arrow 88">
            <a:extLst>
              <a:ext uri="{FF2B5EF4-FFF2-40B4-BE49-F238E27FC236}">
                <a16:creationId xmlns:a16="http://schemas.microsoft.com/office/drawing/2014/main" id="{84CED55C-E901-40F9-B23B-2FDBEDCD5A15}"/>
              </a:ext>
            </a:extLst>
          </p:cNvPr>
          <p:cNvSpPr/>
          <p:nvPr/>
        </p:nvSpPr>
        <p:spPr>
          <a:xfrm>
            <a:off x="2933601" y="2241933"/>
            <a:ext cx="2445555" cy="571499"/>
          </a:xfrm>
          <a:prstGeom prst="curvedDownArrow">
            <a:avLst/>
          </a:prstGeom>
          <a:solidFill>
            <a:srgbClr val="006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Connector 28">
            <a:extLst>
              <a:ext uri="{FF2B5EF4-FFF2-40B4-BE49-F238E27FC236}">
                <a16:creationId xmlns:a16="http://schemas.microsoft.com/office/drawing/2014/main" id="{A3CF944D-5071-4BB3-8BD0-0F3A52C4F85B}"/>
              </a:ext>
            </a:extLst>
          </p:cNvPr>
          <p:cNvCxnSpPr/>
          <p:nvPr/>
        </p:nvCxnSpPr>
        <p:spPr>
          <a:xfrm flipH="1">
            <a:off x="1237217" y="2650547"/>
            <a:ext cx="1652629"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91FA6B-7EEA-4F76-B417-8179259D2CCF}"/>
              </a:ext>
            </a:extLst>
          </p:cNvPr>
          <p:cNvCxnSpPr/>
          <p:nvPr/>
        </p:nvCxnSpPr>
        <p:spPr>
          <a:xfrm>
            <a:off x="1263368" y="4662835"/>
            <a:ext cx="0" cy="68580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369E2E-036C-4858-BE30-790B20E79746}"/>
              </a:ext>
            </a:extLst>
          </p:cNvPr>
          <p:cNvCxnSpPr/>
          <p:nvPr/>
        </p:nvCxnSpPr>
        <p:spPr>
          <a:xfrm flipH="1">
            <a:off x="1244361" y="5348635"/>
            <a:ext cx="1652629"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pic>
        <p:nvPicPr>
          <p:cNvPr id="32" name="Picture 2">
            <a:extLst>
              <a:ext uri="{FF2B5EF4-FFF2-40B4-BE49-F238E27FC236}">
                <a16:creationId xmlns:a16="http://schemas.microsoft.com/office/drawing/2014/main" id="{A86AA638-7E54-4E51-B44B-1D3EDF7C384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4613" y="2810952"/>
            <a:ext cx="707257" cy="73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a:extLst>
              <a:ext uri="{FF2B5EF4-FFF2-40B4-BE49-F238E27FC236}">
                <a16:creationId xmlns:a16="http://schemas.microsoft.com/office/drawing/2014/main" id="{027C1F73-E1F3-4A71-B672-BC85AEF4F4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0097" y="2386613"/>
            <a:ext cx="933546" cy="84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4">
            <a:extLst>
              <a:ext uri="{FF2B5EF4-FFF2-40B4-BE49-F238E27FC236}">
                <a16:creationId xmlns:a16="http://schemas.microsoft.com/office/drawing/2014/main" id="{4D1D9D8A-0A4D-4D2B-B0B4-8B84EFC1682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25840" y="1802510"/>
            <a:ext cx="1224847" cy="65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a:extLst>
              <a:ext uri="{FF2B5EF4-FFF2-40B4-BE49-F238E27FC236}">
                <a16:creationId xmlns:a16="http://schemas.microsoft.com/office/drawing/2014/main" id="{B66DD1C4-1D7B-425A-B575-DD772219515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7994" y="3141101"/>
            <a:ext cx="533058" cy="545940"/>
          </a:xfrm>
          <a:prstGeom prst="ellipse">
            <a:avLst/>
          </a:prstGeom>
          <a:ln w="19050" cap="rnd">
            <a:solidFill>
              <a:srgbClr val="006DA9"/>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7" name="TextBox 36">
            <a:extLst>
              <a:ext uri="{FF2B5EF4-FFF2-40B4-BE49-F238E27FC236}">
                <a16:creationId xmlns:a16="http://schemas.microsoft.com/office/drawing/2014/main" id="{F11296F1-E2F3-452F-8072-5BF5F71F36E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42576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C865CF6-86F2-4C02-BC0C-F70F8654C8EE}"/>
              </a:ext>
            </a:extLst>
          </p:cNvPr>
          <p:cNvSpPr/>
          <p:nvPr/>
        </p:nvSpPr>
        <p:spPr>
          <a:xfrm>
            <a:off x="0" y="1114690"/>
            <a:ext cx="9144000" cy="481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liennummernplatzhalter 6"/>
          <p:cNvSpPr>
            <a:spLocks noGrp="1"/>
          </p:cNvSpPr>
          <p:nvPr>
            <p:ph type="sldNum" sz="quarter" idx="12"/>
          </p:nvPr>
        </p:nvSpPr>
        <p:spPr/>
        <p:txBody>
          <a:bodyPr/>
          <a:lstStyle/>
          <a:p>
            <a:r>
              <a:rPr lang="en-US"/>
              <a:t>Slide </a:t>
            </a:r>
            <a:fld id="{9485C311-5157-44E3-8364-7AE835506F68}" type="slidenum">
              <a:rPr lang="en-US" smtClean="0"/>
              <a:t>44</a:t>
            </a:fld>
            <a:endParaRPr lang="en-US" dirty="0"/>
          </a:p>
        </p:txBody>
      </p:sp>
      <p:sp>
        <p:nvSpPr>
          <p:cNvPr id="4" name="Text Placeholder 3">
            <a:extLst>
              <a:ext uri="{FF2B5EF4-FFF2-40B4-BE49-F238E27FC236}">
                <a16:creationId xmlns:a16="http://schemas.microsoft.com/office/drawing/2014/main" id="{4FAE72A8-5110-46BA-9872-B646AC4FFCFC}"/>
              </a:ext>
            </a:extLst>
          </p:cNvPr>
          <p:cNvSpPr>
            <a:spLocks noGrp="1"/>
          </p:cNvSpPr>
          <p:nvPr>
            <p:ph type="body" sz="quarter" idx="13"/>
          </p:nvPr>
        </p:nvSpPr>
        <p:spPr/>
        <p:txBody>
          <a:bodyPr/>
          <a:lstStyle/>
          <a:p>
            <a:r>
              <a:rPr lang="en-US" dirty="0"/>
              <a:t>Kaiser Raman Technology: From Discovery to Production </a:t>
            </a:r>
          </a:p>
        </p:txBody>
      </p:sp>
      <p:graphicFrame>
        <p:nvGraphicFramePr>
          <p:cNvPr id="14" name="Diagramm 13"/>
          <p:cNvGraphicFramePr/>
          <p:nvPr>
            <p:extLst>
              <p:ext uri="{D42A27DB-BD31-4B8C-83A1-F6EECF244321}">
                <p14:modId xmlns:p14="http://schemas.microsoft.com/office/powerpoint/2010/main" val="1822473778"/>
              </p:ext>
            </p:extLst>
          </p:nvPr>
        </p:nvGraphicFramePr>
        <p:xfrm>
          <a:off x="683568" y="1751417"/>
          <a:ext cx="8028632" cy="829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612" y="2687934"/>
            <a:ext cx="1136990" cy="66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803334" y="2687933"/>
            <a:ext cx="1474151" cy="66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4029" y="2687934"/>
            <a:ext cx="1439073" cy="66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s://encrypted-tbn3.gstatic.com/images?q=tbn:ANd9GcSAwY78KGLOFcl8q4iSIuu_-RUEJdq-nBkWi7QvCbbc0J-zE6qe4BcnWjw">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297" y="4689477"/>
            <a:ext cx="468679" cy="671063"/>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2549230" y="4798770"/>
            <a:ext cx="1267137" cy="646454"/>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E+H Serif" pitchFamily="18" charset="0"/>
              </a:rPr>
              <a:t>Lab-scale</a:t>
            </a:r>
            <a:br>
              <a:rPr lang="en-US" sz="2000" dirty="0">
                <a:solidFill>
                  <a:srgbClr val="000000"/>
                </a:solidFill>
                <a:latin typeface="E+H Serif" pitchFamily="18" charset="0"/>
              </a:rPr>
            </a:br>
            <a:r>
              <a:rPr lang="en-US" sz="1600" dirty="0">
                <a:solidFill>
                  <a:srgbClr val="000000"/>
                </a:solidFill>
                <a:latin typeface="E+H Serif" pitchFamily="18" charset="0"/>
              </a:rPr>
              <a:t>0.5 – 5l.</a:t>
            </a:r>
          </a:p>
        </p:txBody>
      </p:sp>
      <p:sp>
        <p:nvSpPr>
          <p:cNvPr id="22" name="Rechteck 21"/>
          <p:cNvSpPr/>
          <p:nvPr/>
        </p:nvSpPr>
        <p:spPr>
          <a:xfrm>
            <a:off x="4612318" y="4717244"/>
            <a:ext cx="1373627" cy="7279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E+H Serif" pitchFamily="18" charset="0"/>
              </a:rPr>
              <a:t>Pilot-scale</a:t>
            </a:r>
          </a:p>
          <a:p>
            <a:pPr algn="ctr"/>
            <a:r>
              <a:rPr lang="en-US" sz="1600" dirty="0">
                <a:solidFill>
                  <a:srgbClr val="000000"/>
                </a:solidFill>
                <a:latin typeface="E+H Serif" pitchFamily="18" charset="0"/>
              </a:rPr>
              <a:t>10-50l.</a:t>
            </a:r>
          </a:p>
        </p:txBody>
      </p:sp>
      <p:sp>
        <p:nvSpPr>
          <p:cNvPr id="24" name="Pfeil nach rechts 23"/>
          <p:cNvSpPr/>
          <p:nvPr/>
        </p:nvSpPr>
        <p:spPr>
          <a:xfrm>
            <a:off x="3917850" y="4976369"/>
            <a:ext cx="645161" cy="234204"/>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28" name="Pfeil nach rechts 27"/>
          <p:cNvSpPr/>
          <p:nvPr/>
        </p:nvSpPr>
        <p:spPr>
          <a:xfrm>
            <a:off x="6012656" y="4993488"/>
            <a:ext cx="645161" cy="234204"/>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32" name="Pfeil nach rechts 31"/>
          <p:cNvSpPr/>
          <p:nvPr/>
        </p:nvSpPr>
        <p:spPr>
          <a:xfrm>
            <a:off x="1826568" y="5004894"/>
            <a:ext cx="645161" cy="234204"/>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pic>
        <p:nvPicPr>
          <p:cNvPr id="26" name="Picture 6" descr="http://www.kosi.com/images/products/raman/Bioprocess_Rxn2/Image_2.jpg"/>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096160" y="4435040"/>
            <a:ext cx="549587" cy="438954"/>
          </a:xfrm>
          <a:prstGeom prst="rect">
            <a:avLst/>
          </a:prstGeom>
          <a:noFill/>
          <a:ln/>
          <a:extLst>
            <a:ext uri="{909E8E84-426E-40DD-AFC4-6F175D3DCCD1}">
              <a14:hiddenFill xmlns:a14="http://schemas.microsoft.com/office/drawing/2010/main">
                <a:solidFill>
                  <a:srgbClr val="FFFFFF"/>
                </a:solidFill>
              </a14:hiddenFill>
            </a:ext>
          </a:extLst>
        </p:spPr>
      </p:pic>
      <p:sp>
        <p:nvSpPr>
          <p:cNvPr id="23" name="Rechteck 22"/>
          <p:cNvSpPr/>
          <p:nvPr/>
        </p:nvSpPr>
        <p:spPr>
          <a:xfrm>
            <a:off x="6669245" y="4504301"/>
            <a:ext cx="1749102" cy="9385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E+H Serif" pitchFamily="18" charset="0"/>
              </a:rPr>
              <a:t>Process </a:t>
            </a:r>
          </a:p>
          <a:p>
            <a:pPr algn="ctr"/>
            <a:r>
              <a:rPr lang="en-US" sz="1600" dirty="0">
                <a:solidFill>
                  <a:srgbClr val="000000"/>
                </a:solidFill>
                <a:latin typeface="E+H Serif" pitchFamily="18" charset="0"/>
              </a:rPr>
              <a:t>50l. +</a:t>
            </a:r>
          </a:p>
        </p:txBody>
      </p:sp>
      <p:pic>
        <p:nvPicPr>
          <p:cNvPr id="27" name="Picture 6" descr="http://www.kosi.com/images/products/raman/Bioprocess_Rxn2/Image_2.jpg"/>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740353" y="4234943"/>
            <a:ext cx="549587" cy="438954"/>
          </a:xfrm>
          <a:prstGeom prst="rect">
            <a:avLst/>
          </a:prstGeom>
          <a:noFill/>
          <a:ln/>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9752" y="2744925"/>
            <a:ext cx="1601012" cy="66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a:extLst>
              <a:ext uri="{FF2B5EF4-FFF2-40B4-BE49-F238E27FC236}">
                <a16:creationId xmlns:a16="http://schemas.microsoft.com/office/drawing/2014/main" id="{EFEECDBA-5CA6-429A-A701-C9F9C402971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70731" y="3683342"/>
            <a:ext cx="798619" cy="569985"/>
          </a:xfrm>
          <a:prstGeom prst="rect">
            <a:avLst/>
          </a:prstGeom>
          <a:noFill/>
          <a:ln w="9525">
            <a:noFill/>
            <a:miter lim="800000"/>
            <a:headEnd/>
            <a:tailEnd/>
          </a:ln>
          <a:effectLst/>
        </p:spPr>
      </p:pic>
      <p:pic>
        <p:nvPicPr>
          <p:cNvPr id="30" name="Picture 8">
            <a:extLst>
              <a:ext uri="{FF2B5EF4-FFF2-40B4-BE49-F238E27FC236}">
                <a16:creationId xmlns:a16="http://schemas.microsoft.com/office/drawing/2014/main" id="{A65F7312-C589-44EB-B6BB-F858BFA5252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28651" y="4234943"/>
            <a:ext cx="508578" cy="53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a:extLst>
              <a:ext uri="{FF2B5EF4-FFF2-40B4-BE49-F238E27FC236}">
                <a16:creationId xmlns:a16="http://schemas.microsoft.com/office/drawing/2014/main" id="{9A8B27DF-5E7D-4F42-8138-BE1AFAF14F8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35152" y="3550522"/>
            <a:ext cx="962430" cy="650175"/>
          </a:xfrm>
          <a:prstGeom prst="rect">
            <a:avLst/>
          </a:prstGeom>
        </p:spPr>
      </p:pic>
      <p:pic>
        <p:nvPicPr>
          <p:cNvPr id="36" name="Picture 35">
            <a:extLst>
              <a:ext uri="{FF2B5EF4-FFF2-40B4-BE49-F238E27FC236}">
                <a16:creationId xmlns:a16="http://schemas.microsoft.com/office/drawing/2014/main" id="{E279A830-007C-430F-8F16-8095F4FECCB9}"/>
              </a:ext>
            </a:extLst>
          </p:cNvPr>
          <p:cNvPicPr>
            <a:picLocks noChangeAspect="1"/>
          </p:cNvPicPr>
          <p:nvPr/>
        </p:nvPicPr>
        <p:blipFill>
          <a:blip r:embed="rId18"/>
          <a:stretch>
            <a:fillRect/>
          </a:stretch>
        </p:blipFill>
        <p:spPr>
          <a:xfrm>
            <a:off x="5896504" y="3523264"/>
            <a:ext cx="644334" cy="977851"/>
          </a:xfrm>
          <a:prstGeom prst="rect">
            <a:avLst/>
          </a:prstGeom>
        </p:spPr>
      </p:pic>
      <p:sp>
        <p:nvSpPr>
          <p:cNvPr id="25" name="TextBox 24">
            <a:extLst>
              <a:ext uri="{FF2B5EF4-FFF2-40B4-BE49-F238E27FC236}">
                <a16:creationId xmlns:a16="http://schemas.microsoft.com/office/drawing/2014/main" id="{C66734BC-38AE-4B2D-9094-3CFBFFBFF2B8}"/>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663493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F6DD78-A71C-4AA0-BAD5-3A9CEC456DDE}"/>
              </a:ext>
            </a:extLst>
          </p:cNvPr>
          <p:cNvSpPr>
            <a:spLocks noGrp="1"/>
          </p:cNvSpPr>
          <p:nvPr>
            <p:ph type="body" sz="quarter" idx="13"/>
          </p:nvPr>
        </p:nvSpPr>
        <p:spPr/>
        <p:txBody>
          <a:bodyPr/>
          <a:lstStyle/>
          <a:p>
            <a:r>
              <a:rPr lang="en-US" dirty="0"/>
              <a:t>Bioprocess Raman PAT opportunities</a:t>
            </a:r>
          </a:p>
        </p:txBody>
      </p:sp>
      <p:sp>
        <p:nvSpPr>
          <p:cNvPr id="7" name="TextBox 7"/>
          <p:cNvSpPr txBox="1">
            <a:spLocks noChangeArrowheads="1"/>
          </p:cNvSpPr>
          <p:nvPr/>
        </p:nvSpPr>
        <p:spPr bwMode="auto">
          <a:xfrm>
            <a:off x="827584" y="2348880"/>
            <a:ext cx="2484276" cy="302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en-US" sz="1600" b="1" dirty="0"/>
              <a:t>Cell Culture</a:t>
            </a:r>
          </a:p>
          <a:p>
            <a:pPr marL="214313" indent="-214313" eaLnBrk="1" hangingPunct="1">
              <a:buFont typeface="Arial" pitchFamily="34" charset="0"/>
              <a:buChar char="•"/>
              <a:defRPr/>
            </a:pPr>
            <a:r>
              <a:rPr lang="en-US" sz="1400" dirty="0"/>
              <a:t>Glucose</a:t>
            </a:r>
          </a:p>
          <a:p>
            <a:pPr marL="214313" indent="-214313" eaLnBrk="1" hangingPunct="1">
              <a:buFont typeface="Arial" pitchFamily="34" charset="0"/>
              <a:buChar char="•"/>
              <a:defRPr/>
            </a:pPr>
            <a:r>
              <a:rPr lang="en-US" sz="1400" dirty="0"/>
              <a:t>Glutamine</a:t>
            </a:r>
          </a:p>
          <a:p>
            <a:pPr marL="214313" indent="-214313" eaLnBrk="1" hangingPunct="1">
              <a:buFont typeface="Arial" pitchFamily="34" charset="0"/>
              <a:buChar char="•"/>
              <a:defRPr/>
            </a:pPr>
            <a:r>
              <a:rPr lang="en-US" sz="1400" dirty="0"/>
              <a:t>Glutamate</a:t>
            </a:r>
          </a:p>
          <a:p>
            <a:pPr marL="214313" indent="-214313" eaLnBrk="1" hangingPunct="1">
              <a:buFont typeface="Arial" pitchFamily="34" charset="0"/>
              <a:buChar char="•"/>
              <a:defRPr/>
            </a:pPr>
            <a:r>
              <a:rPr lang="en-US" sz="1400" dirty="0"/>
              <a:t>Lactate</a:t>
            </a:r>
          </a:p>
          <a:p>
            <a:pPr marL="214313" indent="-214313" eaLnBrk="1" hangingPunct="1">
              <a:buFont typeface="Arial" pitchFamily="34" charset="0"/>
              <a:buChar char="•"/>
              <a:defRPr/>
            </a:pPr>
            <a:r>
              <a:rPr lang="en-US" sz="1400" dirty="0"/>
              <a:t>Ammonium</a:t>
            </a:r>
          </a:p>
          <a:p>
            <a:pPr marL="214313" indent="-214313" eaLnBrk="1" hangingPunct="1">
              <a:buFont typeface="Arial" pitchFamily="34" charset="0"/>
              <a:buChar char="•"/>
              <a:defRPr/>
            </a:pPr>
            <a:r>
              <a:rPr lang="en-US" sz="1400" dirty="0"/>
              <a:t>Osmolality</a:t>
            </a:r>
          </a:p>
          <a:p>
            <a:pPr marL="214313" indent="-214313" eaLnBrk="1" hangingPunct="1">
              <a:buFont typeface="Arial" pitchFamily="34" charset="0"/>
              <a:buChar char="•"/>
              <a:defRPr/>
            </a:pPr>
            <a:r>
              <a:rPr lang="en-US" sz="1400" dirty="0"/>
              <a:t>VCD</a:t>
            </a:r>
          </a:p>
          <a:p>
            <a:pPr marL="214313" indent="-214313" eaLnBrk="1" hangingPunct="1">
              <a:buFont typeface="Arial" pitchFamily="34" charset="0"/>
              <a:buChar char="•"/>
              <a:defRPr/>
            </a:pPr>
            <a:r>
              <a:rPr lang="en-US" sz="1400" dirty="0"/>
              <a:t>Viability</a:t>
            </a:r>
          </a:p>
          <a:p>
            <a:pPr marL="214313" indent="-214313" eaLnBrk="1" hangingPunct="1">
              <a:buFont typeface="Arial" pitchFamily="34" charset="0"/>
              <a:buChar char="•"/>
              <a:defRPr/>
            </a:pPr>
            <a:r>
              <a:rPr lang="en-US" sz="1400" dirty="0"/>
              <a:t>Titer</a:t>
            </a:r>
          </a:p>
          <a:p>
            <a:pPr marL="214313" indent="-214313" eaLnBrk="1" hangingPunct="1">
              <a:buFont typeface="Arial" pitchFamily="34" charset="0"/>
              <a:buChar char="•"/>
              <a:defRPr/>
            </a:pPr>
            <a:r>
              <a:rPr lang="en-US" sz="1400" dirty="0"/>
              <a:t>Additional amino acids</a:t>
            </a:r>
          </a:p>
          <a:p>
            <a:pPr marL="214313" indent="-214313" eaLnBrk="1" hangingPunct="1">
              <a:buFont typeface="Arial" pitchFamily="34" charset="0"/>
              <a:buChar char="•"/>
              <a:defRPr/>
            </a:pPr>
            <a:endParaRPr lang="en-US" sz="1400" dirty="0"/>
          </a:p>
          <a:p>
            <a:pPr marL="214313" indent="-214313" eaLnBrk="1" hangingPunct="1">
              <a:buFont typeface="Arial" pitchFamily="34" charset="0"/>
              <a:buChar char="•"/>
              <a:defRPr/>
            </a:pPr>
            <a:endParaRPr lang="en-US" sz="1400" dirty="0"/>
          </a:p>
        </p:txBody>
      </p:sp>
      <p:sp>
        <p:nvSpPr>
          <p:cNvPr id="8" name="TextBox 18"/>
          <p:cNvSpPr txBox="1">
            <a:spLocks noChangeArrowheads="1"/>
          </p:cNvSpPr>
          <p:nvPr/>
        </p:nvSpPr>
        <p:spPr bwMode="auto">
          <a:xfrm>
            <a:off x="3311860" y="2348880"/>
            <a:ext cx="2196244" cy="259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800"/>
              </a:spcAft>
              <a:defRPr/>
            </a:pPr>
            <a:r>
              <a:rPr lang="en-US" sz="1600" b="1" dirty="0"/>
              <a:t>Fermentation</a:t>
            </a:r>
            <a:r>
              <a:rPr lang="en-US" sz="1600" dirty="0"/>
              <a:t>	  </a:t>
            </a:r>
          </a:p>
          <a:p>
            <a:pPr marL="214313" indent="-214313" eaLnBrk="1" hangingPunct="1">
              <a:buFont typeface="Arial" pitchFamily="34" charset="0"/>
              <a:buChar char="•"/>
              <a:defRPr/>
            </a:pPr>
            <a:r>
              <a:rPr lang="en-US" sz="1400" dirty="0"/>
              <a:t>Glucose           </a:t>
            </a:r>
          </a:p>
          <a:p>
            <a:pPr marL="214313" indent="-214313" eaLnBrk="1" hangingPunct="1">
              <a:buFont typeface="Arial" pitchFamily="34" charset="0"/>
              <a:buChar char="•"/>
              <a:defRPr/>
            </a:pPr>
            <a:r>
              <a:rPr lang="en-US" sz="1400" dirty="0"/>
              <a:t>Optical Density/Biomass </a:t>
            </a:r>
          </a:p>
          <a:p>
            <a:pPr marL="214313" indent="-214313" eaLnBrk="1" hangingPunct="1">
              <a:buFont typeface="Arial" pitchFamily="34" charset="0"/>
              <a:buChar char="•"/>
              <a:defRPr/>
            </a:pPr>
            <a:r>
              <a:rPr lang="en-US" sz="1400" dirty="0"/>
              <a:t>Sugars/Sugar Alcohols (MeOH, EtOH, Glycerol, Maltose, Maltotriose, DP4+, etc.)</a:t>
            </a:r>
          </a:p>
          <a:p>
            <a:pPr marL="214313" indent="-214313" eaLnBrk="1" hangingPunct="1">
              <a:buFont typeface="Arial" pitchFamily="34" charset="0"/>
              <a:buChar char="•"/>
              <a:defRPr/>
            </a:pPr>
            <a:r>
              <a:rPr lang="en-US" sz="1400" dirty="0"/>
              <a:t>Starch sum</a:t>
            </a:r>
          </a:p>
          <a:p>
            <a:pPr eaLnBrk="1" hangingPunct="1">
              <a:defRPr/>
            </a:pPr>
            <a:endParaRPr lang="en-US" sz="1400" dirty="0"/>
          </a:p>
        </p:txBody>
      </p:sp>
      <p:sp>
        <p:nvSpPr>
          <p:cNvPr id="9" name="TextBox 8"/>
          <p:cNvSpPr txBox="1"/>
          <p:nvPr/>
        </p:nvSpPr>
        <p:spPr>
          <a:xfrm>
            <a:off x="6048164" y="2348880"/>
            <a:ext cx="2556284" cy="1785104"/>
          </a:xfrm>
          <a:prstGeom prst="rect">
            <a:avLst/>
          </a:prstGeom>
          <a:noFill/>
        </p:spPr>
        <p:txBody>
          <a:bodyPr wrap="square">
            <a:spAutoFit/>
          </a:bodyPr>
          <a:lstStyle/>
          <a:p>
            <a:pPr>
              <a:spcAft>
                <a:spcPts val="800"/>
              </a:spcAft>
              <a:defRPr/>
            </a:pPr>
            <a:r>
              <a:rPr lang="en-US" sz="1600" b="1" dirty="0">
                <a:latin typeface="Arial" panose="020B0604020202020204" pitchFamily="34" charset="0"/>
                <a:cs typeface="Arial" panose="020B0604020202020204" pitchFamily="34" charset="0"/>
              </a:rPr>
              <a:t>Purification</a:t>
            </a:r>
            <a:endParaRPr lang="en-US" sz="1600" dirty="0">
              <a:latin typeface="Arial" panose="020B0604020202020204" pitchFamily="34" charset="0"/>
              <a:cs typeface="Arial" panose="020B0604020202020204" pitchFamily="34" charset="0"/>
            </a:endParaRPr>
          </a:p>
          <a:p>
            <a:pPr marL="214313" indent="-214313">
              <a:buFont typeface="Arial" pitchFamily="34" charset="0"/>
              <a:buChar char="•"/>
              <a:defRPr/>
            </a:pPr>
            <a:r>
              <a:rPr lang="en-US" sz="1400" dirty="0" err="1">
                <a:latin typeface="Arial" panose="020B0604020202020204" pitchFamily="34" charset="0"/>
                <a:cs typeface="Arial" panose="020B0604020202020204" pitchFamily="34" charset="0"/>
              </a:rPr>
              <a:t>mAb</a:t>
            </a:r>
            <a:endParaRPr lang="en-US" sz="1400" dirty="0">
              <a:latin typeface="Arial" panose="020B0604020202020204" pitchFamily="34" charset="0"/>
              <a:cs typeface="Arial" panose="020B0604020202020204" pitchFamily="34" charset="0"/>
            </a:endParaRPr>
          </a:p>
          <a:p>
            <a:pPr marL="214313" indent="-214313">
              <a:buFont typeface="Arial" pitchFamily="34" charset="0"/>
              <a:buChar char="•"/>
              <a:defRPr/>
            </a:pPr>
            <a:r>
              <a:rPr lang="en-US" sz="1400" dirty="0">
                <a:latin typeface="Arial" panose="020B0604020202020204" pitchFamily="34" charset="0"/>
                <a:cs typeface="Arial" panose="020B0604020202020204" pitchFamily="34" charset="0"/>
              </a:rPr>
              <a:t>Aggregation</a:t>
            </a:r>
          </a:p>
          <a:p>
            <a:pPr marL="214313" indent="-214313">
              <a:buFont typeface="Arial" pitchFamily="34" charset="0"/>
              <a:buChar char="•"/>
              <a:defRPr/>
            </a:pPr>
            <a:r>
              <a:rPr lang="en-US" sz="1400" dirty="0">
                <a:latin typeface="Arial" panose="020B0604020202020204" pitchFamily="34" charset="0"/>
                <a:cs typeface="Arial" panose="020B0604020202020204" pitchFamily="34" charset="0"/>
              </a:rPr>
              <a:t>Structure and Functionality</a:t>
            </a:r>
          </a:p>
          <a:p>
            <a:pPr marL="214313" indent="-214313">
              <a:buFont typeface="Arial" pitchFamily="34" charset="0"/>
              <a:buChar char="•"/>
              <a:defRPr/>
            </a:pPr>
            <a:r>
              <a:rPr lang="en-US" sz="1400" dirty="0">
                <a:latin typeface="Arial" panose="020B0604020202020204" pitchFamily="34" charset="0"/>
                <a:cs typeface="Arial" panose="020B0604020202020204" pitchFamily="34" charset="0"/>
              </a:rPr>
              <a:t>Sugar</a:t>
            </a:r>
          </a:p>
          <a:p>
            <a:pPr marL="214313" indent="-214313">
              <a:buFont typeface="Arial" pitchFamily="34" charset="0"/>
              <a:buChar char="•"/>
              <a:defRPr/>
            </a:pPr>
            <a:r>
              <a:rPr lang="en-US" sz="1400" dirty="0">
                <a:latin typeface="Arial" panose="020B0604020202020204" pitchFamily="34" charset="0"/>
                <a:cs typeface="Arial" panose="020B0604020202020204" pitchFamily="34" charset="0"/>
              </a:rPr>
              <a:t>Buffer</a:t>
            </a:r>
          </a:p>
          <a:p>
            <a:pPr marL="214313" indent="-214313">
              <a:buFont typeface="Arial" pitchFamily="34" charset="0"/>
              <a:buChar char="•"/>
              <a:defRPr/>
            </a:pPr>
            <a:r>
              <a:rPr lang="en-US" sz="1400" dirty="0">
                <a:latin typeface="Arial" panose="020B0604020202020204" pitchFamily="34" charset="0"/>
                <a:cs typeface="Arial" panose="020B0604020202020204" pitchFamily="34" charset="0"/>
              </a:rPr>
              <a:t>Amino acids</a:t>
            </a:r>
          </a:p>
        </p:txBody>
      </p:sp>
      <p:sp>
        <p:nvSpPr>
          <p:cNvPr id="10" name="Rectangle 4"/>
          <p:cNvSpPr>
            <a:spLocks noChangeArrowheads="1"/>
          </p:cNvSpPr>
          <p:nvPr/>
        </p:nvSpPr>
        <p:spPr bwMode="auto">
          <a:xfrm>
            <a:off x="835712" y="1484475"/>
            <a:ext cx="7148539"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b="1" dirty="0">
                <a:solidFill>
                  <a:srgbClr val="000000"/>
                </a:solidFill>
                <a:latin typeface="E+H Serif" panose="02020403050405020404" pitchFamily="18" charset="0"/>
              </a:rPr>
              <a:t>One Probe, Multiple Real-Time Bioprocess Measurements </a:t>
            </a:r>
          </a:p>
        </p:txBody>
      </p:sp>
      <p:sp>
        <p:nvSpPr>
          <p:cNvPr id="2" name="TextBox 1">
            <a:extLst>
              <a:ext uri="{FF2B5EF4-FFF2-40B4-BE49-F238E27FC236}">
                <a16:creationId xmlns:a16="http://schemas.microsoft.com/office/drawing/2014/main" id="{93A8627D-5B42-42EC-B6A4-97831800ED25}"/>
              </a:ext>
            </a:extLst>
          </p:cNvPr>
          <p:cNvSpPr txBox="1"/>
          <p:nvPr/>
        </p:nvSpPr>
        <p:spPr>
          <a:xfrm>
            <a:off x="6753748" y="4299597"/>
            <a:ext cx="2304256" cy="369332"/>
          </a:xfrm>
          <a:prstGeom prst="rect">
            <a:avLst/>
          </a:prstGeom>
          <a:noFill/>
        </p:spPr>
        <p:txBody>
          <a:bodyPr wrap="square" rtlCol="0">
            <a:spAutoFit/>
          </a:bodyPr>
          <a:lstStyle/>
          <a:p>
            <a:r>
              <a:rPr lang="en-US" dirty="0">
                <a:latin typeface="E+H Serif" pitchFamily="18" charset="0"/>
              </a:rPr>
              <a:t>and more…</a:t>
            </a:r>
          </a:p>
        </p:txBody>
      </p:sp>
      <p:sp>
        <p:nvSpPr>
          <p:cNvPr id="3" name="Rectangle 2">
            <a:extLst>
              <a:ext uri="{FF2B5EF4-FFF2-40B4-BE49-F238E27FC236}">
                <a16:creationId xmlns:a16="http://schemas.microsoft.com/office/drawing/2014/main" id="{767276A3-309A-4161-9145-F7C26F83F36F}"/>
              </a:ext>
            </a:extLst>
          </p:cNvPr>
          <p:cNvSpPr/>
          <p:nvPr/>
        </p:nvSpPr>
        <p:spPr>
          <a:xfrm>
            <a:off x="564704" y="5062574"/>
            <a:ext cx="8719775" cy="369332"/>
          </a:xfrm>
          <a:prstGeom prst="rect">
            <a:avLst/>
          </a:prstGeom>
        </p:spPr>
        <p:txBody>
          <a:bodyPr wrap="square">
            <a:spAutoFit/>
          </a:bodyPr>
          <a:lstStyle/>
          <a:p>
            <a:pPr eaLnBrk="1" hangingPunct="1">
              <a:defRPr/>
            </a:pPr>
            <a:r>
              <a:rPr lang="en-US" b="1" dirty="0">
                <a:solidFill>
                  <a:srgbClr val="A8005C"/>
                </a:solidFill>
              </a:rPr>
              <a:t>Additional product and process related CQAs demonstrated in literature</a:t>
            </a:r>
          </a:p>
        </p:txBody>
      </p:sp>
      <p:sp>
        <p:nvSpPr>
          <p:cNvPr id="12" name="TextBox 11">
            <a:extLst>
              <a:ext uri="{FF2B5EF4-FFF2-40B4-BE49-F238E27FC236}">
                <a16:creationId xmlns:a16="http://schemas.microsoft.com/office/drawing/2014/main" id="{AAB7BEDF-336C-43B1-96FB-6E177E399DAF}"/>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171228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280A04-0026-4F7C-A7FD-CF3F3918DE0D}"/>
              </a:ext>
            </a:extLst>
          </p:cNvPr>
          <p:cNvSpPr>
            <a:spLocks noGrp="1"/>
          </p:cNvSpPr>
          <p:nvPr>
            <p:ph type="body" sz="quarter" idx="13"/>
          </p:nvPr>
        </p:nvSpPr>
        <p:spPr/>
        <p:txBody>
          <a:bodyPr/>
          <a:lstStyle/>
          <a:p>
            <a:r>
              <a:rPr lang="en-US" dirty="0"/>
              <a:t>Summary</a:t>
            </a:r>
          </a:p>
        </p:txBody>
      </p:sp>
      <p:pic>
        <p:nvPicPr>
          <p:cNvPr id="3" name="Picture 2" descr="L:\Users\Ganster_Lisa\Marketing\Images\iStock Images\Raman Applications - iStock Images\Bioprocessing\Bio_Rea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576" y="2096853"/>
            <a:ext cx="3964057" cy="29398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3BB9E1E1-3994-49F4-9ADD-1505A7915D39}"/>
              </a:ext>
            </a:extLst>
          </p:cNvPr>
          <p:cNvSpPr txBox="1">
            <a:spLocks noChangeArrowheads="1"/>
          </p:cNvSpPr>
          <p:nvPr/>
        </p:nvSpPr>
        <p:spPr bwMode="auto">
          <a:xfrm>
            <a:off x="503548" y="2023121"/>
            <a:ext cx="3708412" cy="3539430"/>
          </a:xfrm>
          <a:prstGeom prst="rect">
            <a:avLst/>
          </a:prstGeom>
          <a:noFill/>
          <a:ln w="9525">
            <a:noFill/>
            <a:miter lim="800000"/>
            <a:headEnd/>
            <a:tailEnd/>
          </a:ln>
        </p:spPr>
        <p:txBody>
          <a:bodyPr wrap="square">
            <a:spAutoFit/>
          </a:bodyPr>
          <a:lstStyle/>
          <a:p>
            <a:pPr marL="228600" lvl="1">
              <a:buClr>
                <a:srgbClr val="000000"/>
              </a:buClr>
            </a:pPr>
            <a:r>
              <a:rPr lang="en-US" sz="1600" dirty="0"/>
              <a:t>Raman offers the ability to transfer with a new material from R&amp;D to manufacturing</a:t>
            </a:r>
          </a:p>
          <a:p>
            <a:pPr marL="228600" lvl="1">
              <a:buClr>
                <a:srgbClr val="000000"/>
              </a:buClr>
            </a:pPr>
            <a:endParaRPr lang="en-US" sz="1600" dirty="0"/>
          </a:p>
          <a:p>
            <a:pPr marL="228600" lvl="1">
              <a:buClr>
                <a:srgbClr val="000000"/>
              </a:buClr>
            </a:pPr>
            <a:r>
              <a:rPr lang="en-US" sz="1600" dirty="0"/>
              <a:t>Raman is a uniquely suited spectroscopy for bioprocess PAT, with many benefits being realized by biopharmaceutical manufacturers</a:t>
            </a:r>
          </a:p>
          <a:p>
            <a:pPr marL="228600" lvl="1">
              <a:buClr>
                <a:srgbClr val="000000"/>
              </a:buClr>
            </a:pPr>
            <a:endParaRPr lang="en-US" sz="1600" i="1" dirty="0">
              <a:solidFill>
                <a:srgbClr val="FF0000"/>
              </a:solidFill>
            </a:endParaRPr>
          </a:p>
          <a:p>
            <a:pPr marL="228600" lvl="1"/>
            <a:r>
              <a:rPr lang="en-US" sz="1600" i="1" dirty="0"/>
              <a:t>In situ, </a:t>
            </a:r>
            <a:r>
              <a:rPr lang="en-US" sz="1600" dirty="0"/>
              <a:t>real-time Raman allows for improved bioprocesses to make a quality product consistently and efficiently</a:t>
            </a:r>
          </a:p>
          <a:p>
            <a:pPr marL="228600" lvl="1"/>
            <a:endParaRPr lang="en-US" sz="1600" dirty="0"/>
          </a:p>
        </p:txBody>
      </p:sp>
      <p:sp>
        <p:nvSpPr>
          <p:cNvPr id="6" name="TextBox 5">
            <a:extLst>
              <a:ext uri="{FF2B5EF4-FFF2-40B4-BE49-F238E27FC236}">
                <a16:creationId xmlns:a16="http://schemas.microsoft.com/office/drawing/2014/main" id="{AA9E46DB-7899-4C0A-9E37-CF4E2737A980}"/>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051767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sers\Ganster_Lisa\Marketing\Images\iStock Images\Raman Applications - iStock Images\Bioprocessing\Bio_Reactor.jpg">
            <a:extLst>
              <a:ext uri="{FF2B5EF4-FFF2-40B4-BE49-F238E27FC236}">
                <a16:creationId xmlns:a16="http://schemas.microsoft.com/office/drawing/2014/main" id="{1029CF5F-8C22-442E-ADF6-E2F6066DFE19}"/>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555576" y="2096853"/>
            <a:ext cx="3964057" cy="29398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661BCF-2B25-4A90-815A-7F26F5B2B628}"/>
              </a:ext>
            </a:extLst>
          </p:cNvPr>
          <p:cNvSpPr txBox="1"/>
          <p:nvPr/>
        </p:nvSpPr>
        <p:spPr>
          <a:xfrm>
            <a:off x="4860032" y="2583487"/>
            <a:ext cx="3443576" cy="2185214"/>
          </a:xfrm>
          <a:prstGeom prst="rect">
            <a:avLst/>
          </a:prstGeom>
          <a:noFill/>
        </p:spPr>
        <p:txBody>
          <a:bodyPr wrap="square" rtlCol="0">
            <a:spAutoFit/>
          </a:bodyPr>
          <a:lstStyle/>
          <a:p>
            <a:pPr algn="ctr"/>
            <a:r>
              <a:rPr lang="en-US" sz="2000" b="1" i="1" dirty="0">
                <a:solidFill>
                  <a:schemeClr val="accent1">
                    <a:lumMod val="75000"/>
                  </a:schemeClr>
                </a:solidFill>
                <a:latin typeface="E+H Serif" pitchFamily="18" charset="0"/>
              </a:rPr>
              <a:t>“Implementation of QbD and PAT could revolutionize the way biopharma industries operate”</a:t>
            </a:r>
          </a:p>
          <a:p>
            <a:endParaRPr lang="en-US" sz="1600" dirty="0">
              <a:latin typeface="E+H Serif" pitchFamily="18" charset="0"/>
            </a:endParaRPr>
          </a:p>
          <a:p>
            <a:endParaRPr lang="en-US" sz="1600" dirty="0">
              <a:latin typeface="E+H Serif" pitchFamily="18" charset="0"/>
            </a:endParaRPr>
          </a:p>
          <a:p>
            <a:r>
              <a:rPr lang="en-US" sz="1200" dirty="0" err="1">
                <a:latin typeface="E+H Serif" pitchFamily="18" charset="0"/>
              </a:rPr>
              <a:t>Kizhedath</a:t>
            </a:r>
            <a:r>
              <a:rPr lang="en-US" sz="1200" dirty="0">
                <a:latin typeface="E+H Serif" pitchFamily="18" charset="0"/>
              </a:rPr>
              <a:t>, A. European Pharmaceutical Review (2018) Vol 22:6</a:t>
            </a:r>
          </a:p>
        </p:txBody>
      </p:sp>
      <p:sp>
        <p:nvSpPr>
          <p:cNvPr id="8" name="TextBox 4">
            <a:extLst>
              <a:ext uri="{FF2B5EF4-FFF2-40B4-BE49-F238E27FC236}">
                <a16:creationId xmlns:a16="http://schemas.microsoft.com/office/drawing/2014/main" id="{E9BAF3FB-9601-4AC9-8349-328505D568E9}"/>
              </a:ext>
            </a:extLst>
          </p:cNvPr>
          <p:cNvSpPr txBox="1">
            <a:spLocks noChangeArrowheads="1"/>
          </p:cNvSpPr>
          <p:nvPr/>
        </p:nvSpPr>
        <p:spPr bwMode="auto">
          <a:xfrm>
            <a:off x="503548" y="2023121"/>
            <a:ext cx="3708412" cy="3539430"/>
          </a:xfrm>
          <a:prstGeom prst="rect">
            <a:avLst/>
          </a:prstGeom>
          <a:noFill/>
          <a:ln w="9525">
            <a:noFill/>
            <a:miter lim="800000"/>
            <a:headEnd/>
            <a:tailEnd/>
          </a:ln>
        </p:spPr>
        <p:txBody>
          <a:bodyPr wrap="square">
            <a:spAutoFit/>
          </a:bodyPr>
          <a:lstStyle/>
          <a:p>
            <a:pPr marL="228600" lvl="1">
              <a:buClr>
                <a:srgbClr val="000000"/>
              </a:buClr>
            </a:pPr>
            <a:r>
              <a:rPr lang="en-US" sz="1600" dirty="0"/>
              <a:t>Raman offers the ability to transfer with a new material from R&amp;D to manufacturing</a:t>
            </a:r>
          </a:p>
          <a:p>
            <a:pPr marL="228600" lvl="1">
              <a:buClr>
                <a:srgbClr val="000000"/>
              </a:buClr>
            </a:pPr>
            <a:endParaRPr lang="en-US" sz="1600" dirty="0"/>
          </a:p>
          <a:p>
            <a:pPr marL="228600" lvl="1">
              <a:buClr>
                <a:srgbClr val="000000"/>
              </a:buClr>
            </a:pPr>
            <a:r>
              <a:rPr lang="en-US" sz="1600" dirty="0"/>
              <a:t>Raman is a uniquely suited spectroscopy for bioprocess PAT, with many benefits being realized by biopharmaceutical manufacturers</a:t>
            </a:r>
          </a:p>
          <a:p>
            <a:pPr marL="228600" lvl="1">
              <a:buClr>
                <a:srgbClr val="000000"/>
              </a:buClr>
            </a:pPr>
            <a:endParaRPr lang="en-US" sz="1600" i="1" dirty="0">
              <a:solidFill>
                <a:srgbClr val="FF0000"/>
              </a:solidFill>
            </a:endParaRPr>
          </a:p>
          <a:p>
            <a:pPr marL="228600" lvl="1"/>
            <a:r>
              <a:rPr lang="en-US" sz="1600" i="1" dirty="0"/>
              <a:t>In situ, </a:t>
            </a:r>
            <a:r>
              <a:rPr lang="en-US" sz="1600" dirty="0"/>
              <a:t>real-time Raman allows for improved bioprocesses to make a quality product consistently and efficiently</a:t>
            </a:r>
          </a:p>
          <a:p>
            <a:pPr marL="228600" lvl="1"/>
            <a:endParaRPr lang="en-US" sz="1600" dirty="0"/>
          </a:p>
        </p:txBody>
      </p:sp>
      <p:sp>
        <p:nvSpPr>
          <p:cNvPr id="9" name="Text Placeholder 8">
            <a:extLst>
              <a:ext uri="{FF2B5EF4-FFF2-40B4-BE49-F238E27FC236}">
                <a16:creationId xmlns:a16="http://schemas.microsoft.com/office/drawing/2014/main" id="{B6A6DC9F-09DD-441F-B3DE-D45BD3FF6F4B}"/>
              </a:ext>
            </a:extLst>
          </p:cNvPr>
          <p:cNvSpPr>
            <a:spLocks noGrp="1"/>
          </p:cNvSpPr>
          <p:nvPr>
            <p:ph type="body" sz="quarter" idx="13"/>
          </p:nvPr>
        </p:nvSpPr>
        <p:spPr/>
        <p:txBody>
          <a:bodyPr/>
          <a:lstStyle/>
          <a:p>
            <a:r>
              <a:rPr lang="en-US" dirty="0"/>
              <a:t>Summary</a:t>
            </a:r>
          </a:p>
        </p:txBody>
      </p:sp>
      <p:sp>
        <p:nvSpPr>
          <p:cNvPr id="7" name="TextBox 6">
            <a:extLst>
              <a:ext uri="{FF2B5EF4-FFF2-40B4-BE49-F238E27FC236}">
                <a16:creationId xmlns:a16="http://schemas.microsoft.com/office/drawing/2014/main" id="{81E35594-C98F-4118-B6A5-37FCC24AE96C}"/>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918465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59033A5-DD91-47E8-8C9E-01A3D32A221D}"/>
              </a:ext>
            </a:extLst>
          </p:cNvPr>
          <p:cNvSpPr>
            <a:spLocks noGrp="1"/>
          </p:cNvSpPr>
          <p:nvPr>
            <p:ph idx="1"/>
          </p:nvPr>
        </p:nvSpPr>
        <p:spPr>
          <a:xfrm>
            <a:off x="417416" y="1055181"/>
            <a:ext cx="5753456" cy="2019301"/>
          </a:xfrm>
        </p:spPr>
        <p:txBody>
          <a:bodyPr/>
          <a:lstStyle/>
          <a:p>
            <a:pPr marL="285750" indent="-285750">
              <a:lnSpc>
                <a:spcPct val="100000"/>
              </a:lnSpc>
              <a:spcBef>
                <a:spcPts val="600"/>
              </a:spcBef>
              <a:spcAft>
                <a:spcPts val="600"/>
              </a:spcAft>
              <a:buFont typeface="Wingdings" panose="05000000000000000000" pitchFamily="2" charset="2"/>
              <a:buChar char="§"/>
            </a:pPr>
            <a:r>
              <a:rPr lang="en-US" sz="1500" b="0" dirty="0">
                <a:solidFill>
                  <a:schemeClr val="tx1"/>
                </a:solidFill>
              </a:rPr>
              <a:t>History of Process Raman leadership, expertise, innovation, and reliability for 30+ years</a:t>
            </a:r>
          </a:p>
          <a:p>
            <a:pPr marL="285750" indent="-285750">
              <a:lnSpc>
                <a:spcPct val="100000"/>
              </a:lnSpc>
              <a:spcBef>
                <a:spcPts val="600"/>
              </a:spcBef>
              <a:spcAft>
                <a:spcPts val="600"/>
              </a:spcAft>
              <a:buFont typeface="Wingdings" panose="05000000000000000000" pitchFamily="2" charset="2"/>
              <a:buChar char="§"/>
            </a:pPr>
            <a:r>
              <a:rPr lang="en-US" sz="1500" b="0" dirty="0">
                <a:solidFill>
                  <a:schemeClr val="tx1"/>
                </a:solidFill>
              </a:rPr>
              <a:t>20+ years proven solutions in GMP -- Proven compliance, calibration transfer, and up time</a:t>
            </a:r>
          </a:p>
          <a:p>
            <a:pPr marL="285750" indent="-285750">
              <a:lnSpc>
                <a:spcPct val="100000"/>
              </a:lnSpc>
              <a:spcBef>
                <a:spcPts val="600"/>
              </a:spcBef>
              <a:spcAft>
                <a:spcPts val="600"/>
              </a:spcAft>
              <a:buFont typeface="Wingdings" panose="05000000000000000000" pitchFamily="2" charset="2"/>
              <a:buChar char="§"/>
            </a:pPr>
            <a:r>
              <a:rPr lang="en-US" sz="1500" b="0" dirty="0">
                <a:solidFill>
                  <a:schemeClr val="tx1"/>
                </a:solidFill>
              </a:rPr>
              <a:t>A future powered by investment and growth via recent acquisition from Endress + Hauser, the </a:t>
            </a:r>
            <a:r>
              <a:rPr lang="en-US" sz="1500" b="0" dirty="0">
                <a:solidFill>
                  <a:srgbClr val="0070C0"/>
                </a:solidFill>
              </a:rPr>
              <a:t>People for Process Automation</a:t>
            </a:r>
          </a:p>
          <a:p>
            <a:pPr marL="285750" indent="-285750">
              <a:lnSpc>
                <a:spcPct val="100000"/>
              </a:lnSpc>
              <a:spcBef>
                <a:spcPts val="600"/>
              </a:spcBef>
              <a:spcAft>
                <a:spcPts val="600"/>
              </a:spcAft>
              <a:buFont typeface="Wingdings" panose="05000000000000000000" pitchFamily="2" charset="2"/>
              <a:buChar char="§"/>
            </a:pPr>
            <a:r>
              <a:rPr lang="en-US" sz="1500" b="0" dirty="0">
                <a:solidFill>
                  <a:schemeClr val="tx1"/>
                </a:solidFill>
              </a:rPr>
              <a:t>We are Global -- </a:t>
            </a:r>
            <a:r>
              <a:rPr lang="en-US" sz="1500" b="0" dirty="0">
                <a:solidFill>
                  <a:prstClr val="black"/>
                </a:solidFill>
              </a:rPr>
              <a:t>teams of Raman and Process Automation experts Worldwide</a:t>
            </a:r>
            <a:endParaRPr lang="en-US" sz="1500" b="0" dirty="0">
              <a:solidFill>
                <a:schemeClr val="tx1"/>
              </a:solidFill>
            </a:endParaRPr>
          </a:p>
          <a:p>
            <a:pPr marL="287735" lvl="1" indent="-285750">
              <a:lnSpc>
                <a:spcPct val="100000"/>
              </a:lnSpc>
              <a:spcBef>
                <a:spcPts val="600"/>
              </a:spcBef>
              <a:spcAft>
                <a:spcPts val="600"/>
              </a:spcAft>
              <a:buClr>
                <a:schemeClr val="tx1"/>
              </a:buClr>
              <a:buFont typeface="Wingdings" panose="05000000000000000000" pitchFamily="2" charset="2"/>
              <a:buChar char="§"/>
            </a:pPr>
            <a:r>
              <a:rPr lang="en-US" sz="1500" dirty="0">
                <a:solidFill>
                  <a:schemeClr val="tx1"/>
                </a:solidFill>
                <a:latin typeface="Arial" panose="020B0604020202020204" pitchFamily="34" charset="0"/>
                <a:ea typeface="Calibri" panose="020F0502020204030204" pitchFamily="34" charset="0"/>
                <a:cs typeface="Calibri" panose="020F0502020204030204" pitchFamily="34" charset="0"/>
              </a:rPr>
              <a:t>Recently received the </a:t>
            </a:r>
            <a:r>
              <a:rPr lang="en-US" sz="1500" dirty="0">
                <a:solidFill>
                  <a:srgbClr val="0070C0"/>
                </a:solidFill>
                <a:latin typeface="Arial" panose="020B0604020202020204" pitchFamily="34" charset="0"/>
                <a:ea typeface="Calibri" panose="020F0502020204030204" pitchFamily="34" charset="0"/>
                <a:cs typeface="Calibri" panose="020F0502020204030204" pitchFamily="34" charset="0"/>
              </a:rPr>
              <a:t>2017 Advancement of Upstream Bioprocessing Award </a:t>
            </a:r>
            <a:r>
              <a:rPr lang="en-US" sz="1500" dirty="0">
                <a:solidFill>
                  <a:schemeClr val="tx1"/>
                </a:solidFill>
                <a:latin typeface="Arial" panose="020B0604020202020204" pitchFamily="34" charset="0"/>
                <a:ea typeface="Calibri" panose="020F0502020204030204" pitchFamily="34" charset="0"/>
                <a:cs typeface="Calibri" panose="020F0502020204030204" pitchFamily="34" charset="0"/>
              </a:rPr>
              <a:t>by a leading bioprocessing publication</a:t>
            </a:r>
          </a:p>
          <a:p>
            <a:pPr marL="692150" lvl="2" indent="-234950">
              <a:lnSpc>
                <a:spcPct val="100000"/>
              </a:lnSpc>
              <a:spcBef>
                <a:spcPts val="600"/>
              </a:spcBef>
              <a:spcAft>
                <a:spcPts val="600"/>
              </a:spcAft>
              <a:buClr>
                <a:schemeClr val="tx1"/>
              </a:buClr>
              <a:buFont typeface="Arial" panose="020B0604020202020204" pitchFamily="34" charset="0"/>
              <a:buChar char="•"/>
            </a:pPr>
            <a:r>
              <a:rPr lang="en-US" sz="1500" i="1" dirty="0">
                <a:solidFill>
                  <a:schemeClr val="tx1"/>
                </a:solidFill>
                <a:latin typeface="Arial" panose="020B0604020202020204" pitchFamily="34" charset="0"/>
                <a:ea typeface="Calibri" panose="020F0502020204030204" pitchFamily="34" charset="0"/>
                <a:cs typeface="Calibri" panose="020F0502020204030204" pitchFamily="34" charset="0"/>
              </a:rPr>
              <a:t>For Kaiser’s excellence in performance, innovation, and customer feedback</a:t>
            </a:r>
            <a:endParaRPr lang="en-US" sz="1500" i="1" dirty="0">
              <a:solidFill>
                <a:schemeClr val="tx1"/>
              </a:solidFill>
            </a:endParaRPr>
          </a:p>
        </p:txBody>
      </p:sp>
      <p:sp>
        <p:nvSpPr>
          <p:cNvPr id="3" name="Slide Number Placeholder 2">
            <a:extLst>
              <a:ext uri="{FF2B5EF4-FFF2-40B4-BE49-F238E27FC236}">
                <a16:creationId xmlns:a16="http://schemas.microsoft.com/office/drawing/2014/main" id="{28F7A38D-F307-4343-B6F8-9BB55C452C82}"/>
              </a:ext>
            </a:extLst>
          </p:cNvPr>
          <p:cNvSpPr>
            <a:spLocks noGrp="1"/>
          </p:cNvSpPr>
          <p:nvPr>
            <p:ph type="sldNum" sz="quarter" idx="12"/>
          </p:nvPr>
        </p:nvSpPr>
        <p:spPr/>
        <p:txBody>
          <a:bodyPr/>
          <a:lstStyle/>
          <a:p>
            <a:fld id="{677431CD-109D-4799-81C2-761F8C28FE26}" type="slidenum">
              <a:rPr lang="en-CA" smtClean="0"/>
              <a:t>48</a:t>
            </a:fld>
            <a:endParaRPr lang="en-CA"/>
          </a:p>
        </p:txBody>
      </p:sp>
      <p:sp>
        <p:nvSpPr>
          <p:cNvPr id="4" name="Text Placeholder 3">
            <a:extLst>
              <a:ext uri="{FF2B5EF4-FFF2-40B4-BE49-F238E27FC236}">
                <a16:creationId xmlns:a16="http://schemas.microsoft.com/office/drawing/2014/main" id="{2F86D1F6-8754-4877-8FC9-A9569CB03437}"/>
              </a:ext>
            </a:extLst>
          </p:cNvPr>
          <p:cNvSpPr>
            <a:spLocks noGrp="1"/>
          </p:cNvSpPr>
          <p:nvPr>
            <p:ph type="body" sz="quarter" idx="13"/>
          </p:nvPr>
        </p:nvSpPr>
        <p:spPr>
          <a:xfrm>
            <a:off x="379679" y="382326"/>
            <a:ext cx="8091564" cy="647201"/>
          </a:xfrm>
        </p:spPr>
        <p:txBody>
          <a:bodyPr/>
          <a:lstStyle/>
          <a:p>
            <a:r>
              <a:rPr lang="en-US" dirty="0"/>
              <a:t>The Kaiser Difference – not all Raman is created equal</a:t>
            </a:r>
          </a:p>
        </p:txBody>
      </p:sp>
      <p:sp>
        <p:nvSpPr>
          <p:cNvPr id="10" name="Rectangle 9">
            <a:extLst>
              <a:ext uri="{FF2B5EF4-FFF2-40B4-BE49-F238E27FC236}">
                <a16:creationId xmlns:a16="http://schemas.microsoft.com/office/drawing/2014/main" id="{03F03D1D-69A5-426B-9948-FA6594F77578}"/>
              </a:ext>
            </a:extLst>
          </p:cNvPr>
          <p:cNvSpPr/>
          <p:nvPr/>
        </p:nvSpPr>
        <p:spPr>
          <a:xfrm>
            <a:off x="414198" y="5048250"/>
            <a:ext cx="696196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solidFill>
                  <a:sysClr val="windowText" lastClr="000000"/>
                </a:solidFill>
              </a:rPr>
              <a:t>Visit booth #232 (</a:t>
            </a:r>
            <a:r>
              <a:rPr lang="en-US" dirty="0" err="1">
                <a:solidFill>
                  <a:sysClr val="windowText" lastClr="000000"/>
                </a:solidFill>
              </a:rPr>
              <a:t>Carotek</a:t>
            </a:r>
            <a:r>
              <a:rPr lang="en-US" dirty="0">
                <a:solidFill>
                  <a:sysClr val="windowText" lastClr="000000"/>
                </a:solidFill>
              </a:rPr>
              <a:t>, local Kaiser Raman reps) to learn more about the Kaiser difference</a:t>
            </a:r>
          </a:p>
        </p:txBody>
      </p:sp>
      <p:sp>
        <p:nvSpPr>
          <p:cNvPr id="11" name="TextBox 10">
            <a:extLst>
              <a:ext uri="{FF2B5EF4-FFF2-40B4-BE49-F238E27FC236}">
                <a16:creationId xmlns:a16="http://schemas.microsoft.com/office/drawing/2014/main" id="{EA6986D4-9F78-46A1-B900-2EFBE77982B3}"/>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pic>
        <p:nvPicPr>
          <p:cNvPr id="14" name="Picture 2">
            <a:extLst>
              <a:ext uri="{FF2B5EF4-FFF2-40B4-BE49-F238E27FC236}">
                <a16:creationId xmlns:a16="http://schemas.microsoft.com/office/drawing/2014/main" id="{646FF6B5-FA38-4291-8A4F-7FA39A1C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066" y="3351563"/>
            <a:ext cx="939607" cy="179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a:extLst>
              <a:ext uri="{FF2B5EF4-FFF2-40B4-BE49-F238E27FC236}">
                <a16:creationId xmlns:a16="http://schemas.microsoft.com/office/drawing/2014/main" id="{D63249C4-79C1-4422-BAEF-99806E41C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861" y="2761858"/>
            <a:ext cx="2034794" cy="49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Temp\NOTES\notes29D809\01_KaiserAerial.jpg">
            <a:extLst>
              <a:ext uri="{FF2B5EF4-FFF2-40B4-BE49-F238E27FC236}">
                <a16:creationId xmlns:a16="http://schemas.microsoft.com/office/drawing/2014/main" id="{F1E34003-FD70-456C-BAA0-6FE95F7BA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869" y="1166477"/>
            <a:ext cx="2430786" cy="137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56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096361-E3C5-4419-A801-E1077BFA9411}"/>
              </a:ext>
            </a:extLst>
          </p:cNvPr>
          <p:cNvSpPr>
            <a:spLocks noGrp="1"/>
          </p:cNvSpPr>
          <p:nvPr>
            <p:ph type="body" sz="quarter" idx="13"/>
          </p:nvPr>
        </p:nvSpPr>
        <p:spPr/>
        <p:txBody>
          <a:bodyPr/>
          <a:lstStyle/>
          <a:p>
            <a:r>
              <a:rPr lang="en-US" dirty="0"/>
              <a:t>Acknowledgements</a:t>
            </a:r>
          </a:p>
        </p:txBody>
      </p:sp>
      <p:sp>
        <p:nvSpPr>
          <p:cNvPr id="5" name="TextBox 4"/>
          <p:cNvSpPr txBox="1"/>
          <p:nvPr/>
        </p:nvSpPr>
        <p:spPr>
          <a:xfrm>
            <a:off x="482860" y="1774394"/>
            <a:ext cx="7719404" cy="2200602"/>
          </a:xfrm>
          <a:prstGeom prst="rect">
            <a:avLst/>
          </a:prstGeom>
          <a:noFill/>
        </p:spPr>
        <p:txBody>
          <a:bodyPr wrap="square" rtlCol="0">
            <a:spAutoFit/>
          </a:bodyPr>
          <a:lstStyle/>
          <a:p>
            <a:pPr>
              <a:spcAft>
                <a:spcPts val="600"/>
              </a:spcAft>
            </a:pPr>
            <a:r>
              <a:rPr lang="en-US" sz="1400" b="1" dirty="0">
                <a:latin typeface="+mj-lt"/>
                <a:ea typeface="Times New Roman"/>
                <a:cs typeface="Times New Roman"/>
              </a:rPr>
              <a:t>Kaiser Optical Systems: </a:t>
            </a:r>
          </a:p>
          <a:p>
            <a:pPr>
              <a:spcAft>
                <a:spcPts val="600"/>
              </a:spcAft>
            </a:pPr>
            <a:r>
              <a:rPr lang="en-US" sz="1400" dirty="0">
                <a:solidFill>
                  <a:srgbClr val="000000"/>
                </a:solidFill>
              </a:rPr>
              <a:t>Dr. Ian R. Lewis, Dr. Sean Gilliam, Dr. Karen A. Esmonde-White, Dr. Patrick Wiegand, Dr. David Strachan, Dr. </a:t>
            </a:r>
            <a:r>
              <a:rPr lang="en-US" sz="1400" dirty="0">
                <a:solidFill>
                  <a:prstClr val="black"/>
                </a:solidFill>
                <a:latin typeface="+mj-lt"/>
                <a:cs typeface="Times New Roman"/>
              </a:rPr>
              <a:t>Yong Yang, Jeremy Linoski, Lisa Ganster, Dr. Bruno </a:t>
            </a:r>
            <a:r>
              <a:rPr lang="en-US" sz="1400" dirty="0" err="1">
                <a:solidFill>
                  <a:prstClr val="black"/>
                </a:solidFill>
                <a:latin typeface="+mj-lt"/>
                <a:cs typeface="Times New Roman"/>
              </a:rPr>
              <a:t>Lenain</a:t>
            </a:r>
            <a:r>
              <a:rPr lang="en-US" sz="1400" dirty="0">
                <a:solidFill>
                  <a:prstClr val="black"/>
                </a:solidFill>
                <a:latin typeface="+mj-lt"/>
                <a:cs typeface="Times New Roman"/>
              </a:rPr>
              <a:t>, Alexander Pitters, Dr. Carsten Uerpmann, Dr. Herv</a:t>
            </a:r>
            <a:r>
              <a:rPr lang="en-US" sz="1400" dirty="0">
                <a:latin typeface="+mj-lt"/>
              </a:rPr>
              <a:t>é</a:t>
            </a:r>
            <a:r>
              <a:rPr lang="en-US" sz="1400" dirty="0">
                <a:solidFill>
                  <a:prstClr val="black"/>
                </a:solidFill>
                <a:latin typeface="+mj-lt"/>
                <a:cs typeface="Times New Roman"/>
              </a:rPr>
              <a:t> Lucas</a:t>
            </a:r>
          </a:p>
          <a:p>
            <a:pPr>
              <a:spcAft>
                <a:spcPts val="600"/>
              </a:spcAft>
            </a:pPr>
            <a:endParaRPr lang="en-US" sz="1400" dirty="0">
              <a:solidFill>
                <a:prstClr val="black"/>
              </a:solidFill>
              <a:latin typeface="+mj-lt"/>
              <a:cs typeface="Times New Roman"/>
            </a:endParaRPr>
          </a:p>
          <a:p>
            <a:pPr>
              <a:spcAft>
                <a:spcPts val="600"/>
              </a:spcAft>
            </a:pPr>
            <a:r>
              <a:rPr lang="en-US" sz="1400" b="1" dirty="0">
                <a:solidFill>
                  <a:prstClr val="black"/>
                </a:solidFill>
                <a:latin typeface="+mj-lt"/>
                <a:cs typeface="Times New Roman"/>
              </a:rPr>
              <a:t>Collaborators and customers:  </a:t>
            </a:r>
          </a:p>
          <a:p>
            <a:pPr>
              <a:spcAft>
                <a:spcPts val="600"/>
              </a:spcAft>
            </a:pPr>
            <a:r>
              <a:rPr lang="en-US" sz="1400" dirty="0">
                <a:solidFill>
                  <a:prstClr val="black"/>
                </a:solidFill>
                <a:latin typeface="+mj-lt"/>
                <a:cs typeface="Times New Roman"/>
              </a:rPr>
              <a:t>Polymer, petrochemical, pharmaceutical and bioprocessing fields</a:t>
            </a:r>
          </a:p>
          <a:p>
            <a:pPr>
              <a:spcAft>
                <a:spcPts val="600"/>
              </a:spcAft>
            </a:pPr>
            <a:endParaRPr lang="en-US" sz="1400" dirty="0">
              <a:solidFill>
                <a:prstClr val="black"/>
              </a:solidFill>
              <a:latin typeface="+mj-lt"/>
              <a:cs typeface="Arial" pitchFamily="34" charset="0"/>
            </a:endParaRPr>
          </a:p>
        </p:txBody>
      </p:sp>
      <p:sp>
        <p:nvSpPr>
          <p:cNvPr id="8" name="Content Placeholder 2">
            <a:extLst>
              <a:ext uri="{FF2B5EF4-FFF2-40B4-BE49-F238E27FC236}">
                <a16:creationId xmlns:a16="http://schemas.microsoft.com/office/drawing/2014/main" id="{FF889449-62AD-459F-A278-253F4DCC6AF6}"/>
              </a:ext>
            </a:extLst>
          </p:cNvPr>
          <p:cNvSpPr txBox="1">
            <a:spLocks/>
          </p:cNvSpPr>
          <p:nvPr/>
        </p:nvSpPr>
        <p:spPr bwMode="auto">
          <a:xfrm>
            <a:off x="265930" y="4335095"/>
            <a:ext cx="8878070" cy="6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kern="0" dirty="0">
                <a:solidFill>
                  <a:srgbClr val="006DA9"/>
                </a:solidFill>
                <a:latin typeface="+mj-lt"/>
              </a:rPr>
              <a:t>Thank you!    Any questions?    </a:t>
            </a:r>
            <a:r>
              <a:rPr lang="en-US" sz="2000" b="1" kern="0" dirty="0">
                <a:solidFill>
                  <a:srgbClr val="006DA9"/>
                </a:solidFill>
              </a:rPr>
              <a:t>Maryann.Cuellar@kosi.endress.com</a:t>
            </a:r>
          </a:p>
          <a:p>
            <a:pPr marL="0" indent="0">
              <a:buNone/>
            </a:pPr>
            <a:endParaRPr lang="en-US" sz="2000" b="1" kern="0" dirty="0">
              <a:solidFill>
                <a:srgbClr val="006DA9"/>
              </a:solidFill>
              <a:latin typeface="+mj-lt"/>
            </a:endParaRPr>
          </a:p>
          <a:p>
            <a:pPr marL="0" indent="0">
              <a:buNone/>
            </a:pPr>
            <a:endParaRPr lang="en-US" sz="2000" b="1" kern="0" dirty="0">
              <a:solidFill>
                <a:srgbClr val="006DA9"/>
              </a:solidFill>
              <a:latin typeface="+mj-lt"/>
            </a:endParaRPr>
          </a:p>
        </p:txBody>
      </p:sp>
      <p:sp>
        <p:nvSpPr>
          <p:cNvPr id="9" name="TextBox 8">
            <a:extLst>
              <a:ext uri="{FF2B5EF4-FFF2-40B4-BE49-F238E27FC236}">
                <a16:creationId xmlns:a16="http://schemas.microsoft.com/office/drawing/2014/main" id="{7422076B-583A-4699-8BE7-132190E2128A}"/>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08967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CD6F5-7F85-4D0F-A449-A2AB92F7A3F0}"/>
              </a:ext>
            </a:extLst>
          </p:cNvPr>
          <p:cNvSpPr>
            <a:spLocks noGrp="1"/>
          </p:cNvSpPr>
          <p:nvPr>
            <p:ph idx="1"/>
          </p:nvPr>
        </p:nvSpPr>
        <p:spPr>
          <a:xfrm>
            <a:off x="422804" y="2768441"/>
            <a:ext cx="8380677" cy="3187983"/>
          </a:xfrm>
        </p:spPr>
        <p:txBody>
          <a:bodyPr/>
          <a:lstStyle/>
          <a:p>
            <a:pPr>
              <a:spcBef>
                <a:spcPts val="1200"/>
              </a:spcBef>
              <a:spcAft>
                <a:spcPts val="600"/>
              </a:spcAft>
              <a:defRPr/>
            </a:pPr>
            <a:r>
              <a:rPr lang="en-US" sz="1600" dirty="0"/>
              <a:t>Spectroscopy fundamentals -  </a:t>
            </a:r>
            <a:r>
              <a:rPr lang="en-US" sz="1600" dirty="0">
                <a:solidFill>
                  <a:schemeClr val="tx1"/>
                </a:solidFill>
              </a:rPr>
              <a:t>The study of the interaction between matter and light</a:t>
            </a:r>
            <a:endParaRPr lang="en-US" sz="1600" dirty="0">
              <a:solidFill>
                <a:srgbClr val="FFFF00"/>
              </a:solidFill>
            </a:endParaRPr>
          </a:p>
          <a:p>
            <a:pPr marL="568325" indent="-285750">
              <a:spcBef>
                <a:spcPts val="1200"/>
              </a:spcBef>
              <a:spcAft>
                <a:spcPts val="600"/>
              </a:spcAft>
              <a:buFont typeface="Wingdings" panose="05000000000000000000" pitchFamily="2" charset="2"/>
              <a:buChar char="§"/>
              <a:defRPr/>
            </a:pPr>
            <a:r>
              <a:rPr lang="en-US" sz="1400" dirty="0"/>
              <a:t>Emission</a:t>
            </a:r>
            <a:r>
              <a:rPr lang="en-US" sz="1400" b="0" dirty="0">
                <a:solidFill>
                  <a:schemeClr val="tx1"/>
                </a:solidFill>
              </a:rPr>
              <a:t> – Specific colors of light emitted in all directions.  Example: Atomic Emission Spectroscopy</a:t>
            </a:r>
          </a:p>
          <a:p>
            <a:pPr marL="568325" indent="-285750">
              <a:spcBef>
                <a:spcPts val="1200"/>
              </a:spcBef>
              <a:spcAft>
                <a:spcPts val="600"/>
              </a:spcAft>
              <a:buFont typeface="Wingdings" panose="05000000000000000000" pitchFamily="2" charset="2"/>
              <a:buChar char="§"/>
              <a:defRPr/>
            </a:pPr>
            <a:r>
              <a:rPr lang="en-US" sz="1400" dirty="0"/>
              <a:t>Absorbance </a:t>
            </a:r>
            <a:r>
              <a:rPr lang="en-US" sz="1400" b="0" dirty="0">
                <a:solidFill>
                  <a:schemeClr val="tx1"/>
                </a:solidFill>
              </a:rPr>
              <a:t>– All colors of light go in, only part comes out.  Light travels in one direction only. Examples: UV, mid-IR (MIR), near-IR (NIR) Spectroscopy</a:t>
            </a:r>
          </a:p>
          <a:p>
            <a:pPr marL="568325" indent="-285750">
              <a:spcBef>
                <a:spcPts val="1200"/>
              </a:spcBef>
              <a:spcAft>
                <a:spcPts val="600"/>
              </a:spcAft>
              <a:buFont typeface="Wingdings" panose="05000000000000000000" pitchFamily="2" charset="2"/>
              <a:buChar char="§"/>
              <a:defRPr/>
            </a:pPr>
            <a:r>
              <a:rPr lang="en-US" sz="1400" dirty="0"/>
              <a:t>Fluorescence </a:t>
            </a:r>
            <a:r>
              <a:rPr lang="en-US" sz="1400" b="0" dirty="0">
                <a:solidFill>
                  <a:schemeClr val="tx1"/>
                </a:solidFill>
              </a:rPr>
              <a:t>–</a:t>
            </a:r>
            <a:r>
              <a:rPr lang="en-US" sz="1400" dirty="0"/>
              <a:t> </a:t>
            </a:r>
            <a:r>
              <a:rPr lang="en-US" sz="1400" b="0" dirty="0">
                <a:solidFill>
                  <a:schemeClr val="tx1"/>
                </a:solidFill>
              </a:rPr>
              <a:t>Wide band of colors emitted in all directions</a:t>
            </a:r>
          </a:p>
          <a:p>
            <a:pPr marL="568325" indent="-285750">
              <a:spcBef>
                <a:spcPts val="1200"/>
              </a:spcBef>
              <a:spcAft>
                <a:spcPts val="600"/>
              </a:spcAft>
              <a:buFont typeface="Wingdings" panose="05000000000000000000" pitchFamily="2" charset="2"/>
              <a:buChar char="§"/>
              <a:defRPr/>
            </a:pPr>
            <a:r>
              <a:rPr lang="en-US" sz="1400" dirty="0"/>
              <a:t>Raman </a:t>
            </a:r>
            <a:r>
              <a:rPr lang="en-US" sz="1400" b="0" dirty="0">
                <a:solidFill>
                  <a:schemeClr val="tx1"/>
                </a:solidFill>
              </a:rPr>
              <a:t>– Light scattering technique (photons re-emitted in all directions)</a:t>
            </a:r>
          </a:p>
          <a:p>
            <a:endParaRPr lang="en-US" dirty="0"/>
          </a:p>
        </p:txBody>
      </p:sp>
      <p:sp>
        <p:nvSpPr>
          <p:cNvPr id="3" name="Slide Number Placeholder 2">
            <a:extLst>
              <a:ext uri="{FF2B5EF4-FFF2-40B4-BE49-F238E27FC236}">
                <a16:creationId xmlns:a16="http://schemas.microsoft.com/office/drawing/2014/main" id="{EE8A2D66-91DF-44C0-ABCD-3ADDC5D0268F}"/>
              </a:ext>
            </a:extLst>
          </p:cNvPr>
          <p:cNvSpPr>
            <a:spLocks noGrp="1"/>
          </p:cNvSpPr>
          <p:nvPr>
            <p:ph type="sldNum" sz="quarter" idx="12"/>
          </p:nvPr>
        </p:nvSpPr>
        <p:spPr/>
        <p:txBody>
          <a:bodyPr/>
          <a:lstStyle/>
          <a:p>
            <a:fld id="{677431CD-109D-4799-81C2-761F8C28FE26}" type="slidenum">
              <a:rPr lang="en-CA" smtClean="0"/>
              <a:t>5</a:t>
            </a:fld>
            <a:endParaRPr lang="en-CA"/>
          </a:p>
        </p:txBody>
      </p:sp>
      <p:sp>
        <p:nvSpPr>
          <p:cNvPr id="4" name="Text Placeholder 3">
            <a:extLst>
              <a:ext uri="{FF2B5EF4-FFF2-40B4-BE49-F238E27FC236}">
                <a16:creationId xmlns:a16="http://schemas.microsoft.com/office/drawing/2014/main" id="{A3C9C47C-01EF-431B-A431-293DC5E41F76}"/>
              </a:ext>
            </a:extLst>
          </p:cNvPr>
          <p:cNvSpPr>
            <a:spLocks noGrp="1"/>
          </p:cNvSpPr>
          <p:nvPr>
            <p:ph type="body" sz="quarter" idx="13"/>
          </p:nvPr>
        </p:nvSpPr>
        <p:spPr/>
        <p:txBody>
          <a:bodyPr/>
          <a:lstStyle/>
          <a:p>
            <a:r>
              <a:rPr lang="en-US" dirty="0"/>
              <a:t>PAT Tools - Spectroscopy</a:t>
            </a:r>
          </a:p>
        </p:txBody>
      </p:sp>
      <p:sp>
        <p:nvSpPr>
          <p:cNvPr id="6" name="TextBox 3">
            <a:extLst>
              <a:ext uri="{FF2B5EF4-FFF2-40B4-BE49-F238E27FC236}">
                <a16:creationId xmlns:a16="http://schemas.microsoft.com/office/drawing/2014/main" id="{041D04EF-891F-4952-9A27-5DA80B7E5CFD}"/>
              </a:ext>
            </a:extLst>
          </p:cNvPr>
          <p:cNvSpPr txBox="1">
            <a:spLocks noChangeArrowheads="1"/>
          </p:cNvSpPr>
          <p:nvPr/>
        </p:nvSpPr>
        <p:spPr bwMode="auto">
          <a:xfrm>
            <a:off x="379679" y="1289910"/>
            <a:ext cx="5907910" cy="1200329"/>
          </a:xfrm>
          <a:prstGeom prst="rect">
            <a:avLst/>
          </a:prstGeom>
          <a:noFill/>
          <a:ln w="9525">
            <a:noFill/>
            <a:miter lim="800000"/>
            <a:headEnd/>
            <a:tailEnd/>
          </a:ln>
        </p:spPr>
        <p:txBody>
          <a:bodyPr wrap="square">
            <a:spAutoFit/>
          </a:bodyPr>
          <a:lstStyle/>
          <a:p>
            <a:r>
              <a:rPr lang="en-US" i="1" dirty="0"/>
              <a:t>“Spectroscopic measurements appear to be the most promising for process monitoring due to their ease of sampling and potential to measure multiple analytes simultaneously.”</a:t>
            </a:r>
          </a:p>
        </p:txBody>
      </p:sp>
      <p:sp>
        <p:nvSpPr>
          <p:cNvPr id="7" name="Rectangle 3">
            <a:extLst>
              <a:ext uri="{FF2B5EF4-FFF2-40B4-BE49-F238E27FC236}">
                <a16:creationId xmlns:a16="http://schemas.microsoft.com/office/drawing/2014/main" id="{913FDA1A-D955-4038-BD16-11185A53F352}"/>
              </a:ext>
            </a:extLst>
          </p:cNvPr>
          <p:cNvSpPr>
            <a:spLocks noChangeArrowheads="1"/>
          </p:cNvSpPr>
          <p:nvPr/>
        </p:nvSpPr>
        <p:spPr bwMode="auto">
          <a:xfrm>
            <a:off x="302156" y="5412731"/>
            <a:ext cx="8458200" cy="338554"/>
          </a:xfrm>
          <a:prstGeom prst="rect">
            <a:avLst/>
          </a:prstGeom>
          <a:noFill/>
          <a:ln w="9525">
            <a:noFill/>
            <a:miter lim="800000"/>
            <a:headEnd/>
            <a:tailEnd/>
          </a:ln>
        </p:spPr>
        <p:txBody>
          <a:bodyPr>
            <a:spAutoFit/>
          </a:bodyPr>
          <a:lstStyle/>
          <a:p>
            <a:pPr>
              <a:defRPr/>
            </a:pPr>
            <a:r>
              <a:rPr lang="en-US" sz="800" dirty="0"/>
              <a:t>Abu-</a:t>
            </a:r>
            <a:r>
              <a:rPr lang="en-US" sz="800" dirty="0" err="1"/>
              <a:t>Absi</a:t>
            </a:r>
            <a:r>
              <a:rPr lang="en-US" sz="800" dirty="0"/>
              <a:t>, N., </a:t>
            </a:r>
            <a:r>
              <a:rPr lang="en-US" sz="800" dirty="0" err="1"/>
              <a:t>Kenty</a:t>
            </a:r>
            <a:r>
              <a:rPr lang="en-US" sz="800" dirty="0"/>
              <a:t>, B., Cuellar, M., </a:t>
            </a:r>
            <a:r>
              <a:rPr lang="en-US" sz="800" dirty="0" err="1"/>
              <a:t>Borys</a:t>
            </a:r>
            <a:r>
              <a:rPr lang="en-US" sz="800" dirty="0"/>
              <a:t>, M., </a:t>
            </a:r>
            <a:r>
              <a:rPr lang="en-US" sz="800" dirty="0" err="1"/>
              <a:t>Sakhamuri</a:t>
            </a:r>
            <a:r>
              <a:rPr lang="en-US" sz="800" dirty="0"/>
              <a:t>, S., Strachan, D., </a:t>
            </a:r>
            <a:r>
              <a:rPr lang="en-US" sz="800" dirty="0" err="1"/>
              <a:t>Hausladen</a:t>
            </a:r>
            <a:r>
              <a:rPr lang="en-US" sz="800" dirty="0"/>
              <a:t>, M., </a:t>
            </a:r>
            <a:r>
              <a:rPr lang="en-US" sz="800" dirty="0" err="1"/>
              <a:t>Jian</a:t>
            </a:r>
            <a:r>
              <a:rPr lang="en-US" sz="800" dirty="0"/>
              <a:t> Li, Z</a:t>
            </a:r>
            <a:r>
              <a:rPr lang="en-US" sz="800" b="1" dirty="0"/>
              <a:t>. </a:t>
            </a:r>
            <a:r>
              <a:rPr lang="en-US" sz="800" dirty="0"/>
              <a:t>(May 2011) </a:t>
            </a:r>
            <a:r>
              <a:rPr lang="en-US" sz="800" b="1" dirty="0"/>
              <a:t>Real Time Monitoring of Multiple Parameters in Mammalian Cell Culture Bioreactors Using an In-line Raman Spectroscopy Probe. </a:t>
            </a:r>
            <a:r>
              <a:rPr lang="en-US" sz="800" i="1" dirty="0"/>
              <a:t>Biotechnology and Bioengineering. Bioengineering,108 (5):1215-1221.</a:t>
            </a:r>
            <a:endParaRPr lang="en-US" sz="800" dirty="0"/>
          </a:p>
        </p:txBody>
      </p:sp>
      <p:pic>
        <p:nvPicPr>
          <p:cNvPr id="8" name="Picture 2">
            <a:extLst>
              <a:ext uri="{FF2B5EF4-FFF2-40B4-BE49-F238E27FC236}">
                <a16:creationId xmlns:a16="http://schemas.microsoft.com/office/drawing/2014/main" id="{12450CC1-C7F0-493C-B590-3140B47999BE}"/>
              </a:ext>
            </a:extLst>
          </p:cNvPr>
          <p:cNvPicPr>
            <a:picLocks noChangeAspect="1" noChangeArrowheads="1"/>
          </p:cNvPicPr>
          <p:nvPr/>
        </p:nvPicPr>
        <p:blipFill>
          <a:blip r:embed="rId2" cstate="print"/>
          <a:srcRect/>
          <a:stretch>
            <a:fillRect/>
          </a:stretch>
        </p:blipFill>
        <p:spPr bwMode="auto">
          <a:xfrm>
            <a:off x="6359056" y="1038042"/>
            <a:ext cx="2133600" cy="1668463"/>
          </a:xfrm>
          <a:prstGeom prst="rect">
            <a:avLst/>
          </a:prstGeom>
          <a:noFill/>
          <a:ln w="9525">
            <a:noFill/>
            <a:miter lim="800000"/>
            <a:headEnd/>
            <a:tailEnd/>
          </a:ln>
        </p:spPr>
      </p:pic>
      <p:sp>
        <p:nvSpPr>
          <p:cNvPr id="11" name="TextBox 10">
            <a:extLst>
              <a:ext uri="{FF2B5EF4-FFF2-40B4-BE49-F238E27FC236}">
                <a16:creationId xmlns:a16="http://schemas.microsoft.com/office/drawing/2014/main" id="{6A6B5191-C3E2-44D3-B6DE-C41C2A29BE27}"/>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86862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fld id="{FFFCC275-D389-4048-8F8B-39F5061F80AB}" type="slidenum">
              <a:rPr lang="en-US" smtClean="0"/>
              <a:pPr/>
              <a:t>6</a:t>
            </a:fld>
            <a:endParaRPr lang="en-US"/>
          </a:p>
        </p:txBody>
      </p:sp>
      <p:sp>
        <p:nvSpPr>
          <p:cNvPr id="3" name="Text Placeholder 2">
            <a:extLst>
              <a:ext uri="{FF2B5EF4-FFF2-40B4-BE49-F238E27FC236}">
                <a16:creationId xmlns:a16="http://schemas.microsoft.com/office/drawing/2014/main" id="{8A58CC08-7696-4AFA-8AFB-58C8FF7356A4}"/>
              </a:ext>
            </a:extLst>
          </p:cNvPr>
          <p:cNvSpPr>
            <a:spLocks noGrp="1"/>
          </p:cNvSpPr>
          <p:nvPr>
            <p:ph type="body" sz="quarter" idx="13"/>
          </p:nvPr>
        </p:nvSpPr>
        <p:spPr/>
        <p:txBody>
          <a:bodyPr/>
          <a:lstStyle/>
          <a:p>
            <a:r>
              <a:rPr lang="en-US" dirty="0"/>
              <a:t>Implementation of spectroscopic methods</a:t>
            </a:r>
          </a:p>
        </p:txBody>
      </p:sp>
      <p:graphicFrame>
        <p:nvGraphicFramePr>
          <p:cNvPr id="1026" name="Object 4"/>
          <p:cNvGraphicFramePr>
            <a:graphicFrameLocks noChangeAspect="1"/>
          </p:cNvGraphicFramePr>
          <p:nvPr>
            <p:extLst>
              <p:ext uri="{D42A27DB-BD31-4B8C-83A1-F6EECF244321}">
                <p14:modId xmlns:p14="http://schemas.microsoft.com/office/powerpoint/2010/main" val="3075282224"/>
              </p:ext>
            </p:extLst>
          </p:nvPr>
        </p:nvGraphicFramePr>
        <p:xfrm>
          <a:off x="1264257" y="1200317"/>
          <a:ext cx="6834450" cy="4493770"/>
        </p:xfrm>
        <a:graphic>
          <a:graphicData uri="http://schemas.openxmlformats.org/presentationml/2006/ole">
            <mc:AlternateContent xmlns:mc="http://schemas.openxmlformats.org/markup-compatibility/2006">
              <mc:Choice xmlns:v="urn:schemas-microsoft-com:vml" Requires="v">
                <p:oleObj spid="_x0000_s5152" name="Bitmap Image" r:id="rId4" imgW="6620799" imgH="4352381" progId="PBrush">
                  <p:embed/>
                </p:oleObj>
              </mc:Choice>
              <mc:Fallback>
                <p:oleObj name="Bitmap Image" r:id="rId4" imgW="6620799" imgH="4352381" progId="PBrush">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4257" y="1200317"/>
                        <a:ext cx="6834450" cy="4493770"/>
                      </a:xfrm>
                      <a:prstGeom prst="rect">
                        <a:avLst/>
                      </a:prstGeom>
                      <a:noFill/>
                      <a:ln>
                        <a:noFill/>
                      </a:ln>
                      <a:effectLst/>
                    </p:spPr>
                  </p:pic>
                </p:oleObj>
              </mc:Fallback>
            </mc:AlternateContent>
          </a:graphicData>
        </a:graphic>
      </p:graphicFrame>
      <p:sp>
        <p:nvSpPr>
          <p:cNvPr id="4" name="Rounded Rectangle 3"/>
          <p:cNvSpPr/>
          <p:nvPr/>
        </p:nvSpPr>
        <p:spPr bwMode="auto">
          <a:xfrm rot="16200000">
            <a:off x="3326023" y="2035699"/>
            <a:ext cx="520700" cy="995901"/>
          </a:xfrm>
          <a:prstGeom prst="roundRect">
            <a:avLst/>
          </a:prstGeom>
          <a:noFill/>
          <a:ln w="762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n-US">
              <a:solidFill>
                <a:schemeClr val="tx1"/>
              </a:solidFill>
            </a:endParaRPr>
          </a:p>
        </p:txBody>
      </p:sp>
      <p:sp>
        <p:nvSpPr>
          <p:cNvPr id="8" name="TextBox 7">
            <a:extLst>
              <a:ext uri="{FF2B5EF4-FFF2-40B4-BE49-F238E27FC236}">
                <a16:creationId xmlns:a16="http://schemas.microsoft.com/office/drawing/2014/main" id="{B6DC0FB7-0FF7-4B69-A678-879E4827722C}"/>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603659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802BAA-34E0-42F0-AE70-C8BD100533E7}"/>
              </a:ext>
            </a:extLst>
          </p:cNvPr>
          <p:cNvSpPr>
            <a:spLocks noGrp="1"/>
          </p:cNvSpPr>
          <p:nvPr>
            <p:ph type="body" sz="quarter" idx="13"/>
          </p:nvPr>
        </p:nvSpPr>
        <p:spPr/>
        <p:txBody>
          <a:bodyPr/>
          <a:lstStyle/>
          <a:p>
            <a:r>
              <a:rPr lang="en-US" dirty="0"/>
              <a:t>What is Raman spectroscopy?</a:t>
            </a:r>
          </a:p>
        </p:txBody>
      </p:sp>
      <p:sp>
        <p:nvSpPr>
          <p:cNvPr id="70" name="Rectangle 69">
            <a:extLst>
              <a:ext uri="{FF2B5EF4-FFF2-40B4-BE49-F238E27FC236}">
                <a16:creationId xmlns:a16="http://schemas.microsoft.com/office/drawing/2014/main" id="{542A53DC-4072-425A-BC93-EFABFCDCCF07}"/>
              </a:ext>
            </a:extLst>
          </p:cNvPr>
          <p:cNvSpPr/>
          <p:nvPr/>
        </p:nvSpPr>
        <p:spPr>
          <a:xfrm>
            <a:off x="533400" y="988434"/>
            <a:ext cx="7924800" cy="1154162"/>
          </a:xfrm>
          <a:prstGeom prst="rect">
            <a:avLst/>
          </a:prstGeom>
        </p:spPr>
        <p:txBody>
          <a:bodyPr wrap="square">
            <a:spAutoFit/>
          </a:bodyPr>
          <a:lstStyle/>
          <a:p>
            <a:pPr marL="285750" indent="-285750" fontAlgn="auto">
              <a:spcBef>
                <a:spcPts val="1200"/>
              </a:spcBef>
              <a:spcAft>
                <a:spcPts val="600"/>
              </a:spcAft>
              <a:buClr>
                <a:prstClr val="black"/>
              </a:buClr>
              <a:buSzPct val="120000"/>
              <a:buFont typeface="Arial" panose="020B0604020202020204" pitchFamily="34" charset="0"/>
              <a:buChar char="•"/>
            </a:pPr>
            <a:r>
              <a:rPr lang="en-US" dirty="0">
                <a:solidFill>
                  <a:prstClr val="black"/>
                </a:solidFill>
                <a:latin typeface="Arial"/>
              </a:rPr>
              <a:t>Raman spectroscopy is a light scattering technique</a:t>
            </a:r>
          </a:p>
          <a:p>
            <a:pPr marL="285750" indent="-285750" fontAlgn="auto">
              <a:spcBef>
                <a:spcPts val="1200"/>
              </a:spcBef>
              <a:spcAft>
                <a:spcPts val="600"/>
              </a:spcAft>
              <a:buClr>
                <a:prstClr val="black"/>
              </a:buClr>
              <a:buSzPct val="120000"/>
              <a:buFont typeface="Arial" panose="020B0604020202020204" pitchFamily="34" charset="0"/>
              <a:buChar char="•"/>
            </a:pPr>
            <a:r>
              <a:rPr lang="en-US" dirty="0">
                <a:solidFill>
                  <a:prstClr val="black"/>
                </a:solidFill>
                <a:latin typeface="Arial"/>
              </a:rPr>
              <a:t>Raman spectra provide a “molecular fingerprint”, enabling qualitative and quantitative analysis</a:t>
            </a:r>
          </a:p>
        </p:txBody>
      </p:sp>
      <p:sp>
        <p:nvSpPr>
          <p:cNvPr id="80" name="Rectangle 79">
            <a:extLst>
              <a:ext uri="{FF2B5EF4-FFF2-40B4-BE49-F238E27FC236}">
                <a16:creationId xmlns:a16="http://schemas.microsoft.com/office/drawing/2014/main" id="{CEAD8F1B-C537-465A-AE6B-BE22E7B46A86}"/>
              </a:ext>
            </a:extLst>
          </p:cNvPr>
          <p:cNvSpPr/>
          <p:nvPr/>
        </p:nvSpPr>
        <p:spPr>
          <a:xfrm>
            <a:off x="533400" y="2207634"/>
            <a:ext cx="3095625" cy="2492990"/>
          </a:xfrm>
          <a:prstGeom prst="rect">
            <a:avLst/>
          </a:prstGeom>
        </p:spPr>
        <p:txBody>
          <a:bodyPr wrap="square">
            <a:spAutoFit/>
          </a:bodyPr>
          <a:lstStyle/>
          <a:p>
            <a:pPr marL="285750" indent="-285750" fontAlgn="auto">
              <a:spcBef>
                <a:spcPts val="1200"/>
              </a:spcBef>
              <a:spcAft>
                <a:spcPts val="600"/>
              </a:spcAft>
              <a:buClr>
                <a:prstClr val="black"/>
              </a:buClr>
              <a:buSzPct val="120000"/>
              <a:buFont typeface="Arial" panose="020B0604020202020204" pitchFamily="34" charset="0"/>
              <a:buChar char="•"/>
            </a:pPr>
            <a:r>
              <a:rPr lang="en-US" dirty="0">
                <a:solidFill>
                  <a:prstClr val="black"/>
                </a:solidFill>
                <a:latin typeface="Arial"/>
              </a:rPr>
              <a:t>Process Raman enables direct, </a:t>
            </a:r>
            <a:r>
              <a:rPr lang="en-US" i="1" dirty="0">
                <a:solidFill>
                  <a:prstClr val="black"/>
                </a:solidFill>
                <a:latin typeface="Arial"/>
              </a:rPr>
              <a:t>in situ, </a:t>
            </a:r>
            <a:r>
              <a:rPr lang="en-US" dirty="0">
                <a:solidFill>
                  <a:prstClr val="black"/>
                </a:solidFill>
                <a:latin typeface="Arial"/>
              </a:rPr>
              <a:t>real-time process measurements</a:t>
            </a:r>
          </a:p>
          <a:p>
            <a:pPr marL="285750" indent="-285750" fontAlgn="auto">
              <a:spcBef>
                <a:spcPts val="1200"/>
              </a:spcBef>
              <a:spcAft>
                <a:spcPts val="600"/>
              </a:spcAft>
              <a:buClr>
                <a:prstClr val="black"/>
              </a:buClr>
              <a:buSzPct val="120000"/>
              <a:buFont typeface="Arial" panose="020B0604020202020204" pitchFamily="34" charset="0"/>
              <a:buChar char="•"/>
            </a:pPr>
            <a:r>
              <a:rPr lang="en-US" dirty="0">
                <a:solidFill>
                  <a:prstClr val="black"/>
                </a:solidFill>
                <a:latin typeface="Arial"/>
              </a:rPr>
              <a:t>Sampling flexibility: applicable to solids, liquids, gases, slurries</a:t>
            </a:r>
          </a:p>
          <a:p>
            <a:pPr marL="285750" indent="-285750" fontAlgn="auto">
              <a:spcBef>
                <a:spcPts val="1200"/>
              </a:spcBef>
              <a:spcAft>
                <a:spcPts val="600"/>
              </a:spcAft>
              <a:buClr>
                <a:prstClr val="black"/>
              </a:buClr>
              <a:buSzPct val="120000"/>
              <a:buFont typeface="Arial" panose="020B0604020202020204" pitchFamily="34" charset="0"/>
              <a:buChar char="•"/>
            </a:pPr>
            <a:endParaRPr lang="en-US" dirty="0">
              <a:solidFill>
                <a:prstClr val="black"/>
              </a:solidFill>
              <a:latin typeface="Arial"/>
            </a:endParaRPr>
          </a:p>
        </p:txBody>
      </p:sp>
      <p:pic>
        <p:nvPicPr>
          <p:cNvPr id="98" name="Picture 2">
            <a:extLst>
              <a:ext uri="{FF2B5EF4-FFF2-40B4-BE49-F238E27FC236}">
                <a16:creationId xmlns:a16="http://schemas.microsoft.com/office/drawing/2014/main" id="{4ACDE14C-58F6-43BA-BC1C-FBBE8678F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37077"/>
            <a:ext cx="5013282" cy="276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TextBox 103">
            <a:extLst>
              <a:ext uri="{FF2B5EF4-FFF2-40B4-BE49-F238E27FC236}">
                <a16:creationId xmlns:a16="http://schemas.microsoft.com/office/drawing/2014/main" id="{BA4B6E59-521B-4899-9435-258BE46D74A5}"/>
              </a:ext>
            </a:extLst>
          </p:cNvPr>
          <p:cNvSpPr txBox="1"/>
          <p:nvPr/>
        </p:nvSpPr>
        <p:spPr>
          <a:xfrm>
            <a:off x="990600" y="4981308"/>
            <a:ext cx="7848600" cy="877163"/>
          </a:xfrm>
          <a:prstGeom prst="rect">
            <a:avLst/>
          </a:prstGeom>
          <a:noFill/>
        </p:spPr>
        <p:txBody>
          <a:bodyPr wrap="square" rtlCol="0">
            <a:spAutoFit/>
          </a:bodyPr>
          <a:lstStyle/>
          <a:p>
            <a:pPr fontAlgn="auto">
              <a:spcBef>
                <a:spcPts val="600"/>
              </a:spcBef>
              <a:spcAft>
                <a:spcPts val="1200"/>
              </a:spcAft>
            </a:pPr>
            <a:r>
              <a:rPr lang="en-US" b="1" dirty="0">
                <a:solidFill>
                  <a:prstClr val="black"/>
                </a:solidFill>
                <a:latin typeface="E+H Serif" panose="02020403050405020404" pitchFamily="18" charset="0"/>
              </a:rPr>
              <a:t>Raman combines the benefits of MIR and NIR </a:t>
            </a:r>
            <a:endParaRPr lang="en-US" sz="200" b="1" dirty="0">
              <a:solidFill>
                <a:prstClr val="black"/>
              </a:solidFill>
              <a:latin typeface="E+H Serif" panose="02020403050405020404" pitchFamily="18" charset="0"/>
            </a:endParaRPr>
          </a:p>
          <a:p>
            <a:pPr fontAlgn="auto">
              <a:spcBef>
                <a:spcPts val="600"/>
              </a:spcBef>
              <a:spcAft>
                <a:spcPts val="600"/>
              </a:spcAft>
            </a:pPr>
            <a:r>
              <a:rPr lang="en-US" b="1" dirty="0">
                <a:solidFill>
                  <a:prstClr val="black"/>
                </a:solidFill>
                <a:latin typeface="E+H Serif" panose="02020403050405020404" pitchFamily="18" charset="0"/>
              </a:rPr>
              <a:t>Ease of use and sampling similar to NIR with chemical specificity of MIR</a:t>
            </a:r>
          </a:p>
        </p:txBody>
      </p:sp>
      <p:sp>
        <p:nvSpPr>
          <p:cNvPr id="105" name="5-Point Star 93">
            <a:extLst>
              <a:ext uri="{FF2B5EF4-FFF2-40B4-BE49-F238E27FC236}">
                <a16:creationId xmlns:a16="http://schemas.microsoft.com/office/drawing/2014/main" id="{F3DD60C6-E1B1-469B-9890-7961FE1787DE}"/>
              </a:ext>
            </a:extLst>
          </p:cNvPr>
          <p:cNvSpPr/>
          <p:nvPr/>
        </p:nvSpPr>
        <p:spPr>
          <a:xfrm>
            <a:off x="381000" y="5039142"/>
            <a:ext cx="533400" cy="4572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TextBox 8">
            <a:extLst>
              <a:ext uri="{FF2B5EF4-FFF2-40B4-BE49-F238E27FC236}">
                <a16:creationId xmlns:a16="http://schemas.microsoft.com/office/drawing/2014/main" id="{F036D6BD-A13E-4A52-A399-4D19E82AEB67}"/>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285013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649951"/>
            <a:ext cx="8380677" cy="1278083"/>
          </a:xfrm>
        </p:spPr>
        <p:txBody>
          <a:bodyPr/>
          <a:lstStyle/>
          <a:p>
            <a:pPr marL="214313" indent="-214313">
              <a:spcBef>
                <a:spcPts val="900"/>
              </a:spcBef>
              <a:buClr>
                <a:srgbClr val="007CAA"/>
              </a:buClr>
              <a:buSzPct val="100000"/>
              <a:buFont typeface="E+H Serif" panose="02020403050405020404" pitchFamily="18" charset="0"/>
              <a:buChar char="•"/>
              <a:defRPr/>
            </a:pPr>
            <a:r>
              <a:rPr lang="en-US" sz="1500" dirty="0">
                <a:solidFill>
                  <a:schemeClr val="bg2">
                    <a:lumMod val="50000"/>
                  </a:schemeClr>
                </a:solidFill>
                <a:cs typeface="Calibri" panose="020F0502020204030204" pitchFamily="34" charset="0"/>
              </a:rPr>
              <a:t>L</a:t>
            </a:r>
            <a:r>
              <a:rPr lang="en-US" sz="1500" dirty="0">
                <a:solidFill>
                  <a:schemeClr val="bg2">
                    <a:lumMod val="50000"/>
                  </a:schemeClr>
                </a:solidFill>
                <a:cs typeface="Arial" panose="020B0604020202020204" pitchFamily="34" charset="0"/>
              </a:rPr>
              <a:t>aser light of specific wavelength (e.g. 785 nm) interacts with molecules (scattering)</a:t>
            </a:r>
          </a:p>
          <a:p>
            <a:pPr marL="214313" indent="-214313">
              <a:spcBef>
                <a:spcPts val="900"/>
              </a:spcBef>
              <a:buClr>
                <a:srgbClr val="007CAA"/>
              </a:buClr>
              <a:buSzPct val="100000"/>
              <a:buFont typeface="E+H Serif" panose="02020403050405020404" pitchFamily="18" charset="0"/>
              <a:buChar char="•"/>
              <a:defRPr/>
            </a:pPr>
            <a:r>
              <a:rPr lang="en-US" sz="1500" dirty="0">
                <a:solidFill>
                  <a:schemeClr val="bg2">
                    <a:lumMod val="50000"/>
                  </a:schemeClr>
                </a:solidFill>
                <a:cs typeface="Arial" panose="020B0604020202020204" pitchFamily="34" charset="0"/>
              </a:rPr>
              <a:t>1 out of 10</a:t>
            </a:r>
            <a:r>
              <a:rPr lang="en-US" sz="1500" baseline="30000" dirty="0">
                <a:solidFill>
                  <a:schemeClr val="bg2">
                    <a:lumMod val="50000"/>
                  </a:schemeClr>
                </a:solidFill>
                <a:cs typeface="Arial" panose="020B0604020202020204" pitchFamily="34" charset="0"/>
              </a:rPr>
              <a:t>8</a:t>
            </a:r>
            <a:r>
              <a:rPr lang="en-US" sz="1500" dirty="0">
                <a:solidFill>
                  <a:schemeClr val="bg2">
                    <a:lumMod val="50000"/>
                  </a:schemeClr>
                </a:solidFill>
                <a:cs typeface="Arial" panose="020B0604020202020204" pitchFamily="34" charset="0"/>
              </a:rPr>
              <a:t> photons is frequency shifted due to specific energy transfer (Raman shift)</a:t>
            </a:r>
          </a:p>
          <a:p>
            <a:pPr marL="214313" indent="-214313">
              <a:spcBef>
                <a:spcPts val="900"/>
              </a:spcBef>
              <a:buClr>
                <a:srgbClr val="007CAA"/>
              </a:buClr>
              <a:buSzPct val="100000"/>
              <a:buFont typeface="E+H Serif" panose="02020403050405020404" pitchFamily="18" charset="0"/>
              <a:buChar char="•"/>
              <a:defRPr/>
            </a:pPr>
            <a:r>
              <a:rPr lang="en-US" sz="1500" dirty="0">
                <a:solidFill>
                  <a:schemeClr val="bg2">
                    <a:lumMod val="50000"/>
                  </a:schemeClr>
                </a:solidFill>
                <a:cs typeface="Arial" panose="020B0604020202020204" pitchFamily="34" charset="0"/>
              </a:rPr>
              <a:t>Result: Specific photons allow identification &amp; quantification (solvent, products, substrate) </a:t>
            </a:r>
          </a:p>
          <a:p>
            <a:endParaRPr lang="en-US" sz="1500" dirty="0"/>
          </a:p>
        </p:txBody>
      </p:sp>
      <p:sp>
        <p:nvSpPr>
          <p:cNvPr id="5" name="Text Placeholder 4"/>
          <p:cNvSpPr>
            <a:spLocks noGrp="1"/>
          </p:cNvSpPr>
          <p:nvPr>
            <p:ph type="body" sz="quarter" idx="13"/>
          </p:nvPr>
        </p:nvSpPr>
        <p:spPr/>
        <p:txBody>
          <a:bodyPr/>
          <a:lstStyle/>
          <a:p>
            <a:r>
              <a:rPr lang="en-US" dirty="0"/>
              <a:t>Raman technology illustrated</a:t>
            </a:r>
          </a:p>
        </p:txBody>
      </p:sp>
      <p:sp>
        <p:nvSpPr>
          <p:cNvPr id="76" name="Rectangle 2">
            <a:extLst>
              <a:ext uri="{FF2B5EF4-FFF2-40B4-BE49-F238E27FC236}">
                <a16:creationId xmlns:a16="http://schemas.microsoft.com/office/drawing/2014/main" id="{6BCE16C5-B1EA-4900-9F04-C7448AA156B1}"/>
              </a:ext>
            </a:extLst>
          </p:cNvPr>
          <p:cNvSpPr>
            <a:spLocks noChangeArrowheads="1"/>
          </p:cNvSpPr>
          <p:nvPr/>
        </p:nvSpPr>
        <p:spPr bwMode="auto">
          <a:xfrm>
            <a:off x="1561023" y="3273059"/>
            <a:ext cx="5838825" cy="2280217"/>
          </a:xfrm>
          <a:prstGeom prst="rect">
            <a:avLst/>
          </a:prstGeom>
          <a:solidFill>
            <a:schemeClr val="accent1">
              <a:lumMod val="20000"/>
              <a:lumOff val="80000"/>
            </a:schemeClr>
          </a:solidFill>
          <a:ln>
            <a:noFill/>
          </a:ln>
          <a:effectLst>
            <a:outerShdw dist="107763" dir="2700000" algn="ctr" rotWithShape="0">
              <a:srgbClr val="424242"/>
            </a:outerShdw>
          </a:effectLst>
          <a:extLst/>
        </p:spPr>
        <p:txBody>
          <a:bodyPr wrap="none" anchor="ctr"/>
          <a:lstStyle/>
          <a:p>
            <a:pPr marL="346472" indent="-346472" defTabSz="433388">
              <a:buClr>
                <a:srgbClr val="000000"/>
              </a:buClr>
              <a:buBlip>
                <a:blip r:embed="rId3"/>
              </a:buBlip>
            </a:pPr>
            <a:endParaRPr lang="fr-FR" sz="1050"/>
          </a:p>
        </p:txBody>
      </p:sp>
      <p:sp>
        <p:nvSpPr>
          <p:cNvPr id="77" name="Oval 3">
            <a:extLst>
              <a:ext uri="{FF2B5EF4-FFF2-40B4-BE49-F238E27FC236}">
                <a16:creationId xmlns:a16="http://schemas.microsoft.com/office/drawing/2014/main" id="{30C13CF4-92B4-440A-9B6C-B6BE689E91CA}"/>
              </a:ext>
            </a:extLst>
          </p:cNvPr>
          <p:cNvSpPr>
            <a:spLocks noChangeAspect="1" noChangeArrowheads="1"/>
          </p:cNvSpPr>
          <p:nvPr/>
        </p:nvSpPr>
        <p:spPr bwMode="auto">
          <a:xfrm>
            <a:off x="5722853" y="3626845"/>
            <a:ext cx="94060" cy="92869"/>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78" name="Oval 4">
            <a:extLst>
              <a:ext uri="{FF2B5EF4-FFF2-40B4-BE49-F238E27FC236}">
                <a16:creationId xmlns:a16="http://schemas.microsoft.com/office/drawing/2014/main" id="{36D923FC-399B-48B5-8101-EEBF6178C255}"/>
              </a:ext>
            </a:extLst>
          </p:cNvPr>
          <p:cNvSpPr>
            <a:spLocks noChangeAspect="1" noChangeArrowheads="1"/>
          </p:cNvSpPr>
          <p:nvPr/>
        </p:nvSpPr>
        <p:spPr bwMode="auto">
          <a:xfrm>
            <a:off x="5778812" y="3587554"/>
            <a:ext cx="94059" cy="92869"/>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79" name="Oval 5">
            <a:extLst>
              <a:ext uri="{FF2B5EF4-FFF2-40B4-BE49-F238E27FC236}">
                <a16:creationId xmlns:a16="http://schemas.microsoft.com/office/drawing/2014/main" id="{1DE8AC3A-A2D1-4D07-845D-AEBFF67CE3A6}"/>
              </a:ext>
            </a:extLst>
          </p:cNvPr>
          <p:cNvSpPr>
            <a:spLocks noChangeAspect="1" noChangeArrowheads="1"/>
          </p:cNvSpPr>
          <p:nvPr/>
        </p:nvSpPr>
        <p:spPr bwMode="auto">
          <a:xfrm>
            <a:off x="5670465" y="4074520"/>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0" name="Oval 6">
            <a:extLst>
              <a:ext uri="{FF2B5EF4-FFF2-40B4-BE49-F238E27FC236}">
                <a16:creationId xmlns:a16="http://schemas.microsoft.com/office/drawing/2014/main" id="{98B54888-2AAB-4377-9670-EDD763B6E4B5}"/>
              </a:ext>
            </a:extLst>
          </p:cNvPr>
          <p:cNvSpPr>
            <a:spLocks noChangeAspect="1" noChangeArrowheads="1"/>
          </p:cNvSpPr>
          <p:nvPr/>
        </p:nvSpPr>
        <p:spPr bwMode="auto">
          <a:xfrm>
            <a:off x="5670465" y="3857826"/>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1" name="Oval 7">
            <a:extLst>
              <a:ext uri="{FF2B5EF4-FFF2-40B4-BE49-F238E27FC236}">
                <a16:creationId xmlns:a16="http://schemas.microsoft.com/office/drawing/2014/main" id="{72ED1AAE-7DAA-4CF0-A44B-406B74C87161}"/>
              </a:ext>
            </a:extLst>
          </p:cNvPr>
          <p:cNvSpPr>
            <a:spLocks noChangeAspect="1" noChangeArrowheads="1"/>
          </p:cNvSpPr>
          <p:nvPr/>
        </p:nvSpPr>
        <p:spPr bwMode="auto">
          <a:xfrm>
            <a:off x="5670465" y="3695901"/>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2" name="Oval 8">
            <a:extLst>
              <a:ext uri="{FF2B5EF4-FFF2-40B4-BE49-F238E27FC236}">
                <a16:creationId xmlns:a16="http://schemas.microsoft.com/office/drawing/2014/main" id="{BAEBAAC6-C449-4D02-B306-0EFDBF15A2C4}"/>
              </a:ext>
            </a:extLst>
          </p:cNvPr>
          <p:cNvSpPr>
            <a:spLocks noChangeAspect="1" noChangeArrowheads="1"/>
          </p:cNvSpPr>
          <p:nvPr/>
        </p:nvSpPr>
        <p:spPr bwMode="auto">
          <a:xfrm>
            <a:off x="5670465" y="4181676"/>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3" name="Oval 9">
            <a:extLst>
              <a:ext uri="{FF2B5EF4-FFF2-40B4-BE49-F238E27FC236}">
                <a16:creationId xmlns:a16="http://schemas.microsoft.com/office/drawing/2014/main" id="{5357923D-01A3-442B-BE79-A3F814308C72}"/>
              </a:ext>
            </a:extLst>
          </p:cNvPr>
          <p:cNvSpPr>
            <a:spLocks noChangeAspect="1" noChangeArrowheads="1"/>
          </p:cNvSpPr>
          <p:nvPr/>
        </p:nvSpPr>
        <p:spPr bwMode="auto">
          <a:xfrm>
            <a:off x="5724044" y="3804248"/>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4" name="Oval 10">
            <a:extLst>
              <a:ext uri="{FF2B5EF4-FFF2-40B4-BE49-F238E27FC236}">
                <a16:creationId xmlns:a16="http://schemas.microsoft.com/office/drawing/2014/main" id="{1B9D31CB-1876-40E8-9E00-2C0D4A2EF838}"/>
              </a:ext>
            </a:extLst>
          </p:cNvPr>
          <p:cNvSpPr>
            <a:spLocks noChangeAspect="1" noChangeArrowheads="1"/>
          </p:cNvSpPr>
          <p:nvPr/>
        </p:nvSpPr>
        <p:spPr bwMode="auto">
          <a:xfrm>
            <a:off x="5724044" y="3804248"/>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5" name="Oval 11">
            <a:extLst>
              <a:ext uri="{FF2B5EF4-FFF2-40B4-BE49-F238E27FC236}">
                <a16:creationId xmlns:a16="http://schemas.microsoft.com/office/drawing/2014/main" id="{30D7A5ED-CB11-4E3B-B267-1A1961176FF0}"/>
              </a:ext>
            </a:extLst>
          </p:cNvPr>
          <p:cNvSpPr>
            <a:spLocks noChangeAspect="1" noChangeArrowheads="1"/>
          </p:cNvSpPr>
          <p:nvPr/>
        </p:nvSpPr>
        <p:spPr bwMode="auto">
          <a:xfrm>
            <a:off x="5778812" y="39661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6" name="Oval 12">
            <a:extLst>
              <a:ext uri="{FF2B5EF4-FFF2-40B4-BE49-F238E27FC236}">
                <a16:creationId xmlns:a16="http://schemas.microsoft.com/office/drawing/2014/main" id="{A737B88E-CCCF-4850-848E-F679BEBFA3A9}"/>
              </a:ext>
            </a:extLst>
          </p:cNvPr>
          <p:cNvSpPr>
            <a:spLocks noChangeAspect="1" noChangeArrowheads="1"/>
          </p:cNvSpPr>
          <p:nvPr/>
        </p:nvSpPr>
        <p:spPr bwMode="auto">
          <a:xfrm>
            <a:off x="5615697" y="3912595"/>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7" name="Oval 13">
            <a:extLst>
              <a:ext uri="{FF2B5EF4-FFF2-40B4-BE49-F238E27FC236}">
                <a16:creationId xmlns:a16="http://schemas.microsoft.com/office/drawing/2014/main" id="{B98AE5F5-56E5-4CE5-827D-60F61CB148A4}"/>
              </a:ext>
            </a:extLst>
          </p:cNvPr>
          <p:cNvSpPr>
            <a:spLocks noChangeAspect="1" noChangeArrowheads="1"/>
          </p:cNvSpPr>
          <p:nvPr/>
        </p:nvSpPr>
        <p:spPr bwMode="auto">
          <a:xfrm>
            <a:off x="5724044" y="4290023"/>
            <a:ext cx="94059" cy="92869"/>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8" name="Oval 14">
            <a:extLst>
              <a:ext uri="{FF2B5EF4-FFF2-40B4-BE49-F238E27FC236}">
                <a16:creationId xmlns:a16="http://schemas.microsoft.com/office/drawing/2014/main" id="{9BB137A0-0823-4B94-B69A-40B41706A3D3}"/>
              </a:ext>
            </a:extLst>
          </p:cNvPr>
          <p:cNvSpPr>
            <a:spLocks noChangeAspect="1" noChangeArrowheads="1"/>
          </p:cNvSpPr>
          <p:nvPr/>
        </p:nvSpPr>
        <p:spPr bwMode="auto">
          <a:xfrm>
            <a:off x="5778812" y="3857826"/>
            <a:ext cx="94059" cy="92869"/>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89" name="Oval 15">
            <a:extLst>
              <a:ext uri="{FF2B5EF4-FFF2-40B4-BE49-F238E27FC236}">
                <a16:creationId xmlns:a16="http://schemas.microsoft.com/office/drawing/2014/main" id="{4F28F85A-6954-44C4-A27E-9041ED4C1447}"/>
              </a:ext>
            </a:extLst>
          </p:cNvPr>
          <p:cNvSpPr>
            <a:spLocks noChangeAspect="1" noChangeArrowheads="1"/>
          </p:cNvSpPr>
          <p:nvPr/>
        </p:nvSpPr>
        <p:spPr bwMode="auto">
          <a:xfrm>
            <a:off x="5615697" y="4019751"/>
            <a:ext cx="94060" cy="92869"/>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0" name="Oval 16">
            <a:extLst>
              <a:ext uri="{FF2B5EF4-FFF2-40B4-BE49-F238E27FC236}">
                <a16:creationId xmlns:a16="http://schemas.microsoft.com/office/drawing/2014/main" id="{178103D9-CEED-47E0-885C-D6F1FCC84F5C}"/>
              </a:ext>
            </a:extLst>
          </p:cNvPr>
          <p:cNvSpPr>
            <a:spLocks noChangeAspect="1" noChangeArrowheads="1"/>
          </p:cNvSpPr>
          <p:nvPr/>
        </p:nvSpPr>
        <p:spPr bwMode="auto">
          <a:xfrm>
            <a:off x="5670465" y="4343601"/>
            <a:ext cx="94060" cy="92869"/>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1" name="Oval 17">
            <a:extLst>
              <a:ext uri="{FF2B5EF4-FFF2-40B4-BE49-F238E27FC236}">
                <a16:creationId xmlns:a16="http://schemas.microsoft.com/office/drawing/2014/main" id="{E5BFA3FE-C0D3-41DB-9C55-0EAAFACAE2D0}"/>
              </a:ext>
            </a:extLst>
          </p:cNvPr>
          <p:cNvSpPr>
            <a:spLocks noChangeAspect="1" noChangeArrowheads="1"/>
          </p:cNvSpPr>
          <p:nvPr/>
        </p:nvSpPr>
        <p:spPr bwMode="auto">
          <a:xfrm>
            <a:off x="5670465" y="3966173"/>
            <a:ext cx="94060" cy="92869"/>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2" name="Oval 18">
            <a:extLst>
              <a:ext uri="{FF2B5EF4-FFF2-40B4-BE49-F238E27FC236}">
                <a16:creationId xmlns:a16="http://schemas.microsoft.com/office/drawing/2014/main" id="{CEE91E9A-F910-4015-915B-B4D802FAB14A}"/>
              </a:ext>
            </a:extLst>
          </p:cNvPr>
          <p:cNvSpPr>
            <a:spLocks noChangeAspect="1" noChangeArrowheads="1"/>
          </p:cNvSpPr>
          <p:nvPr/>
        </p:nvSpPr>
        <p:spPr bwMode="auto">
          <a:xfrm>
            <a:off x="5670465" y="4236445"/>
            <a:ext cx="94060" cy="92869"/>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3" name="Oval 19">
            <a:extLst>
              <a:ext uri="{FF2B5EF4-FFF2-40B4-BE49-F238E27FC236}">
                <a16:creationId xmlns:a16="http://schemas.microsoft.com/office/drawing/2014/main" id="{AA5B33A7-B796-4E4A-BD79-537E78C21B7F}"/>
              </a:ext>
            </a:extLst>
          </p:cNvPr>
          <p:cNvSpPr>
            <a:spLocks noChangeAspect="1" noChangeArrowheads="1"/>
          </p:cNvSpPr>
          <p:nvPr/>
        </p:nvSpPr>
        <p:spPr bwMode="auto">
          <a:xfrm>
            <a:off x="5669275" y="3572075"/>
            <a:ext cx="94059" cy="92869"/>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4" name="Oval 20">
            <a:extLst>
              <a:ext uri="{FF2B5EF4-FFF2-40B4-BE49-F238E27FC236}">
                <a16:creationId xmlns:a16="http://schemas.microsoft.com/office/drawing/2014/main" id="{577FAE6F-9D0A-41AB-949A-14B6B0861DAD}"/>
              </a:ext>
            </a:extLst>
          </p:cNvPr>
          <p:cNvSpPr>
            <a:spLocks noChangeAspect="1" noChangeArrowheads="1"/>
          </p:cNvSpPr>
          <p:nvPr/>
        </p:nvSpPr>
        <p:spPr bwMode="auto">
          <a:xfrm>
            <a:off x="5615697" y="4398370"/>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5" name="Oval 21">
            <a:extLst>
              <a:ext uri="{FF2B5EF4-FFF2-40B4-BE49-F238E27FC236}">
                <a16:creationId xmlns:a16="http://schemas.microsoft.com/office/drawing/2014/main" id="{EB20FBE1-1518-4FD4-88B6-8351F8B9C97E}"/>
              </a:ext>
            </a:extLst>
          </p:cNvPr>
          <p:cNvSpPr>
            <a:spLocks noChangeAspect="1" noChangeArrowheads="1"/>
          </p:cNvSpPr>
          <p:nvPr/>
        </p:nvSpPr>
        <p:spPr bwMode="auto">
          <a:xfrm>
            <a:off x="5724044" y="4181676"/>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6" name="Oval 22">
            <a:extLst>
              <a:ext uri="{FF2B5EF4-FFF2-40B4-BE49-F238E27FC236}">
                <a16:creationId xmlns:a16="http://schemas.microsoft.com/office/drawing/2014/main" id="{2953FE55-1A26-46F7-9671-A8B985E16F72}"/>
              </a:ext>
            </a:extLst>
          </p:cNvPr>
          <p:cNvSpPr>
            <a:spLocks noChangeAspect="1" noChangeArrowheads="1"/>
          </p:cNvSpPr>
          <p:nvPr/>
        </p:nvSpPr>
        <p:spPr bwMode="auto">
          <a:xfrm>
            <a:off x="5670465" y="4398370"/>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7" name="Oval 23">
            <a:extLst>
              <a:ext uri="{FF2B5EF4-FFF2-40B4-BE49-F238E27FC236}">
                <a16:creationId xmlns:a16="http://schemas.microsoft.com/office/drawing/2014/main" id="{D0F3BB9C-AD8A-4774-8EC3-95585B9E55A7}"/>
              </a:ext>
            </a:extLst>
          </p:cNvPr>
          <p:cNvSpPr>
            <a:spLocks noChangeAspect="1" noChangeArrowheads="1"/>
          </p:cNvSpPr>
          <p:nvPr/>
        </p:nvSpPr>
        <p:spPr bwMode="auto">
          <a:xfrm>
            <a:off x="5724044" y="4019751"/>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8" name="Oval 24">
            <a:extLst>
              <a:ext uri="{FF2B5EF4-FFF2-40B4-BE49-F238E27FC236}">
                <a16:creationId xmlns:a16="http://schemas.microsoft.com/office/drawing/2014/main" id="{0E97BB6C-070B-4698-8410-026126DA352E}"/>
              </a:ext>
            </a:extLst>
          </p:cNvPr>
          <p:cNvSpPr>
            <a:spLocks noChangeAspect="1" noChangeArrowheads="1"/>
          </p:cNvSpPr>
          <p:nvPr/>
        </p:nvSpPr>
        <p:spPr bwMode="auto">
          <a:xfrm>
            <a:off x="5724044" y="3549454"/>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99" name="Oval 25">
            <a:extLst>
              <a:ext uri="{FF2B5EF4-FFF2-40B4-BE49-F238E27FC236}">
                <a16:creationId xmlns:a16="http://schemas.microsoft.com/office/drawing/2014/main" id="{09D453BA-9FE7-40E8-8C83-6A3C354578E9}"/>
              </a:ext>
            </a:extLst>
          </p:cNvPr>
          <p:cNvSpPr>
            <a:spLocks noChangeAspect="1" noChangeArrowheads="1"/>
          </p:cNvSpPr>
          <p:nvPr/>
        </p:nvSpPr>
        <p:spPr bwMode="auto">
          <a:xfrm>
            <a:off x="5724044" y="3912595"/>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0" name="Oval 26">
            <a:extLst>
              <a:ext uri="{FF2B5EF4-FFF2-40B4-BE49-F238E27FC236}">
                <a16:creationId xmlns:a16="http://schemas.microsoft.com/office/drawing/2014/main" id="{37426B86-DC6A-4F8C-A35E-EFF8B7F36F53}"/>
              </a:ext>
            </a:extLst>
          </p:cNvPr>
          <p:cNvSpPr>
            <a:spLocks noChangeAspect="1" noChangeArrowheads="1"/>
          </p:cNvSpPr>
          <p:nvPr/>
        </p:nvSpPr>
        <p:spPr bwMode="auto">
          <a:xfrm>
            <a:off x="5615697" y="4236445"/>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1" name="Oval 27">
            <a:extLst>
              <a:ext uri="{FF2B5EF4-FFF2-40B4-BE49-F238E27FC236}">
                <a16:creationId xmlns:a16="http://schemas.microsoft.com/office/drawing/2014/main" id="{E6D62D6B-0936-40CD-BEF4-F227B7B8705C}"/>
              </a:ext>
            </a:extLst>
          </p:cNvPr>
          <p:cNvSpPr>
            <a:spLocks noChangeAspect="1" noChangeArrowheads="1"/>
          </p:cNvSpPr>
          <p:nvPr/>
        </p:nvSpPr>
        <p:spPr bwMode="auto">
          <a:xfrm>
            <a:off x="5615697" y="4290023"/>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2" name="Oval 28">
            <a:extLst>
              <a:ext uri="{FF2B5EF4-FFF2-40B4-BE49-F238E27FC236}">
                <a16:creationId xmlns:a16="http://schemas.microsoft.com/office/drawing/2014/main" id="{C72CDDB4-09EA-4983-B794-F22C8739753B}"/>
              </a:ext>
            </a:extLst>
          </p:cNvPr>
          <p:cNvSpPr>
            <a:spLocks noChangeAspect="1" noChangeArrowheads="1"/>
          </p:cNvSpPr>
          <p:nvPr/>
        </p:nvSpPr>
        <p:spPr bwMode="auto">
          <a:xfrm>
            <a:off x="5778812" y="3695901"/>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3" name="Oval 29">
            <a:extLst>
              <a:ext uri="{FF2B5EF4-FFF2-40B4-BE49-F238E27FC236}">
                <a16:creationId xmlns:a16="http://schemas.microsoft.com/office/drawing/2014/main" id="{C86429C7-CB25-4665-9783-F6861736A06B}"/>
              </a:ext>
            </a:extLst>
          </p:cNvPr>
          <p:cNvSpPr>
            <a:spLocks noChangeAspect="1" noChangeArrowheads="1"/>
          </p:cNvSpPr>
          <p:nvPr/>
        </p:nvSpPr>
        <p:spPr bwMode="auto">
          <a:xfrm>
            <a:off x="5615697" y="3749479"/>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4" name="Oval 30">
            <a:extLst>
              <a:ext uri="{FF2B5EF4-FFF2-40B4-BE49-F238E27FC236}">
                <a16:creationId xmlns:a16="http://schemas.microsoft.com/office/drawing/2014/main" id="{210BA9E3-BF0B-4833-9109-D98E8612314C}"/>
              </a:ext>
            </a:extLst>
          </p:cNvPr>
          <p:cNvSpPr>
            <a:spLocks noChangeAspect="1" noChangeArrowheads="1"/>
          </p:cNvSpPr>
          <p:nvPr/>
        </p:nvSpPr>
        <p:spPr bwMode="auto">
          <a:xfrm>
            <a:off x="5629984" y="3642321"/>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5" name="Oval 31">
            <a:extLst>
              <a:ext uri="{FF2B5EF4-FFF2-40B4-BE49-F238E27FC236}">
                <a16:creationId xmlns:a16="http://schemas.microsoft.com/office/drawing/2014/main" id="{371FC355-F6E8-4931-9DE5-61AF16200CB4}"/>
              </a:ext>
            </a:extLst>
          </p:cNvPr>
          <p:cNvSpPr>
            <a:spLocks noChangeAspect="1" noChangeArrowheads="1"/>
          </p:cNvSpPr>
          <p:nvPr/>
        </p:nvSpPr>
        <p:spPr bwMode="auto">
          <a:xfrm>
            <a:off x="5724044" y="3749479"/>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6" name="Oval 32">
            <a:extLst>
              <a:ext uri="{FF2B5EF4-FFF2-40B4-BE49-F238E27FC236}">
                <a16:creationId xmlns:a16="http://schemas.microsoft.com/office/drawing/2014/main" id="{10E88D29-5A04-4B67-959F-3766C9A96BFF}"/>
              </a:ext>
            </a:extLst>
          </p:cNvPr>
          <p:cNvSpPr>
            <a:spLocks noChangeAspect="1" noChangeArrowheads="1"/>
          </p:cNvSpPr>
          <p:nvPr/>
        </p:nvSpPr>
        <p:spPr bwMode="auto">
          <a:xfrm>
            <a:off x="4264337" y="39661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7" name="Oval 33">
            <a:extLst>
              <a:ext uri="{FF2B5EF4-FFF2-40B4-BE49-F238E27FC236}">
                <a16:creationId xmlns:a16="http://schemas.microsoft.com/office/drawing/2014/main" id="{9081C9AC-3CC0-40A3-BCBE-3DC1E3DC338B}"/>
              </a:ext>
            </a:extLst>
          </p:cNvPr>
          <p:cNvSpPr>
            <a:spLocks noChangeAspect="1" noChangeArrowheads="1"/>
          </p:cNvSpPr>
          <p:nvPr/>
        </p:nvSpPr>
        <p:spPr bwMode="auto">
          <a:xfrm>
            <a:off x="4372684" y="3966173"/>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8" name="Oval 34">
            <a:extLst>
              <a:ext uri="{FF2B5EF4-FFF2-40B4-BE49-F238E27FC236}">
                <a16:creationId xmlns:a16="http://schemas.microsoft.com/office/drawing/2014/main" id="{63785177-F465-482A-9613-6504F06D60DC}"/>
              </a:ext>
            </a:extLst>
          </p:cNvPr>
          <p:cNvSpPr>
            <a:spLocks noChangeAspect="1" noChangeArrowheads="1"/>
          </p:cNvSpPr>
          <p:nvPr/>
        </p:nvSpPr>
        <p:spPr bwMode="auto">
          <a:xfrm>
            <a:off x="4048834" y="4004273"/>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09" name="Oval 35">
            <a:extLst>
              <a:ext uri="{FF2B5EF4-FFF2-40B4-BE49-F238E27FC236}">
                <a16:creationId xmlns:a16="http://schemas.microsoft.com/office/drawing/2014/main" id="{328FB4D5-7AFB-48F7-B570-3191931BC9FF}"/>
              </a:ext>
            </a:extLst>
          </p:cNvPr>
          <p:cNvSpPr>
            <a:spLocks noChangeAspect="1" noChangeArrowheads="1"/>
          </p:cNvSpPr>
          <p:nvPr/>
        </p:nvSpPr>
        <p:spPr bwMode="auto">
          <a:xfrm>
            <a:off x="3940488" y="40042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0" name="Oval 36">
            <a:extLst>
              <a:ext uri="{FF2B5EF4-FFF2-40B4-BE49-F238E27FC236}">
                <a16:creationId xmlns:a16="http://schemas.microsoft.com/office/drawing/2014/main" id="{D737A225-69CF-4349-9CB4-6F54A609990F}"/>
              </a:ext>
            </a:extLst>
          </p:cNvPr>
          <p:cNvSpPr>
            <a:spLocks noChangeAspect="1" noChangeArrowheads="1"/>
          </p:cNvSpPr>
          <p:nvPr/>
        </p:nvSpPr>
        <p:spPr bwMode="auto">
          <a:xfrm>
            <a:off x="4116700" y="40042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1" name="Oval 37">
            <a:extLst>
              <a:ext uri="{FF2B5EF4-FFF2-40B4-BE49-F238E27FC236}">
                <a16:creationId xmlns:a16="http://schemas.microsoft.com/office/drawing/2014/main" id="{CE8810C1-3F53-4A6E-852F-0799DC0E7B89}"/>
              </a:ext>
            </a:extLst>
          </p:cNvPr>
          <p:cNvSpPr>
            <a:spLocks noChangeAspect="1" noChangeArrowheads="1"/>
          </p:cNvSpPr>
          <p:nvPr/>
        </p:nvSpPr>
        <p:spPr bwMode="auto">
          <a:xfrm>
            <a:off x="4102413" y="3897115"/>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2" name="Oval 38">
            <a:extLst>
              <a:ext uri="{FF2B5EF4-FFF2-40B4-BE49-F238E27FC236}">
                <a16:creationId xmlns:a16="http://schemas.microsoft.com/office/drawing/2014/main" id="{79058A0F-5CDA-4FD7-BC00-96DCFAA60A09}"/>
              </a:ext>
            </a:extLst>
          </p:cNvPr>
          <p:cNvSpPr>
            <a:spLocks noChangeAspect="1" noChangeArrowheads="1"/>
          </p:cNvSpPr>
          <p:nvPr/>
        </p:nvSpPr>
        <p:spPr bwMode="auto">
          <a:xfrm>
            <a:off x="3900006" y="3911402"/>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3" name="Oval 39">
            <a:extLst>
              <a:ext uri="{FF2B5EF4-FFF2-40B4-BE49-F238E27FC236}">
                <a16:creationId xmlns:a16="http://schemas.microsoft.com/office/drawing/2014/main" id="{FF48F369-3710-4CCD-9760-B09A0D9689BD}"/>
              </a:ext>
            </a:extLst>
          </p:cNvPr>
          <p:cNvSpPr>
            <a:spLocks noChangeAspect="1" noChangeArrowheads="1"/>
          </p:cNvSpPr>
          <p:nvPr/>
        </p:nvSpPr>
        <p:spPr bwMode="auto">
          <a:xfrm>
            <a:off x="4210760" y="3897115"/>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4" name="Oval 40">
            <a:extLst>
              <a:ext uri="{FF2B5EF4-FFF2-40B4-BE49-F238E27FC236}">
                <a16:creationId xmlns:a16="http://schemas.microsoft.com/office/drawing/2014/main" id="{FFDBDA3B-071C-420B-A94B-E017B2CA5402}"/>
              </a:ext>
            </a:extLst>
          </p:cNvPr>
          <p:cNvSpPr>
            <a:spLocks noChangeAspect="1" noChangeArrowheads="1"/>
          </p:cNvSpPr>
          <p:nvPr/>
        </p:nvSpPr>
        <p:spPr bwMode="auto">
          <a:xfrm>
            <a:off x="3994066" y="3950695"/>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5" name="Oval 41">
            <a:extLst>
              <a:ext uri="{FF2B5EF4-FFF2-40B4-BE49-F238E27FC236}">
                <a16:creationId xmlns:a16="http://schemas.microsoft.com/office/drawing/2014/main" id="{B1AE3687-F150-4E5C-AB10-4696E77FD5D5}"/>
              </a:ext>
            </a:extLst>
          </p:cNvPr>
          <p:cNvSpPr>
            <a:spLocks noChangeAspect="1" noChangeArrowheads="1"/>
          </p:cNvSpPr>
          <p:nvPr/>
        </p:nvSpPr>
        <p:spPr bwMode="auto">
          <a:xfrm>
            <a:off x="4157181" y="3950695"/>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6" name="Oval 42">
            <a:extLst>
              <a:ext uri="{FF2B5EF4-FFF2-40B4-BE49-F238E27FC236}">
                <a16:creationId xmlns:a16="http://schemas.microsoft.com/office/drawing/2014/main" id="{C5700E8C-CD14-4EEC-8A0C-96003C1F1A46}"/>
              </a:ext>
            </a:extLst>
          </p:cNvPr>
          <p:cNvSpPr>
            <a:spLocks noChangeAspect="1" noChangeArrowheads="1"/>
          </p:cNvSpPr>
          <p:nvPr/>
        </p:nvSpPr>
        <p:spPr bwMode="auto">
          <a:xfrm>
            <a:off x="4197663" y="3873304"/>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7" name="Oval 43">
            <a:extLst>
              <a:ext uri="{FF2B5EF4-FFF2-40B4-BE49-F238E27FC236}">
                <a16:creationId xmlns:a16="http://schemas.microsoft.com/office/drawing/2014/main" id="{BDCB96BA-D081-427E-A89A-6494570013D9}"/>
              </a:ext>
            </a:extLst>
          </p:cNvPr>
          <p:cNvSpPr>
            <a:spLocks noChangeAspect="1" noChangeArrowheads="1"/>
          </p:cNvSpPr>
          <p:nvPr/>
        </p:nvSpPr>
        <p:spPr bwMode="auto">
          <a:xfrm>
            <a:off x="4306010" y="3873304"/>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8" name="Oval 44">
            <a:extLst>
              <a:ext uri="{FF2B5EF4-FFF2-40B4-BE49-F238E27FC236}">
                <a16:creationId xmlns:a16="http://schemas.microsoft.com/office/drawing/2014/main" id="{22577358-B69C-4088-A185-7179C4AA2641}"/>
              </a:ext>
            </a:extLst>
          </p:cNvPr>
          <p:cNvSpPr>
            <a:spLocks noChangeAspect="1" noChangeArrowheads="1"/>
          </p:cNvSpPr>
          <p:nvPr/>
        </p:nvSpPr>
        <p:spPr bwMode="auto">
          <a:xfrm>
            <a:off x="3982160" y="3911402"/>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19" name="Oval 45">
            <a:extLst>
              <a:ext uri="{FF2B5EF4-FFF2-40B4-BE49-F238E27FC236}">
                <a16:creationId xmlns:a16="http://schemas.microsoft.com/office/drawing/2014/main" id="{A251095D-5F6D-4DFE-959B-8A26F3628079}"/>
              </a:ext>
            </a:extLst>
          </p:cNvPr>
          <p:cNvSpPr>
            <a:spLocks noChangeAspect="1" noChangeArrowheads="1"/>
          </p:cNvSpPr>
          <p:nvPr/>
        </p:nvSpPr>
        <p:spPr bwMode="auto">
          <a:xfrm>
            <a:off x="3873813" y="39661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0" name="Oval 46">
            <a:extLst>
              <a:ext uri="{FF2B5EF4-FFF2-40B4-BE49-F238E27FC236}">
                <a16:creationId xmlns:a16="http://schemas.microsoft.com/office/drawing/2014/main" id="{B7972F1C-B5C3-4E8F-A59F-817FF1C1A5D2}"/>
              </a:ext>
            </a:extLst>
          </p:cNvPr>
          <p:cNvSpPr>
            <a:spLocks noChangeAspect="1" noChangeArrowheads="1"/>
          </p:cNvSpPr>
          <p:nvPr/>
        </p:nvSpPr>
        <p:spPr bwMode="auto">
          <a:xfrm>
            <a:off x="4035737" y="3966173"/>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1" name="Oval 47">
            <a:extLst>
              <a:ext uri="{FF2B5EF4-FFF2-40B4-BE49-F238E27FC236}">
                <a16:creationId xmlns:a16="http://schemas.microsoft.com/office/drawing/2014/main" id="{BD59C097-F9CE-4FFD-8701-9091AC467B80}"/>
              </a:ext>
            </a:extLst>
          </p:cNvPr>
          <p:cNvSpPr>
            <a:spLocks noChangeAspect="1" noChangeArrowheads="1"/>
          </p:cNvSpPr>
          <p:nvPr/>
        </p:nvSpPr>
        <p:spPr bwMode="auto">
          <a:xfrm>
            <a:off x="4035737" y="3857826"/>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2" name="Oval 48">
            <a:extLst>
              <a:ext uri="{FF2B5EF4-FFF2-40B4-BE49-F238E27FC236}">
                <a16:creationId xmlns:a16="http://schemas.microsoft.com/office/drawing/2014/main" id="{F9CAEFAA-1538-4C99-BDF3-97858663559F}"/>
              </a:ext>
            </a:extLst>
          </p:cNvPr>
          <p:cNvSpPr>
            <a:spLocks noChangeAspect="1" noChangeArrowheads="1"/>
          </p:cNvSpPr>
          <p:nvPr/>
        </p:nvSpPr>
        <p:spPr bwMode="auto">
          <a:xfrm>
            <a:off x="3833332" y="3818535"/>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3" name="Oval 49">
            <a:extLst>
              <a:ext uri="{FF2B5EF4-FFF2-40B4-BE49-F238E27FC236}">
                <a16:creationId xmlns:a16="http://schemas.microsoft.com/office/drawing/2014/main" id="{DE58FBBE-1E22-429B-9AEB-6C340D90B3B7}"/>
              </a:ext>
            </a:extLst>
          </p:cNvPr>
          <p:cNvSpPr>
            <a:spLocks noChangeAspect="1" noChangeArrowheads="1"/>
          </p:cNvSpPr>
          <p:nvPr/>
        </p:nvSpPr>
        <p:spPr bwMode="auto">
          <a:xfrm>
            <a:off x="4144084" y="3804248"/>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4" name="Oval 50">
            <a:extLst>
              <a:ext uri="{FF2B5EF4-FFF2-40B4-BE49-F238E27FC236}">
                <a16:creationId xmlns:a16="http://schemas.microsoft.com/office/drawing/2014/main" id="{9BE7B5B5-94E4-42CE-8D02-E15388FA1219}"/>
              </a:ext>
            </a:extLst>
          </p:cNvPr>
          <p:cNvSpPr>
            <a:spLocks noChangeAspect="1" noChangeArrowheads="1"/>
          </p:cNvSpPr>
          <p:nvPr/>
        </p:nvSpPr>
        <p:spPr bwMode="auto">
          <a:xfrm>
            <a:off x="3927390" y="3857826"/>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5" name="Oval 51">
            <a:extLst>
              <a:ext uri="{FF2B5EF4-FFF2-40B4-BE49-F238E27FC236}">
                <a16:creationId xmlns:a16="http://schemas.microsoft.com/office/drawing/2014/main" id="{3A436016-F8AA-4477-98EA-9E3073899420}"/>
              </a:ext>
            </a:extLst>
          </p:cNvPr>
          <p:cNvSpPr>
            <a:spLocks noChangeAspect="1" noChangeArrowheads="1"/>
          </p:cNvSpPr>
          <p:nvPr/>
        </p:nvSpPr>
        <p:spPr bwMode="auto">
          <a:xfrm>
            <a:off x="4089316" y="3911402"/>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6" name="Oval 57">
            <a:extLst>
              <a:ext uri="{FF2B5EF4-FFF2-40B4-BE49-F238E27FC236}">
                <a16:creationId xmlns:a16="http://schemas.microsoft.com/office/drawing/2014/main" id="{B214DFD4-17C0-4F3E-97B3-942F43938FF7}"/>
              </a:ext>
            </a:extLst>
          </p:cNvPr>
          <p:cNvSpPr>
            <a:spLocks noChangeAspect="1" noChangeArrowheads="1"/>
          </p:cNvSpPr>
          <p:nvPr/>
        </p:nvSpPr>
        <p:spPr bwMode="auto">
          <a:xfrm>
            <a:off x="5724044" y="4128098"/>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7" name="Oval 58">
            <a:extLst>
              <a:ext uri="{FF2B5EF4-FFF2-40B4-BE49-F238E27FC236}">
                <a16:creationId xmlns:a16="http://schemas.microsoft.com/office/drawing/2014/main" id="{CE362378-048D-4A4E-B1B9-6002430BA4C1}"/>
              </a:ext>
            </a:extLst>
          </p:cNvPr>
          <p:cNvSpPr>
            <a:spLocks noChangeAspect="1" noChangeArrowheads="1"/>
          </p:cNvSpPr>
          <p:nvPr/>
        </p:nvSpPr>
        <p:spPr bwMode="auto">
          <a:xfrm>
            <a:off x="5615697" y="4112620"/>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8" name="Oval 59">
            <a:extLst>
              <a:ext uri="{FF2B5EF4-FFF2-40B4-BE49-F238E27FC236}">
                <a16:creationId xmlns:a16="http://schemas.microsoft.com/office/drawing/2014/main" id="{AF0872EC-34CC-4EF1-8838-B1DD50E5F88C}"/>
              </a:ext>
            </a:extLst>
          </p:cNvPr>
          <p:cNvSpPr>
            <a:spLocks noChangeAspect="1" noChangeArrowheads="1"/>
          </p:cNvSpPr>
          <p:nvPr/>
        </p:nvSpPr>
        <p:spPr bwMode="auto">
          <a:xfrm>
            <a:off x="5615697" y="3842348"/>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29" name="AutoShape 60">
            <a:extLst>
              <a:ext uri="{FF2B5EF4-FFF2-40B4-BE49-F238E27FC236}">
                <a16:creationId xmlns:a16="http://schemas.microsoft.com/office/drawing/2014/main" id="{F4703D12-01AF-4BD6-9F73-293596C61F3E}"/>
              </a:ext>
            </a:extLst>
          </p:cNvPr>
          <p:cNvSpPr>
            <a:spLocks noChangeArrowheads="1"/>
          </p:cNvSpPr>
          <p:nvPr/>
        </p:nvSpPr>
        <p:spPr bwMode="auto">
          <a:xfrm>
            <a:off x="5560928" y="3302993"/>
            <a:ext cx="648891" cy="1404938"/>
          </a:xfrm>
          <a:prstGeom prst="cube">
            <a:avLst>
              <a:gd name="adj" fmla="val 25000"/>
            </a:avLst>
          </a:prstGeom>
          <a:gradFill rotWithShape="1">
            <a:gsLst>
              <a:gs pos="0">
                <a:schemeClr val="bg1"/>
              </a:gs>
              <a:gs pos="50000">
                <a:srgbClr val="FFFF99"/>
              </a:gs>
              <a:gs pos="100000">
                <a:schemeClr val="bg1"/>
              </a:gs>
            </a:gsLst>
            <a:lin ang="5400000" scaled="1"/>
          </a:gra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graphicFrame>
        <p:nvGraphicFramePr>
          <p:cNvPr id="130" name="Object 61">
            <a:extLst>
              <a:ext uri="{FF2B5EF4-FFF2-40B4-BE49-F238E27FC236}">
                <a16:creationId xmlns:a16="http://schemas.microsoft.com/office/drawing/2014/main" id="{EEFB373C-A6D4-4CDD-B63C-262D14F1E336}"/>
              </a:ext>
            </a:extLst>
          </p:cNvPr>
          <p:cNvGraphicFramePr>
            <a:graphicFrameLocks noChangeAspect="1"/>
          </p:cNvGraphicFramePr>
          <p:nvPr>
            <p:extLst/>
          </p:nvPr>
        </p:nvGraphicFramePr>
        <p:xfrm>
          <a:off x="5615697" y="3733999"/>
          <a:ext cx="273844" cy="919163"/>
        </p:xfrm>
        <a:graphic>
          <a:graphicData uri="http://schemas.openxmlformats.org/presentationml/2006/ole">
            <mc:AlternateContent xmlns:mc="http://schemas.openxmlformats.org/markup-compatibility/2006">
              <mc:Choice xmlns:v="urn:schemas-microsoft-com:vml" Requires="v">
                <p:oleObj spid="_x0000_s3136" name="ISIS/Draw Sketch" r:id="rId4" imgW="585013" imgH="1948346" progId="">
                  <p:embed/>
                </p:oleObj>
              </mc:Choice>
              <mc:Fallback>
                <p:oleObj name="ISIS/Draw Sketch" r:id="rId4" imgW="585013" imgH="1948346" progId="">
                  <p:embed/>
                  <p:pic>
                    <p:nvPicPr>
                      <p:cNvPr id="130" name="Object 61">
                        <a:extLst>
                          <a:ext uri="{FF2B5EF4-FFF2-40B4-BE49-F238E27FC236}">
                            <a16:creationId xmlns:a16="http://schemas.microsoft.com/office/drawing/2014/main" id="{EEFB373C-A6D4-4CDD-B63C-262D14F1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697" y="3733999"/>
                        <a:ext cx="273844"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 name="Object 62">
            <a:extLst>
              <a:ext uri="{FF2B5EF4-FFF2-40B4-BE49-F238E27FC236}">
                <a16:creationId xmlns:a16="http://schemas.microsoft.com/office/drawing/2014/main" id="{1BB88EA0-57AF-4263-B73D-6D3111B8A238}"/>
              </a:ext>
            </a:extLst>
          </p:cNvPr>
          <p:cNvGraphicFramePr>
            <a:graphicFrameLocks noChangeAspect="1"/>
          </p:cNvGraphicFramePr>
          <p:nvPr>
            <p:extLst/>
          </p:nvPr>
        </p:nvGraphicFramePr>
        <p:xfrm>
          <a:off x="5669276" y="3572076"/>
          <a:ext cx="363140" cy="825103"/>
        </p:xfrm>
        <a:graphic>
          <a:graphicData uri="http://schemas.openxmlformats.org/presentationml/2006/ole">
            <mc:AlternateContent xmlns:mc="http://schemas.openxmlformats.org/markup-compatibility/2006">
              <mc:Choice xmlns:v="urn:schemas-microsoft-com:vml" Requires="v">
                <p:oleObj spid="_x0000_s3137" name="ISIS/Draw Sketch" r:id="rId6" imgW="768350" imgH="1755140" progId="">
                  <p:embed/>
                </p:oleObj>
              </mc:Choice>
              <mc:Fallback>
                <p:oleObj name="ISIS/Draw Sketch" r:id="rId6" imgW="768350" imgH="1755140" progId="">
                  <p:embed/>
                  <p:pic>
                    <p:nvPicPr>
                      <p:cNvPr id="131" name="Object 62">
                        <a:extLst>
                          <a:ext uri="{FF2B5EF4-FFF2-40B4-BE49-F238E27FC236}">
                            <a16:creationId xmlns:a16="http://schemas.microsoft.com/office/drawing/2014/main" id="{1BB88EA0-57AF-4263-B73D-6D3111B8A2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9276" y="3572076"/>
                        <a:ext cx="363140" cy="82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2" name="Groupe 2">
            <a:extLst>
              <a:ext uri="{FF2B5EF4-FFF2-40B4-BE49-F238E27FC236}">
                <a16:creationId xmlns:a16="http://schemas.microsoft.com/office/drawing/2014/main" id="{CDB86584-9FB1-4984-81AB-8AADD4F3C898}"/>
              </a:ext>
            </a:extLst>
          </p:cNvPr>
          <p:cNvGrpSpPr/>
          <p:nvPr/>
        </p:nvGrpSpPr>
        <p:grpSpPr>
          <a:xfrm>
            <a:off x="1921187" y="5027908"/>
            <a:ext cx="4395275" cy="470931"/>
            <a:chOff x="1092068" y="5584427"/>
            <a:chExt cx="6348732" cy="627909"/>
          </a:xfrm>
        </p:grpSpPr>
        <p:sp>
          <p:nvSpPr>
            <p:cNvPr id="133" name="Oval 66">
              <a:extLst>
                <a:ext uri="{FF2B5EF4-FFF2-40B4-BE49-F238E27FC236}">
                  <a16:creationId xmlns:a16="http://schemas.microsoft.com/office/drawing/2014/main" id="{F7B72F46-C54A-44C4-A767-E5F1765C4C36}"/>
                </a:ext>
              </a:extLst>
            </p:cNvPr>
            <p:cNvSpPr>
              <a:spLocks noChangeAspect="1" noChangeArrowheads="1"/>
            </p:cNvSpPr>
            <p:nvPr/>
          </p:nvSpPr>
          <p:spPr bwMode="auto">
            <a:xfrm>
              <a:off x="1638544" y="5709542"/>
              <a:ext cx="97169" cy="88900"/>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34" name="Oval 67">
              <a:extLst>
                <a:ext uri="{FF2B5EF4-FFF2-40B4-BE49-F238E27FC236}">
                  <a16:creationId xmlns:a16="http://schemas.microsoft.com/office/drawing/2014/main" id="{8B80B88E-CA46-48E2-9214-1DE9E247A8CA}"/>
                </a:ext>
              </a:extLst>
            </p:cNvPr>
            <p:cNvSpPr>
              <a:spLocks noChangeAspect="1" noChangeArrowheads="1"/>
            </p:cNvSpPr>
            <p:nvPr/>
          </p:nvSpPr>
          <p:spPr bwMode="auto">
            <a:xfrm>
              <a:off x="1359766" y="5980083"/>
              <a:ext cx="99749" cy="91282"/>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35" name="Oval 68">
              <a:extLst>
                <a:ext uri="{FF2B5EF4-FFF2-40B4-BE49-F238E27FC236}">
                  <a16:creationId xmlns:a16="http://schemas.microsoft.com/office/drawing/2014/main" id="{32CBFC45-50A1-4A04-84AF-1F6C6306A19E}"/>
                </a:ext>
              </a:extLst>
            </p:cNvPr>
            <p:cNvSpPr>
              <a:spLocks noChangeAspect="1" noChangeArrowheads="1"/>
            </p:cNvSpPr>
            <p:nvPr/>
          </p:nvSpPr>
          <p:spPr bwMode="auto">
            <a:xfrm>
              <a:off x="1615396" y="5980083"/>
              <a:ext cx="99749" cy="91282"/>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36" name="Oval 69">
              <a:extLst>
                <a:ext uri="{FF2B5EF4-FFF2-40B4-BE49-F238E27FC236}">
                  <a16:creationId xmlns:a16="http://schemas.microsoft.com/office/drawing/2014/main" id="{3B49DC43-D1DE-4191-9473-BF3051A91E78}"/>
                </a:ext>
              </a:extLst>
            </p:cNvPr>
            <p:cNvSpPr>
              <a:spLocks noChangeAspect="1" noChangeArrowheads="1"/>
            </p:cNvSpPr>
            <p:nvPr/>
          </p:nvSpPr>
          <p:spPr bwMode="auto">
            <a:xfrm>
              <a:off x="1092068" y="5980083"/>
              <a:ext cx="99749" cy="91282"/>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137" name="Text Box 70">
              <a:extLst>
                <a:ext uri="{FF2B5EF4-FFF2-40B4-BE49-F238E27FC236}">
                  <a16:creationId xmlns:a16="http://schemas.microsoft.com/office/drawing/2014/main" id="{E3ED9A0E-15AC-4F69-91A2-566E164E12D9}"/>
                </a:ext>
              </a:extLst>
            </p:cNvPr>
            <p:cNvSpPr txBox="1">
              <a:spLocks noChangeArrowheads="1"/>
            </p:cNvSpPr>
            <p:nvPr/>
          </p:nvSpPr>
          <p:spPr bwMode="auto">
            <a:xfrm>
              <a:off x="1773137" y="5584427"/>
              <a:ext cx="5667663"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marL="461963" indent="-461963" defTabSz="577850">
                <a:defRPr sz="3600">
                  <a:solidFill>
                    <a:srgbClr val="000099"/>
                  </a:solidFill>
                  <a:latin typeface="Times New Roman" pitchFamily="18" charset="0"/>
                </a:defRPr>
              </a:lvl1pPr>
              <a:lvl2pPr marL="742950" indent="-285750" defTabSz="577850">
                <a:defRPr sz="3600">
                  <a:solidFill>
                    <a:srgbClr val="000099"/>
                  </a:solidFill>
                  <a:latin typeface="Times New Roman" pitchFamily="18" charset="0"/>
                </a:defRPr>
              </a:lvl2pPr>
              <a:lvl3pPr marL="1143000" indent="-228600" defTabSz="577850">
                <a:defRPr sz="3600">
                  <a:solidFill>
                    <a:srgbClr val="000099"/>
                  </a:solidFill>
                  <a:latin typeface="Times New Roman" pitchFamily="18" charset="0"/>
                </a:defRPr>
              </a:lvl3pPr>
              <a:lvl4pPr marL="1600200" indent="-228600" defTabSz="577850">
                <a:defRPr sz="3600">
                  <a:solidFill>
                    <a:srgbClr val="000099"/>
                  </a:solidFill>
                  <a:latin typeface="Times New Roman" pitchFamily="18" charset="0"/>
                </a:defRPr>
              </a:lvl4pPr>
              <a:lvl5pPr marL="2057400" indent="-228600" defTabSz="577850">
                <a:defRPr sz="3600">
                  <a:solidFill>
                    <a:srgbClr val="000099"/>
                  </a:solidFill>
                  <a:latin typeface="Times New Roman" pitchFamily="18" charset="0"/>
                </a:defRPr>
              </a:lvl5pPr>
              <a:lvl6pPr marL="25146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6pPr>
              <a:lvl7pPr marL="29718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7pPr>
              <a:lvl8pPr marL="34290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8pPr>
              <a:lvl9pPr marL="38862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9pPr>
            </a:lstStyle>
            <a:p>
              <a:pPr>
                <a:buClr>
                  <a:srgbClr val="000000"/>
                </a:buClr>
                <a:buFont typeface="Monotype Sorts" pitchFamily="2" charset="2"/>
                <a:buNone/>
              </a:pPr>
              <a:r>
                <a:rPr lang="en-US" sz="1350" dirty="0">
                  <a:solidFill>
                    <a:srgbClr val="003399"/>
                  </a:solidFill>
                  <a:latin typeface="Calibri" panose="020F0502020204030204" pitchFamily="34" charset="0"/>
                  <a:cs typeface="Calibri" panose="020F0502020204030204" pitchFamily="34" charset="0"/>
                </a:rPr>
                <a:t>Laser light of specific wavelength (Rayleigh scattering)</a:t>
              </a:r>
            </a:p>
          </p:txBody>
        </p:sp>
        <p:sp>
          <p:nvSpPr>
            <p:cNvPr id="138" name="Text Box 71">
              <a:extLst>
                <a:ext uri="{FF2B5EF4-FFF2-40B4-BE49-F238E27FC236}">
                  <a16:creationId xmlns:a16="http://schemas.microsoft.com/office/drawing/2014/main" id="{B58980D9-91E2-4B42-B25A-761F94DF666C}"/>
                </a:ext>
              </a:extLst>
            </p:cNvPr>
            <p:cNvSpPr txBox="1">
              <a:spLocks noChangeArrowheads="1"/>
            </p:cNvSpPr>
            <p:nvPr/>
          </p:nvSpPr>
          <p:spPr bwMode="auto">
            <a:xfrm>
              <a:off x="1778738" y="5842359"/>
              <a:ext cx="4644882" cy="36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marL="461963" indent="-461963" defTabSz="577850">
                <a:defRPr sz="3600">
                  <a:solidFill>
                    <a:srgbClr val="000099"/>
                  </a:solidFill>
                  <a:latin typeface="Times New Roman" pitchFamily="18" charset="0"/>
                </a:defRPr>
              </a:lvl1pPr>
              <a:lvl2pPr marL="742950" indent="-285750" defTabSz="577850">
                <a:defRPr sz="3600">
                  <a:solidFill>
                    <a:srgbClr val="000099"/>
                  </a:solidFill>
                  <a:latin typeface="Times New Roman" pitchFamily="18" charset="0"/>
                </a:defRPr>
              </a:lvl2pPr>
              <a:lvl3pPr marL="1143000" indent="-228600" defTabSz="577850">
                <a:defRPr sz="3600">
                  <a:solidFill>
                    <a:srgbClr val="000099"/>
                  </a:solidFill>
                  <a:latin typeface="Times New Roman" pitchFamily="18" charset="0"/>
                </a:defRPr>
              </a:lvl3pPr>
              <a:lvl4pPr marL="1600200" indent="-228600" defTabSz="577850">
                <a:defRPr sz="3600">
                  <a:solidFill>
                    <a:srgbClr val="000099"/>
                  </a:solidFill>
                  <a:latin typeface="Times New Roman" pitchFamily="18" charset="0"/>
                </a:defRPr>
              </a:lvl4pPr>
              <a:lvl5pPr marL="2057400" indent="-228600" defTabSz="577850">
                <a:defRPr sz="3600">
                  <a:solidFill>
                    <a:srgbClr val="000099"/>
                  </a:solidFill>
                  <a:latin typeface="Times New Roman" pitchFamily="18" charset="0"/>
                </a:defRPr>
              </a:lvl5pPr>
              <a:lvl6pPr marL="25146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6pPr>
              <a:lvl7pPr marL="29718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7pPr>
              <a:lvl8pPr marL="34290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8pPr>
              <a:lvl9pPr marL="38862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9pPr>
            </a:lstStyle>
            <a:p>
              <a:pPr>
                <a:buClr>
                  <a:srgbClr val="000000"/>
                </a:buClr>
                <a:buFont typeface="Monotype Sorts" pitchFamily="2" charset="2"/>
                <a:buNone/>
              </a:pPr>
              <a:r>
                <a:rPr lang="en-US" sz="1350" dirty="0">
                  <a:solidFill>
                    <a:srgbClr val="003399"/>
                  </a:solidFill>
                  <a:latin typeface="Calibri" panose="020F0502020204030204" pitchFamily="34" charset="0"/>
                  <a:cs typeface="Calibri" panose="020F0502020204030204" pitchFamily="34" charset="0"/>
                </a:rPr>
                <a:t>Wavelength shifted light </a:t>
              </a:r>
              <a:r>
                <a:rPr lang="en-US" sz="1350" dirty="0">
                  <a:solidFill>
                    <a:srgbClr val="C00000"/>
                  </a:solidFill>
                  <a:latin typeface="Calibri" panose="020F0502020204030204" pitchFamily="34" charset="0"/>
                  <a:cs typeface="Calibri" panose="020F0502020204030204" pitchFamily="34" charset="0"/>
                </a:rPr>
                <a:t>(Raman scattering)</a:t>
              </a:r>
            </a:p>
          </p:txBody>
        </p:sp>
      </p:grpSp>
      <p:grpSp>
        <p:nvGrpSpPr>
          <p:cNvPr id="139" name="Group 52">
            <a:extLst>
              <a:ext uri="{FF2B5EF4-FFF2-40B4-BE49-F238E27FC236}">
                <a16:creationId xmlns:a16="http://schemas.microsoft.com/office/drawing/2014/main" id="{04536C43-720F-4AB7-930A-C64F0594239C}"/>
              </a:ext>
            </a:extLst>
          </p:cNvPr>
          <p:cNvGrpSpPr>
            <a:grpSpLocks/>
          </p:cNvGrpSpPr>
          <p:nvPr/>
        </p:nvGrpSpPr>
        <p:grpSpPr bwMode="auto">
          <a:xfrm>
            <a:off x="3590445" y="3410149"/>
            <a:ext cx="944165" cy="984647"/>
            <a:chOff x="930" y="1661"/>
            <a:chExt cx="793" cy="827"/>
          </a:xfrm>
        </p:grpSpPr>
        <p:sp>
          <p:nvSpPr>
            <p:cNvPr id="140" name="AutoShape 54">
              <a:extLst>
                <a:ext uri="{FF2B5EF4-FFF2-40B4-BE49-F238E27FC236}">
                  <a16:creationId xmlns:a16="http://schemas.microsoft.com/office/drawing/2014/main" id="{84990A0B-0112-4747-8324-50B159225043}"/>
                </a:ext>
              </a:extLst>
            </p:cNvPr>
            <p:cNvSpPr>
              <a:spLocks noChangeArrowheads="1"/>
            </p:cNvSpPr>
            <p:nvPr/>
          </p:nvSpPr>
          <p:spPr bwMode="auto">
            <a:xfrm rot="16200000">
              <a:off x="653" y="1938"/>
              <a:ext cx="827" cy="27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3366"/>
                </a:gs>
                <a:gs pos="50000">
                  <a:schemeClr val="accent1"/>
                </a:gs>
                <a:gs pos="100000">
                  <a:srgbClr val="003366"/>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sp>
          <p:nvSpPr>
            <p:cNvPr id="141" name="AutoShape 55">
              <a:extLst>
                <a:ext uri="{FF2B5EF4-FFF2-40B4-BE49-F238E27FC236}">
                  <a16:creationId xmlns:a16="http://schemas.microsoft.com/office/drawing/2014/main" id="{EC9400A9-D32F-4F55-B55C-2C525CFC53CC}"/>
                </a:ext>
              </a:extLst>
            </p:cNvPr>
            <p:cNvSpPr>
              <a:spLocks noChangeArrowheads="1"/>
            </p:cNvSpPr>
            <p:nvPr/>
          </p:nvSpPr>
          <p:spPr bwMode="auto">
            <a:xfrm rot="5400000">
              <a:off x="1179" y="1819"/>
              <a:ext cx="454" cy="500"/>
            </a:xfrm>
            <a:prstGeom prst="can">
              <a:avLst>
                <a:gd name="adj" fmla="val 9468"/>
              </a:avLst>
            </a:prstGeom>
            <a:gradFill rotWithShape="1">
              <a:gsLst>
                <a:gs pos="0">
                  <a:srgbClr val="004386"/>
                </a:gs>
                <a:gs pos="50000">
                  <a:schemeClr val="accent1"/>
                </a:gs>
                <a:gs pos="100000">
                  <a:srgbClr val="004386"/>
                </a:gs>
              </a:gsLst>
              <a:lin ang="0" scaled="1"/>
            </a:gra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sp>
          <p:nvSpPr>
            <p:cNvPr id="142" name="AutoShape 56">
              <a:extLst>
                <a:ext uri="{FF2B5EF4-FFF2-40B4-BE49-F238E27FC236}">
                  <a16:creationId xmlns:a16="http://schemas.microsoft.com/office/drawing/2014/main" id="{4B6F80B0-5F0C-4A1C-9AAB-5E54CC968FEA}"/>
                </a:ext>
              </a:extLst>
            </p:cNvPr>
            <p:cNvSpPr>
              <a:spLocks noChangeArrowheads="1"/>
            </p:cNvSpPr>
            <p:nvPr/>
          </p:nvSpPr>
          <p:spPr bwMode="auto">
            <a:xfrm rot="10800000">
              <a:off x="1632" y="1933"/>
              <a:ext cx="91" cy="272"/>
            </a:xfrm>
            <a:prstGeom prst="moon">
              <a:avLst>
                <a:gd name="adj" fmla="val 87500"/>
              </a:avLst>
            </a:prstGeom>
            <a:gradFill rotWithShape="1">
              <a:gsLst>
                <a:gs pos="0">
                  <a:srgbClr val="FFCC00"/>
                </a:gs>
                <a:gs pos="100000">
                  <a:srgbClr val="FFFFCC"/>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grpSp>
      <p:sp>
        <p:nvSpPr>
          <p:cNvPr id="143" name="Rectangle 142">
            <a:extLst>
              <a:ext uri="{FF2B5EF4-FFF2-40B4-BE49-F238E27FC236}">
                <a16:creationId xmlns:a16="http://schemas.microsoft.com/office/drawing/2014/main" id="{72EED32A-C49A-4486-B06C-21DB71CAA3FD}"/>
              </a:ext>
            </a:extLst>
          </p:cNvPr>
          <p:cNvSpPr/>
          <p:nvPr/>
        </p:nvSpPr>
        <p:spPr bwMode="auto">
          <a:xfrm>
            <a:off x="1921187" y="3409556"/>
            <a:ext cx="1668660" cy="973336"/>
          </a:xfrm>
          <a:prstGeom prst="rect">
            <a:avLst/>
          </a:prstGeom>
          <a:gradFill flip="none" rotWithShape="1">
            <a:gsLst>
              <a:gs pos="100000">
                <a:schemeClr val="accent5">
                  <a:lumMod val="50000"/>
                </a:schemeClr>
              </a:gs>
              <a:gs pos="9000">
                <a:srgbClr val="4C82E4">
                  <a:lumMod val="0"/>
                  <a:alpha val="71000"/>
                </a:srgbClr>
              </a:gs>
              <a:gs pos="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69056" tIns="34529" rIns="69056" bIns="34529"/>
          <a:lstStyle/>
          <a:p>
            <a:pPr marL="346472" indent="-346472" defTabSz="433388">
              <a:buClr>
                <a:srgbClr val="000000"/>
              </a:buClr>
              <a:buBlip>
                <a:blip r:embed="rId3"/>
              </a:buBlip>
              <a:defRPr/>
            </a:pPr>
            <a:endParaRPr lang="fr-FR">
              <a:solidFill>
                <a:srgbClr val="000099"/>
              </a:solidFill>
            </a:endParaRPr>
          </a:p>
        </p:txBody>
      </p:sp>
      <p:sp>
        <p:nvSpPr>
          <p:cNvPr id="144" name="Rectangle 94">
            <a:extLst>
              <a:ext uri="{FF2B5EF4-FFF2-40B4-BE49-F238E27FC236}">
                <a16:creationId xmlns:a16="http://schemas.microsoft.com/office/drawing/2014/main" id="{965DF4BF-DF39-40A7-B196-302AC2FE4A96}"/>
              </a:ext>
            </a:extLst>
          </p:cNvPr>
          <p:cNvSpPr>
            <a:spLocks noChangeArrowheads="1"/>
          </p:cNvSpPr>
          <p:nvPr/>
        </p:nvSpPr>
        <p:spPr bwMode="auto">
          <a:xfrm>
            <a:off x="2482567" y="4521984"/>
            <a:ext cx="980574" cy="11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marL="346472" indent="-346472" defTabSz="433388">
              <a:lnSpc>
                <a:spcPct val="30000"/>
              </a:lnSpc>
              <a:buClr>
                <a:srgbClr val="000000"/>
              </a:buClr>
            </a:pPr>
            <a:r>
              <a:rPr lang="de-DE" sz="1050" dirty="0">
                <a:solidFill>
                  <a:srgbClr val="003399"/>
                </a:solidFill>
              </a:rPr>
              <a:t>Raman Probe</a:t>
            </a:r>
          </a:p>
        </p:txBody>
      </p:sp>
      <p:sp>
        <p:nvSpPr>
          <p:cNvPr id="74" name="TextBox 73">
            <a:extLst>
              <a:ext uri="{FF2B5EF4-FFF2-40B4-BE49-F238E27FC236}">
                <a16:creationId xmlns:a16="http://schemas.microsoft.com/office/drawing/2014/main" id="{6DAEA3DD-CD1B-4CFE-B330-C2D78DA6A8F4}"/>
              </a:ext>
            </a:extLst>
          </p:cNvPr>
          <p:cNvSpPr txBox="1"/>
          <p:nvPr/>
        </p:nvSpPr>
        <p:spPr>
          <a:xfrm>
            <a:off x="0" y="59955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171103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repeatCount="indefinite" fill="hold" grpId="0" nodeType="withEffect">
                                  <p:stCondLst>
                                    <p:cond delay="600"/>
                                  </p:stCondLst>
                                  <p:endCondLst>
                                    <p:cond evt="onNext" delay="0">
                                      <p:tgtEl>
                                        <p:sldTgt/>
                                      </p:tgtEl>
                                    </p:cond>
                                  </p:endCondLst>
                                  <p:childTnLst>
                                    <p:animMotion origin="layout" path="M 1.94444E-6 3.33333E-6 L -0.08559 -0.32385 " pathEditMode="relative" rAng="0" ptsTypes="AA">
                                      <p:cBhvr>
                                        <p:cTn id="6" dur="1000" fill="hold"/>
                                        <p:tgtEl>
                                          <p:spTgt spid="77"/>
                                        </p:tgtEl>
                                        <p:attrNameLst>
                                          <p:attrName>ppt_x</p:attrName>
                                          <p:attrName>ppt_y</p:attrName>
                                        </p:attrNameLst>
                                      </p:cBhvr>
                                      <p:rCtr x="-4288" y="-16204"/>
                                    </p:animMotion>
                                  </p:childTnLst>
                                </p:cTn>
                              </p:par>
                              <p:par>
                                <p:cTn id="7" presetID="56" presetClass="path" presetSubtype="0" repeatCount="indefinite" fill="hold" grpId="0" nodeType="withEffect">
                                  <p:stCondLst>
                                    <p:cond delay="700"/>
                                  </p:stCondLst>
                                  <p:endCondLst>
                                    <p:cond evt="onNext" delay="0">
                                      <p:tgtEl>
                                        <p:sldTgt/>
                                      </p:tgtEl>
                                    </p:cond>
                                  </p:endCondLst>
                                  <p:childTnLst>
                                    <p:animMotion origin="layout" path="M 8.33333E-7 4.81481E-6 L 0.26875 -0.17686 " pathEditMode="relative" rAng="0" ptsTypes="AA">
                                      <p:cBhvr>
                                        <p:cTn id="8" dur="1000" fill="hold"/>
                                        <p:tgtEl>
                                          <p:spTgt spid="78"/>
                                        </p:tgtEl>
                                        <p:attrNameLst>
                                          <p:attrName>ppt_x</p:attrName>
                                          <p:attrName>ppt_y</p:attrName>
                                        </p:attrNameLst>
                                      </p:cBhvr>
                                      <p:rCtr x="13438" y="-8843"/>
                                    </p:animMotion>
                                  </p:childTnLst>
                                </p:cTn>
                              </p:par>
                              <p:par>
                                <p:cTn id="9" presetID="63" presetClass="path" presetSubtype="0" repeatCount="indefinite" fill="hold" grpId="0" nodeType="withEffect">
                                  <p:stCondLst>
                                    <p:cond delay="900"/>
                                  </p:stCondLst>
                                  <p:endCondLst>
                                    <p:cond evt="onNext" delay="0">
                                      <p:tgtEl>
                                        <p:sldTgt/>
                                      </p:tgtEl>
                                    </p:cond>
                                  </p:endCondLst>
                                  <p:childTnLst>
                                    <p:animMotion origin="layout" path="M 2.77778E-7 3.7037E-7 L 0.21372 -0.31366 " pathEditMode="relative" rAng="0" ptsTypes="AA">
                                      <p:cBhvr>
                                        <p:cTn id="10" dur="1000" fill="hold"/>
                                        <p:tgtEl>
                                          <p:spTgt spid="79"/>
                                        </p:tgtEl>
                                        <p:attrNameLst>
                                          <p:attrName>ppt_x</p:attrName>
                                          <p:attrName>ppt_y</p:attrName>
                                        </p:attrNameLst>
                                      </p:cBhvr>
                                      <p:rCtr x="10677" y="-15694"/>
                                    </p:animMotion>
                                  </p:childTnLst>
                                </p:cTn>
                              </p:par>
                              <p:par>
                                <p:cTn id="11" presetID="63" presetClass="path" presetSubtype="0" repeatCount="indefinite" fill="hold" grpId="0" nodeType="withEffect">
                                  <p:stCondLst>
                                    <p:cond delay="300"/>
                                  </p:stCondLst>
                                  <p:endCondLst>
                                    <p:cond evt="onNext" delay="0">
                                      <p:tgtEl>
                                        <p:sldTgt/>
                                      </p:tgtEl>
                                    </p:cond>
                                  </p:endCondLst>
                                  <p:childTnLst>
                                    <p:animMotion origin="layout" path="M -0.01788 0.02407 L 0.29028 0.01504 " pathEditMode="relative" rAng="0" ptsTypes="AA">
                                      <p:cBhvr>
                                        <p:cTn id="12" dur="1000" fill="hold"/>
                                        <p:tgtEl>
                                          <p:spTgt spid="80"/>
                                        </p:tgtEl>
                                        <p:attrNameLst>
                                          <p:attrName>ppt_x</p:attrName>
                                          <p:attrName>ppt_y</p:attrName>
                                        </p:attrNameLst>
                                      </p:cBhvr>
                                      <p:rCtr x="15399" y="-463"/>
                                    </p:animMotion>
                                  </p:childTnLst>
                                </p:cTn>
                              </p:par>
                              <p:par>
                                <p:cTn id="13" presetID="63" presetClass="path" presetSubtype="0" repeatCount="indefinite" fill="hold" grpId="0" nodeType="withEffect">
                                  <p:stCondLst>
                                    <p:cond delay="200"/>
                                  </p:stCondLst>
                                  <p:endCondLst>
                                    <p:cond evt="onNext" delay="0">
                                      <p:tgtEl>
                                        <p:sldTgt/>
                                      </p:tgtEl>
                                    </p:cond>
                                  </p:endCondLst>
                                  <p:childTnLst>
                                    <p:animMotion origin="layout" path="M -3.61111E-6 -1.85185E-6 L 0.00903 -0.34491 " pathEditMode="relative" rAng="0" ptsTypes="AA">
                                      <p:cBhvr>
                                        <p:cTn id="14" dur="1000" fill="hold"/>
                                        <p:tgtEl>
                                          <p:spTgt spid="81"/>
                                        </p:tgtEl>
                                        <p:attrNameLst>
                                          <p:attrName>ppt_x</p:attrName>
                                          <p:attrName>ppt_y</p:attrName>
                                        </p:attrNameLst>
                                      </p:cBhvr>
                                      <p:rCtr x="451" y="-17245"/>
                                    </p:animMotion>
                                  </p:childTnLst>
                                </p:cTn>
                              </p:par>
                              <p:par>
                                <p:cTn id="15" presetID="63" presetClass="path" presetSubtype="0" repeatCount="indefinite" fill="hold" grpId="0" nodeType="withEffect">
                                  <p:stCondLst>
                                    <p:cond delay="600"/>
                                  </p:stCondLst>
                                  <p:endCondLst>
                                    <p:cond evt="onNext" delay="0">
                                      <p:tgtEl>
                                        <p:sldTgt/>
                                      </p:tgtEl>
                                    </p:cond>
                                  </p:endCondLst>
                                  <p:childTnLst>
                                    <p:animMotion origin="layout" path="M -0.01788 -0.03889 L 0.09341 -0.40486 " pathEditMode="relative" rAng="0" ptsTypes="AA">
                                      <p:cBhvr>
                                        <p:cTn id="16" dur="1000" fill="hold"/>
                                        <p:tgtEl>
                                          <p:spTgt spid="82"/>
                                        </p:tgtEl>
                                        <p:attrNameLst>
                                          <p:attrName>ppt_x</p:attrName>
                                          <p:attrName>ppt_y</p:attrName>
                                        </p:attrNameLst>
                                      </p:cBhvr>
                                      <p:rCtr x="5556" y="-18310"/>
                                    </p:animMotion>
                                  </p:childTnLst>
                                </p:cTn>
                              </p:par>
                              <p:par>
                                <p:cTn id="17" presetID="63" presetClass="path" presetSubtype="0" repeatCount="indefinite" fill="hold" grpId="0" nodeType="withEffect">
                                  <p:stCondLst>
                                    <p:cond delay="400"/>
                                  </p:stCondLst>
                                  <p:endCondLst>
                                    <p:cond evt="onNext" delay="0">
                                      <p:tgtEl>
                                        <p:sldTgt/>
                                      </p:tgtEl>
                                    </p:cond>
                                  </p:endCondLst>
                                  <p:childTnLst>
                                    <p:animMotion origin="layout" path="M -0.0257 0.03449 L 0.29045 0.15139 " pathEditMode="relative" rAng="0" ptsTypes="AA">
                                      <p:cBhvr>
                                        <p:cTn id="18" dur="1000" fill="hold"/>
                                        <p:tgtEl>
                                          <p:spTgt spid="83"/>
                                        </p:tgtEl>
                                        <p:attrNameLst>
                                          <p:attrName>ppt_x</p:attrName>
                                          <p:attrName>ppt_y</p:attrName>
                                        </p:attrNameLst>
                                      </p:cBhvr>
                                      <p:rCtr x="15799" y="5833"/>
                                    </p:animMotion>
                                  </p:childTnLst>
                                </p:cTn>
                              </p:par>
                              <p:par>
                                <p:cTn id="19" presetID="63" presetClass="path" presetSubtype="0" repeatCount="indefinite" fill="hold" grpId="0" nodeType="withEffect">
                                  <p:stCondLst>
                                    <p:cond delay="200"/>
                                  </p:stCondLst>
                                  <p:endCondLst>
                                    <p:cond evt="onNext" delay="0">
                                      <p:tgtEl>
                                        <p:sldTgt/>
                                      </p:tgtEl>
                                    </p:cond>
                                  </p:endCondLst>
                                  <p:childTnLst>
                                    <p:animMotion origin="layout" path="M 1.38889E-6 4.44444E-6 L 0.13715 -0.3375 " pathEditMode="relative" rAng="0" ptsTypes="AA">
                                      <p:cBhvr>
                                        <p:cTn id="20" dur="1000" fill="hold"/>
                                        <p:tgtEl>
                                          <p:spTgt spid="84"/>
                                        </p:tgtEl>
                                        <p:attrNameLst>
                                          <p:attrName>ppt_x</p:attrName>
                                          <p:attrName>ppt_y</p:attrName>
                                        </p:attrNameLst>
                                      </p:cBhvr>
                                      <p:rCtr x="6858" y="-16875"/>
                                    </p:animMotion>
                                  </p:childTnLst>
                                </p:cTn>
                              </p:par>
                              <p:par>
                                <p:cTn id="21" presetID="63" presetClass="path" presetSubtype="0" repeatCount="indefinite" fill="hold" grpId="0" nodeType="withEffect">
                                  <p:stCondLst>
                                    <p:cond delay="200"/>
                                  </p:stCondLst>
                                  <p:endCondLst>
                                    <p:cond evt="onNext" delay="0">
                                      <p:tgtEl>
                                        <p:sldTgt/>
                                      </p:tgtEl>
                                    </p:cond>
                                  </p:endCondLst>
                                  <p:childTnLst>
                                    <p:animMotion origin="layout" path="M -0.03368 0.00301 L 0.00677 0.28796 " pathEditMode="relative" rAng="0" ptsTypes="AA">
                                      <p:cBhvr>
                                        <p:cTn id="22" dur="1000" fill="hold"/>
                                        <p:tgtEl>
                                          <p:spTgt spid="85"/>
                                        </p:tgtEl>
                                        <p:attrNameLst>
                                          <p:attrName>ppt_x</p:attrName>
                                          <p:attrName>ppt_y</p:attrName>
                                        </p:attrNameLst>
                                      </p:cBhvr>
                                      <p:rCtr x="2014" y="14236"/>
                                    </p:animMotion>
                                  </p:childTnLst>
                                </p:cTn>
                              </p:par>
                              <p:par>
                                <p:cTn id="23" presetID="63" presetClass="path" presetSubtype="0" repeatCount="indefinite" fill="hold" grpId="0" nodeType="withEffect">
                                  <p:stCondLst>
                                    <p:cond delay="200"/>
                                  </p:stCondLst>
                                  <p:endCondLst>
                                    <p:cond evt="onNext" delay="0">
                                      <p:tgtEl>
                                        <p:sldTgt/>
                                      </p:tgtEl>
                                    </p:cond>
                                  </p:endCondLst>
                                  <p:childTnLst>
                                    <p:animMotion origin="layout" path="M 1.38889E-6 4.44444E-6 L 0.28663 0.25046 " pathEditMode="relative" rAng="0" ptsTypes="AA">
                                      <p:cBhvr>
                                        <p:cTn id="24" dur="1000" fill="hold"/>
                                        <p:tgtEl>
                                          <p:spTgt spid="86"/>
                                        </p:tgtEl>
                                        <p:attrNameLst>
                                          <p:attrName>ppt_x</p:attrName>
                                          <p:attrName>ppt_y</p:attrName>
                                        </p:attrNameLst>
                                      </p:cBhvr>
                                      <p:rCtr x="14323" y="12523"/>
                                    </p:animMotion>
                                  </p:childTnLst>
                                </p:cTn>
                              </p:par>
                              <p:par>
                                <p:cTn id="25" presetID="56" presetClass="path" presetSubtype="0" repeatCount="indefinite" fill="hold" grpId="0" nodeType="withEffect">
                                  <p:stCondLst>
                                    <p:cond delay="200"/>
                                  </p:stCondLst>
                                  <p:endCondLst>
                                    <p:cond evt="onNext" delay="0">
                                      <p:tgtEl>
                                        <p:sldTgt/>
                                      </p:tgtEl>
                                    </p:cond>
                                  </p:endCondLst>
                                  <p:childTnLst>
                                    <p:animMotion origin="layout" path="M -0.03368 -0.03889 L 0.18785 0.17269 " pathEditMode="relative" rAng="0" ptsTypes="AA">
                                      <p:cBhvr>
                                        <p:cTn id="26" dur="1000" fill="hold"/>
                                        <p:tgtEl>
                                          <p:spTgt spid="87"/>
                                        </p:tgtEl>
                                        <p:attrNameLst>
                                          <p:attrName>ppt_x</p:attrName>
                                          <p:attrName>ppt_y</p:attrName>
                                        </p:attrNameLst>
                                      </p:cBhvr>
                                      <p:rCtr x="11076" y="10579"/>
                                    </p:animMotion>
                                  </p:childTnLst>
                                </p:cTn>
                              </p:par>
                              <p:par>
                                <p:cTn id="27" presetID="56" presetClass="path" presetSubtype="0" repeatCount="indefinite" fill="hold" grpId="0" nodeType="withEffect">
                                  <p:stCondLst>
                                    <p:cond delay="900"/>
                                  </p:stCondLst>
                                  <p:endCondLst>
                                    <p:cond evt="onNext" delay="0">
                                      <p:tgtEl>
                                        <p:sldTgt/>
                                      </p:tgtEl>
                                    </p:cond>
                                  </p:endCondLst>
                                  <p:childTnLst>
                                    <p:animMotion origin="layout" path="M -0.03368 0.02407 L 0.13264 -0.26829 " pathEditMode="relative" rAng="0" ptsTypes="AA">
                                      <p:cBhvr>
                                        <p:cTn id="28" dur="1000" fill="hold"/>
                                        <p:tgtEl>
                                          <p:spTgt spid="88"/>
                                        </p:tgtEl>
                                        <p:attrNameLst>
                                          <p:attrName>ppt_x</p:attrName>
                                          <p:attrName>ppt_y</p:attrName>
                                        </p:attrNameLst>
                                      </p:cBhvr>
                                      <p:rCtr x="8316" y="-14630"/>
                                    </p:animMotion>
                                  </p:childTnLst>
                                </p:cTn>
                              </p:par>
                              <p:par>
                                <p:cTn id="29" presetID="56" presetClass="path" presetSubtype="0" repeatCount="indefinite" fill="hold" grpId="0" nodeType="withEffect">
                                  <p:stCondLst>
                                    <p:cond delay="200"/>
                                  </p:stCondLst>
                                  <p:endCondLst>
                                    <p:cond evt="onNext" delay="0">
                                      <p:tgtEl>
                                        <p:sldTgt/>
                                      </p:tgtEl>
                                    </p:cond>
                                  </p:endCondLst>
                                  <p:childTnLst>
                                    <p:animMotion origin="layout" path="M -0.0099 -0.00741 L 0.2276 -0.27893 " pathEditMode="relative" rAng="0" ptsTypes="AA">
                                      <p:cBhvr>
                                        <p:cTn id="30" dur="1000" fill="hold"/>
                                        <p:tgtEl>
                                          <p:spTgt spid="89"/>
                                        </p:tgtEl>
                                        <p:attrNameLst>
                                          <p:attrName>ppt_x</p:attrName>
                                          <p:attrName>ppt_y</p:attrName>
                                        </p:attrNameLst>
                                      </p:cBhvr>
                                      <p:rCtr x="11875" y="-13588"/>
                                    </p:animMotion>
                                  </p:childTnLst>
                                </p:cTn>
                              </p:par>
                              <p:par>
                                <p:cTn id="31" presetID="56" presetClass="path" presetSubtype="0" repeatCount="indefinite" fill="hold" grpId="0" nodeType="withEffect">
                                  <p:stCondLst>
                                    <p:cond delay="1500"/>
                                  </p:stCondLst>
                                  <p:endCondLst>
                                    <p:cond evt="onNext" delay="0">
                                      <p:tgtEl>
                                        <p:sldTgt/>
                                      </p:tgtEl>
                                    </p:cond>
                                  </p:endCondLst>
                                  <p:childTnLst>
                                    <p:animMotion origin="layout" path="M -5.55556E-7 4.07407E-6 L 0.2059 0.20115 " pathEditMode="relative" rAng="0" ptsTypes="AA">
                                      <p:cBhvr>
                                        <p:cTn id="32" dur="1000" fill="hold"/>
                                        <p:tgtEl>
                                          <p:spTgt spid="90"/>
                                        </p:tgtEl>
                                        <p:attrNameLst>
                                          <p:attrName>ppt_x</p:attrName>
                                          <p:attrName>ppt_y</p:attrName>
                                        </p:attrNameLst>
                                      </p:cBhvr>
                                      <p:rCtr x="10295" y="10046"/>
                                    </p:animMotion>
                                  </p:childTnLst>
                                </p:cTn>
                              </p:par>
                              <p:par>
                                <p:cTn id="33" presetID="56" presetClass="path" presetSubtype="0" repeatCount="indefinite" fill="hold" grpId="0" nodeType="withEffect">
                                  <p:stCondLst>
                                    <p:cond delay="200"/>
                                  </p:stCondLst>
                                  <p:endCondLst>
                                    <p:cond evt="onNext" delay="0">
                                      <p:tgtEl>
                                        <p:sldTgt/>
                                      </p:tgtEl>
                                    </p:cond>
                                  </p:endCondLst>
                                  <p:childTnLst>
                                    <p:animMotion origin="layout" path="M -0.01788 0.00301 L 0.02257 -0.35255 " pathEditMode="relative" rAng="0" ptsTypes="AA">
                                      <p:cBhvr>
                                        <p:cTn id="34" dur="1000" fill="hold"/>
                                        <p:tgtEl>
                                          <p:spTgt spid="91"/>
                                        </p:tgtEl>
                                        <p:attrNameLst>
                                          <p:attrName>ppt_x</p:attrName>
                                          <p:attrName>ppt_y</p:attrName>
                                        </p:attrNameLst>
                                      </p:cBhvr>
                                      <p:rCtr x="2014" y="-17778"/>
                                    </p:animMotion>
                                  </p:childTnLst>
                                </p:cTn>
                              </p:par>
                              <p:par>
                                <p:cTn id="35" presetID="56" presetClass="path" presetSubtype="0" repeatCount="indefinite" fill="hold" grpId="0" nodeType="withEffect">
                                  <p:stCondLst>
                                    <p:cond delay="200"/>
                                  </p:stCondLst>
                                  <p:endCondLst>
                                    <p:cond evt="onNext" delay="0">
                                      <p:tgtEl>
                                        <p:sldTgt/>
                                      </p:tgtEl>
                                    </p:cond>
                                  </p:endCondLst>
                                  <p:childTnLst>
                                    <p:animMotion origin="layout" path="M 8.33333E-7 7.40741E-7 L 0.26094 -0.27153 " pathEditMode="relative" rAng="0" ptsTypes="AA">
                                      <p:cBhvr>
                                        <p:cTn id="36" dur="1000" fill="hold"/>
                                        <p:tgtEl>
                                          <p:spTgt spid="92"/>
                                        </p:tgtEl>
                                        <p:attrNameLst>
                                          <p:attrName>ppt_x</p:attrName>
                                          <p:attrName>ppt_y</p:attrName>
                                        </p:attrNameLst>
                                      </p:cBhvr>
                                      <p:rCtr x="13038" y="-13588"/>
                                    </p:animMotion>
                                  </p:childTnLst>
                                </p:cTn>
                              </p:par>
                              <p:par>
                                <p:cTn id="37" presetID="56" presetClass="path" presetSubtype="0" repeatCount="indefinite" fill="hold" grpId="0" nodeType="withEffect">
                                  <p:stCondLst>
                                    <p:cond delay="1000"/>
                                  </p:stCondLst>
                                  <p:endCondLst>
                                    <p:cond evt="onNext" delay="0">
                                      <p:tgtEl>
                                        <p:sldTgt/>
                                      </p:tgtEl>
                                    </p:cond>
                                  </p:endCondLst>
                                  <p:childTnLst>
                                    <p:animMotion origin="layout" path="M -4.44444E-6 -1.85185E-6 L 0.32414 0.22199 " pathEditMode="relative" rAng="0" ptsTypes="AA">
                                      <p:cBhvr>
                                        <p:cTn id="38" dur="1000" fill="hold"/>
                                        <p:tgtEl>
                                          <p:spTgt spid="93"/>
                                        </p:tgtEl>
                                        <p:attrNameLst>
                                          <p:attrName>ppt_x</p:attrName>
                                          <p:attrName>ppt_y</p:attrName>
                                        </p:attrNameLst>
                                      </p:cBhvr>
                                      <p:rCtr x="16198" y="11088"/>
                                    </p:animMotion>
                                  </p:childTnLst>
                                </p:cTn>
                              </p:par>
                              <p:par>
                                <p:cTn id="39" presetID="63" presetClass="path" presetSubtype="0" repeatCount="indefinite" fill="hold" grpId="0" nodeType="withEffect">
                                  <p:stCondLst>
                                    <p:cond delay="1500"/>
                                  </p:stCondLst>
                                  <p:endCondLst>
                                    <p:cond evt="onNext" delay="0">
                                      <p:tgtEl>
                                        <p:sldTgt/>
                                      </p:tgtEl>
                                    </p:cond>
                                  </p:endCondLst>
                                  <p:childTnLst>
                                    <p:animMotion origin="layout" path="M -4.44444E-6 -4.07407E-6 L 0.31615 -0.00902 " pathEditMode="relative" rAng="0" ptsTypes="AA">
                                      <p:cBhvr>
                                        <p:cTn id="40" dur="1000" fill="hold"/>
                                        <p:tgtEl>
                                          <p:spTgt spid="94"/>
                                        </p:tgtEl>
                                        <p:attrNameLst>
                                          <p:attrName>ppt_x</p:attrName>
                                          <p:attrName>ppt_y</p:attrName>
                                        </p:attrNameLst>
                                      </p:cBhvr>
                                      <p:rCtr x="15799" y="-463"/>
                                    </p:animMotion>
                                  </p:childTnLst>
                                </p:cTn>
                              </p:par>
                              <p:par>
                                <p:cTn id="41" presetID="63" presetClass="path" presetSubtype="0" repeatCount="indefinite" fill="hold" grpId="0" nodeType="withEffect">
                                  <p:stCondLst>
                                    <p:cond delay="200"/>
                                  </p:stCondLst>
                                  <p:endCondLst>
                                    <p:cond evt="onNext" delay="0">
                                      <p:tgtEl>
                                        <p:sldTgt/>
                                      </p:tgtEl>
                                    </p:cond>
                                  </p:endCondLst>
                                  <p:childTnLst>
                                    <p:animMotion origin="layout" path="M -1.66667E-6 -2.59259E-6 L -0.19583 0.22199 " pathEditMode="relative" rAng="0" ptsTypes="AA">
                                      <p:cBhvr>
                                        <p:cTn id="42" dur="1000" fill="hold"/>
                                        <p:tgtEl>
                                          <p:spTgt spid="95"/>
                                        </p:tgtEl>
                                        <p:attrNameLst>
                                          <p:attrName>ppt_x</p:attrName>
                                          <p:attrName>ppt_y</p:attrName>
                                        </p:attrNameLst>
                                      </p:cBhvr>
                                      <p:rCtr x="-9792" y="11088"/>
                                    </p:animMotion>
                                  </p:childTnLst>
                                </p:cTn>
                              </p:par>
                              <p:par>
                                <p:cTn id="43" presetID="63" presetClass="path" presetSubtype="0" repeatCount="indefinite" fill="hold" grpId="0" nodeType="withEffect">
                                  <p:stCondLst>
                                    <p:cond delay="1000"/>
                                  </p:stCondLst>
                                  <p:endCondLst>
                                    <p:cond evt="onNext" delay="0">
                                      <p:tgtEl>
                                        <p:sldTgt/>
                                      </p:tgtEl>
                                    </p:cond>
                                  </p:endCondLst>
                                  <p:childTnLst>
                                    <p:animMotion origin="layout" path="M -5.55556E-7 -7.40741E-7 L 0.30816 0.08542 " pathEditMode="relative" rAng="0" ptsTypes="AA">
                                      <p:cBhvr>
                                        <p:cTn id="44" dur="1000" fill="hold"/>
                                        <p:tgtEl>
                                          <p:spTgt spid="96"/>
                                        </p:tgtEl>
                                        <p:attrNameLst>
                                          <p:attrName>ppt_x</p:attrName>
                                          <p:attrName>ppt_y</p:attrName>
                                        </p:attrNameLst>
                                      </p:cBhvr>
                                      <p:rCtr x="15399" y="4259"/>
                                    </p:animMotion>
                                  </p:childTnLst>
                                </p:cTn>
                              </p:par>
                              <p:par>
                                <p:cTn id="45" presetID="63" presetClass="path" presetSubtype="0" repeatCount="indefinite" fill="hold" grpId="0" nodeType="withEffect">
                                  <p:stCondLst>
                                    <p:cond delay="200"/>
                                  </p:stCondLst>
                                  <p:endCondLst>
                                    <p:cond evt="onNext" delay="0">
                                      <p:tgtEl>
                                        <p:sldTgt/>
                                      </p:tgtEl>
                                    </p:cond>
                                  </p:endCondLst>
                                  <p:childTnLst>
                                    <p:animMotion origin="layout" path="M 2.77778E-6 4.44444E-6 L 0.27882 -0.21158 " pathEditMode="relative" rAng="0" ptsTypes="AA">
                                      <p:cBhvr>
                                        <p:cTn id="46" dur="1000" fill="hold"/>
                                        <p:tgtEl>
                                          <p:spTgt spid="97"/>
                                        </p:tgtEl>
                                        <p:attrNameLst>
                                          <p:attrName>ppt_x</p:attrName>
                                          <p:attrName>ppt_y</p:attrName>
                                        </p:attrNameLst>
                                      </p:cBhvr>
                                      <p:rCtr x="13941" y="-10579"/>
                                    </p:animMotion>
                                  </p:childTnLst>
                                </p:cTn>
                              </p:par>
                              <p:par>
                                <p:cTn id="47" presetID="63" presetClass="path" presetSubtype="0" repeatCount="indefinite" fill="hold" grpId="0" nodeType="withEffect">
                                  <p:stCondLst>
                                    <p:cond delay="200"/>
                                  </p:stCondLst>
                                  <p:endCondLst>
                                    <p:cond evt="onNext" delay="0">
                                      <p:tgtEl>
                                        <p:sldTgt/>
                                      </p:tgtEl>
                                    </p:cond>
                                  </p:endCondLst>
                                  <p:childTnLst>
                                    <p:animMotion origin="layout" path="M -3.05556E-6 -1.85185E-6 L -0.21146 -0.26111 " pathEditMode="relative" rAng="0" ptsTypes="AA">
                                      <p:cBhvr>
                                        <p:cTn id="48" dur="1000" fill="hold"/>
                                        <p:tgtEl>
                                          <p:spTgt spid="98"/>
                                        </p:tgtEl>
                                        <p:attrNameLst>
                                          <p:attrName>ppt_x</p:attrName>
                                          <p:attrName>ppt_y</p:attrName>
                                        </p:attrNameLst>
                                      </p:cBhvr>
                                      <p:rCtr x="-10573" y="-13056"/>
                                    </p:animMotion>
                                  </p:childTnLst>
                                </p:cTn>
                              </p:par>
                              <p:par>
                                <p:cTn id="49" presetID="63" presetClass="path" presetSubtype="0" repeatCount="indefinite" fill="hold" grpId="0" nodeType="withEffect">
                                  <p:stCondLst>
                                    <p:cond delay="200"/>
                                  </p:stCondLst>
                                  <p:endCondLst>
                                    <p:cond evt="onNext" delay="0">
                                      <p:tgtEl>
                                        <p:sldTgt/>
                                      </p:tgtEl>
                                    </p:cond>
                                  </p:endCondLst>
                                  <p:childTnLst>
                                    <p:animMotion origin="layout" path="M 2.77778E-6 4.44444E-6 L 0.08194 0.28194 " pathEditMode="relative" rAng="0" ptsTypes="AA">
                                      <p:cBhvr>
                                        <p:cTn id="50" dur="1000" fill="hold"/>
                                        <p:tgtEl>
                                          <p:spTgt spid="99"/>
                                        </p:tgtEl>
                                        <p:attrNameLst>
                                          <p:attrName>ppt_x</p:attrName>
                                          <p:attrName>ppt_y</p:attrName>
                                        </p:attrNameLst>
                                      </p:cBhvr>
                                      <p:rCtr x="4097" y="14097"/>
                                    </p:animMotion>
                                  </p:childTnLst>
                                </p:cTn>
                              </p:par>
                              <p:par>
                                <p:cTn id="51" presetID="63" presetClass="path" presetSubtype="0" repeatCount="indefinite" fill="hold" grpId="0" nodeType="withEffect">
                                  <p:stCondLst>
                                    <p:cond delay="200"/>
                                  </p:stCondLst>
                                  <p:endCondLst>
                                    <p:cond evt="onNext" delay="0">
                                      <p:tgtEl>
                                        <p:sldTgt/>
                                      </p:tgtEl>
                                    </p:cond>
                                  </p:endCondLst>
                                  <p:childTnLst>
                                    <p:animMotion origin="layout" path="M -4.44444E-6 -2.59259E-6 L 0.31615 -0.16666 " pathEditMode="relative" rAng="0" ptsTypes="AA">
                                      <p:cBhvr>
                                        <p:cTn id="52" dur="1000" fill="hold"/>
                                        <p:tgtEl>
                                          <p:spTgt spid="100"/>
                                        </p:tgtEl>
                                        <p:attrNameLst>
                                          <p:attrName>ppt_x</p:attrName>
                                          <p:attrName>ppt_y</p:attrName>
                                        </p:attrNameLst>
                                      </p:cBhvr>
                                      <p:rCtr x="15799" y="-8333"/>
                                    </p:animMotion>
                                  </p:childTnLst>
                                </p:cTn>
                              </p:par>
                              <p:par>
                                <p:cTn id="53" presetID="63" presetClass="path" presetSubtype="0" repeatCount="indefinite" fill="hold" grpId="0" nodeType="withEffect">
                                  <p:stCondLst>
                                    <p:cond delay="800"/>
                                  </p:stCondLst>
                                  <p:endCondLst>
                                    <p:cond evt="onNext" delay="0">
                                      <p:tgtEl>
                                        <p:sldTgt/>
                                      </p:tgtEl>
                                    </p:cond>
                                  </p:endCondLst>
                                  <p:childTnLst>
                                    <p:animMotion origin="layout" path="M -2.22222E-6 3.7037E-6 L 0.27656 -0.05116 " pathEditMode="relative" rAng="0" ptsTypes="AA">
                                      <p:cBhvr>
                                        <p:cTn id="54" dur="1000" fill="hold"/>
                                        <p:tgtEl>
                                          <p:spTgt spid="101"/>
                                        </p:tgtEl>
                                        <p:attrNameLst>
                                          <p:attrName>ppt_x</p:attrName>
                                          <p:attrName>ppt_y</p:attrName>
                                        </p:attrNameLst>
                                      </p:cBhvr>
                                      <p:rCtr x="13819" y="-2569"/>
                                    </p:animMotion>
                                  </p:childTnLst>
                                </p:cTn>
                              </p:par>
                              <p:par>
                                <p:cTn id="55" presetID="63" presetClass="path" presetSubtype="0" repeatCount="indefinite" fill="hold" grpId="0" nodeType="withEffect">
                                  <p:stCondLst>
                                    <p:cond delay="200"/>
                                  </p:stCondLst>
                                  <p:endCondLst>
                                    <p:cond evt="onNext" delay="0">
                                      <p:tgtEl>
                                        <p:sldTgt/>
                                      </p:tgtEl>
                                    </p:cond>
                                  </p:endCondLst>
                                  <p:childTnLst>
                                    <p:animMotion origin="layout" path="M 8.33333E-7 5.55112E-17 L 0.06406 -0.29259 " pathEditMode="relative" rAng="0" ptsTypes="AA">
                                      <p:cBhvr>
                                        <p:cTn id="56" dur="1000" fill="hold"/>
                                        <p:tgtEl>
                                          <p:spTgt spid="102"/>
                                        </p:tgtEl>
                                        <p:attrNameLst>
                                          <p:attrName>ppt_x</p:attrName>
                                          <p:attrName>ppt_y</p:attrName>
                                        </p:attrNameLst>
                                      </p:cBhvr>
                                      <p:rCtr x="3194" y="-14630"/>
                                    </p:animMotion>
                                  </p:childTnLst>
                                </p:cTn>
                              </p:par>
                              <p:par>
                                <p:cTn id="57" presetID="63" presetClass="path" presetSubtype="0" repeatCount="indefinite" fill="hold" grpId="0" nodeType="withEffect">
                                  <p:stCondLst>
                                    <p:cond delay="200"/>
                                  </p:stCondLst>
                                  <p:endCondLst>
                                    <p:cond evt="onNext" delay="0">
                                      <p:tgtEl>
                                        <p:sldTgt/>
                                      </p:tgtEl>
                                    </p:cond>
                                  </p:endCondLst>
                                  <p:childTnLst>
                                    <p:animMotion origin="layout" path="M -0.0099 0.04514 L 0.29844 0.25671 " pathEditMode="relative" rAng="0" ptsTypes="AA">
                                      <p:cBhvr>
                                        <p:cTn id="58" dur="1000" fill="hold"/>
                                        <p:tgtEl>
                                          <p:spTgt spid="103"/>
                                        </p:tgtEl>
                                        <p:attrNameLst>
                                          <p:attrName>ppt_x</p:attrName>
                                          <p:attrName>ppt_y</p:attrName>
                                        </p:attrNameLst>
                                      </p:cBhvr>
                                      <p:rCtr x="15417" y="10579"/>
                                    </p:animMotion>
                                  </p:childTnLst>
                                </p:cTn>
                              </p:par>
                              <p:par>
                                <p:cTn id="59" presetID="63" presetClass="path" presetSubtype="0" repeatCount="indefinite" fill="hold" grpId="0" nodeType="withEffect">
                                  <p:stCondLst>
                                    <p:cond delay="200"/>
                                  </p:stCondLst>
                                  <p:endCondLst>
                                    <p:cond evt="onNext" delay="0">
                                      <p:tgtEl>
                                        <p:sldTgt/>
                                      </p:tgtEl>
                                    </p:cond>
                                  </p:endCondLst>
                                  <p:childTnLst>
                                    <p:animMotion origin="layout" path="M -0.0257 0.03287 L 0.05416 0.39121 " pathEditMode="relative" rAng="0" ptsTypes="AA">
                                      <p:cBhvr>
                                        <p:cTn id="60" dur="1000" fill="hold"/>
                                        <p:tgtEl>
                                          <p:spTgt spid="104"/>
                                        </p:tgtEl>
                                        <p:attrNameLst>
                                          <p:attrName>ppt_x</p:attrName>
                                          <p:attrName>ppt_y</p:attrName>
                                        </p:attrNameLst>
                                      </p:cBhvr>
                                      <p:rCtr x="3993" y="17917"/>
                                    </p:animMotion>
                                  </p:childTnLst>
                                </p:cTn>
                              </p:par>
                              <p:par>
                                <p:cTn id="61" presetID="63" presetClass="path" presetSubtype="0" repeatCount="indefinite" fill="hold" grpId="0" nodeType="withEffect">
                                  <p:stCondLst>
                                    <p:cond delay="200"/>
                                  </p:stCondLst>
                                  <p:endCondLst>
                                    <p:cond evt="onNext" delay="0">
                                      <p:tgtEl>
                                        <p:sldTgt/>
                                      </p:tgtEl>
                                    </p:cond>
                                  </p:endCondLst>
                                  <p:childTnLst>
                                    <p:animMotion origin="layout" path="M -0.03351 0.01343 L -0.0559 0.29838 " pathEditMode="relative" rAng="0" ptsTypes="AA">
                                      <p:cBhvr>
                                        <p:cTn id="62" dur="1000" fill="hold"/>
                                        <p:tgtEl>
                                          <p:spTgt spid="105"/>
                                        </p:tgtEl>
                                        <p:attrNameLst>
                                          <p:attrName>ppt_x</p:attrName>
                                          <p:attrName>ppt_y</p:attrName>
                                        </p:attrNameLst>
                                      </p:cBhvr>
                                      <p:rCtr x="-1128" y="14236"/>
                                    </p:animMotion>
                                  </p:childTnLst>
                                </p:cTn>
                              </p:par>
                              <p:par>
                                <p:cTn id="63" presetID="63" presetClass="path" presetSubtype="0" repeatCount="indefinite" fill="hold" grpId="0" nodeType="withEffect">
                                  <p:stCondLst>
                                    <p:cond delay="100"/>
                                  </p:stCondLst>
                                  <p:endCondLst>
                                    <p:cond evt="onNext" delay="0">
                                      <p:tgtEl>
                                        <p:sldTgt/>
                                      </p:tgtEl>
                                    </p:cond>
                                  </p:endCondLst>
                                  <p:childTnLst>
                                    <p:animMotion origin="layout" path="M -5.55556E-7 -4.07407E-6 L 0.20712 -0.00162 " pathEditMode="relative" rAng="0" ptsTypes="AA">
                                      <p:cBhvr>
                                        <p:cTn id="64" dur="500" fill="hold"/>
                                        <p:tgtEl>
                                          <p:spTgt spid="106"/>
                                        </p:tgtEl>
                                        <p:attrNameLst>
                                          <p:attrName>ppt_x</p:attrName>
                                          <p:attrName>ppt_y</p:attrName>
                                        </p:attrNameLst>
                                      </p:cBhvr>
                                      <p:rCtr x="10347" y="-93"/>
                                    </p:animMotion>
                                  </p:childTnLst>
                                </p:cTn>
                              </p:par>
                              <p:par>
                                <p:cTn id="65" presetID="63" presetClass="path" presetSubtype="0" repeatCount="indefinite" fill="hold" grpId="0" nodeType="withEffect">
                                  <p:stCondLst>
                                    <p:cond delay="200"/>
                                  </p:stCondLst>
                                  <p:endCondLst>
                                    <p:cond evt="onNext" delay="0">
                                      <p:tgtEl>
                                        <p:sldTgt/>
                                      </p:tgtEl>
                                    </p:cond>
                                  </p:endCondLst>
                                  <p:childTnLst>
                                    <p:animMotion origin="layout" path="M 0.02049 -0.03148 L 0.21059 -0.0331 " pathEditMode="relative" rAng="0" ptsTypes="AA">
                                      <p:cBhvr>
                                        <p:cTn id="66" dur="500" fill="hold"/>
                                        <p:tgtEl>
                                          <p:spTgt spid="107"/>
                                        </p:tgtEl>
                                        <p:attrNameLst>
                                          <p:attrName>ppt_x</p:attrName>
                                          <p:attrName>ppt_y</p:attrName>
                                        </p:attrNameLst>
                                      </p:cBhvr>
                                      <p:rCtr x="9497" y="-93"/>
                                    </p:animMotion>
                                  </p:childTnLst>
                                </p:cTn>
                              </p:par>
                              <p:par>
                                <p:cTn id="67" presetID="63" presetClass="path" presetSubtype="0" repeatCount="indefinite" fill="hold" grpId="0" nodeType="withEffect">
                                  <p:stCondLst>
                                    <p:cond delay="200"/>
                                  </p:stCondLst>
                                  <p:endCondLst>
                                    <p:cond evt="onNext" delay="0">
                                      <p:tgtEl>
                                        <p:sldTgt/>
                                      </p:tgtEl>
                                    </p:cond>
                                  </p:endCondLst>
                                  <p:childTnLst>
                                    <p:animMotion origin="layout" path="M -4.44444E-6 -0.01966 L 0.25 -0.01966 " pathEditMode="relative" rAng="0" ptsTypes="AA">
                                      <p:cBhvr>
                                        <p:cTn id="68" dur="500" fill="hold"/>
                                        <p:tgtEl>
                                          <p:spTgt spid="108"/>
                                        </p:tgtEl>
                                        <p:attrNameLst>
                                          <p:attrName>ppt_x</p:attrName>
                                          <p:attrName>ppt_y</p:attrName>
                                        </p:attrNameLst>
                                      </p:cBhvr>
                                      <p:rCtr x="12500" y="0"/>
                                    </p:animMotion>
                                  </p:childTnLst>
                                </p:cTn>
                              </p:par>
                              <p:par>
                                <p:cTn id="69" presetID="63" presetClass="path" presetSubtype="0" repeatCount="indefinite" fill="hold" grpId="0" nodeType="withEffect">
                                  <p:stCondLst>
                                    <p:cond delay="0"/>
                                  </p:stCondLst>
                                  <p:endCondLst>
                                    <p:cond evt="onNext" delay="0">
                                      <p:tgtEl>
                                        <p:sldTgt/>
                                      </p:tgtEl>
                                    </p:cond>
                                  </p:endCondLst>
                                  <p:childTnLst>
                                    <p:animMotion origin="layout" path="M -4.44444E-6 -0.01966 L 0.25 -0.01966 " pathEditMode="relative" rAng="0" ptsTypes="AA">
                                      <p:cBhvr>
                                        <p:cTn id="70" dur="500" fill="hold"/>
                                        <p:tgtEl>
                                          <p:spTgt spid="109"/>
                                        </p:tgtEl>
                                        <p:attrNameLst>
                                          <p:attrName>ppt_x</p:attrName>
                                          <p:attrName>ppt_y</p:attrName>
                                        </p:attrNameLst>
                                      </p:cBhvr>
                                      <p:rCtr x="12500" y="0"/>
                                    </p:animMotion>
                                  </p:childTnLst>
                                </p:cTn>
                              </p:par>
                              <p:par>
                                <p:cTn id="71" presetID="63" presetClass="path" presetSubtype="0" repeatCount="indefinite" fill="hold" grpId="0" nodeType="withEffect">
                                  <p:stCondLst>
                                    <p:cond delay="0"/>
                                  </p:stCondLst>
                                  <p:endCondLst>
                                    <p:cond evt="onNext" delay="0">
                                      <p:tgtEl>
                                        <p:sldTgt/>
                                      </p:tgtEl>
                                    </p:cond>
                                  </p:endCondLst>
                                  <p:childTnLst>
                                    <p:animMotion origin="layout" path="M -4.44444E-6 -0.01966 L 0.25 -0.01966 " pathEditMode="relative" rAng="0" ptsTypes="AA">
                                      <p:cBhvr>
                                        <p:cTn id="72" dur="500" fill="hold"/>
                                        <p:tgtEl>
                                          <p:spTgt spid="110"/>
                                        </p:tgtEl>
                                        <p:attrNameLst>
                                          <p:attrName>ppt_x</p:attrName>
                                          <p:attrName>ppt_y</p:attrName>
                                        </p:attrNameLst>
                                      </p:cBhvr>
                                      <p:rCtr x="12500" y="0"/>
                                    </p:animMotion>
                                  </p:childTnLst>
                                </p:cTn>
                              </p:par>
                              <p:par>
                                <p:cTn id="73" presetID="63" presetClass="path" presetSubtype="0" repeatCount="indefinite" fill="hold" grpId="0" nodeType="withEffect">
                                  <p:stCondLst>
                                    <p:cond delay="500"/>
                                  </p:stCondLst>
                                  <p:endCondLst>
                                    <p:cond evt="onNext" delay="0">
                                      <p:tgtEl>
                                        <p:sldTgt/>
                                      </p:tgtEl>
                                    </p:cond>
                                  </p:endCondLst>
                                  <p:childTnLst>
                                    <p:animMotion origin="layout" path="M -4.44444E-6 -0.01966 L 0.25 -0.01966 " pathEditMode="relative" rAng="0" ptsTypes="AA">
                                      <p:cBhvr>
                                        <p:cTn id="74" dur="500" fill="hold"/>
                                        <p:tgtEl>
                                          <p:spTgt spid="111"/>
                                        </p:tgtEl>
                                        <p:attrNameLst>
                                          <p:attrName>ppt_x</p:attrName>
                                          <p:attrName>ppt_y</p:attrName>
                                        </p:attrNameLst>
                                      </p:cBhvr>
                                      <p:rCtr x="12500" y="0"/>
                                    </p:animMotion>
                                  </p:childTnLst>
                                </p:cTn>
                              </p:par>
                              <p:par>
                                <p:cTn id="75" presetID="63" presetClass="path" presetSubtype="0" repeatCount="indefinite" fill="hold" grpId="0" nodeType="withEffect">
                                  <p:stCondLst>
                                    <p:cond delay="300"/>
                                  </p:stCondLst>
                                  <p:endCondLst>
                                    <p:cond evt="onNext" delay="0">
                                      <p:tgtEl>
                                        <p:sldTgt/>
                                      </p:tgtEl>
                                    </p:cond>
                                  </p:endCondLst>
                                  <p:childTnLst>
                                    <p:animMotion origin="layout" path="M -4.44444E-6 -0.01966 L 0.25 -0.01966 " pathEditMode="relative" rAng="0" ptsTypes="AA">
                                      <p:cBhvr>
                                        <p:cTn id="76" dur="500" fill="hold"/>
                                        <p:tgtEl>
                                          <p:spTgt spid="112"/>
                                        </p:tgtEl>
                                        <p:attrNameLst>
                                          <p:attrName>ppt_x</p:attrName>
                                          <p:attrName>ppt_y</p:attrName>
                                        </p:attrNameLst>
                                      </p:cBhvr>
                                      <p:rCtr x="12500" y="0"/>
                                    </p:animMotion>
                                  </p:childTnLst>
                                </p:cTn>
                              </p:par>
                              <p:par>
                                <p:cTn id="77" presetID="63" presetClass="path" presetSubtype="0" repeatCount="indefinite" fill="hold" grpId="0" nodeType="withEffect">
                                  <p:stCondLst>
                                    <p:cond delay="500"/>
                                  </p:stCondLst>
                                  <p:endCondLst>
                                    <p:cond evt="onNext" delay="0">
                                      <p:tgtEl>
                                        <p:sldTgt/>
                                      </p:tgtEl>
                                    </p:cond>
                                  </p:endCondLst>
                                  <p:childTnLst>
                                    <p:animMotion origin="layout" path="M 3.88889E-6 -3.7037E-6 L 0.23732 -3.7037E-6 " pathEditMode="relative" rAng="0" ptsTypes="AA">
                                      <p:cBhvr>
                                        <p:cTn id="78" dur="500" fill="hold"/>
                                        <p:tgtEl>
                                          <p:spTgt spid="113"/>
                                        </p:tgtEl>
                                        <p:attrNameLst>
                                          <p:attrName>ppt_x</p:attrName>
                                          <p:attrName>ppt_y</p:attrName>
                                        </p:attrNameLst>
                                      </p:cBhvr>
                                      <p:rCtr x="11858" y="0"/>
                                    </p:animMotion>
                                  </p:childTnLst>
                                </p:cTn>
                              </p:par>
                              <p:par>
                                <p:cTn id="79" presetID="63" presetClass="path" presetSubtype="0" repeatCount="indefinite" fill="hold" grpId="0" nodeType="withEffect">
                                  <p:stCondLst>
                                    <p:cond delay="0"/>
                                  </p:stCondLst>
                                  <p:endCondLst>
                                    <p:cond evt="onNext" delay="0">
                                      <p:tgtEl>
                                        <p:sldTgt/>
                                      </p:tgtEl>
                                    </p:cond>
                                  </p:endCondLst>
                                  <p:childTnLst>
                                    <p:animMotion origin="layout" path="M -4.44444E-6 -0.01966 L 0.25 -0.01966 " pathEditMode="relative" rAng="0" ptsTypes="AA">
                                      <p:cBhvr>
                                        <p:cTn id="80" dur="500" fill="hold"/>
                                        <p:tgtEl>
                                          <p:spTgt spid="114"/>
                                        </p:tgtEl>
                                        <p:attrNameLst>
                                          <p:attrName>ppt_x</p:attrName>
                                          <p:attrName>ppt_y</p:attrName>
                                        </p:attrNameLst>
                                      </p:cBhvr>
                                      <p:rCtr x="12500" y="0"/>
                                    </p:animMotion>
                                  </p:childTnLst>
                                </p:cTn>
                              </p:par>
                              <p:par>
                                <p:cTn id="81" presetID="63" presetClass="path" presetSubtype="0" repeatCount="indefinite" fill="hold" grpId="0" nodeType="withEffect">
                                  <p:stCondLst>
                                    <p:cond delay="400"/>
                                  </p:stCondLst>
                                  <p:endCondLst>
                                    <p:cond evt="onNext" delay="0">
                                      <p:tgtEl>
                                        <p:sldTgt/>
                                      </p:tgtEl>
                                    </p:cond>
                                  </p:endCondLst>
                                  <p:childTnLst>
                                    <p:animMotion origin="layout" path="M -4.44444E-6 -0.01966 L 0.25 -0.01966 " pathEditMode="relative" rAng="0" ptsTypes="AA">
                                      <p:cBhvr>
                                        <p:cTn id="82" dur="500" fill="hold"/>
                                        <p:tgtEl>
                                          <p:spTgt spid="115"/>
                                        </p:tgtEl>
                                        <p:attrNameLst>
                                          <p:attrName>ppt_x</p:attrName>
                                          <p:attrName>ppt_y</p:attrName>
                                        </p:attrNameLst>
                                      </p:cBhvr>
                                      <p:rCtr x="12500" y="0"/>
                                    </p:animMotion>
                                  </p:childTnLst>
                                </p:cTn>
                              </p:par>
                              <p:par>
                                <p:cTn id="83" presetID="63" presetClass="path" presetSubtype="0" repeatCount="indefinite" fill="hold" grpId="0" nodeType="withEffect">
                                  <p:stCondLst>
                                    <p:cond delay="200"/>
                                  </p:stCondLst>
                                  <p:endCondLst>
                                    <p:cond evt="onNext" delay="0">
                                      <p:tgtEl>
                                        <p:sldTgt/>
                                      </p:tgtEl>
                                    </p:cond>
                                  </p:endCondLst>
                                  <p:childTnLst>
                                    <p:animMotion origin="layout" path="M 5E-6 -1.85185E-6 L 0.19532 -0.00602 " pathEditMode="relative" rAng="0" ptsTypes="AA">
                                      <p:cBhvr>
                                        <p:cTn id="84" dur="500" fill="hold"/>
                                        <p:tgtEl>
                                          <p:spTgt spid="116"/>
                                        </p:tgtEl>
                                        <p:attrNameLst>
                                          <p:attrName>ppt_x</p:attrName>
                                          <p:attrName>ppt_y</p:attrName>
                                        </p:attrNameLst>
                                      </p:cBhvr>
                                      <p:rCtr x="9757" y="-301"/>
                                    </p:animMotion>
                                  </p:childTnLst>
                                </p:cTn>
                              </p:par>
                              <p:par>
                                <p:cTn id="85" presetID="63" presetClass="path" presetSubtype="0" repeatCount="indefinite" fill="hold" grpId="0" nodeType="withEffect">
                                  <p:stCondLst>
                                    <p:cond delay="300"/>
                                  </p:stCondLst>
                                  <p:endCondLst>
                                    <p:cond evt="onNext" delay="0">
                                      <p:tgtEl>
                                        <p:sldTgt/>
                                      </p:tgtEl>
                                    </p:cond>
                                  </p:endCondLst>
                                  <p:childTnLst>
                                    <p:animMotion origin="layout" path="M -2.5E-6 -1.85185E-6 L 0.21875 -0.0044 " pathEditMode="relative" rAng="0" ptsTypes="AA">
                                      <p:cBhvr>
                                        <p:cTn id="86" dur="500" fill="hold"/>
                                        <p:tgtEl>
                                          <p:spTgt spid="117"/>
                                        </p:tgtEl>
                                        <p:attrNameLst>
                                          <p:attrName>ppt_x</p:attrName>
                                          <p:attrName>ppt_y</p:attrName>
                                        </p:attrNameLst>
                                      </p:cBhvr>
                                      <p:rCtr x="10938" y="-231"/>
                                    </p:animMotion>
                                  </p:childTnLst>
                                </p:cTn>
                              </p:par>
                              <p:par>
                                <p:cTn id="87" presetID="63" presetClass="path" presetSubtype="0" repeatCount="indefinite" fill="hold" grpId="0" nodeType="withEffect">
                                  <p:stCondLst>
                                    <p:cond delay="0"/>
                                  </p:stCondLst>
                                  <p:endCondLst>
                                    <p:cond evt="onNext" delay="0">
                                      <p:tgtEl>
                                        <p:sldTgt/>
                                      </p:tgtEl>
                                    </p:cond>
                                  </p:endCondLst>
                                  <p:childTnLst>
                                    <p:animMotion origin="layout" path="M -4.44444E-6 -0.01966 L 0.25 -0.01966 " pathEditMode="relative" rAng="0" ptsTypes="AA">
                                      <p:cBhvr>
                                        <p:cTn id="88" dur="500" fill="hold"/>
                                        <p:tgtEl>
                                          <p:spTgt spid="118"/>
                                        </p:tgtEl>
                                        <p:attrNameLst>
                                          <p:attrName>ppt_x</p:attrName>
                                          <p:attrName>ppt_y</p:attrName>
                                        </p:attrNameLst>
                                      </p:cBhvr>
                                      <p:rCtr x="12500" y="0"/>
                                    </p:animMotion>
                                  </p:childTnLst>
                                </p:cTn>
                              </p:par>
                              <p:par>
                                <p:cTn id="89" presetID="63" presetClass="path" presetSubtype="0" repeatCount="indefinite" fill="hold" grpId="0" nodeType="withEffect">
                                  <p:stCondLst>
                                    <p:cond delay="100"/>
                                  </p:stCondLst>
                                  <p:endCondLst>
                                    <p:cond evt="onNext" delay="0">
                                      <p:tgtEl>
                                        <p:sldTgt/>
                                      </p:tgtEl>
                                    </p:cond>
                                  </p:endCondLst>
                                  <p:childTnLst>
                                    <p:animMotion origin="layout" path="M -4.44444E-6 -0.01966 L 0.25 -0.01966 " pathEditMode="relative" rAng="0" ptsTypes="AA">
                                      <p:cBhvr>
                                        <p:cTn id="90" dur="500" fill="hold"/>
                                        <p:tgtEl>
                                          <p:spTgt spid="119"/>
                                        </p:tgtEl>
                                        <p:attrNameLst>
                                          <p:attrName>ppt_x</p:attrName>
                                          <p:attrName>ppt_y</p:attrName>
                                        </p:attrNameLst>
                                      </p:cBhvr>
                                      <p:rCtr x="12500" y="0"/>
                                    </p:animMotion>
                                  </p:childTnLst>
                                </p:cTn>
                              </p:par>
                              <p:par>
                                <p:cTn id="91" presetID="63" presetClass="path" presetSubtype="0" repeatCount="indefinite" fill="hold" grpId="0" nodeType="withEffect">
                                  <p:stCondLst>
                                    <p:cond delay="200"/>
                                  </p:stCondLst>
                                  <p:endCondLst>
                                    <p:cond evt="onNext" delay="0">
                                      <p:tgtEl>
                                        <p:sldTgt/>
                                      </p:tgtEl>
                                    </p:cond>
                                  </p:endCondLst>
                                  <p:childTnLst>
                                    <p:animMotion origin="layout" path="M -4.44444E-6 -0.01966 L 0.25 -0.01966 " pathEditMode="relative" rAng="0" ptsTypes="AA">
                                      <p:cBhvr>
                                        <p:cTn id="92" dur="500" fill="hold"/>
                                        <p:tgtEl>
                                          <p:spTgt spid="120"/>
                                        </p:tgtEl>
                                        <p:attrNameLst>
                                          <p:attrName>ppt_x</p:attrName>
                                          <p:attrName>ppt_y</p:attrName>
                                        </p:attrNameLst>
                                      </p:cBhvr>
                                      <p:rCtr x="12500" y="0"/>
                                    </p:animMotion>
                                  </p:childTnLst>
                                </p:cTn>
                              </p:par>
                              <p:par>
                                <p:cTn id="93" presetID="63" presetClass="path" presetSubtype="0" repeatCount="indefinite" fill="hold" grpId="0" nodeType="withEffect">
                                  <p:stCondLst>
                                    <p:cond delay="200"/>
                                  </p:stCondLst>
                                  <p:endCondLst>
                                    <p:cond evt="onNext" delay="0">
                                      <p:tgtEl>
                                        <p:sldTgt/>
                                      </p:tgtEl>
                                    </p:cond>
                                  </p:endCondLst>
                                  <p:childTnLst>
                                    <p:animMotion origin="layout" path="M -4.44444E-6 -0.01966 L 0.25 -0.01966 " pathEditMode="relative" rAng="0" ptsTypes="AA">
                                      <p:cBhvr>
                                        <p:cTn id="94" dur="500" fill="hold"/>
                                        <p:tgtEl>
                                          <p:spTgt spid="121"/>
                                        </p:tgtEl>
                                        <p:attrNameLst>
                                          <p:attrName>ppt_x</p:attrName>
                                          <p:attrName>ppt_y</p:attrName>
                                        </p:attrNameLst>
                                      </p:cBhvr>
                                      <p:rCtr x="12500" y="0"/>
                                    </p:animMotion>
                                  </p:childTnLst>
                                </p:cTn>
                              </p:par>
                              <p:par>
                                <p:cTn id="95" presetID="63" presetClass="path" presetSubtype="0" repeatCount="indefinite" fill="hold" grpId="0" nodeType="withEffect">
                                  <p:stCondLst>
                                    <p:cond delay="300"/>
                                  </p:stCondLst>
                                  <p:endCondLst>
                                    <p:cond evt="onNext" delay="0">
                                      <p:tgtEl>
                                        <p:sldTgt/>
                                      </p:tgtEl>
                                    </p:cond>
                                  </p:endCondLst>
                                  <p:childTnLst>
                                    <p:animMotion origin="layout" path="M -4.44444E-6 -0.01966 L 0.25 -0.01966 " pathEditMode="relative" rAng="0" ptsTypes="AA">
                                      <p:cBhvr>
                                        <p:cTn id="96" dur="500" fill="hold"/>
                                        <p:tgtEl>
                                          <p:spTgt spid="122"/>
                                        </p:tgtEl>
                                        <p:attrNameLst>
                                          <p:attrName>ppt_x</p:attrName>
                                          <p:attrName>ppt_y</p:attrName>
                                        </p:attrNameLst>
                                      </p:cBhvr>
                                      <p:rCtr x="12500" y="0"/>
                                    </p:animMotion>
                                  </p:childTnLst>
                                </p:cTn>
                              </p:par>
                              <p:par>
                                <p:cTn id="97" presetID="63" presetClass="path" presetSubtype="0" repeatCount="indefinite" fill="hold" grpId="0" nodeType="withEffect">
                                  <p:stCondLst>
                                    <p:cond delay="200"/>
                                  </p:stCondLst>
                                  <p:endCondLst>
                                    <p:cond evt="onNext" delay="0">
                                      <p:tgtEl>
                                        <p:sldTgt/>
                                      </p:tgtEl>
                                    </p:cond>
                                  </p:endCondLst>
                                  <p:childTnLst>
                                    <p:animMotion origin="layout" path="M -4.44444E-6 -0.01966 L 0.25 -0.01966 " pathEditMode="relative" rAng="0" ptsTypes="AA">
                                      <p:cBhvr>
                                        <p:cTn id="98" dur="500" fill="hold"/>
                                        <p:tgtEl>
                                          <p:spTgt spid="123"/>
                                        </p:tgtEl>
                                        <p:attrNameLst>
                                          <p:attrName>ppt_x</p:attrName>
                                          <p:attrName>ppt_y</p:attrName>
                                        </p:attrNameLst>
                                      </p:cBhvr>
                                      <p:rCtr x="12500" y="0"/>
                                    </p:animMotion>
                                  </p:childTnLst>
                                </p:cTn>
                              </p:par>
                              <p:par>
                                <p:cTn id="99" presetID="63" presetClass="path" presetSubtype="0" repeatCount="indefinite" fill="hold" grpId="0" nodeType="withEffect">
                                  <p:stCondLst>
                                    <p:cond delay="200"/>
                                  </p:stCondLst>
                                  <p:endCondLst>
                                    <p:cond evt="onNext" delay="0">
                                      <p:tgtEl>
                                        <p:sldTgt/>
                                      </p:tgtEl>
                                    </p:cond>
                                  </p:endCondLst>
                                  <p:childTnLst>
                                    <p:animMotion origin="layout" path="M -4.44444E-6 -0.01966 L 0.25 -0.01966 " pathEditMode="relative" rAng="0" ptsTypes="AA">
                                      <p:cBhvr>
                                        <p:cTn id="100" dur="500" fill="hold"/>
                                        <p:tgtEl>
                                          <p:spTgt spid="124"/>
                                        </p:tgtEl>
                                        <p:attrNameLst>
                                          <p:attrName>ppt_x</p:attrName>
                                          <p:attrName>ppt_y</p:attrName>
                                        </p:attrNameLst>
                                      </p:cBhvr>
                                      <p:rCtr x="12500" y="0"/>
                                    </p:animMotion>
                                  </p:childTnLst>
                                </p:cTn>
                              </p:par>
                              <p:par>
                                <p:cTn id="101" presetID="63" presetClass="path" presetSubtype="0" repeatCount="indefinite" fill="hold" grpId="0" nodeType="withEffect">
                                  <p:stCondLst>
                                    <p:cond delay="0"/>
                                  </p:stCondLst>
                                  <p:endCondLst>
                                    <p:cond evt="onNext" delay="0">
                                      <p:tgtEl>
                                        <p:sldTgt/>
                                      </p:tgtEl>
                                    </p:cond>
                                  </p:endCondLst>
                                  <p:childTnLst>
                                    <p:animMotion origin="layout" path="M -4.44444E-6 -0.01966 L 0.25 -0.01966 " pathEditMode="relative" rAng="0" ptsTypes="AA">
                                      <p:cBhvr>
                                        <p:cTn id="102" dur="500" fill="hold"/>
                                        <p:tgtEl>
                                          <p:spTgt spid="125"/>
                                        </p:tgtEl>
                                        <p:attrNameLst>
                                          <p:attrName>ppt_x</p:attrName>
                                          <p:attrName>ppt_y</p:attrName>
                                        </p:attrNameLst>
                                      </p:cBhvr>
                                      <p:rCtr x="12500" y="0"/>
                                    </p:animMotion>
                                  </p:childTnLst>
                                </p:cTn>
                              </p:par>
                              <p:par>
                                <p:cTn id="103" presetID="63" presetClass="path" presetSubtype="0" repeatCount="indefinite" fill="hold" grpId="0" nodeType="withEffect">
                                  <p:stCondLst>
                                    <p:cond delay="200"/>
                                  </p:stCondLst>
                                  <p:endCondLst>
                                    <p:cond evt="onNext" delay="0">
                                      <p:tgtEl>
                                        <p:sldTgt/>
                                      </p:tgtEl>
                                    </p:cond>
                                  </p:endCondLst>
                                  <p:childTnLst>
                                    <p:animMotion origin="layout" path="M 4.16667E-6 2.96296E-6 L -0.03056 -0.35857 " pathEditMode="relative" rAng="0" ptsTypes="AA">
                                      <p:cBhvr>
                                        <p:cTn id="104" dur="1000" fill="hold"/>
                                        <p:tgtEl>
                                          <p:spTgt spid="126"/>
                                        </p:tgtEl>
                                        <p:attrNameLst>
                                          <p:attrName>ppt_x</p:attrName>
                                          <p:attrName>ppt_y</p:attrName>
                                        </p:attrNameLst>
                                      </p:cBhvr>
                                      <p:rCtr x="-1528" y="-17940"/>
                                    </p:animMotion>
                                  </p:childTnLst>
                                </p:cTn>
                              </p:par>
                              <p:par>
                                <p:cTn id="105" presetID="63" presetClass="path" presetSubtype="0" repeatCount="indefinite" fill="hold" grpId="0" nodeType="withEffect">
                                  <p:stCondLst>
                                    <p:cond delay="200"/>
                                  </p:stCondLst>
                                  <p:endCondLst>
                                    <p:cond evt="onNext" delay="0">
                                      <p:tgtEl>
                                        <p:sldTgt/>
                                      </p:tgtEl>
                                    </p:cond>
                                  </p:endCondLst>
                                  <p:childTnLst>
                                    <p:animMotion origin="layout" path="M 2.77778E-6 2.22222E-6 L -0.23525 0.15903 " pathEditMode="relative" rAng="0" ptsTypes="AA">
                                      <p:cBhvr>
                                        <p:cTn id="106" dur="1000" fill="hold"/>
                                        <p:tgtEl>
                                          <p:spTgt spid="127"/>
                                        </p:tgtEl>
                                        <p:attrNameLst>
                                          <p:attrName>ppt_x</p:attrName>
                                          <p:attrName>ppt_y</p:attrName>
                                        </p:attrNameLst>
                                      </p:cBhvr>
                                      <p:rCtr x="-11771" y="7940"/>
                                    </p:animMotion>
                                  </p:childTnLst>
                                </p:cTn>
                              </p:par>
                              <p:par>
                                <p:cTn id="107" presetID="63" presetClass="path" presetSubtype="0" repeatCount="indefinite" fill="hold" grpId="0" nodeType="withEffect">
                                  <p:stCondLst>
                                    <p:cond delay="200"/>
                                  </p:stCondLst>
                                  <p:endCondLst>
                                    <p:cond evt="onNext" delay="0">
                                      <p:tgtEl>
                                        <p:sldTgt/>
                                      </p:tgtEl>
                                    </p:cond>
                                  </p:endCondLst>
                                  <p:childTnLst>
                                    <p:animMotion origin="layout" path="M 2.77778E-6 -1.48148E-6 L -0.25104 -0.28194 " pathEditMode="relative" rAng="0" ptsTypes="AA">
                                      <p:cBhvr>
                                        <p:cTn id="108" dur="1000" fill="hold"/>
                                        <p:tgtEl>
                                          <p:spTgt spid="128"/>
                                        </p:tgtEl>
                                        <p:attrNameLst>
                                          <p:attrName>ppt_x</p:attrName>
                                          <p:attrName>ppt_y</p:attrName>
                                        </p:attrNameLst>
                                      </p:cBhvr>
                                      <p:rCtr x="-12552" y="-14097"/>
                                    </p:animMotion>
                                  </p:childTnLst>
                                </p:cTn>
                              </p:par>
                              <p:par>
                                <p:cTn id="109" presetID="17" presetClass="path" presetSubtype="0" repeatCount="indefinite" fill="hold" nodeType="withEffect">
                                  <p:stCondLst>
                                    <p:cond delay="500"/>
                                  </p:stCondLst>
                                  <p:endCondLst>
                                    <p:cond evt="onNext" delay="0">
                                      <p:tgtEl>
                                        <p:sldTgt/>
                                      </p:tgtEl>
                                    </p:cond>
                                  </p:endCondLst>
                                  <p:childTnLst>
                                    <p:animMotion origin="layout" path="M -0.00607 -0.02315 L -0.00451 -0.02338 L -0.00382 -0.02662 L -0.00226 -0.02384 L -0.00035 -0.0243 L -0.00035 -0.01898 L 0.00226 -0.01597 L 0.00087 -0.01204 L 0.00139 -0.00717 L -0.00017 -0.00625 L -0.00104 -0.00278 L -0.00173 -0.00648 L -0.00382 -0.00602 L -0.00451 -0.01088 L -0.0059 -0.01412 L -0.00521 -0.01782 L -0.00607 -0.02315 Z " pathEditMode="relative" rAng="-560988" ptsTypes="FFFFFFFFFFFFFFFFF">
                                      <p:cBhvr>
                                        <p:cTn id="110" dur="100" fill="hold"/>
                                        <p:tgtEl>
                                          <p:spTgt spid="130"/>
                                        </p:tgtEl>
                                        <p:attrNameLst>
                                          <p:attrName>ppt_x</p:attrName>
                                          <p:attrName>ppt_y</p:attrName>
                                        </p:attrNameLst>
                                      </p:cBhvr>
                                      <p:rCtr x="417" y="833"/>
                                    </p:animMotion>
                                  </p:childTnLst>
                                </p:cTn>
                              </p:par>
                              <p:par>
                                <p:cTn id="111" presetID="17" presetClass="path" presetSubtype="0" repeatCount="indefinite" fill="hold" nodeType="withEffect">
                                  <p:stCondLst>
                                    <p:cond delay="500"/>
                                  </p:stCondLst>
                                  <p:endCondLst>
                                    <p:cond evt="onNext" delay="0">
                                      <p:tgtEl>
                                        <p:sldTgt/>
                                      </p:tgtEl>
                                    </p:cond>
                                  </p:endCondLst>
                                  <p:childTnLst>
                                    <p:animMotion origin="layout" path="M -0.00607 -0.02315 L -0.00451 -0.02338 L -0.00382 -0.02662 L -0.00226 -0.02384 L -0.00035 -0.0243 L -0.00035 -0.01898 L 0.00226 -0.01597 L 0.00087 -0.01204 L 0.00139 -0.00717 L -0.00017 -0.00625 L -0.00104 -0.00278 L -0.00173 -0.00648 L -0.00382 -0.00602 L -0.00451 -0.01088 L -0.0059 -0.01412 L -0.00521 -0.01782 L -0.00607 -0.02315 Z " pathEditMode="relative" rAng="-560988" ptsTypes="FFFFFFFFFFFFFFFFF">
                                      <p:cBhvr>
                                        <p:cTn id="112" dur="200" fill="hold"/>
                                        <p:tgtEl>
                                          <p:spTgt spid="131"/>
                                        </p:tgtEl>
                                        <p:attrNameLst>
                                          <p:attrName>ppt_x</p:attrName>
                                          <p:attrName>ppt_y</p:attrName>
                                        </p:attrNameLst>
                                      </p:cBhvr>
                                      <p:rCtr x="417"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649951"/>
            <a:ext cx="8380677" cy="1278083"/>
          </a:xfrm>
        </p:spPr>
        <p:txBody>
          <a:bodyPr/>
          <a:lstStyle/>
          <a:p>
            <a:pPr marL="214313" indent="-214313">
              <a:spcBef>
                <a:spcPts val="600"/>
              </a:spcBef>
              <a:spcAft>
                <a:spcPts val="600"/>
              </a:spcAft>
              <a:buClr>
                <a:srgbClr val="007CAA"/>
              </a:buClr>
              <a:buSzPct val="100000"/>
              <a:buFont typeface="E+H Serif" panose="02020403050405020404" pitchFamily="18" charset="0"/>
              <a:buChar char="•"/>
              <a:defRPr/>
            </a:pPr>
            <a:r>
              <a:rPr lang="en-US" sz="1600" dirty="0">
                <a:solidFill>
                  <a:schemeClr val="bg2">
                    <a:lumMod val="50000"/>
                  </a:schemeClr>
                </a:solidFill>
                <a:cs typeface="Arial" panose="020B0604020202020204" pitchFamily="34" charset="0"/>
              </a:rPr>
              <a:t>Back-scattered photons are collected</a:t>
            </a:r>
          </a:p>
          <a:p>
            <a:pPr marL="214313" indent="-214313">
              <a:spcBef>
                <a:spcPts val="600"/>
              </a:spcBef>
              <a:spcAft>
                <a:spcPts val="600"/>
              </a:spcAft>
              <a:buClr>
                <a:srgbClr val="007CAA"/>
              </a:buClr>
              <a:buSzPct val="100000"/>
              <a:buFont typeface="E+H Serif" panose="02020403050405020404" pitchFamily="18" charset="0"/>
              <a:buChar char="•"/>
              <a:defRPr/>
            </a:pPr>
            <a:r>
              <a:rPr lang="en-US" sz="1600" dirty="0">
                <a:solidFill>
                  <a:schemeClr val="bg2">
                    <a:lumMod val="50000"/>
                  </a:schemeClr>
                </a:solidFill>
                <a:cs typeface="Arial" panose="020B0604020202020204" pitchFamily="34" charset="0"/>
              </a:rPr>
              <a:t>Laser light is filtered out followed by separation of Raman light</a:t>
            </a:r>
          </a:p>
          <a:p>
            <a:pPr marL="214313" indent="-214313">
              <a:spcBef>
                <a:spcPts val="600"/>
              </a:spcBef>
              <a:spcAft>
                <a:spcPts val="600"/>
              </a:spcAft>
              <a:buClr>
                <a:srgbClr val="007CAA"/>
              </a:buClr>
              <a:buSzPct val="100000"/>
              <a:buFont typeface="E+H Serif" panose="02020403050405020404" pitchFamily="18" charset="0"/>
              <a:buChar char="•"/>
              <a:defRPr/>
            </a:pPr>
            <a:r>
              <a:rPr lang="en-US" sz="1600" dirty="0">
                <a:solidFill>
                  <a:schemeClr val="bg2">
                    <a:lumMod val="50000"/>
                  </a:schemeClr>
                </a:solidFill>
                <a:cs typeface="Arial" panose="020B0604020202020204" pitchFamily="34" charset="0"/>
              </a:rPr>
              <a:t>Raman photons are simultaneously detected on CCD detector</a:t>
            </a:r>
          </a:p>
          <a:p>
            <a:pPr marL="214313" indent="-214313">
              <a:spcBef>
                <a:spcPts val="600"/>
              </a:spcBef>
              <a:spcAft>
                <a:spcPts val="600"/>
              </a:spcAft>
              <a:buClr>
                <a:srgbClr val="007CAA"/>
              </a:buClr>
              <a:buSzPct val="100000"/>
              <a:buFont typeface="E+H Serif" panose="02020403050405020404" pitchFamily="18" charset="0"/>
              <a:buChar char="•"/>
              <a:defRPr/>
            </a:pPr>
            <a:r>
              <a:rPr lang="en-US" sz="1600" dirty="0">
                <a:solidFill>
                  <a:schemeClr val="bg2">
                    <a:lumMod val="50000"/>
                  </a:schemeClr>
                </a:solidFill>
                <a:cs typeface="Arial" panose="020B0604020202020204" pitchFamily="34" charset="0"/>
              </a:rPr>
              <a:t>Fingerprint of chemical components &amp; quantification of each component</a:t>
            </a:r>
          </a:p>
        </p:txBody>
      </p:sp>
      <p:sp>
        <p:nvSpPr>
          <p:cNvPr id="5" name="Text Placeholder 4"/>
          <p:cNvSpPr>
            <a:spLocks noGrp="1"/>
          </p:cNvSpPr>
          <p:nvPr>
            <p:ph type="body" sz="quarter" idx="13"/>
          </p:nvPr>
        </p:nvSpPr>
        <p:spPr/>
        <p:txBody>
          <a:bodyPr/>
          <a:lstStyle/>
          <a:p>
            <a:r>
              <a:rPr lang="en-US" dirty="0"/>
              <a:t>Raman technology illustrated</a:t>
            </a:r>
          </a:p>
        </p:txBody>
      </p:sp>
      <p:sp>
        <p:nvSpPr>
          <p:cNvPr id="211" name="Rectangle 32">
            <a:extLst>
              <a:ext uri="{FF2B5EF4-FFF2-40B4-BE49-F238E27FC236}">
                <a16:creationId xmlns:a16="http://schemas.microsoft.com/office/drawing/2014/main" id="{F78F928F-1A7C-4D2F-9FA2-504333BE2CE5}"/>
              </a:ext>
            </a:extLst>
          </p:cNvPr>
          <p:cNvSpPr>
            <a:spLocks noChangeArrowheads="1"/>
          </p:cNvSpPr>
          <p:nvPr/>
        </p:nvSpPr>
        <p:spPr bwMode="auto">
          <a:xfrm>
            <a:off x="3398839" y="5132427"/>
            <a:ext cx="543417" cy="3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marL="346472" indent="-346472" defTabSz="433388">
              <a:buClr>
                <a:srgbClr val="000000"/>
              </a:buClr>
            </a:pPr>
            <a:r>
              <a:rPr lang="en-US" sz="1050">
                <a:solidFill>
                  <a:srgbClr val="FFFFFF"/>
                </a:solidFill>
              </a:rPr>
              <a:t>Notch</a:t>
            </a:r>
            <a:r>
              <a:rPr lang="en-US" sz="1050" baseline="30000">
                <a:solidFill>
                  <a:srgbClr val="FFFFFF"/>
                </a:solidFill>
              </a:rPr>
              <a:t>®</a:t>
            </a:r>
          </a:p>
          <a:p>
            <a:pPr marL="346472" indent="-346472" defTabSz="433388">
              <a:buClr>
                <a:srgbClr val="000000"/>
              </a:buClr>
            </a:pPr>
            <a:r>
              <a:rPr lang="en-US" sz="1050">
                <a:solidFill>
                  <a:srgbClr val="FFFFFF"/>
                </a:solidFill>
              </a:rPr>
              <a:t>Filter</a:t>
            </a:r>
            <a:endParaRPr lang="fr-FR" sz="1050">
              <a:solidFill>
                <a:srgbClr val="FFFFFF"/>
              </a:solidFill>
            </a:endParaRPr>
          </a:p>
        </p:txBody>
      </p:sp>
      <p:sp>
        <p:nvSpPr>
          <p:cNvPr id="212" name="Rectangle 86">
            <a:extLst>
              <a:ext uri="{FF2B5EF4-FFF2-40B4-BE49-F238E27FC236}">
                <a16:creationId xmlns:a16="http://schemas.microsoft.com/office/drawing/2014/main" id="{4AA7B1E3-6355-4589-BC81-C9AD91DB1455}"/>
              </a:ext>
            </a:extLst>
          </p:cNvPr>
          <p:cNvSpPr>
            <a:spLocks noChangeArrowheads="1"/>
          </p:cNvSpPr>
          <p:nvPr/>
        </p:nvSpPr>
        <p:spPr bwMode="auto">
          <a:xfrm>
            <a:off x="2593766" y="5149096"/>
            <a:ext cx="744140" cy="3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marL="346472" indent="-346472" defTabSz="433388">
              <a:buClr>
                <a:srgbClr val="000000"/>
              </a:buClr>
            </a:pPr>
            <a:r>
              <a:rPr lang="en-US" sz="1050">
                <a:solidFill>
                  <a:srgbClr val="FFFFFF"/>
                </a:solidFill>
              </a:rPr>
              <a:t>HoloPlex®</a:t>
            </a:r>
          </a:p>
          <a:p>
            <a:pPr marL="346472" indent="-346472" defTabSz="433388">
              <a:buClr>
                <a:srgbClr val="000000"/>
              </a:buClr>
            </a:pPr>
            <a:r>
              <a:rPr lang="en-US" sz="1050">
                <a:solidFill>
                  <a:srgbClr val="FFFFFF"/>
                </a:solidFill>
              </a:rPr>
              <a:t>Grating</a:t>
            </a:r>
            <a:endParaRPr lang="de-DE" sz="1050">
              <a:solidFill>
                <a:srgbClr val="FFFFFF"/>
              </a:solidFill>
            </a:endParaRPr>
          </a:p>
        </p:txBody>
      </p:sp>
      <p:sp>
        <p:nvSpPr>
          <p:cNvPr id="213" name="Rectangle 93">
            <a:extLst>
              <a:ext uri="{FF2B5EF4-FFF2-40B4-BE49-F238E27FC236}">
                <a16:creationId xmlns:a16="http://schemas.microsoft.com/office/drawing/2014/main" id="{F3C937F7-3389-4800-AEB0-6CA882A62BE3}"/>
              </a:ext>
            </a:extLst>
          </p:cNvPr>
          <p:cNvSpPr>
            <a:spLocks noChangeArrowheads="1"/>
          </p:cNvSpPr>
          <p:nvPr/>
        </p:nvSpPr>
        <p:spPr bwMode="auto">
          <a:xfrm>
            <a:off x="1841291" y="5139571"/>
            <a:ext cx="734615" cy="3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marL="346472" indent="-346472" defTabSz="433388">
              <a:buClr>
                <a:srgbClr val="000000"/>
              </a:buClr>
            </a:pPr>
            <a:r>
              <a:rPr lang="en-US" sz="1050">
                <a:solidFill>
                  <a:srgbClr val="FFFFFF"/>
                </a:solidFill>
              </a:rPr>
              <a:t>CCD</a:t>
            </a:r>
          </a:p>
          <a:p>
            <a:pPr marL="346472" indent="-346472" defTabSz="433388">
              <a:buClr>
                <a:srgbClr val="000000"/>
              </a:buClr>
            </a:pPr>
            <a:r>
              <a:rPr lang="en-US" sz="1050">
                <a:solidFill>
                  <a:srgbClr val="FFFFFF"/>
                </a:solidFill>
              </a:rPr>
              <a:t>Detector</a:t>
            </a:r>
            <a:endParaRPr lang="de-DE" sz="1050">
              <a:solidFill>
                <a:srgbClr val="FFFFFF"/>
              </a:solidFill>
            </a:endParaRPr>
          </a:p>
        </p:txBody>
      </p:sp>
      <p:sp>
        <p:nvSpPr>
          <p:cNvPr id="214" name="Rectangle 2">
            <a:extLst>
              <a:ext uri="{FF2B5EF4-FFF2-40B4-BE49-F238E27FC236}">
                <a16:creationId xmlns:a16="http://schemas.microsoft.com/office/drawing/2014/main" id="{80EA8A0E-0317-4FDC-BDAD-6E772008E540}"/>
              </a:ext>
            </a:extLst>
          </p:cNvPr>
          <p:cNvSpPr>
            <a:spLocks noChangeArrowheads="1"/>
          </p:cNvSpPr>
          <p:nvPr/>
        </p:nvSpPr>
        <p:spPr bwMode="auto">
          <a:xfrm>
            <a:off x="1732747" y="3249774"/>
            <a:ext cx="5838825" cy="2400300"/>
          </a:xfrm>
          <a:prstGeom prst="rect">
            <a:avLst/>
          </a:prstGeom>
          <a:solidFill>
            <a:schemeClr val="accent1">
              <a:lumMod val="20000"/>
              <a:lumOff val="80000"/>
            </a:schemeClr>
          </a:solidFill>
          <a:ln>
            <a:noFill/>
          </a:ln>
          <a:effectLst>
            <a:outerShdw dist="107763" dir="2700000" algn="ctr" rotWithShape="0">
              <a:srgbClr val="424242"/>
            </a:outerShdw>
          </a:effectLst>
          <a:extLst/>
        </p:spPr>
        <p:txBody>
          <a:bodyPr wrap="none" anchor="ctr"/>
          <a:lstStyle/>
          <a:p>
            <a:pPr marL="346472" indent="-346472" defTabSz="433388">
              <a:buClr>
                <a:srgbClr val="000000"/>
              </a:buClr>
              <a:buBlip>
                <a:blip r:embed="rId3"/>
              </a:buBlip>
            </a:pPr>
            <a:endParaRPr lang="fr-FR" sz="1050"/>
          </a:p>
        </p:txBody>
      </p:sp>
      <p:sp>
        <p:nvSpPr>
          <p:cNvPr id="215" name="Oval 3">
            <a:extLst>
              <a:ext uri="{FF2B5EF4-FFF2-40B4-BE49-F238E27FC236}">
                <a16:creationId xmlns:a16="http://schemas.microsoft.com/office/drawing/2014/main" id="{54074031-2BEB-407E-95A5-347FE22D02F3}"/>
              </a:ext>
            </a:extLst>
          </p:cNvPr>
          <p:cNvSpPr>
            <a:spLocks noChangeAspect="1" noChangeArrowheads="1"/>
          </p:cNvSpPr>
          <p:nvPr/>
        </p:nvSpPr>
        <p:spPr bwMode="auto">
          <a:xfrm>
            <a:off x="7038368" y="4699840"/>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16" name="Oval 4">
            <a:extLst>
              <a:ext uri="{FF2B5EF4-FFF2-40B4-BE49-F238E27FC236}">
                <a16:creationId xmlns:a16="http://schemas.microsoft.com/office/drawing/2014/main" id="{6C0E256D-A990-4BD7-83A1-91F2C304BB11}"/>
              </a:ext>
            </a:extLst>
          </p:cNvPr>
          <p:cNvSpPr>
            <a:spLocks noChangeAspect="1" noChangeArrowheads="1"/>
          </p:cNvSpPr>
          <p:nvPr/>
        </p:nvSpPr>
        <p:spPr bwMode="auto">
          <a:xfrm>
            <a:off x="7039559" y="4768896"/>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17" name="Oval 5">
            <a:extLst>
              <a:ext uri="{FF2B5EF4-FFF2-40B4-BE49-F238E27FC236}">
                <a16:creationId xmlns:a16="http://schemas.microsoft.com/office/drawing/2014/main" id="{1F406F69-89EA-465F-8F70-083FF9F7DA22}"/>
              </a:ext>
            </a:extLst>
          </p:cNvPr>
          <p:cNvSpPr>
            <a:spLocks noChangeAspect="1" noChangeArrowheads="1"/>
          </p:cNvSpPr>
          <p:nvPr/>
        </p:nvSpPr>
        <p:spPr bwMode="auto">
          <a:xfrm>
            <a:off x="7093136" y="4715318"/>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18" name="Oval 6">
            <a:extLst>
              <a:ext uri="{FF2B5EF4-FFF2-40B4-BE49-F238E27FC236}">
                <a16:creationId xmlns:a16="http://schemas.microsoft.com/office/drawing/2014/main" id="{13C815A6-3E8C-475A-AB0A-BD081825DF80}"/>
              </a:ext>
            </a:extLst>
          </p:cNvPr>
          <p:cNvSpPr>
            <a:spLocks noChangeAspect="1" noChangeArrowheads="1"/>
          </p:cNvSpPr>
          <p:nvPr/>
        </p:nvSpPr>
        <p:spPr bwMode="auto">
          <a:xfrm>
            <a:off x="7093136" y="4715318"/>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19" name="Oval 7">
            <a:extLst>
              <a:ext uri="{FF2B5EF4-FFF2-40B4-BE49-F238E27FC236}">
                <a16:creationId xmlns:a16="http://schemas.microsoft.com/office/drawing/2014/main" id="{1FE90156-D276-41C2-9B64-08F1FFF541C4}"/>
              </a:ext>
            </a:extLst>
          </p:cNvPr>
          <p:cNvSpPr>
            <a:spLocks noChangeAspect="1" noChangeArrowheads="1"/>
          </p:cNvSpPr>
          <p:nvPr/>
        </p:nvSpPr>
        <p:spPr bwMode="auto">
          <a:xfrm>
            <a:off x="7147906" y="4877244"/>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0" name="Oval 8">
            <a:extLst>
              <a:ext uri="{FF2B5EF4-FFF2-40B4-BE49-F238E27FC236}">
                <a16:creationId xmlns:a16="http://schemas.microsoft.com/office/drawing/2014/main" id="{8BCF2047-4DD9-4A93-B97C-F9DF86F9AEE7}"/>
              </a:ext>
            </a:extLst>
          </p:cNvPr>
          <p:cNvSpPr>
            <a:spLocks noChangeAspect="1" noChangeArrowheads="1"/>
          </p:cNvSpPr>
          <p:nvPr/>
        </p:nvSpPr>
        <p:spPr bwMode="auto">
          <a:xfrm>
            <a:off x="6984789" y="4823665"/>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1" name="Oval 9">
            <a:extLst>
              <a:ext uri="{FF2B5EF4-FFF2-40B4-BE49-F238E27FC236}">
                <a16:creationId xmlns:a16="http://schemas.microsoft.com/office/drawing/2014/main" id="{C07DDC20-FF4A-4C96-BCB6-6E69977D40B7}"/>
              </a:ext>
            </a:extLst>
          </p:cNvPr>
          <p:cNvSpPr>
            <a:spLocks noChangeAspect="1" noChangeArrowheads="1"/>
          </p:cNvSpPr>
          <p:nvPr/>
        </p:nvSpPr>
        <p:spPr bwMode="auto">
          <a:xfrm>
            <a:off x="7147906" y="4768896"/>
            <a:ext cx="94060" cy="92869"/>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2" name="Oval 10">
            <a:extLst>
              <a:ext uri="{FF2B5EF4-FFF2-40B4-BE49-F238E27FC236}">
                <a16:creationId xmlns:a16="http://schemas.microsoft.com/office/drawing/2014/main" id="{D36775B6-70F3-4AD2-9096-07FE970DB2AD}"/>
              </a:ext>
            </a:extLst>
          </p:cNvPr>
          <p:cNvSpPr>
            <a:spLocks noChangeAspect="1" noChangeArrowheads="1"/>
          </p:cNvSpPr>
          <p:nvPr/>
        </p:nvSpPr>
        <p:spPr bwMode="auto">
          <a:xfrm>
            <a:off x="6984789" y="4930821"/>
            <a:ext cx="94059" cy="92869"/>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3" name="Oval 11">
            <a:extLst>
              <a:ext uri="{FF2B5EF4-FFF2-40B4-BE49-F238E27FC236}">
                <a16:creationId xmlns:a16="http://schemas.microsoft.com/office/drawing/2014/main" id="{4616BC02-229F-4A2F-83BF-2481FEC5762A}"/>
              </a:ext>
            </a:extLst>
          </p:cNvPr>
          <p:cNvSpPr>
            <a:spLocks noChangeAspect="1" noChangeArrowheads="1"/>
          </p:cNvSpPr>
          <p:nvPr/>
        </p:nvSpPr>
        <p:spPr bwMode="auto">
          <a:xfrm>
            <a:off x="7039559" y="4877244"/>
            <a:ext cx="94059" cy="92869"/>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4" name="Oval 12">
            <a:extLst>
              <a:ext uri="{FF2B5EF4-FFF2-40B4-BE49-F238E27FC236}">
                <a16:creationId xmlns:a16="http://schemas.microsoft.com/office/drawing/2014/main" id="{4A353FD0-DEF5-43BE-ADCB-C5BFDA5C9635}"/>
              </a:ext>
            </a:extLst>
          </p:cNvPr>
          <p:cNvSpPr>
            <a:spLocks noChangeAspect="1" noChangeArrowheads="1"/>
          </p:cNvSpPr>
          <p:nvPr/>
        </p:nvSpPr>
        <p:spPr bwMode="auto">
          <a:xfrm>
            <a:off x="7093136" y="4930821"/>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5" name="Oval 13">
            <a:extLst>
              <a:ext uri="{FF2B5EF4-FFF2-40B4-BE49-F238E27FC236}">
                <a16:creationId xmlns:a16="http://schemas.microsoft.com/office/drawing/2014/main" id="{463E075A-996C-4510-B810-833183F7FA12}"/>
              </a:ext>
            </a:extLst>
          </p:cNvPr>
          <p:cNvSpPr>
            <a:spLocks noChangeAspect="1" noChangeArrowheads="1"/>
          </p:cNvSpPr>
          <p:nvPr/>
        </p:nvSpPr>
        <p:spPr bwMode="auto">
          <a:xfrm>
            <a:off x="7093136" y="4823665"/>
            <a:ext cx="94060"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6" name="Oval 14">
            <a:extLst>
              <a:ext uri="{FF2B5EF4-FFF2-40B4-BE49-F238E27FC236}">
                <a16:creationId xmlns:a16="http://schemas.microsoft.com/office/drawing/2014/main" id="{998A6A0D-ADDD-463F-B64A-B049E1AB25D9}"/>
              </a:ext>
            </a:extLst>
          </p:cNvPr>
          <p:cNvSpPr>
            <a:spLocks noChangeAspect="1" noChangeArrowheads="1"/>
          </p:cNvSpPr>
          <p:nvPr/>
        </p:nvSpPr>
        <p:spPr bwMode="auto">
          <a:xfrm>
            <a:off x="6984789" y="4753419"/>
            <a:ext cx="94059" cy="92869"/>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27" name="Oval 15">
            <a:extLst>
              <a:ext uri="{FF2B5EF4-FFF2-40B4-BE49-F238E27FC236}">
                <a16:creationId xmlns:a16="http://schemas.microsoft.com/office/drawing/2014/main" id="{F190CC8B-48F6-4329-B6FD-0FFEDBE89EF0}"/>
              </a:ext>
            </a:extLst>
          </p:cNvPr>
          <p:cNvSpPr>
            <a:spLocks noChangeArrowheads="1"/>
          </p:cNvSpPr>
          <p:nvPr/>
        </p:nvSpPr>
        <p:spPr bwMode="auto">
          <a:xfrm rot="10800000">
            <a:off x="3512928" y="4267642"/>
            <a:ext cx="269081" cy="1079897"/>
          </a:xfrm>
          <a:prstGeom prst="ellipse">
            <a:avLst/>
          </a:prstGeom>
          <a:solidFill>
            <a:schemeClr val="bg2">
              <a:alpha val="29019"/>
            </a:schemeClr>
          </a:solidFill>
          <a:ln w="9525">
            <a:round/>
            <a:headEnd/>
            <a:tailEnd/>
          </a:ln>
          <a:effectLst/>
          <a:scene3d>
            <a:camera prst="legacyObliqueTopRight"/>
            <a:lightRig rig="legacyFlat3" dir="b"/>
          </a:scene3d>
          <a:sp3d extrusionH="1254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buClr>
                <a:srgbClr val="000000"/>
              </a:buClr>
            </a:pPr>
            <a:endParaRPr lang="fr-FR"/>
          </a:p>
        </p:txBody>
      </p:sp>
      <p:sp>
        <p:nvSpPr>
          <p:cNvPr id="228" name="AutoShape 16">
            <a:extLst>
              <a:ext uri="{FF2B5EF4-FFF2-40B4-BE49-F238E27FC236}">
                <a16:creationId xmlns:a16="http://schemas.microsoft.com/office/drawing/2014/main" id="{CDB7860A-DE23-4BC4-BFAB-2DB6FE33FDB5}"/>
              </a:ext>
            </a:extLst>
          </p:cNvPr>
          <p:cNvSpPr>
            <a:spLocks noChangeArrowheads="1"/>
          </p:cNvSpPr>
          <p:nvPr/>
        </p:nvSpPr>
        <p:spPr bwMode="auto">
          <a:xfrm>
            <a:off x="6795480" y="4050948"/>
            <a:ext cx="648891" cy="1404938"/>
          </a:xfrm>
          <a:prstGeom prst="cube">
            <a:avLst>
              <a:gd name="adj" fmla="val 25000"/>
            </a:avLst>
          </a:prstGeom>
          <a:gradFill rotWithShape="1">
            <a:gsLst>
              <a:gs pos="0">
                <a:schemeClr val="bg1"/>
              </a:gs>
              <a:gs pos="50000">
                <a:srgbClr val="FFFF99"/>
              </a:gs>
              <a:gs pos="100000">
                <a:schemeClr val="bg1"/>
              </a:gs>
            </a:gsLst>
            <a:lin ang="5400000" scaled="1"/>
          </a:gra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sp>
        <p:nvSpPr>
          <p:cNvPr id="229" name="AutoShape 19">
            <a:extLst>
              <a:ext uri="{FF2B5EF4-FFF2-40B4-BE49-F238E27FC236}">
                <a16:creationId xmlns:a16="http://schemas.microsoft.com/office/drawing/2014/main" id="{1C5B593C-7DDF-45B2-B3CD-210145120A16}"/>
              </a:ext>
            </a:extLst>
          </p:cNvPr>
          <p:cNvSpPr>
            <a:spLocks noChangeArrowheads="1"/>
          </p:cNvSpPr>
          <p:nvPr/>
        </p:nvSpPr>
        <p:spPr bwMode="auto">
          <a:xfrm rot="16200000">
            <a:off x="4519005" y="4639118"/>
            <a:ext cx="984647" cy="3512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3366"/>
              </a:gs>
              <a:gs pos="50000">
                <a:schemeClr val="accent1"/>
              </a:gs>
              <a:gs pos="100000">
                <a:srgbClr val="0033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sp>
        <p:nvSpPr>
          <p:cNvPr id="230" name="AutoShape 20">
            <a:extLst>
              <a:ext uri="{FF2B5EF4-FFF2-40B4-BE49-F238E27FC236}">
                <a16:creationId xmlns:a16="http://schemas.microsoft.com/office/drawing/2014/main" id="{87C90E45-B11E-4F76-BA68-ED62CD445059}"/>
              </a:ext>
            </a:extLst>
          </p:cNvPr>
          <p:cNvSpPr>
            <a:spLocks noChangeArrowheads="1"/>
          </p:cNvSpPr>
          <p:nvPr/>
        </p:nvSpPr>
        <p:spPr bwMode="auto">
          <a:xfrm rot="5400000">
            <a:off x="5180398" y="4484931"/>
            <a:ext cx="540544" cy="644129"/>
          </a:xfrm>
          <a:prstGeom prst="can">
            <a:avLst>
              <a:gd name="adj" fmla="val 9468"/>
            </a:avLst>
          </a:prstGeom>
          <a:gradFill rotWithShape="1">
            <a:gsLst>
              <a:gs pos="0">
                <a:srgbClr val="004386"/>
              </a:gs>
              <a:gs pos="50000">
                <a:schemeClr val="accent1"/>
              </a:gs>
              <a:gs pos="100000">
                <a:srgbClr val="00438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defRPr/>
            </a:pPr>
            <a:endParaRPr lang="fr-FR"/>
          </a:p>
        </p:txBody>
      </p:sp>
      <p:sp>
        <p:nvSpPr>
          <p:cNvPr id="231" name="AutoShape 21">
            <a:extLst>
              <a:ext uri="{FF2B5EF4-FFF2-40B4-BE49-F238E27FC236}">
                <a16:creationId xmlns:a16="http://schemas.microsoft.com/office/drawing/2014/main" id="{30E00B93-7A89-4C47-A38B-1BCAA745D1CD}"/>
              </a:ext>
            </a:extLst>
          </p:cNvPr>
          <p:cNvSpPr>
            <a:spLocks noChangeArrowheads="1"/>
          </p:cNvSpPr>
          <p:nvPr/>
        </p:nvSpPr>
        <p:spPr bwMode="auto">
          <a:xfrm rot="10800000">
            <a:off x="5741777" y="4645070"/>
            <a:ext cx="117872" cy="323850"/>
          </a:xfrm>
          <a:prstGeom prst="moon">
            <a:avLst>
              <a:gd name="adj" fmla="val 87500"/>
            </a:avLst>
          </a:prstGeom>
          <a:gradFill rotWithShape="1">
            <a:gsLst>
              <a:gs pos="0">
                <a:srgbClr val="FFCC00"/>
              </a:gs>
              <a:gs pos="100000">
                <a:srgbClr val="FFFF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32" name="Rectangle 54">
            <a:extLst>
              <a:ext uri="{FF2B5EF4-FFF2-40B4-BE49-F238E27FC236}">
                <a16:creationId xmlns:a16="http://schemas.microsoft.com/office/drawing/2014/main" id="{BD9E835E-9C1B-4EE2-984D-1E49F662F24F}"/>
              </a:ext>
            </a:extLst>
          </p:cNvPr>
          <p:cNvSpPr>
            <a:spLocks noChangeArrowheads="1"/>
          </p:cNvSpPr>
          <p:nvPr/>
        </p:nvSpPr>
        <p:spPr bwMode="auto">
          <a:xfrm flipH="1">
            <a:off x="1844861" y="4103335"/>
            <a:ext cx="958454" cy="1052513"/>
          </a:xfrm>
          <a:prstGeom prst="rect">
            <a:avLst/>
          </a:prstGeom>
          <a:solidFill>
            <a:srgbClr val="333333">
              <a:alpha val="92155"/>
            </a:srgbClr>
          </a:solidFill>
          <a:ln w="9525">
            <a:miter lim="800000"/>
            <a:headEnd/>
            <a:tailEnd/>
          </a:ln>
          <a:effectLst/>
          <a:scene3d>
            <a:camera prst="legacyObliqueTopLeft"/>
            <a:lightRig rig="legacyFlat2" dir="t"/>
          </a:scene3d>
          <a:sp3d extrusionH="125400" prstMaterial="legacyPlastic">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buClr>
                <a:srgbClr val="000000"/>
              </a:buClr>
            </a:pPr>
            <a:endParaRPr lang="fr-FR"/>
          </a:p>
        </p:txBody>
      </p:sp>
      <p:grpSp>
        <p:nvGrpSpPr>
          <p:cNvPr id="233" name="Group 58">
            <a:extLst>
              <a:ext uri="{FF2B5EF4-FFF2-40B4-BE49-F238E27FC236}">
                <a16:creationId xmlns:a16="http://schemas.microsoft.com/office/drawing/2014/main" id="{07B59BB0-09A7-456C-8D66-EAF5BCB05C52}"/>
              </a:ext>
            </a:extLst>
          </p:cNvPr>
          <p:cNvGrpSpPr>
            <a:grpSpLocks/>
          </p:cNvGrpSpPr>
          <p:nvPr/>
        </p:nvGrpSpPr>
        <p:grpSpPr bwMode="auto">
          <a:xfrm rot="10800000">
            <a:off x="1838909" y="4130721"/>
            <a:ext cx="951309" cy="427435"/>
            <a:chOff x="3222" y="1867"/>
            <a:chExt cx="1309" cy="750"/>
          </a:xfrm>
        </p:grpSpPr>
        <p:sp>
          <p:nvSpPr>
            <p:cNvPr id="234" name="Freeform 59">
              <a:extLst>
                <a:ext uri="{FF2B5EF4-FFF2-40B4-BE49-F238E27FC236}">
                  <a16:creationId xmlns:a16="http://schemas.microsoft.com/office/drawing/2014/main" id="{8F3EE3D0-3A5F-484C-BC7D-1029BDF2C28B}"/>
                </a:ext>
              </a:extLst>
            </p:cNvPr>
            <p:cNvSpPr>
              <a:spLocks/>
            </p:cNvSpPr>
            <p:nvPr/>
          </p:nvSpPr>
          <p:spPr bwMode="auto">
            <a:xfrm rot="10800000">
              <a:off x="3877" y="1870"/>
              <a:ext cx="654" cy="354"/>
            </a:xfrm>
            <a:custGeom>
              <a:avLst/>
              <a:gdLst>
                <a:gd name="T0" fmla="*/ 48 w 342"/>
                <a:gd name="T1" fmla="*/ 361 h 350"/>
                <a:gd name="T2" fmla="*/ 113 w 342"/>
                <a:gd name="T3" fmla="*/ 359 h 350"/>
                <a:gd name="T4" fmla="*/ 168 w 342"/>
                <a:gd name="T5" fmla="*/ 361 h 350"/>
                <a:gd name="T6" fmla="*/ 216 w 342"/>
                <a:gd name="T7" fmla="*/ 358 h 350"/>
                <a:gd name="T8" fmla="*/ 273 w 342"/>
                <a:gd name="T9" fmla="*/ 356 h 350"/>
                <a:gd name="T10" fmla="*/ 344 w 342"/>
                <a:gd name="T11" fmla="*/ 356 h 350"/>
                <a:gd name="T12" fmla="*/ 392 w 342"/>
                <a:gd name="T13" fmla="*/ 356 h 350"/>
                <a:gd name="T14" fmla="*/ 446 w 342"/>
                <a:gd name="T15" fmla="*/ 354 h 350"/>
                <a:gd name="T16" fmla="*/ 497 w 342"/>
                <a:gd name="T17" fmla="*/ 350 h 350"/>
                <a:gd name="T18" fmla="*/ 537 w 342"/>
                <a:gd name="T19" fmla="*/ 340 h 350"/>
                <a:gd name="T20" fmla="*/ 574 w 342"/>
                <a:gd name="T21" fmla="*/ 309 h 350"/>
                <a:gd name="T22" fmla="*/ 600 w 342"/>
                <a:gd name="T23" fmla="*/ 209 h 350"/>
                <a:gd name="T24" fmla="*/ 644 w 342"/>
                <a:gd name="T25" fmla="*/ 26 h 350"/>
                <a:gd name="T26" fmla="*/ 673 w 342"/>
                <a:gd name="T27" fmla="*/ 143 h 350"/>
                <a:gd name="T28" fmla="*/ 713 w 342"/>
                <a:gd name="T29" fmla="*/ 258 h 350"/>
                <a:gd name="T30" fmla="*/ 750 w 342"/>
                <a:gd name="T31" fmla="*/ 199 h 350"/>
                <a:gd name="T32" fmla="*/ 774 w 342"/>
                <a:gd name="T33" fmla="*/ 330 h 350"/>
                <a:gd name="T34" fmla="*/ 818 w 342"/>
                <a:gd name="T35" fmla="*/ 346 h 350"/>
                <a:gd name="T36" fmla="*/ 853 w 342"/>
                <a:gd name="T37" fmla="*/ 352 h 350"/>
                <a:gd name="T38" fmla="*/ 910 w 342"/>
                <a:gd name="T39" fmla="*/ 355 h 350"/>
                <a:gd name="T40" fmla="*/ 958 w 342"/>
                <a:gd name="T41" fmla="*/ 358 h 350"/>
                <a:gd name="T42" fmla="*/ 1027 w 342"/>
                <a:gd name="T43" fmla="*/ 358 h 350"/>
                <a:gd name="T44" fmla="*/ 1082 w 342"/>
                <a:gd name="T45" fmla="*/ 356 h 350"/>
                <a:gd name="T46" fmla="*/ 1126 w 342"/>
                <a:gd name="T47" fmla="*/ 350 h 350"/>
                <a:gd name="T48" fmla="*/ 1174 w 342"/>
                <a:gd name="T49" fmla="*/ 354 h 350"/>
                <a:gd name="T50" fmla="*/ 1218 w 342"/>
                <a:gd name="T51" fmla="*/ 346 h 350"/>
                <a:gd name="T52" fmla="*/ 1243 w 342"/>
                <a:gd name="T53" fmla="*/ 333 h 350"/>
                <a:gd name="T54" fmla="*/ 1279 w 342"/>
                <a:gd name="T55" fmla="*/ 286 h 350"/>
                <a:gd name="T56" fmla="*/ 1310 w 342"/>
                <a:gd name="T57" fmla="*/ 259 h 350"/>
                <a:gd name="T58" fmla="*/ 1350 w 342"/>
                <a:gd name="T59" fmla="*/ 293 h 350"/>
                <a:gd name="T60" fmla="*/ 1379 w 342"/>
                <a:gd name="T61" fmla="*/ 342 h 350"/>
                <a:gd name="T62" fmla="*/ 1419 w 342"/>
                <a:gd name="T63" fmla="*/ 349 h 350"/>
                <a:gd name="T64" fmla="*/ 1463 w 342"/>
                <a:gd name="T65" fmla="*/ 354 h 350"/>
                <a:gd name="T66" fmla="*/ 1524 w 342"/>
                <a:gd name="T67" fmla="*/ 352 h 350"/>
                <a:gd name="T68" fmla="*/ 1559 w 342"/>
                <a:gd name="T69" fmla="*/ 346 h 350"/>
                <a:gd name="T70" fmla="*/ 1595 w 342"/>
                <a:gd name="T71" fmla="*/ 333 h 350"/>
                <a:gd name="T72" fmla="*/ 1635 w 342"/>
                <a:gd name="T73" fmla="*/ 324 h 350"/>
                <a:gd name="T74" fmla="*/ 1687 w 342"/>
                <a:gd name="T75" fmla="*/ 327 h 350"/>
                <a:gd name="T76" fmla="*/ 1733 w 342"/>
                <a:gd name="T77" fmla="*/ 323 h 350"/>
                <a:gd name="T78" fmla="*/ 1771 w 342"/>
                <a:gd name="T79" fmla="*/ 309 h 350"/>
                <a:gd name="T80" fmla="*/ 1796 w 342"/>
                <a:gd name="T81" fmla="*/ 286 h 350"/>
                <a:gd name="T82" fmla="*/ 1840 w 342"/>
                <a:gd name="T83" fmla="*/ 284 h 350"/>
                <a:gd name="T84" fmla="*/ 1880 w 342"/>
                <a:gd name="T85" fmla="*/ 296 h 350"/>
                <a:gd name="T86" fmla="*/ 1916 w 342"/>
                <a:gd name="T87" fmla="*/ 303 h 350"/>
                <a:gd name="T88" fmla="*/ 1964 w 342"/>
                <a:gd name="T89" fmla="*/ 316 h 350"/>
                <a:gd name="T90" fmla="*/ 1993 w 342"/>
                <a:gd name="T91" fmla="*/ 327 h 350"/>
                <a:gd name="T92" fmla="*/ 2033 w 342"/>
                <a:gd name="T93" fmla="*/ 335 h 350"/>
                <a:gd name="T94" fmla="*/ 2092 w 342"/>
                <a:gd name="T95" fmla="*/ 337 h 350"/>
                <a:gd name="T96" fmla="*/ 2125 w 342"/>
                <a:gd name="T97" fmla="*/ 333 h 350"/>
                <a:gd name="T98" fmla="*/ 2169 w 342"/>
                <a:gd name="T99" fmla="*/ 328 h 350"/>
                <a:gd name="T100" fmla="*/ 2216 w 342"/>
                <a:gd name="T101" fmla="*/ 326 h 350"/>
                <a:gd name="T102" fmla="*/ 2245 w 342"/>
                <a:gd name="T103" fmla="*/ 307 h 350"/>
                <a:gd name="T104" fmla="*/ 2285 w 342"/>
                <a:gd name="T105" fmla="*/ 297 h 350"/>
                <a:gd name="T106" fmla="*/ 2314 w 342"/>
                <a:gd name="T107" fmla="*/ 267 h 350"/>
                <a:gd name="T108" fmla="*/ 2352 w 342"/>
                <a:gd name="T109" fmla="*/ 214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2" h="350">
                  <a:moveTo>
                    <a:pt x="0" y="347"/>
                  </a:moveTo>
                  <a:lnTo>
                    <a:pt x="1" y="347"/>
                  </a:lnTo>
                  <a:lnTo>
                    <a:pt x="2" y="347"/>
                  </a:lnTo>
                  <a:lnTo>
                    <a:pt x="4" y="347"/>
                  </a:lnTo>
                  <a:lnTo>
                    <a:pt x="4" y="349"/>
                  </a:lnTo>
                  <a:lnTo>
                    <a:pt x="5" y="349"/>
                  </a:lnTo>
                  <a:lnTo>
                    <a:pt x="7" y="349"/>
                  </a:lnTo>
                  <a:lnTo>
                    <a:pt x="9" y="349"/>
                  </a:lnTo>
                  <a:lnTo>
                    <a:pt x="10" y="349"/>
                  </a:lnTo>
                  <a:lnTo>
                    <a:pt x="10" y="347"/>
                  </a:lnTo>
                  <a:lnTo>
                    <a:pt x="12" y="347"/>
                  </a:lnTo>
                  <a:lnTo>
                    <a:pt x="13" y="347"/>
                  </a:lnTo>
                  <a:lnTo>
                    <a:pt x="14" y="347"/>
                  </a:lnTo>
                  <a:lnTo>
                    <a:pt x="16" y="347"/>
                  </a:lnTo>
                  <a:lnTo>
                    <a:pt x="17" y="347"/>
                  </a:lnTo>
                  <a:lnTo>
                    <a:pt x="17" y="349"/>
                  </a:lnTo>
                  <a:lnTo>
                    <a:pt x="19" y="349"/>
                  </a:lnTo>
                  <a:lnTo>
                    <a:pt x="20" y="349"/>
                  </a:lnTo>
                  <a:lnTo>
                    <a:pt x="22" y="349"/>
                  </a:lnTo>
                  <a:lnTo>
                    <a:pt x="23" y="349"/>
                  </a:lnTo>
                  <a:lnTo>
                    <a:pt x="24" y="349"/>
                  </a:lnTo>
                  <a:lnTo>
                    <a:pt x="24" y="347"/>
                  </a:lnTo>
                  <a:lnTo>
                    <a:pt x="26" y="347"/>
                  </a:lnTo>
                  <a:lnTo>
                    <a:pt x="26" y="346"/>
                  </a:lnTo>
                  <a:lnTo>
                    <a:pt x="27" y="346"/>
                  </a:lnTo>
                  <a:lnTo>
                    <a:pt x="29" y="346"/>
                  </a:lnTo>
                  <a:lnTo>
                    <a:pt x="30" y="346"/>
                  </a:lnTo>
                  <a:lnTo>
                    <a:pt x="31" y="346"/>
                  </a:lnTo>
                  <a:lnTo>
                    <a:pt x="32" y="346"/>
                  </a:lnTo>
                  <a:lnTo>
                    <a:pt x="32" y="344"/>
                  </a:lnTo>
                  <a:lnTo>
                    <a:pt x="34" y="344"/>
                  </a:lnTo>
                  <a:lnTo>
                    <a:pt x="35" y="344"/>
                  </a:lnTo>
                  <a:lnTo>
                    <a:pt x="36" y="344"/>
                  </a:lnTo>
                  <a:lnTo>
                    <a:pt x="38" y="344"/>
                  </a:lnTo>
                  <a:lnTo>
                    <a:pt x="39" y="344"/>
                  </a:lnTo>
                  <a:lnTo>
                    <a:pt x="41" y="344"/>
                  </a:lnTo>
                  <a:lnTo>
                    <a:pt x="42" y="344"/>
                  </a:lnTo>
                  <a:lnTo>
                    <a:pt x="44" y="344"/>
                  </a:lnTo>
                  <a:lnTo>
                    <a:pt x="45" y="344"/>
                  </a:lnTo>
                  <a:lnTo>
                    <a:pt x="46" y="344"/>
                  </a:lnTo>
                  <a:lnTo>
                    <a:pt x="48" y="344"/>
                  </a:lnTo>
                  <a:lnTo>
                    <a:pt x="49" y="344"/>
                  </a:lnTo>
                  <a:lnTo>
                    <a:pt x="49" y="343"/>
                  </a:lnTo>
                  <a:lnTo>
                    <a:pt x="51" y="343"/>
                  </a:lnTo>
                  <a:lnTo>
                    <a:pt x="51" y="344"/>
                  </a:lnTo>
                  <a:lnTo>
                    <a:pt x="52" y="344"/>
                  </a:lnTo>
                  <a:lnTo>
                    <a:pt x="53" y="344"/>
                  </a:lnTo>
                  <a:lnTo>
                    <a:pt x="55" y="344"/>
                  </a:lnTo>
                  <a:lnTo>
                    <a:pt x="56" y="344"/>
                  </a:lnTo>
                  <a:lnTo>
                    <a:pt x="57" y="344"/>
                  </a:lnTo>
                  <a:lnTo>
                    <a:pt x="58" y="344"/>
                  </a:lnTo>
                  <a:lnTo>
                    <a:pt x="58" y="342"/>
                  </a:lnTo>
                  <a:lnTo>
                    <a:pt x="60" y="342"/>
                  </a:lnTo>
                  <a:lnTo>
                    <a:pt x="61" y="342"/>
                  </a:lnTo>
                  <a:lnTo>
                    <a:pt x="63" y="342"/>
                  </a:lnTo>
                  <a:lnTo>
                    <a:pt x="64" y="342"/>
                  </a:lnTo>
                  <a:lnTo>
                    <a:pt x="66" y="342"/>
                  </a:lnTo>
                  <a:lnTo>
                    <a:pt x="67" y="342"/>
                  </a:lnTo>
                  <a:lnTo>
                    <a:pt x="67" y="340"/>
                  </a:lnTo>
                  <a:lnTo>
                    <a:pt x="68" y="340"/>
                  </a:lnTo>
                  <a:lnTo>
                    <a:pt x="70" y="340"/>
                  </a:lnTo>
                  <a:lnTo>
                    <a:pt x="70" y="338"/>
                  </a:lnTo>
                  <a:lnTo>
                    <a:pt x="71" y="338"/>
                  </a:lnTo>
                  <a:lnTo>
                    <a:pt x="73" y="338"/>
                  </a:lnTo>
                  <a:lnTo>
                    <a:pt x="73" y="337"/>
                  </a:lnTo>
                  <a:lnTo>
                    <a:pt x="74" y="337"/>
                  </a:lnTo>
                  <a:lnTo>
                    <a:pt x="74" y="334"/>
                  </a:lnTo>
                  <a:lnTo>
                    <a:pt x="76" y="334"/>
                  </a:lnTo>
                  <a:lnTo>
                    <a:pt x="76" y="328"/>
                  </a:lnTo>
                  <a:lnTo>
                    <a:pt x="77" y="328"/>
                  </a:lnTo>
                  <a:lnTo>
                    <a:pt x="77" y="323"/>
                  </a:lnTo>
                  <a:lnTo>
                    <a:pt x="78" y="323"/>
                  </a:lnTo>
                  <a:lnTo>
                    <a:pt x="78" y="319"/>
                  </a:lnTo>
                  <a:lnTo>
                    <a:pt x="80" y="319"/>
                  </a:lnTo>
                  <a:lnTo>
                    <a:pt x="80" y="312"/>
                  </a:lnTo>
                  <a:lnTo>
                    <a:pt x="80" y="300"/>
                  </a:lnTo>
                  <a:lnTo>
                    <a:pt x="82" y="300"/>
                  </a:lnTo>
                  <a:lnTo>
                    <a:pt x="82" y="284"/>
                  </a:lnTo>
                  <a:lnTo>
                    <a:pt x="83" y="284"/>
                  </a:lnTo>
                  <a:lnTo>
                    <a:pt x="83" y="243"/>
                  </a:lnTo>
                  <a:lnTo>
                    <a:pt x="85" y="243"/>
                  </a:lnTo>
                  <a:lnTo>
                    <a:pt x="85" y="222"/>
                  </a:lnTo>
                  <a:lnTo>
                    <a:pt x="86" y="222"/>
                  </a:lnTo>
                  <a:lnTo>
                    <a:pt x="86" y="203"/>
                  </a:lnTo>
                  <a:lnTo>
                    <a:pt x="88" y="203"/>
                  </a:lnTo>
                  <a:lnTo>
                    <a:pt x="88" y="177"/>
                  </a:lnTo>
                  <a:lnTo>
                    <a:pt x="89" y="177"/>
                  </a:lnTo>
                  <a:lnTo>
                    <a:pt x="89" y="136"/>
                  </a:lnTo>
                  <a:lnTo>
                    <a:pt x="90" y="136"/>
                  </a:lnTo>
                  <a:lnTo>
                    <a:pt x="90" y="26"/>
                  </a:lnTo>
                  <a:lnTo>
                    <a:pt x="92" y="26"/>
                  </a:lnTo>
                  <a:lnTo>
                    <a:pt x="92" y="0"/>
                  </a:lnTo>
                  <a:lnTo>
                    <a:pt x="93" y="0"/>
                  </a:lnTo>
                  <a:lnTo>
                    <a:pt x="93" y="16"/>
                  </a:lnTo>
                  <a:lnTo>
                    <a:pt x="95" y="16"/>
                  </a:lnTo>
                  <a:lnTo>
                    <a:pt x="95" y="69"/>
                  </a:lnTo>
                  <a:lnTo>
                    <a:pt x="96" y="69"/>
                  </a:lnTo>
                  <a:lnTo>
                    <a:pt x="96" y="137"/>
                  </a:lnTo>
                  <a:lnTo>
                    <a:pt x="98" y="137"/>
                  </a:lnTo>
                  <a:lnTo>
                    <a:pt x="98" y="198"/>
                  </a:lnTo>
                  <a:lnTo>
                    <a:pt x="99" y="198"/>
                  </a:lnTo>
                  <a:lnTo>
                    <a:pt x="99" y="254"/>
                  </a:lnTo>
                  <a:lnTo>
                    <a:pt x="100" y="254"/>
                  </a:lnTo>
                  <a:lnTo>
                    <a:pt x="100" y="249"/>
                  </a:lnTo>
                  <a:lnTo>
                    <a:pt x="102" y="249"/>
                  </a:lnTo>
                  <a:lnTo>
                    <a:pt x="102" y="226"/>
                  </a:lnTo>
                  <a:lnTo>
                    <a:pt x="103" y="226"/>
                  </a:lnTo>
                  <a:lnTo>
                    <a:pt x="103" y="196"/>
                  </a:lnTo>
                  <a:lnTo>
                    <a:pt x="105" y="196"/>
                  </a:lnTo>
                  <a:lnTo>
                    <a:pt x="105" y="182"/>
                  </a:lnTo>
                  <a:lnTo>
                    <a:pt x="105" y="193"/>
                  </a:lnTo>
                  <a:lnTo>
                    <a:pt x="107" y="193"/>
                  </a:lnTo>
                  <a:lnTo>
                    <a:pt x="107" y="261"/>
                  </a:lnTo>
                  <a:lnTo>
                    <a:pt x="108" y="261"/>
                  </a:lnTo>
                  <a:lnTo>
                    <a:pt x="108" y="288"/>
                  </a:lnTo>
                  <a:lnTo>
                    <a:pt x="110" y="288"/>
                  </a:lnTo>
                  <a:lnTo>
                    <a:pt x="110" y="306"/>
                  </a:lnTo>
                  <a:lnTo>
                    <a:pt x="111" y="306"/>
                  </a:lnTo>
                  <a:lnTo>
                    <a:pt x="111" y="318"/>
                  </a:lnTo>
                  <a:lnTo>
                    <a:pt x="112" y="318"/>
                  </a:lnTo>
                  <a:lnTo>
                    <a:pt x="112" y="323"/>
                  </a:lnTo>
                  <a:lnTo>
                    <a:pt x="114" y="323"/>
                  </a:lnTo>
                  <a:lnTo>
                    <a:pt x="114" y="328"/>
                  </a:lnTo>
                  <a:lnTo>
                    <a:pt x="115" y="328"/>
                  </a:lnTo>
                  <a:lnTo>
                    <a:pt x="115" y="334"/>
                  </a:lnTo>
                  <a:lnTo>
                    <a:pt x="117" y="334"/>
                  </a:lnTo>
                  <a:lnTo>
                    <a:pt x="117" y="337"/>
                  </a:lnTo>
                  <a:lnTo>
                    <a:pt x="118" y="337"/>
                  </a:lnTo>
                  <a:lnTo>
                    <a:pt x="118" y="338"/>
                  </a:lnTo>
                  <a:lnTo>
                    <a:pt x="120" y="338"/>
                  </a:lnTo>
                  <a:lnTo>
                    <a:pt x="121" y="338"/>
                  </a:lnTo>
                  <a:lnTo>
                    <a:pt x="121" y="340"/>
                  </a:lnTo>
                  <a:lnTo>
                    <a:pt x="122" y="340"/>
                  </a:lnTo>
                  <a:lnTo>
                    <a:pt x="124" y="340"/>
                  </a:lnTo>
                  <a:lnTo>
                    <a:pt x="124" y="342"/>
                  </a:lnTo>
                  <a:lnTo>
                    <a:pt x="125" y="342"/>
                  </a:lnTo>
                  <a:lnTo>
                    <a:pt x="127" y="342"/>
                  </a:lnTo>
                  <a:lnTo>
                    <a:pt x="127" y="343"/>
                  </a:lnTo>
                  <a:lnTo>
                    <a:pt x="128" y="343"/>
                  </a:lnTo>
                  <a:lnTo>
                    <a:pt x="130" y="343"/>
                  </a:lnTo>
                  <a:lnTo>
                    <a:pt x="132" y="343"/>
                  </a:lnTo>
                  <a:lnTo>
                    <a:pt x="133" y="343"/>
                  </a:lnTo>
                  <a:lnTo>
                    <a:pt x="134" y="343"/>
                  </a:lnTo>
                  <a:lnTo>
                    <a:pt x="134" y="344"/>
                  </a:lnTo>
                  <a:lnTo>
                    <a:pt x="136" y="344"/>
                  </a:lnTo>
                  <a:lnTo>
                    <a:pt x="137" y="344"/>
                  </a:lnTo>
                  <a:lnTo>
                    <a:pt x="137" y="346"/>
                  </a:lnTo>
                  <a:lnTo>
                    <a:pt x="139" y="346"/>
                  </a:lnTo>
                  <a:lnTo>
                    <a:pt x="140" y="346"/>
                  </a:lnTo>
                  <a:lnTo>
                    <a:pt x="142" y="346"/>
                  </a:lnTo>
                  <a:lnTo>
                    <a:pt x="143" y="346"/>
                  </a:lnTo>
                  <a:lnTo>
                    <a:pt x="144" y="346"/>
                  </a:lnTo>
                  <a:lnTo>
                    <a:pt x="146" y="346"/>
                  </a:lnTo>
                  <a:lnTo>
                    <a:pt x="147" y="346"/>
                  </a:lnTo>
                  <a:lnTo>
                    <a:pt x="147" y="344"/>
                  </a:lnTo>
                  <a:lnTo>
                    <a:pt x="149" y="344"/>
                  </a:lnTo>
                  <a:lnTo>
                    <a:pt x="150" y="344"/>
                  </a:lnTo>
                  <a:lnTo>
                    <a:pt x="152" y="344"/>
                  </a:lnTo>
                  <a:lnTo>
                    <a:pt x="153" y="344"/>
                  </a:lnTo>
                  <a:lnTo>
                    <a:pt x="154" y="344"/>
                  </a:lnTo>
                  <a:lnTo>
                    <a:pt x="155" y="344"/>
                  </a:lnTo>
                  <a:lnTo>
                    <a:pt x="155" y="342"/>
                  </a:lnTo>
                  <a:lnTo>
                    <a:pt x="157" y="342"/>
                  </a:lnTo>
                  <a:lnTo>
                    <a:pt x="157" y="340"/>
                  </a:lnTo>
                  <a:lnTo>
                    <a:pt x="158" y="340"/>
                  </a:lnTo>
                  <a:lnTo>
                    <a:pt x="158" y="338"/>
                  </a:lnTo>
                  <a:lnTo>
                    <a:pt x="159" y="338"/>
                  </a:lnTo>
                  <a:lnTo>
                    <a:pt x="161" y="338"/>
                  </a:lnTo>
                  <a:lnTo>
                    <a:pt x="161" y="340"/>
                  </a:lnTo>
                  <a:lnTo>
                    <a:pt x="162" y="340"/>
                  </a:lnTo>
                  <a:lnTo>
                    <a:pt x="164" y="340"/>
                  </a:lnTo>
                  <a:lnTo>
                    <a:pt x="164" y="342"/>
                  </a:lnTo>
                  <a:lnTo>
                    <a:pt x="165" y="342"/>
                  </a:lnTo>
                  <a:lnTo>
                    <a:pt x="166" y="342"/>
                  </a:lnTo>
                  <a:lnTo>
                    <a:pt x="168" y="342"/>
                  </a:lnTo>
                  <a:lnTo>
                    <a:pt x="168" y="340"/>
                  </a:lnTo>
                  <a:lnTo>
                    <a:pt x="169" y="340"/>
                  </a:lnTo>
                  <a:lnTo>
                    <a:pt x="171" y="340"/>
                  </a:lnTo>
                  <a:lnTo>
                    <a:pt x="171" y="338"/>
                  </a:lnTo>
                  <a:lnTo>
                    <a:pt x="172" y="338"/>
                  </a:lnTo>
                  <a:lnTo>
                    <a:pt x="172" y="334"/>
                  </a:lnTo>
                  <a:lnTo>
                    <a:pt x="174" y="334"/>
                  </a:lnTo>
                  <a:lnTo>
                    <a:pt x="174" y="331"/>
                  </a:lnTo>
                  <a:lnTo>
                    <a:pt x="175" y="331"/>
                  </a:lnTo>
                  <a:lnTo>
                    <a:pt x="175" y="328"/>
                  </a:lnTo>
                  <a:lnTo>
                    <a:pt x="176" y="328"/>
                  </a:lnTo>
                  <a:lnTo>
                    <a:pt x="176" y="325"/>
                  </a:lnTo>
                  <a:lnTo>
                    <a:pt x="178" y="325"/>
                  </a:lnTo>
                  <a:lnTo>
                    <a:pt x="178" y="321"/>
                  </a:lnTo>
                  <a:lnTo>
                    <a:pt x="179" y="321"/>
                  </a:lnTo>
                  <a:lnTo>
                    <a:pt x="179" y="315"/>
                  </a:lnTo>
                  <a:lnTo>
                    <a:pt x="180" y="315"/>
                  </a:lnTo>
                  <a:lnTo>
                    <a:pt x="180" y="293"/>
                  </a:lnTo>
                  <a:lnTo>
                    <a:pt x="181" y="293"/>
                  </a:lnTo>
                  <a:lnTo>
                    <a:pt x="181" y="277"/>
                  </a:lnTo>
                  <a:lnTo>
                    <a:pt x="183" y="277"/>
                  </a:lnTo>
                  <a:lnTo>
                    <a:pt x="183" y="262"/>
                  </a:lnTo>
                  <a:lnTo>
                    <a:pt x="184" y="262"/>
                  </a:lnTo>
                  <a:lnTo>
                    <a:pt x="184" y="251"/>
                  </a:lnTo>
                  <a:lnTo>
                    <a:pt x="186" y="251"/>
                  </a:lnTo>
                  <a:lnTo>
                    <a:pt x="186" y="249"/>
                  </a:lnTo>
                  <a:lnTo>
                    <a:pt x="187" y="249"/>
                  </a:lnTo>
                  <a:lnTo>
                    <a:pt x="187" y="250"/>
                  </a:lnTo>
                  <a:lnTo>
                    <a:pt x="188" y="250"/>
                  </a:lnTo>
                  <a:lnTo>
                    <a:pt x="188" y="263"/>
                  </a:lnTo>
                  <a:lnTo>
                    <a:pt x="190" y="263"/>
                  </a:lnTo>
                  <a:lnTo>
                    <a:pt x="190" y="274"/>
                  </a:lnTo>
                  <a:lnTo>
                    <a:pt x="191" y="274"/>
                  </a:lnTo>
                  <a:lnTo>
                    <a:pt x="191" y="284"/>
                  </a:lnTo>
                  <a:lnTo>
                    <a:pt x="193" y="284"/>
                  </a:lnTo>
                  <a:lnTo>
                    <a:pt x="193" y="296"/>
                  </a:lnTo>
                  <a:lnTo>
                    <a:pt x="194" y="296"/>
                  </a:lnTo>
                  <a:lnTo>
                    <a:pt x="194" y="306"/>
                  </a:lnTo>
                  <a:lnTo>
                    <a:pt x="196" y="306"/>
                  </a:lnTo>
                  <a:lnTo>
                    <a:pt x="196" y="316"/>
                  </a:lnTo>
                  <a:lnTo>
                    <a:pt x="197" y="316"/>
                  </a:lnTo>
                  <a:lnTo>
                    <a:pt x="197" y="330"/>
                  </a:lnTo>
                  <a:lnTo>
                    <a:pt x="198" y="330"/>
                  </a:lnTo>
                  <a:lnTo>
                    <a:pt x="198" y="334"/>
                  </a:lnTo>
                  <a:lnTo>
                    <a:pt x="200" y="334"/>
                  </a:lnTo>
                  <a:lnTo>
                    <a:pt x="200" y="335"/>
                  </a:lnTo>
                  <a:lnTo>
                    <a:pt x="201" y="335"/>
                  </a:lnTo>
                  <a:lnTo>
                    <a:pt x="201" y="337"/>
                  </a:lnTo>
                  <a:lnTo>
                    <a:pt x="203" y="337"/>
                  </a:lnTo>
                  <a:lnTo>
                    <a:pt x="203" y="338"/>
                  </a:lnTo>
                  <a:lnTo>
                    <a:pt x="204" y="338"/>
                  </a:lnTo>
                  <a:lnTo>
                    <a:pt x="205" y="338"/>
                  </a:lnTo>
                  <a:lnTo>
                    <a:pt x="205" y="342"/>
                  </a:lnTo>
                  <a:lnTo>
                    <a:pt x="206" y="342"/>
                  </a:lnTo>
                  <a:lnTo>
                    <a:pt x="208" y="342"/>
                  </a:lnTo>
                  <a:lnTo>
                    <a:pt x="209" y="342"/>
                  </a:lnTo>
                  <a:lnTo>
                    <a:pt x="210" y="342"/>
                  </a:lnTo>
                  <a:lnTo>
                    <a:pt x="212" y="342"/>
                  </a:lnTo>
                  <a:lnTo>
                    <a:pt x="213" y="342"/>
                  </a:lnTo>
                  <a:lnTo>
                    <a:pt x="213" y="340"/>
                  </a:lnTo>
                  <a:lnTo>
                    <a:pt x="215" y="340"/>
                  </a:lnTo>
                  <a:lnTo>
                    <a:pt x="216" y="340"/>
                  </a:lnTo>
                  <a:lnTo>
                    <a:pt x="218" y="340"/>
                  </a:lnTo>
                  <a:lnTo>
                    <a:pt x="218" y="338"/>
                  </a:lnTo>
                  <a:lnTo>
                    <a:pt x="219" y="338"/>
                  </a:lnTo>
                  <a:lnTo>
                    <a:pt x="220" y="338"/>
                  </a:lnTo>
                  <a:lnTo>
                    <a:pt x="222" y="338"/>
                  </a:lnTo>
                  <a:lnTo>
                    <a:pt x="222" y="335"/>
                  </a:lnTo>
                  <a:lnTo>
                    <a:pt x="223" y="335"/>
                  </a:lnTo>
                  <a:lnTo>
                    <a:pt x="223" y="334"/>
                  </a:lnTo>
                  <a:lnTo>
                    <a:pt x="225" y="334"/>
                  </a:lnTo>
                  <a:lnTo>
                    <a:pt x="225" y="331"/>
                  </a:lnTo>
                  <a:lnTo>
                    <a:pt x="226" y="331"/>
                  </a:lnTo>
                  <a:lnTo>
                    <a:pt x="226" y="330"/>
                  </a:lnTo>
                  <a:lnTo>
                    <a:pt x="228" y="330"/>
                  </a:lnTo>
                  <a:lnTo>
                    <a:pt x="228" y="327"/>
                  </a:lnTo>
                  <a:lnTo>
                    <a:pt x="228" y="321"/>
                  </a:lnTo>
                  <a:lnTo>
                    <a:pt x="230" y="321"/>
                  </a:lnTo>
                  <a:lnTo>
                    <a:pt x="230" y="316"/>
                  </a:lnTo>
                  <a:lnTo>
                    <a:pt x="231" y="316"/>
                  </a:lnTo>
                  <a:lnTo>
                    <a:pt x="231" y="315"/>
                  </a:lnTo>
                  <a:lnTo>
                    <a:pt x="233" y="315"/>
                  </a:lnTo>
                  <a:lnTo>
                    <a:pt x="233" y="312"/>
                  </a:lnTo>
                  <a:lnTo>
                    <a:pt x="234" y="312"/>
                  </a:lnTo>
                  <a:lnTo>
                    <a:pt x="235" y="312"/>
                  </a:lnTo>
                  <a:lnTo>
                    <a:pt x="237" y="312"/>
                  </a:lnTo>
                  <a:lnTo>
                    <a:pt x="238" y="312"/>
                  </a:lnTo>
                  <a:lnTo>
                    <a:pt x="238" y="314"/>
                  </a:lnTo>
                  <a:lnTo>
                    <a:pt x="240" y="314"/>
                  </a:lnTo>
                  <a:lnTo>
                    <a:pt x="240" y="315"/>
                  </a:lnTo>
                  <a:lnTo>
                    <a:pt x="241" y="315"/>
                  </a:lnTo>
                  <a:lnTo>
                    <a:pt x="242" y="315"/>
                  </a:lnTo>
                  <a:lnTo>
                    <a:pt x="244" y="315"/>
                  </a:lnTo>
                  <a:lnTo>
                    <a:pt x="245" y="315"/>
                  </a:lnTo>
                  <a:lnTo>
                    <a:pt x="245" y="312"/>
                  </a:lnTo>
                  <a:lnTo>
                    <a:pt x="247" y="312"/>
                  </a:lnTo>
                  <a:lnTo>
                    <a:pt x="248" y="312"/>
                  </a:lnTo>
                  <a:lnTo>
                    <a:pt x="248" y="311"/>
                  </a:lnTo>
                  <a:lnTo>
                    <a:pt x="250" y="311"/>
                  </a:lnTo>
                  <a:lnTo>
                    <a:pt x="250" y="309"/>
                  </a:lnTo>
                  <a:lnTo>
                    <a:pt x="251" y="309"/>
                  </a:lnTo>
                  <a:lnTo>
                    <a:pt x="251" y="305"/>
                  </a:lnTo>
                  <a:lnTo>
                    <a:pt x="252" y="305"/>
                  </a:lnTo>
                  <a:lnTo>
                    <a:pt x="252" y="300"/>
                  </a:lnTo>
                  <a:lnTo>
                    <a:pt x="253" y="300"/>
                  </a:lnTo>
                  <a:lnTo>
                    <a:pt x="253" y="290"/>
                  </a:lnTo>
                  <a:lnTo>
                    <a:pt x="255" y="290"/>
                  </a:lnTo>
                  <a:lnTo>
                    <a:pt x="255" y="284"/>
                  </a:lnTo>
                  <a:lnTo>
                    <a:pt x="256" y="284"/>
                  </a:lnTo>
                  <a:lnTo>
                    <a:pt x="256" y="279"/>
                  </a:lnTo>
                  <a:lnTo>
                    <a:pt x="257" y="279"/>
                  </a:lnTo>
                  <a:lnTo>
                    <a:pt x="257" y="277"/>
                  </a:lnTo>
                  <a:lnTo>
                    <a:pt x="259" y="277"/>
                  </a:lnTo>
                  <a:lnTo>
                    <a:pt x="259" y="275"/>
                  </a:lnTo>
                  <a:lnTo>
                    <a:pt x="260" y="275"/>
                  </a:lnTo>
                  <a:lnTo>
                    <a:pt x="260" y="274"/>
                  </a:lnTo>
                  <a:lnTo>
                    <a:pt x="262" y="274"/>
                  </a:lnTo>
                  <a:lnTo>
                    <a:pt x="263" y="274"/>
                  </a:lnTo>
                  <a:lnTo>
                    <a:pt x="263" y="275"/>
                  </a:lnTo>
                  <a:lnTo>
                    <a:pt x="264" y="275"/>
                  </a:lnTo>
                  <a:lnTo>
                    <a:pt x="264" y="278"/>
                  </a:lnTo>
                  <a:lnTo>
                    <a:pt x="266" y="278"/>
                  </a:lnTo>
                  <a:lnTo>
                    <a:pt x="266" y="283"/>
                  </a:lnTo>
                  <a:lnTo>
                    <a:pt x="267" y="283"/>
                  </a:lnTo>
                  <a:lnTo>
                    <a:pt x="267" y="287"/>
                  </a:lnTo>
                  <a:lnTo>
                    <a:pt x="269" y="287"/>
                  </a:lnTo>
                  <a:lnTo>
                    <a:pt x="269" y="291"/>
                  </a:lnTo>
                  <a:lnTo>
                    <a:pt x="270" y="291"/>
                  </a:lnTo>
                  <a:lnTo>
                    <a:pt x="270" y="298"/>
                  </a:lnTo>
                  <a:lnTo>
                    <a:pt x="272" y="298"/>
                  </a:lnTo>
                  <a:lnTo>
                    <a:pt x="273" y="298"/>
                  </a:lnTo>
                  <a:lnTo>
                    <a:pt x="274" y="298"/>
                  </a:lnTo>
                  <a:lnTo>
                    <a:pt x="274" y="294"/>
                  </a:lnTo>
                  <a:lnTo>
                    <a:pt x="276" y="294"/>
                  </a:lnTo>
                  <a:lnTo>
                    <a:pt x="277" y="294"/>
                  </a:lnTo>
                  <a:lnTo>
                    <a:pt x="278" y="294"/>
                  </a:lnTo>
                  <a:lnTo>
                    <a:pt x="278" y="302"/>
                  </a:lnTo>
                  <a:lnTo>
                    <a:pt x="279" y="302"/>
                  </a:lnTo>
                  <a:lnTo>
                    <a:pt x="279" y="305"/>
                  </a:lnTo>
                  <a:lnTo>
                    <a:pt x="281" y="305"/>
                  </a:lnTo>
                  <a:lnTo>
                    <a:pt x="281" y="309"/>
                  </a:lnTo>
                  <a:lnTo>
                    <a:pt x="282" y="309"/>
                  </a:lnTo>
                  <a:lnTo>
                    <a:pt x="282" y="312"/>
                  </a:lnTo>
                  <a:lnTo>
                    <a:pt x="284" y="312"/>
                  </a:lnTo>
                  <a:lnTo>
                    <a:pt x="284" y="314"/>
                  </a:lnTo>
                  <a:lnTo>
                    <a:pt x="285" y="314"/>
                  </a:lnTo>
                  <a:lnTo>
                    <a:pt x="285" y="315"/>
                  </a:lnTo>
                  <a:lnTo>
                    <a:pt x="287" y="315"/>
                  </a:lnTo>
                  <a:lnTo>
                    <a:pt x="287" y="321"/>
                  </a:lnTo>
                  <a:lnTo>
                    <a:pt x="288" y="321"/>
                  </a:lnTo>
                  <a:lnTo>
                    <a:pt x="288" y="322"/>
                  </a:lnTo>
                  <a:lnTo>
                    <a:pt x="289" y="322"/>
                  </a:lnTo>
                  <a:lnTo>
                    <a:pt x="289" y="323"/>
                  </a:lnTo>
                  <a:lnTo>
                    <a:pt x="291" y="323"/>
                  </a:lnTo>
                  <a:lnTo>
                    <a:pt x="291" y="325"/>
                  </a:lnTo>
                  <a:lnTo>
                    <a:pt x="292" y="325"/>
                  </a:lnTo>
                  <a:lnTo>
                    <a:pt x="294" y="325"/>
                  </a:lnTo>
                  <a:lnTo>
                    <a:pt x="295" y="325"/>
                  </a:lnTo>
                  <a:lnTo>
                    <a:pt x="296" y="325"/>
                  </a:lnTo>
                  <a:lnTo>
                    <a:pt x="298" y="325"/>
                  </a:lnTo>
                  <a:lnTo>
                    <a:pt x="299" y="325"/>
                  </a:lnTo>
                  <a:lnTo>
                    <a:pt x="301" y="325"/>
                  </a:lnTo>
                  <a:lnTo>
                    <a:pt x="301" y="323"/>
                  </a:lnTo>
                  <a:lnTo>
                    <a:pt x="302" y="323"/>
                  </a:lnTo>
                  <a:lnTo>
                    <a:pt x="302" y="322"/>
                  </a:lnTo>
                  <a:lnTo>
                    <a:pt x="303" y="322"/>
                  </a:lnTo>
                  <a:lnTo>
                    <a:pt x="303" y="321"/>
                  </a:lnTo>
                  <a:lnTo>
                    <a:pt x="304" y="321"/>
                  </a:lnTo>
                  <a:lnTo>
                    <a:pt x="306" y="321"/>
                  </a:lnTo>
                  <a:lnTo>
                    <a:pt x="306" y="319"/>
                  </a:lnTo>
                  <a:lnTo>
                    <a:pt x="307" y="319"/>
                  </a:lnTo>
                  <a:lnTo>
                    <a:pt x="309" y="319"/>
                  </a:lnTo>
                  <a:lnTo>
                    <a:pt x="309" y="318"/>
                  </a:lnTo>
                  <a:lnTo>
                    <a:pt x="310" y="318"/>
                  </a:lnTo>
                  <a:lnTo>
                    <a:pt x="310" y="316"/>
                  </a:lnTo>
                  <a:lnTo>
                    <a:pt x="311" y="316"/>
                  </a:lnTo>
                  <a:lnTo>
                    <a:pt x="311" y="315"/>
                  </a:lnTo>
                  <a:lnTo>
                    <a:pt x="313" y="315"/>
                  </a:lnTo>
                  <a:lnTo>
                    <a:pt x="313" y="314"/>
                  </a:lnTo>
                  <a:lnTo>
                    <a:pt x="314" y="314"/>
                  </a:lnTo>
                  <a:lnTo>
                    <a:pt x="316" y="314"/>
                  </a:lnTo>
                  <a:lnTo>
                    <a:pt x="317" y="314"/>
                  </a:lnTo>
                  <a:lnTo>
                    <a:pt x="317" y="312"/>
                  </a:lnTo>
                  <a:lnTo>
                    <a:pt x="318" y="312"/>
                  </a:lnTo>
                  <a:lnTo>
                    <a:pt x="318" y="306"/>
                  </a:lnTo>
                  <a:lnTo>
                    <a:pt x="320" y="306"/>
                  </a:lnTo>
                  <a:lnTo>
                    <a:pt x="320" y="302"/>
                  </a:lnTo>
                  <a:lnTo>
                    <a:pt x="321" y="302"/>
                  </a:lnTo>
                  <a:lnTo>
                    <a:pt x="321" y="298"/>
                  </a:lnTo>
                  <a:lnTo>
                    <a:pt x="323" y="298"/>
                  </a:lnTo>
                  <a:lnTo>
                    <a:pt x="323" y="294"/>
                  </a:lnTo>
                  <a:lnTo>
                    <a:pt x="324" y="294"/>
                  </a:lnTo>
                  <a:lnTo>
                    <a:pt x="324" y="291"/>
                  </a:lnTo>
                  <a:lnTo>
                    <a:pt x="326" y="291"/>
                  </a:lnTo>
                  <a:lnTo>
                    <a:pt x="326" y="288"/>
                  </a:lnTo>
                  <a:lnTo>
                    <a:pt x="327" y="288"/>
                  </a:lnTo>
                  <a:lnTo>
                    <a:pt x="327" y="278"/>
                  </a:lnTo>
                  <a:lnTo>
                    <a:pt x="328" y="278"/>
                  </a:lnTo>
                  <a:lnTo>
                    <a:pt x="328" y="272"/>
                  </a:lnTo>
                  <a:lnTo>
                    <a:pt x="329" y="272"/>
                  </a:lnTo>
                  <a:lnTo>
                    <a:pt x="329" y="266"/>
                  </a:lnTo>
                  <a:lnTo>
                    <a:pt x="331" y="266"/>
                  </a:lnTo>
                  <a:lnTo>
                    <a:pt x="331" y="258"/>
                  </a:lnTo>
                  <a:lnTo>
                    <a:pt x="332" y="258"/>
                  </a:lnTo>
                  <a:lnTo>
                    <a:pt x="332" y="247"/>
                  </a:lnTo>
                  <a:lnTo>
                    <a:pt x="333" y="247"/>
                  </a:lnTo>
                  <a:lnTo>
                    <a:pt x="333" y="234"/>
                  </a:lnTo>
                  <a:lnTo>
                    <a:pt x="335" y="234"/>
                  </a:lnTo>
                  <a:lnTo>
                    <a:pt x="335" y="208"/>
                  </a:lnTo>
                  <a:lnTo>
                    <a:pt x="336" y="208"/>
                  </a:lnTo>
                  <a:lnTo>
                    <a:pt x="336" y="198"/>
                  </a:lnTo>
                  <a:lnTo>
                    <a:pt x="338" y="198"/>
                  </a:lnTo>
                  <a:lnTo>
                    <a:pt x="338" y="191"/>
                  </a:lnTo>
                  <a:lnTo>
                    <a:pt x="339" y="191"/>
                  </a:lnTo>
                  <a:lnTo>
                    <a:pt x="339" y="189"/>
                  </a:lnTo>
                  <a:lnTo>
                    <a:pt x="341" y="189"/>
                  </a:lnTo>
                </a:path>
              </a:pathLst>
            </a:custGeom>
            <a:noFill/>
            <a:ln w="127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0099">
                      <a:alpha val="2196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pPr>
              <a:endParaRPr lang="de-DE"/>
            </a:p>
          </p:txBody>
        </p:sp>
        <p:sp>
          <p:nvSpPr>
            <p:cNvPr id="235" name="Freeform 60">
              <a:extLst>
                <a:ext uri="{FF2B5EF4-FFF2-40B4-BE49-F238E27FC236}">
                  <a16:creationId xmlns:a16="http://schemas.microsoft.com/office/drawing/2014/main" id="{BE1B7183-7417-4C0C-B299-D4C5C449F62C}"/>
                </a:ext>
              </a:extLst>
            </p:cNvPr>
            <p:cNvSpPr>
              <a:spLocks/>
            </p:cNvSpPr>
            <p:nvPr/>
          </p:nvSpPr>
          <p:spPr bwMode="auto">
            <a:xfrm rot="10800000">
              <a:off x="3222" y="1867"/>
              <a:ext cx="653" cy="750"/>
            </a:xfrm>
            <a:custGeom>
              <a:avLst/>
              <a:gdLst>
                <a:gd name="T0" fmla="*/ 29 w 342"/>
                <a:gd name="T1" fmla="*/ 607 h 741"/>
                <a:gd name="T2" fmla="*/ 55 w 342"/>
                <a:gd name="T3" fmla="*/ 570 h 741"/>
                <a:gd name="T4" fmla="*/ 92 w 342"/>
                <a:gd name="T5" fmla="*/ 662 h 741"/>
                <a:gd name="T6" fmla="*/ 116 w 342"/>
                <a:gd name="T7" fmla="*/ 701 h 741"/>
                <a:gd name="T8" fmla="*/ 153 w 342"/>
                <a:gd name="T9" fmla="*/ 654 h 741"/>
                <a:gd name="T10" fmla="*/ 189 w 342"/>
                <a:gd name="T11" fmla="*/ 670 h 741"/>
                <a:gd name="T12" fmla="*/ 216 w 342"/>
                <a:gd name="T13" fmla="*/ 739 h 741"/>
                <a:gd name="T14" fmla="*/ 252 w 342"/>
                <a:gd name="T15" fmla="*/ 753 h 741"/>
                <a:gd name="T16" fmla="*/ 284 w 342"/>
                <a:gd name="T17" fmla="*/ 753 h 741"/>
                <a:gd name="T18" fmla="*/ 321 w 342"/>
                <a:gd name="T19" fmla="*/ 749 h 741"/>
                <a:gd name="T20" fmla="*/ 361 w 342"/>
                <a:gd name="T21" fmla="*/ 742 h 741"/>
                <a:gd name="T22" fmla="*/ 390 w 342"/>
                <a:gd name="T23" fmla="*/ 729 h 741"/>
                <a:gd name="T24" fmla="*/ 437 w 342"/>
                <a:gd name="T25" fmla="*/ 720 h 741"/>
                <a:gd name="T26" fmla="*/ 506 w 342"/>
                <a:gd name="T27" fmla="*/ 720 h 741"/>
                <a:gd name="T28" fmla="*/ 537 w 342"/>
                <a:gd name="T29" fmla="*/ 715 h 741"/>
                <a:gd name="T30" fmla="*/ 577 w 342"/>
                <a:gd name="T31" fmla="*/ 723 h 741"/>
                <a:gd name="T32" fmla="*/ 613 w 342"/>
                <a:gd name="T33" fmla="*/ 727 h 741"/>
                <a:gd name="T34" fmla="*/ 649 w 342"/>
                <a:gd name="T35" fmla="*/ 703 h 741"/>
                <a:gd name="T36" fmla="*/ 682 w 342"/>
                <a:gd name="T37" fmla="*/ 554 h 741"/>
                <a:gd name="T38" fmla="*/ 718 w 342"/>
                <a:gd name="T39" fmla="*/ 586 h 741"/>
                <a:gd name="T40" fmla="*/ 745 w 342"/>
                <a:gd name="T41" fmla="*/ 712 h 741"/>
                <a:gd name="T42" fmla="*/ 781 w 342"/>
                <a:gd name="T43" fmla="*/ 689 h 741"/>
                <a:gd name="T44" fmla="*/ 813 w 342"/>
                <a:gd name="T45" fmla="*/ 13 h 741"/>
                <a:gd name="T46" fmla="*/ 850 w 342"/>
                <a:gd name="T47" fmla="*/ 345 h 741"/>
                <a:gd name="T48" fmla="*/ 882 w 342"/>
                <a:gd name="T49" fmla="*/ 692 h 741"/>
                <a:gd name="T50" fmla="*/ 918 w 342"/>
                <a:gd name="T51" fmla="*/ 736 h 741"/>
                <a:gd name="T52" fmla="*/ 955 w 342"/>
                <a:gd name="T53" fmla="*/ 745 h 741"/>
                <a:gd name="T54" fmla="*/ 1002 w 342"/>
                <a:gd name="T55" fmla="*/ 750 h 741"/>
                <a:gd name="T56" fmla="*/ 1058 w 342"/>
                <a:gd name="T57" fmla="*/ 753 h 741"/>
                <a:gd name="T58" fmla="*/ 1107 w 342"/>
                <a:gd name="T59" fmla="*/ 755 h 741"/>
                <a:gd name="T60" fmla="*/ 1170 w 342"/>
                <a:gd name="T61" fmla="*/ 753 h 741"/>
                <a:gd name="T62" fmla="*/ 1211 w 342"/>
                <a:gd name="T63" fmla="*/ 746 h 741"/>
                <a:gd name="T64" fmla="*/ 1247 w 342"/>
                <a:gd name="T65" fmla="*/ 741 h 741"/>
                <a:gd name="T66" fmla="*/ 1272 w 342"/>
                <a:gd name="T67" fmla="*/ 749 h 741"/>
                <a:gd name="T68" fmla="*/ 1323 w 342"/>
                <a:gd name="T69" fmla="*/ 746 h 741"/>
                <a:gd name="T70" fmla="*/ 1363 w 342"/>
                <a:gd name="T71" fmla="*/ 737 h 741"/>
                <a:gd name="T72" fmla="*/ 1400 w 342"/>
                <a:gd name="T73" fmla="*/ 729 h 741"/>
                <a:gd name="T74" fmla="*/ 1447 w 342"/>
                <a:gd name="T75" fmla="*/ 732 h 741"/>
                <a:gd name="T76" fmla="*/ 1484 w 342"/>
                <a:gd name="T77" fmla="*/ 723 h 741"/>
                <a:gd name="T78" fmla="*/ 1524 w 342"/>
                <a:gd name="T79" fmla="*/ 712 h 741"/>
                <a:gd name="T80" fmla="*/ 1552 w 342"/>
                <a:gd name="T81" fmla="*/ 725 h 741"/>
                <a:gd name="T82" fmla="*/ 1592 w 342"/>
                <a:gd name="T83" fmla="*/ 729 h 741"/>
                <a:gd name="T84" fmla="*/ 1623 w 342"/>
                <a:gd name="T85" fmla="*/ 715 h 741"/>
                <a:gd name="T86" fmla="*/ 1655 w 342"/>
                <a:gd name="T87" fmla="*/ 705 h 741"/>
                <a:gd name="T88" fmla="*/ 1684 w 342"/>
                <a:gd name="T89" fmla="*/ 680 h 741"/>
                <a:gd name="T90" fmla="*/ 1728 w 342"/>
                <a:gd name="T91" fmla="*/ 689 h 741"/>
                <a:gd name="T92" fmla="*/ 1753 w 342"/>
                <a:gd name="T93" fmla="*/ 723 h 741"/>
                <a:gd name="T94" fmla="*/ 1789 w 342"/>
                <a:gd name="T95" fmla="*/ 732 h 741"/>
                <a:gd name="T96" fmla="*/ 1829 w 342"/>
                <a:gd name="T97" fmla="*/ 723 h 741"/>
                <a:gd name="T98" fmla="*/ 1881 w 342"/>
                <a:gd name="T99" fmla="*/ 727 h 741"/>
                <a:gd name="T100" fmla="*/ 1907 w 342"/>
                <a:gd name="T101" fmla="*/ 737 h 741"/>
                <a:gd name="T102" fmla="*/ 1951 w 342"/>
                <a:gd name="T103" fmla="*/ 746 h 741"/>
                <a:gd name="T104" fmla="*/ 1976 w 342"/>
                <a:gd name="T105" fmla="*/ 758 h 741"/>
                <a:gd name="T106" fmla="*/ 2028 w 342"/>
                <a:gd name="T107" fmla="*/ 762 h 741"/>
                <a:gd name="T108" fmla="*/ 2060 w 342"/>
                <a:gd name="T109" fmla="*/ 761 h 741"/>
                <a:gd name="T110" fmla="*/ 2114 w 342"/>
                <a:gd name="T111" fmla="*/ 761 h 741"/>
                <a:gd name="T112" fmla="*/ 2152 w 342"/>
                <a:gd name="T113" fmla="*/ 765 h 741"/>
                <a:gd name="T114" fmla="*/ 2205 w 342"/>
                <a:gd name="T115" fmla="*/ 767 h 741"/>
                <a:gd name="T116" fmla="*/ 2268 w 342"/>
                <a:gd name="T117" fmla="*/ 765 h 741"/>
                <a:gd name="T118" fmla="*/ 2318 w 342"/>
                <a:gd name="T119" fmla="*/ 764 h 741"/>
                <a:gd name="T120" fmla="*/ 2352 w 342"/>
                <a:gd name="T121" fmla="*/ 746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2" h="741">
                  <a:moveTo>
                    <a:pt x="0" y="577"/>
                  </a:moveTo>
                  <a:lnTo>
                    <a:pt x="0" y="579"/>
                  </a:lnTo>
                  <a:lnTo>
                    <a:pt x="1" y="579"/>
                  </a:lnTo>
                  <a:lnTo>
                    <a:pt x="1" y="587"/>
                  </a:lnTo>
                  <a:lnTo>
                    <a:pt x="2" y="587"/>
                  </a:lnTo>
                  <a:lnTo>
                    <a:pt x="2" y="586"/>
                  </a:lnTo>
                  <a:lnTo>
                    <a:pt x="4" y="586"/>
                  </a:lnTo>
                  <a:lnTo>
                    <a:pt x="4" y="579"/>
                  </a:lnTo>
                  <a:lnTo>
                    <a:pt x="5" y="579"/>
                  </a:lnTo>
                  <a:lnTo>
                    <a:pt x="5" y="566"/>
                  </a:lnTo>
                  <a:lnTo>
                    <a:pt x="7" y="566"/>
                  </a:lnTo>
                  <a:lnTo>
                    <a:pt x="7" y="553"/>
                  </a:lnTo>
                  <a:lnTo>
                    <a:pt x="8" y="553"/>
                  </a:lnTo>
                  <a:lnTo>
                    <a:pt x="8" y="549"/>
                  </a:lnTo>
                  <a:lnTo>
                    <a:pt x="9" y="549"/>
                  </a:lnTo>
                  <a:lnTo>
                    <a:pt x="9" y="584"/>
                  </a:lnTo>
                  <a:lnTo>
                    <a:pt x="10" y="584"/>
                  </a:lnTo>
                  <a:lnTo>
                    <a:pt x="10" y="614"/>
                  </a:lnTo>
                  <a:lnTo>
                    <a:pt x="12" y="614"/>
                  </a:lnTo>
                  <a:lnTo>
                    <a:pt x="12" y="638"/>
                  </a:lnTo>
                  <a:lnTo>
                    <a:pt x="13" y="638"/>
                  </a:lnTo>
                  <a:lnTo>
                    <a:pt x="13" y="656"/>
                  </a:lnTo>
                  <a:lnTo>
                    <a:pt x="14" y="656"/>
                  </a:lnTo>
                  <a:lnTo>
                    <a:pt x="14" y="668"/>
                  </a:lnTo>
                  <a:lnTo>
                    <a:pt x="16" y="668"/>
                  </a:lnTo>
                  <a:lnTo>
                    <a:pt x="16" y="674"/>
                  </a:lnTo>
                  <a:lnTo>
                    <a:pt x="17" y="674"/>
                  </a:lnTo>
                  <a:lnTo>
                    <a:pt x="17" y="677"/>
                  </a:lnTo>
                  <a:lnTo>
                    <a:pt x="17" y="674"/>
                  </a:lnTo>
                  <a:lnTo>
                    <a:pt x="19" y="674"/>
                  </a:lnTo>
                  <a:lnTo>
                    <a:pt x="19" y="665"/>
                  </a:lnTo>
                  <a:lnTo>
                    <a:pt x="20" y="665"/>
                  </a:lnTo>
                  <a:lnTo>
                    <a:pt x="20" y="650"/>
                  </a:lnTo>
                  <a:lnTo>
                    <a:pt x="22" y="650"/>
                  </a:lnTo>
                  <a:lnTo>
                    <a:pt x="22" y="630"/>
                  </a:lnTo>
                  <a:lnTo>
                    <a:pt x="23" y="630"/>
                  </a:lnTo>
                  <a:lnTo>
                    <a:pt x="23" y="614"/>
                  </a:lnTo>
                  <a:lnTo>
                    <a:pt x="24" y="614"/>
                  </a:lnTo>
                  <a:lnTo>
                    <a:pt x="24" y="609"/>
                  </a:lnTo>
                  <a:lnTo>
                    <a:pt x="26" y="609"/>
                  </a:lnTo>
                  <a:lnTo>
                    <a:pt x="26" y="646"/>
                  </a:lnTo>
                  <a:lnTo>
                    <a:pt x="27" y="646"/>
                  </a:lnTo>
                  <a:lnTo>
                    <a:pt x="27" y="671"/>
                  </a:lnTo>
                  <a:lnTo>
                    <a:pt x="29" y="671"/>
                  </a:lnTo>
                  <a:lnTo>
                    <a:pt x="29" y="691"/>
                  </a:lnTo>
                  <a:lnTo>
                    <a:pt x="30" y="691"/>
                  </a:lnTo>
                  <a:lnTo>
                    <a:pt x="30" y="703"/>
                  </a:lnTo>
                  <a:lnTo>
                    <a:pt x="31" y="703"/>
                  </a:lnTo>
                  <a:lnTo>
                    <a:pt x="31" y="712"/>
                  </a:lnTo>
                  <a:lnTo>
                    <a:pt x="33" y="712"/>
                  </a:lnTo>
                  <a:lnTo>
                    <a:pt x="33" y="722"/>
                  </a:lnTo>
                  <a:lnTo>
                    <a:pt x="34" y="722"/>
                  </a:lnTo>
                  <a:lnTo>
                    <a:pt x="34" y="725"/>
                  </a:lnTo>
                  <a:lnTo>
                    <a:pt x="35" y="725"/>
                  </a:lnTo>
                  <a:lnTo>
                    <a:pt x="35" y="726"/>
                  </a:lnTo>
                  <a:lnTo>
                    <a:pt x="36" y="726"/>
                  </a:lnTo>
                  <a:lnTo>
                    <a:pt x="36" y="728"/>
                  </a:lnTo>
                  <a:lnTo>
                    <a:pt x="38" y="728"/>
                  </a:lnTo>
                  <a:lnTo>
                    <a:pt x="38" y="730"/>
                  </a:lnTo>
                  <a:lnTo>
                    <a:pt x="39" y="730"/>
                  </a:lnTo>
                  <a:lnTo>
                    <a:pt x="39" y="728"/>
                  </a:lnTo>
                  <a:lnTo>
                    <a:pt x="41" y="728"/>
                  </a:lnTo>
                  <a:lnTo>
                    <a:pt x="41" y="726"/>
                  </a:lnTo>
                  <a:lnTo>
                    <a:pt x="42" y="726"/>
                  </a:lnTo>
                  <a:lnTo>
                    <a:pt x="42" y="725"/>
                  </a:lnTo>
                  <a:lnTo>
                    <a:pt x="44" y="725"/>
                  </a:lnTo>
                  <a:lnTo>
                    <a:pt x="45" y="725"/>
                  </a:lnTo>
                  <a:lnTo>
                    <a:pt x="45" y="723"/>
                  </a:lnTo>
                  <a:lnTo>
                    <a:pt x="46" y="723"/>
                  </a:lnTo>
                  <a:lnTo>
                    <a:pt x="46" y="722"/>
                  </a:lnTo>
                  <a:lnTo>
                    <a:pt x="48" y="722"/>
                  </a:lnTo>
                  <a:lnTo>
                    <a:pt x="48" y="719"/>
                  </a:lnTo>
                  <a:lnTo>
                    <a:pt x="49" y="719"/>
                  </a:lnTo>
                  <a:lnTo>
                    <a:pt x="49" y="716"/>
                  </a:lnTo>
                  <a:lnTo>
                    <a:pt x="51" y="716"/>
                  </a:lnTo>
                  <a:lnTo>
                    <a:pt x="51" y="715"/>
                  </a:lnTo>
                  <a:lnTo>
                    <a:pt x="52" y="715"/>
                  </a:lnTo>
                  <a:lnTo>
                    <a:pt x="52" y="712"/>
                  </a:lnTo>
                  <a:lnTo>
                    <a:pt x="53" y="712"/>
                  </a:lnTo>
                  <a:lnTo>
                    <a:pt x="53" y="709"/>
                  </a:lnTo>
                  <a:lnTo>
                    <a:pt x="55" y="709"/>
                  </a:lnTo>
                  <a:lnTo>
                    <a:pt x="55" y="705"/>
                  </a:lnTo>
                  <a:lnTo>
                    <a:pt x="56" y="705"/>
                  </a:lnTo>
                  <a:lnTo>
                    <a:pt x="56" y="702"/>
                  </a:lnTo>
                  <a:lnTo>
                    <a:pt x="58" y="702"/>
                  </a:lnTo>
                  <a:lnTo>
                    <a:pt x="58" y="697"/>
                  </a:lnTo>
                  <a:lnTo>
                    <a:pt x="58" y="695"/>
                  </a:lnTo>
                  <a:lnTo>
                    <a:pt x="60" y="695"/>
                  </a:lnTo>
                  <a:lnTo>
                    <a:pt x="61" y="695"/>
                  </a:lnTo>
                  <a:lnTo>
                    <a:pt x="61" y="694"/>
                  </a:lnTo>
                  <a:lnTo>
                    <a:pt x="63" y="694"/>
                  </a:lnTo>
                  <a:lnTo>
                    <a:pt x="64" y="694"/>
                  </a:lnTo>
                  <a:lnTo>
                    <a:pt x="66" y="694"/>
                  </a:lnTo>
                  <a:lnTo>
                    <a:pt x="67" y="694"/>
                  </a:lnTo>
                  <a:lnTo>
                    <a:pt x="68" y="694"/>
                  </a:lnTo>
                  <a:lnTo>
                    <a:pt x="70" y="694"/>
                  </a:lnTo>
                  <a:lnTo>
                    <a:pt x="71" y="694"/>
                  </a:lnTo>
                  <a:lnTo>
                    <a:pt x="73" y="694"/>
                  </a:lnTo>
                  <a:lnTo>
                    <a:pt x="73" y="691"/>
                  </a:lnTo>
                  <a:lnTo>
                    <a:pt x="74" y="691"/>
                  </a:lnTo>
                  <a:lnTo>
                    <a:pt x="74" y="687"/>
                  </a:lnTo>
                  <a:lnTo>
                    <a:pt x="76" y="687"/>
                  </a:lnTo>
                  <a:lnTo>
                    <a:pt x="76" y="688"/>
                  </a:lnTo>
                  <a:lnTo>
                    <a:pt x="77" y="688"/>
                  </a:lnTo>
                  <a:lnTo>
                    <a:pt x="77" y="690"/>
                  </a:lnTo>
                  <a:lnTo>
                    <a:pt x="78" y="690"/>
                  </a:lnTo>
                  <a:lnTo>
                    <a:pt x="78" y="693"/>
                  </a:lnTo>
                  <a:lnTo>
                    <a:pt x="80" y="693"/>
                  </a:lnTo>
                  <a:lnTo>
                    <a:pt x="80" y="694"/>
                  </a:lnTo>
                  <a:lnTo>
                    <a:pt x="81" y="694"/>
                  </a:lnTo>
                  <a:lnTo>
                    <a:pt x="81" y="697"/>
                  </a:lnTo>
                  <a:lnTo>
                    <a:pt x="83" y="697"/>
                  </a:lnTo>
                  <a:lnTo>
                    <a:pt x="83" y="699"/>
                  </a:lnTo>
                  <a:lnTo>
                    <a:pt x="83" y="700"/>
                  </a:lnTo>
                  <a:lnTo>
                    <a:pt x="85" y="700"/>
                  </a:lnTo>
                  <a:lnTo>
                    <a:pt x="86" y="700"/>
                  </a:lnTo>
                  <a:lnTo>
                    <a:pt x="86" y="702"/>
                  </a:lnTo>
                  <a:lnTo>
                    <a:pt x="88" y="702"/>
                  </a:lnTo>
                  <a:lnTo>
                    <a:pt x="88" y="700"/>
                  </a:lnTo>
                  <a:lnTo>
                    <a:pt x="89" y="700"/>
                  </a:lnTo>
                  <a:lnTo>
                    <a:pt x="89" y="697"/>
                  </a:lnTo>
                  <a:lnTo>
                    <a:pt x="90" y="697"/>
                  </a:lnTo>
                  <a:lnTo>
                    <a:pt x="90" y="690"/>
                  </a:lnTo>
                  <a:lnTo>
                    <a:pt x="92" y="690"/>
                  </a:lnTo>
                  <a:lnTo>
                    <a:pt x="92" y="679"/>
                  </a:lnTo>
                  <a:lnTo>
                    <a:pt x="93" y="679"/>
                  </a:lnTo>
                  <a:lnTo>
                    <a:pt x="93" y="663"/>
                  </a:lnTo>
                  <a:lnTo>
                    <a:pt x="95" y="663"/>
                  </a:lnTo>
                  <a:lnTo>
                    <a:pt x="95" y="640"/>
                  </a:lnTo>
                  <a:lnTo>
                    <a:pt x="96" y="640"/>
                  </a:lnTo>
                  <a:lnTo>
                    <a:pt x="96" y="607"/>
                  </a:lnTo>
                  <a:lnTo>
                    <a:pt x="98" y="607"/>
                  </a:lnTo>
                  <a:lnTo>
                    <a:pt x="98" y="534"/>
                  </a:lnTo>
                  <a:lnTo>
                    <a:pt x="99" y="534"/>
                  </a:lnTo>
                  <a:lnTo>
                    <a:pt x="99" y="521"/>
                  </a:lnTo>
                  <a:lnTo>
                    <a:pt x="100" y="521"/>
                  </a:lnTo>
                  <a:lnTo>
                    <a:pt x="100" y="533"/>
                  </a:lnTo>
                  <a:lnTo>
                    <a:pt x="102" y="533"/>
                  </a:lnTo>
                  <a:lnTo>
                    <a:pt x="102" y="565"/>
                  </a:lnTo>
                  <a:lnTo>
                    <a:pt x="103" y="565"/>
                  </a:lnTo>
                  <a:lnTo>
                    <a:pt x="103" y="606"/>
                  </a:lnTo>
                  <a:lnTo>
                    <a:pt x="105" y="606"/>
                  </a:lnTo>
                  <a:lnTo>
                    <a:pt x="105" y="644"/>
                  </a:lnTo>
                  <a:lnTo>
                    <a:pt x="106" y="644"/>
                  </a:lnTo>
                  <a:lnTo>
                    <a:pt x="106" y="682"/>
                  </a:lnTo>
                  <a:lnTo>
                    <a:pt x="107" y="682"/>
                  </a:lnTo>
                  <a:lnTo>
                    <a:pt x="107" y="687"/>
                  </a:lnTo>
                  <a:lnTo>
                    <a:pt x="108" y="687"/>
                  </a:lnTo>
                  <a:lnTo>
                    <a:pt x="108" y="688"/>
                  </a:lnTo>
                  <a:lnTo>
                    <a:pt x="110" y="688"/>
                  </a:lnTo>
                  <a:lnTo>
                    <a:pt x="110" y="682"/>
                  </a:lnTo>
                  <a:lnTo>
                    <a:pt x="111" y="682"/>
                  </a:lnTo>
                  <a:lnTo>
                    <a:pt x="111" y="665"/>
                  </a:lnTo>
                  <a:lnTo>
                    <a:pt x="112" y="665"/>
                  </a:lnTo>
                  <a:lnTo>
                    <a:pt x="112" y="624"/>
                  </a:lnTo>
                  <a:lnTo>
                    <a:pt x="114" y="624"/>
                  </a:lnTo>
                  <a:lnTo>
                    <a:pt x="114" y="370"/>
                  </a:lnTo>
                  <a:lnTo>
                    <a:pt x="115" y="370"/>
                  </a:lnTo>
                  <a:lnTo>
                    <a:pt x="115" y="165"/>
                  </a:lnTo>
                  <a:lnTo>
                    <a:pt x="117" y="165"/>
                  </a:lnTo>
                  <a:lnTo>
                    <a:pt x="117" y="13"/>
                  </a:lnTo>
                  <a:lnTo>
                    <a:pt x="118" y="13"/>
                  </a:lnTo>
                  <a:lnTo>
                    <a:pt x="118" y="0"/>
                  </a:lnTo>
                  <a:lnTo>
                    <a:pt x="120" y="0"/>
                  </a:lnTo>
                  <a:lnTo>
                    <a:pt x="120" y="133"/>
                  </a:lnTo>
                  <a:lnTo>
                    <a:pt x="121" y="133"/>
                  </a:lnTo>
                  <a:lnTo>
                    <a:pt x="121" y="333"/>
                  </a:lnTo>
                  <a:lnTo>
                    <a:pt x="122" y="333"/>
                  </a:lnTo>
                  <a:lnTo>
                    <a:pt x="122" y="591"/>
                  </a:lnTo>
                  <a:lnTo>
                    <a:pt x="124" y="591"/>
                  </a:lnTo>
                  <a:lnTo>
                    <a:pt x="124" y="633"/>
                  </a:lnTo>
                  <a:lnTo>
                    <a:pt x="125" y="633"/>
                  </a:lnTo>
                  <a:lnTo>
                    <a:pt x="125" y="653"/>
                  </a:lnTo>
                  <a:lnTo>
                    <a:pt x="127" y="653"/>
                  </a:lnTo>
                  <a:lnTo>
                    <a:pt x="127" y="668"/>
                  </a:lnTo>
                  <a:lnTo>
                    <a:pt x="128" y="668"/>
                  </a:lnTo>
                  <a:lnTo>
                    <a:pt x="128" y="681"/>
                  </a:lnTo>
                  <a:lnTo>
                    <a:pt x="130" y="681"/>
                  </a:lnTo>
                  <a:lnTo>
                    <a:pt x="130" y="693"/>
                  </a:lnTo>
                  <a:lnTo>
                    <a:pt x="131" y="693"/>
                  </a:lnTo>
                  <a:lnTo>
                    <a:pt x="131" y="709"/>
                  </a:lnTo>
                  <a:lnTo>
                    <a:pt x="132" y="709"/>
                  </a:lnTo>
                  <a:lnTo>
                    <a:pt x="132" y="712"/>
                  </a:lnTo>
                  <a:lnTo>
                    <a:pt x="133" y="712"/>
                  </a:lnTo>
                  <a:lnTo>
                    <a:pt x="133" y="715"/>
                  </a:lnTo>
                  <a:lnTo>
                    <a:pt x="134" y="715"/>
                  </a:lnTo>
                  <a:lnTo>
                    <a:pt x="134" y="718"/>
                  </a:lnTo>
                  <a:lnTo>
                    <a:pt x="136" y="718"/>
                  </a:lnTo>
                  <a:lnTo>
                    <a:pt x="137" y="718"/>
                  </a:lnTo>
                  <a:lnTo>
                    <a:pt x="139" y="718"/>
                  </a:lnTo>
                  <a:lnTo>
                    <a:pt x="139" y="721"/>
                  </a:lnTo>
                  <a:lnTo>
                    <a:pt x="140" y="721"/>
                  </a:lnTo>
                  <a:lnTo>
                    <a:pt x="142" y="721"/>
                  </a:lnTo>
                  <a:lnTo>
                    <a:pt x="143" y="721"/>
                  </a:lnTo>
                  <a:lnTo>
                    <a:pt x="144" y="721"/>
                  </a:lnTo>
                  <a:lnTo>
                    <a:pt x="144" y="723"/>
                  </a:lnTo>
                  <a:lnTo>
                    <a:pt x="146" y="723"/>
                  </a:lnTo>
                  <a:lnTo>
                    <a:pt x="147" y="723"/>
                  </a:lnTo>
                  <a:lnTo>
                    <a:pt x="147" y="725"/>
                  </a:lnTo>
                  <a:lnTo>
                    <a:pt x="149" y="725"/>
                  </a:lnTo>
                  <a:lnTo>
                    <a:pt x="149" y="726"/>
                  </a:lnTo>
                  <a:lnTo>
                    <a:pt x="150" y="726"/>
                  </a:lnTo>
                  <a:lnTo>
                    <a:pt x="152" y="726"/>
                  </a:lnTo>
                  <a:lnTo>
                    <a:pt x="153" y="726"/>
                  </a:lnTo>
                  <a:lnTo>
                    <a:pt x="154" y="726"/>
                  </a:lnTo>
                  <a:lnTo>
                    <a:pt x="156" y="726"/>
                  </a:lnTo>
                  <a:lnTo>
                    <a:pt x="157" y="726"/>
                  </a:lnTo>
                  <a:lnTo>
                    <a:pt x="158" y="726"/>
                  </a:lnTo>
                  <a:lnTo>
                    <a:pt x="158" y="728"/>
                  </a:lnTo>
                  <a:lnTo>
                    <a:pt x="159" y="728"/>
                  </a:lnTo>
                  <a:lnTo>
                    <a:pt x="161" y="728"/>
                  </a:lnTo>
                  <a:lnTo>
                    <a:pt x="162" y="728"/>
                  </a:lnTo>
                  <a:lnTo>
                    <a:pt x="164" y="728"/>
                  </a:lnTo>
                  <a:lnTo>
                    <a:pt x="165" y="728"/>
                  </a:lnTo>
                  <a:lnTo>
                    <a:pt x="166" y="728"/>
                  </a:lnTo>
                  <a:lnTo>
                    <a:pt x="168" y="728"/>
                  </a:lnTo>
                  <a:lnTo>
                    <a:pt x="168" y="726"/>
                  </a:lnTo>
                  <a:lnTo>
                    <a:pt x="169" y="726"/>
                  </a:lnTo>
                  <a:lnTo>
                    <a:pt x="169" y="725"/>
                  </a:lnTo>
                  <a:lnTo>
                    <a:pt x="171" y="725"/>
                  </a:lnTo>
                  <a:lnTo>
                    <a:pt x="171" y="722"/>
                  </a:lnTo>
                  <a:lnTo>
                    <a:pt x="172" y="722"/>
                  </a:lnTo>
                  <a:lnTo>
                    <a:pt x="172" y="719"/>
                  </a:lnTo>
                  <a:lnTo>
                    <a:pt x="174" y="719"/>
                  </a:lnTo>
                  <a:lnTo>
                    <a:pt x="174" y="716"/>
                  </a:lnTo>
                  <a:lnTo>
                    <a:pt x="175" y="716"/>
                  </a:lnTo>
                  <a:lnTo>
                    <a:pt x="175" y="715"/>
                  </a:lnTo>
                  <a:lnTo>
                    <a:pt x="176" y="715"/>
                  </a:lnTo>
                  <a:lnTo>
                    <a:pt x="176" y="714"/>
                  </a:lnTo>
                  <a:lnTo>
                    <a:pt x="178" y="714"/>
                  </a:lnTo>
                  <a:lnTo>
                    <a:pt x="179" y="714"/>
                  </a:lnTo>
                  <a:lnTo>
                    <a:pt x="179" y="716"/>
                  </a:lnTo>
                  <a:lnTo>
                    <a:pt x="181" y="716"/>
                  </a:lnTo>
                  <a:lnTo>
                    <a:pt x="181" y="718"/>
                  </a:lnTo>
                  <a:lnTo>
                    <a:pt x="182" y="718"/>
                  </a:lnTo>
                  <a:lnTo>
                    <a:pt x="182" y="721"/>
                  </a:lnTo>
                  <a:lnTo>
                    <a:pt x="183" y="721"/>
                  </a:lnTo>
                  <a:lnTo>
                    <a:pt x="183" y="722"/>
                  </a:lnTo>
                  <a:lnTo>
                    <a:pt x="184" y="722"/>
                  </a:lnTo>
                  <a:lnTo>
                    <a:pt x="186" y="722"/>
                  </a:lnTo>
                  <a:lnTo>
                    <a:pt x="187" y="722"/>
                  </a:lnTo>
                  <a:lnTo>
                    <a:pt x="188" y="722"/>
                  </a:lnTo>
                  <a:lnTo>
                    <a:pt x="188" y="721"/>
                  </a:lnTo>
                  <a:lnTo>
                    <a:pt x="190" y="721"/>
                  </a:lnTo>
                  <a:lnTo>
                    <a:pt x="190" y="719"/>
                  </a:lnTo>
                  <a:lnTo>
                    <a:pt x="191" y="719"/>
                  </a:lnTo>
                  <a:lnTo>
                    <a:pt x="191" y="716"/>
                  </a:lnTo>
                  <a:lnTo>
                    <a:pt x="193" y="716"/>
                  </a:lnTo>
                  <a:lnTo>
                    <a:pt x="193" y="714"/>
                  </a:lnTo>
                  <a:lnTo>
                    <a:pt x="194" y="714"/>
                  </a:lnTo>
                  <a:lnTo>
                    <a:pt x="194" y="710"/>
                  </a:lnTo>
                  <a:lnTo>
                    <a:pt x="196" y="710"/>
                  </a:lnTo>
                  <a:lnTo>
                    <a:pt x="196" y="705"/>
                  </a:lnTo>
                  <a:lnTo>
                    <a:pt x="197" y="705"/>
                  </a:lnTo>
                  <a:lnTo>
                    <a:pt x="197" y="703"/>
                  </a:lnTo>
                  <a:lnTo>
                    <a:pt x="198" y="703"/>
                  </a:lnTo>
                  <a:lnTo>
                    <a:pt x="198" y="702"/>
                  </a:lnTo>
                  <a:lnTo>
                    <a:pt x="200" y="702"/>
                  </a:lnTo>
                  <a:lnTo>
                    <a:pt x="201" y="702"/>
                  </a:lnTo>
                  <a:lnTo>
                    <a:pt x="203" y="702"/>
                  </a:lnTo>
                  <a:lnTo>
                    <a:pt x="203" y="703"/>
                  </a:lnTo>
                  <a:lnTo>
                    <a:pt x="204" y="703"/>
                  </a:lnTo>
                  <a:lnTo>
                    <a:pt x="206" y="703"/>
                  </a:lnTo>
                  <a:lnTo>
                    <a:pt x="206" y="705"/>
                  </a:lnTo>
                  <a:lnTo>
                    <a:pt x="207" y="705"/>
                  </a:lnTo>
                  <a:lnTo>
                    <a:pt x="208" y="705"/>
                  </a:lnTo>
                  <a:lnTo>
                    <a:pt x="209" y="705"/>
                  </a:lnTo>
                  <a:lnTo>
                    <a:pt x="210" y="705"/>
                  </a:lnTo>
                  <a:lnTo>
                    <a:pt x="210" y="703"/>
                  </a:lnTo>
                  <a:lnTo>
                    <a:pt x="212" y="703"/>
                  </a:lnTo>
                  <a:lnTo>
                    <a:pt x="212" y="700"/>
                  </a:lnTo>
                  <a:lnTo>
                    <a:pt x="213" y="700"/>
                  </a:lnTo>
                  <a:lnTo>
                    <a:pt x="213" y="697"/>
                  </a:lnTo>
                  <a:lnTo>
                    <a:pt x="215" y="697"/>
                  </a:lnTo>
                  <a:lnTo>
                    <a:pt x="215" y="694"/>
                  </a:lnTo>
                  <a:lnTo>
                    <a:pt x="216" y="694"/>
                  </a:lnTo>
                  <a:lnTo>
                    <a:pt x="216" y="691"/>
                  </a:lnTo>
                  <a:lnTo>
                    <a:pt x="218" y="691"/>
                  </a:lnTo>
                  <a:lnTo>
                    <a:pt x="218" y="687"/>
                  </a:lnTo>
                  <a:lnTo>
                    <a:pt x="219" y="687"/>
                  </a:lnTo>
                  <a:lnTo>
                    <a:pt x="219" y="684"/>
                  </a:lnTo>
                  <a:lnTo>
                    <a:pt x="220" y="684"/>
                  </a:lnTo>
                  <a:lnTo>
                    <a:pt x="220" y="690"/>
                  </a:lnTo>
                  <a:lnTo>
                    <a:pt x="222" y="690"/>
                  </a:lnTo>
                  <a:lnTo>
                    <a:pt x="222" y="694"/>
                  </a:lnTo>
                  <a:lnTo>
                    <a:pt x="223" y="694"/>
                  </a:lnTo>
                  <a:lnTo>
                    <a:pt x="223" y="699"/>
                  </a:lnTo>
                  <a:lnTo>
                    <a:pt x="225" y="699"/>
                  </a:lnTo>
                  <a:lnTo>
                    <a:pt x="225" y="702"/>
                  </a:lnTo>
                  <a:lnTo>
                    <a:pt x="226" y="702"/>
                  </a:lnTo>
                  <a:lnTo>
                    <a:pt x="226" y="703"/>
                  </a:lnTo>
                  <a:lnTo>
                    <a:pt x="228" y="703"/>
                  </a:lnTo>
                  <a:lnTo>
                    <a:pt x="228" y="702"/>
                  </a:lnTo>
                  <a:lnTo>
                    <a:pt x="229" y="702"/>
                  </a:lnTo>
                  <a:lnTo>
                    <a:pt x="229" y="699"/>
                  </a:lnTo>
                  <a:lnTo>
                    <a:pt x="230" y="699"/>
                  </a:lnTo>
                  <a:lnTo>
                    <a:pt x="230" y="695"/>
                  </a:lnTo>
                  <a:lnTo>
                    <a:pt x="231" y="695"/>
                  </a:lnTo>
                  <a:lnTo>
                    <a:pt x="231" y="693"/>
                  </a:lnTo>
                  <a:lnTo>
                    <a:pt x="233" y="693"/>
                  </a:lnTo>
                  <a:lnTo>
                    <a:pt x="233" y="690"/>
                  </a:lnTo>
                  <a:lnTo>
                    <a:pt x="234" y="690"/>
                  </a:lnTo>
                  <a:lnTo>
                    <a:pt x="234" y="688"/>
                  </a:lnTo>
                  <a:lnTo>
                    <a:pt x="235" y="688"/>
                  </a:lnTo>
                  <a:lnTo>
                    <a:pt x="235" y="687"/>
                  </a:lnTo>
                  <a:lnTo>
                    <a:pt x="237" y="687"/>
                  </a:lnTo>
                  <a:lnTo>
                    <a:pt x="237" y="681"/>
                  </a:lnTo>
                  <a:lnTo>
                    <a:pt x="238" y="681"/>
                  </a:lnTo>
                  <a:lnTo>
                    <a:pt x="238" y="677"/>
                  </a:lnTo>
                  <a:lnTo>
                    <a:pt x="240" y="677"/>
                  </a:lnTo>
                  <a:lnTo>
                    <a:pt x="240" y="671"/>
                  </a:lnTo>
                  <a:lnTo>
                    <a:pt x="241" y="671"/>
                  </a:lnTo>
                  <a:lnTo>
                    <a:pt x="241" y="663"/>
                  </a:lnTo>
                  <a:lnTo>
                    <a:pt x="242" y="663"/>
                  </a:lnTo>
                  <a:lnTo>
                    <a:pt x="242" y="656"/>
                  </a:lnTo>
                  <a:lnTo>
                    <a:pt x="244" y="656"/>
                  </a:lnTo>
                  <a:lnTo>
                    <a:pt x="244" y="653"/>
                  </a:lnTo>
                  <a:lnTo>
                    <a:pt x="245" y="654"/>
                  </a:lnTo>
                  <a:lnTo>
                    <a:pt x="245" y="658"/>
                  </a:lnTo>
                  <a:lnTo>
                    <a:pt x="247" y="658"/>
                  </a:lnTo>
                  <a:lnTo>
                    <a:pt x="247" y="665"/>
                  </a:lnTo>
                  <a:lnTo>
                    <a:pt x="248" y="665"/>
                  </a:lnTo>
                  <a:lnTo>
                    <a:pt x="248" y="672"/>
                  </a:lnTo>
                  <a:lnTo>
                    <a:pt x="250" y="672"/>
                  </a:lnTo>
                  <a:lnTo>
                    <a:pt x="250" y="681"/>
                  </a:lnTo>
                  <a:lnTo>
                    <a:pt x="251" y="681"/>
                  </a:lnTo>
                  <a:lnTo>
                    <a:pt x="251" y="687"/>
                  </a:lnTo>
                  <a:lnTo>
                    <a:pt x="252" y="687"/>
                  </a:lnTo>
                  <a:lnTo>
                    <a:pt x="252" y="697"/>
                  </a:lnTo>
                  <a:lnTo>
                    <a:pt x="254" y="697"/>
                  </a:lnTo>
                  <a:lnTo>
                    <a:pt x="254" y="702"/>
                  </a:lnTo>
                  <a:lnTo>
                    <a:pt x="255" y="702"/>
                  </a:lnTo>
                  <a:lnTo>
                    <a:pt x="255" y="703"/>
                  </a:lnTo>
                  <a:lnTo>
                    <a:pt x="256" y="703"/>
                  </a:lnTo>
                  <a:lnTo>
                    <a:pt x="256" y="705"/>
                  </a:lnTo>
                  <a:lnTo>
                    <a:pt x="257" y="705"/>
                  </a:lnTo>
                  <a:lnTo>
                    <a:pt x="259" y="705"/>
                  </a:lnTo>
                  <a:lnTo>
                    <a:pt x="259" y="703"/>
                  </a:lnTo>
                  <a:lnTo>
                    <a:pt x="260" y="703"/>
                  </a:lnTo>
                  <a:lnTo>
                    <a:pt x="260" y="700"/>
                  </a:lnTo>
                  <a:lnTo>
                    <a:pt x="262" y="700"/>
                  </a:lnTo>
                  <a:lnTo>
                    <a:pt x="262" y="697"/>
                  </a:lnTo>
                  <a:lnTo>
                    <a:pt x="263" y="697"/>
                  </a:lnTo>
                  <a:lnTo>
                    <a:pt x="263" y="695"/>
                  </a:lnTo>
                  <a:lnTo>
                    <a:pt x="264" y="695"/>
                  </a:lnTo>
                  <a:lnTo>
                    <a:pt x="266" y="695"/>
                  </a:lnTo>
                  <a:lnTo>
                    <a:pt x="267" y="695"/>
                  </a:lnTo>
                  <a:lnTo>
                    <a:pt x="269" y="695"/>
                  </a:lnTo>
                  <a:lnTo>
                    <a:pt x="269" y="700"/>
                  </a:lnTo>
                  <a:lnTo>
                    <a:pt x="270" y="700"/>
                  </a:lnTo>
                  <a:lnTo>
                    <a:pt x="270" y="703"/>
                  </a:lnTo>
                  <a:lnTo>
                    <a:pt x="272" y="703"/>
                  </a:lnTo>
                  <a:lnTo>
                    <a:pt x="272" y="706"/>
                  </a:lnTo>
                  <a:lnTo>
                    <a:pt x="273" y="706"/>
                  </a:lnTo>
                  <a:lnTo>
                    <a:pt x="273" y="707"/>
                  </a:lnTo>
                  <a:lnTo>
                    <a:pt x="274" y="707"/>
                  </a:lnTo>
                  <a:lnTo>
                    <a:pt x="274" y="710"/>
                  </a:lnTo>
                  <a:lnTo>
                    <a:pt x="276" y="710"/>
                  </a:lnTo>
                  <a:lnTo>
                    <a:pt x="276" y="712"/>
                  </a:lnTo>
                  <a:lnTo>
                    <a:pt x="277" y="712"/>
                  </a:lnTo>
                  <a:lnTo>
                    <a:pt x="277" y="716"/>
                  </a:lnTo>
                  <a:lnTo>
                    <a:pt x="279" y="716"/>
                  </a:lnTo>
                  <a:lnTo>
                    <a:pt x="279" y="719"/>
                  </a:lnTo>
                  <a:lnTo>
                    <a:pt x="280" y="719"/>
                  </a:lnTo>
                  <a:lnTo>
                    <a:pt x="280" y="722"/>
                  </a:lnTo>
                  <a:lnTo>
                    <a:pt x="281" y="722"/>
                  </a:lnTo>
                  <a:lnTo>
                    <a:pt x="281" y="726"/>
                  </a:lnTo>
                  <a:lnTo>
                    <a:pt x="282" y="726"/>
                  </a:lnTo>
                  <a:lnTo>
                    <a:pt x="282" y="730"/>
                  </a:lnTo>
                  <a:lnTo>
                    <a:pt x="284" y="730"/>
                  </a:lnTo>
                  <a:lnTo>
                    <a:pt x="284" y="731"/>
                  </a:lnTo>
                  <a:lnTo>
                    <a:pt x="285" y="731"/>
                  </a:lnTo>
                  <a:lnTo>
                    <a:pt x="285" y="734"/>
                  </a:lnTo>
                  <a:lnTo>
                    <a:pt x="287" y="734"/>
                  </a:lnTo>
                  <a:lnTo>
                    <a:pt x="288" y="734"/>
                  </a:lnTo>
                  <a:lnTo>
                    <a:pt x="288" y="735"/>
                  </a:lnTo>
                  <a:lnTo>
                    <a:pt x="289" y="735"/>
                  </a:lnTo>
                  <a:lnTo>
                    <a:pt x="291" y="735"/>
                  </a:lnTo>
                  <a:lnTo>
                    <a:pt x="291" y="737"/>
                  </a:lnTo>
                  <a:lnTo>
                    <a:pt x="292" y="737"/>
                  </a:lnTo>
                  <a:lnTo>
                    <a:pt x="294" y="737"/>
                  </a:lnTo>
                  <a:lnTo>
                    <a:pt x="294" y="735"/>
                  </a:lnTo>
                  <a:lnTo>
                    <a:pt x="295" y="735"/>
                  </a:lnTo>
                  <a:lnTo>
                    <a:pt x="295" y="734"/>
                  </a:lnTo>
                  <a:lnTo>
                    <a:pt x="296" y="734"/>
                  </a:lnTo>
                  <a:lnTo>
                    <a:pt x="298" y="734"/>
                  </a:lnTo>
                  <a:lnTo>
                    <a:pt x="298" y="733"/>
                  </a:lnTo>
                  <a:lnTo>
                    <a:pt x="299" y="733"/>
                  </a:lnTo>
                  <a:lnTo>
                    <a:pt x="301" y="733"/>
                  </a:lnTo>
                  <a:lnTo>
                    <a:pt x="302" y="733"/>
                  </a:lnTo>
                  <a:lnTo>
                    <a:pt x="302" y="734"/>
                  </a:lnTo>
                  <a:lnTo>
                    <a:pt x="304" y="734"/>
                  </a:lnTo>
                  <a:lnTo>
                    <a:pt x="304" y="735"/>
                  </a:lnTo>
                  <a:lnTo>
                    <a:pt x="305" y="735"/>
                  </a:lnTo>
                  <a:lnTo>
                    <a:pt x="305" y="737"/>
                  </a:lnTo>
                  <a:lnTo>
                    <a:pt x="306" y="737"/>
                  </a:lnTo>
                  <a:lnTo>
                    <a:pt x="306" y="738"/>
                  </a:lnTo>
                  <a:lnTo>
                    <a:pt x="307" y="738"/>
                  </a:lnTo>
                  <a:lnTo>
                    <a:pt x="309" y="738"/>
                  </a:lnTo>
                  <a:lnTo>
                    <a:pt x="310" y="738"/>
                  </a:lnTo>
                  <a:lnTo>
                    <a:pt x="311" y="738"/>
                  </a:lnTo>
                  <a:lnTo>
                    <a:pt x="313" y="738"/>
                  </a:lnTo>
                  <a:lnTo>
                    <a:pt x="313" y="740"/>
                  </a:lnTo>
                  <a:lnTo>
                    <a:pt x="314" y="740"/>
                  </a:lnTo>
                  <a:lnTo>
                    <a:pt x="316" y="740"/>
                  </a:lnTo>
                  <a:lnTo>
                    <a:pt x="317" y="740"/>
                  </a:lnTo>
                  <a:lnTo>
                    <a:pt x="318" y="740"/>
                  </a:lnTo>
                  <a:lnTo>
                    <a:pt x="320" y="740"/>
                  </a:lnTo>
                  <a:lnTo>
                    <a:pt x="321" y="740"/>
                  </a:lnTo>
                  <a:lnTo>
                    <a:pt x="323" y="740"/>
                  </a:lnTo>
                  <a:lnTo>
                    <a:pt x="324" y="740"/>
                  </a:lnTo>
                  <a:lnTo>
                    <a:pt x="326" y="740"/>
                  </a:lnTo>
                  <a:lnTo>
                    <a:pt x="326" y="738"/>
                  </a:lnTo>
                  <a:lnTo>
                    <a:pt x="327" y="738"/>
                  </a:lnTo>
                  <a:lnTo>
                    <a:pt x="328" y="738"/>
                  </a:lnTo>
                  <a:lnTo>
                    <a:pt x="330" y="738"/>
                  </a:lnTo>
                  <a:lnTo>
                    <a:pt x="331" y="738"/>
                  </a:lnTo>
                  <a:lnTo>
                    <a:pt x="331" y="737"/>
                  </a:lnTo>
                  <a:lnTo>
                    <a:pt x="332" y="737"/>
                  </a:lnTo>
                  <a:lnTo>
                    <a:pt x="333" y="737"/>
                  </a:lnTo>
                  <a:lnTo>
                    <a:pt x="333" y="731"/>
                  </a:lnTo>
                  <a:lnTo>
                    <a:pt x="335" y="731"/>
                  </a:lnTo>
                  <a:lnTo>
                    <a:pt x="335" y="726"/>
                  </a:lnTo>
                  <a:lnTo>
                    <a:pt x="336" y="726"/>
                  </a:lnTo>
                  <a:lnTo>
                    <a:pt x="336" y="722"/>
                  </a:lnTo>
                  <a:lnTo>
                    <a:pt x="338" y="722"/>
                  </a:lnTo>
                  <a:lnTo>
                    <a:pt x="338" y="719"/>
                  </a:lnTo>
                  <a:lnTo>
                    <a:pt x="339" y="719"/>
                  </a:lnTo>
                  <a:lnTo>
                    <a:pt x="339" y="715"/>
                  </a:lnTo>
                  <a:lnTo>
                    <a:pt x="341" y="715"/>
                  </a:lnTo>
                  <a:lnTo>
                    <a:pt x="341" y="712"/>
                  </a:lnTo>
                </a:path>
              </a:pathLst>
            </a:custGeom>
            <a:noFill/>
            <a:ln w="127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rgbClr val="000099">
                      <a:alpha val="2196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pPr>
              <a:endParaRPr lang="de-DE"/>
            </a:p>
          </p:txBody>
        </p:sp>
      </p:grpSp>
      <p:grpSp>
        <p:nvGrpSpPr>
          <p:cNvPr id="236" name="Group 61">
            <a:extLst>
              <a:ext uri="{FF2B5EF4-FFF2-40B4-BE49-F238E27FC236}">
                <a16:creationId xmlns:a16="http://schemas.microsoft.com/office/drawing/2014/main" id="{66626126-AA4A-4F8A-BA2E-FC94E58D7E3E}"/>
              </a:ext>
            </a:extLst>
          </p:cNvPr>
          <p:cNvGrpSpPr>
            <a:grpSpLocks/>
          </p:cNvGrpSpPr>
          <p:nvPr/>
        </p:nvGrpSpPr>
        <p:grpSpPr bwMode="auto">
          <a:xfrm>
            <a:off x="1848433" y="4654595"/>
            <a:ext cx="1004888" cy="342900"/>
            <a:chOff x="1268" y="1765"/>
            <a:chExt cx="1444" cy="677"/>
          </a:xfrm>
        </p:grpSpPr>
        <p:sp>
          <p:nvSpPr>
            <p:cNvPr id="237" name="Freeform 62">
              <a:extLst>
                <a:ext uri="{FF2B5EF4-FFF2-40B4-BE49-F238E27FC236}">
                  <a16:creationId xmlns:a16="http://schemas.microsoft.com/office/drawing/2014/main" id="{0A3EA25C-06D0-47A5-AE26-ADE0A55F9D06}"/>
                </a:ext>
              </a:extLst>
            </p:cNvPr>
            <p:cNvSpPr>
              <a:spLocks/>
            </p:cNvSpPr>
            <p:nvPr/>
          </p:nvSpPr>
          <p:spPr bwMode="auto">
            <a:xfrm>
              <a:off x="1268" y="1765"/>
              <a:ext cx="653" cy="657"/>
            </a:xfrm>
            <a:custGeom>
              <a:avLst/>
              <a:gdLst>
                <a:gd name="T0" fmla="*/ 55 w 342"/>
                <a:gd name="T1" fmla="*/ 670 h 650"/>
                <a:gd name="T2" fmla="*/ 105 w 342"/>
                <a:gd name="T3" fmla="*/ 670 h 650"/>
                <a:gd name="T4" fmla="*/ 168 w 342"/>
                <a:gd name="T5" fmla="*/ 668 h 650"/>
                <a:gd name="T6" fmla="*/ 216 w 342"/>
                <a:gd name="T7" fmla="*/ 670 h 650"/>
                <a:gd name="T8" fmla="*/ 277 w 342"/>
                <a:gd name="T9" fmla="*/ 668 h 650"/>
                <a:gd name="T10" fmla="*/ 328 w 342"/>
                <a:gd name="T11" fmla="*/ 668 h 650"/>
                <a:gd name="T12" fmla="*/ 390 w 342"/>
                <a:gd name="T13" fmla="*/ 668 h 650"/>
                <a:gd name="T14" fmla="*/ 460 w 342"/>
                <a:gd name="T15" fmla="*/ 668 h 650"/>
                <a:gd name="T16" fmla="*/ 514 w 342"/>
                <a:gd name="T17" fmla="*/ 666 h 650"/>
                <a:gd name="T18" fmla="*/ 573 w 342"/>
                <a:gd name="T19" fmla="*/ 668 h 650"/>
                <a:gd name="T20" fmla="*/ 626 w 342"/>
                <a:gd name="T21" fmla="*/ 665 h 650"/>
                <a:gd name="T22" fmla="*/ 674 w 342"/>
                <a:gd name="T23" fmla="*/ 665 h 650"/>
                <a:gd name="T24" fmla="*/ 726 w 342"/>
                <a:gd name="T25" fmla="*/ 665 h 650"/>
                <a:gd name="T26" fmla="*/ 794 w 342"/>
                <a:gd name="T27" fmla="*/ 665 h 650"/>
                <a:gd name="T28" fmla="*/ 834 w 342"/>
                <a:gd name="T29" fmla="*/ 663 h 650"/>
                <a:gd name="T30" fmla="*/ 890 w 342"/>
                <a:gd name="T31" fmla="*/ 662 h 650"/>
                <a:gd name="T32" fmla="*/ 941 w 342"/>
                <a:gd name="T33" fmla="*/ 659 h 650"/>
                <a:gd name="T34" fmla="*/ 987 w 342"/>
                <a:gd name="T35" fmla="*/ 653 h 650"/>
                <a:gd name="T36" fmla="*/ 1018 w 342"/>
                <a:gd name="T37" fmla="*/ 655 h 650"/>
                <a:gd name="T38" fmla="*/ 1050 w 342"/>
                <a:gd name="T39" fmla="*/ 656 h 650"/>
                <a:gd name="T40" fmla="*/ 1102 w 342"/>
                <a:gd name="T41" fmla="*/ 656 h 650"/>
                <a:gd name="T42" fmla="*/ 1142 w 342"/>
                <a:gd name="T43" fmla="*/ 647 h 650"/>
                <a:gd name="T44" fmla="*/ 1191 w 342"/>
                <a:gd name="T45" fmla="*/ 649 h 650"/>
                <a:gd name="T46" fmla="*/ 1218 w 342"/>
                <a:gd name="T47" fmla="*/ 656 h 650"/>
                <a:gd name="T48" fmla="*/ 1268 w 342"/>
                <a:gd name="T49" fmla="*/ 653 h 650"/>
                <a:gd name="T50" fmla="*/ 1316 w 342"/>
                <a:gd name="T51" fmla="*/ 650 h 650"/>
                <a:gd name="T52" fmla="*/ 1348 w 342"/>
                <a:gd name="T53" fmla="*/ 642 h 650"/>
                <a:gd name="T54" fmla="*/ 1386 w 342"/>
                <a:gd name="T55" fmla="*/ 634 h 650"/>
                <a:gd name="T56" fmla="*/ 1422 w 342"/>
                <a:gd name="T57" fmla="*/ 626 h 650"/>
                <a:gd name="T58" fmla="*/ 1455 w 342"/>
                <a:gd name="T59" fmla="*/ 603 h 650"/>
                <a:gd name="T60" fmla="*/ 1491 w 342"/>
                <a:gd name="T61" fmla="*/ 563 h 650"/>
                <a:gd name="T62" fmla="*/ 1524 w 342"/>
                <a:gd name="T63" fmla="*/ 480 h 650"/>
                <a:gd name="T64" fmla="*/ 1552 w 342"/>
                <a:gd name="T65" fmla="*/ 293 h 650"/>
                <a:gd name="T66" fmla="*/ 1587 w 342"/>
                <a:gd name="T67" fmla="*/ 60 h 650"/>
                <a:gd name="T68" fmla="*/ 1623 w 342"/>
                <a:gd name="T69" fmla="*/ 35 h 650"/>
                <a:gd name="T70" fmla="*/ 1655 w 342"/>
                <a:gd name="T71" fmla="*/ 229 h 650"/>
                <a:gd name="T72" fmla="*/ 1692 w 342"/>
                <a:gd name="T73" fmla="*/ 353 h 650"/>
                <a:gd name="T74" fmla="*/ 1728 w 342"/>
                <a:gd name="T75" fmla="*/ 429 h 650"/>
                <a:gd name="T76" fmla="*/ 1753 w 342"/>
                <a:gd name="T77" fmla="*/ 560 h 650"/>
                <a:gd name="T78" fmla="*/ 1797 w 342"/>
                <a:gd name="T79" fmla="*/ 591 h 650"/>
                <a:gd name="T80" fmla="*/ 1823 w 342"/>
                <a:gd name="T81" fmla="*/ 569 h 650"/>
                <a:gd name="T82" fmla="*/ 1860 w 342"/>
                <a:gd name="T83" fmla="*/ 580 h 650"/>
                <a:gd name="T84" fmla="*/ 1885 w 342"/>
                <a:gd name="T85" fmla="*/ 613 h 650"/>
                <a:gd name="T86" fmla="*/ 1928 w 342"/>
                <a:gd name="T87" fmla="*/ 587 h 650"/>
                <a:gd name="T88" fmla="*/ 1957 w 342"/>
                <a:gd name="T89" fmla="*/ 575 h 650"/>
                <a:gd name="T90" fmla="*/ 1997 w 342"/>
                <a:gd name="T91" fmla="*/ 586 h 650"/>
                <a:gd name="T92" fmla="*/ 2033 w 342"/>
                <a:gd name="T93" fmla="*/ 587 h 650"/>
                <a:gd name="T94" fmla="*/ 2068 w 342"/>
                <a:gd name="T95" fmla="*/ 574 h 650"/>
                <a:gd name="T96" fmla="*/ 2104 w 342"/>
                <a:gd name="T97" fmla="*/ 542 h 650"/>
                <a:gd name="T98" fmla="*/ 2137 w 342"/>
                <a:gd name="T99" fmla="*/ 512 h 650"/>
                <a:gd name="T100" fmla="*/ 2165 w 342"/>
                <a:gd name="T101" fmla="*/ 487 h 650"/>
                <a:gd name="T102" fmla="*/ 2205 w 342"/>
                <a:gd name="T103" fmla="*/ 453 h 650"/>
                <a:gd name="T104" fmla="*/ 2242 w 342"/>
                <a:gd name="T105" fmla="*/ 435 h 650"/>
                <a:gd name="T106" fmla="*/ 2282 w 342"/>
                <a:gd name="T107" fmla="*/ 440 h 650"/>
                <a:gd name="T108" fmla="*/ 2312 w 342"/>
                <a:gd name="T109" fmla="*/ 497 h 650"/>
                <a:gd name="T110" fmla="*/ 2352 w 342"/>
                <a:gd name="T111" fmla="*/ 534 h 6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2" h="650">
                  <a:moveTo>
                    <a:pt x="0" y="649"/>
                  </a:moveTo>
                  <a:lnTo>
                    <a:pt x="1" y="649"/>
                  </a:lnTo>
                  <a:lnTo>
                    <a:pt x="2" y="649"/>
                  </a:lnTo>
                  <a:lnTo>
                    <a:pt x="4" y="649"/>
                  </a:lnTo>
                  <a:lnTo>
                    <a:pt x="5" y="649"/>
                  </a:lnTo>
                  <a:lnTo>
                    <a:pt x="7" y="649"/>
                  </a:lnTo>
                  <a:lnTo>
                    <a:pt x="8" y="649"/>
                  </a:lnTo>
                  <a:lnTo>
                    <a:pt x="9" y="649"/>
                  </a:lnTo>
                  <a:lnTo>
                    <a:pt x="9" y="647"/>
                  </a:lnTo>
                  <a:lnTo>
                    <a:pt x="11" y="647"/>
                  </a:lnTo>
                  <a:lnTo>
                    <a:pt x="12" y="647"/>
                  </a:lnTo>
                  <a:lnTo>
                    <a:pt x="12" y="649"/>
                  </a:lnTo>
                  <a:lnTo>
                    <a:pt x="14" y="649"/>
                  </a:lnTo>
                  <a:lnTo>
                    <a:pt x="15" y="649"/>
                  </a:lnTo>
                  <a:lnTo>
                    <a:pt x="17" y="649"/>
                  </a:lnTo>
                  <a:lnTo>
                    <a:pt x="18" y="649"/>
                  </a:lnTo>
                  <a:lnTo>
                    <a:pt x="19" y="649"/>
                  </a:lnTo>
                  <a:lnTo>
                    <a:pt x="21" y="649"/>
                  </a:lnTo>
                  <a:lnTo>
                    <a:pt x="22" y="649"/>
                  </a:lnTo>
                  <a:lnTo>
                    <a:pt x="22" y="647"/>
                  </a:lnTo>
                  <a:lnTo>
                    <a:pt x="24" y="647"/>
                  </a:lnTo>
                  <a:lnTo>
                    <a:pt x="24" y="645"/>
                  </a:lnTo>
                  <a:lnTo>
                    <a:pt x="26" y="645"/>
                  </a:lnTo>
                  <a:lnTo>
                    <a:pt x="27" y="645"/>
                  </a:lnTo>
                  <a:lnTo>
                    <a:pt x="29" y="645"/>
                  </a:lnTo>
                  <a:lnTo>
                    <a:pt x="30" y="645"/>
                  </a:lnTo>
                  <a:lnTo>
                    <a:pt x="30" y="649"/>
                  </a:lnTo>
                  <a:lnTo>
                    <a:pt x="31" y="649"/>
                  </a:lnTo>
                  <a:lnTo>
                    <a:pt x="33" y="649"/>
                  </a:lnTo>
                  <a:lnTo>
                    <a:pt x="34" y="649"/>
                  </a:lnTo>
                  <a:lnTo>
                    <a:pt x="34" y="647"/>
                  </a:lnTo>
                  <a:lnTo>
                    <a:pt x="36" y="647"/>
                  </a:lnTo>
                  <a:lnTo>
                    <a:pt x="37" y="647"/>
                  </a:lnTo>
                  <a:lnTo>
                    <a:pt x="38" y="647"/>
                  </a:lnTo>
                  <a:lnTo>
                    <a:pt x="40" y="647"/>
                  </a:lnTo>
                  <a:lnTo>
                    <a:pt x="41" y="647"/>
                  </a:lnTo>
                  <a:lnTo>
                    <a:pt x="43" y="647"/>
                  </a:lnTo>
                  <a:lnTo>
                    <a:pt x="43" y="649"/>
                  </a:lnTo>
                  <a:lnTo>
                    <a:pt x="44" y="649"/>
                  </a:lnTo>
                  <a:lnTo>
                    <a:pt x="46" y="649"/>
                  </a:lnTo>
                  <a:lnTo>
                    <a:pt x="46" y="647"/>
                  </a:lnTo>
                  <a:lnTo>
                    <a:pt x="47" y="647"/>
                  </a:lnTo>
                  <a:lnTo>
                    <a:pt x="48" y="647"/>
                  </a:lnTo>
                  <a:lnTo>
                    <a:pt x="49" y="647"/>
                  </a:lnTo>
                  <a:lnTo>
                    <a:pt x="51" y="647"/>
                  </a:lnTo>
                  <a:lnTo>
                    <a:pt x="52" y="647"/>
                  </a:lnTo>
                  <a:lnTo>
                    <a:pt x="53" y="647"/>
                  </a:lnTo>
                  <a:lnTo>
                    <a:pt x="55" y="647"/>
                  </a:lnTo>
                  <a:lnTo>
                    <a:pt x="56" y="647"/>
                  </a:lnTo>
                  <a:lnTo>
                    <a:pt x="58" y="647"/>
                  </a:lnTo>
                  <a:lnTo>
                    <a:pt x="59" y="647"/>
                  </a:lnTo>
                  <a:lnTo>
                    <a:pt x="60" y="647"/>
                  </a:lnTo>
                  <a:lnTo>
                    <a:pt x="62" y="647"/>
                  </a:lnTo>
                  <a:lnTo>
                    <a:pt x="63" y="647"/>
                  </a:lnTo>
                  <a:lnTo>
                    <a:pt x="65" y="647"/>
                  </a:lnTo>
                  <a:lnTo>
                    <a:pt x="66" y="647"/>
                  </a:lnTo>
                  <a:lnTo>
                    <a:pt x="68" y="647"/>
                  </a:lnTo>
                  <a:lnTo>
                    <a:pt x="69" y="647"/>
                  </a:lnTo>
                  <a:lnTo>
                    <a:pt x="70" y="647"/>
                  </a:lnTo>
                  <a:lnTo>
                    <a:pt x="72" y="647"/>
                  </a:lnTo>
                  <a:lnTo>
                    <a:pt x="73" y="647"/>
                  </a:lnTo>
                  <a:lnTo>
                    <a:pt x="74" y="647"/>
                  </a:lnTo>
                  <a:lnTo>
                    <a:pt x="74" y="645"/>
                  </a:lnTo>
                  <a:lnTo>
                    <a:pt x="75" y="645"/>
                  </a:lnTo>
                  <a:lnTo>
                    <a:pt x="77" y="645"/>
                  </a:lnTo>
                  <a:lnTo>
                    <a:pt x="78" y="645"/>
                  </a:lnTo>
                  <a:lnTo>
                    <a:pt x="78" y="647"/>
                  </a:lnTo>
                  <a:lnTo>
                    <a:pt x="80" y="647"/>
                  </a:lnTo>
                  <a:lnTo>
                    <a:pt x="81" y="647"/>
                  </a:lnTo>
                  <a:lnTo>
                    <a:pt x="82" y="647"/>
                  </a:lnTo>
                  <a:lnTo>
                    <a:pt x="82" y="645"/>
                  </a:lnTo>
                  <a:lnTo>
                    <a:pt x="84" y="645"/>
                  </a:lnTo>
                  <a:lnTo>
                    <a:pt x="84" y="644"/>
                  </a:lnTo>
                  <a:lnTo>
                    <a:pt x="85" y="644"/>
                  </a:lnTo>
                  <a:lnTo>
                    <a:pt x="87" y="644"/>
                  </a:lnTo>
                  <a:lnTo>
                    <a:pt x="88" y="644"/>
                  </a:lnTo>
                  <a:lnTo>
                    <a:pt x="90" y="644"/>
                  </a:lnTo>
                  <a:lnTo>
                    <a:pt x="91" y="644"/>
                  </a:lnTo>
                  <a:lnTo>
                    <a:pt x="92" y="644"/>
                  </a:lnTo>
                  <a:lnTo>
                    <a:pt x="92" y="642"/>
                  </a:lnTo>
                  <a:lnTo>
                    <a:pt x="94" y="642"/>
                  </a:lnTo>
                  <a:lnTo>
                    <a:pt x="95" y="642"/>
                  </a:lnTo>
                  <a:lnTo>
                    <a:pt x="95" y="644"/>
                  </a:lnTo>
                  <a:lnTo>
                    <a:pt x="97" y="644"/>
                  </a:lnTo>
                  <a:lnTo>
                    <a:pt x="97" y="642"/>
                  </a:lnTo>
                  <a:lnTo>
                    <a:pt x="99" y="642"/>
                  </a:lnTo>
                  <a:lnTo>
                    <a:pt x="99" y="644"/>
                  </a:lnTo>
                  <a:lnTo>
                    <a:pt x="100" y="644"/>
                  </a:lnTo>
                  <a:lnTo>
                    <a:pt x="102" y="644"/>
                  </a:lnTo>
                  <a:lnTo>
                    <a:pt x="103" y="644"/>
                  </a:lnTo>
                  <a:lnTo>
                    <a:pt x="104" y="644"/>
                  </a:lnTo>
                  <a:lnTo>
                    <a:pt x="106" y="644"/>
                  </a:lnTo>
                  <a:lnTo>
                    <a:pt x="107" y="644"/>
                  </a:lnTo>
                  <a:lnTo>
                    <a:pt x="109" y="644"/>
                  </a:lnTo>
                  <a:lnTo>
                    <a:pt x="110" y="644"/>
                  </a:lnTo>
                  <a:lnTo>
                    <a:pt x="112" y="644"/>
                  </a:lnTo>
                  <a:lnTo>
                    <a:pt x="113" y="644"/>
                  </a:lnTo>
                  <a:lnTo>
                    <a:pt x="114" y="644"/>
                  </a:lnTo>
                  <a:lnTo>
                    <a:pt x="114" y="645"/>
                  </a:lnTo>
                  <a:lnTo>
                    <a:pt x="116" y="645"/>
                  </a:lnTo>
                  <a:lnTo>
                    <a:pt x="116" y="644"/>
                  </a:lnTo>
                  <a:lnTo>
                    <a:pt x="117" y="644"/>
                  </a:lnTo>
                  <a:lnTo>
                    <a:pt x="119" y="644"/>
                  </a:lnTo>
                  <a:lnTo>
                    <a:pt x="119" y="642"/>
                  </a:lnTo>
                  <a:lnTo>
                    <a:pt x="120" y="642"/>
                  </a:lnTo>
                  <a:lnTo>
                    <a:pt x="120" y="641"/>
                  </a:lnTo>
                  <a:lnTo>
                    <a:pt x="121" y="641"/>
                  </a:lnTo>
                  <a:lnTo>
                    <a:pt x="122" y="641"/>
                  </a:lnTo>
                  <a:lnTo>
                    <a:pt x="124" y="641"/>
                  </a:lnTo>
                  <a:lnTo>
                    <a:pt x="125" y="641"/>
                  </a:lnTo>
                  <a:lnTo>
                    <a:pt x="126" y="641"/>
                  </a:lnTo>
                  <a:lnTo>
                    <a:pt x="128" y="641"/>
                  </a:lnTo>
                  <a:lnTo>
                    <a:pt x="129" y="641"/>
                  </a:lnTo>
                  <a:lnTo>
                    <a:pt x="129" y="639"/>
                  </a:lnTo>
                  <a:lnTo>
                    <a:pt x="131" y="639"/>
                  </a:lnTo>
                  <a:lnTo>
                    <a:pt x="132" y="639"/>
                  </a:lnTo>
                  <a:lnTo>
                    <a:pt x="133" y="639"/>
                  </a:lnTo>
                  <a:lnTo>
                    <a:pt x="133" y="638"/>
                  </a:lnTo>
                  <a:lnTo>
                    <a:pt x="135" y="638"/>
                  </a:lnTo>
                  <a:lnTo>
                    <a:pt x="135" y="635"/>
                  </a:lnTo>
                  <a:lnTo>
                    <a:pt x="136" y="635"/>
                  </a:lnTo>
                  <a:lnTo>
                    <a:pt x="138" y="635"/>
                  </a:lnTo>
                  <a:lnTo>
                    <a:pt x="139" y="635"/>
                  </a:lnTo>
                  <a:lnTo>
                    <a:pt x="141" y="635"/>
                  </a:lnTo>
                  <a:lnTo>
                    <a:pt x="141" y="632"/>
                  </a:lnTo>
                  <a:lnTo>
                    <a:pt x="142" y="632"/>
                  </a:lnTo>
                  <a:lnTo>
                    <a:pt x="142" y="630"/>
                  </a:lnTo>
                  <a:lnTo>
                    <a:pt x="143" y="630"/>
                  </a:lnTo>
                  <a:lnTo>
                    <a:pt x="143" y="629"/>
                  </a:lnTo>
                  <a:lnTo>
                    <a:pt x="145" y="629"/>
                  </a:lnTo>
                  <a:lnTo>
                    <a:pt x="145" y="630"/>
                  </a:lnTo>
                  <a:lnTo>
                    <a:pt x="146" y="630"/>
                  </a:lnTo>
                  <a:lnTo>
                    <a:pt x="146" y="634"/>
                  </a:lnTo>
                  <a:lnTo>
                    <a:pt x="147" y="634"/>
                  </a:lnTo>
                  <a:lnTo>
                    <a:pt x="147" y="635"/>
                  </a:lnTo>
                  <a:lnTo>
                    <a:pt x="148" y="635"/>
                  </a:lnTo>
                  <a:lnTo>
                    <a:pt x="148" y="637"/>
                  </a:lnTo>
                  <a:lnTo>
                    <a:pt x="150" y="637"/>
                  </a:lnTo>
                  <a:lnTo>
                    <a:pt x="151" y="637"/>
                  </a:lnTo>
                  <a:lnTo>
                    <a:pt x="151" y="635"/>
                  </a:lnTo>
                  <a:lnTo>
                    <a:pt x="153" y="635"/>
                  </a:lnTo>
                  <a:lnTo>
                    <a:pt x="154" y="635"/>
                  </a:lnTo>
                  <a:lnTo>
                    <a:pt x="154" y="637"/>
                  </a:lnTo>
                  <a:lnTo>
                    <a:pt x="155" y="637"/>
                  </a:lnTo>
                  <a:lnTo>
                    <a:pt x="157" y="637"/>
                  </a:lnTo>
                  <a:lnTo>
                    <a:pt x="157" y="635"/>
                  </a:lnTo>
                  <a:lnTo>
                    <a:pt x="158" y="635"/>
                  </a:lnTo>
                  <a:lnTo>
                    <a:pt x="160" y="635"/>
                  </a:lnTo>
                  <a:lnTo>
                    <a:pt x="160" y="632"/>
                  </a:lnTo>
                  <a:lnTo>
                    <a:pt x="161" y="632"/>
                  </a:lnTo>
                  <a:lnTo>
                    <a:pt x="161" y="629"/>
                  </a:lnTo>
                  <a:lnTo>
                    <a:pt x="163" y="629"/>
                  </a:lnTo>
                  <a:lnTo>
                    <a:pt x="163" y="626"/>
                  </a:lnTo>
                  <a:lnTo>
                    <a:pt x="164" y="626"/>
                  </a:lnTo>
                  <a:lnTo>
                    <a:pt x="164" y="625"/>
                  </a:lnTo>
                  <a:lnTo>
                    <a:pt x="165" y="625"/>
                  </a:lnTo>
                  <a:lnTo>
                    <a:pt x="167" y="625"/>
                  </a:lnTo>
                  <a:lnTo>
                    <a:pt x="168" y="625"/>
                  </a:lnTo>
                  <a:lnTo>
                    <a:pt x="168" y="628"/>
                  </a:lnTo>
                  <a:lnTo>
                    <a:pt x="170" y="628"/>
                  </a:lnTo>
                  <a:lnTo>
                    <a:pt x="171" y="628"/>
                  </a:lnTo>
                  <a:lnTo>
                    <a:pt x="171" y="629"/>
                  </a:lnTo>
                  <a:lnTo>
                    <a:pt x="172" y="629"/>
                  </a:lnTo>
                  <a:lnTo>
                    <a:pt x="172" y="632"/>
                  </a:lnTo>
                  <a:lnTo>
                    <a:pt x="173" y="632"/>
                  </a:lnTo>
                  <a:lnTo>
                    <a:pt x="173" y="634"/>
                  </a:lnTo>
                  <a:lnTo>
                    <a:pt x="175" y="634"/>
                  </a:lnTo>
                  <a:lnTo>
                    <a:pt x="175" y="635"/>
                  </a:lnTo>
                  <a:lnTo>
                    <a:pt x="176" y="635"/>
                  </a:lnTo>
                  <a:lnTo>
                    <a:pt x="176" y="634"/>
                  </a:lnTo>
                  <a:lnTo>
                    <a:pt x="177" y="634"/>
                  </a:lnTo>
                  <a:lnTo>
                    <a:pt x="179" y="634"/>
                  </a:lnTo>
                  <a:lnTo>
                    <a:pt x="180" y="634"/>
                  </a:lnTo>
                  <a:lnTo>
                    <a:pt x="180" y="632"/>
                  </a:lnTo>
                  <a:lnTo>
                    <a:pt x="182" y="632"/>
                  </a:lnTo>
                  <a:lnTo>
                    <a:pt x="183" y="632"/>
                  </a:lnTo>
                  <a:lnTo>
                    <a:pt x="185" y="632"/>
                  </a:lnTo>
                  <a:lnTo>
                    <a:pt x="185" y="630"/>
                  </a:lnTo>
                  <a:lnTo>
                    <a:pt x="186" y="630"/>
                  </a:lnTo>
                  <a:lnTo>
                    <a:pt x="186" y="629"/>
                  </a:lnTo>
                  <a:lnTo>
                    <a:pt x="187" y="629"/>
                  </a:lnTo>
                  <a:lnTo>
                    <a:pt x="189" y="629"/>
                  </a:lnTo>
                  <a:lnTo>
                    <a:pt x="190" y="629"/>
                  </a:lnTo>
                  <a:lnTo>
                    <a:pt x="192" y="629"/>
                  </a:lnTo>
                  <a:lnTo>
                    <a:pt x="192" y="628"/>
                  </a:lnTo>
                  <a:lnTo>
                    <a:pt x="193" y="628"/>
                  </a:lnTo>
                  <a:lnTo>
                    <a:pt x="193" y="623"/>
                  </a:lnTo>
                  <a:lnTo>
                    <a:pt x="194" y="623"/>
                  </a:lnTo>
                  <a:lnTo>
                    <a:pt x="194" y="621"/>
                  </a:lnTo>
                  <a:lnTo>
                    <a:pt x="196" y="621"/>
                  </a:lnTo>
                  <a:lnTo>
                    <a:pt x="196" y="617"/>
                  </a:lnTo>
                  <a:lnTo>
                    <a:pt x="197" y="617"/>
                  </a:lnTo>
                  <a:lnTo>
                    <a:pt x="197" y="614"/>
                  </a:lnTo>
                  <a:lnTo>
                    <a:pt x="198" y="614"/>
                  </a:lnTo>
                  <a:lnTo>
                    <a:pt x="198" y="613"/>
                  </a:lnTo>
                  <a:lnTo>
                    <a:pt x="199" y="613"/>
                  </a:lnTo>
                  <a:lnTo>
                    <a:pt x="199" y="610"/>
                  </a:lnTo>
                  <a:lnTo>
                    <a:pt x="201" y="610"/>
                  </a:lnTo>
                  <a:lnTo>
                    <a:pt x="201" y="609"/>
                  </a:lnTo>
                  <a:lnTo>
                    <a:pt x="202" y="609"/>
                  </a:lnTo>
                  <a:lnTo>
                    <a:pt x="202" y="607"/>
                  </a:lnTo>
                  <a:lnTo>
                    <a:pt x="204" y="607"/>
                  </a:lnTo>
                  <a:lnTo>
                    <a:pt x="204" y="605"/>
                  </a:lnTo>
                  <a:lnTo>
                    <a:pt x="205" y="605"/>
                  </a:lnTo>
                  <a:lnTo>
                    <a:pt x="205" y="601"/>
                  </a:lnTo>
                  <a:lnTo>
                    <a:pt x="207" y="601"/>
                  </a:lnTo>
                  <a:lnTo>
                    <a:pt x="207" y="597"/>
                  </a:lnTo>
                  <a:lnTo>
                    <a:pt x="208" y="597"/>
                  </a:lnTo>
                  <a:lnTo>
                    <a:pt x="208" y="585"/>
                  </a:lnTo>
                  <a:lnTo>
                    <a:pt x="209" y="585"/>
                  </a:lnTo>
                  <a:lnTo>
                    <a:pt x="209" y="578"/>
                  </a:lnTo>
                  <a:lnTo>
                    <a:pt x="211" y="578"/>
                  </a:lnTo>
                  <a:lnTo>
                    <a:pt x="211" y="569"/>
                  </a:lnTo>
                  <a:lnTo>
                    <a:pt x="212" y="569"/>
                  </a:lnTo>
                  <a:lnTo>
                    <a:pt x="212" y="558"/>
                  </a:lnTo>
                  <a:lnTo>
                    <a:pt x="214" y="558"/>
                  </a:lnTo>
                  <a:lnTo>
                    <a:pt x="214" y="545"/>
                  </a:lnTo>
                  <a:lnTo>
                    <a:pt x="215" y="545"/>
                  </a:lnTo>
                  <a:lnTo>
                    <a:pt x="215" y="531"/>
                  </a:lnTo>
                  <a:lnTo>
                    <a:pt x="216" y="531"/>
                  </a:lnTo>
                  <a:lnTo>
                    <a:pt x="216" y="493"/>
                  </a:lnTo>
                  <a:lnTo>
                    <a:pt x="218" y="493"/>
                  </a:lnTo>
                  <a:lnTo>
                    <a:pt x="218" y="465"/>
                  </a:lnTo>
                  <a:lnTo>
                    <a:pt x="219" y="465"/>
                  </a:lnTo>
                  <a:lnTo>
                    <a:pt x="219" y="433"/>
                  </a:lnTo>
                  <a:lnTo>
                    <a:pt x="220" y="433"/>
                  </a:lnTo>
                  <a:lnTo>
                    <a:pt x="220" y="392"/>
                  </a:lnTo>
                  <a:lnTo>
                    <a:pt x="221" y="392"/>
                  </a:lnTo>
                  <a:lnTo>
                    <a:pt x="221" y="341"/>
                  </a:lnTo>
                  <a:lnTo>
                    <a:pt x="223" y="341"/>
                  </a:lnTo>
                  <a:lnTo>
                    <a:pt x="223" y="284"/>
                  </a:lnTo>
                  <a:lnTo>
                    <a:pt x="224" y="284"/>
                  </a:lnTo>
                  <a:lnTo>
                    <a:pt x="224" y="158"/>
                  </a:lnTo>
                  <a:lnTo>
                    <a:pt x="226" y="158"/>
                  </a:lnTo>
                  <a:lnTo>
                    <a:pt x="226" y="103"/>
                  </a:lnTo>
                  <a:lnTo>
                    <a:pt x="227" y="103"/>
                  </a:lnTo>
                  <a:lnTo>
                    <a:pt x="227" y="57"/>
                  </a:lnTo>
                  <a:lnTo>
                    <a:pt x="228" y="57"/>
                  </a:lnTo>
                  <a:lnTo>
                    <a:pt x="228" y="26"/>
                  </a:lnTo>
                  <a:lnTo>
                    <a:pt x="230" y="26"/>
                  </a:lnTo>
                  <a:lnTo>
                    <a:pt x="230" y="7"/>
                  </a:lnTo>
                  <a:lnTo>
                    <a:pt x="231" y="7"/>
                  </a:lnTo>
                  <a:lnTo>
                    <a:pt x="231" y="0"/>
                  </a:lnTo>
                  <a:lnTo>
                    <a:pt x="233" y="0"/>
                  </a:lnTo>
                  <a:lnTo>
                    <a:pt x="233" y="35"/>
                  </a:lnTo>
                  <a:lnTo>
                    <a:pt x="234" y="35"/>
                  </a:lnTo>
                  <a:lnTo>
                    <a:pt x="234" y="90"/>
                  </a:lnTo>
                  <a:lnTo>
                    <a:pt x="236" y="90"/>
                  </a:lnTo>
                  <a:lnTo>
                    <a:pt x="236" y="157"/>
                  </a:lnTo>
                  <a:lnTo>
                    <a:pt x="237" y="157"/>
                  </a:lnTo>
                  <a:lnTo>
                    <a:pt x="237" y="223"/>
                  </a:lnTo>
                  <a:lnTo>
                    <a:pt x="238" y="223"/>
                  </a:lnTo>
                  <a:lnTo>
                    <a:pt x="238" y="272"/>
                  </a:lnTo>
                  <a:lnTo>
                    <a:pt x="240" y="272"/>
                  </a:lnTo>
                  <a:lnTo>
                    <a:pt x="240" y="302"/>
                  </a:lnTo>
                  <a:lnTo>
                    <a:pt x="241" y="302"/>
                  </a:lnTo>
                  <a:lnTo>
                    <a:pt x="241" y="328"/>
                  </a:lnTo>
                  <a:lnTo>
                    <a:pt x="243" y="328"/>
                  </a:lnTo>
                  <a:lnTo>
                    <a:pt x="243" y="341"/>
                  </a:lnTo>
                  <a:lnTo>
                    <a:pt x="244" y="341"/>
                  </a:lnTo>
                  <a:lnTo>
                    <a:pt x="244" y="361"/>
                  </a:lnTo>
                  <a:lnTo>
                    <a:pt x="245" y="361"/>
                  </a:lnTo>
                  <a:lnTo>
                    <a:pt x="245" y="387"/>
                  </a:lnTo>
                  <a:lnTo>
                    <a:pt x="246" y="387"/>
                  </a:lnTo>
                  <a:lnTo>
                    <a:pt x="246" y="415"/>
                  </a:lnTo>
                  <a:lnTo>
                    <a:pt x="248" y="415"/>
                  </a:lnTo>
                  <a:lnTo>
                    <a:pt x="248" y="443"/>
                  </a:lnTo>
                  <a:lnTo>
                    <a:pt x="249" y="443"/>
                  </a:lnTo>
                  <a:lnTo>
                    <a:pt x="249" y="497"/>
                  </a:lnTo>
                  <a:lnTo>
                    <a:pt x="250" y="497"/>
                  </a:lnTo>
                  <a:lnTo>
                    <a:pt x="250" y="522"/>
                  </a:lnTo>
                  <a:lnTo>
                    <a:pt x="252" y="522"/>
                  </a:lnTo>
                  <a:lnTo>
                    <a:pt x="252" y="542"/>
                  </a:lnTo>
                  <a:lnTo>
                    <a:pt x="253" y="542"/>
                  </a:lnTo>
                  <a:lnTo>
                    <a:pt x="253" y="557"/>
                  </a:lnTo>
                  <a:lnTo>
                    <a:pt x="255" y="557"/>
                  </a:lnTo>
                  <a:lnTo>
                    <a:pt x="255" y="566"/>
                  </a:lnTo>
                  <a:lnTo>
                    <a:pt x="256" y="566"/>
                  </a:lnTo>
                  <a:lnTo>
                    <a:pt x="256" y="572"/>
                  </a:lnTo>
                  <a:lnTo>
                    <a:pt x="258" y="573"/>
                  </a:lnTo>
                  <a:lnTo>
                    <a:pt x="258" y="570"/>
                  </a:lnTo>
                  <a:lnTo>
                    <a:pt x="259" y="570"/>
                  </a:lnTo>
                  <a:lnTo>
                    <a:pt x="259" y="566"/>
                  </a:lnTo>
                  <a:lnTo>
                    <a:pt x="260" y="566"/>
                  </a:lnTo>
                  <a:lnTo>
                    <a:pt x="260" y="558"/>
                  </a:lnTo>
                  <a:lnTo>
                    <a:pt x="262" y="558"/>
                  </a:lnTo>
                  <a:lnTo>
                    <a:pt x="262" y="551"/>
                  </a:lnTo>
                  <a:lnTo>
                    <a:pt x="263" y="551"/>
                  </a:lnTo>
                  <a:lnTo>
                    <a:pt x="263" y="544"/>
                  </a:lnTo>
                  <a:lnTo>
                    <a:pt x="265" y="544"/>
                  </a:lnTo>
                  <a:lnTo>
                    <a:pt x="265" y="550"/>
                  </a:lnTo>
                  <a:lnTo>
                    <a:pt x="266" y="550"/>
                  </a:lnTo>
                  <a:lnTo>
                    <a:pt x="266" y="562"/>
                  </a:lnTo>
                  <a:lnTo>
                    <a:pt x="267" y="562"/>
                  </a:lnTo>
                  <a:lnTo>
                    <a:pt x="267" y="575"/>
                  </a:lnTo>
                  <a:lnTo>
                    <a:pt x="269" y="575"/>
                  </a:lnTo>
                  <a:lnTo>
                    <a:pt x="269" y="585"/>
                  </a:lnTo>
                  <a:lnTo>
                    <a:pt x="270" y="585"/>
                  </a:lnTo>
                  <a:lnTo>
                    <a:pt x="270" y="591"/>
                  </a:lnTo>
                  <a:lnTo>
                    <a:pt x="271" y="591"/>
                  </a:lnTo>
                  <a:lnTo>
                    <a:pt x="271" y="594"/>
                  </a:lnTo>
                  <a:lnTo>
                    <a:pt x="272" y="594"/>
                  </a:lnTo>
                  <a:lnTo>
                    <a:pt x="272" y="586"/>
                  </a:lnTo>
                  <a:lnTo>
                    <a:pt x="274" y="586"/>
                  </a:lnTo>
                  <a:lnTo>
                    <a:pt x="274" y="579"/>
                  </a:lnTo>
                  <a:lnTo>
                    <a:pt x="275" y="579"/>
                  </a:lnTo>
                  <a:lnTo>
                    <a:pt x="275" y="569"/>
                  </a:lnTo>
                  <a:lnTo>
                    <a:pt x="277" y="569"/>
                  </a:lnTo>
                  <a:lnTo>
                    <a:pt x="277" y="560"/>
                  </a:lnTo>
                  <a:lnTo>
                    <a:pt x="278" y="560"/>
                  </a:lnTo>
                  <a:lnTo>
                    <a:pt x="278" y="553"/>
                  </a:lnTo>
                  <a:lnTo>
                    <a:pt x="280" y="553"/>
                  </a:lnTo>
                  <a:lnTo>
                    <a:pt x="280" y="550"/>
                  </a:lnTo>
                  <a:lnTo>
                    <a:pt x="281" y="550"/>
                  </a:lnTo>
                  <a:lnTo>
                    <a:pt x="281" y="557"/>
                  </a:lnTo>
                  <a:lnTo>
                    <a:pt x="282" y="557"/>
                  </a:lnTo>
                  <a:lnTo>
                    <a:pt x="282" y="562"/>
                  </a:lnTo>
                  <a:lnTo>
                    <a:pt x="284" y="562"/>
                  </a:lnTo>
                  <a:lnTo>
                    <a:pt x="284" y="566"/>
                  </a:lnTo>
                  <a:lnTo>
                    <a:pt x="285" y="566"/>
                  </a:lnTo>
                  <a:lnTo>
                    <a:pt x="285" y="568"/>
                  </a:lnTo>
                  <a:lnTo>
                    <a:pt x="287" y="568"/>
                  </a:lnTo>
                  <a:lnTo>
                    <a:pt x="287" y="569"/>
                  </a:lnTo>
                  <a:lnTo>
                    <a:pt x="288" y="569"/>
                  </a:lnTo>
                  <a:lnTo>
                    <a:pt x="288" y="570"/>
                  </a:lnTo>
                  <a:lnTo>
                    <a:pt x="289" y="570"/>
                  </a:lnTo>
                  <a:lnTo>
                    <a:pt x="289" y="569"/>
                  </a:lnTo>
                  <a:lnTo>
                    <a:pt x="291" y="569"/>
                  </a:lnTo>
                  <a:lnTo>
                    <a:pt x="292" y="569"/>
                  </a:lnTo>
                  <a:lnTo>
                    <a:pt x="292" y="568"/>
                  </a:lnTo>
                  <a:lnTo>
                    <a:pt x="294" y="568"/>
                  </a:lnTo>
                  <a:lnTo>
                    <a:pt x="294" y="565"/>
                  </a:lnTo>
                  <a:lnTo>
                    <a:pt x="294" y="560"/>
                  </a:lnTo>
                  <a:lnTo>
                    <a:pt x="296" y="560"/>
                  </a:lnTo>
                  <a:lnTo>
                    <a:pt x="296" y="556"/>
                  </a:lnTo>
                  <a:lnTo>
                    <a:pt x="297" y="556"/>
                  </a:lnTo>
                  <a:lnTo>
                    <a:pt x="297" y="545"/>
                  </a:lnTo>
                  <a:lnTo>
                    <a:pt x="299" y="545"/>
                  </a:lnTo>
                  <a:lnTo>
                    <a:pt x="299" y="540"/>
                  </a:lnTo>
                  <a:lnTo>
                    <a:pt x="300" y="540"/>
                  </a:lnTo>
                  <a:lnTo>
                    <a:pt x="300" y="531"/>
                  </a:lnTo>
                  <a:lnTo>
                    <a:pt x="302" y="531"/>
                  </a:lnTo>
                  <a:lnTo>
                    <a:pt x="302" y="524"/>
                  </a:lnTo>
                  <a:lnTo>
                    <a:pt x="303" y="524"/>
                  </a:lnTo>
                  <a:lnTo>
                    <a:pt x="303" y="516"/>
                  </a:lnTo>
                  <a:lnTo>
                    <a:pt x="304" y="516"/>
                  </a:lnTo>
                  <a:lnTo>
                    <a:pt x="304" y="509"/>
                  </a:lnTo>
                  <a:lnTo>
                    <a:pt x="306" y="509"/>
                  </a:lnTo>
                  <a:lnTo>
                    <a:pt x="306" y="497"/>
                  </a:lnTo>
                  <a:lnTo>
                    <a:pt x="307" y="497"/>
                  </a:lnTo>
                  <a:lnTo>
                    <a:pt x="307" y="493"/>
                  </a:lnTo>
                  <a:lnTo>
                    <a:pt x="309" y="493"/>
                  </a:lnTo>
                  <a:lnTo>
                    <a:pt x="309" y="487"/>
                  </a:lnTo>
                  <a:lnTo>
                    <a:pt x="310" y="487"/>
                  </a:lnTo>
                  <a:lnTo>
                    <a:pt x="310" y="480"/>
                  </a:lnTo>
                  <a:lnTo>
                    <a:pt x="311" y="480"/>
                  </a:lnTo>
                  <a:lnTo>
                    <a:pt x="311" y="472"/>
                  </a:lnTo>
                  <a:lnTo>
                    <a:pt x="313" y="472"/>
                  </a:lnTo>
                  <a:lnTo>
                    <a:pt x="313" y="464"/>
                  </a:lnTo>
                  <a:lnTo>
                    <a:pt x="314" y="464"/>
                  </a:lnTo>
                  <a:lnTo>
                    <a:pt x="314" y="445"/>
                  </a:lnTo>
                  <a:lnTo>
                    <a:pt x="316" y="445"/>
                  </a:lnTo>
                  <a:lnTo>
                    <a:pt x="316" y="438"/>
                  </a:lnTo>
                  <a:lnTo>
                    <a:pt x="317" y="438"/>
                  </a:lnTo>
                  <a:lnTo>
                    <a:pt x="317" y="434"/>
                  </a:lnTo>
                  <a:lnTo>
                    <a:pt x="319" y="434"/>
                  </a:lnTo>
                  <a:lnTo>
                    <a:pt x="319" y="429"/>
                  </a:lnTo>
                  <a:lnTo>
                    <a:pt x="319" y="425"/>
                  </a:lnTo>
                  <a:lnTo>
                    <a:pt x="321" y="425"/>
                  </a:lnTo>
                  <a:lnTo>
                    <a:pt x="321" y="420"/>
                  </a:lnTo>
                  <a:lnTo>
                    <a:pt x="322" y="420"/>
                  </a:lnTo>
                  <a:lnTo>
                    <a:pt x="322" y="416"/>
                  </a:lnTo>
                  <a:lnTo>
                    <a:pt x="323" y="416"/>
                  </a:lnTo>
                  <a:lnTo>
                    <a:pt x="325" y="416"/>
                  </a:lnTo>
                  <a:lnTo>
                    <a:pt x="325" y="418"/>
                  </a:lnTo>
                  <a:lnTo>
                    <a:pt x="326" y="418"/>
                  </a:lnTo>
                  <a:lnTo>
                    <a:pt x="326" y="425"/>
                  </a:lnTo>
                  <a:lnTo>
                    <a:pt x="328" y="425"/>
                  </a:lnTo>
                  <a:lnTo>
                    <a:pt x="328" y="436"/>
                  </a:lnTo>
                  <a:lnTo>
                    <a:pt x="329" y="436"/>
                  </a:lnTo>
                  <a:lnTo>
                    <a:pt x="329" y="448"/>
                  </a:lnTo>
                  <a:lnTo>
                    <a:pt x="331" y="448"/>
                  </a:lnTo>
                  <a:lnTo>
                    <a:pt x="331" y="471"/>
                  </a:lnTo>
                  <a:lnTo>
                    <a:pt x="332" y="471"/>
                  </a:lnTo>
                  <a:lnTo>
                    <a:pt x="332" y="482"/>
                  </a:lnTo>
                  <a:lnTo>
                    <a:pt x="333" y="482"/>
                  </a:lnTo>
                  <a:lnTo>
                    <a:pt x="333" y="493"/>
                  </a:lnTo>
                  <a:lnTo>
                    <a:pt x="335" y="493"/>
                  </a:lnTo>
                  <a:lnTo>
                    <a:pt x="335" y="505"/>
                  </a:lnTo>
                  <a:lnTo>
                    <a:pt x="336" y="505"/>
                  </a:lnTo>
                  <a:lnTo>
                    <a:pt x="336" y="516"/>
                  </a:lnTo>
                  <a:lnTo>
                    <a:pt x="338" y="516"/>
                  </a:lnTo>
                  <a:lnTo>
                    <a:pt x="338" y="540"/>
                  </a:lnTo>
                  <a:lnTo>
                    <a:pt x="339" y="540"/>
                  </a:lnTo>
                  <a:lnTo>
                    <a:pt x="339" y="547"/>
                  </a:lnTo>
                  <a:lnTo>
                    <a:pt x="341" y="547"/>
                  </a:lnTo>
                  <a:lnTo>
                    <a:pt x="341" y="553"/>
                  </a:lnTo>
                </a:path>
              </a:pathLst>
            </a:custGeom>
            <a:noFill/>
            <a:ln w="127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pPr>
              <a:endParaRPr lang="de-DE"/>
            </a:p>
          </p:txBody>
        </p:sp>
        <p:sp>
          <p:nvSpPr>
            <p:cNvPr id="238" name="Freeform 63">
              <a:extLst>
                <a:ext uri="{FF2B5EF4-FFF2-40B4-BE49-F238E27FC236}">
                  <a16:creationId xmlns:a16="http://schemas.microsoft.com/office/drawing/2014/main" id="{A07F0155-2C5D-4A3E-BB54-F7D871AE319E}"/>
                </a:ext>
              </a:extLst>
            </p:cNvPr>
            <p:cNvSpPr>
              <a:spLocks/>
            </p:cNvSpPr>
            <p:nvPr/>
          </p:nvSpPr>
          <p:spPr bwMode="auto">
            <a:xfrm>
              <a:off x="1921" y="2283"/>
              <a:ext cx="656" cy="135"/>
            </a:xfrm>
            <a:custGeom>
              <a:avLst/>
              <a:gdLst>
                <a:gd name="T0" fmla="*/ 21 w 343"/>
                <a:gd name="T1" fmla="*/ 47 h 133"/>
                <a:gd name="T2" fmla="*/ 48 w 343"/>
                <a:gd name="T3" fmla="*/ 31 h 133"/>
                <a:gd name="T4" fmla="*/ 84 w 343"/>
                <a:gd name="T5" fmla="*/ 7 h 133"/>
                <a:gd name="T6" fmla="*/ 113 w 343"/>
                <a:gd name="T7" fmla="*/ 14 h 133"/>
                <a:gd name="T8" fmla="*/ 140 w 343"/>
                <a:gd name="T9" fmla="*/ 56 h 133"/>
                <a:gd name="T10" fmla="*/ 168 w 343"/>
                <a:gd name="T11" fmla="*/ 102 h 133"/>
                <a:gd name="T12" fmla="*/ 197 w 343"/>
                <a:gd name="T13" fmla="*/ 118 h 133"/>
                <a:gd name="T14" fmla="*/ 237 w 343"/>
                <a:gd name="T15" fmla="*/ 123 h 133"/>
                <a:gd name="T16" fmla="*/ 273 w 343"/>
                <a:gd name="T17" fmla="*/ 126 h 133"/>
                <a:gd name="T18" fmla="*/ 329 w 343"/>
                <a:gd name="T19" fmla="*/ 128 h 133"/>
                <a:gd name="T20" fmla="*/ 369 w 343"/>
                <a:gd name="T21" fmla="*/ 126 h 133"/>
                <a:gd name="T22" fmla="*/ 421 w 343"/>
                <a:gd name="T23" fmla="*/ 124 h 133"/>
                <a:gd name="T24" fmla="*/ 461 w 343"/>
                <a:gd name="T25" fmla="*/ 128 h 133"/>
                <a:gd name="T26" fmla="*/ 497 w 343"/>
                <a:gd name="T27" fmla="*/ 130 h 133"/>
                <a:gd name="T28" fmla="*/ 530 w 343"/>
                <a:gd name="T29" fmla="*/ 128 h 133"/>
                <a:gd name="T30" fmla="*/ 597 w 343"/>
                <a:gd name="T31" fmla="*/ 128 h 133"/>
                <a:gd name="T32" fmla="*/ 645 w 343"/>
                <a:gd name="T33" fmla="*/ 126 h 133"/>
                <a:gd name="T34" fmla="*/ 685 w 343"/>
                <a:gd name="T35" fmla="*/ 126 h 133"/>
                <a:gd name="T36" fmla="*/ 721 w 343"/>
                <a:gd name="T37" fmla="*/ 129 h 133"/>
                <a:gd name="T38" fmla="*/ 769 w 343"/>
                <a:gd name="T39" fmla="*/ 128 h 133"/>
                <a:gd name="T40" fmla="*/ 813 w 343"/>
                <a:gd name="T41" fmla="*/ 128 h 133"/>
                <a:gd name="T42" fmla="*/ 866 w 343"/>
                <a:gd name="T43" fmla="*/ 128 h 133"/>
                <a:gd name="T44" fmla="*/ 922 w 343"/>
                <a:gd name="T45" fmla="*/ 128 h 133"/>
                <a:gd name="T46" fmla="*/ 966 w 343"/>
                <a:gd name="T47" fmla="*/ 130 h 133"/>
                <a:gd name="T48" fmla="*/ 998 w 343"/>
                <a:gd name="T49" fmla="*/ 128 h 133"/>
                <a:gd name="T50" fmla="*/ 1058 w 343"/>
                <a:gd name="T51" fmla="*/ 128 h 133"/>
                <a:gd name="T52" fmla="*/ 1098 w 343"/>
                <a:gd name="T53" fmla="*/ 124 h 133"/>
                <a:gd name="T54" fmla="*/ 1142 w 343"/>
                <a:gd name="T55" fmla="*/ 124 h 133"/>
                <a:gd name="T56" fmla="*/ 1190 w 343"/>
                <a:gd name="T57" fmla="*/ 126 h 133"/>
                <a:gd name="T58" fmla="*/ 1226 w 343"/>
                <a:gd name="T59" fmla="*/ 126 h 133"/>
                <a:gd name="T60" fmla="*/ 1274 w 343"/>
                <a:gd name="T61" fmla="*/ 128 h 133"/>
                <a:gd name="T62" fmla="*/ 1320 w 343"/>
                <a:gd name="T63" fmla="*/ 129 h 133"/>
                <a:gd name="T64" fmla="*/ 1371 w 343"/>
                <a:gd name="T65" fmla="*/ 130 h 133"/>
                <a:gd name="T66" fmla="*/ 1404 w 343"/>
                <a:gd name="T67" fmla="*/ 133 h 133"/>
                <a:gd name="T68" fmla="*/ 1455 w 343"/>
                <a:gd name="T69" fmla="*/ 132 h 133"/>
                <a:gd name="T70" fmla="*/ 1519 w 343"/>
                <a:gd name="T71" fmla="*/ 132 h 133"/>
                <a:gd name="T72" fmla="*/ 1559 w 343"/>
                <a:gd name="T73" fmla="*/ 132 h 133"/>
                <a:gd name="T74" fmla="*/ 1624 w 343"/>
                <a:gd name="T75" fmla="*/ 132 h 133"/>
                <a:gd name="T76" fmla="*/ 1672 w 343"/>
                <a:gd name="T77" fmla="*/ 133 h 133"/>
                <a:gd name="T78" fmla="*/ 1727 w 343"/>
                <a:gd name="T79" fmla="*/ 133 h 133"/>
                <a:gd name="T80" fmla="*/ 1763 w 343"/>
                <a:gd name="T81" fmla="*/ 133 h 133"/>
                <a:gd name="T82" fmla="*/ 1819 w 343"/>
                <a:gd name="T83" fmla="*/ 132 h 133"/>
                <a:gd name="T84" fmla="*/ 1855 w 343"/>
                <a:gd name="T85" fmla="*/ 135 h 133"/>
                <a:gd name="T86" fmla="*/ 1909 w 343"/>
                <a:gd name="T87" fmla="*/ 135 h 133"/>
                <a:gd name="T88" fmla="*/ 1960 w 343"/>
                <a:gd name="T89" fmla="*/ 136 h 133"/>
                <a:gd name="T90" fmla="*/ 2001 w 343"/>
                <a:gd name="T91" fmla="*/ 136 h 133"/>
                <a:gd name="T92" fmla="*/ 2041 w 343"/>
                <a:gd name="T93" fmla="*/ 136 h 133"/>
                <a:gd name="T94" fmla="*/ 2077 w 343"/>
                <a:gd name="T95" fmla="*/ 136 h 133"/>
                <a:gd name="T96" fmla="*/ 2125 w 343"/>
                <a:gd name="T97" fmla="*/ 135 h 133"/>
                <a:gd name="T98" fmla="*/ 2184 w 343"/>
                <a:gd name="T99" fmla="*/ 135 h 133"/>
                <a:gd name="T100" fmla="*/ 2232 w 343"/>
                <a:gd name="T101" fmla="*/ 136 h 133"/>
                <a:gd name="T102" fmla="*/ 2268 w 343"/>
                <a:gd name="T103" fmla="*/ 136 h 133"/>
                <a:gd name="T104" fmla="*/ 2308 w 343"/>
                <a:gd name="T105" fmla="*/ 136 h 133"/>
                <a:gd name="T106" fmla="*/ 2352 w 343"/>
                <a:gd name="T107" fmla="*/ 136 h 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3" h="133">
                  <a:moveTo>
                    <a:pt x="0" y="40"/>
                  </a:moveTo>
                  <a:lnTo>
                    <a:pt x="0" y="43"/>
                  </a:lnTo>
                  <a:lnTo>
                    <a:pt x="1" y="43"/>
                  </a:lnTo>
                  <a:lnTo>
                    <a:pt x="1" y="44"/>
                  </a:lnTo>
                  <a:lnTo>
                    <a:pt x="2" y="44"/>
                  </a:lnTo>
                  <a:lnTo>
                    <a:pt x="3" y="44"/>
                  </a:lnTo>
                  <a:lnTo>
                    <a:pt x="3" y="41"/>
                  </a:lnTo>
                  <a:lnTo>
                    <a:pt x="4" y="41"/>
                  </a:lnTo>
                  <a:lnTo>
                    <a:pt x="4" y="37"/>
                  </a:lnTo>
                  <a:lnTo>
                    <a:pt x="6" y="37"/>
                  </a:lnTo>
                  <a:lnTo>
                    <a:pt x="6" y="31"/>
                  </a:lnTo>
                  <a:lnTo>
                    <a:pt x="7" y="31"/>
                  </a:lnTo>
                  <a:lnTo>
                    <a:pt x="7" y="24"/>
                  </a:lnTo>
                  <a:lnTo>
                    <a:pt x="9" y="24"/>
                  </a:lnTo>
                  <a:lnTo>
                    <a:pt x="9" y="14"/>
                  </a:lnTo>
                  <a:lnTo>
                    <a:pt x="10" y="14"/>
                  </a:lnTo>
                  <a:lnTo>
                    <a:pt x="10" y="7"/>
                  </a:lnTo>
                  <a:lnTo>
                    <a:pt x="12" y="7"/>
                  </a:lnTo>
                  <a:lnTo>
                    <a:pt x="12" y="0"/>
                  </a:lnTo>
                  <a:lnTo>
                    <a:pt x="13" y="0"/>
                  </a:lnTo>
                  <a:lnTo>
                    <a:pt x="13" y="6"/>
                  </a:lnTo>
                  <a:lnTo>
                    <a:pt x="14" y="6"/>
                  </a:lnTo>
                  <a:lnTo>
                    <a:pt x="14" y="14"/>
                  </a:lnTo>
                  <a:lnTo>
                    <a:pt x="16" y="14"/>
                  </a:lnTo>
                  <a:lnTo>
                    <a:pt x="16" y="26"/>
                  </a:lnTo>
                  <a:lnTo>
                    <a:pt x="17" y="26"/>
                  </a:lnTo>
                  <a:lnTo>
                    <a:pt x="17" y="38"/>
                  </a:lnTo>
                  <a:lnTo>
                    <a:pt x="19" y="38"/>
                  </a:lnTo>
                  <a:lnTo>
                    <a:pt x="19" y="53"/>
                  </a:lnTo>
                  <a:lnTo>
                    <a:pt x="20" y="53"/>
                  </a:lnTo>
                  <a:lnTo>
                    <a:pt x="20" y="79"/>
                  </a:lnTo>
                  <a:lnTo>
                    <a:pt x="22" y="79"/>
                  </a:lnTo>
                  <a:lnTo>
                    <a:pt x="22" y="90"/>
                  </a:lnTo>
                  <a:lnTo>
                    <a:pt x="23" y="90"/>
                  </a:lnTo>
                  <a:lnTo>
                    <a:pt x="23" y="98"/>
                  </a:lnTo>
                  <a:lnTo>
                    <a:pt x="24" y="98"/>
                  </a:lnTo>
                  <a:lnTo>
                    <a:pt x="24" y="103"/>
                  </a:lnTo>
                  <a:lnTo>
                    <a:pt x="26" y="103"/>
                  </a:lnTo>
                  <a:lnTo>
                    <a:pt x="26" y="108"/>
                  </a:lnTo>
                  <a:lnTo>
                    <a:pt x="27" y="108"/>
                  </a:lnTo>
                  <a:lnTo>
                    <a:pt x="27" y="112"/>
                  </a:lnTo>
                  <a:lnTo>
                    <a:pt x="28" y="112"/>
                  </a:lnTo>
                  <a:lnTo>
                    <a:pt x="28" y="115"/>
                  </a:lnTo>
                  <a:lnTo>
                    <a:pt x="29" y="115"/>
                  </a:lnTo>
                  <a:lnTo>
                    <a:pt x="31" y="115"/>
                  </a:lnTo>
                  <a:lnTo>
                    <a:pt x="31" y="117"/>
                  </a:lnTo>
                  <a:lnTo>
                    <a:pt x="32" y="117"/>
                  </a:lnTo>
                  <a:lnTo>
                    <a:pt x="34" y="117"/>
                  </a:lnTo>
                  <a:lnTo>
                    <a:pt x="35" y="117"/>
                  </a:lnTo>
                  <a:lnTo>
                    <a:pt x="35" y="118"/>
                  </a:lnTo>
                  <a:lnTo>
                    <a:pt x="37" y="118"/>
                  </a:lnTo>
                  <a:lnTo>
                    <a:pt x="37" y="120"/>
                  </a:lnTo>
                  <a:lnTo>
                    <a:pt x="38" y="120"/>
                  </a:lnTo>
                  <a:lnTo>
                    <a:pt x="39" y="120"/>
                  </a:lnTo>
                  <a:lnTo>
                    <a:pt x="41" y="120"/>
                  </a:lnTo>
                  <a:lnTo>
                    <a:pt x="41" y="122"/>
                  </a:lnTo>
                  <a:lnTo>
                    <a:pt x="42" y="122"/>
                  </a:lnTo>
                  <a:lnTo>
                    <a:pt x="44" y="122"/>
                  </a:lnTo>
                  <a:lnTo>
                    <a:pt x="45" y="122"/>
                  </a:lnTo>
                  <a:lnTo>
                    <a:pt x="47" y="122"/>
                  </a:lnTo>
                  <a:lnTo>
                    <a:pt x="48" y="122"/>
                  </a:lnTo>
                  <a:lnTo>
                    <a:pt x="49" y="122"/>
                  </a:lnTo>
                  <a:lnTo>
                    <a:pt x="50" y="122"/>
                  </a:lnTo>
                  <a:lnTo>
                    <a:pt x="52" y="122"/>
                  </a:lnTo>
                  <a:lnTo>
                    <a:pt x="53" y="122"/>
                  </a:lnTo>
                  <a:lnTo>
                    <a:pt x="53" y="120"/>
                  </a:lnTo>
                  <a:lnTo>
                    <a:pt x="54" y="120"/>
                  </a:lnTo>
                  <a:lnTo>
                    <a:pt x="56" y="120"/>
                  </a:lnTo>
                  <a:lnTo>
                    <a:pt x="57" y="120"/>
                  </a:lnTo>
                  <a:lnTo>
                    <a:pt x="57" y="118"/>
                  </a:lnTo>
                  <a:lnTo>
                    <a:pt x="59" y="118"/>
                  </a:lnTo>
                  <a:lnTo>
                    <a:pt x="60" y="118"/>
                  </a:lnTo>
                  <a:lnTo>
                    <a:pt x="60" y="120"/>
                  </a:lnTo>
                  <a:lnTo>
                    <a:pt x="61" y="120"/>
                  </a:lnTo>
                  <a:lnTo>
                    <a:pt x="63" y="120"/>
                  </a:lnTo>
                  <a:lnTo>
                    <a:pt x="64" y="120"/>
                  </a:lnTo>
                  <a:lnTo>
                    <a:pt x="66" y="120"/>
                  </a:lnTo>
                  <a:lnTo>
                    <a:pt x="66" y="122"/>
                  </a:lnTo>
                  <a:lnTo>
                    <a:pt x="67" y="122"/>
                  </a:lnTo>
                  <a:lnTo>
                    <a:pt x="69" y="122"/>
                  </a:lnTo>
                  <a:lnTo>
                    <a:pt x="69" y="123"/>
                  </a:lnTo>
                  <a:lnTo>
                    <a:pt x="70" y="123"/>
                  </a:lnTo>
                  <a:lnTo>
                    <a:pt x="71" y="123"/>
                  </a:lnTo>
                  <a:lnTo>
                    <a:pt x="71" y="124"/>
                  </a:lnTo>
                  <a:lnTo>
                    <a:pt x="73" y="124"/>
                  </a:lnTo>
                  <a:lnTo>
                    <a:pt x="74" y="124"/>
                  </a:lnTo>
                  <a:lnTo>
                    <a:pt x="74" y="123"/>
                  </a:lnTo>
                  <a:lnTo>
                    <a:pt x="75" y="123"/>
                  </a:lnTo>
                  <a:lnTo>
                    <a:pt x="76" y="123"/>
                  </a:lnTo>
                  <a:lnTo>
                    <a:pt x="76" y="122"/>
                  </a:lnTo>
                  <a:lnTo>
                    <a:pt x="78" y="122"/>
                  </a:lnTo>
                  <a:lnTo>
                    <a:pt x="79" y="122"/>
                  </a:lnTo>
                  <a:lnTo>
                    <a:pt x="81" y="122"/>
                  </a:lnTo>
                  <a:lnTo>
                    <a:pt x="82" y="122"/>
                  </a:lnTo>
                  <a:lnTo>
                    <a:pt x="84" y="122"/>
                  </a:lnTo>
                  <a:lnTo>
                    <a:pt x="85" y="122"/>
                  </a:lnTo>
                  <a:lnTo>
                    <a:pt x="86" y="122"/>
                  </a:lnTo>
                  <a:lnTo>
                    <a:pt x="88" y="122"/>
                  </a:lnTo>
                  <a:lnTo>
                    <a:pt x="89" y="122"/>
                  </a:lnTo>
                  <a:lnTo>
                    <a:pt x="91" y="122"/>
                  </a:lnTo>
                  <a:lnTo>
                    <a:pt x="91" y="120"/>
                  </a:lnTo>
                  <a:lnTo>
                    <a:pt x="92" y="120"/>
                  </a:lnTo>
                  <a:lnTo>
                    <a:pt x="94" y="120"/>
                  </a:lnTo>
                  <a:lnTo>
                    <a:pt x="94" y="118"/>
                  </a:lnTo>
                  <a:lnTo>
                    <a:pt x="95" y="118"/>
                  </a:lnTo>
                  <a:lnTo>
                    <a:pt x="95" y="120"/>
                  </a:lnTo>
                  <a:lnTo>
                    <a:pt x="96" y="120"/>
                  </a:lnTo>
                  <a:lnTo>
                    <a:pt x="98" y="120"/>
                  </a:lnTo>
                  <a:lnTo>
                    <a:pt x="99" y="120"/>
                  </a:lnTo>
                  <a:lnTo>
                    <a:pt x="99" y="122"/>
                  </a:lnTo>
                  <a:lnTo>
                    <a:pt x="100" y="122"/>
                  </a:lnTo>
                  <a:lnTo>
                    <a:pt x="101" y="122"/>
                  </a:lnTo>
                  <a:lnTo>
                    <a:pt x="103" y="122"/>
                  </a:lnTo>
                  <a:lnTo>
                    <a:pt x="103" y="123"/>
                  </a:lnTo>
                  <a:lnTo>
                    <a:pt x="104" y="123"/>
                  </a:lnTo>
                  <a:lnTo>
                    <a:pt x="106" y="123"/>
                  </a:lnTo>
                  <a:lnTo>
                    <a:pt x="107" y="123"/>
                  </a:lnTo>
                  <a:lnTo>
                    <a:pt x="109" y="123"/>
                  </a:lnTo>
                  <a:lnTo>
                    <a:pt x="110" y="123"/>
                  </a:lnTo>
                  <a:lnTo>
                    <a:pt x="110" y="122"/>
                  </a:lnTo>
                  <a:lnTo>
                    <a:pt x="111" y="122"/>
                  </a:lnTo>
                  <a:lnTo>
                    <a:pt x="113" y="122"/>
                  </a:lnTo>
                  <a:lnTo>
                    <a:pt x="113" y="123"/>
                  </a:lnTo>
                  <a:lnTo>
                    <a:pt x="114" y="123"/>
                  </a:lnTo>
                  <a:lnTo>
                    <a:pt x="116" y="123"/>
                  </a:lnTo>
                  <a:lnTo>
                    <a:pt x="116" y="122"/>
                  </a:lnTo>
                  <a:lnTo>
                    <a:pt x="117" y="122"/>
                  </a:lnTo>
                  <a:lnTo>
                    <a:pt x="118" y="122"/>
                  </a:lnTo>
                  <a:lnTo>
                    <a:pt x="120" y="122"/>
                  </a:lnTo>
                  <a:lnTo>
                    <a:pt x="121" y="122"/>
                  </a:lnTo>
                  <a:lnTo>
                    <a:pt x="123" y="122"/>
                  </a:lnTo>
                  <a:lnTo>
                    <a:pt x="124" y="122"/>
                  </a:lnTo>
                  <a:lnTo>
                    <a:pt x="125" y="122"/>
                  </a:lnTo>
                  <a:lnTo>
                    <a:pt x="126" y="122"/>
                  </a:lnTo>
                  <a:lnTo>
                    <a:pt x="128" y="122"/>
                  </a:lnTo>
                  <a:lnTo>
                    <a:pt x="129" y="122"/>
                  </a:lnTo>
                  <a:lnTo>
                    <a:pt x="131" y="122"/>
                  </a:lnTo>
                  <a:lnTo>
                    <a:pt x="132" y="122"/>
                  </a:lnTo>
                  <a:lnTo>
                    <a:pt x="133" y="122"/>
                  </a:lnTo>
                  <a:lnTo>
                    <a:pt x="133" y="123"/>
                  </a:lnTo>
                  <a:lnTo>
                    <a:pt x="135" y="123"/>
                  </a:lnTo>
                  <a:lnTo>
                    <a:pt x="135" y="124"/>
                  </a:lnTo>
                  <a:lnTo>
                    <a:pt x="136" y="124"/>
                  </a:lnTo>
                  <a:lnTo>
                    <a:pt x="138" y="124"/>
                  </a:lnTo>
                  <a:lnTo>
                    <a:pt x="139" y="124"/>
                  </a:lnTo>
                  <a:lnTo>
                    <a:pt x="139" y="123"/>
                  </a:lnTo>
                  <a:lnTo>
                    <a:pt x="141" y="123"/>
                  </a:lnTo>
                  <a:lnTo>
                    <a:pt x="142" y="123"/>
                  </a:lnTo>
                  <a:lnTo>
                    <a:pt x="142" y="122"/>
                  </a:lnTo>
                  <a:lnTo>
                    <a:pt x="143" y="122"/>
                  </a:lnTo>
                  <a:lnTo>
                    <a:pt x="145" y="122"/>
                  </a:lnTo>
                  <a:lnTo>
                    <a:pt x="146" y="122"/>
                  </a:lnTo>
                  <a:lnTo>
                    <a:pt x="148" y="122"/>
                  </a:lnTo>
                  <a:lnTo>
                    <a:pt x="149" y="122"/>
                  </a:lnTo>
                  <a:lnTo>
                    <a:pt x="150" y="122"/>
                  </a:lnTo>
                  <a:lnTo>
                    <a:pt x="151" y="122"/>
                  </a:lnTo>
                  <a:lnTo>
                    <a:pt x="151" y="120"/>
                  </a:lnTo>
                  <a:lnTo>
                    <a:pt x="153" y="120"/>
                  </a:lnTo>
                  <a:lnTo>
                    <a:pt x="153" y="118"/>
                  </a:lnTo>
                  <a:lnTo>
                    <a:pt x="154" y="118"/>
                  </a:lnTo>
                  <a:lnTo>
                    <a:pt x="156" y="118"/>
                  </a:lnTo>
                  <a:lnTo>
                    <a:pt x="157" y="118"/>
                  </a:lnTo>
                  <a:lnTo>
                    <a:pt x="157" y="120"/>
                  </a:lnTo>
                  <a:lnTo>
                    <a:pt x="158" y="120"/>
                  </a:lnTo>
                  <a:lnTo>
                    <a:pt x="160" y="120"/>
                  </a:lnTo>
                  <a:lnTo>
                    <a:pt x="161" y="120"/>
                  </a:lnTo>
                  <a:lnTo>
                    <a:pt x="161" y="118"/>
                  </a:lnTo>
                  <a:lnTo>
                    <a:pt x="163" y="118"/>
                  </a:lnTo>
                  <a:lnTo>
                    <a:pt x="164" y="118"/>
                  </a:lnTo>
                  <a:lnTo>
                    <a:pt x="166" y="118"/>
                  </a:lnTo>
                  <a:lnTo>
                    <a:pt x="167" y="118"/>
                  </a:lnTo>
                  <a:lnTo>
                    <a:pt x="167" y="120"/>
                  </a:lnTo>
                  <a:lnTo>
                    <a:pt x="168" y="120"/>
                  </a:lnTo>
                  <a:lnTo>
                    <a:pt x="170" y="120"/>
                  </a:lnTo>
                  <a:lnTo>
                    <a:pt x="170" y="122"/>
                  </a:lnTo>
                  <a:lnTo>
                    <a:pt x="171" y="122"/>
                  </a:lnTo>
                  <a:lnTo>
                    <a:pt x="173" y="122"/>
                  </a:lnTo>
                  <a:lnTo>
                    <a:pt x="174" y="122"/>
                  </a:lnTo>
                  <a:lnTo>
                    <a:pt x="174" y="120"/>
                  </a:lnTo>
                  <a:lnTo>
                    <a:pt x="175" y="120"/>
                  </a:lnTo>
                  <a:lnTo>
                    <a:pt x="176" y="120"/>
                  </a:lnTo>
                  <a:lnTo>
                    <a:pt x="178" y="120"/>
                  </a:lnTo>
                  <a:lnTo>
                    <a:pt x="178" y="122"/>
                  </a:lnTo>
                  <a:lnTo>
                    <a:pt x="179" y="122"/>
                  </a:lnTo>
                  <a:lnTo>
                    <a:pt x="180" y="122"/>
                  </a:lnTo>
                  <a:lnTo>
                    <a:pt x="182" y="122"/>
                  </a:lnTo>
                  <a:lnTo>
                    <a:pt x="183" y="122"/>
                  </a:lnTo>
                  <a:lnTo>
                    <a:pt x="185" y="122"/>
                  </a:lnTo>
                  <a:lnTo>
                    <a:pt x="186" y="122"/>
                  </a:lnTo>
                  <a:lnTo>
                    <a:pt x="186" y="123"/>
                  </a:lnTo>
                  <a:lnTo>
                    <a:pt x="188" y="123"/>
                  </a:lnTo>
                  <a:lnTo>
                    <a:pt x="189" y="123"/>
                  </a:lnTo>
                  <a:lnTo>
                    <a:pt x="190" y="123"/>
                  </a:lnTo>
                  <a:lnTo>
                    <a:pt x="192" y="123"/>
                  </a:lnTo>
                  <a:lnTo>
                    <a:pt x="192" y="124"/>
                  </a:lnTo>
                  <a:lnTo>
                    <a:pt x="193" y="124"/>
                  </a:lnTo>
                  <a:lnTo>
                    <a:pt x="195" y="124"/>
                  </a:lnTo>
                  <a:lnTo>
                    <a:pt x="196" y="124"/>
                  </a:lnTo>
                  <a:lnTo>
                    <a:pt x="198" y="124"/>
                  </a:lnTo>
                  <a:lnTo>
                    <a:pt x="199" y="124"/>
                  </a:lnTo>
                  <a:lnTo>
                    <a:pt x="199" y="126"/>
                  </a:lnTo>
                  <a:lnTo>
                    <a:pt x="200" y="126"/>
                  </a:lnTo>
                  <a:lnTo>
                    <a:pt x="201" y="126"/>
                  </a:lnTo>
                  <a:lnTo>
                    <a:pt x="201" y="127"/>
                  </a:lnTo>
                  <a:lnTo>
                    <a:pt x="203" y="127"/>
                  </a:lnTo>
                  <a:lnTo>
                    <a:pt x="204" y="127"/>
                  </a:lnTo>
                  <a:lnTo>
                    <a:pt x="204" y="126"/>
                  </a:lnTo>
                  <a:lnTo>
                    <a:pt x="205" y="126"/>
                  </a:lnTo>
                  <a:lnTo>
                    <a:pt x="207" y="126"/>
                  </a:lnTo>
                  <a:lnTo>
                    <a:pt x="208" y="126"/>
                  </a:lnTo>
                  <a:lnTo>
                    <a:pt x="210" y="126"/>
                  </a:lnTo>
                  <a:lnTo>
                    <a:pt x="211" y="126"/>
                  </a:lnTo>
                  <a:lnTo>
                    <a:pt x="213" y="126"/>
                  </a:lnTo>
                  <a:lnTo>
                    <a:pt x="214" y="126"/>
                  </a:lnTo>
                  <a:lnTo>
                    <a:pt x="215" y="126"/>
                  </a:lnTo>
                  <a:lnTo>
                    <a:pt x="217" y="126"/>
                  </a:lnTo>
                  <a:lnTo>
                    <a:pt x="218" y="126"/>
                  </a:lnTo>
                  <a:lnTo>
                    <a:pt x="220" y="126"/>
                  </a:lnTo>
                  <a:lnTo>
                    <a:pt x="221" y="126"/>
                  </a:lnTo>
                  <a:lnTo>
                    <a:pt x="221" y="127"/>
                  </a:lnTo>
                  <a:lnTo>
                    <a:pt x="223" y="127"/>
                  </a:lnTo>
                  <a:lnTo>
                    <a:pt x="223" y="126"/>
                  </a:lnTo>
                  <a:lnTo>
                    <a:pt x="225" y="126"/>
                  </a:lnTo>
                  <a:lnTo>
                    <a:pt x="226" y="126"/>
                  </a:lnTo>
                  <a:lnTo>
                    <a:pt x="228" y="126"/>
                  </a:lnTo>
                  <a:lnTo>
                    <a:pt x="229" y="126"/>
                  </a:lnTo>
                  <a:lnTo>
                    <a:pt x="230" y="126"/>
                  </a:lnTo>
                  <a:lnTo>
                    <a:pt x="232" y="126"/>
                  </a:lnTo>
                  <a:lnTo>
                    <a:pt x="233" y="126"/>
                  </a:lnTo>
                  <a:lnTo>
                    <a:pt x="235" y="126"/>
                  </a:lnTo>
                  <a:lnTo>
                    <a:pt x="236" y="126"/>
                  </a:lnTo>
                  <a:lnTo>
                    <a:pt x="236" y="127"/>
                  </a:lnTo>
                  <a:lnTo>
                    <a:pt x="237" y="127"/>
                  </a:lnTo>
                  <a:lnTo>
                    <a:pt x="239" y="127"/>
                  </a:lnTo>
                  <a:lnTo>
                    <a:pt x="240" y="127"/>
                  </a:lnTo>
                  <a:lnTo>
                    <a:pt x="242" y="127"/>
                  </a:lnTo>
                  <a:lnTo>
                    <a:pt x="243" y="127"/>
                  </a:lnTo>
                  <a:lnTo>
                    <a:pt x="245" y="127"/>
                  </a:lnTo>
                  <a:lnTo>
                    <a:pt x="246" y="127"/>
                  </a:lnTo>
                  <a:lnTo>
                    <a:pt x="247" y="127"/>
                  </a:lnTo>
                  <a:lnTo>
                    <a:pt x="248" y="127"/>
                  </a:lnTo>
                  <a:lnTo>
                    <a:pt x="250" y="127"/>
                  </a:lnTo>
                  <a:lnTo>
                    <a:pt x="251" y="127"/>
                  </a:lnTo>
                  <a:lnTo>
                    <a:pt x="251" y="126"/>
                  </a:lnTo>
                  <a:lnTo>
                    <a:pt x="252" y="126"/>
                  </a:lnTo>
                  <a:lnTo>
                    <a:pt x="252" y="127"/>
                  </a:lnTo>
                  <a:lnTo>
                    <a:pt x="254" y="127"/>
                  </a:lnTo>
                  <a:lnTo>
                    <a:pt x="255" y="127"/>
                  </a:lnTo>
                  <a:lnTo>
                    <a:pt x="257" y="127"/>
                  </a:lnTo>
                  <a:lnTo>
                    <a:pt x="257" y="126"/>
                  </a:lnTo>
                  <a:lnTo>
                    <a:pt x="258" y="126"/>
                  </a:lnTo>
                  <a:lnTo>
                    <a:pt x="260" y="126"/>
                  </a:lnTo>
                  <a:lnTo>
                    <a:pt x="261" y="126"/>
                  </a:lnTo>
                  <a:lnTo>
                    <a:pt x="262" y="126"/>
                  </a:lnTo>
                  <a:lnTo>
                    <a:pt x="264" y="126"/>
                  </a:lnTo>
                  <a:lnTo>
                    <a:pt x="264" y="127"/>
                  </a:lnTo>
                  <a:lnTo>
                    <a:pt x="265" y="127"/>
                  </a:lnTo>
                  <a:lnTo>
                    <a:pt x="265" y="129"/>
                  </a:lnTo>
                  <a:lnTo>
                    <a:pt x="267" y="129"/>
                  </a:lnTo>
                  <a:lnTo>
                    <a:pt x="268" y="129"/>
                  </a:lnTo>
                  <a:lnTo>
                    <a:pt x="270" y="129"/>
                  </a:lnTo>
                  <a:lnTo>
                    <a:pt x="271" y="129"/>
                  </a:lnTo>
                  <a:lnTo>
                    <a:pt x="272" y="129"/>
                  </a:lnTo>
                  <a:lnTo>
                    <a:pt x="273" y="129"/>
                  </a:lnTo>
                  <a:lnTo>
                    <a:pt x="275" y="129"/>
                  </a:lnTo>
                  <a:lnTo>
                    <a:pt x="276" y="129"/>
                  </a:lnTo>
                  <a:lnTo>
                    <a:pt x="276" y="130"/>
                  </a:lnTo>
                  <a:lnTo>
                    <a:pt x="277" y="130"/>
                  </a:lnTo>
                  <a:lnTo>
                    <a:pt x="279" y="130"/>
                  </a:lnTo>
                  <a:lnTo>
                    <a:pt x="280" y="130"/>
                  </a:lnTo>
                  <a:lnTo>
                    <a:pt x="280" y="129"/>
                  </a:lnTo>
                  <a:lnTo>
                    <a:pt x="282" y="129"/>
                  </a:lnTo>
                  <a:lnTo>
                    <a:pt x="283" y="129"/>
                  </a:lnTo>
                  <a:lnTo>
                    <a:pt x="285" y="129"/>
                  </a:lnTo>
                  <a:lnTo>
                    <a:pt x="285" y="130"/>
                  </a:lnTo>
                  <a:lnTo>
                    <a:pt x="286" y="130"/>
                  </a:lnTo>
                  <a:lnTo>
                    <a:pt x="287" y="130"/>
                  </a:lnTo>
                  <a:lnTo>
                    <a:pt x="287" y="129"/>
                  </a:lnTo>
                  <a:lnTo>
                    <a:pt x="289" y="129"/>
                  </a:lnTo>
                  <a:lnTo>
                    <a:pt x="290" y="129"/>
                  </a:lnTo>
                  <a:lnTo>
                    <a:pt x="290" y="130"/>
                  </a:lnTo>
                  <a:lnTo>
                    <a:pt x="292" y="130"/>
                  </a:lnTo>
                  <a:lnTo>
                    <a:pt x="293" y="130"/>
                  </a:lnTo>
                  <a:lnTo>
                    <a:pt x="294" y="130"/>
                  </a:lnTo>
                  <a:lnTo>
                    <a:pt x="294" y="129"/>
                  </a:lnTo>
                  <a:lnTo>
                    <a:pt x="296" y="129"/>
                  </a:lnTo>
                  <a:lnTo>
                    <a:pt x="297" y="129"/>
                  </a:lnTo>
                  <a:lnTo>
                    <a:pt x="297" y="130"/>
                  </a:lnTo>
                  <a:lnTo>
                    <a:pt x="298" y="130"/>
                  </a:lnTo>
                  <a:lnTo>
                    <a:pt x="299" y="130"/>
                  </a:lnTo>
                  <a:lnTo>
                    <a:pt x="301" y="130"/>
                  </a:lnTo>
                  <a:lnTo>
                    <a:pt x="302" y="130"/>
                  </a:lnTo>
                  <a:lnTo>
                    <a:pt x="304" y="130"/>
                  </a:lnTo>
                  <a:lnTo>
                    <a:pt x="304" y="129"/>
                  </a:lnTo>
                  <a:lnTo>
                    <a:pt x="305" y="129"/>
                  </a:lnTo>
                  <a:lnTo>
                    <a:pt x="307" y="129"/>
                  </a:lnTo>
                  <a:lnTo>
                    <a:pt x="308" y="129"/>
                  </a:lnTo>
                  <a:lnTo>
                    <a:pt x="309" y="129"/>
                  </a:lnTo>
                  <a:lnTo>
                    <a:pt x="311" y="129"/>
                  </a:lnTo>
                  <a:lnTo>
                    <a:pt x="312" y="129"/>
                  </a:lnTo>
                  <a:lnTo>
                    <a:pt x="314" y="129"/>
                  </a:lnTo>
                  <a:lnTo>
                    <a:pt x="315" y="129"/>
                  </a:lnTo>
                  <a:lnTo>
                    <a:pt x="315" y="130"/>
                  </a:lnTo>
                  <a:lnTo>
                    <a:pt x="317" y="130"/>
                  </a:lnTo>
                  <a:lnTo>
                    <a:pt x="318" y="130"/>
                  </a:lnTo>
                  <a:lnTo>
                    <a:pt x="319" y="130"/>
                  </a:lnTo>
                  <a:lnTo>
                    <a:pt x="321" y="130"/>
                  </a:lnTo>
                  <a:lnTo>
                    <a:pt x="322" y="130"/>
                  </a:lnTo>
                  <a:lnTo>
                    <a:pt x="322" y="129"/>
                  </a:lnTo>
                  <a:lnTo>
                    <a:pt x="323" y="129"/>
                  </a:lnTo>
                  <a:lnTo>
                    <a:pt x="323" y="130"/>
                  </a:lnTo>
                  <a:lnTo>
                    <a:pt x="324" y="130"/>
                  </a:lnTo>
                  <a:lnTo>
                    <a:pt x="326" y="130"/>
                  </a:lnTo>
                  <a:lnTo>
                    <a:pt x="327" y="130"/>
                  </a:lnTo>
                  <a:lnTo>
                    <a:pt x="327" y="132"/>
                  </a:lnTo>
                  <a:lnTo>
                    <a:pt x="329" y="132"/>
                  </a:lnTo>
                  <a:lnTo>
                    <a:pt x="329" y="130"/>
                  </a:lnTo>
                  <a:lnTo>
                    <a:pt x="330" y="130"/>
                  </a:lnTo>
                  <a:lnTo>
                    <a:pt x="332" y="130"/>
                  </a:lnTo>
                  <a:lnTo>
                    <a:pt x="332" y="129"/>
                  </a:lnTo>
                  <a:lnTo>
                    <a:pt x="333" y="129"/>
                  </a:lnTo>
                  <a:lnTo>
                    <a:pt x="334" y="129"/>
                  </a:lnTo>
                  <a:lnTo>
                    <a:pt x="336" y="129"/>
                  </a:lnTo>
                  <a:lnTo>
                    <a:pt x="336" y="130"/>
                  </a:lnTo>
                  <a:lnTo>
                    <a:pt x="337" y="130"/>
                  </a:lnTo>
                  <a:lnTo>
                    <a:pt x="339" y="130"/>
                  </a:lnTo>
                  <a:lnTo>
                    <a:pt x="340" y="130"/>
                  </a:lnTo>
                  <a:lnTo>
                    <a:pt x="340" y="129"/>
                  </a:lnTo>
                  <a:lnTo>
                    <a:pt x="342" y="129"/>
                  </a:lnTo>
                </a:path>
              </a:pathLst>
            </a:custGeom>
            <a:noFill/>
            <a:ln w="15875"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pPr>
              <a:endParaRPr lang="de-DE"/>
            </a:p>
          </p:txBody>
        </p:sp>
        <p:sp>
          <p:nvSpPr>
            <p:cNvPr id="239" name="Line 64">
              <a:extLst>
                <a:ext uri="{FF2B5EF4-FFF2-40B4-BE49-F238E27FC236}">
                  <a16:creationId xmlns:a16="http://schemas.microsoft.com/office/drawing/2014/main" id="{3BE3203E-3982-4490-9726-4C22802A02EA}"/>
                </a:ext>
              </a:extLst>
            </p:cNvPr>
            <p:cNvSpPr>
              <a:spLocks noChangeShapeType="1"/>
            </p:cNvSpPr>
            <p:nvPr/>
          </p:nvSpPr>
          <p:spPr bwMode="auto">
            <a:xfrm>
              <a:off x="2712"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sp>
          <p:nvSpPr>
            <p:cNvPr id="240" name="Line 65">
              <a:extLst>
                <a:ext uri="{FF2B5EF4-FFF2-40B4-BE49-F238E27FC236}">
                  <a16:creationId xmlns:a16="http://schemas.microsoft.com/office/drawing/2014/main" id="{8BD319A4-519F-41E2-9829-4DEA37F81BC9}"/>
                </a:ext>
              </a:extLst>
            </p:cNvPr>
            <p:cNvSpPr>
              <a:spLocks noChangeShapeType="1"/>
            </p:cNvSpPr>
            <p:nvPr/>
          </p:nvSpPr>
          <p:spPr bwMode="auto">
            <a:xfrm>
              <a:off x="2476"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sp>
          <p:nvSpPr>
            <p:cNvPr id="241" name="Line 66">
              <a:extLst>
                <a:ext uri="{FF2B5EF4-FFF2-40B4-BE49-F238E27FC236}">
                  <a16:creationId xmlns:a16="http://schemas.microsoft.com/office/drawing/2014/main" id="{FD15AC7D-A3B6-4A62-BF2B-AA446687299D}"/>
                </a:ext>
              </a:extLst>
            </p:cNvPr>
            <p:cNvSpPr>
              <a:spLocks noChangeShapeType="1"/>
            </p:cNvSpPr>
            <p:nvPr/>
          </p:nvSpPr>
          <p:spPr bwMode="auto">
            <a:xfrm>
              <a:off x="2243"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sp>
          <p:nvSpPr>
            <p:cNvPr id="242" name="Line 67">
              <a:extLst>
                <a:ext uri="{FF2B5EF4-FFF2-40B4-BE49-F238E27FC236}">
                  <a16:creationId xmlns:a16="http://schemas.microsoft.com/office/drawing/2014/main" id="{FAD2C2F9-C1EB-45B4-BFA8-B82EA4E4F0D5}"/>
                </a:ext>
              </a:extLst>
            </p:cNvPr>
            <p:cNvSpPr>
              <a:spLocks noChangeShapeType="1"/>
            </p:cNvSpPr>
            <p:nvPr/>
          </p:nvSpPr>
          <p:spPr bwMode="auto">
            <a:xfrm>
              <a:off x="2010"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sp>
          <p:nvSpPr>
            <p:cNvPr id="243" name="Line 68">
              <a:extLst>
                <a:ext uri="{FF2B5EF4-FFF2-40B4-BE49-F238E27FC236}">
                  <a16:creationId xmlns:a16="http://schemas.microsoft.com/office/drawing/2014/main" id="{D93B21AB-920C-4411-9881-2C1DE8A2225C}"/>
                </a:ext>
              </a:extLst>
            </p:cNvPr>
            <p:cNvSpPr>
              <a:spLocks noChangeShapeType="1"/>
            </p:cNvSpPr>
            <p:nvPr/>
          </p:nvSpPr>
          <p:spPr bwMode="auto">
            <a:xfrm>
              <a:off x="1541"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sp>
          <p:nvSpPr>
            <p:cNvPr id="244" name="Line 69">
              <a:extLst>
                <a:ext uri="{FF2B5EF4-FFF2-40B4-BE49-F238E27FC236}">
                  <a16:creationId xmlns:a16="http://schemas.microsoft.com/office/drawing/2014/main" id="{86419CA0-0479-4152-95F8-90E47FA2E275}"/>
                </a:ext>
              </a:extLst>
            </p:cNvPr>
            <p:cNvSpPr>
              <a:spLocks noChangeShapeType="1"/>
            </p:cNvSpPr>
            <p:nvPr/>
          </p:nvSpPr>
          <p:spPr bwMode="auto">
            <a:xfrm>
              <a:off x="1306" y="2437"/>
              <a:ext cx="0" cy="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de-DE"/>
            </a:p>
          </p:txBody>
        </p:sp>
      </p:grpSp>
      <p:sp>
        <p:nvSpPr>
          <p:cNvPr id="245" name="Line 71">
            <a:extLst>
              <a:ext uri="{FF2B5EF4-FFF2-40B4-BE49-F238E27FC236}">
                <a16:creationId xmlns:a16="http://schemas.microsoft.com/office/drawing/2014/main" id="{922497C7-438B-42D5-BD91-7627185405B0}"/>
              </a:ext>
            </a:extLst>
          </p:cNvPr>
          <p:cNvSpPr>
            <a:spLocks noChangeShapeType="1"/>
          </p:cNvSpPr>
          <p:nvPr/>
        </p:nvSpPr>
        <p:spPr bwMode="auto">
          <a:xfrm flipH="1">
            <a:off x="2168712" y="4911771"/>
            <a:ext cx="794147" cy="54769"/>
          </a:xfrm>
          <a:prstGeom prst="line">
            <a:avLst/>
          </a:prstGeom>
          <a:noFill/>
          <a:ln w="95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p>
            <a:pPr>
              <a:buClr>
                <a:srgbClr val="000000"/>
              </a:buClr>
            </a:pPr>
            <a:endParaRPr lang="de-DE"/>
          </a:p>
        </p:txBody>
      </p:sp>
      <p:sp>
        <p:nvSpPr>
          <p:cNvPr id="246" name="Line 73">
            <a:extLst>
              <a:ext uri="{FF2B5EF4-FFF2-40B4-BE49-F238E27FC236}">
                <a16:creationId xmlns:a16="http://schemas.microsoft.com/office/drawing/2014/main" id="{1B11D337-D600-456E-9BBE-F306E6B5AAF6}"/>
              </a:ext>
            </a:extLst>
          </p:cNvPr>
          <p:cNvSpPr>
            <a:spLocks noChangeShapeType="1"/>
          </p:cNvSpPr>
          <p:nvPr/>
        </p:nvSpPr>
        <p:spPr bwMode="auto">
          <a:xfrm flipH="1" flipV="1">
            <a:off x="1966305" y="4556965"/>
            <a:ext cx="991791" cy="250031"/>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p>
            <a:pPr>
              <a:buClr>
                <a:srgbClr val="000000"/>
              </a:buClr>
            </a:pPr>
            <a:endParaRPr lang="de-DE"/>
          </a:p>
        </p:txBody>
      </p:sp>
      <p:sp>
        <p:nvSpPr>
          <p:cNvPr id="247" name="Line 83">
            <a:extLst>
              <a:ext uri="{FF2B5EF4-FFF2-40B4-BE49-F238E27FC236}">
                <a16:creationId xmlns:a16="http://schemas.microsoft.com/office/drawing/2014/main" id="{DA0F2DF3-6CE6-47A4-8FA7-D7FC9465FEC6}"/>
              </a:ext>
            </a:extLst>
          </p:cNvPr>
          <p:cNvSpPr>
            <a:spLocks noChangeShapeType="1"/>
          </p:cNvSpPr>
          <p:nvPr/>
        </p:nvSpPr>
        <p:spPr bwMode="auto">
          <a:xfrm flipH="1" flipV="1">
            <a:off x="2487799" y="4549819"/>
            <a:ext cx="492919" cy="1571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p>
            <a:pPr>
              <a:buClr>
                <a:srgbClr val="000000"/>
              </a:buClr>
            </a:pPr>
            <a:endParaRPr lang="de-DE"/>
          </a:p>
        </p:txBody>
      </p:sp>
      <p:sp>
        <p:nvSpPr>
          <p:cNvPr id="248" name="Rectangle 84">
            <a:extLst>
              <a:ext uri="{FF2B5EF4-FFF2-40B4-BE49-F238E27FC236}">
                <a16:creationId xmlns:a16="http://schemas.microsoft.com/office/drawing/2014/main" id="{AFEEA726-23AE-44F3-8F98-B520A955D36A}"/>
              </a:ext>
            </a:extLst>
          </p:cNvPr>
          <p:cNvSpPr>
            <a:spLocks noChangeArrowheads="1"/>
          </p:cNvSpPr>
          <p:nvPr/>
        </p:nvSpPr>
        <p:spPr bwMode="auto">
          <a:xfrm flipH="1">
            <a:off x="2694967" y="4310504"/>
            <a:ext cx="828675" cy="898922"/>
          </a:xfrm>
          <a:prstGeom prst="rect">
            <a:avLst/>
          </a:prstGeom>
          <a:solidFill>
            <a:srgbClr val="A50021">
              <a:alpha val="50195"/>
            </a:srgbClr>
          </a:solidFill>
          <a:ln w="9525">
            <a:miter lim="800000"/>
            <a:headEnd/>
            <a:tailEnd/>
          </a:ln>
          <a:effectLst/>
          <a:scene3d>
            <a:camera prst="legacyObliqueTopRight">
              <a:rot lat="0" lon="17400000" rev="0"/>
            </a:camera>
            <a:lightRig rig="legacyFlat2" dir="t"/>
          </a:scene3d>
          <a:sp3d extrusionH="125400" prstMaterial="legacyPlastic">
            <a:bevelT w="13500" h="13500" prst="angle"/>
            <a:bevelB w="13500" h="13500" prst="angle"/>
            <a:extrusionClr>
              <a:srgbClr val="B2B2B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buClr>
                <a:srgbClr val="000000"/>
              </a:buClr>
            </a:pPr>
            <a:endParaRPr lang="fr-FR"/>
          </a:p>
        </p:txBody>
      </p:sp>
      <p:graphicFrame>
        <p:nvGraphicFramePr>
          <p:cNvPr id="249" name="Object 91">
            <a:extLst>
              <a:ext uri="{FF2B5EF4-FFF2-40B4-BE49-F238E27FC236}">
                <a16:creationId xmlns:a16="http://schemas.microsoft.com/office/drawing/2014/main" id="{8AA0059E-E15A-4B46-8F74-107695463654}"/>
              </a:ext>
            </a:extLst>
          </p:cNvPr>
          <p:cNvGraphicFramePr>
            <a:graphicFrameLocks noChangeAspect="1"/>
          </p:cNvGraphicFramePr>
          <p:nvPr>
            <p:extLst/>
          </p:nvPr>
        </p:nvGraphicFramePr>
        <p:xfrm>
          <a:off x="6851439" y="4373607"/>
          <a:ext cx="432197" cy="981075"/>
        </p:xfrm>
        <a:graphic>
          <a:graphicData uri="http://schemas.openxmlformats.org/presentationml/2006/ole">
            <mc:AlternateContent xmlns:mc="http://schemas.openxmlformats.org/markup-compatibility/2006">
              <mc:Choice xmlns:v="urn:schemas-microsoft-com:vml" Requires="v">
                <p:oleObj spid="_x0000_s4129" name="ISIS/Draw Sketch" r:id="rId4" imgW="768350" imgH="1755140" progId="">
                  <p:embed/>
                </p:oleObj>
              </mc:Choice>
              <mc:Fallback>
                <p:oleObj name="ISIS/Draw Sketch" r:id="rId4" imgW="768350" imgH="1755140" progId="">
                  <p:embed/>
                  <p:pic>
                    <p:nvPicPr>
                      <p:cNvPr id="249" name="Object 91">
                        <a:extLst>
                          <a:ext uri="{FF2B5EF4-FFF2-40B4-BE49-F238E27FC236}">
                            <a16:creationId xmlns:a16="http://schemas.microsoft.com/office/drawing/2014/main" id="{8AA0059E-E15A-4B46-8F74-107695463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439" y="4373607"/>
                        <a:ext cx="43219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 name="Rectangle 94">
            <a:extLst>
              <a:ext uri="{FF2B5EF4-FFF2-40B4-BE49-F238E27FC236}">
                <a16:creationId xmlns:a16="http://schemas.microsoft.com/office/drawing/2014/main" id="{B4049D38-E3B6-4AEA-A582-82AB6DBE8FA1}"/>
              </a:ext>
            </a:extLst>
          </p:cNvPr>
          <p:cNvSpPr>
            <a:spLocks noChangeArrowheads="1"/>
          </p:cNvSpPr>
          <p:nvPr/>
        </p:nvSpPr>
        <p:spPr bwMode="auto">
          <a:xfrm>
            <a:off x="4003162" y="5402433"/>
            <a:ext cx="1008167" cy="11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marL="346472" indent="-346472" defTabSz="433388">
              <a:lnSpc>
                <a:spcPct val="30000"/>
              </a:lnSpc>
              <a:buClr>
                <a:srgbClr val="000000"/>
              </a:buClr>
            </a:pPr>
            <a:r>
              <a:rPr lang="de-DE" sz="1050" dirty="0">
                <a:solidFill>
                  <a:srgbClr val="003399"/>
                </a:solidFill>
              </a:rPr>
              <a:t>Raman Probe</a:t>
            </a:r>
          </a:p>
        </p:txBody>
      </p:sp>
      <p:sp>
        <p:nvSpPr>
          <p:cNvPr id="251" name="Rectangle 250">
            <a:extLst>
              <a:ext uri="{FF2B5EF4-FFF2-40B4-BE49-F238E27FC236}">
                <a16:creationId xmlns:a16="http://schemas.microsoft.com/office/drawing/2014/main" id="{D46726D7-105A-4DD8-8B71-9C49935FCD22}"/>
              </a:ext>
            </a:extLst>
          </p:cNvPr>
          <p:cNvSpPr/>
          <p:nvPr/>
        </p:nvSpPr>
        <p:spPr bwMode="auto">
          <a:xfrm>
            <a:off x="3698070" y="4323305"/>
            <a:ext cx="1135261" cy="973336"/>
          </a:xfrm>
          <a:prstGeom prst="rect">
            <a:avLst/>
          </a:prstGeom>
          <a:gradFill flip="none" rotWithShape="1">
            <a:gsLst>
              <a:gs pos="100000">
                <a:schemeClr val="accent5">
                  <a:lumMod val="50000"/>
                </a:schemeClr>
              </a:gs>
              <a:gs pos="9000">
                <a:srgbClr val="4C82E4">
                  <a:lumMod val="0"/>
                  <a:alpha val="71000"/>
                </a:srgbClr>
              </a:gs>
              <a:gs pos="0">
                <a:schemeClr val="accent1">
                  <a:tint val="23500"/>
                  <a:satMod val="160000"/>
                </a:scheme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69056" tIns="34529" rIns="69056" bIns="34529"/>
          <a:lstStyle/>
          <a:p>
            <a:pPr marL="346472" indent="-346472" defTabSz="433388">
              <a:buClr>
                <a:srgbClr val="000000"/>
              </a:buClr>
              <a:buBlip>
                <a:blip r:embed="rId3"/>
              </a:buBlip>
              <a:defRPr/>
            </a:pPr>
            <a:endParaRPr lang="fr-FR">
              <a:solidFill>
                <a:srgbClr val="000099"/>
              </a:solidFill>
            </a:endParaRPr>
          </a:p>
        </p:txBody>
      </p:sp>
      <p:grpSp>
        <p:nvGrpSpPr>
          <p:cNvPr id="252" name="Groupe 91">
            <a:extLst>
              <a:ext uri="{FF2B5EF4-FFF2-40B4-BE49-F238E27FC236}">
                <a16:creationId xmlns:a16="http://schemas.microsoft.com/office/drawing/2014/main" id="{B5B52927-7262-4439-B92D-7B0F475D5975}"/>
              </a:ext>
            </a:extLst>
          </p:cNvPr>
          <p:cNvGrpSpPr/>
          <p:nvPr/>
        </p:nvGrpSpPr>
        <p:grpSpPr>
          <a:xfrm>
            <a:off x="2965835" y="3426754"/>
            <a:ext cx="4395275" cy="470930"/>
            <a:chOff x="1092068" y="5597818"/>
            <a:chExt cx="6348732" cy="627907"/>
          </a:xfrm>
        </p:grpSpPr>
        <p:sp>
          <p:nvSpPr>
            <p:cNvPr id="253" name="Oval 66">
              <a:extLst>
                <a:ext uri="{FF2B5EF4-FFF2-40B4-BE49-F238E27FC236}">
                  <a16:creationId xmlns:a16="http://schemas.microsoft.com/office/drawing/2014/main" id="{613D94A2-B95C-4923-ADA2-55E7D3D18D85}"/>
                </a:ext>
              </a:extLst>
            </p:cNvPr>
            <p:cNvSpPr>
              <a:spLocks noChangeAspect="1" noChangeArrowheads="1"/>
            </p:cNvSpPr>
            <p:nvPr/>
          </p:nvSpPr>
          <p:spPr bwMode="auto">
            <a:xfrm>
              <a:off x="1638544" y="5709542"/>
              <a:ext cx="97169" cy="88900"/>
            </a:xfrm>
            <a:prstGeom prst="ellipse">
              <a:avLst/>
            </a:prstGeom>
            <a:gradFill rotWithShape="1">
              <a:gsLst>
                <a:gs pos="0">
                  <a:srgbClr val="7171D1"/>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54" name="Oval 67">
              <a:extLst>
                <a:ext uri="{FF2B5EF4-FFF2-40B4-BE49-F238E27FC236}">
                  <a16:creationId xmlns:a16="http://schemas.microsoft.com/office/drawing/2014/main" id="{CD8ABE8D-F147-42FC-8B92-97F8CBDB9FEB}"/>
                </a:ext>
              </a:extLst>
            </p:cNvPr>
            <p:cNvSpPr>
              <a:spLocks noChangeAspect="1" noChangeArrowheads="1"/>
            </p:cNvSpPr>
            <p:nvPr/>
          </p:nvSpPr>
          <p:spPr bwMode="auto">
            <a:xfrm>
              <a:off x="1359766" y="5980083"/>
              <a:ext cx="99749" cy="91282"/>
            </a:xfrm>
            <a:prstGeom prst="ellipse">
              <a:avLst/>
            </a:prstGeom>
            <a:gradFill rotWithShape="1">
              <a:gsLst>
                <a:gs pos="0">
                  <a:srgbClr val="E63700">
                    <a:alpha val="67000"/>
                  </a:srgbClr>
                </a:gs>
                <a:gs pos="100000">
                  <a:srgbClr val="6418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55" name="Oval 68">
              <a:extLst>
                <a:ext uri="{FF2B5EF4-FFF2-40B4-BE49-F238E27FC236}">
                  <a16:creationId xmlns:a16="http://schemas.microsoft.com/office/drawing/2014/main" id="{00ACF1F3-65F2-4B59-AB3E-5340B95BF245}"/>
                </a:ext>
              </a:extLst>
            </p:cNvPr>
            <p:cNvSpPr>
              <a:spLocks noChangeAspect="1" noChangeArrowheads="1"/>
            </p:cNvSpPr>
            <p:nvPr/>
          </p:nvSpPr>
          <p:spPr bwMode="auto">
            <a:xfrm>
              <a:off x="1615396" y="5980083"/>
              <a:ext cx="99749" cy="91282"/>
            </a:xfrm>
            <a:prstGeom prst="ellipse">
              <a:avLst/>
            </a:prstGeom>
            <a:gradFill rotWithShape="1">
              <a:gsLst>
                <a:gs pos="0">
                  <a:srgbClr val="00A800"/>
                </a:gs>
                <a:gs pos="100000">
                  <a:srgbClr val="00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56" name="Oval 69">
              <a:extLst>
                <a:ext uri="{FF2B5EF4-FFF2-40B4-BE49-F238E27FC236}">
                  <a16:creationId xmlns:a16="http://schemas.microsoft.com/office/drawing/2014/main" id="{7D642CB2-C43D-48F8-9618-441000023AFA}"/>
                </a:ext>
              </a:extLst>
            </p:cNvPr>
            <p:cNvSpPr>
              <a:spLocks noChangeAspect="1" noChangeArrowheads="1"/>
            </p:cNvSpPr>
            <p:nvPr/>
          </p:nvSpPr>
          <p:spPr bwMode="auto">
            <a:xfrm>
              <a:off x="1092068" y="5980083"/>
              <a:ext cx="99749" cy="91282"/>
            </a:xfrm>
            <a:prstGeom prst="ellipse">
              <a:avLst/>
            </a:prstGeom>
            <a:gradFill rotWithShape="1">
              <a:gsLst>
                <a:gs pos="0">
                  <a:srgbClr val="FFFF8F"/>
                </a:gs>
                <a:gs pos="100000">
                  <a:srgbClr val="F0EA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0000"/>
                </a:buClr>
              </a:pPr>
              <a:endParaRPr lang="fr-FR"/>
            </a:p>
          </p:txBody>
        </p:sp>
        <p:sp>
          <p:nvSpPr>
            <p:cNvPr id="257" name="Text Box 70">
              <a:extLst>
                <a:ext uri="{FF2B5EF4-FFF2-40B4-BE49-F238E27FC236}">
                  <a16:creationId xmlns:a16="http://schemas.microsoft.com/office/drawing/2014/main" id="{6018E3AF-F794-4C88-9E62-7381649F3D32}"/>
                </a:ext>
              </a:extLst>
            </p:cNvPr>
            <p:cNvSpPr txBox="1">
              <a:spLocks noChangeArrowheads="1"/>
            </p:cNvSpPr>
            <p:nvPr/>
          </p:nvSpPr>
          <p:spPr bwMode="auto">
            <a:xfrm>
              <a:off x="1773137" y="5597818"/>
              <a:ext cx="5667663"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marL="461963" indent="-461963" defTabSz="577850">
                <a:defRPr sz="3600">
                  <a:solidFill>
                    <a:srgbClr val="000099"/>
                  </a:solidFill>
                  <a:latin typeface="Times New Roman" pitchFamily="18" charset="0"/>
                </a:defRPr>
              </a:lvl1pPr>
              <a:lvl2pPr marL="742950" indent="-285750" defTabSz="577850">
                <a:defRPr sz="3600">
                  <a:solidFill>
                    <a:srgbClr val="000099"/>
                  </a:solidFill>
                  <a:latin typeface="Times New Roman" pitchFamily="18" charset="0"/>
                </a:defRPr>
              </a:lvl2pPr>
              <a:lvl3pPr marL="1143000" indent="-228600" defTabSz="577850">
                <a:defRPr sz="3600">
                  <a:solidFill>
                    <a:srgbClr val="000099"/>
                  </a:solidFill>
                  <a:latin typeface="Times New Roman" pitchFamily="18" charset="0"/>
                </a:defRPr>
              </a:lvl3pPr>
              <a:lvl4pPr marL="1600200" indent="-228600" defTabSz="577850">
                <a:defRPr sz="3600">
                  <a:solidFill>
                    <a:srgbClr val="000099"/>
                  </a:solidFill>
                  <a:latin typeface="Times New Roman" pitchFamily="18" charset="0"/>
                </a:defRPr>
              </a:lvl4pPr>
              <a:lvl5pPr marL="2057400" indent="-228600" defTabSz="577850">
                <a:defRPr sz="3600">
                  <a:solidFill>
                    <a:srgbClr val="000099"/>
                  </a:solidFill>
                  <a:latin typeface="Times New Roman" pitchFamily="18" charset="0"/>
                </a:defRPr>
              </a:lvl5pPr>
              <a:lvl6pPr marL="25146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6pPr>
              <a:lvl7pPr marL="29718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7pPr>
              <a:lvl8pPr marL="34290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8pPr>
              <a:lvl9pPr marL="38862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9pPr>
            </a:lstStyle>
            <a:p>
              <a:pPr>
                <a:buClr>
                  <a:srgbClr val="000000"/>
                </a:buClr>
                <a:buFont typeface="Monotype Sorts" pitchFamily="2" charset="2"/>
                <a:buNone/>
              </a:pPr>
              <a:r>
                <a:rPr lang="en-US" sz="1350" dirty="0">
                  <a:solidFill>
                    <a:srgbClr val="003399"/>
                  </a:solidFill>
                  <a:latin typeface="Calibri" panose="020F0502020204030204" pitchFamily="34" charset="0"/>
                  <a:cs typeface="Calibri" panose="020F0502020204030204" pitchFamily="34" charset="0"/>
                </a:rPr>
                <a:t>Laser light of specific wavelength (Rayleigh scattering)</a:t>
              </a:r>
            </a:p>
          </p:txBody>
        </p:sp>
        <p:sp>
          <p:nvSpPr>
            <p:cNvPr id="258" name="Text Box 71">
              <a:extLst>
                <a:ext uri="{FF2B5EF4-FFF2-40B4-BE49-F238E27FC236}">
                  <a16:creationId xmlns:a16="http://schemas.microsoft.com/office/drawing/2014/main" id="{D79F136F-A25D-42CE-8212-E001A0B94300}"/>
                </a:ext>
              </a:extLst>
            </p:cNvPr>
            <p:cNvSpPr txBox="1">
              <a:spLocks noChangeArrowheads="1"/>
            </p:cNvSpPr>
            <p:nvPr/>
          </p:nvSpPr>
          <p:spPr bwMode="auto">
            <a:xfrm>
              <a:off x="1778738" y="5855749"/>
              <a:ext cx="4644882" cy="3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marL="461963" indent="-461963" defTabSz="577850">
                <a:defRPr sz="3600">
                  <a:solidFill>
                    <a:srgbClr val="000099"/>
                  </a:solidFill>
                  <a:latin typeface="Times New Roman" pitchFamily="18" charset="0"/>
                </a:defRPr>
              </a:lvl1pPr>
              <a:lvl2pPr marL="742950" indent="-285750" defTabSz="577850">
                <a:defRPr sz="3600">
                  <a:solidFill>
                    <a:srgbClr val="000099"/>
                  </a:solidFill>
                  <a:latin typeface="Times New Roman" pitchFamily="18" charset="0"/>
                </a:defRPr>
              </a:lvl2pPr>
              <a:lvl3pPr marL="1143000" indent="-228600" defTabSz="577850">
                <a:defRPr sz="3600">
                  <a:solidFill>
                    <a:srgbClr val="000099"/>
                  </a:solidFill>
                  <a:latin typeface="Times New Roman" pitchFamily="18" charset="0"/>
                </a:defRPr>
              </a:lvl3pPr>
              <a:lvl4pPr marL="1600200" indent="-228600" defTabSz="577850">
                <a:defRPr sz="3600">
                  <a:solidFill>
                    <a:srgbClr val="000099"/>
                  </a:solidFill>
                  <a:latin typeface="Times New Roman" pitchFamily="18" charset="0"/>
                </a:defRPr>
              </a:lvl4pPr>
              <a:lvl5pPr marL="2057400" indent="-228600" defTabSz="577850">
                <a:defRPr sz="3600">
                  <a:solidFill>
                    <a:srgbClr val="000099"/>
                  </a:solidFill>
                  <a:latin typeface="Times New Roman" pitchFamily="18" charset="0"/>
                </a:defRPr>
              </a:lvl5pPr>
              <a:lvl6pPr marL="25146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6pPr>
              <a:lvl7pPr marL="29718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7pPr>
              <a:lvl8pPr marL="34290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8pPr>
              <a:lvl9pPr marL="3886200" indent="-228600" algn="ctr" defTabSz="577850" eaLnBrk="0" fontAlgn="base" hangingPunct="0">
                <a:lnSpc>
                  <a:spcPct val="50000"/>
                </a:lnSpc>
                <a:spcBef>
                  <a:spcPct val="100000"/>
                </a:spcBef>
                <a:spcAft>
                  <a:spcPct val="0"/>
                </a:spcAft>
                <a:buClr>
                  <a:schemeClr val="tx1"/>
                </a:buClr>
                <a:buSzPct val="75000"/>
                <a:buFont typeface="Monotype Sorts" pitchFamily="2" charset="2"/>
                <a:buChar char="m"/>
                <a:defRPr sz="3600">
                  <a:solidFill>
                    <a:srgbClr val="000099"/>
                  </a:solidFill>
                  <a:latin typeface="Times New Roman" pitchFamily="18" charset="0"/>
                </a:defRPr>
              </a:lvl9pPr>
            </a:lstStyle>
            <a:p>
              <a:pPr>
                <a:buClr>
                  <a:srgbClr val="000000"/>
                </a:buClr>
                <a:buFont typeface="Monotype Sorts" pitchFamily="2" charset="2"/>
                <a:buNone/>
              </a:pPr>
              <a:r>
                <a:rPr lang="en-US" sz="1350" dirty="0">
                  <a:solidFill>
                    <a:srgbClr val="003399"/>
                  </a:solidFill>
                  <a:latin typeface="Calibri" panose="020F0502020204030204" pitchFamily="34" charset="0"/>
                  <a:cs typeface="Calibri" panose="020F0502020204030204" pitchFamily="34" charset="0"/>
                </a:rPr>
                <a:t>Wavelength shifted light </a:t>
              </a:r>
              <a:r>
                <a:rPr lang="en-US" sz="1350" dirty="0">
                  <a:solidFill>
                    <a:srgbClr val="C00000"/>
                  </a:solidFill>
                  <a:latin typeface="Calibri" panose="020F0502020204030204" pitchFamily="34" charset="0"/>
                  <a:cs typeface="Calibri" panose="020F0502020204030204" pitchFamily="34" charset="0"/>
                </a:rPr>
                <a:t>(Raman scattering)</a:t>
              </a:r>
            </a:p>
          </p:txBody>
        </p:sp>
      </p:grpSp>
      <p:pic>
        <p:nvPicPr>
          <p:cNvPr id="259" name="Picture 219">
            <a:extLst>
              <a:ext uri="{FF2B5EF4-FFF2-40B4-BE49-F238E27FC236}">
                <a16:creationId xmlns:a16="http://schemas.microsoft.com/office/drawing/2014/main" id="{9321F4E8-01A9-4DF6-A5CE-669FDF7735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6243" y="3310143"/>
            <a:ext cx="924037" cy="71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a:extLst>
              <a:ext uri="{FF2B5EF4-FFF2-40B4-BE49-F238E27FC236}">
                <a16:creationId xmlns:a16="http://schemas.microsoft.com/office/drawing/2014/main" id="{66825C8B-2C5F-4B24-87C6-5F40F08D71FE}"/>
              </a:ext>
            </a:extLst>
          </p:cNvPr>
          <p:cNvSpPr txBox="1"/>
          <p:nvPr/>
        </p:nvSpPr>
        <p:spPr>
          <a:xfrm>
            <a:off x="0" y="5982846"/>
            <a:ext cx="2946400" cy="230832"/>
          </a:xfrm>
          <a:prstGeom prst="rect">
            <a:avLst/>
          </a:prstGeom>
          <a:noFill/>
        </p:spPr>
        <p:txBody>
          <a:bodyPr wrap="square" rtlCol="0">
            <a:spAutoFit/>
          </a:bodyPr>
          <a:lstStyle/>
          <a:p>
            <a:r>
              <a:rPr lang="en-US" sz="900" dirty="0"/>
              <a:t>Copyright Kaiser Optical Systems, Inc. 2018</a:t>
            </a:r>
          </a:p>
        </p:txBody>
      </p:sp>
    </p:spTree>
    <p:extLst>
      <p:ext uri="{BB962C8B-B14F-4D97-AF65-F5344CB8AC3E}">
        <p14:creationId xmlns:p14="http://schemas.microsoft.com/office/powerpoint/2010/main" val="3759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remove" grpId="0" nodeType="withEffect">
                                  <p:stCondLst>
                                    <p:cond delay="900"/>
                                  </p:stCondLst>
                                  <p:endCondLst>
                                    <p:cond evt="onNext" delay="0">
                                      <p:tgtEl>
                                        <p:sldTgt/>
                                      </p:tgtEl>
                                    </p:cond>
                                  </p:endCondLst>
                                  <p:childTnLst>
                                    <p:animMotion origin="layout" path="M 3.61111E-6 1.85185E-6 L -0.48316 0.0118 " pathEditMode="relative" rAng="0" ptsTypes="AA">
                                      <p:cBhvr>
                                        <p:cTn id="6" dur="2000" fill="hold"/>
                                        <p:tgtEl>
                                          <p:spTgt spid="215"/>
                                        </p:tgtEl>
                                        <p:attrNameLst>
                                          <p:attrName>ppt_x</p:attrName>
                                          <p:attrName>ppt_y</p:attrName>
                                        </p:attrNameLst>
                                      </p:cBhvr>
                                      <p:rCtr x="-24167" y="579"/>
                                    </p:animMotion>
                                  </p:childTnLst>
                                </p:cTn>
                              </p:par>
                              <p:par>
                                <p:cTn id="7" presetID="63" presetClass="path" presetSubtype="0" repeatCount="indefinite" fill="remove" grpId="0" nodeType="withEffect">
                                  <p:stCondLst>
                                    <p:cond delay="300"/>
                                  </p:stCondLst>
                                  <p:endCondLst>
                                    <p:cond evt="onNext" delay="0">
                                      <p:tgtEl>
                                        <p:sldTgt/>
                                      </p:tgtEl>
                                    </p:cond>
                                  </p:endCondLst>
                                  <p:childTnLst>
                                    <p:animMotion origin="layout" path="M -1.11022E-16 -4.07407E-6 L -0.48333 -0.01203 " pathEditMode="relative" rAng="0" ptsTypes="AA">
                                      <p:cBhvr>
                                        <p:cTn id="8" dur="2000" fill="hold"/>
                                        <p:tgtEl>
                                          <p:spTgt spid="216"/>
                                        </p:tgtEl>
                                        <p:attrNameLst>
                                          <p:attrName>ppt_x</p:attrName>
                                          <p:attrName>ppt_y</p:attrName>
                                        </p:attrNameLst>
                                      </p:cBhvr>
                                      <p:rCtr x="-24167" y="-602"/>
                                    </p:animMotion>
                                  </p:childTnLst>
                                </p:cTn>
                              </p:par>
                              <p:par>
                                <p:cTn id="9" presetID="63" presetClass="path" presetSubtype="0" repeatCount="indefinite" fill="remove" grpId="0" nodeType="withEffect">
                                  <p:stCondLst>
                                    <p:cond delay="400"/>
                                  </p:stCondLst>
                                  <p:endCondLst>
                                    <p:cond evt="onNext" delay="0">
                                      <p:tgtEl>
                                        <p:sldTgt/>
                                      </p:tgtEl>
                                    </p:cond>
                                  </p:endCondLst>
                                  <p:childTnLst>
                                    <p:animMotion origin="layout" path="M -2.5E-6 2.59259E-6 L -0.49114 -0.00162 " pathEditMode="relative" rAng="0" ptsTypes="AA">
                                      <p:cBhvr>
                                        <p:cTn id="10" dur="2000" fill="hold"/>
                                        <p:tgtEl>
                                          <p:spTgt spid="217"/>
                                        </p:tgtEl>
                                        <p:attrNameLst>
                                          <p:attrName>ppt_x</p:attrName>
                                          <p:attrName>ppt_y</p:attrName>
                                        </p:attrNameLst>
                                      </p:cBhvr>
                                      <p:rCtr x="-24566" y="-93"/>
                                    </p:animMotion>
                                  </p:childTnLst>
                                </p:cTn>
                              </p:par>
                              <p:par>
                                <p:cTn id="11" presetID="63" presetClass="path" presetSubtype="0" repeatCount="indefinite" fill="remove" grpId="0" nodeType="withEffect">
                                  <p:stCondLst>
                                    <p:cond delay="200"/>
                                  </p:stCondLst>
                                  <p:endCondLst>
                                    <p:cond evt="onNext" delay="0">
                                      <p:tgtEl>
                                        <p:sldTgt/>
                                      </p:tgtEl>
                                    </p:cond>
                                  </p:endCondLst>
                                  <p:childTnLst>
                                    <p:animMotion origin="layout" path="M -2.5E-6 2.59259E-6 L -0.49114 -0.01227 " pathEditMode="relative" rAng="0" ptsTypes="AA">
                                      <p:cBhvr>
                                        <p:cTn id="12" dur="2000" fill="hold"/>
                                        <p:tgtEl>
                                          <p:spTgt spid="218"/>
                                        </p:tgtEl>
                                        <p:attrNameLst>
                                          <p:attrName>ppt_x</p:attrName>
                                          <p:attrName>ppt_y</p:attrName>
                                        </p:attrNameLst>
                                      </p:cBhvr>
                                      <p:rCtr x="-24566" y="-625"/>
                                    </p:animMotion>
                                  </p:childTnLst>
                                </p:cTn>
                              </p:par>
                              <p:par>
                                <p:cTn id="13" presetID="63" presetClass="path" presetSubtype="0" repeatCount="indefinite" fill="remove" grpId="0" nodeType="withEffect">
                                  <p:stCondLst>
                                    <p:cond delay="400"/>
                                  </p:stCondLst>
                                  <p:endCondLst>
                                    <p:cond evt="onNext" delay="0">
                                      <p:tgtEl>
                                        <p:sldTgt/>
                                      </p:tgtEl>
                                    </p:cond>
                                  </p:endCondLst>
                                  <p:childTnLst>
                                    <p:animMotion origin="layout" path="M 1.38889E-6 1.11111E-6 L -0.49913 -0.00162 " pathEditMode="relative" rAng="0" ptsTypes="AA">
                                      <p:cBhvr>
                                        <p:cTn id="14" dur="2000" fill="hold"/>
                                        <p:tgtEl>
                                          <p:spTgt spid="219"/>
                                        </p:tgtEl>
                                        <p:attrNameLst>
                                          <p:attrName>ppt_x</p:attrName>
                                          <p:attrName>ppt_y</p:attrName>
                                        </p:attrNameLst>
                                      </p:cBhvr>
                                      <p:rCtr x="-24965" y="-93"/>
                                    </p:animMotion>
                                  </p:childTnLst>
                                </p:cTn>
                              </p:par>
                              <p:par>
                                <p:cTn id="15" presetID="63" presetClass="path" presetSubtype="0" repeatCount="indefinite" fill="remove" grpId="0" nodeType="withEffect">
                                  <p:stCondLst>
                                    <p:cond delay="200"/>
                                  </p:stCondLst>
                                  <p:endCondLst>
                                    <p:cond evt="onNext" delay="0">
                                      <p:tgtEl>
                                        <p:sldTgt/>
                                      </p:tgtEl>
                                    </p:cond>
                                  </p:endCondLst>
                                  <p:childTnLst>
                                    <p:animMotion origin="layout" path="M -3.88889E-6 -2.22222E-6 L -0.47534 0.0088 " pathEditMode="relative" rAng="0" ptsTypes="AA">
                                      <p:cBhvr>
                                        <p:cTn id="16" dur="2000" fill="hold"/>
                                        <p:tgtEl>
                                          <p:spTgt spid="220"/>
                                        </p:tgtEl>
                                        <p:attrNameLst>
                                          <p:attrName>ppt_x</p:attrName>
                                          <p:attrName>ppt_y</p:attrName>
                                        </p:attrNameLst>
                                      </p:cBhvr>
                                      <p:rCtr x="-23767" y="440"/>
                                    </p:animMotion>
                                  </p:childTnLst>
                                </p:cTn>
                              </p:par>
                              <p:par>
                                <p:cTn id="17" presetID="56" presetClass="path" presetSubtype="0" repeatCount="indefinite" fill="hold" grpId="0" nodeType="withEffect">
                                  <p:stCondLst>
                                    <p:cond delay="500"/>
                                  </p:stCondLst>
                                  <p:endCondLst>
                                    <p:cond evt="onNext" delay="0">
                                      <p:tgtEl>
                                        <p:sldTgt/>
                                      </p:tgtEl>
                                    </p:cond>
                                  </p:endCondLst>
                                  <p:childTnLst>
                                    <p:animMotion origin="layout" path="M 1.94444E-6 1.48148E-6 L -0.61337 -0.02014 " pathEditMode="relative" rAng="0" ptsTypes="AA">
                                      <p:cBhvr>
                                        <p:cTn id="18" dur="2000" fill="hold"/>
                                        <p:tgtEl>
                                          <p:spTgt spid="221"/>
                                        </p:tgtEl>
                                        <p:attrNameLst>
                                          <p:attrName>ppt_x</p:attrName>
                                          <p:attrName>ppt_y</p:attrName>
                                        </p:attrNameLst>
                                      </p:cBhvr>
                                      <p:rCtr x="-30677" y="-1019"/>
                                    </p:animMotion>
                                  </p:childTnLst>
                                </p:cTn>
                              </p:par>
                              <p:par>
                                <p:cTn id="19" presetID="56" presetClass="path" presetSubtype="0" repeatCount="indefinite" fill="hold" grpId="0" nodeType="withEffect">
                                  <p:stCondLst>
                                    <p:cond delay="500"/>
                                  </p:stCondLst>
                                  <p:endCondLst>
                                    <p:cond evt="onNext" delay="0">
                                      <p:tgtEl>
                                        <p:sldTgt/>
                                      </p:tgtEl>
                                    </p:cond>
                                  </p:endCondLst>
                                  <p:childTnLst>
                                    <p:animMotion origin="layout" path="M 0.00105 -0.01898 L -0.59132 -0.01296 " pathEditMode="relative" rAng="0" ptsTypes="AA">
                                      <p:cBhvr>
                                        <p:cTn id="20" dur="2000" fill="hold"/>
                                        <p:tgtEl>
                                          <p:spTgt spid="222"/>
                                        </p:tgtEl>
                                        <p:attrNameLst>
                                          <p:attrName>ppt_x</p:attrName>
                                          <p:attrName>ppt_y</p:attrName>
                                        </p:attrNameLst>
                                      </p:cBhvr>
                                      <p:rCtr x="-29618" y="301"/>
                                    </p:animMotion>
                                  </p:childTnLst>
                                </p:cTn>
                              </p:par>
                              <p:par>
                                <p:cTn id="21" presetID="56" presetClass="path" presetSubtype="0" repeatCount="indefinite" fill="hold" grpId="0" nodeType="withEffect">
                                  <p:stCondLst>
                                    <p:cond delay="500"/>
                                  </p:stCondLst>
                                  <p:endCondLst>
                                    <p:cond evt="onNext" delay="0">
                                      <p:tgtEl>
                                        <p:sldTgt/>
                                      </p:tgtEl>
                                    </p:cond>
                                  </p:endCondLst>
                                  <p:childTnLst>
                                    <p:animMotion origin="layout" path="M 5.55556E-7 -3.33333E-6 L -0.59774 -0.02222 " pathEditMode="relative" rAng="0" ptsTypes="AA">
                                      <p:cBhvr>
                                        <p:cTn id="22" dur="2000" fill="hold"/>
                                        <p:tgtEl>
                                          <p:spTgt spid="223"/>
                                        </p:tgtEl>
                                        <p:attrNameLst>
                                          <p:attrName>ppt_x</p:attrName>
                                          <p:attrName>ppt_y</p:attrName>
                                        </p:attrNameLst>
                                      </p:cBhvr>
                                      <p:rCtr x="-29896" y="-1111"/>
                                    </p:animMotion>
                                  </p:childTnLst>
                                </p:cTn>
                              </p:par>
                              <p:par>
                                <p:cTn id="23" presetID="63" presetClass="path" presetSubtype="0" repeatCount="indefinite" fill="remove" grpId="0" nodeType="withEffect">
                                  <p:stCondLst>
                                    <p:cond delay="200"/>
                                  </p:stCondLst>
                                  <p:endCondLst>
                                    <p:cond evt="onNext" delay="0">
                                      <p:tgtEl>
                                        <p:sldTgt/>
                                      </p:tgtEl>
                                    </p:cond>
                                  </p:endCondLst>
                                  <p:childTnLst>
                                    <p:animMotion origin="layout" path="M -2.5E-6 4.44444E-6 L -0.49114 -0.00162 " pathEditMode="relative" rAng="0" ptsTypes="AA">
                                      <p:cBhvr>
                                        <p:cTn id="24" dur="2000" fill="hold"/>
                                        <p:tgtEl>
                                          <p:spTgt spid="224"/>
                                        </p:tgtEl>
                                        <p:attrNameLst>
                                          <p:attrName>ppt_x</p:attrName>
                                          <p:attrName>ppt_y</p:attrName>
                                        </p:attrNameLst>
                                      </p:cBhvr>
                                      <p:rCtr x="-24566" y="-93"/>
                                    </p:animMotion>
                                  </p:childTnLst>
                                </p:cTn>
                              </p:par>
                              <p:par>
                                <p:cTn id="25" presetID="63" presetClass="path" presetSubtype="0" repeatCount="indefinite" fill="remove" grpId="0" nodeType="withEffect">
                                  <p:stCondLst>
                                    <p:cond delay="200"/>
                                  </p:stCondLst>
                                  <p:endCondLst>
                                    <p:cond evt="onNext" delay="0">
                                      <p:tgtEl>
                                        <p:sldTgt/>
                                      </p:tgtEl>
                                    </p:cond>
                                  </p:endCondLst>
                                  <p:childTnLst>
                                    <p:animMotion origin="layout" path="M -2.5E-6 -2.22222E-6 L -0.49114 -0.00162 " pathEditMode="relative" rAng="0" ptsTypes="AA">
                                      <p:cBhvr>
                                        <p:cTn id="26" dur="2000" fill="hold"/>
                                        <p:tgtEl>
                                          <p:spTgt spid="225"/>
                                        </p:tgtEl>
                                        <p:attrNameLst>
                                          <p:attrName>ppt_x</p:attrName>
                                          <p:attrName>ppt_y</p:attrName>
                                        </p:attrNameLst>
                                      </p:cBhvr>
                                      <p:rCtr x="-24566" y="-93"/>
                                    </p:animMotion>
                                  </p:childTnLst>
                                </p:cTn>
                              </p:par>
                              <p:par>
                                <p:cTn id="27" presetID="63" presetClass="path" presetSubtype="0" repeatCount="indefinite" fill="remove" grpId="0" nodeType="withEffect">
                                  <p:stCondLst>
                                    <p:cond delay="600"/>
                                  </p:stCondLst>
                                  <p:endCondLst>
                                    <p:cond evt="onNext" delay="0">
                                      <p:tgtEl>
                                        <p:sldTgt/>
                                      </p:tgtEl>
                                    </p:cond>
                                  </p:endCondLst>
                                  <p:childTnLst>
                                    <p:animMotion origin="layout" path="M -3.88889E-6 -4.81481E-6 L -0.47534 -0.00902 " pathEditMode="relative" rAng="0" ptsTypes="AA">
                                      <p:cBhvr>
                                        <p:cTn id="28" dur="2000" fill="hold"/>
                                        <p:tgtEl>
                                          <p:spTgt spid="226"/>
                                        </p:tgtEl>
                                        <p:attrNameLst>
                                          <p:attrName>ppt_x</p:attrName>
                                          <p:attrName>ppt_y</p:attrName>
                                        </p:attrNameLst>
                                      </p:cBhvr>
                                      <p:rCtr x="-23767" y="-463"/>
                                    </p:animMotion>
                                  </p:childTnLst>
                                </p:cTn>
                              </p:par>
                              <p:par>
                                <p:cTn id="29" presetID="1" presetClass="entr" presetSubtype="0" fill="hold" nodeType="withEffect">
                                  <p:stCondLst>
                                    <p:cond delay="0"/>
                                  </p:stCondLst>
                                  <p:childTnLst>
                                    <p:set>
                                      <p:cBhvr>
                                        <p:cTn id="30" dur="1" fill="hold">
                                          <p:stCondLst>
                                            <p:cond delay="0"/>
                                          </p:stCondLst>
                                        </p:cTn>
                                        <p:tgtEl>
                                          <p:spTgt spid="2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par>
                                <p:cTn id="35" presetID="22" presetClass="entr" presetSubtype="2" repeatCount="indefinite" fill="hold" grpId="0" nodeType="withEffect">
                                  <p:stCondLst>
                                    <p:cond delay="2300"/>
                                  </p:stCondLst>
                                  <p:childTnLst>
                                    <p:set>
                                      <p:cBhvr>
                                        <p:cTn id="36" dur="1" fill="hold">
                                          <p:stCondLst>
                                            <p:cond delay="0"/>
                                          </p:stCondLst>
                                        </p:cTn>
                                        <p:tgtEl>
                                          <p:spTgt spid="247"/>
                                        </p:tgtEl>
                                        <p:attrNameLst>
                                          <p:attrName>style.visibility</p:attrName>
                                        </p:attrNameLst>
                                      </p:cBhvr>
                                      <p:to>
                                        <p:strVal val="visible"/>
                                      </p:to>
                                    </p:set>
                                    <p:animEffect transition="in" filter="wipe(right)">
                                      <p:cBhvr>
                                        <p:cTn id="37" dur="1000"/>
                                        <p:tgtEl>
                                          <p:spTgt spid="247"/>
                                        </p:tgtEl>
                                      </p:cBhvr>
                                    </p:animEffect>
                                  </p:childTnLst>
                                </p:cTn>
                              </p:par>
                              <p:par>
                                <p:cTn id="38" presetID="22" presetClass="entr" presetSubtype="2" repeatCount="indefinite" fill="hold" grpId="0" nodeType="withEffect">
                                  <p:stCondLst>
                                    <p:cond delay="2300"/>
                                  </p:stCondLst>
                                  <p:endCondLst>
                                    <p:cond evt="onNext" delay="0">
                                      <p:tgtEl>
                                        <p:sldTgt/>
                                      </p:tgtEl>
                                    </p:cond>
                                  </p:endCondLst>
                                  <p:childTnLst>
                                    <p:set>
                                      <p:cBhvr>
                                        <p:cTn id="39" dur="1" fill="hold">
                                          <p:stCondLst>
                                            <p:cond delay="0"/>
                                          </p:stCondLst>
                                        </p:cTn>
                                        <p:tgtEl>
                                          <p:spTgt spid="246"/>
                                        </p:tgtEl>
                                        <p:attrNameLst>
                                          <p:attrName>style.visibility</p:attrName>
                                        </p:attrNameLst>
                                      </p:cBhvr>
                                      <p:to>
                                        <p:strVal val="visible"/>
                                      </p:to>
                                    </p:set>
                                    <p:animEffect transition="in" filter="wipe(right)">
                                      <p:cBhvr>
                                        <p:cTn id="40" dur="1000"/>
                                        <p:tgtEl>
                                          <p:spTgt spid="246"/>
                                        </p:tgtEl>
                                      </p:cBhvr>
                                    </p:animEffect>
                                  </p:childTnLst>
                                </p:cTn>
                              </p:par>
                              <p:par>
                                <p:cTn id="41" presetID="22" presetClass="entr" presetSubtype="2" repeatCount="indefinite" fill="hold" grpId="0" nodeType="withEffect">
                                  <p:stCondLst>
                                    <p:cond delay="2300"/>
                                  </p:stCondLst>
                                  <p:endCondLst>
                                    <p:cond evt="onNext" delay="0">
                                      <p:tgtEl>
                                        <p:sldTgt/>
                                      </p:tgtEl>
                                    </p:cond>
                                  </p:endCondLst>
                                  <p:childTnLst>
                                    <p:set>
                                      <p:cBhvr>
                                        <p:cTn id="42" dur="1" fill="hold">
                                          <p:stCondLst>
                                            <p:cond delay="0"/>
                                          </p:stCondLst>
                                        </p:cTn>
                                        <p:tgtEl>
                                          <p:spTgt spid="245"/>
                                        </p:tgtEl>
                                        <p:attrNameLst>
                                          <p:attrName>style.visibility</p:attrName>
                                        </p:attrNameLst>
                                      </p:cBhvr>
                                      <p:to>
                                        <p:strVal val="visible"/>
                                      </p:to>
                                    </p:set>
                                    <p:animEffect transition="in" filter="wipe(right)">
                                      <p:cBhvr>
                                        <p:cTn id="43" dur="1000"/>
                                        <p:tgtEl>
                                          <p:spTgt spid="245"/>
                                        </p:tgtEl>
                                      </p:cBhvr>
                                    </p:animEffect>
                                  </p:childTnLst>
                                </p:cTn>
                              </p:par>
                              <p:par>
                                <p:cTn id="44" presetID="17" presetClass="path" presetSubtype="0" repeatCount="indefinite" fill="hold" nodeType="withEffect">
                                  <p:stCondLst>
                                    <p:cond delay="500"/>
                                  </p:stCondLst>
                                  <p:endCondLst>
                                    <p:cond evt="onNext" delay="0">
                                      <p:tgtEl>
                                        <p:sldTgt/>
                                      </p:tgtEl>
                                    </p:cond>
                                  </p:endCondLst>
                                  <p:childTnLst>
                                    <p:animMotion origin="layout" path="M -0.00607 -0.02315 L -0.00451 -0.02338 L -0.00382 -0.02662 L -0.00226 -0.02384 L -0.00035 -0.0243 L -0.00035 -0.01898 L 0.00226 -0.01597 L 0.00087 -0.01204 L 0.00139 -0.00717 L -0.00017 -0.00625 L -0.00104 -0.00278 L -0.00173 -0.00648 L -0.00382 -0.00602 L -0.00451 -0.01088 L -0.0059 -0.01412 L -0.00521 -0.01782 L -0.00607 -0.02315 Z " pathEditMode="relative" rAng="-560988" ptsTypes="FFFFFFFFFFFFFFFFF">
                                      <p:cBhvr>
                                        <p:cTn id="45" dur="200" fill="hold"/>
                                        <p:tgtEl>
                                          <p:spTgt spid="249"/>
                                        </p:tgtEl>
                                        <p:attrNameLst>
                                          <p:attrName>ppt_x</p:attrName>
                                          <p:attrName>ppt_y</p:attrName>
                                        </p:attrNameLst>
                                      </p:cBhvr>
                                      <p:rCtr x="417"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45" grpId="0" animBg="1"/>
      <p:bldP spid="246" grpId="0" animBg="1"/>
      <p:bldP spid="247" grpId="0" animBg="1"/>
    </p:bldLst>
  </p:timing>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ispe-power-point-template (1)</Template>
  <TotalTime>3183</TotalTime>
  <Words>3666</Words>
  <Application>Microsoft Office PowerPoint</Application>
  <PresentationFormat>On-screen Show (4:3)</PresentationFormat>
  <Paragraphs>603</Paragraphs>
  <Slides>49</Slides>
  <Notes>21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49</vt:i4>
      </vt:variant>
    </vt:vector>
  </HeadingPairs>
  <TitlesOfParts>
    <vt:vector size="62" baseType="lpstr">
      <vt:lpstr>Arial</vt:lpstr>
      <vt:lpstr>Calibri</vt:lpstr>
      <vt:lpstr>Calibri Light</vt:lpstr>
      <vt:lpstr>Copperplate Gothic Bold</vt:lpstr>
      <vt:lpstr>E+H Serif</vt:lpstr>
      <vt:lpstr>Monotype Sorts</vt:lpstr>
      <vt:lpstr>Times New Roman</vt:lpstr>
      <vt:lpstr>Wingdings</vt:lpstr>
      <vt:lpstr>ispe-power-point-template (1)</vt:lpstr>
      <vt:lpstr>ISPE section</vt:lpstr>
      <vt:lpstr>ISPE content</vt:lpstr>
      <vt:lpstr>Bitmap Image</vt:lpstr>
      <vt:lpstr>ISIS/Draw Sketch</vt:lpstr>
      <vt:lpstr>Advances in Raman spectroscopy for in-line, real-time bioprocess monitoring and control</vt:lpstr>
      <vt:lpstr>Overview Process Analytical Technology and Raman Spectroscopy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Biopharmaceutical Applications of Raman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Raman Technology Advances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Maryann Cuellar</cp:lastModifiedBy>
  <cp:revision>73</cp:revision>
  <dcterms:created xsi:type="dcterms:W3CDTF">2017-01-20T19:50:04Z</dcterms:created>
  <dcterms:modified xsi:type="dcterms:W3CDTF">2018-02-27T15:28:29Z</dcterms:modified>
</cp:coreProperties>
</file>