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6" r:id="rId3"/>
  </p:sldMasterIdLst>
  <p:notesMasterIdLst>
    <p:notesMasterId r:id="rId47"/>
  </p:notesMasterIdLst>
  <p:handoutMasterIdLst>
    <p:handoutMasterId r:id="rId48"/>
  </p:handoutMasterIdLst>
  <p:sldIdLst>
    <p:sldId id="256" r:id="rId4"/>
    <p:sldId id="336" r:id="rId5"/>
    <p:sldId id="380" r:id="rId6"/>
    <p:sldId id="337" r:id="rId7"/>
    <p:sldId id="382" r:id="rId8"/>
    <p:sldId id="339" r:id="rId9"/>
    <p:sldId id="340" r:id="rId10"/>
    <p:sldId id="341" r:id="rId11"/>
    <p:sldId id="342" r:id="rId12"/>
    <p:sldId id="343" r:id="rId13"/>
    <p:sldId id="344" r:id="rId14"/>
    <p:sldId id="350" r:id="rId15"/>
    <p:sldId id="352" r:id="rId16"/>
    <p:sldId id="376" r:id="rId17"/>
    <p:sldId id="355" r:id="rId18"/>
    <p:sldId id="361" r:id="rId19"/>
    <p:sldId id="357" r:id="rId20"/>
    <p:sldId id="358" r:id="rId21"/>
    <p:sldId id="267" r:id="rId22"/>
    <p:sldId id="322" r:id="rId23"/>
    <p:sldId id="327" r:id="rId24"/>
    <p:sldId id="279" r:id="rId25"/>
    <p:sldId id="319" r:id="rId26"/>
    <p:sldId id="282" r:id="rId27"/>
    <p:sldId id="330" r:id="rId28"/>
    <p:sldId id="397" r:id="rId29"/>
    <p:sldId id="398" r:id="rId30"/>
    <p:sldId id="399" r:id="rId31"/>
    <p:sldId id="400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1AA"/>
    <a:srgbClr val="4B92DB"/>
    <a:srgbClr val="99BADD"/>
    <a:srgbClr val="66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6" autoAdjust="0"/>
    <p:restoredTop sz="72112" autoAdjust="0"/>
  </p:normalViewPr>
  <p:slideViewPr>
    <p:cSldViewPr>
      <p:cViewPr varScale="1">
        <p:scale>
          <a:sx n="53" d="100"/>
          <a:sy n="53" d="100"/>
        </p:scale>
        <p:origin x="12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D532-2889-F147-BF8C-1A4F7474440E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C8743-E312-CD48-850B-9EE9AC5E45B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0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07A88-19BC-4A45-ABC6-B4FF2AF1F397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E3322-026B-C549-AC63-8A4B8DA834A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45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3322-026B-C549-AC63-8A4B8DA834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9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3322-026B-C549-AC63-8A4B8DA834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62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3322-026B-C549-AC63-8A4B8DA834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7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EA92A-98E3-43B1-B0B7-DF65E2E7E3D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15950"/>
            <a:ext cx="4730750" cy="354806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98158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07C7F-5771-41D5-ADD0-284744B4F769}" type="slidenum">
              <a:rPr lang="en-US" smtClean="0">
                <a:latin typeface="Arial" pitchFamily="34" charset="0"/>
              </a:rPr>
              <a:pPr/>
              <a:t>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15950"/>
            <a:ext cx="4730750" cy="3548063"/>
          </a:xfrm>
          <a:ln w="12700" cap="flat">
            <a:solidFill>
              <a:schemeClr val="tx1"/>
            </a:solidFill>
          </a:ln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37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203C2-D9F3-4094-8E62-B89D80478B84}" type="slidenum">
              <a:rPr lang="en-US" smtClean="0">
                <a:latin typeface="Arial" pitchFamily="34" charset="0"/>
              </a:rPr>
              <a:pPr/>
              <a:t>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58825" y="458788"/>
            <a:ext cx="4565650" cy="342582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49" y="4342985"/>
            <a:ext cx="5486102" cy="411472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43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3322-026B-C549-AC63-8A4B8DA834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3322-026B-C549-AC63-8A4B8DA834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6B4D-DDF6-470A-8472-96149B26CB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3322-026B-C549-AC63-8A4B8DA834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3DC71-422A-4192-8E69-CD07FFBC7C1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58825" y="458788"/>
            <a:ext cx="4568825" cy="3425825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9" y="4375254"/>
            <a:ext cx="5031685" cy="4072328"/>
          </a:xfrm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82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52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3322-026B-C549-AC63-8A4B8DA834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3322-026B-C549-AC63-8A4B8DA834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3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3322-026B-C549-AC63-8A4B8DA834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5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3322-026B-C549-AC63-8A4B8DA834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3322-026B-C549-AC63-8A4B8DA834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53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9EC22-14CC-4812-860A-9E1D25553383}" type="slidenum">
              <a:rPr lang="en-US" smtClean="0">
                <a:latin typeface="Arial" pitchFamily="34" charset="0"/>
              </a:rPr>
              <a:pPr/>
              <a:t>11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95" y="4342985"/>
            <a:ext cx="5027810" cy="4114724"/>
          </a:xfrm>
          <a:noFill/>
          <a:ln/>
        </p:spPr>
        <p:txBody>
          <a:bodyPr lIns="90478" tIns="44445" rIns="90478" bIns="44445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  <p:sp>
        <p:nvSpPr>
          <p:cNvPr id="860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2676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33400"/>
            <a:ext cx="5669280" cy="9418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baseline="0">
                <a:solidFill>
                  <a:srgbClr val="3E71A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Here</a:t>
            </a:r>
            <a:br>
              <a:rPr lang="en-US" dirty="0"/>
            </a:br>
            <a:r>
              <a:rPr lang="en-US" dirty="0"/>
              <a:t>Speaker Name Here</a:t>
            </a:r>
          </a:p>
        </p:txBody>
      </p:sp>
      <p:pic>
        <p:nvPicPr>
          <p:cNvPr id="7" name="Picture 10" descr="iS_10353204L_flip-crop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/>
          <a:stretch>
            <a:fillRect/>
          </a:stretch>
        </p:blipFill>
        <p:spPr bwMode="auto">
          <a:xfrm>
            <a:off x="0" y="1744663"/>
            <a:ext cx="793908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929438" y="1752600"/>
            <a:ext cx="2214562" cy="3044825"/>
          </a:xfrm>
          <a:prstGeom prst="rect">
            <a:avLst/>
          </a:prstGeom>
          <a:solidFill>
            <a:srgbClr val="3E7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0" y="3581400"/>
            <a:ext cx="2048256" cy="1088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Event Here</a:t>
            </a:r>
          </a:p>
          <a:p>
            <a:r>
              <a:rPr lang="en-US" dirty="0"/>
              <a:t>Date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153400" y="655320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33"/>
          <p:cNvSpPr/>
          <p:nvPr/>
        </p:nvSpPr>
        <p:spPr>
          <a:xfrm>
            <a:off x="7365317" y="288295"/>
            <a:ext cx="1571626" cy="2095501"/>
          </a:xfrm>
          <a:prstGeom prst="rect">
            <a:avLst/>
          </a:prstGeom>
          <a:solidFill>
            <a:srgbClr val="AED6AD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pic>
        <p:nvPicPr>
          <p:cNvPr id="20" name="shutterstock_18363554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5317" y="2381251"/>
            <a:ext cx="1571626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T15001A_022A1_Surfer_RGB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5317" y="4480000"/>
            <a:ext cx="1571626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37"/>
          <p:cNvSpPr/>
          <p:nvPr/>
        </p:nvSpPr>
        <p:spPr>
          <a:xfrm>
            <a:off x="7488554" y="452609"/>
            <a:ext cx="1325152" cy="1766868"/>
          </a:xfrm>
          <a:prstGeom prst="rect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24" name="Title 9"/>
          <p:cNvSpPr>
            <a:spLocks noGrp="1"/>
          </p:cNvSpPr>
          <p:nvPr>
            <p:ph type="title"/>
          </p:nvPr>
        </p:nvSpPr>
        <p:spPr>
          <a:xfrm>
            <a:off x="7571615" y="535323"/>
            <a:ext cx="1097327" cy="1143000"/>
          </a:xfrm>
          <a:prstGeom prst="rect">
            <a:avLst/>
          </a:prstGeom>
        </p:spPr>
        <p:txBody>
          <a:bodyPr vert="horz" lIns="91440" tIns="45721" rIns="91440" bIns="45721" anchor="ctr" anchorCtr="0">
            <a:normAutofit/>
          </a:bodyPr>
          <a:lstStyle>
            <a:lvl1pPr algn="l">
              <a:defRPr sz="1688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571615" y="1680400"/>
            <a:ext cx="1097327" cy="487093"/>
          </a:xfrm>
          <a:prstGeom prst="rect">
            <a:avLst/>
          </a:prstGeom>
        </p:spPr>
        <p:txBody>
          <a:bodyPr vert="horz" lIns="91440" tIns="45721" rIns="91440" bIns="45721">
            <a:normAutofit/>
          </a:bodyPr>
          <a:lstStyle>
            <a:lvl1pPr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8319301350_ba106e8111_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3160" y="2394123"/>
            <a:ext cx="1571626" cy="20955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3" name="offset_comp_24473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3160" y="4480000"/>
            <a:ext cx="1571626" cy="20955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00025" y="285750"/>
            <a:ext cx="7163395" cy="230072"/>
          </a:xfrm>
          <a:prstGeom prst="rect">
            <a:avLst/>
          </a:prstGeom>
          <a:gradFill flip="none" rotWithShape="1">
            <a:gsLst>
              <a:gs pos="75000">
                <a:srgbClr val="E6E6E5"/>
              </a:gs>
              <a:gs pos="100000">
                <a:schemeClr val="bg1">
                  <a:lumMod val="85000"/>
                </a:schemeClr>
              </a:gs>
              <a:gs pos="0">
                <a:srgbClr val="B5B4B3"/>
              </a:gs>
              <a:gs pos="30000">
                <a:srgbClr val="EBEAE9"/>
              </a:gs>
            </a:gsLst>
            <a:lin ang="1080000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algn="l" rtl="0" latinLnBrk="1" hangingPunct="0"/>
            <a:endParaRPr lang="en-US" sz="1013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026" y="1092993"/>
            <a:ext cx="4662402" cy="545754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3966" y="6319701"/>
            <a:ext cx="1775807" cy="173190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  <a:r>
              <a:rPr lang="en-GB" sz="788" dirty="0">
                <a:latin typeface="Arial"/>
                <a:cs typeface="Arial"/>
              </a:rPr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042" y="522450"/>
            <a:ext cx="1697969" cy="518824"/>
          </a:xfrm>
          <a:prstGeom prst="rect">
            <a:avLst/>
          </a:prstGeom>
        </p:spPr>
      </p:pic>
      <p:sp>
        <p:nvSpPr>
          <p:cNvPr id="16" name="Shape 33"/>
          <p:cNvSpPr/>
          <p:nvPr userDrawn="1"/>
        </p:nvSpPr>
        <p:spPr>
          <a:xfrm>
            <a:off x="7365317" y="288295"/>
            <a:ext cx="1571626" cy="2095501"/>
          </a:xfrm>
          <a:prstGeom prst="rect">
            <a:avLst/>
          </a:prstGeom>
          <a:solidFill>
            <a:srgbClr val="AED6AD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pic>
        <p:nvPicPr>
          <p:cNvPr id="17" name="shutterstock_183635540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5317" y="2381251"/>
            <a:ext cx="1571626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T15001A_022A1_Surfer_RGB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5317" y="4480000"/>
            <a:ext cx="1571626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37"/>
          <p:cNvSpPr/>
          <p:nvPr userDrawn="1"/>
        </p:nvSpPr>
        <p:spPr>
          <a:xfrm>
            <a:off x="7488554" y="452609"/>
            <a:ext cx="1325152" cy="1766868"/>
          </a:xfrm>
          <a:prstGeom prst="rect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endParaRPr sz="1013"/>
          </a:p>
        </p:txBody>
      </p:sp>
      <p:pic>
        <p:nvPicPr>
          <p:cNvPr id="28" name="8319301350_ba106e8111_o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3160" y="2394123"/>
            <a:ext cx="1571626" cy="20955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" name="offset_comp_244734.jpg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3160" y="4480000"/>
            <a:ext cx="1571626" cy="20955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" name="Rectangle 29"/>
          <p:cNvSpPr/>
          <p:nvPr userDrawn="1"/>
        </p:nvSpPr>
        <p:spPr>
          <a:xfrm>
            <a:off x="200025" y="285750"/>
            <a:ext cx="7163395" cy="230072"/>
          </a:xfrm>
          <a:prstGeom prst="rect">
            <a:avLst/>
          </a:prstGeom>
          <a:gradFill flip="none" rotWithShape="1">
            <a:gsLst>
              <a:gs pos="75000">
                <a:srgbClr val="E6E6E5"/>
              </a:gs>
              <a:gs pos="100000">
                <a:schemeClr val="bg1">
                  <a:lumMod val="85000"/>
                </a:schemeClr>
              </a:gs>
              <a:gs pos="0">
                <a:srgbClr val="B5B4B3"/>
              </a:gs>
              <a:gs pos="30000">
                <a:srgbClr val="EBEAE9"/>
              </a:gs>
            </a:gsLst>
            <a:lin ang="1080000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algn="l" rtl="0" latinLnBrk="1" hangingPunct="0"/>
            <a:endParaRPr lang="en-US" sz="1013">
              <a:solidFill>
                <a:srgbClr val="0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026" y="1092993"/>
            <a:ext cx="4662402" cy="5457542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223966" y="6319701"/>
            <a:ext cx="1775807" cy="173190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  <a:r>
              <a:rPr lang="en-GB" sz="788" dirty="0">
                <a:latin typeface="Arial"/>
                <a:cs typeface="Arial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5042" y="522450"/>
            <a:ext cx="1697969" cy="5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8220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24">
          <p15:clr>
            <a:srgbClr val="FBAE40"/>
          </p15:clr>
        </p15:guide>
        <p15:guide id="2" orient="horz" pos="240">
          <p15:clr>
            <a:srgbClr val="FBAE40"/>
          </p15:clr>
        </p15:guide>
        <p15:guide id="3" pos="10016">
          <p15:clr>
            <a:srgbClr val="FBAE40"/>
          </p15:clr>
        </p15:guide>
        <p15:guide id="4" orient="horz" pos="55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0025" y="285750"/>
            <a:ext cx="7163395" cy="230072"/>
          </a:xfrm>
          <a:prstGeom prst="rect">
            <a:avLst/>
          </a:prstGeom>
          <a:gradFill flip="none" rotWithShape="1">
            <a:gsLst>
              <a:gs pos="0">
                <a:srgbClr val="A09F9D"/>
              </a:gs>
              <a:gs pos="100000">
                <a:srgbClr val="EBEAE9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algn="l" rtl="0" latinLnBrk="1" hangingPunct="0"/>
            <a:endParaRPr lang="en-US" sz="1013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966" y="6319700"/>
            <a:ext cx="1827744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042" y="522450"/>
            <a:ext cx="1697969" cy="518824"/>
          </a:xfrm>
          <a:prstGeom prst="rect">
            <a:avLst/>
          </a:prstGeom>
        </p:spPr>
      </p:pic>
      <p:sp>
        <p:nvSpPr>
          <p:cNvPr id="18" name="Shape 33"/>
          <p:cNvSpPr/>
          <p:nvPr/>
        </p:nvSpPr>
        <p:spPr>
          <a:xfrm>
            <a:off x="7365317" y="288295"/>
            <a:ext cx="1571626" cy="2095501"/>
          </a:xfrm>
          <a:prstGeom prst="rect">
            <a:avLst/>
          </a:prstGeom>
          <a:solidFill>
            <a:srgbClr val="AED6AD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pic>
        <p:nvPicPr>
          <p:cNvPr id="20" name="shutterstock_1836355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5317" y="2381251"/>
            <a:ext cx="1571626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T15001A_022A1_Surfer_RGB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5317" y="4480000"/>
            <a:ext cx="1571626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37"/>
          <p:cNvSpPr/>
          <p:nvPr/>
        </p:nvSpPr>
        <p:spPr>
          <a:xfrm>
            <a:off x="7488554" y="452609"/>
            <a:ext cx="1325152" cy="1766868"/>
          </a:xfrm>
          <a:prstGeom prst="rect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24" name="Title 9"/>
          <p:cNvSpPr>
            <a:spLocks noGrp="1"/>
          </p:cNvSpPr>
          <p:nvPr>
            <p:ph type="title"/>
          </p:nvPr>
        </p:nvSpPr>
        <p:spPr>
          <a:xfrm>
            <a:off x="7571615" y="535323"/>
            <a:ext cx="1097327" cy="1143000"/>
          </a:xfrm>
          <a:prstGeom prst="rect">
            <a:avLst/>
          </a:prstGeom>
        </p:spPr>
        <p:txBody>
          <a:bodyPr vert="horz" lIns="91440" tIns="45721" rIns="91440" bIns="45721" anchor="ctr" anchorCtr="0">
            <a:normAutofit/>
          </a:bodyPr>
          <a:lstStyle>
            <a:lvl1pPr algn="l">
              <a:defRPr sz="1688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571615" y="1680400"/>
            <a:ext cx="1097327" cy="487093"/>
          </a:xfrm>
          <a:prstGeom prst="rect">
            <a:avLst/>
          </a:prstGeom>
        </p:spPr>
        <p:txBody>
          <a:bodyPr vert="horz" lIns="91440" tIns="45721" rIns="91440" bIns="45721">
            <a:normAutofit/>
          </a:bodyPr>
          <a:lstStyle>
            <a:lvl1pPr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966" y="1949941"/>
            <a:ext cx="2888467" cy="46005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00025" y="285750"/>
            <a:ext cx="7163395" cy="230072"/>
          </a:xfrm>
          <a:prstGeom prst="rect">
            <a:avLst/>
          </a:prstGeom>
          <a:gradFill flip="none" rotWithShape="1">
            <a:gsLst>
              <a:gs pos="0">
                <a:srgbClr val="A09F9D"/>
              </a:gs>
              <a:gs pos="100000">
                <a:srgbClr val="EBEAE9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algn="l" rtl="0" latinLnBrk="1" hangingPunct="0"/>
            <a:endParaRPr lang="en-US" sz="1013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3966" y="6319700"/>
            <a:ext cx="1827744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5042" y="522450"/>
            <a:ext cx="1697969" cy="518824"/>
          </a:xfrm>
          <a:prstGeom prst="rect">
            <a:avLst/>
          </a:prstGeom>
        </p:spPr>
      </p:pic>
      <p:sp>
        <p:nvSpPr>
          <p:cNvPr id="15" name="Shape 33"/>
          <p:cNvSpPr/>
          <p:nvPr userDrawn="1"/>
        </p:nvSpPr>
        <p:spPr>
          <a:xfrm>
            <a:off x="7365317" y="288295"/>
            <a:ext cx="1571626" cy="2095501"/>
          </a:xfrm>
          <a:prstGeom prst="rect">
            <a:avLst/>
          </a:prstGeom>
          <a:solidFill>
            <a:srgbClr val="AED6AD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pic>
        <p:nvPicPr>
          <p:cNvPr id="17" name="shutterstock_183635540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5317" y="2381251"/>
            <a:ext cx="1571626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AT15001A_022A1_Surfer_RGB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5317" y="4480000"/>
            <a:ext cx="1571626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37"/>
          <p:cNvSpPr/>
          <p:nvPr userDrawn="1"/>
        </p:nvSpPr>
        <p:spPr>
          <a:xfrm>
            <a:off x="7488554" y="452609"/>
            <a:ext cx="1325152" cy="1766868"/>
          </a:xfrm>
          <a:prstGeom prst="rect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endParaRPr sz="1013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966" y="1949941"/>
            <a:ext cx="2888467" cy="46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297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24">
          <p15:clr>
            <a:srgbClr val="FBAE40"/>
          </p15:clr>
        </p15:guide>
        <p15:guide id="2" orient="horz" pos="240">
          <p15:clr>
            <a:srgbClr val="FBAE40"/>
          </p15:clr>
        </p15:guide>
        <p15:guide id="3" pos="10016">
          <p15:clr>
            <a:srgbClr val="FBAE40"/>
          </p15:clr>
        </p15:guide>
        <p15:guide id="4" orient="horz" pos="5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0025" y="285750"/>
            <a:ext cx="7163395" cy="230072"/>
          </a:xfrm>
          <a:prstGeom prst="rect">
            <a:avLst/>
          </a:prstGeom>
          <a:gradFill flip="none" rotWithShape="1">
            <a:gsLst>
              <a:gs pos="0">
                <a:srgbClr val="A09F9D"/>
              </a:gs>
              <a:gs pos="100000">
                <a:srgbClr val="EBEAE9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algn="l" rtl="0" latinLnBrk="1" hangingPunct="0"/>
            <a:endParaRPr lang="en-US" sz="1013">
              <a:solidFill>
                <a:srgbClr val="000000"/>
              </a:solidFill>
            </a:endParaRPr>
          </a:p>
        </p:txBody>
      </p:sp>
      <p:sp>
        <p:nvSpPr>
          <p:cNvPr id="12" name="Shape 33"/>
          <p:cNvSpPr/>
          <p:nvPr/>
        </p:nvSpPr>
        <p:spPr>
          <a:xfrm>
            <a:off x="7365317" y="288294"/>
            <a:ext cx="1571626" cy="2095501"/>
          </a:xfrm>
          <a:prstGeom prst="rect">
            <a:avLst/>
          </a:prstGeom>
          <a:solidFill>
            <a:srgbClr val="AED6AD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23" name="Shape 37"/>
          <p:cNvSpPr/>
          <p:nvPr/>
        </p:nvSpPr>
        <p:spPr>
          <a:xfrm>
            <a:off x="7488554" y="452609"/>
            <a:ext cx="1325152" cy="1766868"/>
          </a:xfrm>
          <a:prstGeom prst="rect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71614" y="535323"/>
            <a:ext cx="1097327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1688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3966" y="6319700"/>
            <a:ext cx="1827744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571614" y="1680399"/>
            <a:ext cx="1097327" cy="487093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042" y="522450"/>
            <a:ext cx="1697969" cy="518824"/>
          </a:xfrm>
          <a:prstGeom prst="rect">
            <a:avLst/>
          </a:prstGeom>
        </p:spPr>
      </p:pic>
      <p:pic>
        <p:nvPicPr>
          <p:cNvPr id="14" name="Picture 13" descr="offset_comp_143934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176" y="4474178"/>
            <a:ext cx="1580303" cy="2099216"/>
          </a:xfrm>
          <a:prstGeom prst="rect">
            <a:avLst/>
          </a:prstGeom>
        </p:spPr>
      </p:pic>
      <p:pic>
        <p:nvPicPr>
          <p:cNvPr id="15" name="47515810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176" y="2383795"/>
            <a:ext cx="1568767" cy="209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966" y="1949941"/>
            <a:ext cx="2888467" cy="460059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00025" y="285750"/>
            <a:ext cx="7163395" cy="230072"/>
          </a:xfrm>
          <a:prstGeom prst="rect">
            <a:avLst/>
          </a:prstGeom>
          <a:gradFill flip="none" rotWithShape="1">
            <a:gsLst>
              <a:gs pos="0">
                <a:srgbClr val="A09F9D"/>
              </a:gs>
              <a:gs pos="100000">
                <a:srgbClr val="EBEAE9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algn="l" rtl="0" latinLnBrk="1" hangingPunct="0"/>
            <a:endParaRPr lang="en-US" sz="1013">
              <a:solidFill>
                <a:srgbClr val="000000"/>
              </a:solidFill>
            </a:endParaRPr>
          </a:p>
        </p:txBody>
      </p:sp>
      <p:sp>
        <p:nvSpPr>
          <p:cNvPr id="18" name="Shape 33"/>
          <p:cNvSpPr/>
          <p:nvPr userDrawn="1"/>
        </p:nvSpPr>
        <p:spPr>
          <a:xfrm>
            <a:off x="7365317" y="288294"/>
            <a:ext cx="1571626" cy="2095501"/>
          </a:xfrm>
          <a:prstGeom prst="rect">
            <a:avLst/>
          </a:prstGeom>
          <a:solidFill>
            <a:srgbClr val="AED6AD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21" name="Shape 37"/>
          <p:cNvSpPr/>
          <p:nvPr userDrawn="1"/>
        </p:nvSpPr>
        <p:spPr>
          <a:xfrm>
            <a:off x="7488554" y="452609"/>
            <a:ext cx="1325152" cy="1766868"/>
          </a:xfrm>
          <a:prstGeom prst="rect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22" name="Rectangle 21"/>
          <p:cNvSpPr/>
          <p:nvPr userDrawn="1"/>
        </p:nvSpPr>
        <p:spPr>
          <a:xfrm>
            <a:off x="223966" y="6319700"/>
            <a:ext cx="1827744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5042" y="522450"/>
            <a:ext cx="1697969" cy="518824"/>
          </a:xfrm>
          <a:prstGeom prst="rect">
            <a:avLst/>
          </a:prstGeom>
        </p:spPr>
      </p:pic>
      <p:pic>
        <p:nvPicPr>
          <p:cNvPr id="25" name="Picture 24" descr="offset_comp_143934 (1)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176" y="4474178"/>
            <a:ext cx="1580303" cy="2099216"/>
          </a:xfrm>
          <a:prstGeom prst="rect">
            <a:avLst/>
          </a:prstGeom>
        </p:spPr>
      </p:pic>
      <p:pic>
        <p:nvPicPr>
          <p:cNvPr id="26" name="475158105.jpg"/>
          <p:cNvPicPr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176" y="2383795"/>
            <a:ext cx="1568767" cy="209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966" y="1949941"/>
            <a:ext cx="2888467" cy="46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847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24">
          <p15:clr>
            <a:srgbClr val="FBAE40"/>
          </p15:clr>
        </p15:guide>
        <p15:guide id="2" orient="horz" pos="240">
          <p15:clr>
            <a:srgbClr val="FBAE40"/>
          </p15:clr>
        </p15:guide>
        <p15:guide id="3" pos="10016">
          <p15:clr>
            <a:srgbClr val="FBAE40"/>
          </p15:clr>
        </p15:guide>
        <p15:guide id="4" orient="horz" pos="55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0025" y="285750"/>
            <a:ext cx="7163395" cy="230072"/>
          </a:xfrm>
          <a:prstGeom prst="rect">
            <a:avLst/>
          </a:prstGeom>
          <a:gradFill flip="none" rotWithShape="1">
            <a:gsLst>
              <a:gs pos="0">
                <a:srgbClr val="A09F9D"/>
              </a:gs>
              <a:gs pos="100000">
                <a:srgbClr val="EBEAE9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algn="l" rtl="0" latinLnBrk="1" hangingPunct="0"/>
            <a:endParaRPr lang="en-US" sz="1013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966" y="1949941"/>
            <a:ext cx="2888467" cy="4600592"/>
          </a:xfrm>
          <a:prstGeom prst="rect">
            <a:avLst/>
          </a:prstGeom>
        </p:spPr>
      </p:pic>
      <p:sp>
        <p:nvSpPr>
          <p:cNvPr id="12" name="Shape 33"/>
          <p:cNvSpPr/>
          <p:nvPr/>
        </p:nvSpPr>
        <p:spPr>
          <a:xfrm>
            <a:off x="7365317" y="288294"/>
            <a:ext cx="1571626" cy="2095501"/>
          </a:xfrm>
          <a:prstGeom prst="rect">
            <a:avLst/>
          </a:prstGeom>
          <a:solidFill>
            <a:srgbClr val="AED6AD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23" name="Shape 37"/>
          <p:cNvSpPr/>
          <p:nvPr/>
        </p:nvSpPr>
        <p:spPr>
          <a:xfrm>
            <a:off x="7488554" y="452609"/>
            <a:ext cx="1325152" cy="1766868"/>
          </a:xfrm>
          <a:prstGeom prst="rect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71614" y="535323"/>
            <a:ext cx="1097327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1688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3966" y="6319700"/>
            <a:ext cx="1827744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571614" y="1680399"/>
            <a:ext cx="1097327" cy="487093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042" y="522450"/>
            <a:ext cx="1697969" cy="518824"/>
          </a:xfrm>
          <a:prstGeom prst="rect">
            <a:avLst/>
          </a:prstGeom>
        </p:spPr>
      </p:pic>
      <p:pic>
        <p:nvPicPr>
          <p:cNvPr id="3" name="Picture 2" descr="offset_comp_24390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3421" y="4474177"/>
            <a:ext cx="1573522" cy="2099218"/>
          </a:xfrm>
          <a:prstGeom prst="rect">
            <a:avLst/>
          </a:prstGeom>
        </p:spPr>
      </p:pic>
      <p:pic>
        <p:nvPicPr>
          <p:cNvPr id="18" name="475158105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176" y="2383795"/>
            <a:ext cx="1568767" cy="209038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/>
          <p:cNvSpPr/>
          <p:nvPr userDrawn="1"/>
        </p:nvSpPr>
        <p:spPr>
          <a:xfrm>
            <a:off x="200025" y="285750"/>
            <a:ext cx="7163395" cy="230072"/>
          </a:xfrm>
          <a:prstGeom prst="rect">
            <a:avLst/>
          </a:prstGeom>
          <a:gradFill flip="none" rotWithShape="1">
            <a:gsLst>
              <a:gs pos="0">
                <a:srgbClr val="A09F9D"/>
              </a:gs>
              <a:gs pos="100000">
                <a:srgbClr val="EBEAE9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algn="l" rtl="0" latinLnBrk="1" hangingPunct="0"/>
            <a:endParaRPr lang="en-US" sz="1013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966" y="1949941"/>
            <a:ext cx="2888467" cy="4600592"/>
          </a:xfrm>
          <a:prstGeom prst="rect">
            <a:avLst/>
          </a:prstGeom>
        </p:spPr>
      </p:pic>
      <p:sp>
        <p:nvSpPr>
          <p:cNvPr id="20" name="Shape 33"/>
          <p:cNvSpPr/>
          <p:nvPr userDrawn="1"/>
        </p:nvSpPr>
        <p:spPr>
          <a:xfrm>
            <a:off x="7365317" y="288294"/>
            <a:ext cx="1571626" cy="2095501"/>
          </a:xfrm>
          <a:prstGeom prst="rect">
            <a:avLst/>
          </a:prstGeom>
          <a:solidFill>
            <a:srgbClr val="AED6AD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21" name="Shape 37"/>
          <p:cNvSpPr/>
          <p:nvPr userDrawn="1"/>
        </p:nvSpPr>
        <p:spPr>
          <a:xfrm>
            <a:off x="7488554" y="452609"/>
            <a:ext cx="1325152" cy="1766868"/>
          </a:xfrm>
          <a:prstGeom prst="rect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22" name="Rectangle 21"/>
          <p:cNvSpPr/>
          <p:nvPr userDrawn="1"/>
        </p:nvSpPr>
        <p:spPr>
          <a:xfrm>
            <a:off x="223966" y="6319700"/>
            <a:ext cx="1827744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45042" y="522450"/>
            <a:ext cx="1697969" cy="518824"/>
          </a:xfrm>
          <a:prstGeom prst="rect">
            <a:avLst/>
          </a:prstGeom>
        </p:spPr>
      </p:pic>
      <p:pic>
        <p:nvPicPr>
          <p:cNvPr id="25" name="Picture 24" descr="offset_comp_243907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3421" y="4474177"/>
            <a:ext cx="1573522" cy="2099218"/>
          </a:xfrm>
          <a:prstGeom prst="rect">
            <a:avLst/>
          </a:prstGeom>
        </p:spPr>
      </p:pic>
      <p:pic>
        <p:nvPicPr>
          <p:cNvPr id="26" name="475158105.jpg"/>
          <p:cNvPicPr/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176" y="2383795"/>
            <a:ext cx="1568767" cy="20903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66107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24">
          <p15:clr>
            <a:srgbClr val="FBAE40"/>
          </p15:clr>
        </p15:guide>
        <p15:guide id="2" orient="horz" pos="240">
          <p15:clr>
            <a:srgbClr val="FBAE40"/>
          </p15:clr>
        </p15:guide>
        <p15:guide id="3" pos="10016">
          <p15:clr>
            <a:srgbClr val="FBAE40"/>
          </p15:clr>
        </p15:guide>
        <p15:guide id="4" orient="horz" pos="55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4751581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965" y="270273"/>
            <a:ext cx="8715391" cy="630289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40"/>
          <p:cNvSpPr/>
          <p:nvPr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8339" y="1519612"/>
            <a:ext cx="1571626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688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" name="475158105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965" y="270273"/>
            <a:ext cx="8715391" cy="630289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0"/>
          <p:cNvSpPr/>
          <p:nvPr userDrawn="1"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8" name="Rectangle 7"/>
          <p:cNvSpPr/>
          <p:nvPr userDrawn="1"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235122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T15001A_001B_RGB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965" y="270273"/>
            <a:ext cx="8717331" cy="630289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3"/>
          <p:cNvSpPr/>
          <p:nvPr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8339" y="1519612"/>
            <a:ext cx="1571626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688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  <a:r>
              <a:rPr lang="en-GB" sz="788" dirty="0">
                <a:latin typeface="Arial"/>
                <a:cs typeface="Arial"/>
              </a:rPr>
              <a:t> </a:t>
            </a:r>
          </a:p>
        </p:txBody>
      </p:sp>
      <p:pic>
        <p:nvPicPr>
          <p:cNvPr id="9" name="PAT15001A_001B_RGB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965" y="270273"/>
            <a:ext cx="8717331" cy="630289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43"/>
          <p:cNvSpPr/>
          <p:nvPr userDrawn="1"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2" name="Rectangle 11"/>
          <p:cNvSpPr/>
          <p:nvPr userDrawn="1"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  <a:r>
              <a:rPr lang="en-GB" sz="788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06731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15001A_021B_RGB_150ppi-(2)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71" y="270273"/>
            <a:ext cx="8721626" cy="6304359"/>
          </a:xfrm>
          <a:prstGeom prst="rect">
            <a:avLst/>
          </a:prstGeom>
        </p:spPr>
      </p:pic>
      <p:sp>
        <p:nvSpPr>
          <p:cNvPr id="11" name="Shape 46"/>
          <p:cNvSpPr/>
          <p:nvPr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8339" y="1519612"/>
            <a:ext cx="1571626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lang="en-US" sz="168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  <a:sym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4137" y="6319700"/>
            <a:ext cx="1827744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</a:p>
        </p:txBody>
      </p:sp>
      <p:pic>
        <p:nvPicPr>
          <p:cNvPr id="6" name="Picture 5" descr="PAT15001A_021B_RGB_150ppi-(2)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71" y="270273"/>
            <a:ext cx="8721626" cy="6304359"/>
          </a:xfrm>
          <a:prstGeom prst="rect">
            <a:avLst/>
          </a:prstGeom>
        </p:spPr>
      </p:pic>
      <p:sp>
        <p:nvSpPr>
          <p:cNvPr id="7" name="Shape 46"/>
          <p:cNvSpPr/>
          <p:nvPr userDrawn="1"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8" name="Rectangle 7"/>
          <p:cNvSpPr/>
          <p:nvPr userDrawn="1"/>
        </p:nvSpPr>
        <p:spPr>
          <a:xfrm>
            <a:off x="224137" y="6319700"/>
            <a:ext cx="1827744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</a:t>
            </a:r>
            <a:r>
              <a:rPr lang="en-GB" sz="788" baseline="30000" dirty="0">
                <a:latin typeface="Arial"/>
                <a:cs typeface="Arial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4250054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ettyImages-16371204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965" y="270273"/>
            <a:ext cx="8717331" cy="630289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49"/>
          <p:cNvSpPr/>
          <p:nvPr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8339" y="1519612"/>
            <a:ext cx="1571626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688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" name="GettyImages-163712040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965" y="270273"/>
            <a:ext cx="8717331" cy="630289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9"/>
          <p:cNvSpPr/>
          <p:nvPr userDrawn="1"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8" name="Rectangle 7"/>
          <p:cNvSpPr/>
          <p:nvPr userDrawn="1"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06177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30 at 5.59.5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59" y="270273"/>
            <a:ext cx="8729438" cy="6280260"/>
          </a:xfrm>
          <a:prstGeom prst="rect">
            <a:avLst/>
          </a:prstGeom>
        </p:spPr>
      </p:pic>
      <p:sp>
        <p:nvSpPr>
          <p:cNvPr id="11" name="Shape 46"/>
          <p:cNvSpPr/>
          <p:nvPr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8339" y="1519612"/>
            <a:ext cx="1571626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688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" name="Picture 5" descr="Screen Shot 2015-07-30 at 5.59.59 PM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59" y="270273"/>
            <a:ext cx="8729438" cy="6280260"/>
          </a:xfrm>
          <a:prstGeom prst="rect">
            <a:avLst/>
          </a:prstGeom>
        </p:spPr>
      </p:pic>
      <p:sp>
        <p:nvSpPr>
          <p:cNvPr id="7" name="Shape 46"/>
          <p:cNvSpPr/>
          <p:nvPr userDrawn="1"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8" name="Rectangle 7"/>
          <p:cNvSpPr/>
          <p:nvPr userDrawn="1"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187845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15001A_014A_RGB_150ppi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965" y="270273"/>
            <a:ext cx="8717331" cy="62802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55"/>
          <p:cNvSpPr/>
          <p:nvPr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8339" y="1519612"/>
            <a:ext cx="1571626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688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" name="PAT15001A_014A_RGB_150ppi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965" y="270273"/>
            <a:ext cx="8717331" cy="62802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55"/>
          <p:cNvSpPr/>
          <p:nvPr userDrawn="1"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8" name="Rectangle 7"/>
          <p:cNvSpPr/>
          <p:nvPr userDrawn="1"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7123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74638"/>
            <a:ext cx="5638800" cy="1143000"/>
          </a:xfrm>
          <a:prstGeom prst="rect">
            <a:avLst/>
          </a:prstGeom>
        </p:spPr>
        <p:txBody>
          <a:bodyPr/>
          <a:lstStyle>
            <a:lvl1pPr>
              <a:defRPr sz="3600" b="0"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1600200"/>
            <a:ext cx="7620000" cy="452596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548640" indent="-228600">
              <a:spcBef>
                <a:spcPts val="300"/>
              </a:spcBef>
              <a:buFont typeface="Calibri" pitchFamily="34" charset="0"/>
              <a:buChar char="–"/>
              <a:tabLst>
                <a:tab pos="515938" algn="l"/>
              </a:tabLst>
              <a:defRPr sz="2400">
                <a:latin typeface="Arial"/>
                <a:cs typeface="Arial"/>
              </a:defRPr>
            </a:lvl2pPr>
            <a:lvl3pPr marL="777240" indent="-182880">
              <a:spcBef>
                <a:spcPts val="300"/>
              </a:spcBef>
              <a:defRPr sz="2000">
                <a:latin typeface="Arial"/>
                <a:cs typeface="Arial"/>
              </a:defRPr>
            </a:lvl3pPr>
            <a:lvl4pPr marL="1097280" indent="-228600">
              <a:spcBef>
                <a:spcPts val="300"/>
              </a:spcBef>
              <a:buFont typeface="Calibri" pitchFamily="34" charset="0"/>
              <a:buChar char="–"/>
              <a:defRPr sz="2000">
                <a:latin typeface="Arial"/>
                <a:cs typeface="Arial"/>
              </a:defRPr>
            </a:lvl4pPr>
            <a:lvl5pPr marL="1371600" indent="-228600">
              <a:spcBef>
                <a:spcPts val="300"/>
              </a:spcBef>
              <a:buFont typeface="Calibri" pitchFamily="34" charset="0"/>
              <a:buChar char="»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E7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295400" y="6572250"/>
            <a:ext cx="4992687" cy="133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700" kern="1200" dirty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 altLang="en-US" dirty="0"/>
              <a:t>© 2017 STERIS Corporations. All Rights Reserved.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ettyImages-17158434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965" y="270273"/>
            <a:ext cx="8717331" cy="62802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58"/>
          <p:cNvSpPr/>
          <p:nvPr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8339" y="1519612"/>
            <a:ext cx="1571626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688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8" name="GettyImages-171584349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965" y="270273"/>
            <a:ext cx="8717331" cy="628026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58"/>
          <p:cNvSpPr/>
          <p:nvPr userDrawn="1"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1" name="Rectangle 10"/>
          <p:cNvSpPr/>
          <p:nvPr userDrawn="1"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629607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tyImages-18627821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66" y="270273"/>
            <a:ext cx="8717331" cy="6304359"/>
          </a:xfrm>
          <a:prstGeom prst="rect">
            <a:avLst/>
          </a:prstGeom>
        </p:spPr>
      </p:pic>
      <p:sp>
        <p:nvSpPr>
          <p:cNvPr id="7" name="Shape 58"/>
          <p:cNvSpPr/>
          <p:nvPr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8339" y="1519612"/>
            <a:ext cx="1571626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688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" name="Picture 5" descr="GettyImages-186278217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66" y="270273"/>
            <a:ext cx="8717331" cy="6304359"/>
          </a:xfrm>
          <a:prstGeom prst="rect">
            <a:avLst/>
          </a:prstGeom>
        </p:spPr>
      </p:pic>
      <p:sp>
        <p:nvSpPr>
          <p:cNvPr id="8" name="Shape 58"/>
          <p:cNvSpPr/>
          <p:nvPr userDrawn="1"/>
        </p:nvSpPr>
        <p:spPr>
          <a:xfrm>
            <a:off x="428339" y="567111"/>
            <a:ext cx="1571626" cy="20955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9" name="Rectangle 8"/>
          <p:cNvSpPr/>
          <p:nvPr userDrawn="1"/>
        </p:nvSpPr>
        <p:spPr>
          <a:xfrm>
            <a:off x="223966" y="6319700"/>
            <a:ext cx="185659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29947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6"/>
              </a:spcBef>
              <a:buNone/>
              <a:defRPr sz="1519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80430" indent="-194667">
              <a:spcBef>
                <a:spcPts val="225"/>
              </a:spcBef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868859" indent="-159842">
              <a:spcBef>
                <a:spcPts val="225"/>
              </a:spcBef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059954" indent="-128588">
              <a:spcBef>
                <a:spcPts val="225"/>
              </a:spcBef>
              <a:buSzPct val="80000"/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221581" indent="-96441">
              <a:spcBef>
                <a:spcPts val="225"/>
              </a:spcBef>
              <a:buFont typeface="Arial" panose="020B0604020202020204" pitchFamily="34" charset="0"/>
              <a:buChar char="•"/>
              <a:defRPr sz="56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5984" y="275035"/>
            <a:ext cx="7960816" cy="5345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589739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5154">
          <p15:clr>
            <a:srgbClr val="FBAE40"/>
          </p15:clr>
        </p15:guide>
        <p15:guide id="4" pos="9734">
          <p15:clr>
            <a:srgbClr val="FBAE40"/>
          </p15:clr>
        </p15:guide>
        <p15:guide id="5" orient="horz" pos="230">
          <p15:clr>
            <a:srgbClr val="FBAE40"/>
          </p15:clr>
        </p15:guide>
        <p15:guide id="6" pos="51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84" y="275035"/>
            <a:ext cx="7960816" cy="5345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725984" y="809625"/>
            <a:ext cx="7960816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>
                <a:solidFill>
                  <a:srgbClr val="8F82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6"/>
              </a:spcBef>
              <a:buNone/>
              <a:defRPr sz="1519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80430" indent="-194667">
              <a:spcBef>
                <a:spcPts val="225"/>
              </a:spcBef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868859" indent="-159842">
              <a:spcBef>
                <a:spcPts val="225"/>
              </a:spcBef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059954" indent="-128588">
              <a:spcBef>
                <a:spcPts val="225"/>
              </a:spcBef>
              <a:buSzPct val="80000"/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221581" indent="-96441">
              <a:spcBef>
                <a:spcPts val="225"/>
              </a:spcBef>
              <a:buFont typeface="Arial" panose="020B0604020202020204" pitchFamily="34" charset="0"/>
              <a:buChar char="•"/>
              <a:defRPr sz="56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28768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344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5154">
          <p15:clr>
            <a:srgbClr val="FBAE40"/>
          </p15:clr>
        </p15:guide>
        <p15:guide id="5" pos="97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5984" y="275035"/>
            <a:ext cx="7960816" cy="5345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2292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344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5154">
          <p15:clr>
            <a:srgbClr val="FBAE40"/>
          </p15:clr>
        </p15:guide>
        <p15:guide id="5" pos="97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3"/>
          <p:cNvSpPr/>
          <p:nvPr/>
        </p:nvSpPr>
        <p:spPr>
          <a:xfrm>
            <a:off x="6226223" y="2338968"/>
            <a:ext cx="1157288" cy="1543050"/>
          </a:xfrm>
          <a:prstGeom prst="rect">
            <a:avLst/>
          </a:prstGeom>
          <a:noFill/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639466" cy="451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6"/>
              </a:spcBef>
              <a:buNone/>
              <a:defRPr sz="1519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80430" indent="-194667">
              <a:spcBef>
                <a:spcPts val="225"/>
              </a:spcBef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868859" indent="-159842">
              <a:spcBef>
                <a:spcPts val="225"/>
              </a:spcBef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059954" indent="-128588">
              <a:spcBef>
                <a:spcPts val="225"/>
              </a:spcBef>
              <a:buSzPct val="80000"/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221581" indent="-96441">
              <a:spcBef>
                <a:spcPts val="225"/>
              </a:spcBef>
              <a:buFont typeface="Arial" panose="020B0604020202020204" pitchFamily="34" charset="0"/>
              <a:buChar char="•"/>
              <a:defRPr sz="56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50569" y="1600200"/>
            <a:ext cx="3639466" cy="451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6"/>
              </a:spcBef>
              <a:buNone/>
              <a:defRPr sz="1519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80430" indent="-194667">
              <a:spcBef>
                <a:spcPts val="225"/>
              </a:spcBef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868859" indent="-159842">
              <a:spcBef>
                <a:spcPts val="225"/>
              </a:spcBef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059954" indent="-128588">
              <a:spcBef>
                <a:spcPts val="225"/>
              </a:spcBef>
              <a:buSzPct val="80000"/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221581" indent="-96441">
              <a:spcBef>
                <a:spcPts val="225"/>
              </a:spcBef>
              <a:buFont typeface="Arial" panose="020B0604020202020204" pitchFamily="34" charset="0"/>
              <a:buChar char="•"/>
              <a:defRPr sz="56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984" y="275035"/>
            <a:ext cx="7960816" cy="5345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725984" y="809625"/>
            <a:ext cx="7960816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>
                <a:solidFill>
                  <a:srgbClr val="8F82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hape 33"/>
          <p:cNvSpPr/>
          <p:nvPr userDrawn="1"/>
        </p:nvSpPr>
        <p:spPr>
          <a:xfrm>
            <a:off x="6226223" y="2338968"/>
            <a:ext cx="1157288" cy="1543050"/>
          </a:xfrm>
          <a:prstGeom prst="rect">
            <a:avLst/>
          </a:prstGeom>
          <a:noFill/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</p:spTree>
    <p:extLst>
      <p:ext uri="{BB962C8B-B14F-4D97-AF65-F5344CB8AC3E}">
        <p14:creationId xmlns:p14="http://schemas.microsoft.com/office/powerpoint/2010/main" val="12548337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5136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922">
          <p15:clr>
            <a:srgbClr val="FBAE40"/>
          </p15:clr>
        </p15:guide>
        <p15:guide id="5" orient="horz" pos="682">
          <p15:clr>
            <a:srgbClr val="FBAE40"/>
          </p15:clr>
        </p15:guide>
        <p15:guide id="6" orient="horz" pos="230">
          <p15:clr>
            <a:srgbClr val="FBAE40"/>
          </p15:clr>
        </p15:guide>
        <p15:guide id="7" pos="5096">
          <p15:clr>
            <a:srgbClr val="FBAE40"/>
          </p15:clr>
        </p15:guide>
        <p15:guide id="8" pos="4592">
          <p15:clr>
            <a:srgbClr val="FBAE40"/>
          </p15:clr>
        </p15:guide>
        <p15:guide id="9" pos="91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2 Col, Graphic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3"/>
          <p:cNvSpPr/>
          <p:nvPr/>
        </p:nvSpPr>
        <p:spPr>
          <a:xfrm>
            <a:off x="6226223" y="2338968"/>
            <a:ext cx="1157288" cy="1543050"/>
          </a:xfrm>
          <a:prstGeom prst="rect">
            <a:avLst/>
          </a:prstGeom>
          <a:noFill/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218824" cy="451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6"/>
              </a:spcBef>
              <a:buNone/>
              <a:defRPr sz="1519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80430" indent="-194667">
              <a:spcBef>
                <a:spcPts val="225"/>
              </a:spcBef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868859" indent="-159842">
              <a:spcBef>
                <a:spcPts val="225"/>
              </a:spcBef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059954" indent="-128588">
              <a:spcBef>
                <a:spcPts val="225"/>
              </a:spcBef>
              <a:buSzPct val="80000"/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221581" indent="-96441">
              <a:spcBef>
                <a:spcPts val="225"/>
              </a:spcBef>
              <a:buFont typeface="Arial" panose="020B0604020202020204" pitchFamily="34" charset="0"/>
              <a:buChar char="•"/>
              <a:defRPr sz="56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963497" y="1600200"/>
            <a:ext cx="3218824" cy="451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6"/>
              </a:spcBef>
              <a:buNone/>
              <a:defRPr sz="1519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80430" indent="-194667">
              <a:spcBef>
                <a:spcPts val="225"/>
              </a:spcBef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868859" indent="-159842">
              <a:spcBef>
                <a:spcPts val="225"/>
              </a:spcBef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059954" indent="-128588">
              <a:spcBef>
                <a:spcPts val="225"/>
              </a:spcBef>
              <a:buSzPct val="80000"/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221581" indent="-96441">
              <a:spcBef>
                <a:spcPts val="225"/>
              </a:spcBef>
              <a:buFont typeface="Arial" panose="020B0604020202020204" pitchFamily="34" charset="0"/>
              <a:buChar char="•"/>
              <a:defRPr sz="56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984" y="275035"/>
            <a:ext cx="6592224" cy="5345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725984" y="809625"/>
            <a:ext cx="6592224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>
                <a:solidFill>
                  <a:srgbClr val="8F82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hape 33"/>
          <p:cNvSpPr/>
          <p:nvPr/>
        </p:nvSpPr>
        <p:spPr>
          <a:xfrm>
            <a:off x="7469792" y="2340769"/>
            <a:ext cx="1411415" cy="1905000"/>
          </a:xfrm>
          <a:prstGeom prst="rect">
            <a:avLst/>
          </a:prstGeom>
          <a:solidFill>
            <a:srgbClr val="AED6AD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pic>
        <p:nvPicPr>
          <p:cNvPr id="8" name="47515810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792" y="4245769"/>
            <a:ext cx="1411415" cy="1869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PAT15001A_035B_Gracol 2.t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792" y="465571"/>
            <a:ext cx="1411415" cy="1885429"/>
          </a:xfrm>
          <a:prstGeom prst="rect">
            <a:avLst/>
          </a:prstGeom>
        </p:spPr>
      </p:pic>
      <p:sp>
        <p:nvSpPr>
          <p:cNvPr id="13" name="Shape 33"/>
          <p:cNvSpPr/>
          <p:nvPr userDrawn="1"/>
        </p:nvSpPr>
        <p:spPr>
          <a:xfrm>
            <a:off x="6226223" y="2338968"/>
            <a:ext cx="1157288" cy="1543050"/>
          </a:xfrm>
          <a:prstGeom prst="rect">
            <a:avLst/>
          </a:prstGeom>
          <a:noFill/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4" name="Shape 33"/>
          <p:cNvSpPr/>
          <p:nvPr userDrawn="1"/>
        </p:nvSpPr>
        <p:spPr>
          <a:xfrm>
            <a:off x="7469792" y="2340769"/>
            <a:ext cx="1411415" cy="1905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pic>
        <p:nvPicPr>
          <p:cNvPr id="15" name="475158105.jpg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792" y="4245769"/>
            <a:ext cx="1411415" cy="1869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 descr="PAT15001A_035B_Gracol 2.ti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792" y="465571"/>
            <a:ext cx="1411415" cy="18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5157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5136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922">
          <p15:clr>
            <a:srgbClr val="FBAE40"/>
          </p15:clr>
        </p15:guide>
        <p15:guide id="5" orient="horz" pos="682">
          <p15:clr>
            <a:srgbClr val="FBAE40"/>
          </p15:clr>
        </p15:guide>
        <p15:guide id="6" orient="horz" pos="230">
          <p15:clr>
            <a:srgbClr val="FBAE40"/>
          </p15:clr>
        </p15:guide>
        <p15:guide id="7" pos="8072">
          <p15:clr>
            <a:srgbClr val="FBAE40"/>
          </p15:clr>
        </p15:guide>
        <p15:guide id="8" pos="4112">
          <p15:clr>
            <a:srgbClr val="FBAE40"/>
          </p15:clr>
        </p15:guide>
        <p15:guide id="9" pos="9178">
          <p15:clr>
            <a:srgbClr val="FBAE40"/>
          </p15:clr>
        </p15:guide>
        <p15:guide id="10" pos="44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Left, Graphic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01540" cy="451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6"/>
              </a:spcBef>
              <a:buNone/>
              <a:defRPr sz="1519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80430" indent="-194667">
              <a:spcBef>
                <a:spcPts val="225"/>
              </a:spcBef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868859" indent="-159842">
              <a:spcBef>
                <a:spcPts val="225"/>
              </a:spcBef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059954" indent="-128588">
              <a:spcBef>
                <a:spcPts val="225"/>
              </a:spcBef>
              <a:buSzPct val="80000"/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221581" indent="-96441">
              <a:spcBef>
                <a:spcPts val="225"/>
              </a:spcBef>
              <a:buFont typeface="Arial" panose="020B0604020202020204" pitchFamily="34" charset="0"/>
              <a:buChar char="•"/>
              <a:defRPr sz="56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25984" y="275035"/>
            <a:ext cx="6657527" cy="5345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725984" y="809625"/>
            <a:ext cx="6657527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>
                <a:solidFill>
                  <a:srgbClr val="8F82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734" y="1600200"/>
            <a:ext cx="1668066" cy="451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734" y="1600200"/>
            <a:ext cx="1668066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689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5136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922">
          <p15:clr>
            <a:srgbClr val="FBAE40"/>
          </p15:clr>
        </p15:guide>
        <p15:guide id="5" orient="horz" pos="680">
          <p15:clr>
            <a:srgbClr val="FBAE40"/>
          </p15:clr>
        </p15:guide>
        <p15:guide id="6" orient="horz" pos="230">
          <p15:clr>
            <a:srgbClr val="FBAE40"/>
          </p15:clr>
        </p15:guide>
        <p15:guide id="7" pos="75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Left, Lg Grph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314950" cy="451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6"/>
              </a:spcBef>
              <a:buNone/>
              <a:defRPr sz="1519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80430" indent="-194667">
              <a:spcBef>
                <a:spcPts val="225"/>
              </a:spcBef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868859" indent="-159842">
              <a:spcBef>
                <a:spcPts val="225"/>
              </a:spcBef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059954" indent="-128588">
              <a:spcBef>
                <a:spcPts val="225"/>
              </a:spcBef>
              <a:buSzPct val="80000"/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221581" indent="-96441">
              <a:spcBef>
                <a:spcPts val="225"/>
              </a:spcBef>
              <a:buFont typeface="Arial" panose="020B0604020202020204" pitchFamily="34" charset="0"/>
              <a:buChar char="•"/>
              <a:defRPr sz="56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25984" y="275035"/>
            <a:ext cx="6657527" cy="5345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725984" y="809625"/>
            <a:ext cx="6657527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>
                <a:solidFill>
                  <a:srgbClr val="8F82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Vial Glove Master_8.13.1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028" y="1491392"/>
            <a:ext cx="2767358" cy="4623659"/>
          </a:xfrm>
          <a:prstGeom prst="rect">
            <a:avLst/>
          </a:prstGeom>
        </p:spPr>
      </p:pic>
      <p:pic>
        <p:nvPicPr>
          <p:cNvPr id="7" name="Picture 6" descr="Vial Glove Master_8.13.1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028" y="1491392"/>
            <a:ext cx="2767358" cy="46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9422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5136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922">
          <p15:clr>
            <a:srgbClr val="FBAE40"/>
          </p15:clr>
        </p15:guide>
        <p15:guide id="5" orient="horz" pos="680">
          <p15:clr>
            <a:srgbClr val="FBAE40"/>
          </p15:clr>
        </p15:guide>
        <p15:guide id="6" orient="horz" pos="230">
          <p15:clr>
            <a:srgbClr val="FBAE40"/>
          </p15:clr>
        </p15:guide>
        <p15:guide id="7" pos="64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Left, Lg Grphc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21906" y="942975"/>
            <a:ext cx="4779169" cy="451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6"/>
              </a:spcBef>
              <a:buNone/>
              <a:defRPr sz="1519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80430" indent="-194667">
              <a:spcBef>
                <a:spcPts val="225"/>
              </a:spcBef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868859" indent="-159842">
              <a:spcBef>
                <a:spcPts val="225"/>
              </a:spcBef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059954" indent="-128588">
              <a:spcBef>
                <a:spcPts val="225"/>
              </a:spcBef>
              <a:buSzPct val="80000"/>
              <a:buFont typeface="Arial" panose="020B0604020202020204" pitchFamily="34" charset="0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221581" indent="-96441">
              <a:spcBef>
                <a:spcPts val="225"/>
              </a:spcBef>
              <a:buFont typeface="Arial" panose="020B0604020202020204" pitchFamily="34" charset="0"/>
              <a:buChar char="•"/>
              <a:defRPr sz="56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29" y="4191751"/>
            <a:ext cx="3089672" cy="1894724"/>
          </a:xfrm>
          <a:prstGeom prst="rect">
            <a:avLst/>
          </a:prstGeom>
        </p:spPr>
      </p:pic>
      <p:pic>
        <p:nvPicPr>
          <p:cNvPr id="8" name="Picture 7" descr="Vial Glove Master_8.13.1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30" y="265860"/>
            <a:ext cx="3082876" cy="3922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29" y="4191751"/>
            <a:ext cx="3089672" cy="1894724"/>
          </a:xfrm>
          <a:prstGeom prst="rect">
            <a:avLst/>
          </a:prstGeom>
        </p:spPr>
      </p:pic>
      <p:pic>
        <p:nvPicPr>
          <p:cNvPr id="6" name="Picture 5" descr="Vial Glove Master_8.13.1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30" y="265860"/>
            <a:ext cx="3082876" cy="39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045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9632">
          <p15:clr>
            <a:srgbClr val="FBAE40"/>
          </p15:clr>
        </p15:guide>
        <p15:guide id="2" orient="horz" pos="5112">
          <p15:clr>
            <a:srgbClr val="FBAE40"/>
          </p15:clr>
        </p15:guide>
        <p15:guide id="3" orient="horz" pos="4584">
          <p15:clr>
            <a:srgbClr val="FBAE40"/>
          </p15:clr>
        </p15:guide>
        <p15:guide id="4" orient="horz" pos="792">
          <p15:clr>
            <a:srgbClr val="FBAE40"/>
          </p15:clr>
        </p15:guide>
        <p15:guide id="5" pos="42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74638"/>
            <a:ext cx="5638800" cy="1143000"/>
          </a:xfrm>
          <a:prstGeom prst="rect">
            <a:avLst/>
          </a:prstGeom>
        </p:spPr>
        <p:txBody>
          <a:bodyPr/>
          <a:lstStyle>
            <a:lvl1pPr>
              <a:defRPr sz="3600" b="0"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1600200"/>
            <a:ext cx="7620000" cy="45259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2800" baseline="0">
                <a:solidFill>
                  <a:srgbClr val="3E71AA"/>
                </a:solidFill>
                <a:latin typeface="Arial"/>
                <a:cs typeface="Arial"/>
              </a:defRPr>
            </a:lvl1pPr>
            <a:lvl2pPr marL="548640" indent="-228600">
              <a:spcBef>
                <a:spcPts val="600"/>
              </a:spcBef>
              <a:buFont typeface="Calibri" pitchFamily="34" charset="0"/>
              <a:buChar char="–"/>
              <a:tabLst>
                <a:tab pos="515938" algn="l"/>
              </a:tabLst>
              <a:defRPr sz="2400">
                <a:latin typeface="Arial"/>
                <a:cs typeface="Arial"/>
              </a:defRPr>
            </a:lvl2pPr>
            <a:lvl3pPr marL="777240" indent="-182880">
              <a:spcBef>
                <a:spcPts val="300"/>
              </a:spcBef>
              <a:defRPr sz="2000">
                <a:latin typeface="Arial"/>
                <a:cs typeface="Arial"/>
              </a:defRPr>
            </a:lvl3pPr>
            <a:lvl4pPr marL="1097280" indent="-228600">
              <a:spcBef>
                <a:spcPts val="300"/>
              </a:spcBef>
              <a:buFont typeface="Calibri" pitchFamily="34" charset="0"/>
              <a:buChar char="–"/>
              <a:defRPr sz="2000">
                <a:latin typeface="Arial"/>
                <a:cs typeface="Arial"/>
              </a:defRPr>
            </a:lvl4pPr>
            <a:lvl5pPr marL="1371600" indent="-228600">
              <a:spcBef>
                <a:spcPts val="300"/>
              </a:spcBef>
              <a:buFont typeface="Calibri" pitchFamily="34" charset="0"/>
              <a:buChar char="»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E7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295400" y="6572250"/>
            <a:ext cx="4992687" cy="133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700" kern="1200" dirty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 altLang="en-US" dirty="0"/>
              <a:t>© 2017 STERIS Corporations. All Rights Reserved.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34" y="2692004"/>
            <a:ext cx="7695193" cy="5345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26919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256">
          <p15:clr>
            <a:srgbClr val="FBAE40"/>
          </p15:clr>
        </p15:guide>
        <p15:guide id="2" pos="800">
          <p15:clr>
            <a:srgbClr val="FBAE40"/>
          </p15:clr>
        </p15:guide>
        <p15:guide id="3" orient="horz" pos="2703">
          <p15:clr>
            <a:srgbClr val="FBAE40"/>
          </p15:clr>
        </p15:guide>
        <p15:guide id="4" pos="943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4084" y="1600200"/>
            <a:ext cx="8229600" cy="452556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spcBef>
                <a:spcPts val="675"/>
              </a:spcBef>
              <a:buFont typeface="Arial" panose="020B0604020202020204" pitchFamily="34" charset="0"/>
              <a:buChar char="•"/>
              <a:defRPr sz="157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80430" indent="-194667">
              <a:spcBef>
                <a:spcPts val="338"/>
              </a:spcBef>
              <a:buFont typeface="Arial" panose="020B0604020202020204" pitchFamily="34" charset="0"/>
              <a:buChar char="–"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868859" indent="-159842">
              <a:spcBef>
                <a:spcPts val="338"/>
              </a:spcBef>
              <a:buFont typeface="Wingdings" panose="05000000000000000000" pitchFamily="2" charset="2"/>
              <a:buChar char="§"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059954" indent="-128588">
              <a:spcBef>
                <a:spcPts val="338"/>
              </a:spcBef>
              <a:buSzPct val="80000"/>
              <a:buFont typeface="Arial" panose="020B0604020202020204" pitchFamily="34" charset="0"/>
              <a:buChar char="•"/>
              <a:defRPr sz="101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221581" indent="-96441">
              <a:spcBef>
                <a:spcPts val="338"/>
              </a:spcBef>
              <a:buFont typeface="Arial" panose="020B0604020202020204" pitchFamily="34" charset="0"/>
              <a:buChar char="•"/>
              <a:defRPr sz="788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5984" y="275035"/>
            <a:ext cx="7960816" cy="5345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5717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60903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5154">
          <p15:clr>
            <a:srgbClr val="FBAE40"/>
          </p15:clr>
        </p15:guide>
        <p15:guide id="4" pos="9734">
          <p15:clr>
            <a:srgbClr val="FBAE40"/>
          </p15:clr>
        </p15:guide>
        <p15:guide id="5" orient="horz" pos="230">
          <p15:clr>
            <a:srgbClr val="FBAE40"/>
          </p15:clr>
        </p15:guide>
        <p15:guide id="6" pos="5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760"/>
            <a:ext cx="6858000" cy="2387203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1641"/>
            <a:ext cx="6858000" cy="165615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35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8581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85" y="1709737"/>
            <a:ext cx="7886700" cy="285273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85" y="4589860"/>
            <a:ext cx="7886700" cy="1500188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5651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229"/>
            <a:ext cx="3900488" cy="4351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2" y="1825229"/>
            <a:ext cx="3900488" cy="4351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505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365523"/>
            <a:ext cx="7886700" cy="13251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3" y="1681162"/>
            <a:ext cx="3868341" cy="82391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" y="2505075"/>
            <a:ext cx="3868341" cy="36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093" cy="82391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093" cy="36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192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336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7244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200"/>
            <a:ext cx="2949476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93" y="987029"/>
            <a:ext cx="4629150" cy="48744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400"/>
            <a:ext cx="2949476" cy="3811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071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176463"/>
            <a:ext cx="9144000" cy="1795462"/>
          </a:xfrm>
          <a:prstGeom prst="rect">
            <a:avLst/>
          </a:prstGeom>
          <a:solidFill>
            <a:srgbClr val="3E7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0600" y="2170176"/>
            <a:ext cx="7772400" cy="17922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Header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200"/>
            <a:ext cx="2949476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093" y="987029"/>
            <a:ext cx="4629150" cy="48744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400"/>
            <a:ext cx="2949476" cy="3811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2984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4792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523"/>
            <a:ext cx="1971675" cy="58114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523"/>
            <a:ext cx="5829300" cy="5811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228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74638"/>
            <a:ext cx="5638800" cy="1143000"/>
          </a:xfrm>
          <a:prstGeom prst="rect">
            <a:avLst/>
          </a:prstGeom>
        </p:spPr>
        <p:txBody>
          <a:bodyPr/>
          <a:lstStyle>
            <a:lvl1pPr>
              <a:defRPr sz="3600" b="0" baseline="0">
                <a:latin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3000" y="1600200"/>
            <a:ext cx="3657600" cy="452596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300"/>
              </a:spcBef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Arial"/>
              </a:defRPr>
            </a:lvl1pPr>
            <a:lvl2pPr marL="548640" indent="-228600">
              <a:spcBef>
                <a:spcPts val="300"/>
              </a:spcBef>
              <a:buFont typeface="Calibri" pitchFamily="34" charset="0"/>
              <a:buChar char="–"/>
              <a:defRPr sz="2000">
                <a:latin typeface="Arial"/>
              </a:defRPr>
            </a:lvl2pPr>
            <a:lvl3pPr marL="777240" indent="-182880">
              <a:spcBef>
                <a:spcPts val="300"/>
              </a:spcBef>
              <a:defRPr sz="1800">
                <a:latin typeface="Arial"/>
              </a:defRPr>
            </a:lvl3pPr>
            <a:lvl4pPr marL="1097280" indent="-228600">
              <a:spcBef>
                <a:spcPts val="300"/>
              </a:spcBef>
              <a:buFont typeface="Calibri" pitchFamily="34" charset="0"/>
              <a:buChar char="–"/>
              <a:defRPr sz="1800">
                <a:latin typeface="Arial"/>
              </a:defRPr>
            </a:lvl4pPr>
            <a:lvl5pPr marL="1371600" indent="-228600">
              <a:spcBef>
                <a:spcPts val="300"/>
              </a:spcBef>
              <a:buFont typeface="Calibri" pitchFamily="34" charset="0"/>
              <a:buChar char="»"/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05400" y="1600200"/>
            <a:ext cx="3657600" cy="452596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/>
              </a:defRPr>
            </a:lvl1pPr>
            <a:lvl2pPr marL="548640" indent="-228600">
              <a:spcBef>
                <a:spcPts val="300"/>
              </a:spcBef>
              <a:buFont typeface="Calibri" pitchFamily="34" charset="0"/>
              <a:buChar char="–"/>
              <a:defRPr sz="2000">
                <a:latin typeface="Arial"/>
              </a:defRPr>
            </a:lvl2pPr>
            <a:lvl3pPr marL="777240" indent="-182880">
              <a:spcBef>
                <a:spcPts val="300"/>
              </a:spcBef>
              <a:defRPr sz="1800">
                <a:latin typeface="Arial"/>
              </a:defRPr>
            </a:lvl3pPr>
            <a:lvl4pPr marL="1097280" indent="-228600">
              <a:spcBef>
                <a:spcPts val="300"/>
              </a:spcBef>
              <a:buFont typeface="Calibri" pitchFamily="34" charset="0"/>
              <a:buChar char="–"/>
              <a:defRPr sz="1800">
                <a:latin typeface="Arial"/>
              </a:defRPr>
            </a:lvl4pPr>
            <a:lvl5pPr marL="1371600" indent="-228600">
              <a:spcBef>
                <a:spcPts val="300"/>
              </a:spcBef>
              <a:buFont typeface="Calibri" pitchFamily="34" charset="0"/>
              <a:buChar char="»"/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E7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295400" y="6572250"/>
            <a:ext cx="4992687" cy="133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700" kern="1200" dirty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 altLang="en-US" dirty="0"/>
              <a:t>© 2017 STERIS Corporations. All Rights Reserved.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Layout w/Sub-heald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74638"/>
            <a:ext cx="5638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latin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3000" y="1535113"/>
            <a:ext cx="36576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43000" y="2174875"/>
            <a:ext cx="3657600" cy="395128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300"/>
              </a:spcBef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Arial"/>
              </a:defRPr>
            </a:lvl1pPr>
            <a:lvl2pPr marL="548640" indent="-182880">
              <a:spcBef>
                <a:spcPts val="300"/>
              </a:spcBef>
              <a:buFont typeface="Calibri" pitchFamily="34" charset="0"/>
              <a:buChar char="–"/>
              <a:defRPr sz="2000">
                <a:latin typeface="Arial"/>
              </a:defRPr>
            </a:lvl2pPr>
            <a:lvl3pPr marL="777240" indent="-182880">
              <a:spcBef>
                <a:spcPts val="300"/>
              </a:spcBef>
              <a:defRPr sz="1800">
                <a:latin typeface="Arial"/>
              </a:defRPr>
            </a:lvl3pPr>
            <a:lvl4pPr marL="1097280" indent="-228600">
              <a:spcBef>
                <a:spcPts val="300"/>
              </a:spcBef>
              <a:buFont typeface="Calibri" pitchFamily="34" charset="0"/>
              <a:buChar char="–"/>
              <a:defRPr sz="1800">
                <a:latin typeface="Arial"/>
              </a:defRPr>
            </a:lvl4pPr>
            <a:lvl5pPr marL="1371600" indent="-228600">
              <a:spcBef>
                <a:spcPts val="300"/>
              </a:spcBef>
              <a:buFont typeface="Calibri" pitchFamily="34" charset="0"/>
              <a:buChar char="»"/>
              <a:defRPr sz="18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05400" y="1536192"/>
            <a:ext cx="36576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05400" y="2176272"/>
            <a:ext cx="3657600" cy="395128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300"/>
              </a:spcBef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Arial"/>
              </a:defRPr>
            </a:lvl1pPr>
            <a:lvl2pPr marL="548640" indent="-228600">
              <a:spcBef>
                <a:spcPts val="300"/>
              </a:spcBef>
              <a:buFont typeface="Calibri" pitchFamily="34" charset="0"/>
              <a:buChar char="–"/>
              <a:defRPr sz="2000">
                <a:latin typeface="Arial"/>
              </a:defRPr>
            </a:lvl2pPr>
            <a:lvl3pPr marL="777240" indent="-182880">
              <a:spcBef>
                <a:spcPts val="300"/>
              </a:spcBef>
              <a:defRPr sz="1800">
                <a:latin typeface="Arial"/>
              </a:defRPr>
            </a:lvl3pPr>
            <a:lvl4pPr marL="1097280" indent="-228600">
              <a:spcBef>
                <a:spcPts val="300"/>
              </a:spcBef>
              <a:buFont typeface="Calibri" pitchFamily="34" charset="0"/>
              <a:buChar char="–"/>
              <a:defRPr sz="1800">
                <a:latin typeface="Arial"/>
              </a:defRPr>
            </a:lvl4pPr>
            <a:lvl5pPr marL="1371600" indent="-228600">
              <a:spcBef>
                <a:spcPts val="300"/>
              </a:spcBef>
              <a:buFont typeface="Calibri" pitchFamily="34" charset="0"/>
              <a:buChar char="»"/>
              <a:defRPr sz="18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E7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295400" y="6572250"/>
            <a:ext cx="4992687" cy="133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700" kern="1200" dirty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 altLang="en-US" dirty="0"/>
              <a:t>© 2017 STERIS Corporations. All Rights Reserved.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74638"/>
            <a:ext cx="5638800" cy="1143000"/>
          </a:xfrm>
          <a:prstGeom prst="rect">
            <a:avLst/>
          </a:prstGeom>
        </p:spPr>
        <p:txBody>
          <a:bodyPr/>
          <a:lstStyle>
            <a:lvl1pPr>
              <a:defRPr sz="3600" b="0">
                <a:latin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E7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295400" y="6572250"/>
            <a:ext cx="4992687" cy="133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700" kern="1200" dirty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 altLang="en-US" dirty="0"/>
              <a:t>© 2017 STERIS Corporations. All Rights Reserved.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E7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295400" y="6572250"/>
            <a:ext cx="4992687" cy="133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700" kern="1200" dirty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 altLang="en-US" dirty="0"/>
              <a:t>© 2017 STERIS Corporations. All Rights Reserved.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761" y="270273"/>
            <a:ext cx="2221818" cy="2962424"/>
          </a:xfrm>
          <a:prstGeom prst="rect">
            <a:avLst/>
          </a:prstGeom>
        </p:spPr>
      </p:pic>
      <p:pic>
        <p:nvPicPr>
          <p:cNvPr id="12" name="475158105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66" y="3188104"/>
            <a:ext cx="8718643" cy="338202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27"/>
          <p:cNvSpPr/>
          <p:nvPr/>
        </p:nvSpPr>
        <p:spPr>
          <a:xfrm>
            <a:off x="6701794" y="270273"/>
            <a:ext cx="2240579" cy="2917832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20" name="Shape 28"/>
          <p:cNvSpPr/>
          <p:nvPr/>
        </p:nvSpPr>
        <p:spPr>
          <a:xfrm>
            <a:off x="223966" y="270273"/>
            <a:ext cx="2175795" cy="2917832"/>
          </a:xfrm>
          <a:prstGeom prst="rect">
            <a:avLst/>
          </a:prstGeom>
          <a:solidFill>
            <a:srgbClr val="AED6AD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21" name="Shape 29"/>
          <p:cNvSpPr/>
          <p:nvPr/>
        </p:nvSpPr>
        <p:spPr>
          <a:xfrm>
            <a:off x="6951556" y="535067"/>
            <a:ext cx="1802791" cy="2403721"/>
          </a:xfrm>
          <a:prstGeom prst="rect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endParaRPr sz="1013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822" y="535067"/>
            <a:ext cx="1570353" cy="488555"/>
          </a:xfrm>
          <a:prstGeom prst="rect">
            <a:avLst/>
          </a:prstGeom>
        </p:spPr>
      </p:pic>
      <p:sp>
        <p:nvSpPr>
          <p:cNvPr id="24" name="Title 9"/>
          <p:cNvSpPr>
            <a:spLocks noGrp="1"/>
          </p:cNvSpPr>
          <p:nvPr>
            <p:ph type="title"/>
          </p:nvPr>
        </p:nvSpPr>
        <p:spPr>
          <a:xfrm>
            <a:off x="7021380" y="807244"/>
            <a:ext cx="1647199" cy="1276767"/>
          </a:xfrm>
          <a:prstGeom prst="rect">
            <a:avLst/>
          </a:prstGeom>
        </p:spPr>
        <p:txBody>
          <a:bodyPr vert="horz" lIns="91440" tIns="45721" rIns="91440" bIns="45721" anchor="ctr" anchorCtr="0">
            <a:normAutofit/>
          </a:bodyPr>
          <a:lstStyle>
            <a:lvl1pPr algn="l">
              <a:defRPr sz="1688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3966" y="6319701"/>
            <a:ext cx="1775807" cy="173190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021415" y="2241949"/>
            <a:ext cx="1647527" cy="487093"/>
          </a:xfrm>
          <a:prstGeom prst="rect">
            <a:avLst/>
          </a:prstGeom>
        </p:spPr>
        <p:txBody>
          <a:bodyPr vert="horz" lIns="91440" tIns="45721" rIns="91440" bIns="45721">
            <a:normAutofit/>
          </a:bodyPr>
          <a:lstStyle>
            <a:lvl1pPr>
              <a:defRPr sz="1013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 descr="Vial Glove Master_8.13.15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1579" y="270273"/>
            <a:ext cx="2080216" cy="2917832"/>
          </a:xfrm>
          <a:prstGeom prst="rect">
            <a:avLst/>
          </a:prstGeom>
        </p:spPr>
      </p:pic>
      <p:pic>
        <p:nvPicPr>
          <p:cNvPr id="13" name="475158105.jpg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66" y="3188104"/>
            <a:ext cx="8718643" cy="338202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27"/>
          <p:cNvSpPr/>
          <p:nvPr userDrawn="1"/>
        </p:nvSpPr>
        <p:spPr>
          <a:xfrm>
            <a:off x="6701794" y="270273"/>
            <a:ext cx="2240579" cy="2917832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5" name="Shape 28"/>
          <p:cNvSpPr/>
          <p:nvPr userDrawn="1"/>
        </p:nvSpPr>
        <p:spPr>
          <a:xfrm>
            <a:off x="223966" y="270273"/>
            <a:ext cx="2175795" cy="2917832"/>
          </a:xfrm>
          <a:prstGeom prst="rect">
            <a:avLst/>
          </a:prstGeom>
          <a:solidFill>
            <a:srgbClr val="AED6AD"/>
          </a:solidFill>
          <a:ln w="12700">
            <a:miter lim="400000"/>
          </a:ln>
        </p:spPr>
        <p:txBody>
          <a:bodyPr lIns="0" tIns="0" rIns="0" bIns="0"/>
          <a:lstStyle/>
          <a:p>
            <a:endParaRPr sz="1013"/>
          </a:p>
        </p:txBody>
      </p:sp>
      <p:sp>
        <p:nvSpPr>
          <p:cNvPr id="16" name="Shape 29"/>
          <p:cNvSpPr/>
          <p:nvPr userDrawn="1"/>
        </p:nvSpPr>
        <p:spPr>
          <a:xfrm>
            <a:off x="6951556" y="535067"/>
            <a:ext cx="1802791" cy="2403721"/>
          </a:xfrm>
          <a:prstGeom prst="rect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endParaRPr sz="1013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6822" y="535067"/>
            <a:ext cx="1570353" cy="488555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223966" y="6319701"/>
            <a:ext cx="1775807" cy="173190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rtl="0"/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CONFIDENTIAL ©2015 PATHEON</a:t>
            </a:r>
            <a:r>
              <a:rPr lang="en-GB" sz="788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7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29" name="Picture 28" descr="Vial Glove Master_8.13.15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1579" y="270273"/>
            <a:ext cx="2080216" cy="29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465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TERISHoriz_LS_RGB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61950"/>
            <a:ext cx="168116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6492240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FF971-7ABE-F84A-81CA-22B85671E477}" type="slidenum">
              <a:rPr lang="en-US" sz="800" smtClean="0">
                <a:latin typeface="Arial" charset="0"/>
                <a:cs typeface="Arial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dirty="0">
                <a:latin typeface="Arial" charset="0"/>
                <a:cs typeface="Arial" charset="0"/>
              </a:rPr>
              <a:t>/</a:t>
            </a:r>
          </a:p>
          <a:p>
            <a:pPr algn="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3E71A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rgbClr val="3E71A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0" y="-83344"/>
            <a:ext cx="9144000" cy="6941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0" y="-83344"/>
            <a:ext cx="9144000" cy="6941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663156" y="6344330"/>
            <a:ext cx="1239742" cy="3788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44276" y="6418319"/>
            <a:ext cx="1851789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©2015 PATHEON®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46472"/>
            <a:ext cx="526852" cy="230072"/>
          </a:xfrm>
          <a:prstGeom prst="rect">
            <a:avLst/>
          </a:prstGeom>
          <a:solidFill>
            <a:srgbClr val="03732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algn="l" rtl="0" latinLnBrk="1" hangingPunct="0"/>
            <a:endParaRPr lang="en-US" sz="1013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7663156" y="6344330"/>
            <a:ext cx="1239742" cy="3788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44276" y="6418149"/>
            <a:ext cx="1851789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GB" sz="788" dirty="0">
                <a:solidFill>
                  <a:srgbClr val="FF0000"/>
                </a:solidFill>
                <a:latin typeface="Arial"/>
                <a:cs typeface="Arial"/>
              </a:rPr>
              <a:t>CONFIDENTIAL</a:t>
            </a:r>
            <a:r>
              <a:rPr lang="en-GB" sz="788" dirty="0">
                <a:latin typeface="Arial"/>
                <a:cs typeface="Arial"/>
              </a:rPr>
              <a:t> </a:t>
            </a:r>
            <a:r>
              <a:rPr lang="en-GB" sz="788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©2015 PATHEON®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46472"/>
            <a:ext cx="526852" cy="230072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algn="l" rtl="0" latinLnBrk="1" hangingPunct="0"/>
            <a:endParaRPr lang="en-US" sz="1013">
              <a:solidFill>
                <a:srgbClr val="000000"/>
              </a:solidFill>
            </a:endParaRPr>
          </a:p>
        </p:txBody>
      </p:sp>
      <p:sp>
        <p:nvSpPr>
          <p:cNvPr id="14" name="Text Placeholder 7"/>
          <p:cNvSpPr txBox="1">
            <a:spLocks/>
          </p:cNvSpPr>
          <p:nvPr userDrawn="1"/>
        </p:nvSpPr>
        <p:spPr>
          <a:xfrm>
            <a:off x="116643" y="6418148"/>
            <a:ext cx="2500313" cy="23117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0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  <a:cs typeface="Arial"/>
                <a:sym typeface="Calibri"/>
              </a:defRPr>
            </a:lvl1pPr>
            <a:lvl2pPr indent="457200"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defTabSz="514350"/>
            <a:fld id="{06810CC7-DDF5-4A44-8FB9-FC8D3ED32BB8}" type="slidenum">
              <a:rPr lang="en-US" sz="788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algn="l" defTabSz="514350"/>
              <a:t>‹#›</a:t>
            </a:fld>
            <a:r>
              <a:rPr lang="en-US" sz="788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|</a:t>
            </a:r>
          </a:p>
        </p:txBody>
      </p:sp>
    </p:spTree>
    <p:extLst>
      <p:ext uri="{BB962C8B-B14F-4D97-AF65-F5344CB8AC3E}">
        <p14:creationId xmlns:p14="http://schemas.microsoft.com/office/powerpoint/2010/main" val="400211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transition>
    <p:fade/>
  </p:transition>
  <p:txStyles>
    <p:titleStyle>
      <a:lvl1pPr algn="ctr" eaLnBrk="1" hangingPunct="1">
        <a:defRPr sz="1350">
          <a:solidFill>
            <a:srgbClr val="1F497D"/>
          </a:solidFill>
          <a:latin typeface="Calibri"/>
          <a:ea typeface="Calibri"/>
          <a:cs typeface="Calibri"/>
          <a:sym typeface="Calibri"/>
        </a:defRPr>
      </a:lvl1pPr>
      <a:lvl2pPr algn="ctr" eaLnBrk="1" hangingPunct="1">
        <a:defRPr sz="1350">
          <a:solidFill>
            <a:srgbClr val="1F497D"/>
          </a:solidFill>
          <a:latin typeface="Calibri"/>
          <a:ea typeface="Calibri"/>
          <a:cs typeface="Calibri"/>
          <a:sym typeface="Calibri"/>
        </a:defRPr>
      </a:lvl2pPr>
      <a:lvl3pPr algn="ctr" eaLnBrk="1" hangingPunct="1">
        <a:defRPr sz="1350">
          <a:solidFill>
            <a:srgbClr val="1F497D"/>
          </a:solidFill>
          <a:latin typeface="Calibri"/>
          <a:ea typeface="Calibri"/>
          <a:cs typeface="Calibri"/>
          <a:sym typeface="Calibri"/>
        </a:defRPr>
      </a:lvl3pPr>
      <a:lvl4pPr algn="ctr" eaLnBrk="1" hangingPunct="1">
        <a:defRPr sz="1350">
          <a:solidFill>
            <a:srgbClr val="1F497D"/>
          </a:solidFill>
          <a:latin typeface="Calibri"/>
          <a:ea typeface="Calibri"/>
          <a:cs typeface="Calibri"/>
          <a:sym typeface="Calibri"/>
        </a:defRPr>
      </a:lvl4pPr>
      <a:lvl5pPr algn="ctr" eaLnBrk="1" hangingPunct="1">
        <a:defRPr sz="1350">
          <a:solidFill>
            <a:srgbClr val="1F497D"/>
          </a:solidFill>
          <a:latin typeface="Calibri"/>
          <a:ea typeface="Calibri"/>
          <a:cs typeface="Calibri"/>
          <a:sym typeface="Calibri"/>
        </a:defRPr>
      </a:lvl5pPr>
      <a:lvl6pPr indent="257175" algn="ctr" eaLnBrk="1" hangingPunct="1">
        <a:defRPr sz="1350">
          <a:solidFill>
            <a:srgbClr val="1F497D"/>
          </a:solidFill>
          <a:latin typeface="Calibri"/>
          <a:ea typeface="Calibri"/>
          <a:cs typeface="Calibri"/>
          <a:sym typeface="Calibri"/>
        </a:defRPr>
      </a:lvl6pPr>
      <a:lvl7pPr indent="514350" algn="ctr" eaLnBrk="1" hangingPunct="1">
        <a:defRPr sz="1350">
          <a:solidFill>
            <a:srgbClr val="1F497D"/>
          </a:solidFill>
          <a:latin typeface="Calibri"/>
          <a:ea typeface="Calibri"/>
          <a:cs typeface="Calibri"/>
          <a:sym typeface="Calibri"/>
        </a:defRPr>
      </a:lvl7pPr>
      <a:lvl8pPr indent="771525" algn="ctr" eaLnBrk="1" hangingPunct="1">
        <a:defRPr sz="1350">
          <a:solidFill>
            <a:srgbClr val="1F497D"/>
          </a:solidFill>
          <a:latin typeface="Calibri"/>
          <a:ea typeface="Calibri"/>
          <a:cs typeface="Calibri"/>
          <a:sym typeface="Calibri"/>
        </a:defRPr>
      </a:lvl8pPr>
      <a:lvl9pPr indent="1028700" algn="ctr" eaLnBrk="1" hangingPunct="1">
        <a:defRPr sz="1350">
          <a:solidFill>
            <a:srgbClr val="1F497D"/>
          </a:solidFill>
          <a:latin typeface="Calibri"/>
          <a:ea typeface="Calibri"/>
          <a:cs typeface="Calibri"/>
          <a:sym typeface="Calibri"/>
        </a:defRPr>
      </a:lvl9pPr>
    </p:titleStyle>
    <p:bodyStyle>
      <a:lvl1pPr eaLnBrk="1" hangingPunct="1">
        <a:spcBef>
          <a:spcPts val="225"/>
        </a:spcBef>
        <a:defRPr sz="788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"/>
        </a:defRPr>
      </a:lvl1pPr>
      <a:lvl2pPr indent="257175" eaLnBrk="1" hangingPunct="1">
        <a:spcBef>
          <a:spcPts val="225"/>
        </a:spcBef>
        <a:defRPr sz="1350">
          <a:latin typeface="Calibri"/>
          <a:ea typeface="Calibri"/>
          <a:cs typeface="Calibri"/>
          <a:sym typeface="Calibri"/>
        </a:defRPr>
      </a:lvl2pPr>
      <a:lvl3pPr indent="514350" eaLnBrk="1" hangingPunct="1">
        <a:spcBef>
          <a:spcPts val="225"/>
        </a:spcBef>
        <a:defRPr sz="1350">
          <a:latin typeface="Calibri"/>
          <a:ea typeface="Calibri"/>
          <a:cs typeface="Calibri"/>
          <a:sym typeface="Calibri"/>
        </a:defRPr>
      </a:lvl3pPr>
      <a:lvl4pPr indent="771525" eaLnBrk="1" hangingPunct="1">
        <a:spcBef>
          <a:spcPts val="225"/>
        </a:spcBef>
        <a:defRPr sz="1350">
          <a:latin typeface="Calibri"/>
          <a:ea typeface="Calibri"/>
          <a:cs typeface="Calibri"/>
          <a:sym typeface="Calibri"/>
        </a:defRPr>
      </a:lvl4pPr>
      <a:lvl5pPr indent="1028700" eaLnBrk="1" hangingPunct="1">
        <a:spcBef>
          <a:spcPts val="225"/>
        </a:spcBef>
        <a:defRPr sz="1350">
          <a:latin typeface="Calibri"/>
          <a:ea typeface="Calibri"/>
          <a:cs typeface="Calibri"/>
          <a:sym typeface="Calibri"/>
        </a:defRPr>
      </a:lvl5pPr>
      <a:lvl6pPr indent="1285875" eaLnBrk="1" hangingPunct="1">
        <a:spcBef>
          <a:spcPts val="225"/>
        </a:spcBef>
        <a:defRPr sz="1350">
          <a:latin typeface="Calibri"/>
          <a:ea typeface="Calibri"/>
          <a:cs typeface="Calibri"/>
          <a:sym typeface="Calibri"/>
        </a:defRPr>
      </a:lvl6pPr>
      <a:lvl7pPr indent="1543050" eaLnBrk="1" hangingPunct="1">
        <a:spcBef>
          <a:spcPts val="225"/>
        </a:spcBef>
        <a:defRPr sz="1350">
          <a:latin typeface="Calibri"/>
          <a:ea typeface="Calibri"/>
          <a:cs typeface="Calibri"/>
          <a:sym typeface="Calibri"/>
        </a:defRPr>
      </a:lvl7pPr>
      <a:lvl8pPr indent="1800225" eaLnBrk="1" hangingPunct="1">
        <a:spcBef>
          <a:spcPts val="225"/>
        </a:spcBef>
        <a:defRPr sz="1350">
          <a:latin typeface="Calibri"/>
          <a:ea typeface="Calibri"/>
          <a:cs typeface="Calibri"/>
          <a:sym typeface="Calibri"/>
        </a:defRPr>
      </a:lvl8pPr>
      <a:lvl9pPr indent="2057400" eaLnBrk="1" hangingPunct="1">
        <a:spcBef>
          <a:spcPts val="225"/>
        </a:spcBef>
        <a:defRPr sz="1350">
          <a:latin typeface="Calibri"/>
          <a:ea typeface="Calibri"/>
          <a:cs typeface="Calibri"/>
          <a:sym typeface="Calibri"/>
        </a:defRPr>
      </a:lvl9pPr>
    </p:bodyStyle>
    <p:otherStyle>
      <a:lvl1pPr defTabSz="257175" eaLnBrk="1" hangingPunct="1">
        <a:defRPr sz="135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57175" defTabSz="257175" eaLnBrk="1" hangingPunct="1">
        <a:defRPr sz="135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514350" defTabSz="257175" eaLnBrk="1" hangingPunct="1">
        <a:defRPr sz="135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771525" defTabSz="257175" eaLnBrk="1" hangingPunct="1">
        <a:defRPr sz="135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028700" defTabSz="257175" eaLnBrk="1" hangingPunct="1">
        <a:defRPr sz="135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defTabSz="257175" eaLnBrk="1" hangingPunct="1">
        <a:defRPr sz="135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defTabSz="257175" eaLnBrk="1" hangingPunct="1">
        <a:defRPr sz="135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defTabSz="257175" eaLnBrk="1" hangingPunct="1">
        <a:defRPr sz="135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defTabSz="257175" eaLnBrk="1" hangingPunct="1">
        <a:defRPr sz="135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21B8-6294-4BE9-80D3-1AE1D47FD7CC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091EE-C1F8-453C-98DA-5A0282A7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7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fade/>
  </p:transition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aron_mertens@steri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erislifesciences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Swain@patheo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7086600" cy="1066800"/>
          </a:xfrm>
        </p:spPr>
        <p:txBody>
          <a:bodyPr>
            <a:normAutofit/>
          </a:bodyPr>
          <a:lstStyle/>
          <a:p>
            <a:r>
              <a:rPr lang="en-US" dirty="0"/>
              <a:t>Cleanroom Best Practice: Disinfectant Rotation and Residue Removal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3344" y="3200400"/>
            <a:ext cx="2200656" cy="1469136"/>
          </a:xfrm>
        </p:spPr>
        <p:txBody>
          <a:bodyPr/>
          <a:lstStyle/>
          <a:p>
            <a:r>
              <a:rPr lang="en-US" dirty="0"/>
              <a:t>ISPE </a:t>
            </a:r>
            <a:r>
              <a:rPr lang="en-US" dirty="0" err="1"/>
              <a:t>CaSA</a:t>
            </a:r>
            <a:endParaRPr lang="en-US" dirty="0"/>
          </a:p>
          <a:p>
            <a:endParaRPr lang="en-US" dirty="0"/>
          </a:p>
          <a:p>
            <a:r>
              <a:rPr lang="en-US" dirty="0"/>
              <a:t>2018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68" y="4876800"/>
            <a:ext cx="7086600" cy="1676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baseline="0">
                <a:solidFill>
                  <a:srgbClr val="3E71AA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dirty="0"/>
            </a:br>
            <a:r>
              <a:rPr lang="en-US" dirty="0"/>
              <a:t>Case Study: Introduction of Detergents in Disinfectant Program</a:t>
            </a:r>
          </a:p>
        </p:txBody>
      </p:sp>
    </p:spTree>
    <p:extLst>
      <p:ext uri="{BB962C8B-B14F-4D97-AF65-F5344CB8AC3E}">
        <p14:creationId xmlns:p14="http://schemas.microsoft.com/office/powerpoint/2010/main" val="385803096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Sterilant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Proper use results in 100% kill of all microorganisms, including bacterial spores (</a:t>
            </a:r>
            <a:r>
              <a:rPr lang="en-US" i="1" dirty="0">
                <a:solidFill>
                  <a:schemeClr val="tx1"/>
                </a:solidFill>
              </a:rPr>
              <a:t>B. </a:t>
            </a:r>
            <a:r>
              <a:rPr lang="en-US" i="1" dirty="0" err="1">
                <a:solidFill>
                  <a:schemeClr val="tx1"/>
                </a:solidFill>
              </a:rPr>
              <a:t>subtilis</a:t>
            </a:r>
            <a:r>
              <a:rPr lang="en-US" i="1" dirty="0">
                <a:solidFill>
                  <a:schemeClr val="tx1"/>
                </a:solidFill>
              </a:rPr>
              <a:t>, C. </a:t>
            </a:r>
            <a:r>
              <a:rPr lang="en-US" i="1" dirty="0" err="1">
                <a:solidFill>
                  <a:schemeClr val="tx1"/>
                </a:solidFill>
              </a:rPr>
              <a:t>sporogenes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6-7 Log reduction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Always requires </a:t>
            </a:r>
            <a:r>
              <a:rPr lang="en-US" sz="2800" dirty="0" err="1">
                <a:solidFill>
                  <a:schemeClr val="tx1"/>
                </a:solidFill>
              </a:rPr>
              <a:t>precleaning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25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33487"/>
            <a:ext cx="7872412" cy="5091113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231775" indent="-231775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Alcohols</a:t>
            </a:r>
          </a:p>
          <a:p>
            <a:pPr marL="231775" indent="-231775" eaLnBrk="1" hangingPunct="1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Phenolics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Quaternary Ammonium Chloride Compounds</a:t>
            </a:r>
          </a:p>
          <a:p>
            <a:pPr marL="231775" indent="-231775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Peracetic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acid / Hydrogen peroxide blends</a:t>
            </a:r>
          </a:p>
          <a:p>
            <a:pPr marL="231775" indent="-231775"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Sodium hypochlorite</a:t>
            </a:r>
          </a:p>
          <a:p>
            <a:pPr marL="231775" indent="-231775"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Chlorine dioxide</a:t>
            </a:r>
          </a:p>
          <a:p>
            <a:pPr marL="231775" indent="-231775"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Hydrogen peroxide</a:t>
            </a:r>
          </a:p>
          <a:p>
            <a:pPr marL="231775" indent="-231775" eaLnBrk="1" hangingPunct="1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Peracetic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acid</a:t>
            </a:r>
          </a:p>
          <a:p>
            <a:pPr marL="231775" indent="-231775"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Ozone</a:t>
            </a:r>
          </a:p>
          <a:p>
            <a:pPr marL="231775" indent="-231775" eaLnBrk="1" hangingPunct="1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Biguanides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Iodine Products</a:t>
            </a:r>
          </a:p>
          <a:p>
            <a:pPr marL="231775" indent="-231775" eaLnBrk="1" hangingPunct="1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Glutaraldehyde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Formaldehyde</a:t>
            </a:r>
          </a:p>
          <a:p>
            <a:pPr marL="231775" indent="-231775"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Sodium Hydroxide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274638"/>
            <a:ext cx="5638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E71A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Chemical Types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2133600"/>
            <a:ext cx="9220200" cy="1828800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Alcohols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Phenolics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Quaternary Ammonium Chloride Compounds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Peracetic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Hydrogen Peroxide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lends</a:t>
            </a:r>
          </a:p>
        </p:txBody>
      </p:sp>
    </p:spTree>
    <p:extLst>
      <p:ext uri="{BB962C8B-B14F-4D97-AF65-F5344CB8AC3E}">
        <p14:creationId xmlns:p14="http://schemas.microsoft.com/office/powerpoint/2010/main" val="1267665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Disinfectant Rotation</a:t>
            </a:r>
          </a:p>
        </p:txBody>
      </p:sp>
    </p:spTree>
    <p:extLst>
      <p:ext uri="{BB962C8B-B14F-4D97-AF65-F5344CB8AC3E}">
        <p14:creationId xmlns:p14="http://schemas.microsoft.com/office/powerpoint/2010/main" val="32702947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rotate?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51037"/>
            <a:ext cx="76200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Rotation of a disinfectant and a </a:t>
            </a:r>
            <a:r>
              <a:rPr lang="en-US" dirty="0" err="1">
                <a:solidFill>
                  <a:schemeClr val="tx1"/>
                </a:solidFill>
              </a:rPr>
              <a:t>sporicide</a:t>
            </a:r>
            <a:r>
              <a:rPr lang="en-US" dirty="0">
                <a:solidFill>
                  <a:schemeClr val="tx1"/>
                </a:solidFill>
              </a:rPr>
              <a:t> helps ensure bacterial spores do not take hold in manufacturing and aseptic areas.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Regulatory expectations (FDA, MHRA, EU)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USP 38 &lt;1072&gt;, PDA Technical Report</a:t>
            </a:r>
          </a:p>
        </p:txBody>
      </p:sp>
    </p:spTree>
    <p:extLst>
      <p:ext uri="{BB962C8B-B14F-4D97-AF65-F5344CB8AC3E}">
        <p14:creationId xmlns:p14="http://schemas.microsoft.com/office/powerpoint/2010/main" val="301533603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6400800" cy="914400"/>
          </a:xfrm>
        </p:spPr>
        <p:txBody>
          <a:bodyPr/>
          <a:lstStyle/>
          <a:p>
            <a:r>
              <a:rPr lang="en-US" dirty="0"/>
              <a:t>PDA Technical Report No. 70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7620000" cy="2895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“All rotation systems should be evaluated via the use of area classification, environmental monitoring data, and/or risk assessment.”</a:t>
            </a:r>
          </a:p>
          <a:p>
            <a:pPr marL="0" indent="0">
              <a:buNone/>
            </a:pPr>
            <a:r>
              <a:rPr lang="en-US" dirty="0"/>
              <a:t>Section 10, 11 Pages 36 and 38</a:t>
            </a:r>
          </a:p>
        </p:txBody>
      </p:sp>
    </p:spTree>
    <p:extLst>
      <p:ext uri="{BB962C8B-B14F-4D97-AF65-F5344CB8AC3E}">
        <p14:creationId xmlns:p14="http://schemas.microsoft.com/office/powerpoint/2010/main" val="488278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20000" cy="4648200"/>
          </a:xfrm>
        </p:spPr>
        <p:txBody>
          <a:bodyPr/>
          <a:lstStyle/>
          <a:p>
            <a:r>
              <a:rPr lang="en-US" dirty="0"/>
              <a:t>PDA TR 70</a:t>
            </a:r>
          </a:p>
          <a:p>
            <a:pPr lvl="1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“Given this knowledge, the pharmaceutical and biotechnology 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industries have moved away from the rotation of two disinfecting agents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  This formerly common practice led to high residue levels and subordinate efficacy performance.  Today most firms use a system whereby a 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disinfectant is rotated with a </a:t>
            </a:r>
            <a:r>
              <a:rPr lang="en-US" b="1" i="1" u="sng" dirty="0" err="1">
                <a:solidFill>
                  <a:schemeClr val="accent1">
                    <a:lumMod val="75000"/>
                  </a:schemeClr>
                </a:solidFill>
              </a:rPr>
              <a:t>sporicide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 to more effectively reduce the </a:t>
            </a:r>
            <a:r>
              <a:rPr lang="en-US" b="1" i="1" u="sng" dirty="0" err="1">
                <a:solidFill>
                  <a:schemeClr val="accent1">
                    <a:lumMod val="75000"/>
                  </a:schemeClr>
                </a:solidFill>
              </a:rPr>
              <a:t>bioburden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levels.  The rotation of a disinfectant with a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sporicide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superior to the use of rotations of multiple disinfectants.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”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161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US" altLang="en-US"/>
              <a:t>What is rotation?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8637"/>
            <a:ext cx="7620000" cy="4525963"/>
          </a:xfrm>
          <a:noFill/>
        </p:spPr>
        <p:txBody>
          <a:bodyPr lIns="90488" tIns="44450" rIns="90488" bIns="44450"/>
          <a:lstStyle/>
          <a:p>
            <a:r>
              <a:rPr lang="en-US" altLang="en-US" sz="3200" dirty="0"/>
              <a:t>Alternation of antimicrobial actives</a:t>
            </a:r>
          </a:p>
          <a:p>
            <a:pPr lvl="1">
              <a:buFontTx/>
              <a:buChar char="•"/>
            </a:pPr>
            <a:r>
              <a:rPr lang="en-US" altLang="en-US" sz="3200" dirty="0"/>
              <a:t>Two disinfectants in sequence, regular rotation, with </a:t>
            </a:r>
            <a:r>
              <a:rPr lang="en-US" altLang="en-US" sz="3200" dirty="0" err="1"/>
              <a:t>sterilant</a:t>
            </a:r>
            <a:r>
              <a:rPr lang="en-US" altLang="en-US" sz="3200" dirty="0"/>
              <a:t> as needed</a:t>
            </a:r>
          </a:p>
          <a:p>
            <a:pPr lvl="1">
              <a:buFontTx/>
              <a:buChar char="•"/>
            </a:pPr>
            <a:r>
              <a:rPr lang="en-US" altLang="en-US" sz="3200" dirty="0"/>
              <a:t>One disinfectant daily, with </a:t>
            </a:r>
            <a:r>
              <a:rPr lang="en-US" altLang="en-US" sz="3200" dirty="0" err="1"/>
              <a:t>sterilant</a:t>
            </a:r>
            <a:r>
              <a:rPr lang="en-US" altLang="en-US" sz="3200" dirty="0"/>
              <a:t> weekly, monthly, or quarterly or as needed</a:t>
            </a:r>
          </a:p>
        </p:txBody>
      </p:sp>
    </p:spTree>
    <p:extLst>
      <p:ext uri="{BB962C8B-B14F-4D97-AF65-F5344CB8AC3E}">
        <p14:creationId xmlns:p14="http://schemas.microsoft.com/office/powerpoint/2010/main" val="2304722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7772400" cy="4114800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231775" indent="-231775"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Frequency Rationale</a:t>
            </a:r>
          </a:p>
          <a:p>
            <a:pPr marL="573088" lvl="1" indent="-227013" eaLnBrk="1" hangingPunct="1"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Spore control vs. chemical exposure</a:t>
            </a:r>
          </a:p>
          <a:p>
            <a:pPr marL="573088" lvl="1" indent="-227013" eaLnBrk="1" hangingPunct="1">
              <a:buFontTx/>
              <a:buChar char="•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Corrosivity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Irritation</a:t>
            </a:r>
          </a:p>
          <a:p>
            <a:pPr marL="914400" lvl="2" indent="-227013" eaLnBrk="1" hangingPunct="1">
              <a:buFont typeface="Wingdings" pitchFamily="2" charset="2"/>
              <a:buChar char="§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231775" indent="-231775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Sporicidal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agent</a:t>
            </a:r>
          </a:p>
          <a:p>
            <a:pPr marL="573088" lvl="1" indent="-227013"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Rationale (environmental monitoring)</a:t>
            </a:r>
          </a:p>
          <a:p>
            <a:pPr marL="573088" lvl="1" indent="-227013"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Weekly, monthly, quarterly</a:t>
            </a:r>
          </a:p>
          <a:p>
            <a:pPr marL="573088" lvl="1" indent="-227013"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Should be specified in SOP’s</a:t>
            </a:r>
          </a:p>
          <a:p>
            <a:pPr marL="914400" lvl="2" indent="-227013" eaLnBrk="1" hangingPunct="1">
              <a:buFont typeface="Wingdings" pitchFamily="2" charset="2"/>
              <a:buChar char="§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74638"/>
            <a:ext cx="6248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E71A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Sterilant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E71A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Application</a:t>
            </a:r>
          </a:p>
        </p:txBody>
      </p:sp>
    </p:spTree>
    <p:extLst>
      <p:ext uri="{BB962C8B-B14F-4D97-AF65-F5344CB8AC3E}">
        <p14:creationId xmlns:p14="http://schemas.microsoft.com/office/powerpoint/2010/main" val="420666588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MEA Pyramid"/>
          <p:cNvPicPr>
            <a:picLocks noChangeAspect="1" noChangeArrowheads="1"/>
          </p:cNvPicPr>
          <p:nvPr/>
        </p:nvPicPr>
        <p:blipFill>
          <a:blip r:embed="rId3" cstate="print"/>
          <a:srcRect r="14246" b="22963"/>
          <a:stretch>
            <a:fillRect/>
          </a:stretch>
        </p:blipFill>
        <p:spPr bwMode="auto">
          <a:xfrm>
            <a:off x="1219200" y="1270000"/>
            <a:ext cx="68580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60363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Residue Removal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6200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Aaron Mertens</a:t>
            </a:r>
          </a:p>
          <a:p>
            <a:r>
              <a:rPr lang="en-US" dirty="0"/>
              <a:t>Technical Service Specialist</a:t>
            </a:r>
          </a:p>
          <a:p>
            <a:r>
              <a:rPr lang="en-US" dirty="0"/>
              <a:t>STERIS Corporation | Life Sciences </a:t>
            </a:r>
          </a:p>
          <a:p>
            <a:r>
              <a:rPr lang="en-US" dirty="0"/>
              <a:t>Mobile: 440-530-0060</a:t>
            </a:r>
          </a:p>
          <a:p>
            <a:r>
              <a:rPr lang="it-IT" dirty="0"/>
              <a:t>E-Mail: </a:t>
            </a:r>
            <a:r>
              <a:rPr lang="en-US" u="sng" dirty="0">
                <a:hlinkClick r:id="rId3"/>
              </a:rPr>
              <a:t>Aaron_Mertens@steris.com</a:t>
            </a:r>
            <a:endParaRPr lang="en-US" dirty="0"/>
          </a:p>
          <a:p>
            <a:r>
              <a:rPr lang="en-US" dirty="0"/>
              <a:t>Web: </a:t>
            </a:r>
            <a:r>
              <a:rPr lang="en-US" u="sng" dirty="0">
                <a:hlinkClick r:id="rId4" tooltip="http://www.sterislifesciences.com/"/>
              </a:rPr>
              <a:t>www.sterislifesciences.com</a:t>
            </a:r>
            <a:endParaRPr lang="en-US" u="sng" dirty="0"/>
          </a:p>
          <a:p>
            <a:endParaRPr lang="en-US" u="sng" dirty="0"/>
          </a:p>
          <a:p>
            <a:pPr>
              <a:buNone/>
            </a:pPr>
            <a:r>
              <a:rPr lang="en-US" dirty="0"/>
              <a:t>STERIS Technical Services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0395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5638800" cy="1143000"/>
          </a:xfrm>
        </p:spPr>
        <p:txBody>
          <a:bodyPr/>
          <a:lstStyle/>
          <a:p>
            <a:r>
              <a:rPr lang="en-US" dirty="0"/>
              <a:t>Residue Removal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72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Maintain surfaces in the cleanroom by periodically removing residue from the surfaces.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presence of residue may: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impact disinfectant effectiveness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hide microbial contamination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contaminate environment and/or product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 an aesthetic 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create a particulate 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5638800" cy="1143000"/>
          </a:xfrm>
        </p:spPr>
        <p:txBody>
          <a:bodyPr/>
          <a:lstStyle/>
          <a:p>
            <a:r>
              <a:rPr lang="en-US" dirty="0"/>
              <a:t>Residue Removal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9037"/>
            <a:ext cx="8001000" cy="475456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Where does the residue come from?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Product, process residue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Sanitizers, disinfectants, </a:t>
            </a:r>
            <a:r>
              <a:rPr lang="en-US" sz="2400" dirty="0" err="1">
                <a:solidFill>
                  <a:schemeClr val="tx1"/>
                </a:solidFill>
              </a:rPr>
              <a:t>sporicides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Existing </a:t>
            </a:r>
            <a:r>
              <a:rPr lang="en-US" sz="2400" dirty="0" err="1">
                <a:solidFill>
                  <a:schemeClr val="tx1"/>
                </a:solidFill>
              </a:rPr>
              <a:t>cleanrooms</a:t>
            </a:r>
            <a:r>
              <a:rPr lang="en-US" sz="2400" dirty="0">
                <a:solidFill>
                  <a:schemeClr val="tx1"/>
                </a:solidFill>
              </a:rPr>
              <a:t> that may have never had a rinsing program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Implementing a rinsing program in a new cleanroom environment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Addition of a detergent to enhance the disinfection program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PDA TR No. 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001000" cy="5135563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     “Irregular or porous surfaces trap residues and other contaminants and make the surface more difficult to clean and disinfect. </a:t>
            </a:r>
            <a:r>
              <a:rPr lang="en-US" sz="2400" dirty="0">
                <a:solidFill>
                  <a:srgbClr val="FF0000"/>
                </a:solidFill>
              </a:rPr>
              <a:t>Development of appropriate cleaning systems is critical to successfully preparing a surface for disinfection</a:t>
            </a:r>
            <a:r>
              <a:rPr lang="en-US" sz="2400" dirty="0"/>
              <a:t>. Cleaning operations should routinely occur and frequencies should be based on area classification, usage, risk and visible cleanliness.  A good cleaning agent is formulated to contain an effective surfactant system that will support the water in its efforts to release particles, residues and other foreign materials. Procedurally, strict </a:t>
            </a:r>
            <a:r>
              <a:rPr lang="en-US" sz="2400" dirty="0">
                <a:solidFill>
                  <a:srgbClr val="FF0000"/>
                </a:solidFill>
              </a:rPr>
              <a:t>cleaning (without the use of a sanitizer, disinfectant or sporicide) should be conducted on a routine basis</a:t>
            </a:r>
            <a:r>
              <a:rPr lang="en-US" sz="2400" dirty="0"/>
              <a:t> as defined by written procedures.”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Rinsing Frequency</a:t>
            </a:r>
          </a:p>
        </p:txBody>
      </p:sp>
      <p:sp>
        <p:nvSpPr>
          <p:cNvPr id="76803" name="Content Placeholder 3"/>
          <p:cNvSpPr>
            <a:spLocks noGrp="1"/>
          </p:cNvSpPr>
          <p:nvPr>
            <p:ph idx="1"/>
          </p:nvPr>
        </p:nvSpPr>
        <p:spPr>
          <a:xfrm>
            <a:off x="1143000" y="1341437"/>
            <a:ext cx="7620000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Guidance USP 39 &lt;1072&gt;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70% IPA or Water for Injection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Detergents (Acidic, Neutral, Basic)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 needed to control residue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Aesthetic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Safety Risk (Sticky, Tacky, Slippery)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Particulate Issues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Functional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Microbial Issue (Hiding Microbes &amp; Food Sources)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Product risk (Flaking of residues into filled products)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41437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Routine Residue Removal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Water For Injection 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70% Isopropanol, 70% Ethanol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3%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Detergents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6248400" cy="1143000"/>
          </a:xfrm>
        </p:spPr>
        <p:txBody>
          <a:bodyPr/>
          <a:lstStyle/>
          <a:p>
            <a:r>
              <a:rPr lang="en-US" dirty="0"/>
              <a:t>Contamination Control Program Recommendation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4525963"/>
          </a:xfrm>
        </p:spPr>
        <p:txBody>
          <a:bodyPr/>
          <a:lstStyle/>
          <a:p>
            <a:pPr lvl="1">
              <a:buNone/>
            </a:pPr>
            <a:r>
              <a:rPr lang="en-US" dirty="0"/>
              <a:t>Rotation: Disinfectant  and </a:t>
            </a:r>
            <a:r>
              <a:rPr lang="en-US" dirty="0" err="1"/>
              <a:t>Sterilant</a:t>
            </a:r>
            <a:r>
              <a:rPr lang="en-US" dirty="0"/>
              <a:t> Program</a:t>
            </a:r>
          </a:p>
          <a:p>
            <a:pPr lvl="2"/>
            <a:r>
              <a:rPr lang="en-US" sz="2400" dirty="0"/>
              <a:t>Disinfectant - Phenol </a:t>
            </a:r>
            <a:r>
              <a:rPr lang="en-US" sz="2400" u="sng" dirty="0"/>
              <a:t>or</a:t>
            </a:r>
            <a:r>
              <a:rPr lang="en-US" sz="2400" dirty="0"/>
              <a:t> </a:t>
            </a:r>
            <a:r>
              <a:rPr lang="en-US" sz="2400" dirty="0" err="1"/>
              <a:t>Quat</a:t>
            </a:r>
            <a:r>
              <a:rPr lang="en-US" sz="2400" dirty="0"/>
              <a:t> </a:t>
            </a:r>
          </a:p>
          <a:p>
            <a:pPr lvl="2"/>
            <a:r>
              <a:rPr lang="en-US" sz="2400" dirty="0" err="1"/>
              <a:t>Sporicide</a:t>
            </a:r>
            <a:endParaRPr lang="en-US" sz="2400" dirty="0"/>
          </a:p>
          <a:p>
            <a:pPr marL="594360" lvl="2" indent="0">
              <a:buNone/>
            </a:pPr>
            <a:endParaRPr lang="en-US" sz="2400" dirty="0"/>
          </a:p>
          <a:p>
            <a:pPr lvl="2"/>
            <a:r>
              <a:rPr lang="en-US" sz="2400" dirty="0"/>
              <a:t>Frequency established using risk based approach and adjusted based on environmental trending data</a:t>
            </a:r>
          </a:p>
          <a:p>
            <a:pPr lvl="1">
              <a:buNone/>
            </a:pPr>
            <a:endParaRPr lang="en-US" dirty="0"/>
          </a:p>
          <a:p>
            <a:pPr lvl="2"/>
            <a:endParaRPr lang="en-US" sz="2400" dirty="0"/>
          </a:p>
          <a:p>
            <a:pPr lvl="1">
              <a:buNone/>
            </a:pPr>
            <a:r>
              <a:rPr lang="en-US" dirty="0"/>
              <a:t>Residue Removal Program:</a:t>
            </a:r>
          </a:p>
          <a:p>
            <a:pPr lvl="2"/>
            <a:r>
              <a:rPr lang="en-US" sz="2400" dirty="0"/>
              <a:t>WFI or 70% Alcohol on a routine basis</a:t>
            </a:r>
          </a:p>
          <a:p>
            <a:pPr lvl="2"/>
            <a:r>
              <a:rPr lang="en-US" sz="2400" dirty="0"/>
              <a:t>Detergent to enhance disinfectant program </a:t>
            </a:r>
          </a:p>
          <a:p>
            <a:pPr lvl="2"/>
            <a:r>
              <a:rPr lang="en-US" sz="2400" dirty="0"/>
              <a:t>Frequency based on surface aesthetics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Practice Conclusion</a:t>
            </a:r>
          </a:p>
        </p:txBody>
      </p:sp>
    </p:spTree>
    <p:extLst>
      <p:ext uri="{BB962C8B-B14F-4D97-AF65-F5344CB8AC3E}">
        <p14:creationId xmlns:p14="http://schemas.microsoft.com/office/powerpoint/2010/main" val="329487126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305800" cy="4983163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Disinfectant Rotation:</a:t>
            </a:r>
          </a:p>
          <a:p>
            <a:r>
              <a:rPr lang="en-US" sz="1800" dirty="0"/>
              <a:t>Technical Tip 420-200-4002, “A Rational Approach to Alternating (Rotating) Disinfectants in Pharmaceutical, Biotech and Medical Device </a:t>
            </a:r>
            <a:r>
              <a:rPr lang="en-US" sz="1800" dirty="0" err="1"/>
              <a:t>Cleanrooms</a:t>
            </a:r>
            <a:r>
              <a:rPr lang="en-US" sz="1800" dirty="0"/>
              <a:t>”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Residue Removal:</a:t>
            </a:r>
          </a:p>
          <a:p>
            <a:r>
              <a:rPr lang="en-US" sz="1800" dirty="0"/>
              <a:t>Technical Tip 420-200-4038, “Residue Removal Recommendations for Hard-Surface Germicidal Agents used in Critical Environments”</a:t>
            </a:r>
          </a:p>
          <a:p>
            <a:r>
              <a:rPr lang="en-US" sz="1800" dirty="0"/>
              <a:t>Case History 420-500-4001, “Cleaning Floors in </a:t>
            </a:r>
            <a:r>
              <a:rPr lang="en-US" sz="1800" dirty="0" err="1"/>
              <a:t>Cleanrooms</a:t>
            </a:r>
            <a:r>
              <a:rPr lang="en-US" sz="1800" dirty="0"/>
              <a:t> with </a:t>
            </a:r>
            <a:r>
              <a:rPr lang="en-US" sz="1800" dirty="0" err="1"/>
              <a:t>ProKlenz</a:t>
            </a:r>
            <a:r>
              <a:rPr lang="en-US" sz="1800" dirty="0"/>
              <a:t> </a:t>
            </a:r>
            <a:r>
              <a:rPr lang="en-US" sz="1800" dirty="0" err="1"/>
              <a:t>NpH</a:t>
            </a:r>
            <a:r>
              <a:rPr lang="en-US" sz="1800" dirty="0"/>
              <a:t> Neutral Detergent”</a:t>
            </a:r>
          </a:p>
          <a:p>
            <a:endParaRPr lang="en-US" sz="1800" dirty="0"/>
          </a:p>
          <a:p>
            <a:pPr>
              <a:buNone/>
            </a:pPr>
            <a:r>
              <a:rPr lang="en-US" sz="1800" dirty="0"/>
              <a:t>General Disinfection:</a:t>
            </a:r>
          </a:p>
          <a:p>
            <a:r>
              <a:rPr lang="en-US" sz="1800" dirty="0"/>
              <a:t>Technical Tip 420-200-4001, “Product Property Charts for STERIS Sanitizers/Disinfectants and </a:t>
            </a:r>
            <a:r>
              <a:rPr lang="en-US" sz="1800" dirty="0" err="1"/>
              <a:t>Sterilants</a:t>
            </a:r>
            <a:r>
              <a:rPr lang="en-US" sz="1800" dirty="0"/>
              <a:t>”</a:t>
            </a:r>
          </a:p>
          <a:p>
            <a:r>
              <a:rPr lang="en-US" sz="1800" dirty="0"/>
              <a:t>Technical Tip 420-200-4014, “Disinfectant Application Guidelines for </a:t>
            </a:r>
            <a:r>
              <a:rPr lang="en-US" sz="1800" dirty="0" err="1"/>
              <a:t>Cleanrooms</a:t>
            </a:r>
            <a:r>
              <a:rPr lang="en-US" sz="1800" dirty="0"/>
              <a:t> and Controlled Environments”</a:t>
            </a:r>
          </a:p>
          <a:p>
            <a:r>
              <a:rPr lang="en-US" sz="1800" dirty="0"/>
              <a:t>Technical Tip 420-200-4021, “Survey of Disinfectant Usage in </a:t>
            </a:r>
            <a:r>
              <a:rPr lang="en-US" sz="1800" dirty="0" err="1"/>
              <a:t>Parenteral</a:t>
            </a:r>
            <a:r>
              <a:rPr lang="en-US" sz="1800" dirty="0"/>
              <a:t> Facilities”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144797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>
            <a:spLocks noGrp="1"/>
          </p:cNvSpPr>
          <p:nvPr>
            <p:ph type="title"/>
          </p:nvPr>
        </p:nvSpPr>
        <p:spPr>
          <a:xfrm>
            <a:off x="934065" y="-8206"/>
            <a:ext cx="5638800" cy="1143000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59395" name="Content Placeholder 3"/>
          <p:cNvSpPr>
            <a:spLocks noGrp="1"/>
          </p:cNvSpPr>
          <p:nvPr>
            <p:ph idx="1"/>
          </p:nvPr>
        </p:nvSpPr>
        <p:spPr>
          <a:xfrm>
            <a:off x="934065" y="914400"/>
            <a:ext cx="7620000" cy="5029200"/>
          </a:xfrm>
        </p:spPr>
        <p:txBody>
          <a:bodyPr/>
          <a:lstStyle/>
          <a:p>
            <a:r>
              <a:rPr lang="en-US" sz="1600" dirty="0"/>
              <a:t>USP 39 &lt;1072&gt; Disinfectants and Antiseptics</a:t>
            </a:r>
          </a:p>
          <a:p>
            <a:r>
              <a:rPr lang="en-US" sz="1600" dirty="0"/>
              <a:t>PDA Cleaning and Disinfection TR No. 70 (2015)</a:t>
            </a:r>
          </a:p>
          <a:p>
            <a:r>
              <a:rPr lang="en-US" sz="1600" dirty="0"/>
              <a:t>Annex 1 (2008) and MHRA Orange Guide (2016)</a:t>
            </a:r>
          </a:p>
          <a:p>
            <a:r>
              <a:rPr lang="en-US" sz="1600" dirty="0"/>
              <a:t>FDA Aseptic Processing Guide (2004)</a:t>
            </a:r>
          </a:p>
          <a:p>
            <a:r>
              <a:rPr lang="en-US" sz="1600" dirty="0"/>
              <a:t>FDA, MHRA, HPRA, CFDA, ANSM, ANVISA,  &amp; EMA Expectations</a:t>
            </a:r>
          </a:p>
          <a:p>
            <a:r>
              <a:rPr lang="en-US" sz="1600" dirty="0"/>
              <a:t>Industry Articles (Ex. Scott Sutton, Jose Martinez,  Richard Prince, Rebecca Smith, Tim </a:t>
            </a:r>
            <a:r>
              <a:rPr lang="en-US" sz="1600" dirty="0" err="1"/>
              <a:t>Sandle</a:t>
            </a:r>
            <a:r>
              <a:rPr lang="en-US" sz="1600" dirty="0"/>
              <a:t>)</a:t>
            </a:r>
          </a:p>
          <a:p>
            <a:r>
              <a:rPr lang="en-US" sz="1600" dirty="0"/>
              <a:t>The CDC Handbook - A Guide to Cleaning &amp; Disinfecting Cleanrooms (Tim </a:t>
            </a:r>
            <a:r>
              <a:rPr lang="en-US" sz="1600" dirty="0" err="1"/>
              <a:t>Sandle</a:t>
            </a:r>
            <a:r>
              <a:rPr lang="en-US" sz="1600" dirty="0"/>
              <a:t> 2016)</a:t>
            </a:r>
          </a:p>
          <a:p>
            <a:r>
              <a:rPr lang="en-US" sz="1600" dirty="0"/>
              <a:t>A Guide to Disinfectants and their use in the Pharmaceutical Industry (</a:t>
            </a:r>
            <a:r>
              <a:rPr lang="en-US" sz="1600" dirty="0" err="1"/>
              <a:t>Pharmig</a:t>
            </a:r>
            <a:r>
              <a:rPr lang="en-US" sz="1600" dirty="0"/>
              <a:t> 2006)</a:t>
            </a:r>
          </a:p>
          <a:p>
            <a:r>
              <a:rPr lang="en-US" sz="1600" dirty="0"/>
              <a:t>USP 39 &lt;1116&gt; Microbiological Control and Monitoring of Aseptic Processing Environments</a:t>
            </a:r>
          </a:p>
          <a:p>
            <a:r>
              <a:rPr lang="en-US" sz="1600" dirty="0"/>
              <a:t>PIC/S Guide to Good Practices for the Preparation of Medicinal Products in Healthcare Establishments (2014)</a:t>
            </a:r>
          </a:p>
          <a:p>
            <a:r>
              <a:rPr lang="en-US" sz="1600" dirty="0"/>
              <a:t>WHO Annex 6</a:t>
            </a:r>
          </a:p>
          <a:p>
            <a:r>
              <a:rPr lang="en-US" sz="1600" dirty="0"/>
              <a:t>PHSS Technical Monograph #20 “Bio-contamination characterization, control, monitoring and deviation management in controlled/GMP classified areas</a:t>
            </a:r>
          </a:p>
          <a:p>
            <a:r>
              <a:rPr lang="en-US" sz="1600" dirty="0"/>
              <a:t>USP 39 &lt;797&gt; Pharmaceutical Compounding-Sterile Preparations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749064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Audience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ISPE </a:t>
            </a:r>
            <a:r>
              <a:rPr lang="en-US" dirty="0" err="1"/>
              <a:t>CaSA</a:t>
            </a:r>
            <a:r>
              <a:rPr lang="en-US" dirty="0"/>
              <a:t> Chapter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Angela Swain - </a:t>
            </a:r>
            <a:r>
              <a:rPr lang="en-US" dirty="0" err="1"/>
              <a:t>Patheon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00" y="274638"/>
            <a:ext cx="5638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3E71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878704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549" y="1176683"/>
            <a:ext cx="7960816" cy="400943"/>
          </a:xfrm>
        </p:spPr>
        <p:txBody>
          <a:bodyPr>
            <a:no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2925" y="1757363"/>
            <a:ext cx="8229600" cy="360721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lvl="0"/>
            <a:endParaRPr lang="en-US" sz="1575" dirty="0"/>
          </a:p>
          <a:p>
            <a:pPr lvl="0"/>
            <a:endParaRPr lang="de-DE" sz="1013" dirty="0"/>
          </a:p>
        </p:txBody>
      </p:sp>
      <p:sp>
        <p:nvSpPr>
          <p:cNvPr id="2" name="TextBox 1"/>
          <p:cNvSpPr txBox="1"/>
          <p:nvPr/>
        </p:nvSpPr>
        <p:spPr>
          <a:xfrm>
            <a:off x="674549" y="1913020"/>
            <a:ext cx="7487373" cy="26595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defTabSz="257175" latinLnBrk="1" hangingPunct="0"/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Angela Swain</a:t>
            </a:r>
          </a:p>
          <a:p>
            <a:pPr marL="457200" indent="-457200" defTabSz="257175" latinLnBrk="1" hangingPunct="0">
              <a:buFont typeface="Arial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QA Manager</a:t>
            </a:r>
          </a:p>
          <a:p>
            <a:pPr marL="457200" indent="-457200" defTabSz="257175" latinLnBrk="1" hangingPunct="0">
              <a:buFont typeface="Arial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Patheon Manufacturing Services, LLC</a:t>
            </a:r>
          </a:p>
          <a:p>
            <a:pPr marL="457200" indent="-457200" defTabSz="257175" latinLnBrk="1" hangingPunct="0">
              <a:buFont typeface="Arial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Phone: 252-707-2219</a:t>
            </a:r>
          </a:p>
          <a:p>
            <a:pPr marL="457200" indent="-457200" defTabSz="257175" latinLnBrk="1" hangingPunct="0">
              <a:buFont typeface="Arial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E-Mail: 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  <a:hlinkClick r:id="rId3"/>
              </a:rPr>
              <a:t>Angela.Swain@patheon.com</a:t>
            </a: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defTabSz="257175" latinLnBrk="1" hangingPunct="0"/>
            <a:endParaRPr lang="en-US" sz="2800" kern="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38691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70221" y="1001283"/>
            <a:ext cx="5370985" cy="281945"/>
          </a:xfrm>
          <a:prstGeom prst="rect">
            <a:avLst/>
          </a:prstGeom>
          <a:gradFill flip="none" rotWithShape="1">
            <a:gsLst>
              <a:gs pos="75000">
                <a:srgbClr val="E6E6E5"/>
              </a:gs>
              <a:gs pos="100000">
                <a:schemeClr val="bg1">
                  <a:lumMod val="85000"/>
                </a:schemeClr>
              </a:gs>
              <a:gs pos="0">
                <a:srgbClr val="B5B4B3"/>
              </a:gs>
              <a:gs pos="30000">
                <a:srgbClr val="EBEAE9"/>
              </a:gs>
            </a:gsLst>
            <a:lin ang="1080000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defTabSz="257175" latinLnBrk="1" hangingPunct="0"/>
            <a:endParaRPr lang="en-US"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098"/>
          <a:stretch/>
        </p:blipFill>
        <p:spPr>
          <a:xfrm>
            <a:off x="-316871" y="3493293"/>
            <a:ext cx="4662402" cy="22881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57250"/>
            <a:ext cx="9144000" cy="281945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398161" y="360363"/>
                </a:moveTo>
                <a:lnTo>
                  <a:pt x="398161" y="8764224"/>
                </a:lnTo>
                <a:lnTo>
                  <a:pt x="15895637" y="8764224"/>
                </a:lnTo>
                <a:lnTo>
                  <a:pt x="15895637" y="360363"/>
                </a:lnTo>
                <a:close/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defTabSz="257175" latinLnBrk="1" hangingPunct="0"/>
            <a:endParaRPr lang="en-GB"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77" r="11169" b="64452"/>
          <a:stretch/>
        </p:blipFill>
        <p:spPr>
          <a:xfrm>
            <a:off x="1957257" y="1809155"/>
            <a:ext cx="1960737" cy="1455054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2" y="857250"/>
            <a:ext cx="9143999" cy="5143500"/>
          </a:xfrm>
          <a:custGeom>
            <a:avLst/>
            <a:gdLst>
              <a:gd name="connsiteX0" fmla="*/ 11238001 w 16255999"/>
              <a:gd name="connsiteY0" fmla="*/ 5000810 h 9144000"/>
              <a:gd name="connsiteX1" fmla="*/ 11238001 w 16255999"/>
              <a:gd name="connsiteY1" fmla="*/ 8630978 h 9144000"/>
              <a:gd name="connsiteX2" fmla="*/ 15332756 w 16255999"/>
              <a:gd name="connsiteY2" fmla="*/ 8630978 h 9144000"/>
              <a:gd name="connsiteX3" fmla="*/ 15332756 w 16255999"/>
              <a:gd name="connsiteY3" fmla="*/ 5000810 h 9144000"/>
              <a:gd name="connsiteX4" fmla="*/ 835950 w 16255999"/>
              <a:gd name="connsiteY4" fmla="*/ 863600 h 9144000"/>
              <a:gd name="connsiteX5" fmla="*/ 835950 w 16255999"/>
              <a:gd name="connsiteY5" fmla="*/ 8630978 h 9144000"/>
              <a:gd name="connsiteX6" fmla="*/ 10384366 w 16255999"/>
              <a:gd name="connsiteY6" fmla="*/ 8630978 h 9144000"/>
              <a:gd name="connsiteX7" fmla="*/ 10384366 w 16255999"/>
              <a:gd name="connsiteY7" fmla="*/ 863600 h 9144000"/>
              <a:gd name="connsiteX8" fmla="*/ 11238001 w 16255999"/>
              <a:gd name="connsiteY8" fmla="*/ 863599 h 9144000"/>
              <a:gd name="connsiteX9" fmla="*/ 11238001 w 16255999"/>
              <a:gd name="connsiteY9" fmla="*/ 4490778 h 9144000"/>
              <a:gd name="connsiteX10" fmla="*/ 15332756 w 16255999"/>
              <a:gd name="connsiteY10" fmla="*/ 4490778 h 9144000"/>
              <a:gd name="connsiteX11" fmla="*/ 15332756 w 16255999"/>
              <a:gd name="connsiteY11" fmla="*/ 863599 h 9144000"/>
              <a:gd name="connsiteX12" fmla="*/ 0 w 16255999"/>
              <a:gd name="connsiteY12" fmla="*/ 0 h 9144000"/>
              <a:gd name="connsiteX13" fmla="*/ 16255999 w 16255999"/>
              <a:gd name="connsiteY13" fmla="*/ 0 h 9144000"/>
              <a:gd name="connsiteX14" fmla="*/ 16255999 w 16255999"/>
              <a:gd name="connsiteY14" fmla="*/ 9144000 h 9144000"/>
              <a:gd name="connsiteX15" fmla="*/ 0 w 16255999"/>
              <a:gd name="connsiteY15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255999" h="9144000">
                <a:moveTo>
                  <a:pt x="11238001" y="5000810"/>
                </a:moveTo>
                <a:lnTo>
                  <a:pt x="11238001" y="8630978"/>
                </a:lnTo>
                <a:lnTo>
                  <a:pt x="15332756" y="8630978"/>
                </a:lnTo>
                <a:lnTo>
                  <a:pt x="15332756" y="5000810"/>
                </a:lnTo>
                <a:close/>
                <a:moveTo>
                  <a:pt x="835950" y="863600"/>
                </a:moveTo>
                <a:lnTo>
                  <a:pt x="835950" y="8630978"/>
                </a:lnTo>
                <a:lnTo>
                  <a:pt x="10384366" y="8630978"/>
                </a:lnTo>
                <a:lnTo>
                  <a:pt x="10384366" y="863600"/>
                </a:lnTo>
                <a:close/>
                <a:moveTo>
                  <a:pt x="11238001" y="863599"/>
                </a:moveTo>
                <a:lnTo>
                  <a:pt x="11238001" y="4490778"/>
                </a:lnTo>
                <a:lnTo>
                  <a:pt x="15332756" y="4490778"/>
                </a:lnTo>
                <a:lnTo>
                  <a:pt x="15332756" y="863599"/>
                </a:lnTo>
                <a:close/>
                <a:moveTo>
                  <a:pt x="0" y="0"/>
                </a:moveTo>
                <a:lnTo>
                  <a:pt x="16255999" y="0"/>
                </a:lnTo>
                <a:lnTo>
                  <a:pt x="16255999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350" kern="0">
              <a:solidFill>
                <a:prstClr val="white"/>
              </a:solidFill>
              <a:latin typeface="Calibri"/>
              <a:sym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3874" y="3665929"/>
            <a:ext cx="2297154" cy="2055030"/>
          </a:xfrm>
          <a:prstGeom prst="rect">
            <a:avLst/>
          </a:prstGeom>
          <a:solidFill>
            <a:schemeClr val="bg1"/>
          </a:solidFill>
          <a:ln w="19050">
            <a:solidFill>
              <a:srgbClr val="9FD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350" kern="0">
              <a:solidFill>
                <a:prstClr val="white"/>
              </a:solidFill>
              <a:latin typeface="Calibri"/>
              <a:sym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23874" y="1337651"/>
            <a:ext cx="2297154" cy="2055030"/>
          </a:xfrm>
          <a:prstGeom prst="rect">
            <a:avLst/>
          </a:prstGeom>
          <a:solidFill>
            <a:srgbClr val="9FD9B2"/>
          </a:solidFill>
          <a:ln w="19050">
            <a:solidFill>
              <a:srgbClr val="9FD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350" kern="0">
              <a:solidFill>
                <a:prstClr val="white"/>
              </a:solidFill>
              <a:latin typeface="Calibri"/>
              <a:sym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80102" y="5034189"/>
            <a:ext cx="2271156" cy="572925"/>
            <a:chOff x="9372597" y="3394116"/>
            <a:chExt cx="4441372" cy="1120388"/>
          </a:xfrm>
        </p:grpSpPr>
        <p:sp>
          <p:nvSpPr>
            <p:cNvPr id="14" name="Rectangle 13"/>
            <p:cNvSpPr/>
            <p:nvPr/>
          </p:nvSpPr>
          <p:spPr>
            <a:xfrm>
              <a:off x="9372597" y="4096826"/>
              <a:ext cx="4441372" cy="417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57175"/>
              <a:r>
                <a:rPr lang="en-GB" sz="788" b="1" kern="0" dirty="0">
                  <a:solidFill>
                    <a:srgbClr val="44546A"/>
                  </a:solidFill>
                  <a:latin typeface="Arial" panose="020B0604020202020204"/>
                  <a:sym typeface="Calibri"/>
                </a:rPr>
                <a:t>A HEALTHIER WORLD. DELIVERED</a:t>
              </a:r>
              <a:endParaRPr lang="en-US" sz="788" b="1" kern="0" dirty="0">
                <a:solidFill>
                  <a:srgbClr val="44546A"/>
                </a:solidFill>
                <a:latin typeface="Arial" panose="020B0604020202020204"/>
                <a:sym typeface="Calibri"/>
              </a:endParaRPr>
            </a:p>
          </p:txBody>
        </p:sp>
        <p:grpSp>
          <p:nvGrpSpPr>
            <p:cNvPr id="4" name="Group 5"/>
            <p:cNvGrpSpPr>
              <a:grpSpLocks noChangeAspect="1"/>
            </p:cNvGrpSpPr>
            <p:nvPr/>
          </p:nvGrpSpPr>
          <p:grpSpPr bwMode="auto">
            <a:xfrm>
              <a:off x="9612710" y="3394116"/>
              <a:ext cx="3861065" cy="803276"/>
              <a:chOff x="-2767" y="1259"/>
              <a:chExt cx="15761" cy="3279"/>
            </a:xfrm>
            <a:solidFill>
              <a:schemeClr val="accent1"/>
            </a:solidFill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-2378" y="1302"/>
                <a:ext cx="3504" cy="3236"/>
              </a:xfrm>
              <a:custGeom>
                <a:avLst/>
                <a:gdLst>
                  <a:gd name="T0" fmla="*/ 0 w 1483"/>
                  <a:gd name="T1" fmla="*/ 1317 h 1370"/>
                  <a:gd name="T2" fmla="*/ 102 w 1483"/>
                  <a:gd name="T3" fmla="*/ 1300 h 1370"/>
                  <a:gd name="T4" fmla="*/ 313 w 1483"/>
                  <a:gd name="T5" fmla="*/ 1130 h 1370"/>
                  <a:gd name="T6" fmla="*/ 408 w 1483"/>
                  <a:gd name="T7" fmla="*/ 888 h 1370"/>
                  <a:gd name="T8" fmla="*/ 541 w 1483"/>
                  <a:gd name="T9" fmla="*/ 312 h 1370"/>
                  <a:gd name="T10" fmla="*/ 586 w 1483"/>
                  <a:gd name="T11" fmla="*/ 120 h 1370"/>
                  <a:gd name="T12" fmla="*/ 721 w 1483"/>
                  <a:gd name="T13" fmla="*/ 4 h 1370"/>
                  <a:gd name="T14" fmla="*/ 983 w 1483"/>
                  <a:gd name="T15" fmla="*/ 1 h 1370"/>
                  <a:gd name="T16" fmla="*/ 1189 w 1483"/>
                  <a:gd name="T17" fmla="*/ 4 h 1370"/>
                  <a:gd name="T18" fmla="*/ 1411 w 1483"/>
                  <a:gd name="T19" fmla="*/ 95 h 1370"/>
                  <a:gd name="T20" fmla="*/ 1477 w 1483"/>
                  <a:gd name="T21" fmla="*/ 304 h 1370"/>
                  <a:gd name="T22" fmla="*/ 1355 w 1483"/>
                  <a:gd name="T23" fmla="*/ 584 h 1370"/>
                  <a:gd name="T24" fmla="*/ 1337 w 1483"/>
                  <a:gd name="T25" fmla="*/ 602 h 1370"/>
                  <a:gd name="T26" fmla="*/ 1327 w 1483"/>
                  <a:gd name="T27" fmla="*/ 607 h 1370"/>
                  <a:gd name="T28" fmla="*/ 1336 w 1483"/>
                  <a:gd name="T29" fmla="*/ 587 h 1370"/>
                  <a:gd name="T30" fmla="*/ 1300 w 1483"/>
                  <a:gd name="T31" fmla="*/ 296 h 1370"/>
                  <a:gd name="T32" fmla="*/ 1130 w 1483"/>
                  <a:gd name="T33" fmla="*/ 209 h 1370"/>
                  <a:gd name="T34" fmla="*/ 1051 w 1483"/>
                  <a:gd name="T35" fmla="*/ 204 h 1370"/>
                  <a:gd name="T36" fmla="*/ 825 w 1483"/>
                  <a:gd name="T37" fmla="*/ 203 h 1370"/>
                  <a:gd name="T38" fmla="*/ 802 w 1483"/>
                  <a:gd name="T39" fmla="*/ 220 h 1370"/>
                  <a:gd name="T40" fmla="*/ 632 w 1483"/>
                  <a:gd name="T41" fmla="*/ 978 h 1370"/>
                  <a:gd name="T42" fmla="*/ 591 w 1483"/>
                  <a:gd name="T43" fmla="*/ 1117 h 1370"/>
                  <a:gd name="T44" fmla="*/ 419 w 1483"/>
                  <a:gd name="T45" fmla="*/ 1301 h 1370"/>
                  <a:gd name="T46" fmla="*/ 46 w 1483"/>
                  <a:gd name="T47" fmla="*/ 1334 h 1370"/>
                  <a:gd name="T48" fmla="*/ 0 w 1483"/>
                  <a:gd name="T49" fmla="*/ 1317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3" h="1370">
                    <a:moveTo>
                      <a:pt x="0" y="1317"/>
                    </a:moveTo>
                    <a:cubicBezTo>
                      <a:pt x="37" y="1311"/>
                      <a:pt x="70" y="1309"/>
                      <a:pt x="102" y="1300"/>
                    </a:cubicBezTo>
                    <a:cubicBezTo>
                      <a:pt x="195" y="1273"/>
                      <a:pt x="262" y="1210"/>
                      <a:pt x="313" y="1130"/>
                    </a:cubicBezTo>
                    <a:cubicBezTo>
                      <a:pt x="361" y="1056"/>
                      <a:pt x="388" y="973"/>
                      <a:pt x="408" y="888"/>
                    </a:cubicBezTo>
                    <a:cubicBezTo>
                      <a:pt x="452" y="696"/>
                      <a:pt x="497" y="504"/>
                      <a:pt x="541" y="312"/>
                    </a:cubicBezTo>
                    <a:cubicBezTo>
                      <a:pt x="556" y="248"/>
                      <a:pt x="571" y="184"/>
                      <a:pt x="586" y="120"/>
                    </a:cubicBezTo>
                    <a:cubicBezTo>
                      <a:pt x="602" y="54"/>
                      <a:pt x="653" y="7"/>
                      <a:pt x="721" y="4"/>
                    </a:cubicBezTo>
                    <a:cubicBezTo>
                      <a:pt x="809" y="0"/>
                      <a:pt x="896" y="1"/>
                      <a:pt x="983" y="1"/>
                    </a:cubicBezTo>
                    <a:cubicBezTo>
                      <a:pt x="1052" y="1"/>
                      <a:pt x="1121" y="0"/>
                      <a:pt x="1189" y="4"/>
                    </a:cubicBezTo>
                    <a:cubicBezTo>
                      <a:pt x="1273" y="9"/>
                      <a:pt x="1351" y="32"/>
                      <a:pt x="1411" y="95"/>
                    </a:cubicBezTo>
                    <a:cubicBezTo>
                      <a:pt x="1466" y="154"/>
                      <a:pt x="1483" y="226"/>
                      <a:pt x="1477" y="304"/>
                    </a:cubicBezTo>
                    <a:cubicBezTo>
                      <a:pt x="1469" y="411"/>
                      <a:pt x="1430" y="506"/>
                      <a:pt x="1355" y="584"/>
                    </a:cubicBezTo>
                    <a:cubicBezTo>
                      <a:pt x="1349" y="590"/>
                      <a:pt x="1343" y="596"/>
                      <a:pt x="1337" y="602"/>
                    </a:cubicBezTo>
                    <a:cubicBezTo>
                      <a:pt x="1335" y="603"/>
                      <a:pt x="1333" y="604"/>
                      <a:pt x="1327" y="607"/>
                    </a:cubicBezTo>
                    <a:cubicBezTo>
                      <a:pt x="1331" y="598"/>
                      <a:pt x="1334" y="592"/>
                      <a:pt x="1336" y="587"/>
                    </a:cubicBezTo>
                    <a:cubicBezTo>
                      <a:pt x="1379" y="483"/>
                      <a:pt x="1375" y="385"/>
                      <a:pt x="1300" y="296"/>
                    </a:cubicBezTo>
                    <a:cubicBezTo>
                      <a:pt x="1257" y="244"/>
                      <a:pt x="1197" y="219"/>
                      <a:pt x="1130" y="209"/>
                    </a:cubicBezTo>
                    <a:cubicBezTo>
                      <a:pt x="1104" y="205"/>
                      <a:pt x="1077" y="204"/>
                      <a:pt x="1051" y="204"/>
                    </a:cubicBezTo>
                    <a:cubicBezTo>
                      <a:pt x="975" y="203"/>
                      <a:pt x="900" y="203"/>
                      <a:pt x="825" y="203"/>
                    </a:cubicBezTo>
                    <a:cubicBezTo>
                      <a:pt x="812" y="203"/>
                      <a:pt x="805" y="205"/>
                      <a:pt x="802" y="220"/>
                    </a:cubicBezTo>
                    <a:cubicBezTo>
                      <a:pt x="746" y="473"/>
                      <a:pt x="689" y="725"/>
                      <a:pt x="632" y="978"/>
                    </a:cubicBezTo>
                    <a:cubicBezTo>
                      <a:pt x="621" y="1025"/>
                      <a:pt x="607" y="1072"/>
                      <a:pt x="591" y="1117"/>
                    </a:cubicBezTo>
                    <a:cubicBezTo>
                      <a:pt x="559" y="1201"/>
                      <a:pt x="501" y="1264"/>
                      <a:pt x="419" y="1301"/>
                    </a:cubicBezTo>
                    <a:cubicBezTo>
                      <a:pt x="299" y="1356"/>
                      <a:pt x="174" y="1370"/>
                      <a:pt x="46" y="1334"/>
                    </a:cubicBezTo>
                    <a:cubicBezTo>
                      <a:pt x="31" y="1330"/>
                      <a:pt x="17" y="1324"/>
                      <a:pt x="0" y="1317"/>
                    </a:cubicBezTo>
                    <a:close/>
                  </a:path>
                </a:pathLst>
              </a:custGeom>
              <a:solidFill>
                <a:srgbClr val="008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350" kern="0">
                  <a:solidFill>
                    <a:sysClr val="windowText" lastClr="000000"/>
                  </a:solidFill>
                  <a:latin typeface="Calibri"/>
                  <a:sym typeface="Calibri"/>
                </a:endParaRPr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4145" y="1259"/>
                <a:ext cx="2170" cy="2512"/>
              </a:xfrm>
              <a:custGeom>
                <a:avLst/>
                <a:gdLst>
                  <a:gd name="T0" fmla="*/ 526 w 919"/>
                  <a:gd name="T1" fmla="*/ 1060 h 1063"/>
                  <a:gd name="T2" fmla="*/ 559 w 919"/>
                  <a:gd name="T3" fmla="*/ 919 h 1063"/>
                  <a:gd name="T4" fmla="*/ 634 w 919"/>
                  <a:gd name="T5" fmla="*/ 595 h 1063"/>
                  <a:gd name="T6" fmla="*/ 639 w 919"/>
                  <a:gd name="T7" fmla="*/ 557 h 1063"/>
                  <a:gd name="T8" fmla="*/ 554 w 919"/>
                  <a:gd name="T9" fmla="*/ 466 h 1063"/>
                  <a:gd name="T10" fmla="*/ 388 w 919"/>
                  <a:gd name="T11" fmla="*/ 554 h 1063"/>
                  <a:gd name="T12" fmla="*/ 337 w 919"/>
                  <a:gd name="T13" fmla="*/ 702 h 1063"/>
                  <a:gd name="T14" fmla="*/ 256 w 919"/>
                  <a:gd name="T15" fmla="*/ 1042 h 1063"/>
                  <a:gd name="T16" fmla="*/ 231 w 919"/>
                  <a:gd name="T17" fmla="*/ 1063 h 1063"/>
                  <a:gd name="T18" fmla="*/ 23 w 919"/>
                  <a:gd name="T19" fmla="*/ 1062 h 1063"/>
                  <a:gd name="T20" fmla="*/ 0 w 919"/>
                  <a:gd name="T21" fmla="*/ 1061 h 1063"/>
                  <a:gd name="T22" fmla="*/ 18 w 919"/>
                  <a:gd name="T23" fmla="*/ 982 h 1063"/>
                  <a:gd name="T24" fmla="*/ 212 w 919"/>
                  <a:gd name="T25" fmla="*/ 151 h 1063"/>
                  <a:gd name="T26" fmla="*/ 242 w 919"/>
                  <a:gd name="T27" fmla="*/ 20 h 1063"/>
                  <a:gd name="T28" fmla="*/ 267 w 919"/>
                  <a:gd name="T29" fmla="*/ 0 h 1063"/>
                  <a:gd name="T30" fmla="*/ 473 w 919"/>
                  <a:gd name="T31" fmla="*/ 1 h 1063"/>
                  <a:gd name="T32" fmla="*/ 494 w 919"/>
                  <a:gd name="T33" fmla="*/ 2 h 1063"/>
                  <a:gd name="T34" fmla="*/ 405 w 919"/>
                  <a:gd name="T35" fmla="*/ 381 h 1063"/>
                  <a:gd name="T36" fmla="*/ 409 w 919"/>
                  <a:gd name="T37" fmla="*/ 384 h 1063"/>
                  <a:gd name="T38" fmla="*/ 428 w 919"/>
                  <a:gd name="T39" fmla="*/ 367 h 1063"/>
                  <a:gd name="T40" fmla="*/ 778 w 919"/>
                  <a:gd name="T41" fmla="*/ 294 h 1063"/>
                  <a:gd name="T42" fmla="*/ 899 w 919"/>
                  <a:gd name="T43" fmla="*/ 511 h 1063"/>
                  <a:gd name="T44" fmla="*/ 824 w 919"/>
                  <a:gd name="T45" fmla="*/ 846 h 1063"/>
                  <a:gd name="T46" fmla="*/ 777 w 919"/>
                  <a:gd name="T47" fmla="*/ 1046 h 1063"/>
                  <a:gd name="T48" fmla="*/ 759 w 919"/>
                  <a:gd name="T49" fmla="*/ 1062 h 1063"/>
                  <a:gd name="T50" fmla="*/ 537 w 919"/>
                  <a:gd name="T51" fmla="*/ 1062 h 1063"/>
                  <a:gd name="T52" fmla="*/ 526 w 919"/>
                  <a:gd name="T53" fmla="*/ 1060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9" h="1063">
                    <a:moveTo>
                      <a:pt x="526" y="1060"/>
                    </a:moveTo>
                    <a:cubicBezTo>
                      <a:pt x="537" y="1012"/>
                      <a:pt x="548" y="966"/>
                      <a:pt x="559" y="919"/>
                    </a:cubicBezTo>
                    <a:cubicBezTo>
                      <a:pt x="584" y="811"/>
                      <a:pt x="609" y="703"/>
                      <a:pt x="634" y="595"/>
                    </a:cubicBezTo>
                    <a:cubicBezTo>
                      <a:pt x="637" y="582"/>
                      <a:pt x="638" y="570"/>
                      <a:pt x="639" y="557"/>
                    </a:cubicBezTo>
                    <a:cubicBezTo>
                      <a:pt x="641" y="509"/>
                      <a:pt x="604" y="470"/>
                      <a:pt x="554" y="466"/>
                    </a:cubicBezTo>
                    <a:cubicBezTo>
                      <a:pt x="480" y="460"/>
                      <a:pt x="426" y="492"/>
                      <a:pt x="388" y="554"/>
                    </a:cubicBezTo>
                    <a:cubicBezTo>
                      <a:pt x="360" y="600"/>
                      <a:pt x="349" y="651"/>
                      <a:pt x="337" y="702"/>
                    </a:cubicBezTo>
                    <a:cubicBezTo>
                      <a:pt x="310" y="816"/>
                      <a:pt x="282" y="929"/>
                      <a:pt x="256" y="1042"/>
                    </a:cubicBezTo>
                    <a:cubicBezTo>
                      <a:pt x="252" y="1056"/>
                      <a:pt x="247" y="1063"/>
                      <a:pt x="231" y="1063"/>
                    </a:cubicBezTo>
                    <a:cubicBezTo>
                      <a:pt x="161" y="1062"/>
                      <a:pt x="92" y="1062"/>
                      <a:pt x="23" y="1062"/>
                    </a:cubicBezTo>
                    <a:cubicBezTo>
                      <a:pt x="16" y="1062"/>
                      <a:pt x="10" y="1062"/>
                      <a:pt x="0" y="1061"/>
                    </a:cubicBezTo>
                    <a:cubicBezTo>
                      <a:pt x="7" y="1034"/>
                      <a:pt x="12" y="1008"/>
                      <a:pt x="18" y="982"/>
                    </a:cubicBezTo>
                    <a:cubicBezTo>
                      <a:pt x="83" y="705"/>
                      <a:pt x="147" y="428"/>
                      <a:pt x="212" y="151"/>
                    </a:cubicBezTo>
                    <a:cubicBezTo>
                      <a:pt x="222" y="107"/>
                      <a:pt x="233" y="64"/>
                      <a:pt x="242" y="20"/>
                    </a:cubicBezTo>
                    <a:cubicBezTo>
                      <a:pt x="245" y="6"/>
                      <a:pt x="251" y="0"/>
                      <a:pt x="267" y="0"/>
                    </a:cubicBezTo>
                    <a:cubicBezTo>
                      <a:pt x="336" y="1"/>
                      <a:pt x="405" y="1"/>
                      <a:pt x="473" y="1"/>
                    </a:cubicBezTo>
                    <a:cubicBezTo>
                      <a:pt x="479" y="1"/>
                      <a:pt x="485" y="1"/>
                      <a:pt x="494" y="2"/>
                    </a:cubicBezTo>
                    <a:cubicBezTo>
                      <a:pt x="464" y="129"/>
                      <a:pt x="435" y="255"/>
                      <a:pt x="405" y="381"/>
                    </a:cubicBezTo>
                    <a:cubicBezTo>
                      <a:pt x="407" y="382"/>
                      <a:pt x="408" y="383"/>
                      <a:pt x="409" y="384"/>
                    </a:cubicBezTo>
                    <a:cubicBezTo>
                      <a:pt x="416" y="378"/>
                      <a:pt x="422" y="372"/>
                      <a:pt x="428" y="367"/>
                    </a:cubicBezTo>
                    <a:cubicBezTo>
                      <a:pt x="532" y="283"/>
                      <a:pt x="649" y="253"/>
                      <a:pt x="778" y="294"/>
                    </a:cubicBezTo>
                    <a:cubicBezTo>
                      <a:pt x="873" y="324"/>
                      <a:pt x="919" y="409"/>
                      <a:pt x="899" y="511"/>
                    </a:cubicBezTo>
                    <a:cubicBezTo>
                      <a:pt x="876" y="623"/>
                      <a:pt x="850" y="734"/>
                      <a:pt x="824" y="846"/>
                    </a:cubicBezTo>
                    <a:cubicBezTo>
                      <a:pt x="809" y="913"/>
                      <a:pt x="792" y="979"/>
                      <a:pt x="777" y="1046"/>
                    </a:cubicBezTo>
                    <a:cubicBezTo>
                      <a:pt x="775" y="1056"/>
                      <a:pt x="771" y="1062"/>
                      <a:pt x="759" y="1062"/>
                    </a:cubicBezTo>
                    <a:cubicBezTo>
                      <a:pt x="685" y="1062"/>
                      <a:pt x="611" y="1062"/>
                      <a:pt x="537" y="1062"/>
                    </a:cubicBezTo>
                    <a:cubicBezTo>
                      <a:pt x="534" y="1062"/>
                      <a:pt x="531" y="1061"/>
                      <a:pt x="526" y="1060"/>
                    </a:cubicBezTo>
                    <a:close/>
                  </a:path>
                </a:pathLst>
              </a:custGeom>
              <a:solidFill>
                <a:srgbClr val="008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350" kern="0">
                  <a:solidFill>
                    <a:sysClr val="windowText" lastClr="000000"/>
                  </a:solidFill>
                  <a:latin typeface="Calibri"/>
                  <a:sym typeface="Calibri"/>
                </a:endParaRPr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6289" y="1890"/>
                <a:ext cx="2089" cy="1944"/>
              </a:xfrm>
              <a:custGeom>
                <a:avLst/>
                <a:gdLst>
                  <a:gd name="T0" fmla="*/ 844 w 884"/>
                  <a:gd name="T1" fmla="*/ 547 h 823"/>
                  <a:gd name="T2" fmla="*/ 746 w 884"/>
                  <a:gd name="T3" fmla="*/ 697 h 823"/>
                  <a:gd name="T4" fmla="*/ 454 w 884"/>
                  <a:gd name="T5" fmla="*/ 819 h 823"/>
                  <a:gd name="T6" fmla="*/ 235 w 884"/>
                  <a:gd name="T7" fmla="*/ 800 h 823"/>
                  <a:gd name="T8" fmla="*/ 18 w 884"/>
                  <a:gd name="T9" fmla="*/ 549 h 823"/>
                  <a:gd name="T10" fmla="*/ 130 w 884"/>
                  <a:gd name="T11" fmla="*/ 163 h 823"/>
                  <a:gd name="T12" fmla="*/ 341 w 884"/>
                  <a:gd name="T13" fmla="*/ 33 h 823"/>
                  <a:gd name="T14" fmla="*/ 647 w 884"/>
                  <a:gd name="T15" fmla="*/ 26 h 823"/>
                  <a:gd name="T16" fmla="*/ 881 w 884"/>
                  <a:gd name="T17" fmla="*/ 320 h 823"/>
                  <a:gd name="T18" fmla="*/ 862 w 884"/>
                  <a:gd name="T19" fmla="*/ 474 h 823"/>
                  <a:gd name="T20" fmla="*/ 837 w 884"/>
                  <a:gd name="T21" fmla="*/ 474 h 823"/>
                  <a:gd name="T22" fmla="*/ 271 w 884"/>
                  <a:gd name="T23" fmla="*/ 474 h 823"/>
                  <a:gd name="T24" fmla="*/ 246 w 884"/>
                  <a:gd name="T25" fmla="*/ 500 h 823"/>
                  <a:gd name="T26" fmla="*/ 389 w 884"/>
                  <a:gd name="T27" fmla="*/ 655 h 823"/>
                  <a:gd name="T28" fmla="*/ 579 w 884"/>
                  <a:gd name="T29" fmla="*/ 557 h 823"/>
                  <a:gd name="T30" fmla="*/ 596 w 884"/>
                  <a:gd name="T31" fmla="*/ 546 h 823"/>
                  <a:gd name="T32" fmla="*/ 836 w 884"/>
                  <a:gd name="T33" fmla="*/ 545 h 823"/>
                  <a:gd name="T34" fmla="*/ 844 w 884"/>
                  <a:gd name="T35" fmla="*/ 547 h 823"/>
                  <a:gd name="T36" fmla="*/ 291 w 884"/>
                  <a:gd name="T37" fmla="*/ 332 h 823"/>
                  <a:gd name="T38" fmla="*/ 300 w 884"/>
                  <a:gd name="T39" fmla="*/ 333 h 823"/>
                  <a:gd name="T40" fmla="*/ 629 w 884"/>
                  <a:gd name="T41" fmla="*/ 334 h 823"/>
                  <a:gd name="T42" fmla="*/ 646 w 884"/>
                  <a:gd name="T43" fmla="*/ 319 h 823"/>
                  <a:gd name="T44" fmla="*/ 586 w 884"/>
                  <a:gd name="T45" fmla="*/ 195 h 823"/>
                  <a:gd name="T46" fmla="*/ 452 w 884"/>
                  <a:gd name="T47" fmla="*/ 179 h 823"/>
                  <a:gd name="T48" fmla="*/ 291 w 884"/>
                  <a:gd name="T49" fmla="*/ 332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4" h="823">
                    <a:moveTo>
                      <a:pt x="844" y="547"/>
                    </a:moveTo>
                    <a:cubicBezTo>
                      <a:pt x="824" y="607"/>
                      <a:pt x="790" y="655"/>
                      <a:pt x="746" y="697"/>
                    </a:cubicBezTo>
                    <a:cubicBezTo>
                      <a:pt x="665" y="776"/>
                      <a:pt x="566" y="813"/>
                      <a:pt x="454" y="819"/>
                    </a:cubicBezTo>
                    <a:cubicBezTo>
                      <a:pt x="380" y="823"/>
                      <a:pt x="307" y="821"/>
                      <a:pt x="235" y="800"/>
                    </a:cubicBezTo>
                    <a:cubicBezTo>
                      <a:pt x="109" y="762"/>
                      <a:pt x="34" y="680"/>
                      <a:pt x="18" y="549"/>
                    </a:cubicBezTo>
                    <a:cubicBezTo>
                      <a:pt x="0" y="405"/>
                      <a:pt x="31" y="273"/>
                      <a:pt x="130" y="163"/>
                    </a:cubicBezTo>
                    <a:cubicBezTo>
                      <a:pt x="187" y="98"/>
                      <a:pt x="259" y="57"/>
                      <a:pt x="341" y="33"/>
                    </a:cubicBezTo>
                    <a:cubicBezTo>
                      <a:pt x="443" y="4"/>
                      <a:pt x="545" y="0"/>
                      <a:pt x="647" y="26"/>
                    </a:cubicBezTo>
                    <a:cubicBezTo>
                      <a:pt x="789" y="61"/>
                      <a:pt x="872" y="168"/>
                      <a:pt x="881" y="320"/>
                    </a:cubicBezTo>
                    <a:cubicBezTo>
                      <a:pt x="884" y="372"/>
                      <a:pt x="875" y="423"/>
                      <a:pt x="862" y="474"/>
                    </a:cubicBezTo>
                    <a:cubicBezTo>
                      <a:pt x="853" y="474"/>
                      <a:pt x="845" y="474"/>
                      <a:pt x="837" y="474"/>
                    </a:cubicBezTo>
                    <a:cubicBezTo>
                      <a:pt x="648" y="474"/>
                      <a:pt x="460" y="474"/>
                      <a:pt x="271" y="474"/>
                    </a:cubicBezTo>
                    <a:cubicBezTo>
                      <a:pt x="250" y="473"/>
                      <a:pt x="245" y="481"/>
                      <a:pt x="246" y="500"/>
                    </a:cubicBezTo>
                    <a:cubicBezTo>
                      <a:pt x="246" y="580"/>
                      <a:pt x="308" y="647"/>
                      <a:pt x="389" y="655"/>
                    </a:cubicBezTo>
                    <a:cubicBezTo>
                      <a:pt x="473" y="662"/>
                      <a:pt x="537" y="633"/>
                      <a:pt x="579" y="557"/>
                    </a:cubicBezTo>
                    <a:cubicBezTo>
                      <a:pt x="582" y="552"/>
                      <a:pt x="590" y="546"/>
                      <a:pt x="596" y="546"/>
                    </a:cubicBezTo>
                    <a:cubicBezTo>
                      <a:pt x="676" y="545"/>
                      <a:pt x="756" y="545"/>
                      <a:pt x="836" y="545"/>
                    </a:cubicBezTo>
                    <a:cubicBezTo>
                      <a:pt x="838" y="545"/>
                      <a:pt x="840" y="546"/>
                      <a:pt x="844" y="547"/>
                    </a:cubicBezTo>
                    <a:close/>
                    <a:moveTo>
                      <a:pt x="291" y="332"/>
                    </a:moveTo>
                    <a:cubicBezTo>
                      <a:pt x="295" y="332"/>
                      <a:pt x="297" y="333"/>
                      <a:pt x="300" y="333"/>
                    </a:cubicBezTo>
                    <a:cubicBezTo>
                      <a:pt x="410" y="333"/>
                      <a:pt x="519" y="333"/>
                      <a:pt x="629" y="334"/>
                    </a:cubicBezTo>
                    <a:cubicBezTo>
                      <a:pt x="641" y="334"/>
                      <a:pt x="644" y="328"/>
                      <a:pt x="646" y="319"/>
                    </a:cubicBezTo>
                    <a:cubicBezTo>
                      <a:pt x="655" y="273"/>
                      <a:pt x="630" y="220"/>
                      <a:pt x="586" y="195"/>
                    </a:cubicBezTo>
                    <a:cubicBezTo>
                      <a:pt x="544" y="172"/>
                      <a:pt x="499" y="171"/>
                      <a:pt x="452" y="179"/>
                    </a:cubicBezTo>
                    <a:cubicBezTo>
                      <a:pt x="378" y="193"/>
                      <a:pt x="306" y="260"/>
                      <a:pt x="291" y="332"/>
                    </a:cubicBezTo>
                    <a:close/>
                  </a:path>
                </a:pathLst>
              </a:custGeom>
              <a:solidFill>
                <a:srgbClr val="008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350" kern="0">
                  <a:solidFill>
                    <a:sysClr val="windowText" lastClr="000000"/>
                  </a:solidFill>
                  <a:latin typeface="Calibri"/>
                  <a:sym typeface="Calibri"/>
                </a:endParaRPr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809" y="1909"/>
                <a:ext cx="2164" cy="1970"/>
              </a:xfrm>
              <a:custGeom>
                <a:avLst/>
                <a:gdLst>
                  <a:gd name="T0" fmla="*/ 807 w 916"/>
                  <a:gd name="T1" fmla="*/ 801 h 834"/>
                  <a:gd name="T2" fmla="*/ 626 w 916"/>
                  <a:gd name="T3" fmla="*/ 780 h 834"/>
                  <a:gd name="T4" fmla="*/ 561 w 916"/>
                  <a:gd name="T5" fmla="*/ 694 h 834"/>
                  <a:gd name="T6" fmla="*/ 483 w 916"/>
                  <a:gd name="T7" fmla="*/ 755 h 834"/>
                  <a:gd name="T8" fmla="*/ 151 w 916"/>
                  <a:gd name="T9" fmla="*/ 781 h 834"/>
                  <a:gd name="T10" fmla="*/ 82 w 916"/>
                  <a:gd name="T11" fmla="*/ 441 h 834"/>
                  <a:gd name="T12" fmla="*/ 269 w 916"/>
                  <a:gd name="T13" fmla="*/ 338 h 834"/>
                  <a:gd name="T14" fmla="*/ 481 w 916"/>
                  <a:gd name="T15" fmla="*/ 314 h 834"/>
                  <a:gd name="T16" fmla="*/ 609 w 916"/>
                  <a:gd name="T17" fmla="*/ 296 h 834"/>
                  <a:gd name="T18" fmla="*/ 667 w 916"/>
                  <a:gd name="T19" fmla="*/ 240 h 834"/>
                  <a:gd name="T20" fmla="*/ 642 w 916"/>
                  <a:gd name="T21" fmla="*/ 181 h 834"/>
                  <a:gd name="T22" fmla="*/ 453 w 916"/>
                  <a:gd name="T23" fmla="*/ 172 h 834"/>
                  <a:gd name="T24" fmla="*/ 396 w 916"/>
                  <a:gd name="T25" fmla="*/ 242 h 834"/>
                  <a:gd name="T26" fmla="*/ 368 w 916"/>
                  <a:gd name="T27" fmla="*/ 261 h 834"/>
                  <a:gd name="T28" fmla="*/ 247 w 916"/>
                  <a:gd name="T29" fmla="*/ 251 h 834"/>
                  <a:gd name="T30" fmla="*/ 197 w 916"/>
                  <a:gd name="T31" fmla="*/ 160 h 834"/>
                  <a:gd name="T32" fmla="*/ 313 w 916"/>
                  <a:gd name="T33" fmla="*/ 42 h 834"/>
                  <a:gd name="T34" fmla="*/ 551 w 916"/>
                  <a:gd name="T35" fmla="*/ 1 h 834"/>
                  <a:gd name="T36" fmla="*/ 796 w 916"/>
                  <a:gd name="T37" fmla="*/ 41 h 834"/>
                  <a:gd name="T38" fmla="*/ 906 w 916"/>
                  <a:gd name="T39" fmla="*/ 159 h 834"/>
                  <a:gd name="T40" fmla="*/ 901 w 916"/>
                  <a:gd name="T41" fmla="*/ 276 h 834"/>
                  <a:gd name="T42" fmla="*/ 821 w 916"/>
                  <a:gd name="T43" fmla="*/ 628 h 834"/>
                  <a:gd name="T44" fmla="*/ 807 w 916"/>
                  <a:gd name="T45" fmla="*/ 801 h 834"/>
                  <a:gd name="T46" fmla="*/ 620 w 916"/>
                  <a:gd name="T47" fmla="*/ 426 h 834"/>
                  <a:gd name="T48" fmla="*/ 425 w 916"/>
                  <a:gd name="T49" fmla="*/ 456 h 834"/>
                  <a:gd name="T50" fmla="*/ 329 w 916"/>
                  <a:gd name="T51" fmla="*/ 485 h 834"/>
                  <a:gd name="T52" fmla="*/ 280 w 916"/>
                  <a:gd name="T53" fmla="*/ 572 h 834"/>
                  <a:gd name="T54" fmla="*/ 354 w 916"/>
                  <a:gd name="T55" fmla="*/ 642 h 834"/>
                  <a:gd name="T56" fmla="*/ 473 w 916"/>
                  <a:gd name="T57" fmla="*/ 632 h 834"/>
                  <a:gd name="T58" fmla="*/ 620 w 916"/>
                  <a:gd name="T59" fmla="*/ 426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6" h="834">
                    <a:moveTo>
                      <a:pt x="807" y="801"/>
                    </a:moveTo>
                    <a:cubicBezTo>
                      <a:pt x="745" y="801"/>
                      <a:pt x="684" y="800"/>
                      <a:pt x="626" y="780"/>
                    </a:cubicBezTo>
                    <a:cubicBezTo>
                      <a:pt x="587" y="766"/>
                      <a:pt x="561" y="739"/>
                      <a:pt x="561" y="694"/>
                    </a:cubicBezTo>
                    <a:cubicBezTo>
                      <a:pt x="533" y="715"/>
                      <a:pt x="510" y="738"/>
                      <a:pt x="483" y="755"/>
                    </a:cubicBezTo>
                    <a:cubicBezTo>
                      <a:pt x="377" y="818"/>
                      <a:pt x="265" y="834"/>
                      <a:pt x="151" y="781"/>
                    </a:cubicBezTo>
                    <a:cubicBezTo>
                      <a:pt x="5" y="713"/>
                      <a:pt x="0" y="536"/>
                      <a:pt x="82" y="441"/>
                    </a:cubicBezTo>
                    <a:cubicBezTo>
                      <a:pt x="131" y="383"/>
                      <a:pt x="197" y="351"/>
                      <a:pt x="269" y="338"/>
                    </a:cubicBezTo>
                    <a:cubicBezTo>
                      <a:pt x="339" y="325"/>
                      <a:pt x="411" y="322"/>
                      <a:pt x="481" y="314"/>
                    </a:cubicBezTo>
                    <a:cubicBezTo>
                      <a:pt x="524" y="309"/>
                      <a:pt x="567" y="304"/>
                      <a:pt x="609" y="296"/>
                    </a:cubicBezTo>
                    <a:cubicBezTo>
                      <a:pt x="639" y="290"/>
                      <a:pt x="661" y="275"/>
                      <a:pt x="667" y="240"/>
                    </a:cubicBezTo>
                    <a:cubicBezTo>
                      <a:pt x="671" y="213"/>
                      <a:pt x="663" y="193"/>
                      <a:pt x="642" y="181"/>
                    </a:cubicBezTo>
                    <a:cubicBezTo>
                      <a:pt x="580" y="145"/>
                      <a:pt x="516" y="142"/>
                      <a:pt x="453" y="172"/>
                    </a:cubicBezTo>
                    <a:cubicBezTo>
                      <a:pt x="424" y="186"/>
                      <a:pt x="408" y="213"/>
                      <a:pt x="396" y="242"/>
                    </a:cubicBezTo>
                    <a:cubicBezTo>
                      <a:pt x="391" y="256"/>
                      <a:pt x="383" y="263"/>
                      <a:pt x="368" y="261"/>
                    </a:cubicBezTo>
                    <a:cubicBezTo>
                      <a:pt x="328" y="258"/>
                      <a:pt x="286" y="259"/>
                      <a:pt x="247" y="251"/>
                    </a:cubicBezTo>
                    <a:cubicBezTo>
                      <a:pt x="194" y="241"/>
                      <a:pt x="180" y="213"/>
                      <a:pt x="197" y="160"/>
                    </a:cubicBezTo>
                    <a:cubicBezTo>
                      <a:pt x="215" y="101"/>
                      <a:pt x="259" y="66"/>
                      <a:pt x="313" y="42"/>
                    </a:cubicBezTo>
                    <a:cubicBezTo>
                      <a:pt x="389" y="8"/>
                      <a:pt x="470" y="0"/>
                      <a:pt x="551" y="1"/>
                    </a:cubicBezTo>
                    <a:cubicBezTo>
                      <a:pt x="635" y="1"/>
                      <a:pt x="718" y="8"/>
                      <a:pt x="796" y="41"/>
                    </a:cubicBezTo>
                    <a:cubicBezTo>
                      <a:pt x="850" y="65"/>
                      <a:pt x="892" y="99"/>
                      <a:pt x="906" y="159"/>
                    </a:cubicBezTo>
                    <a:cubicBezTo>
                      <a:pt x="916" y="198"/>
                      <a:pt x="910" y="237"/>
                      <a:pt x="901" y="276"/>
                    </a:cubicBezTo>
                    <a:cubicBezTo>
                      <a:pt x="874" y="393"/>
                      <a:pt x="846" y="510"/>
                      <a:pt x="821" y="628"/>
                    </a:cubicBezTo>
                    <a:cubicBezTo>
                      <a:pt x="809" y="684"/>
                      <a:pt x="800" y="740"/>
                      <a:pt x="807" y="801"/>
                    </a:cubicBezTo>
                    <a:close/>
                    <a:moveTo>
                      <a:pt x="620" y="426"/>
                    </a:moveTo>
                    <a:cubicBezTo>
                      <a:pt x="556" y="435"/>
                      <a:pt x="490" y="444"/>
                      <a:pt x="425" y="456"/>
                    </a:cubicBezTo>
                    <a:cubicBezTo>
                      <a:pt x="392" y="462"/>
                      <a:pt x="359" y="471"/>
                      <a:pt x="329" y="485"/>
                    </a:cubicBezTo>
                    <a:cubicBezTo>
                      <a:pt x="294" y="501"/>
                      <a:pt x="275" y="541"/>
                      <a:pt x="280" y="572"/>
                    </a:cubicBezTo>
                    <a:cubicBezTo>
                      <a:pt x="286" y="607"/>
                      <a:pt x="314" y="632"/>
                      <a:pt x="354" y="642"/>
                    </a:cubicBezTo>
                    <a:cubicBezTo>
                      <a:pt x="395" y="651"/>
                      <a:pt x="435" y="647"/>
                      <a:pt x="473" y="632"/>
                    </a:cubicBezTo>
                    <a:cubicBezTo>
                      <a:pt x="568" y="594"/>
                      <a:pt x="615" y="522"/>
                      <a:pt x="620" y="426"/>
                    </a:cubicBezTo>
                    <a:close/>
                  </a:path>
                </a:pathLst>
              </a:custGeom>
              <a:solidFill>
                <a:srgbClr val="008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350" kern="0">
                  <a:solidFill>
                    <a:sysClr val="windowText" lastClr="000000"/>
                  </a:solidFill>
                  <a:latin typeface="Calibri"/>
                  <a:sym typeface="Calibri"/>
                </a:endParaRPr>
              </a:p>
            </p:txBody>
          </p:sp>
          <p:sp>
            <p:nvSpPr>
              <p:cNvPr id="22" name="Freeform 10"/>
              <p:cNvSpPr>
                <a:spLocks noEditPoints="1"/>
              </p:cNvSpPr>
              <p:nvPr/>
            </p:nvSpPr>
            <p:spPr bwMode="auto">
              <a:xfrm>
                <a:off x="8444" y="1890"/>
                <a:ext cx="2164" cy="1949"/>
              </a:xfrm>
              <a:custGeom>
                <a:avLst/>
                <a:gdLst>
                  <a:gd name="T0" fmla="*/ 406 w 916"/>
                  <a:gd name="T1" fmla="*/ 825 h 825"/>
                  <a:gd name="T2" fmla="*/ 156 w 916"/>
                  <a:gd name="T3" fmla="*/ 764 h 825"/>
                  <a:gd name="T4" fmla="*/ 12 w 916"/>
                  <a:gd name="T5" fmla="*/ 533 h 825"/>
                  <a:gd name="T6" fmla="*/ 137 w 916"/>
                  <a:gd name="T7" fmla="*/ 157 h 825"/>
                  <a:gd name="T8" fmla="*/ 366 w 916"/>
                  <a:gd name="T9" fmla="*/ 27 h 825"/>
                  <a:gd name="T10" fmla="*/ 693 w 916"/>
                  <a:gd name="T11" fmla="*/ 34 h 825"/>
                  <a:gd name="T12" fmla="*/ 907 w 916"/>
                  <a:gd name="T13" fmla="*/ 311 h 825"/>
                  <a:gd name="T14" fmla="*/ 766 w 916"/>
                  <a:gd name="T15" fmla="*/ 696 h 825"/>
                  <a:gd name="T16" fmla="*/ 539 w 916"/>
                  <a:gd name="T17" fmla="*/ 809 h 825"/>
                  <a:gd name="T18" fmla="*/ 406 w 916"/>
                  <a:gd name="T19" fmla="*/ 825 h 825"/>
                  <a:gd name="T20" fmla="*/ 486 w 916"/>
                  <a:gd name="T21" fmla="*/ 174 h 825"/>
                  <a:gd name="T22" fmla="*/ 370 w 916"/>
                  <a:gd name="T23" fmla="*/ 224 h 825"/>
                  <a:gd name="T24" fmla="*/ 263 w 916"/>
                  <a:gd name="T25" fmla="*/ 509 h 825"/>
                  <a:gd name="T26" fmla="*/ 379 w 916"/>
                  <a:gd name="T27" fmla="*/ 641 h 825"/>
                  <a:gd name="T28" fmla="*/ 602 w 916"/>
                  <a:gd name="T29" fmla="*/ 553 h 825"/>
                  <a:gd name="T30" fmla="*/ 665 w 916"/>
                  <a:gd name="T31" fmla="*/ 342 h 825"/>
                  <a:gd name="T32" fmla="*/ 486 w 916"/>
                  <a:gd name="T33" fmla="*/ 174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6" h="825">
                    <a:moveTo>
                      <a:pt x="406" y="825"/>
                    </a:moveTo>
                    <a:cubicBezTo>
                      <a:pt x="318" y="821"/>
                      <a:pt x="233" y="809"/>
                      <a:pt x="156" y="764"/>
                    </a:cubicBezTo>
                    <a:cubicBezTo>
                      <a:pt x="68" y="712"/>
                      <a:pt x="21" y="633"/>
                      <a:pt x="12" y="533"/>
                    </a:cubicBezTo>
                    <a:cubicBezTo>
                      <a:pt x="0" y="391"/>
                      <a:pt x="40" y="264"/>
                      <a:pt x="137" y="157"/>
                    </a:cubicBezTo>
                    <a:cubicBezTo>
                      <a:pt x="199" y="89"/>
                      <a:pt x="277" y="48"/>
                      <a:pt x="366" y="27"/>
                    </a:cubicBezTo>
                    <a:cubicBezTo>
                      <a:pt x="476" y="1"/>
                      <a:pt x="585" y="0"/>
                      <a:pt x="693" y="34"/>
                    </a:cubicBezTo>
                    <a:cubicBezTo>
                      <a:pt x="822" y="76"/>
                      <a:pt x="899" y="176"/>
                      <a:pt x="907" y="311"/>
                    </a:cubicBezTo>
                    <a:cubicBezTo>
                      <a:pt x="916" y="460"/>
                      <a:pt x="872" y="590"/>
                      <a:pt x="766" y="696"/>
                    </a:cubicBezTo>
                    <a:cubicBezTo>
                      <a:pt x="703" y="758"/>
                      <a:pt x="625" y="793"/>
                      <a:pt x="539" y="809"/>
                    </a:cubicBezTo>
                    <a:cubicBezTo>
                      <a:pt x="495" y="817"/>
                      <a:pt x="451" y="820"/>
                      <a:pt x="406" y="825"/>
                    </a:cubicBezTo>
                    <a:close/>
                    <a:moveTo>
                      <a:pt x="486" y="174"/>
                    </a:moveTo>
                    <a:cubicBezTo>
                      <a:pt x="454" y="175"/>
                      <a:pt x="408" y="191"/>
                      <a:pt x="370" y="224"/>
                    </a:cubicBezTo>
                    <a:cubicBezTo>
                      <a:pt x="282" y="299"/>
                      <a:pt x="247" y="396"/>
                      <a:pt x="263" y="509"/>
                    </a:cubicBezTo>
                    <a:cubicBezTo>
                      <a:pt x="272" y="576"/>
                      <a:pt x="312" y="622"/>
                      <a:pt x="379" y="641"/>
                    </a:cubicBezTo>
                    <a:cubicBezTo>
                      <a:pt x="459" y="663"/>
                      <a:pt x="548" y="629"/>
                      <a:pt x="602" y="553"/>
                    </a:cubicBezTo>
                    <a:cubicBezTo>
                      <a:pt x="647" y="490"/>
                      <a:pt x="666" y="418"/>
                      <a:pt x="665" y="342"/>
                    </a:cubicBezTo>
                    <a:cubicBezTo>
                      <a:pt x="663" y="237"/>
                      <a:pt x="602" y="175"/>
                      <a:pt x="486" y="174"/>
                    </a:cubicBezTo>
                    <a:close/>
                  </a:path>
                </a:pathLst>
              </a:custGeom>
              <a:solidFill>
                <a:srgbClr val="008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350" kern="0">
                  <a:solidFill>
                    <a:sysClr val="windowText" lastClr="000000"/>
                  </a:solidFill>
                  <a:latin typeface="Calibri"/>
                  <a:sym typeface="Calibri"/>
                </a:endParaRPr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10504" y="1883"/>
                <a:ext cx="2116" cy="1992"/>
              </a:xfrm>
              <a:custGeom>
                <a:avLst/>
                <a:gdLst>
                  <a:gd name="T0" fmla="*/ 397 w 896"/>
                  <a:gd name="T1" fmla="*/ 117 h 843"/>
                  <a:gd name="T2" fmla="*/ 524 w 896"/>
                  <a:gd name="T3" fmla="*/ 37 h 843"/>
                  <a:gd name="T4" fmla="*/ 780 w 896"/>
                  <a:gd name="T5" fmla="*/ 31 h 843"/>
                  <a:gd name="T6" fmla="*/ 894 w 896"/>
                  <a:gd name="T7" fmla="*/ 193 h 843"/>
                  <a:gd name="T8" fmla="*/ 870 w 896"/>
                  <a:gd name="T9" fmla="*/ 379 h 843"/>
                  <a:gd name="T10" fmla="*/ 805 w 896"/>
                  <a:gd name="T11" fmla="*/ 657 h 843"/>
                  <a:gd name="T12" fmla="*/ 546 w 896"/>
                  <a:gd name="T13" fmla="*/ 822 h 843"/>
                  <a:gd name="T14" fmla="*/ 523 w 896"/>
                  <a:gd name="T15" fmla="*/ 815 h 843"/>
                  <a:gd name="T16" fmla="*/ 547 w 896"/>
                  <a:gd name="T17" fmla="*/ 710 h 843"/>
                  <a:gd name="T18" fmla="*/ 636 w 896"/>
                  <a:gd name="T19" fmla="*/ 317 h 843"/>
                  <a:gd name="T20" fmla="*/ 639 w 896"/>
                  <a:gd name="T21" fmla="*/ 269 h 843"/>
                  <a:gd name="T22" fmla="*/ 579 w 896"/>
                  <a:gd name="T23" fmla="*/ 202 h 843"/>
                  <a:gd name="T24" fmla="*/ 389 w 896"/>
                  <a:gd name="T25" fmla="*/ 273 h 843"/>
                  <a:gd name="T26" fmla="*/ 336 w 896"/>
                  <a:gd name="T27" fmla="*/ 422 h 843"/>
                  <a:gd name="T28" fmla="*/ 248 w 896"/>
                  <a:gd name="T29" fmla="*/ 797 h 843"/>
                  <a:gd name="T30" fmla="*/ 0 w 896"/>
                  <a:gd name="T31" fmla="*/ 797 h 843"/>
                  <a:gd name="T32" fmla="*/ 26 w 896"/>
                  <a:gd name="T33" fmla="*/ 686 h 843"/>
                  <a:gd name="T34" fmla="*/ 174 w 896"/>
                  <a:gd name="T35" fmla="*/ 64 h 843"/>
                  <a:gd name="T36" fmla="*/ 204 w 896"/>
                  <a:gd name="T37" fmla="*/ 34 h 843"/>
                  <a:gd name="T38" fmla="*/ 388 w 896"/>
                  <a:gd name="T39" fmla="*/ 105 h 843"/>
                  <a:gd name="T40" fmla="*/ 397 w 896"/>
                  <a:gd name="T41" fmla="*/ 117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96" h="843">
                    <a:moveTo>
                      <a:pt x="397" y="117"/>
                    </a:moveTo>
                    <a:cubicBezTo>
                      <a:pt x="441" y="89"/>
                      <a:pt x="480" y="57"/>
                      <a:pt x="524" y="37"/>
                    </a:cubicBezTo>
                    <a:cubicBezTo>
                      <a:pt x="607" y="0"/>
                      <a:pt x="694" y="1"/>
                      <a:pt x="780" y="31"/>
                    </a:cubicBezTo>
                    <a:cubicBezTo>
                      <a:pt x="850" y="56"/>
                      <a:pt x="892" y="118"/>
                      <a:pt x="894" y="193"/>
                    </a:cubicBezTo>
                    <a:cubicBezTo>
                      <a:pt x="896" y="257"/>
                      <a:pt x="884" y="318"/>
                      <a:pt x="870" y="379"/>
                    </a:cubicBezTo>
                    <a:cubicBezTo>
                      <a:pt x="848" y="471"/>
                      <a:pt x="828" y="564"/>
                      <a:pt x="805" y="657"/>
                    </a:cubicBezTo>
                    <a:cubicBezTo>
                      <a:pt x="776" y="771"/>
                      <a:pt x="661" y="843"/>
                      <a:pt x="546" y="822"/>
                    </a:cubicBezTo>
                    <a:cubicBezTo>
                      <a:pt x="539" y="820"/>
                      <a:pt x="532" y="818"/>
                      <a:pt x="523" y="815"/>
                    </a:cubicBezTo>
                    <a:cubicBezTo>
                      <a:pt x="531" y="779"/>
                      <a:pt x="539" y="744"/>
                      <a:pt x="547" y="710"/>
                    </a:cubicBezTo>
                    <a:cubicBezTo>
                      <a:pt x="577" y="579"/>
                      <a:pt x="607" y="448"/>
                      <a:pt x="636" y="317"/>
                    </a:cubicBezTo>
                    <a:cubicBezTo>
                      <a:pt x="640" y="301"/>
                      <a:pt x="640" y="285"/>
                      <a:pt x="639" y="269"/>
                    </a:cubicBezTo>
                    <a:cubicBezTo>
                      <a:pt x="635" y="233"/>
                      <a:pt x="612" y="212"/>
                      <a:pt x="579" y="202"/>
                    </a:cubicBezTo>
                    <a:cubicBezTo>
                      <a:pt x="508" y="183"/>
                      <a:pt x="433" y="205"/>
                      <a:pt x="389" y="273"/>
                    </a:cubicBezTo>
                    <a:cubicBezTo>
                      <a:pt x="359" y="318"/>
                      <a:pt x="348" y="371"/>
                      <a:pt x="336" y="422"/>
                    </a:cubicBezTo>
                    <a:cubicBezTo>
                      <a:pt x="306" y="547"/>
                      <a:pt x="277" y="671"/>
                      <a:pt x="248" y="797"/>
                    </a:cubicBezTo>
                    <a:cubicBezTo>
                      <a:pt x="166" y="797"/>
                      <a:pt x="85" y="797"/>
                      <a:pt x="0" y="797"/>
                    </a:cubicBezTo>
                    <a:cubicBezTo>
                      <a:pt x="9" y="759"/>
                      <a:pt x="17" y="722"/>
                      <a:pt x="26" y="686"/>
                    </a:cubicBezTo>
                    <a:cubicBezTo>
                      <a:pt x="75" y="479"/>
                      <a:pt x="125" y="272"/>
                      <a:pt x="174" y="64"/>
                    </a:cubicBezTo>
                    <a:cubicBezTo>
                      <a:pt x="178" y="47"/>
                      <a:pt x="184" y="37"/>
                      <a:pt x="204" y="34"/>
                    </a:cubicBezTo>
                    <a:cubicBezTo>
                      <a:pt x="279" y="24"/>
                      <a:pt x="340" y="47"/>
                      <a:pt x="388" y="105"/>
                    </a:cubicBezTo>
                    <a:cubicBezTo>
                      <a:pt x="392" y="110"/>
                      <a:pt x="396" y="115"/>
                      <a:pt x="397" y="117"/>
                    </a:cubicBezTo>
                    <a:close/>
                  </a:path>
                </a:pathLst>
              </a:custGeom>
              <a:solidFill>
                <a:srgbClr val="008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350" kern="0">
                  <a:solidFill>
                    <a:sysClr val="windowText" lastClr="000000"/>
                  </a:solidFill>
                  <a:latin typeface="Calibri"/>
                  <a:sym typeface="Calibri"/>
                </a:endParaRPr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2961" y="1496"/>
                <a:ext cx="1321" cy="2315"/>
              </a:xfrm>
              <a:custGeom>
                <a:avLst/>
                <a:gdLst>
                  <a:gd name="T0" fmla="*/ 403 w 559"/>
                  <a:gd name="T1" fmla="*/ 788 h 980"/>
                  <a:gd name="T2" fmla="*/ 364 w 559"/>
                  <a:gd name="T3" fmla="*/ 951 h 980"/>
                  <a:gd name="T4" fmla="*/ 349 w 559"/>
                  <a:gd name="T5" fmla="*/ 963 h 980"/>
                  <a:gd name="T6" fmla="*/ 93 w 559"/>
                  <a:gd name="T7" fmla="*/ 960 h 980"/>
                  <a:gd name="T8" fmla="*/ 15 w 559"/>
                  <a:gd name="T9" fmla="*/ 825 h 980"/>
                  <a:gd name="T10" fmla="*/ 95 w 559"/>
                  <a:gd name="T11" fmla="*/ 473 h 980"/>
                  <a:gd name="T12" fmla="*/ 163 w 559"/>
                  <a:gd name="T13" fmla="*/ 183 h 980"/>
                  <a:gd name="T14" fmla="*/ 299 w 559"/>
                  <a:gd name="T15" fmla="*/ 29 h 980"/>
                  <a:gd name="T16" fmla="*/ 448 w 559"/>
                  <a:gd name="T17" fmla="*/ 1 h 980"/>
                  <a:gd name="T18" fmla="*/ 404 w 559"/>
                  <a:gd name="T19" fmla="*/ 194 h 980"/>
                  <a:gd name="T20" fmla="*/ 559 w 559"/>
                  <a:gd name="T21" fmla="*/ 194 h 980"/>
                  <a:gd name="T22" fmla="*/ 537 w 559"/>
                  <a:gd name="T23" fmla="*/ 290 h 980"/>
                  <a:gd name="T24" fmla="*/ 523 w 559"/>
                  <a:gd name="T25" fmla="*/ 350 h 980"/>
                  <a:gd name="T26" fmla="*/ 503 w 559"/>
                  <a:gd name="T27" fmla="*/ 366 h 980"/>
                  <a:gd name="T28" fmla="*/ 383 w 559"/>
                  <a:gd name="T29" fmla="*/ 366 h 980"/>
                  <a:gd name="T30" fmla="*/ 363 w 559"/>
                  <a:gd name="T31" fmla="*/ 380 h 980"/>
                  <a:gd name="T32" fmla="*/ 285 w 559"/>
                  <a:gd name="T33" fmla="*/ 718 h 980"/>
                  <a:gd name="T34" fmla="*/ 327 w 559"/>
                  <a:gd name="T35" fmla="*/ 783 h 980"/>
                  <a:gd name="T36" fmla="*/ 403 w 559"/>
                  <a:gd name="T37" fmla="*/ 788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9" h="980">
                    <a:moveTo>
                      <a:pt x="403" y="788"/>
                    </a:moveTo>
                    <a:cubicBezTo>
                      <a:pt x="390" y="844"/>
                      <a:pt x="377" y="898"/>
                      <a:pt x="364" y="951"/>
                    </a:cubicBezTo>
                    <a:cubicBezTo>
                      <a:pt x="362" y="956"/>
                      <a:pt x="354" y="963"/>
                      <a:pt x="349" y="963"/>
                    </a:cubicBezTo>
                    <a:cubicBezTo>
                      <a:pt x="264" y="971"/>
                      <a:pt x="178" y="980"/>
                      <a:pt x="93" y="960"/>
                    </a:cubicBezTo>
                    <a:cubicBezTo>
                      <a:pt x="28" y="946"/>
                      <a:pt x="0" y="896"/>
                      <a:pt x="15" y="825"/>
                    </a:cubicBezTo>
                    <a:cubicBezTo>
                      <a:pt x="41" y="708"/>
                      <a:pt x="68" y="590"/>
                      <a:pt x="95" y="473"/>
                    </a:cubicBezTo>
                    <a:cubicBezTo>
                      <a:pt x="117" y="376"/>
                      <a:pt x="142" y="280"/>
                      <a:pt x="163" y="183"/>
                    </a:cubicBezTo>
                    <a:cubicBezTo>
                      <a:pt x="180" y="106"/>
                      <a:pt x="227" y="57"/>
                      <a:pt x="299" y="29"/>
                    </a:cubicBezTo>
                    <a:cubicBezTo>
                      <a:pt x="345" y="10"/>
                      <a:pt x="394" y="0"/>
                      <a:pt x="448" y="1"/>
                    </a:cubicBezTo>
                    <a:cubicBezTo>
                      <a:pt x="434" y="65"/>
                      <a:pt x="419" y="128"/>
                      <a:pt x="404" y="194"/>
                    </a:cubicBezTo>
                    <a:cubicBezTo>
                      <a:pt x="457" y="194"/>
                      <a:pt x="506" y="194"/>
                      <a:pt x="559" y="194"/>
                    </a:cubicBezTo>
                    <a:cubicBezTo>
                      <a:pt x="551" y="228"/>
                      <a:pt x="544" y="259"/>
                      <a:pt x="537" y="290"/>
                    </a:cubicBezTo>
                    <a:cubicBezTo>
                      <a:pt x="532" y="310"/>
                      <a:pt x="527" y="330"/>
                      <a:pt x="523" y="350"/>
                    </a:cubicBezTo>
                    <a:cubicBezTo>
                      <a:pt x="521" y="363"/>
                      <a:pt x="515" y="366"/>
                      <a:pt x="503" y="366"/>
                    </a:cubicBezTo>
                    <a:cubicBezTo>
                      <a:pt x="463" y="365"/>
                      <a:pt x="423" y="366"/>
                      <a:pt x="383" y="366"/>
                    </a:cubicBezTo>
                    <a:cubicBezTo>
                      <a:pt x="372" y="366"/>
                      <a:pt x="366" y="368"/>
                      <a:pt x="363" y="380"/>
                    </a:cubicBezTo>
                    <a:cubicBezTo>
                      <a:pt x="337" y="493"/>
                      <a:pt x="311" y="605"/>
                      <a:pt x="285" y="718"/>
                    </a:cubicBezTo>
                    <a:cubicBezTo>
                      <a:pt x="276" y="759"/>
                      <a:pt x="286" y="776"/>
                      <a:pt x="327" y="783"/>
                    </a:cubicBezTo>
                    <a:cubicBezTo>
                      <a:pt x="351" y="788"/>
                      <a:pt x="376" y="787"/>
                      <a:pt x="403" y="788"/>
                    </a:cubicBezTo>
                    <a:close/>
                  </a:path>
                </a:pathLst>
              </a:custGeom>
              <a:solidFill>
                <a:srgbClr val="008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350" kern="0">
                  <a:solidFill>
                    <a:sysClr val="windowText" lastClr="000000"/>
                  </a:solidFill>
                  <a:latin typeface="Calibri"/>
                  <a:sym typeface="Calibri"/>
                </a:endParaRPr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-2767" y="2488"/>
                <a:ext cx="1391" cy="1772"/>
              </a:xfrm>
              <a:custGeom>
                <a:avLst/>
                <a:gdLst>
                  <a:gd name="T0" fmla="*/ 589 w 589"/>
                  <a:gd name="T1" fmla="*/ 4 h 750"/>
                  <a:gd name="T2" fmla="*/ 556 w 589"/>
                  <a:gd name="T3" fmla="*/ 147 h 750"/>
                  <a:gd name="T4" fmla="*/ 555 w 589"/>
                  <a:gd name="T5" fmla="*/ 151 h 750"/>
                  <a:gd name="T6" fmla="*/ 542 w 589"/>
                  <a:gd name="T7" fmla="*/ 197 h 750"/>
                  <a:gd name="T8" fmla="*/ 489 w 589"/>
                  <a:gd name="T9" fmla="*/ 201 h 750"/>
                  <a:gd name="T10" fmla="*/ 323 w 589"/>
                  <a:gd name="T11" fmla="*/ 201 h 750"/>
                  <a:gd name="T12" fmla="*/ 297 w 589"/>
                  <a:gd name="T13" fmla="*/ 221 h 750"/>
                  <a:gd name="T14" fmla="*/ 251 w 589"/>
                  <a:gd name="T15" fmla="*/ 444 h 750"/>
                  <a:gd name="T16" fmla="*/ 250 w 589"/>
                  <a:gd name="T17" fmla="*/ 535 h 750"/>
                  <a:gd name="T18" fmla="*/ 361 w 589"/>
                  <a:gd name="T19" fmla="*/ 621 h 750"/>
                  <a:gd name="T20" fmla="*/ 400 w 589"/>
                  <a:gd name="T21" fmla="*/ 621 h 750"/>
                  <a:gd name="T22" fmla="*/ 374 w 589"/>
                  <a:gd name="T23" fmla="*/ 651 h 750"/>
                  <a:gd name="T24" fmla="*/ 205 w 589"/>
                  <a:gd name="T25" fmla="*/ 741 h 750"/>
                  <a:gd name="T26" fmla="*/ 13 w 589"/>
                  <a:gd name="T27" fmla="*/ 593 h 750"/>
                  <a:gd name="T28" fmla="*/ 25 w 589"/>
                  <a:gd name="T29" fmla="*/ 399 h 750"/>
                  <a:gd name="T30" fmla="*/ 88 w 589"/>
                  <a:gd name="T31" fmla="*/ 121 h 750"/>
                  <a:gd name="T32" fmla="*/ 228 w 589"/>
                  <a:gd name="T33" fmla="*/ 2 h 750"/>
                  <a:gd name="T34" fmla="*/ 582 w 589"/>
                  <a:gd name="T35" fmla="*/ 2 h 750"/>
                  <a:gd name="T36" fmla="*/ 589 w 589"/>
                  <a:gd name="T37" fmla="*/ 4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9" h="750">
                    <a:moveTo>
                      <a:pt x="589" y="4"/>
                    </a:moveTo>
                    <a:cubicBezTo>
                      <a:pt x="578" y="52"/>
                      <a:pt x="567" y="100"/>
                      <a:pt x="556" y="147"/>
                    </a:cubicBezTo>
                    <a:cubicBezTo>
                      <a:pt x="556" y="148"/>
                      <a:pt x="555" y="149"/>
                      <a:pt x="555" y="151"/>
                    </a:cubicBezTo>
                    <a:cubicBezTo>
                      <a:pt x="551" y="167"/>
                      <a:pt x="552" y="190"/>
                      <a:pt x="542" y="197"/>
                    </a:cubicBezTo>
                    <a:cubicBezTo>
                      <a:pt x="529" y="205"/>
                      <a:pt x="507" y="201"/>
                      <a:pt x="489" y="201"/>
                    </a:cubicBezTo>
                    <a:cubicBezTo>
                      <a:pt x="434" y="201"/>
                      <a:pt x="379" y="202"/>
                      <a:pt x="323" y="201"/>
                    </a:cubicBezTo>
                    <a:cubicBezTo>
                      <a:pt x="308" y="200"/>
                      <a:pt x="300" y="204"/>
                      <a:pt x="297" y="221"/>
                    </a:cubicBezTo>
                    <a:cubicBezTo>
                      <a:pt x="283" y="296"/>
                      <a:pt x="264" y="369"/>
                      <a:pt x="251" y="444"/>
                    </a:cubicBezTo>
                    <a:cubicBezTo>
                      <a:pt x="246" y="473"/>
                      <a:pt x="246" y="505"/>
                      <a:pt x="250" y="535"/>
                    </a:cubicBezTo>
                    <a:cubicBezTo>
                      <a:pt x="257" y="589"/>
                      <a:pt x="298" y="619"/>
                      <a:pt x="361" y="621"/>
                    </a:cubicBezTo>
                    <a:cubicBezTo>
                      <a:pt x="372" y="621"/>
                      <a:pt x="383" y="621"/>
                      <a:pt x="400" y="621"/>
                    </a:cubicBezTo>
                    <a:cubicBezTo>
                      <a:pt x="390" y="633"/>
                      <a:pt x="383" y="642"/>
                      <a:pt x="374" y="651"/>
                    </a:cubicBezTo>
                    <a:cubicBezTo>
                      <a:pt x="328" y="700"/>
                      <a:pt x="273" y="735"/>
                      <a:pt x="205" y="741"/>
                    </a:cubicBezTo>
                    <a:cubicBezTo>
                      <a:pt x="108" y="750"/>
                      <a:pt x="32" y="689"/>
                      <a:pt x="13" y="593"/>
                    </a:cubicBezTo>
                    <a:cubicBezTo>
                      <a:pt x="0" y="527"/>
                      <a:pt x="9" y="463"/>
                      <a:pt x="25" y="399"/>
                    </a:cubicBezTo>
                    <a:cubicBezTo>
                      <a:pt x="47" y="307"/>
                      <a:pt x="68" y="214"/>
                      <a:pt x="88" y="121"/>
                    </a:cubicBezTo>
                    <a:cubicBezTo>
                      <a:pt x="103" y="55"/>
                      <a:pt x="158" y="4"/>
                      <a:pt x="228" y="2"/>
                    </a:cubicBezTo>
                    <a:cubicBezTo>
                      <a:pt x="346" y="0"/>
                      <a:pt x="464" y="2"/>
                      <a:pt x="582" y="2"/>
                    </a:cubicBezTo>
                    <a:cubicBezTo>
                      <a:pt x="583" y="2"/>
                      <a:pt x="584" y="3"/>
                      <a:pt x="589" y="4"/>
                    </a:cubicBezTo>
                    <a:close/>
                  </a:path>
                </a:pathLst>
              </a:custGeom>
              <a:solidFill>
                <a:srgbClr val="008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350" kern="0">
                  <a:solidFill>
                    <a:sysClr val="windowText" lastClr="000000"/>
                  </a:solidFill>
                  <a:latin typeface="Calibri"/>
                  <a:sym typeface="Calibri"/>
                </a:endParaRPr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-563" y="2032"/>
                <a:ext cx="1289" cy="935"/>
              </a:xfrm>
              <a:custGeom>
                <a:avLst/>
                <a:gdLst>
                  <a:gd name="T0" fmla="*/ 0 w 546"/>
                  <a:gd name="T1" fmla="*/ 393 h 396"/>
                  <a:gd name="T2" fmla="*/ 37 w 546"/>
                  <a:gd name="T3" fmla="*/ 229 h 396"/>
                  <a:gd name="T4" fmla="*/ 80 w 546"/>
                  <a:gd name="T5" fmla="*/ 195 h 396"/>
                  <a:gd name="T6" fmla="*/ 230 w 546"/>
                  <a:gd name="T7" fmla="*/ 195 h 396"/>
                  <a:gd name="T8" fmla="*/ 438 w 546"/>
                  <a:gd name="T9" fmla="*/ 18 h 396"/>
                  <a:gd name="T10" fmla="*/ 441 w 546"/>
                  <a:gd name="T11" fmla="*/ 0 h 396"/>
                  <a:gd name="T12" fmla="*/ 520 w 546"/>
                  <a:gd name="T13" fmla="*/ 108 h 396"/>
                  <a:gd name="T14" fmla="*/ 349 w 546"/>
                  <a:gd name="T15" fmla="*/ 383 h 396"/>
                  <a:gd name="T16" fmla="*/ 269 w 546"/>
                  <a:gd name="T17" fmla="*/ 395 h 396"/>
                  <a:gd name="T18" fmla="*/ 17 w 546"/>
                  <a:gd name="T19" fmla="*/ 395 h 396"/>
                  <a:gd name="T20" fmla="*/ 0 w 546"/>
                  <a:gd name="T21" fmla="*/ 393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6" h="396">
                    <a:moveTo>
                      <a:pt x="0" y="393"/>
                    </a:moveTo>
                    <a:cubicBezTo>
                      <a:pt x="12" y="338"/>
                      <a:pt x="24" y="283"/>
                      <a:pt x="37" y="229"/>
                    </a:cubicBezTo>
                    <a:cubicBezTo>
                      <a:pt x="45" y="195"/>
                      <a:pt x="45" y="195"/>
                      <a:pt x="80" y="195"/>
                    </a:cubicBezTo>
                    <a:cubicBezTo>
                      <a:pt x="130" y="195"/>
                      <a:pt x="180" y="195"/>
                      <a:pt x="230" y="195"/>
                    </a:cubicBezTo>
                    <a:cubicBezTo>
                      <a:pt x="351" y="192"/>
                      <a:pt x="416" y="137"/>
                      <a:pt x="438" y="18"/>
                    </a:cubicBezTo>
                    <a:cubicBezTo>
                      <a:pt x="438" y="13"/>
                      <a:pt x="439" y="8"/>
                      <a:pt x="441" y="0"/>
                    </a:cubicBezTo>
                    <a:cubicBezTo>
                      <a:pt x="484" y="26"/>
                      <a:pt x="510" y="62"/>
                      <a:pt x="520" y="108"/>
                    </a:cubicBezTo>
                    <a:cubicBezTo>
                      <a:pt x="546" y="229"/>
                      <a:pt x="474" y="346"/>
                      <a:pt x="349" y="383"/>
                    </a:cubicBezTo>
                    <a:cubicBezTo>
                      <a:pt x="323" y="391"/>
                      <a:pt x="296" y="394"/>
                      <a:pt x="269" y="395"/>
                    </a:cubicBezTo>
                    <a:cubicBezTo>
                      <a:pt x="185" y="396"/>
                      <a:pt x="101" y="395"/>
                      <a:pt x="17" y="395"/>
                    </a:cubicBezTo>
                    <a:cubicBezTo>
                      <a:pt x="12" y="395"/>
                      <a:pt x="6" y="394"/>
                      <a:pt x="0" y="393"/>
                    </a:cubicBezTo>
                    <a:close/>
                  </a:path>
                </a:pathLst>
              </a:custGeom>
              <a:solidFill>
                <a:srgbClr val="008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350" kern="0">
                  <a:solidFill>
                    <a:sysClr val="windowText" lastClr="000000"/>
                  </a:solidFill>
                  <a:latin typeface="Calibri"/>
                  <a:sym typeface="Calibri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2580" y="3364"/>
                <a:ext cx="414" cy="414"/>
              </a:xfrm>
              <a:custGeom>
                <a:avLst/>
                <a:gdLst>
                  <a:gd name="T0" fmla="*/ 87 w 175"/>
                  <a:gd name="T1" fmla="*/ 0 h 175"/>
                  <a:gd name="T2" fmla="*/ 175 w 175"/>
                  <a:gd name="T3" fmla="*/ 87 h 175"/>
                  <a:gd name="T4" fmla="*/ 87 w 175"/>
                  <a:gd name="T5" fmla="*/ 175 h 175"/>
                  <a:gd name="T6" fmla="*/ 0 w 175"/>
                  <a:gd name="T7" fmla="*/ 88 h 175"/>
                  <a:gd name="T8" fmla="*/ 87 w 175"/>
                  <a:gd name="T9" fmla="*/ 0 h 175"/>
                  <a:gd name="T10" fmla="*/ 87 w 175"/>
                  <a:gd name="T11" fmla="*/ 15 h 175"/>
                  <a:gd name="T12" fmla="*/ 15 w 175"/>
                  <a:gd name="T13" fmla="*/ 87 h 175"/>
                  <a:gd name="T14" fmla="*/ 87 w 175"/>
                  <a:gd name="T15" fmla="*/ 161 h 175"/>
                  <a:gd name="T16" fmla="*/ 159 w 175"/>
                  <a:gd name="T17" fmla="*/ 87 h 175"/>
                  <a:gd name="T18" fmla="*/ 87 w 175"/>
                  <a:gd name="T19" fmla="*/ 1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175">
                    <a:moveTo>
                      <a:pt x="87" y="0"/>
                    </a:moveTo>
                    <a:cubicBezTo>
                      <a:pt x="136" y="0"/>
                      <a:pt x="175" y="39"/>
                      <a:pt x="175" y="87"/>
                    </a:cubicBezTo>
                    <a:cubicBezTo>
                      <a:pt x="174" y="136"/>
                      <a:pt x="135" y="175"/>
                      <a:pt x="87" y="175"/>
                    </a:cubicBezTo>
                    <a:cubicBezTo>
                      <a:pt x="40" y="175"/>
                      <a:pt x="0" y="136"/>
                      <a:pt x="0" y="88"/>
                    </a:cubicBezTo>
                    <a:cubicBezTo>
                      <a:pt x="0" y="39"/>
                      <a:pt x="38" y="0"/>
                      <a:pt x="87" y="0"/>
                    </a:cubicBezTo>
                    <a:close/>
                    <a:moveTo>
                      <a:pt x="87" y="15"/>
                    </a:moveTo>
                    <a:cubicBezTo>
                      <a:pt x="47" y="15"/>
                      <a:pt x="15" y="47"/>
                      <a:pt x="15" y="87"/>
                    </a:cubicBezTo>
                    <a:cubicBezTo>
                      <a:pt x="15" y="126"/>
                      <a:pt x="49" y="161"/>
                      <a:pt x="87" y="161"/>
                    </a:cubicBezTo>
                    <a:cubicBezTo>
                      <a:pt x="127" y="160"/>
                      <a:pt x="159" y="127"/>
                      <a:pt x="159" y="87"/>
                    </a:cubicBezTo>
                    <a:cubicBezTo>
                      <a:pt x="159" y="47"/>
                      <a:pt x="127" y="15"/>
                      <a:pt x="87" y="15"/>
                    </a:cubicBezTo>
                    <a:close/>
                  </a:path>
                </a:pathLst>
              </a:custGeom>
              <a:solidFill>
                <a:srgbClr val="008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350" kern="0">
                  <a:solidFill>
                    <a:sysClr val="windowText" lastClr="000000"/>
                  </a:solidFill>
                  <a:latin typeface="Calibri"/>
                  <a:sym typeface="Calibri"/>
                </a:endParaRPr>
              </a:p>
            </p:txBody>
          </p:sp>
          <p:sp>
            <p:nvSpPr>
              <p:cNvPr id="28" name="Freeform 16"/>
              <p:cNvSpPr>
                <a:spLocks noEditPoints="1"/>
              </p:cNvSpPr>
              <p:nvPr/>
            </p:nvSpPr>
            <p:spPr bwMode="auto">
              <a:xfrm>
                <a:off x="12710" y="3430"/>
                <a:ext cx="170" cy="272"/>
              </a:xfrm>
              <a:custGeom>
                <a:avLst/>
                <a:gdLst>
                  <a:gd name="T0" fmla="*/ 1 w 72"/>
                  <a:gd name="T1" fmla="*/ 8 h 115"/>
                  <a:gd name="T2" fmla="*/ 63 w 72"/>
                  <a:gd name="T3" fmla="*/ 24 h 115"/>
                  <a:gd name="T4" fmla="*/ 46 w 72"/>
                  <a:gd name="T5" fmla="*/ 66 h 115"/>
                  <a:gd name="T6" fmla="*/ 70 w 72"/>
                  <a:gd name="T7" fmla="*/ 105 h 115"/>
                  <a:gd name="T8" fmla="*/ 21 w 72"/>
                  <a:gd name="T9" fmla="*/ 71 h 115"/>
                  <a:gd name="T10" fmla="*/ 19 w 72"/>
                  <a:gd name="T11" fmla="*/ 105 h 115"/>
                  <a:gd name="T12" fmla="*/ 14 w 72"/>
                  <a:gd name="T13" fmla="*/ 109 h 115"/>
                  <a:gd name="T14" fmla="*/ 1 w 72"/>
                  <a:gd name="T15" fmla="*/ 96 h 115"/>
                  <a:gd name="T16" fmla="*/ 1 w 72"/>
                  <a:gd name="T17" fmla="*/ 8 h 115"/>
                  <a:gd name="T18" fmla="*/ 30 w 72"/>
                  <a:gd name="T19" fmla="*/ 16 h 115"/>
                  <a:gd name="T20" fmla="*/ 21 w 72"/>
                  <a:gd name="T21" fmla="*/ 37 h 115"/>
                  <a:gd name="T22" fmla="*/ 30 w 72"/>
                  <a:gd name="T23" fmla="*/ 54 h 115"/>
                  <a:gd name="T24" fmla="*/ 44 w 72"/>
                  <a:gd name="T25" fmla="*/ 39 h 115"/>
                  <a:gd name="T26" fmla="*/ 30 w 72"/>
                  <a:gd name="T27" fmla="*/ 1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1" y="8"/>
                    </a:moveTo>
                    <a:cubicBezTo>
                      <a:pt x="25" y="10"/>
                      <a:pt x="50" y="0"/>
                      <a:pt x="63" y="24"/>
                    </a:cubicBezTo>
                    <a:cubicBezTo>
                      <a:pt x="72" y="40"/>
                      <a:pt x="66" y="57"/>
                      <a:pt x="46" y="66"/>
                    </a:cubicBezTo>
                    <a:cubicBezTo>
                      <a:pt x="54" y="80"/>
                      <a:pt x="62" y="91"/>
                      <a:pt x="70" y="105"/>
                    </a:cubicBezTo>
                    <a:cubicBezTo>
                      <a:pt x="38" y="115"/>
                      <a:pt x="41" y="79"/>
                      <a:pt x="21" y="71"/>
                    </a:cubicBezTo>
                    <a:cubicBezTo>
                      <a:pt x="20" y="83"/>
                      <a:pt x="20" y="94"/>
                      <a:pt x="19" y="105"/>
                    </a:cubicBezTo>
                    <a:cubicBezTo>
                      <a:pt x="18" y="106"/>
                      <a:pt x="16" y="108"/>
                      <a:pt x="14" y="109"/>
                    </a:cubicBezTo>
                    <a:cubicBezTo>
                      <a:pt x="10" y="105"/>
                      <a:pt x="1" y="100"/>
                      <a:pt x="1" y="96"/>
                    </a:cubicBezTo>
                    <a:cubicBezTo>
                      <a:pt x="0" y="68"/>
                      <a:pt x="1" y="39"/>
                      <a:pt x="1" y="8"/>
                    </a:cubicBezTo>
                    <a:close/>
                    <a:moveTo>
                      <a:pt x="30" y="16"/>
                    </a:moveTo>
                    <a:cubicBezTo>
                      <a:pt x="25" y="27"/>
                      <a:pt x="20" y="32"/>
                      <a:pt x="21" y="37"/>
                    </a:cubicBezTo>
                    <a:cubicBezTo>
                      <a:pt x="22" y="43"/>
                      <a:pt x="27" y="48"/>
                      <a:pt x="30" y="54"/>
                    </a:cubicBezTo>
                    <a:cubicBezTo>
                      <a:pt x="35" y="49"/>
                      <a:pt x="44" y="45"/>
                      <a:pt x="44" y="39"/>
                    </a:cubicBezTo>
                    <a:cubicBezTo>
                      <a:pt x="45" y="34"/>
                      <a:pt x="38" y="28"/>
                      <a:pt x="30" y="16"/>
                    </a:cubicBezTo>
                    <a:close/>
                  </a:path>
                </a:pathLst>
              </a:custGeom>
              <a:solidFill>
                <a:srgbClr val="008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350" kern="0">
                  <a:solidFill>
                    <a:sysClr val="windowText" lastClr="000000"/>
                  </a:solidFill>
                  <a:latin typeface="Calibri"/>
                  <a:sym typeface="Calibri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6507322" y="1508201"/>
            <a:ext cx="1923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/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PATHEON </a:t>
            </a:r>
          </a:p>
          <a:p>
            <a:pPr algn="ctr" defTabSz="257175"/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CASE STUDY Introduction of Detergents in Disinfectant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966" y="5597025"/>
            <a:ext cx="1080745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57175"/>
            <a:r>
              <a:rPr lang="en-GB" sz="788" kern="0" dirty="0">
                <a:solidFill>
                  <a:srgbClr val="44546A"/>
                </a:solidFill>
                <a:latin typeface="Arial"/>
                <a:ea typeface="Calibri"/>
                <a:cs typeface="Arial"/>
                <a:sym typeface="Calibri"/>
              </a:rPr>
              <a:t>©2015 PATHEON</a:t>
            </a:r>
            <a:r>
              <a:rPr lang="en-GB" sz="788" kern="0" baseline="30000" dirty="0">
                <a:solidFill>
                  <a:srgbClr val="44546A"/>
                </a:solidFill>
                <a:latin typeface="Arial"/>
                <a:ea typeface="Calibri"/>
                <a:cs typeface="Arial"/>
                <a:sym typeface="Calibri"/>
              </a:rPr>
              <a:t>®</a:t>
            </a:r>
            <a:r>
              <a:rPr lang="en-GB" sz="788" kern="0" dirty="0">
                <a:solidFill>
                  <a:srgbClr val="44546A"/>
                </a:solidFill>
                <a:latin typeface="Arial"/>
                <a:ea typeface="Calibri"/>
                <a:cs typeface="Arial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676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714E-6 4.16667E-6 L 0.01279 0.022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" y="11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6804E-6 1.11111E-6 L 0.01777 -0.0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" y="-15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549" y="304800"/>
            <a:ext cx="7960816" cy="400943"/>
          </a:xfrm>
        </p:spPr>
        <p:txBody>
          <a:bodyPr>
            <a:normAutofit/>
          </a:bodyPr>
          <a:lstStyle/>
          <a:p>
            <a:r>
              <a:rPr lang="en-US" sz="2025" dirty="0"/>
              <a:t>Why Use Detergents in an Environmental Cleaning Program?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2925" y="1757363"/>
            <a:ext cx="8229600" cy="360721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lvl="0"/>
            <a:endParaRPr lang="en-US" sz="1575" dirty="0"/>
          </a:p>
          <a:p>
            <a:pPr lvl="0"/>
            <a:endParaRPr lang="de-DE" sz="1013" dirty="0"/>
          </a:p>
        </p:txBody>
      </p:sp>
      <p:sp>
        <p:nvSpPr>
          <p:cNvPr id="2" name="TextBox 1"/>
          <p:cNvSpPr txBox="1"/>
          <p:nvPr/>
        </p:nvSpPr>
        <p:spPr>
          <a:xfrm>
            <a:off x="674549" y="1913020"/>
            <a:ext cx="7487373" cy="24979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marL="192881" indent="-192881" defTabSz="257175" latinLnBrk="1" hangingPunct="0">
              <a:buFont typeface="Arial" pitchFamily="34" charset="0"/>
              <a:buChar char="•"/>
            </a:pPr>
            <a:r>
              <a:rPr lang="en-US" sz="2250" kern="0" dirty="0">
                <a:solidFill>
                  <a:srgbClr val="000000"/>
                </a:solidFill>
                <a:latin typeface="Calibri"/>
                <a:sym typeface="Calibri"/>
              </a:rPr>
              <a:t>Clean surfaces to remove:</a:t>
            </a:r>
          </a:p>
          <a:p>
            <a:pPr marL="0" lvl="4" defTabSz="257175" latinLnBrk="1" hangingPunct="0"/>
            <a:r>
              <a:rPr lang="en-US" sz="2250" kern="0" dirty="0">
                <a:solidFill>
                  <a:srgbClr val="000000"/>
                </a:solidFill>
                <a:latin typeface="Calibri"/>
                <a:sym typeface="Calibri"/>
              </a:rPr>
              <a:t>		- product</a:t>
            </a:r>
          </a:p>
          <a:p>
            <a:pPr marL="0" lvl="4" defTabSz="257175" latinLnBrk="1" hangingPunct="0"/>
            <a:r>
              <a:rPr lang="en-US" sz="2250" kern="0" dirty="0">
                <a:solidFill>
                  <a:srgbClr val="000000"/>
                </a:solidFill>
                <a:latin typeface="Calibri"/>
                <a:sym typeface="Calibri"/>
              </a:rPr>
              <a:t>		- protein</a:t>
            </a:r>
          </a:p>
          <a:p>
            <a:pPr marL="0" lvl="4" defTabSz="257175" latinLnBrk="1" hangingPunct="0"/>
            <a:r>
              <a:rPr lang="en-US" sz="2250" kern="0" dirty="0">
                <a:solidFill>
                  <a:srgbClr val="000000"/>
                </a:solidFill>
                <a:latin typeface="Calibri"/>
                <a:sym typeface="Calibri"/>
              </a:rPr>
              <a:t>		- residue </a:t>
            </a:r>
          </a:p>
          <a:p>
            <a:pPr marL="0" lvl="4" defTabSz="257175" latinLnBrk="1" hangingPunct="0"/>
            <a:r>
              <a:rPr lang="en-US" sz="2250" kern="0" dirty="0">
                <a:solidFill>
                  <a:srgbClr val="000000"/>
                </a:solidFill>
                <a:latin typeface="Calibri"/>
                <a:sym typeface="Calibri"/>
              </a:rPr>
              <a:t>		- etc.</a:t>
            </a:r>
          </a:p>
          <a:p>
            <a:pPr defTabSz="257175" latinLnBrk="1" hangingPunct="0"/>
            <a:endParaRPr lang="en-US" sz="2250" kern="0" dirty="0">
              <a:solidFill>
                <a:srgbClr val="000000"/>
              </a:solidFill>
              <a:latin typeface="Calibri"/>
              <a:sym typeface="Calibri"/>
            </a:endParaRPr>
          </a:p>
          <a:p>
            <a:pPr marL="192881" indent="-192881" defTabSz="257175" latinLnBrk="1" hangingPunct="0">
              <a:buFont typeface="Arial" pitchFamily="34" charset="0"/>
              <a:buChar char="•"/>
            </a:pPr>
            <a:r>
              <a:rPr lang="en-US" sz="2250" kern="0" dirty="0">
                <a:solidFill>
                  <a:srgbClr val="000000"/>
                </a:solidFill>
                <a:latin typeface="Calibri"/>
                <a:sym typeface="Calibri"/>
              </a:rPr>
              <a:t>Increases efficacy of disinfectant solutions</a:t>
            </a:r>
          </a:p>
        </p:txBody>
      </p:sp>
    </p:spTree>
    <p:extLst>
      <p:ext uri="{BB962C8B-B14F-4D97-AF65-F5344CB8AC3E}">
        <p14:creationId xmlns:p14="http://schemas.microsoft.com/office/powerpoint/2010/main" val="3279497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Detergents increase the efficacy of Disinfectants?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defTabSz="257175" rtl="0" latinLnBrk="1" hangingPunct="0">
              <a:spcBef>
                <a:spcPts val="0"/>
              </a:spcBef>
            </a:pPr>
            <a:r>
              <a:rPr lang="en-US" sz="22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Contains a surfactant and may have oxidizing agents or other                 performance-enhancing ingredients</a:t>
            </a:r>
          </a:p>
          <a:p>
            <a:pPr algn="l" defTabSz="257175" rtl="0" latinLnBrk="1" hangingPunct="0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 defTabSz="257175" rtl="0" latinLnBrk="1" hangingPunct="0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57175" indent="-257175" algn="l" defTabSz="257175" rtl="0" latinLnBrk="1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Surfactants (Surface Active Agents) are chemicals, when dissolved, orient      themselves at the interface between the liquid and a solid (residue) and        modify the properties of the interface; thereby reducing the surface tension to allow removal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6496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Control initiated to introduce cleaning agents and cleaning materials to the Greenville Sterile facility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Arial" pitchFamily="34" charset="0"/>
              <a:buChar char="•"/>
            </a:pPr>
            <a:r>
              <a:rPr lang="en-US" dirty="0"/>
              <a:t>Assess new tools, methods, and cleaning agents for safety/ergonomics</a:t>
            </a:r>
          </a:p>
          <a:p>
            <a:endParaRPr lang="en-US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dirty="0"/>
              <a:t>Assess effectiveness tools, methods, and cleaning agents</a:t>
            </a:r>
          </a:p>
          <a:p>
            <a:pPr marL="257175" indent="-257175">
              <a:buFont typeface="Arial" pitchFamily="34" charset="0"/>
              <a:buChar char="•"/>
            </a:pPr>
            <a:endParaRPr lang="en-US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dirty="0"/>
              <a:t>Update procedures</a:t>
            </a:r>
          </a:p>
          <a:p>
            <a:pPr marL="257175" indent="-257175">
              <a:buFont typeface="Arial" pitchFamily="34" charset="0"/>
              <a:buChar char="•"/>
            </a:pPr>
            <a:endParaRPr lang="en-US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dirty="0"/>
              <a:t>Perform Disinfectant Efficacy Study</a:t>
            </a:r>
          </a:p>
          <a:p>
            <a:pPr marL="257175" indent="-257175">
              <a:buFont typeface="Arial" pitchFamily="34" charset="0"/>
              <a:buChar char="•"/>
            </a:pPr>
            <a:endParaRPr lang="en-US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dirty="0"/>
              <a:t>Obtain MSDS for new cleaning agents</a:t>
            </a:r>
          </a:p>
          <a:p>
            <a:pPr marL="257175" indent="-257175">
              <a:buFont typeface="Arial" pitchFamily="34" charset="0"/>
              <a:buChar char="•"/>
            </a:pPr>
            <a:endParaRPr lang="en-US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dirty="0"/>
              <a:t>Create new material numbers for receipt of new cleaning agents</a:t>
            </a:r>
          </a:p>
          <a:p>
            <a:pPr marL="257175" indent="-257175">
              <a:buFont typeface="Arial" pitchFamily="34" charset="0"/>
              <a:buChar char="•"/>
            </a:pPr>
            <a:endParaRPr lang="en-US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dirty="0"/>
              <a:t>Evaluate new tools related to steam sterilization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3418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Greenville, NC -  Site Environmental Cleaning Program (2011)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06" y="1804737"/>
            <a:ext cx="4886325" cy="3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00929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60816" cy="400943"/>
          </a:xfrm>
        </p:spPr>
        <p:txBody>
          <a:bodyPr>
            <a:noAutofit/>
          </a:bodyPr>
          <a:lstStyle/>
          <a:p>
            <a:r>
              <a:rPr lang="de-DE" sz="2475" dirty="0"/>
              <a:t>Environmental </a:t>
            </a:r>
            <a:r>
              <a:rPr lang="de-DE" sz="2475" dirty="0" err="1"/>
              <a:t>Cleaning</a:t>
            </a:r>
            <a:r>
              <a:rPr lang="de-DE" sz="2475" dirty="0"/>
              <a:t> </a:t>
            </a:r>
            <a:r>
              <a:rPr lang="de-DE" sz="2475" dirty="0" err="1"/>
              <a:t>Program</a:t>
            </a:r>
            <a:r>
              <a:rPr lang="de-DE" sz="2475" dirty="0"/>
              <a:t> </a:t>
            </a:r>
            <a:r>
              <a:rPr lang="de-DE" sz="2475" dirty="0" err="1"/>
              <a:t>Enhancements</a:t>
            </a:r>
            <a:r>
              <a:rPr lang="de-DE" sz="2475" dirty="0"/>
              <a:t> (CTM)</a:t>
            </a:r>
            <a:endParaRPr lang="en-US" sz="2475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5765" y="2136357"/>
            <a:ext cx="8229600" cy="3394175"/>
          </a:xfrm>
        </p:spPr>
        <p:txBody>
          <a:bodyPr>
            <a:normAutofit lnSpcReduction="10000"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r>
              <a:rPr lang="en-US" sz="2800" dirty="0"/>
              <a:t>Techniques</a:t>
            </a:r>
          </a:p>
          <a:p>
            <a:pPr lvl="0"/>
            <a:endParaRPr lang="en-US" sz="2800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US" sz="2800" dirty="0"/>
              <a:t>Tools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US" sz="2800" dirty="0"/>
              <a:t>Disinfecting Solutions</a:t>
            </a:r>
          </a:p>
          <a:p>
            <a:pPr lvl="0"/>
            <a:endParaRPr lang="en-US" sz="2800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US" sz="2800" dirty="0"/>
              <a:t>Cleaning Solutions</a:t>
            </a:r>
          </a:p>
          <a:p>
            <a:pPr lvl="0"/>
            <a:endParaRPr lang="en-US" sz="2475" dirty="0"/>
          </a:p>
          <a:p>
            <a:pPr lvl="0"/>
            <a:endParaRPr lang="de-DE" sz="1013" dirty="0"/>
          </a:p>
        </p:txBody>
      </p:sp>
    </p:spTree>
    <p:extLst>
      <p:ext uri="{BB962C8B-B14F-4D97-AF65-F5344CB8AC3E}">
        <p14:creationId xmlns:p14="http://schemas.microsoft.com/office/powerpoint/2010/main" val="91072713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for Assessment (CTM)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213" name="Picture 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68" y="1696641"/>
            <a:ext cx="4926931" cy="375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96100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Assessment (CTM)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Arial" pitchFamily="34" charset="0"/>
              <a:buChar char="•"/>
            </a:pPr>
            <a:r>
              <a:rPr lang="en-US" sz="2800" dirty="0"/>
              <a:t>Technique</a:t>
            </a:r>
          </a:p>
          <a:p>
            <a:endParaRPr lang="en-US" sz="280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sz="2800" dirty="0"/>
              <a:t>Tools</a:t>
            </a:r>
          </a:p>
          <a:p>
            <a:endParaRPr lang="en-US" sz="280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sz="2800" dirty="0"/>
              <a:t>Visual Residue</a:t>
            </a:r>
          </a:p>
          <a:p>
            <a:pPr marL="257175" indent="-257175">
              <a:buFont typeface="Arial" pitchFamily="34" charset="0"/>
              <a:buChar char="•"/>
            </a:pPr>
            <a:endParaRPr lang="en-US" sz="280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sz="2800" dirty="0"/>
              <a:t>EM Data</a:t>
            </a:r>
          </a:p>
          <a:p>
            <a:pPr marL="257175" indent="-257175">
              <a:buFont typeface="Arial" pitchFamily="34" charset="0"/>
              <a:buChar char="•"/>
            </a:pPr>
            <a:endParaRPr lang="en-US" dirty="0"/>
          </a:p>
          <a:p>
            <a:pPr marL="257175" indent="-257175">
              <a:buFont typeface="Arial" pitchFamily="34" charset="0"/>
              <a:buChar char="•"/>
            </a:pPr>
            <a:endParaRPr lang="en-US" dirty="0"/>
          </a:p>
          <a:p>
            <a:pPr marL="257175" indent="-257175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15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Data from Assessment – CTM Area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30" y="1605609"/>
            <a:ext cx="7214435" cy="382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3248526" y="1818273"/>
            <a:ext cx="27071" cy="3167313"/>
          </a:xfrm>
          <a:prstGeom prst="line">
            <a:avLst/>
          </a:prstGeom>
          <a:noFill/>
          <a:ln w="31750" cap="flat">
            <a:solidFill>
              <a:schemeClr val="tx1"/>
            </a:solidFill>
            <a:prstDash val="dash"/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6900556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July 2012 Enhanced Cleaning Program Implemented for Facility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Arial" pitchFamily="34" charset="0"/>
              <a:buChar char="•"/>
            </a:pPr>
            <a:r>
              <a:rPr lang="en-US" sz="2800" dirty="0"/>
              <a:t>Production areas assessed for additional cleaning/disinfection tools</a:t>
            </a:r>
          </a:p>
          <a:p>
            <a:pPr marL="257175" indent="-257175">
              <a:buFont typeface="Arial" pitchFamily="34" charset="0"/>
              <a:buChar char="•"/>
            </a:pPr>
            <a:endParaRPr lang="en-US" sz="280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sz="2800" dirty="0"/>
              <a:t>Cleaning procedures updated</a:t>
            </a:r>
          </a:p>
          <a:p>
            <a:pPr marL="257175" indent="-257175">
              <a:buFont typeface="Arial" pitchFamily="34" charset="0"/>
              <a:buChar char="•"/>
            </a:pPr>
            <a:endParaRPr lang="en-US" sz="280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sz="2800" dirty="0"/>
              <a:t>Operators trained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07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7315200" cy="1143000"/>
          </a:xfrm>
        </p:spPr>
        <p:txBody>
          <a:bodyPr/>
          <a:lstStyle/>
          <a:p>
            <a:r>
              <a:rPr lang="en-US" sz="3200" dirty="0"/>
              <a:t>Cleanroom Best Practice:</a:t>
            </a:r>
            <a:br>
              <a:rPr lang="en-US" sz="3200" dirty="0"/>
            </a:br>
            <a:r>
              <a:rPr lang="en-US" sz="3200" dirty="0"/>
              <a:t>Disinfectant Rotation and Residue Removal in the Cleanroom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703637"/>
            <a:ext cx="7620000" cy="1554163"/>
          </a:xfrm>
        </p:spPr>
        <p:txBody>
          <a:bodyPr/>
          <a:lstStyle/>
          <a:p>
            <a:pPr>
              <a:buNone/>
            </a:pPr>
            <a:r>
              <a:rPr lang="en-US" dirty="0"/>
              <a:t>To provide an overview of recommended practices for disinfectant use and residue removal in the cleanroom environment.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9371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Data for Sterile Facility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98" y="1567788"/>
            <a:ext cx="6686549" cy="401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3329740" y="1804737"/>
            <a:ext cx="0" cy="3302669"/>
          </a:xfrm>
          <a:prstGeom prst="line">
            <a:avLst/>
          </a:prstGeom>
          <a:noFill/>
          <a:ln w="31750" cap="flat">
            <a:solidFill>
              <a:schemeClr val="tx1"/>
            </a:solidFill>
            <a:prstDash val="dash"/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737653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Effectiveness of Implementation and Continued Improvement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64131"/>
            <a:ext cx="8229600" cy="3687444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buFont typeface="Arial" pitchFamily="34" charset="0"/>
              <a:buChar char="•"/>
            </a:pPr>
            <a:r>
              <a:rPr lang="en-US" sz="2250" dirty="0"/>
              <a:t>Reduction of visual residue</a:t>
            </a:r>
          </a:p>
          <a:p>
            <a:pPr marL="257175" indent="-257175">
              <a:buFont typeface="Arial" pitchFamily="34" charset="0"/>
              <a:buChar char="•"/>
            </a:pPr>
            <a:endParaRPr lang="en-US" sz="225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sz="2250" dirty="0"/>
              <a:t>Right Tools</a:t>
            </a:r>
          </a:p>
          <a:p>
            <a:pPr marL="257175" indent="-257175">
              <a:buFont typeface="Arial" pitchFamily="34" charset="0"/>
              <a:buChar char="•"/>
            </a:pPr>
            <a:endParaRPr lang="en-US" sz="225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sz="2250" dirty="0"/>
              <a:t>Increase operator knowledge</a:t>
            </a:r>
          </a:p>
          <a:p>
            <a:pPr marL="257175" indent="-257175">
              <a:buFont typeface="Arial" pitchFamily="34" charset="0"/>
              <a:buChar char="•"/>
            </a:pPr>
            <a:endParaRPr lang="en-US" sz="225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sz="2250" dirty="0"/>
              <a:t>Improved procedures</a:t>
            </a:r>
          </a:p>
          <a:p>
            <a:pPr marL="257175" indent="-257175">
              <a:buFont typeface="Arial" pitchFamily="34" charset="0"/>
              <a:buChar char="•"/>
            </a:pPr>
            <a:endParaRPr lang="en-US" sz="225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sz="2250" dirty="0"/>
              <a:t>Development of On-The-Job Training Documents</a:t>
            </a:r>
          </a:p>
          <a:p>
            <a:pPr marL="257175" indent="-257175">
              <a:buFont typeface="Arial" pitchFamily="34" charset="0"/>
              <a:buChar char="•"/>
            </a:pPr>
            <a:endParaRPr lang="en-US" sz="225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sz="2250" dirty="0"/>
              <a:t>Quality on the Floor</a:t>
            </a:r>
          </a:p>
        </p:txBody>
      </p:sp>
    </p:spTree>
    <p:extLst>
      <p:ext uri="{BB962C8B-B14F-4D97-AF65-F5344CB8AC3E}">
        <p14:creationId xmlns:p14="http://schemas.microsoft.com/office/powerpoint/2010/main" val="2646948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- Then and Now 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27" y="1719661"/>
            <a:ext cx="6253413" cy="376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4304298" y="1940092"/>
            <a:ext cx="13535" cy="2788318"/>
          </a:xfrm>
          <a:prstGeom prst="line">
            <a:avLst/>
          </a:prstGeom>
          <a:noFill/>
          <a:ln w="31750" cap="flat">
            <a:solidFill>
              <a:schemeClr val="tx1"/>
            </a:solidFill>
            <a:prstDash val="dash"/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70703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3713" b="1" dirty="0">
                <a:solidFill>
                  <a:schemeClr val="accent3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834230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549" y="1176683"/>
            <a:ext cx="7960816" cy="400943"/>
          </a:xfrm>
        </p:spPr>
        <p:txBody>
          <a:bodyPr>
            <a:noAutofit/>
          </a:bodyPr>
          <a:lstStyle/>
          <a:p>
            <a:r>
              <a:rPr lang="en-US" sz="3600" dirty="0"/>
              <a:t>Case Study: Introduction of Detergents in Disinfection Program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2925" y="1757363"/>
            <a:ext cx="8229600" cy="360721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lvl="0"/>
            <a:endParaRPr lang="en-US" sz="1575" dirty="0"/>
          </a:p>
          <a:p>
            <a:pPr lvl="0"/>
            <a:endParaRPr lang="de-DE" sz="1013" dirty="0"/>
          </a:p>
        </p:txBody>
      </p:sp>
      <p:sp>
        <p:nvSpPr>
          <p:cNvPr id="2" name="TextBox 1"/>
          <p:cNvSpPr txBox="1"/>
          <p:nvPr/>
        </p:nvSpPr>
        <p:spPr>
          <a:xfrm>
            <a:off x="674549" y="3052743"/>
            <a:ext cx="8097976" cy="13668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739" tIns="36739" rIns="36739" bIns="36739" numCol="1" spcCol="38100" rtlCol="0" anchor="t">
            <a:spAutoFit/>
          </a:bodyPr>
          <a:lstStyle/>
          <a:p>
            <a:pPr marL="0" marR="0" lvl="0" indent="0" algn="l" defTabSz="257175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To demonstrate the advantages of routinely </a:t>
            </a:r>
          </a:p>
          <a:p>
            <a:pPr marL="0" marR="0" lvl="0" indent="0" algn="l" defTabSz="257175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using detergents to enhance the cleaning and </a:t>
            </a:r>
          </a:p>
          <a:p>
            <a:pPr marL="0" marR="0" lvl="0" indent="0" algn="l" defTabSz="257175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disinfection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program.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3854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“Disinfectants” - Background</a:t>
            </a:r>
          </a:p>
        </p:txBody>
      </p:sp>
    </p:spTree>
    <p:extLst>
      <p:ext uri="{BB962C8B-B14F-4D97-AF65-F5344CB8AC3E}">
        <p14:creationId xmlns:p14="http://schemas.microsoft.com/office/powerpoint/2010/main" val="37004199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Three antimicrobial groups: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Sanitizer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Disinfectant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Sterilant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68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Reduces but does not necessarily eliminate all microorganisms on a surface.  </a:t>
            </a:r>
          </a:p>
          <a:p>
            <a:endParaRPr lang="en-US" dirty="0"/>
          </a:p>
          <a:p>
            <a:r>
              <a:rPr lang="en-US" dirty="0"/>
              <a:t>Minimum 99.9% reduction of each test organism.</a:t>
            </a:r>
          </a:p>
          <a:p>
            <a:endParaRPr lang="en-US" dirty="0"/>
          </a:p>
          <a:p>
            <a:r>
              <a:rPr lang="en-US" dirty="0"/>
              <a:t>Used on pre-cleaned surfaces</a:t>
            </a:r>
          </a:p>
        </p:txBody>
      </p:sp>
    </p:spTree>
    <p:extLst>
      <p:ext uri="{BB962C8B-B14F-4D97-AF65-F5344CB8AC3E}">
        <p14:creationId xmlns:p14="http://schemas.microsoft.com/office/powerpoint/2010/main" val="428323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Disinfectant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6200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Kill or inactivate disease producing microorganisms on inanimate objects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Proper use results in 100% kill of vegetative bacteria, target viruses and target fungi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4 Log reduction of bacteria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3 Log reduction of viruses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6 Log reduction of fungi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May or may not require pre-cleaning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71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S_SSL_Template 06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eme1">
  <a:themeElements>
    <a:clrScheme name="Custom FINAL">
      <a:dk1>
        <a:sysClr val="windowText" lastClr="000000"/>
      </a:dk1>
      <a:lt1>
        <a:sysClr val="window" lastClr="FFFFFF"/>
      </a:lt1>
      <a:dk2>
        <a:srgbClr val="4D4D4D"/>
      </a:dk2>
      <a:lt2>
        <a:srgbClr val="E4E3E2"/>
      </a:lt2>
      <a:accent1>
        <a:srgbClr val="03732F"/>
      </a:accent1>
      <a:accent2>
        <a:srgbClr val="7E7E7E"/>
      </a:accent2>
      <a:accent3>
        <a:srgbClr val="AED6AD"/>
      </a:accent3>
      <a:accent4>
        <a:srgbClr val="FDC347"/>
      </a:accent4>
      <a:accent5>
        <a:srgbClr val="E46C0A"/>
      </a:accent5>
      <a:accent6>
        <a:srgbClr val="215968"/>
      </a:accent6>
      <a:hlink>
        <a:srgbClr val="39A5B7"/>
      </a:hlink>
      <a:folHlink>
        <a:srgbClr val="A3648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65314" tIns="65314" rIns="65314" bIns="65314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65314" tIns="65314" rIns="65314" bIns="65314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LS_SSL_Template 06-2014</Template>
  <TotalTime>2408</TotalTime>
  <Words>1415</Words>
  <Application>Microsoft Office PowerPoint</Application>
  <PresentationFormat>On-screen Show (4:3)</PresentationFormat>
  <Paragraphs>282</Paragraphs>
  <Slides>43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MS PGothic</vt:lpstr>
      <vt:lpstr>Arial</vt:lpstr>
      <vt:lpstr>Calibri</vt:lpstr>
      <vt:lpstr>Calibri Light</vt:lpstr>
      <vt:lpstr>Times</vt:lpstr>
      <vt:lpstr>Wingdings</vt:lpstr>
      <vt:lpstr>LS_SSL_Template 06-2014</vt:lpstr>
      <vt:lpstr>2_Theme1</vt:lpstr>
      <vt:lpstr>Custom Design</vt:lpstr>
      <vt:lpstr>Cleanroom Best Practice: Disinfectant Rotation and Residue Removal</vt:lpstr>
      <vt:lpstr>Introduction</vt:lpstr>
      <vt:lpstr>Introduction</vt:lpstr>
      <vt:lpstr>Cleanroom Best Practice: Disinfectant Rotation and Residue Removal in the Cleanroom</vt:lpstr>
      <vt:lpstr>Case Study: Introduction of Detergents in Disinfection Program</vt:lpstr>
      <vt:lpstr>PowerPoint Presentation</vt:lpstr>
      <vt:lpstr>EPA Classification</vt:lpstr>
      <vt:lpstr>Sanitizer</vt:lpstr>
      <vt:lpstr>Disinfectant</vt:lpstr>
      <vt:lpstr>Sterilant</vt:lpstr>
      <vt:lpstr>PowerPoint Presentation</vt:lpstr>
      <vt:lpstr>PowerPoint Presentation</vt:lpstr>
      <vt:lpstr>Why do we rotate? </vt:lpstr>
      <vt:lpstr>PDA Technical Report No. 70</vt:lpstr>
      <vt:lpstr>Rotation Guidance</vt:lpstr>
      <vt:lpstr>What is rotation?</vt:lpstr>
      <vt:lpstr>PowerPoint Presentation</vt:lpstr>
      <vt:lpstr>PowerPoint Presentation</vt:lpstr>
      <vt:lpstr>PowerPoint Presentation</vt:lpstr>
      <vt:lpstr>Residue Removal</vt:lpstr>
      <vt:lpstr>Residue Removal Strategy</vt:lpstr>
      <vt:lpstr>PDA TR No. 70</vt:lpstr>
      <vt:lpstr>Rinsing Frequency</vt:lpstr>
      <vt:lpstr>Recommendations</vt:lpstr>
      <vt:lpstr>Contamination Control Program Recommendation</vt:lpstr>
      <vt:lpstr>PowerPoint Presentation</vt:lpstr>
      <vt:lpstr>Resources</vt:lpstr>
      <vt:lpstr>References</vt:lpstr>
      <vt:lpstr>PowerPoint Presentation</vt:lpstr>
      <vt:lpstr>PowerPoint Presentation</vt:lpstr>
      <vt:lpstr>Why Use Detergents in an Environmental Cleaning Program?</vt:lpstr>
      <vt:lpstr>How Detergents increase the efficacy of Disinfectants?</vt:lpstr>
      <vt:lpstr>Change Control initiated to introduce cleaning agents and cleaning materials to the Greenville Sterile facility</vt:lpstr>
      <vt:lpstr>Greenville, NC -  Site Environmental Cleaning Program (2011)</vt:lpstr>
      <vt:lpstr>Environmental Cleaning Program Enhancements (CTM)</vt:lpstr>
      <vt:lpstr>Implementation for Assessment (CTM)</vt:lpstr>
      <vt:lpstr>Quality Assessment (CTM)</vt:lpstr>
      <vt:lpstr>Trend Data from Assessment – CTM Area</vt:lpstr>
      <vt:lpstr>July 2012 Enhanced Cleaning Program Implemented for Facility</vt:lpstr>
      <vt:lpstr>EM Data for Sterile Facility</vt:lpstr>
      <vt:lpstr>Effectiveness of Implementation and Continued Improvement</vt:lpstr>
      <vt:lpstr>Environment - Then and Now </vt:lpstr>
      <vt:lpstr>PowerPoint Presentation</vt:lpstr>
    </vt:vector>
  </TitlesOfParts>
  <Company>STERIS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ajulian</dc:creator>
  <cp:lastModifiedBy>Aaron Mertens</cp:lastModifiedBy>
  <cp:revision>226</cp:revision>
  <dcterms:created xsi:type="dcterms:W3CDTF">2015-10-12T15:22:46Z</dcterms:created>
  <dcterms:modified xsi:type="dcterms:W3CDTF">2018-03-01T20:35:10Z</dcterms:modified>
</cp:coreProperties>
</file>