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Lst>
  <p:notesMasterIdLst>
    <p:notesMasterId r:id="rId38"/>
  </p:notesMasterIdLst>
  <p:sldIdLst>
    <p:sldId id="256" r:id="rId4"/>
    <p:sldId id="258" r:id="rId5"/>
    <p:sldId id="293" r:id="rId6"/>
    <p:sldId id="319" r:id="rId7"/>
    <p:sldId id="294" r:id="rId8"/>
    <p:sldId id="320" r:id="rId9"/>
    <p:sldId id="295" r:id="rId10"/>
    <p:sldId id="296" r:id="rId11"/>
    <p:sldId id="297" r:id="rId12"/>
    <p:sldId id="298" r:id="rId13"/>
    <p:sldId id="321" r:id="rId14"/>
    <p:sldId id="323" r:id="rId15"/>
    <p:sldId id="325" r:id="rId16"/>
    <p:sldId id="326" r:id="rId17"/>
    <p:sldId id="316" r:id="rId18"/>
    <p:sldId id="299" r:id="rId19"/>
    <p:sldId id="303" r:id="rId20"/>
    <p:sldId id="304" r:id="rId21"/>
    <p:sldId id="305" r:id="rId22"/>
    <p:sldId id="306" r:id="rId23"/>
    <p:sldId id="327" r:id="rId24"/>
    <p:sldId id="328" r:id="rId25"/>
    <p:sldId id="308" r:id="rId26"/>
    <p:sldId id="300" r:id="rId27"/>
    <p:sldId id="301" r:id="rId28"/>
    <p:sldId id="279" r:id="rId29"/>
    <p:sldId id="322" r:id="rId30"/>
    <p:sldId id="330" r:id="rId31"/>
    <p:sldId id="329" r:id="rId32"/>
    <p:sldId id="318" r:id="rId33"/>
    <p:sldId id="313" r:id="rId34"/>
    <p:sldId id="331" r:id="rId35"/>
    <p:sldId id="314" r:id="rId36"/>
    <p:sldId id="31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ie Sigmon" initials="JS" lastIdx="4" clrIdx="0">
    <p:extLst>
      <p:ext uri="{19B8F6BF-5375-455C-9EA6-DF929625EA0E}">
        <p15:presenceInfo xmlns:p15="http://schemas.microsoft.com/office/powerpoint/2012/main" userId="S-1-5-21-91579028-871178891-190466349-2008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86562" autoAdjust="0"/>
  </p:normalViewPr>
  <p:slideViewPr>
    <p:cSldViewPr snapToGrid="0">
      <p:cViewPr varScale="1">
        <p:scale>
          <a:sx n="103" d="100"/>
          <a:sy n="103" d="100"/>
        </p:scale>
        <p:origin x="1866"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C45B4D-2983-4518-B8AB-EE2E310DCA72}" type="datetimeFigureOut">
              <a:rPr lang="en-US" smtClean="0"/>
              <a:t>3/1/2018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870C78-683A-47F9-8C1B-4B5BB40EB833}" type="slidenum">
              <a:rPr lang="en-US" smtClean="0"/>
              <a:t>‹#›</a:t>
            </a:fld>
            <a:endParaRPr lang="en-US"/>
          </a:p>
        </p:txBody>
      </p:sp>
    </p:spTree>
    <p:extLst>
      <p:ext uri="{BB962C8B-B14F-4D97-AF65-F5344CB8AC3E}">
        <p14:creationId xmlns:p14="http://schemas.microsoft.com/office/powerpoint/2010/main" val="3868899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Phase diagram of water</a:t>
            </a:r>
          </a:p>
        </p:txBody>
      </p:sp>
      <p:sp>
        <p:nvSpPr>
          <p:cNvPr id="4" name="Slide Number Placeholder 3"/>
          <p:cNvSpPr>
            <a:spLocks noGrp="1"/>
          </p:cNvSpPr>
          <p:nvPr>
            <p:ph type="sldNum" sz="quarter" idx="10"/>
          </p:nvPr>
        </p:nvSpPr>
        <p:spPr/>
        <p:txBody>
          <a:bodyPr/>
          <a:lstStyle/>
          <a:p>
            <a:fld id="{8D870C78-683A-47F9-8C1B-4B5BB40EB833}" type="slidenum">
              <a:rPr lang="en-US" smtClean="0"/>
              <a:t>5</a:t>
            </a:fld>
            <a:endParaRPr lang="en-US"/>
          </a:p>
        </p:txBody>
      </p:sp>
    </p:spTree>
    <p:extLst>
      <p:ext uri="{BB962C8B-B14F-4D97-AF65-F5344CB8AC3E}">
        <p14:creationId xmlns:p14="http://schemas.microsoft.com/office/powerpoint/2010/main" val="641208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Fill volume and shelf temperature were assessed and had little contribution to Kv</a:t>
            </a:r>
          </a:p>
        </p:txBody>
      </p:sp>
      <p:sp>
        <p:nvSpPr>
          <p:cNvPr id="4" name="Slide Number Placeholder 3"/>
          <p:cNvSpPr>
            <a:spLocks noGrp="1"/>
          </p:cNvSpPr>
          <p:nvPr>
            <p:ph type="sldNum" sz="quarter" idx="10"/>
          </p:nvPr>
        </p:nvSpPr>
        <p:spPr/>
        <p:txBody>
          <a:bodyPr/>
          <a:lstStyle/>
          <a:p>
            <a:fld id="{8D870C78-683A-47F9-8C1B-4B5BB40EB833}" type="slidenum">
              <a:rPr lang="en-US" smtClean="0"/>
              <a:t>15</a:t>
            </a:fld>
            <a:endParaRPr lang="en-US"/>
          </a:p>
        </p:txBody>
      </p:sp>
    </p:spTree>
    <p:extLst>
      <p:ext uri="{BB962C8B-B14F-4D97-AF65-F5344CB8AC3E}">
        <p14:creationId xmlns:p14="http://schemas.microsoft.com/office/powerpoint/2010/main" val="385794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Heat map based on Kv of each location</a:t>
            </a:r>
          </a:p>
        </p:txBody>
      </p:sp>
      <p:sp>
        <p:nvSpPr>
          <p:cNvPr id="4" name="Slide Number Placeholder 3"/>
          <p:cNvSpPr>
            <a:spLocks noGrp="1"/>
          </p:cNvSpPr>
          <p:nvPr>
            <p:ph type="sldNum" sz="quarter" idx="10"/>
          </p:nvPr>
        </p:nvSpPr>
        <p:spPr/>
        <p:txBody>
          <a:bodyPr/>
          <a:lstStyle/>
          <a:p>
            <a:fld id="{8D870C78-683A-47F9-8C1B-4B5BB40EB833}" type="slidenum">
              <a:rPr lang="en-US" smtClean="0"/>
              <a:t>18</a:t>
            </a:fld>
            <a:endParaRPr lang="en-US"/>
          </a:p>
        </p:txBody>
      </p:sp>
    </p:spTree>
    <p:extLst>
      <p:ext uri="{BB962C8B-B14F-4D97-AF65-F5344CB8AC3E}">
        <p14:creationId xmlns:p14="http://schemas.microsoft.com/office/powerpoint/2010/main" val="2811496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Data Types:</a:t>
            </a:r>
          </a:p>
          <a:p>
            <a:r>
              <a:rPr lang="en-US" dirty="0"/>
              <a:t>Model</a:t>
            </a:r>
          </a:p>
          <a:p>
            <a:r>
              <a:rPr lang="en-US" dirty="0"/>
              <a:t>Thermocouple</a:t>
            </a:r>
          </a:p>
          <a:p>
            <a:r>
              <a:rPr lang="en-US" dirty="0"/>
              <a:t>Experimental (MTM)</a:t>
            </a:r>
          </a:p>
          <a:p>
            <a:endParaRPr lang="en-US" dirty="0"/>
          </a:p>
        </p:txBody>
      </p:sp>
      <p:sp>
        <p:nvSpPr>
          <p:cNvPr id="4" name="Slide Number Placeholder 3"/>
          <p:cNvSpPr>
            <a:spLocks noGrp="1"/>
          </p:cNvSpPr>
          <p:nvPr>
            <p:ph type="sldNum" sz="quarter" idx="10"/>
          </p:nvPr>
        </p:nvSpPr>
        <p:spPr/>
        <p:txBody>
          <a:bodyPr/>
          <a:lstStyle/>
          <a:p>
            <a:fld id="{8D870C78-683A-47F9-8C1B-4B5BB40EB833}" type="slidenum">
              <a:rPr lang="en-US" smtClean="0"/>
              <a:t>22</a:t>
            </a:fld>
            <a:endParaRPr lang="en-US"/>
          </a:p>
        </p:txBody>
      </p:sp>
    </p:spTree>
    <p:extLst>
      <p:ext uri="{BB962C8B-B14F-4D97-AF65-F5344CB8AC3E}">
        <p14:creationId xmlns:p14="http://schemas.microsoft.com/office/powerpoint/2010/main" val="2623237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70C78-683A-47F9-8C1B-4B5BB40EB833}" type="slidenum">
              <a:rPr lang="en-US" smtClean="0"/>
              <a:t>23</a:t>
            </a:fld>
            <a:endParaRPr lang="en-US"/>
          </a:p>
        </p:txBody>
      </p:sp>
    </p:spTree>
    <p:extLst>
      <p:ext uri="{BB962C8B-B14F-4D97-AF65-F5344CB8AC3E}">
        <p14:creationId xmlns:p14="http://schemas.microsoft.com/office/powerpoint/2010/main" val="1171141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A920DB-DA39-B948-8A10-FF782037E64A}" type="slidenum">
              <a:rPr lang="en-US" smtClean="0"/>
              <a:t>30</a:t>
            </a:fld>
            <a:endParaRPr lang="en-US"/>
          </a:p>
        </p:txBody>
      </p:sp>
    </p:spTree>
    <p:extLst>
      <p:ext uri="{BB962C8B-B14F-4D97-AF65-F5344CB8AC3E}">
        <p14:creationId xmlns:p14="http://schemas.microsoft.com/office/powerpoint/2010/main" val="3452230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Primary drying longest portion of the lyo process.  Bulk of moisture is removed here.</a:t>
            </a:r>
          </a:p>
          <a:p>
            <a:r>
              <a:rPr lang="en-US" dirty="0"/>
              <a:t>Physics are well understood so apply model to better understand and improve efficiency</a:t>
            </a:r>
          </a:p>
          <a:p>
            <a:r>
              <a:rPr lang="en-US" dirty="0"/>
              <a:t>Other models for secondary drying and sometimes annealing/freezing.   We will not discuss these here.</a:t>
            </a:r>
          </a:p>
        </p:txBody>
      </p:sp>
      <p:sp>
        <p:nvSpPr>
          <p:cNvPr id="4" name="Slide Number Placeholder 3"/>
          <p:cNvSpPr>
            <a:spLocks noGrp="1"/>
          </p:cNvSpPr>
          <p:nvPr>
            <p:ph type="sldNum" sz="quarter" idx="10"/>
          </p:nvPr>
        </p:nvSpPr>
        <p:spPr/>
        <p:txBody>
          <a:bodyPr/>
          <a:lstStyle/>
          <a:p>
            <a:fld id="{8D870C78-683A-47F9-8C1B-4B5BB40EB833}" type="slidenum">
              <a:rPr lang="en-US" smtClean="0"/>
              <a:t>6</a:t>
            </a:fld>
            <a:endParaRPr lang="en-US"/>
          </a:p>
        </p:txBody>
      </p:sp>
    </p:spTree>
    <p:extLst>
      <p:ext uri="{BB962C8B-B14F-4D97-AF65-F5344CB8AC3E}">
        <p14:creationId xmlns:p14="http://schemas.microsoft.com/office/powerpoint/2010/main" val="187457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Lab scale is the size of a normal home refrigerator.</a:t>
            </a:r>
          </a:p>
          <a:p>
            <a:r>
              <a:rPr lang="en-US" dirty="0"/>
              <a:t>Compare to manufacturing scale – about the size of a small meeting room.</a:t>
            </a:r>
          </a:p>
        </p:txBody>
      </p:sp>
      <p:sp>
        <p:nvSpPr>
          <p:cNvPr id="4" name="Slide Number Placeholder 3"/>
          <p:cNvSpPr>
            <a:spLocks noGrp="1"/>
          </p:cNvSpPr>
          <p:nvPr>
            <p:ph type="sldNum" sz="quarter" idx="10"/>
          </p:nvPr>
        </p:nvSpPr>
        <p:spPr/>
        <p:txBody>
          <a:bodyPr/>
          <a:lstStyle/>
          <a:p>
            <a:fld id="{8D870C78-683A-47F9-8C1B-4B5BB40EB833}" type="slidenum">
              <a:rPr lang="en-US" smtClean="0"/>
              <a:t>7</a:t>
            </a:fld>
            <a:endParaRPr lang="en-US"/>
          </a:p>
        </p:txBody>
      </p:sp>
    </p:spTree>
    <p:extLst>
      <p:ext uri="{BB962C8B-B14F-4D97-AF65-F5344CB8AC3E}">
        <p14:creationId xmlns:p14="http://schemas.microsoft.com/office/powerpoint/2010/main" val="2310714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Trial and error at scale – expensive and time consuming</a:t>
            </a:r>
          </a:p>
          <a:p>
            <a:endParaRPr lang="en-US" dirty="0"/>
          </a:p>
          <a:p>
            <a:r>
              <a:rPr lang="en-US" dirty="0"/>
              <a:t>At a CMO – </a:t>
            </a:r>
          </a:p>
          <a:p>
            <a:r>
              <a:rPr lang="en-US" dirty="0"/>
              <a:t>Time, scheduling, materials, protocols, data collection, analytical testing, etc.</a:t>
            </a:r>
          </a:p>
          <a:p>
            <a:r>
              <a:rPr lang="en-US" dirty="0"/>
              <a:t>Could cost upwards of $500,000 for a single development run at scale</a:t>
            </a:r>
          </a:p>
          <a:p>
            <a:endParaRPr lang="en-US" dirty="0"/>
          </a:p>
        </p:txBody>
      </p:sp>
      <p:sp>
        <p:nvSpPr>
          <p:cNvPr id="4" name="Slide Number Placeholder 3"/>
          <p:cNvSpPr>
            <a:spLocks noGrp="1"/>
          </p:cNvSpPr>
          <p:nvPr>
            <p:ph type="sldNum" sz="quarter" idx="10"/>
          </p:nvPr>
        </p:nvSpPr>
        <p:spPr/>
        <p:txBody>
          <a:bodyPr/>
          <a:lstStyle/>
          <a:p>
            <a:fld id="{8D870C78-683A-47F9-8C1B-4B5BB40EB833}" type="slidenum">
              <a:rPr lang="en-US" smtClean="0"/>
              <a:t>8</a:t>
            </a:fld>
            <a:endParaRPr lang="en-US"/>
          </a:p>
        </p:txBody>
      </p:sp>
    </p:spTree>
    <p:extLst>
      <p:ext uri="{BB962C8B-B14F-4D97-AF65-F5344CB8AC3E}">
        <p14:creationId xmlns:p14="http://schemas.microsoft.com/office/powerpoint/2010/main" val="1736322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process understanding</a:t>
            </a:r>
          </a:p>
          <a:p>
            <a:r>
              <a:rPr lang="en-US" dirty="0"/>
              <a:t>Savings of time, money</a:t>
            </a:r>
          </a:p>
          <a:p>
            <a:endParaRPr lang="en-US" dirty="0"/>
          </a:p>
          <a:p>
            <a:r>
              <a:rPr lang="en-US" dirty="0"/>
              <a:t>Use high fidelity predictive models in lieu of experiments</a:t>
            </a:r>
          </a:p>
          <a:p>
            <a:r>
              <a:rPr lang="en-US" dirty="0"/>
              <a:t>Need high confidence in models to replace experiments</a:t>
            </a:r>
          </a:p>
          <a:p>
            <a:endParaRPr lang="en-US" dirty="0"/>
          </a:p>
          <a:p>
            <a:r>
              <a:rPr lang="en-US" dirty="0"/>
              <a:t>Most predictive and accurate models are 1</a:t>
            </a:r>
            <a:r>
              <a:rPr lang="en-US" baseline="30000" dirty="0"/>
              <a:t>st</a:t>
            </a:r>
            <a:r>
              <a:rPr lang="en-US" dirty="0"/>
              <a:t> principle models</a:t>
            </a:r>
          </a:p>
          <a:p>
            <a:r>
              <a:rPr lang="en-US" dirty="0"/>
              <a:t>Derive from heat/mass transfer equations for sublimation</a:t>
            </a:r>
          </a:p>
        </p:txBody>
      </p:sp>
      <p:sp>
        <p:nvSpPr>
          <p:cNvPr id="4" name="Slide Number Placeholder 3"/>
          <p:cNvSpPr>
            <a:spLocks noGrp="1"/>
          </p:cNvSpPr>
          <p:nvPr>
            <p:ph type="sldNum" sz="quarter" idx="10"/>
          </p:nvPr>
        </p:nvSpPr>
        <p:spPr/>
        <p:txBody>
          <a:bodyPr/>
          <a:lstStyle/>
          <a:p>
            <a:fld id="{8D870C78-683A-47F9-8C1B-4B5BB40EB833}" type="slidenum">
              <a:rPr lang="en-US" smtClean="0"/>
              <a:t>9</a:t>
            </a:fld>
            <a:endParaRPr lang="en-US"/>
          </a:p>
        </p:txBody>
      </p:sp>
    </p:spTree>
    <p:extLst>
      <p:ext uri="{BB962C8B-B14F-4D97-AF65-F5344CB8AC3E}">
        <p14:creationId xmlns:p14="http://schemas.microsoft.com/office/powerpoint/2010/main" val="2090102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important parameters:</a:t>
            </a:r>
          </a:p>
          <a:p>
            <a:r>
              <a:rPr lang="en-US" dirty="0"/>
              <a:t>-Heat transferred in</a:t>
            </a:r>
          </a:p>
          <a:p>
            <a:r>
              <a:rPr lang="en-US" dirty="0"/>
              <a:t>-Mass out</a:t>
            </a:r>
          </a:p>
        </p:txBody>
      </p:sp>
      <p:sp>
        <p:nvSpPr>
          <p:cNvPr id="4" name="Slide Number Placeholder 3"/>
          <p:cNvSpPr>
            <a:spLocks noGrp="1"/>
          </p:cNvSpPr>
          <p:nvPr>
            <p:ph type="sldNum" sz="quarter" idx="10"/>
          </p:nvPr>
        </p:nvSpPr>
        <p:spPr/>
        <p:txBody>
          <a:bodyPr/>
          <a:lstStyle/>
          <a:p>
            <a:fld id="{8D870C78-683A-47F9-8C1B-4B5BB40EB833}" type="slidenum">
              <a:rPr lang="en-US" smtClean="0"/>
              <a:t>10</a:t>
            </a:fld>
            <a:endParaRPr lang="en-US"/>
          </a:p>
        </p:txBody>
      </p:sp>
    </p:spTree>
    <p:extLst>
      <p:ext uri="{BB962C8B-B14F-4D97-AF65-F5344CB8AC3E}">
        <p14:creationId xmlns:p14="http://schemas.microsoft.com/office/powerpoint/2010/main" val="165680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70C78-683A-47F9-8C1B-4B5BB40EB833}" type="slidenum">
              <a:rPr lang="en-US" smtClean="0"/>
              <a:t>11</a:t>
            </a:fld>
            <a:endParaRPr lang="en-US"/>
          </a:p>
        </p:txBody>
      </p:sp>
    </p:spTree>
    <p:extLst>
      <p:ext uri="{BB962C8B-B14F-4D97-AF65-F5344CB8AC3E}">
        <p14:creationId xmlns:p14="http://schemas.microsoft.com/office/powerpoint/2010/main" val="497843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70C78-683A-47F9-8C1B-4B5BB40EB833}" type="slidenum">
              <a:rPr lang="en-US" smtClean="0"/>
              <a:t>12</a:t>
            </a:fld>
            <a:endParaRPr lang="en-US"/>
          </a:p>
        </p:txBody>
      </p:sp>
    </p:spTree>
    <p:extLst>
      <p:ext uri="{BB962C8B-B14F-4D97-AF65-F5344CB8AC3E}">
        <p14:creationId xmlns:p14="http://schemas.microsoft.com/office/powerpoint/2010/main" val="1435609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14:m>
                  <m:oMath xmlns:m="http://schemas.openxmlformats.org/officeDocument/2006/math">
                    <m:sSub>
                      <m:sSubPr>
                        <m:ctrlPr>
                          <a:rPr lang="en-US" sz="1200" i="1" dirty="0" smtClean="0">
                            <a:solidFill>
                              <a:schemeClr val="bg1">
                                <a:lumMod val="50000"/>
                              </a:schemeClr>
                            </a:solidFill>
                            <a:latin typeface="Cambria Math" panose="02040503050406030204" pitchFamily="18" charset="0"/>
                          </a:rPr>
                        </m:ctrlPr>
                      </m:sSubPr>
                      <m:e>
                        <m:r>
                          <a:rPr lang="en-US" sz="1200" b="0" i="1" dirty="0">
                            <a:solidFill>
                              <a:schemeClr val="bg1">
                                <a:lumMod val="50000"/>
                              </a:schemeClr>
                            </a:solidFill>
                            <a:latin typeface="Cambria Math"/>
                            <a:ea typeface="Cambria Math"/>
                          </a:rPr>
                          <m:t>𝛿</m:t>
                        </m:r>
                      </m:e>
                      <m:sub>
                        <m:r>
                          <a:rPr lang="en-US" sz="1200" b="0" i="1" dirty="0">
                            <a:solidFill>
                              <a:schemeClr val="bg1">
                                <a:lumMod val="50000"/>
                              </a:schemeClr>
                            </a:solidFill>
                            <a:latin typeface="Cambria Math"/>
                          </a:rPr>
                          <m:t>0</m:t>
                        </m:r>
                      </m:sub>
                    </m:sSub>
                  </m:oMath>
                </a14:m>
                <a:r>
                  <a:rPr lang="en-US" dirty="0"/>
                  <a:t> = free molecular heat conductivity</a:t>
                </a:r>
                <a:r>
                  <a:rPr lang="en-US" baseline="0" dirty="0"/>
                  <a:t> of gas at 0 C.</a:t>
                </a:r>
              </a:p>
              <a:p>
                <a14:m>
                  <m:oMath xmlns:m="http://schemas.openxmlformats.org/officeDocument/2006/math">
                    <m:r>
                      <a:rPr lang="en-US" sz="1200" b="0" i="1" dirty="0" smtClean="0">
                        <a:solidFill>
                          <a:schemeClr val="bg1">
                            <a:lumMod val="50000"/>
                          </a:schemeClr>
                        </a:solidFill>
                        <a:latin typeface="Cambria Math"/>
                        <a:ea typeface="Cambria Math"/>
                      </a:rPr>
                      <m:t>𝛼</m:t>
                    </m:r>
                  </m:oMath>
                </a14:m>
                <a:r>
                  <a:rPr lang="en-US" dirty="0"/>
                  <a:t> = Energy accommodation coefficient</a:t>
                </a:r>
              </a:p>
              <a:p>
                <a14:m>
                  <m:oMath xmlns:m="http://schemas.openxmlformats.org/officeDocument/2006/math">
                    <m:sSub>
                      <m:sSubPr>
                        <m:ctrlPr>
                          <a:rPr lang="en-US" sz="1200" i="1" dirty="0" smtClean="0">
                            <a:solidFill>
                              <a:schemeClr val="bg1">
                                <a:lumMod val="50000"/>
                              </a:schemeClr>
                            </a:solidFill>
                            <a:latin typeface="Cambria Math" panose="02040503050406030204" pitchFamily="18" charset="0"/>
                          </a:rPr>
                        </m:ctrlPr>
                      </m:sSubPr>
                      <m:e>
                        <m:r>
                          <a:rPr lang="en-US" sz="1200" b="0" i="1" dirty="0" smtClean="0">
                            <a:solidFill>
                              <a:schemeClr val="bg1">
                                <a:lumMod val="50000"/>
                              </a:schemeClr>
                            </a:solidFill>
                            <a:latin typeface="Cambria Math"/>
                          </a:rPr>
                          <m:t>𝑙</m:t>
                        </m:r>
                      </m:e>
                      <m:sub>
                        <m:r>
                          <a:rPr lang="en-US" sz="1200" b="0" i="1" dirty="0" smtClean="0">
                            <a:solidFill>
                              <a:schemeClr val="bg1">
                                <a:lumMod val="50000"/>
                              </a:schemeClr>
                            </a:solidFill>
                            <a:latin typeface="Cambria Math"/>
                          </a:rPr>
                          <m:t>𝑣</m:t>
                        </m:r>
                      </m:sub>
                    </m:sSub>
                  </m:oMath>
                </a14:m>
                <a:r>
                  <a:rPr lang="en-US" dirty="0"/>
                  <a:t> = Effective Distance</a:t>
                </a:r>
                <a:r>
                  <a:rPr lang="en-US" baseline="0" dirty="0"/>
                  <a:t> – characterizing g</a:t>
                </a:r>
                <a:r>
                  <a:rPr lang="en-US" dirty="0"/>
                  <a:t>ap between shelf and vial bottom</a:t>
                </a:r>
              </a:p>
              <a:p>
                <a14:m>
                  <m:oMath xmlns:m="http://schemas.openxmlformats.org/officeDocument/2006/math">
                    <m:sSub>
                      <m:sSubPr>
                        <m:ctrlPr>
                          <a:rPr lang="en-US" sz="1200" i="1" dirty="0" smtClean="0">
                            <a:solidFill>
                              <a:schemeClr val="bg1">
                                <a:lumMod val="50000"/>
                              </a:schemeClr>
                            </a:solidFill>
                            <a:latin typeface="Cambria Math" panose="02040503050406030204" pitchFamily="18" charset="0"/>
                          </a:rPr>
                        </m:ctrlPr>
                      </m:sSubPr>
                      <m:e>
                        <m:r>
                          <a:rPr lang="en-US" sz="1200" b="0" i="1" dirty="0" smtClean="0">
                            <a:solidFill>
                              <a:schemeClr val="bg1">
                                <a:lumMod val="50000"/>
                              </a:schemeClr>
                            </a:solidFill>
                            <a:latin typeface="Cambria Math"/>
                            <a:ea typeface="Cambria Math"/>
                          </a:rPr>
                          <m:t>𝜑</m:t>
                        </m:r>
                      </m:e>
                      <m:sub>
                        <m:r>
                          <a:rPr lang="en-US" sz="1200" b="0" i="1" dirty="0" smtClean="0">
                            <a:solidFill>
                              <a:schemeClr val="bg1">
                                <a:lumMod val="50000"/>
                              </a:schemeClr>
                            </a:solidFill>
                            <a:latin typeface="Cambria Math"/>
                          </a:rPr>
                          <m:t>0</m:t>
                        </m:r>
                      </m:sub>
                    </m:sSub>
                  </m:oMath>
                </a14:m>
                <a:r>
                  <a:rPr lang="en-US" dirty="0"/>
                  <a:t>= heat conductivity of</a:t>
                </a:r>
                <a:r>
                  <a:rPr lang="en-US" baseline="0" dirty="0"/>
                  <a:t> gas at constant pressure</a:t>
                </a:r>
              </a:p>
              <a:p>
                <a14:m>
                  <m:oMath xmlns:m="http://schemas.openxmlformats.org/officeDocument/2006/math">
                    <m:r>
                      <a:rPr lang="en-US" sz="1200" b="0" i="1" smtClean="0">
                        <a:solidFill>
                          <a:schemeClr val="bg1">
                            <a:lumMod val="50000"/>
                          </a:schemeClr>
                        </a:solidFill>
                        <a:latin typeface="Cambria Math"/>
                        <a:ea typeface="Cambria Math"/>
                      </a:rPr>
                      <m:t>𝜀</m:t>
                    </m:r>
                  </m:oMath>
                </a14:m>
                <a:r>
                  <a:rPr lang="en-US" dirty="0"/>
                  <a:t>= Surface emissivity</a:t>
                </a:r>
                <a:r>
                  <a:rPr lang="en-US" baseline="0" dirty="0"/>
                  <a:t> of material</a:t>
                </a:r>
                <a:endParaRPr lang="en-US" dirty="0"/>
              </a:p>
              <a:p>
                <a14:m>
                  <m:oMath xmlns:m="http://schemas.openxmlformats.org/officeDocument/2006/math">
                    <m:r>
                      <a:rPr lang="en-US" sz="1200" b="0" i="1" smtClean="0">
                        <a:solidFill>
                          <a:schemeClr val="bg1">
                            <a:lumMod val="50000"/>
                          </a:schemeClr>
                        </a:solidFill>
                        <a:latin typeface="Cambria Math"/>
                        <a:ea typeface="Cambria Math"/>
                      </a:rPr>
                      <m:t>𝜎</m:t>
                    </m:r>
                  </m:oMath>
                </a14:m>
                <a:r>
                  <a:rPr lang="en-US" dirty="0"/>
                  <a:t> = </a:t>
                </a:r>
                <a:r>
                  <a:rPr lang="en-US" dirty="0" err="1"/>
                  <a:t>stefan</a:t>
                </a:r>
                <a:r>
                  <a:rPr lang="en-US" baseline="0" dirty="0"/>
                  <a:t> </a:t>
                </a:r>
                <a:r>
                  <a:rPr lang="en-US" baseline="0" dirty="0" err="1"/>
                  <a:t>boltzmann</a:t>
                </a:r>
                <a:r>
                  <a:rPr lang="en-US" baseline="0" dirty="0"/>
                  <a:t> constant</a:t>
                </a:r>
              </a:p>
              <a:p>
                <a:endParaRPr lang="en-US" dirty="0"/>
              </a:p>
            </p:txBody>
          </p:sp>
        </mc:Choice>
        <mc:Fallback xmlns="">
          <p:sp>
            <p:nvSpPr>
              <p:cNvPr id="3" name="Notes Placeholder 2"/>
              <p:cNvSpPr>
                <a:spLocks noGrp="1"/>
              </p:cNvSpPr>
              <p:nvPr>
                <p:ph type="body" idx="1"/>
              </p:nvPr>
            </p:nvSpPr>
            <p:spPr/>
            <p:txBody>
              <a:bodyPr/>
              <a:lstStyle/>
              <a:p>
                <a:r>
                  <a:rPr lang="en-US" sz="1200" b="0" i="0" dirty="0">
                    <a:solidFill>
                      <a:schemeClr val="bg1">
                        <a:lumMod val="50000"/>
                      </a:schemeClr>
                    </a:solidFill>
                    <a:latin typeface="Cambria Math"/>
                    <a:ea typeface="Cambria Math"/>
                  </a:rPr>
                  <a:t>𝛿</a:t>
                </a:r>
                <a:r>
                  <a:rPr lang="en-US" sz="1200" b="0" i="0" dirty="0">
                    <a:solidFill>
                      <a:schemeClr val="bg1">
                        <a:lumMod val="50000"/>
                      </a:schemeClr>
                    </a:solidFill>
                    <a:latin typeface="Cambria Math" panose="02040503050406030204" pitchFamily="18" charset="0"/>
                    <a:ea typeface="Cambria Math"/>
                  </a:rPr>
                  <a:t>_</a:t>
                </a:r>
                <a:r>
                  <a:rPr lang="en-US" sz="1200" b="0" i="0" dirty="0">
                    <a:solidFill>
                      <a:schemeClr val="bg1">
                        <a:lumMod val="50000"/>
                      </a:schemeClr>
                    </a:solidFill>
                    <a:latin typeface="Cambria Math"/>
                  </a:rPr>
                  <a:t>0</a:t>
                </a:r>
                <a:r>
                  <a:rPr lang="en-US" dirty="0"/>
                  <a:t> = free molecular heat conductivity</a:t>
                </a:r>
                <a:r>
                  <a:rPr lang="en-US" baseline="0" dirty="0"/>
                  <a:t> of gas at 0 C.</a:t>
                </a:r>
              </a:p>
              <a:p>
                <a:r>
                  <a:rPr lang="en-US" sz="1200" b="0" i="0" dirty="0">
                    <a:solidFill>
                      <a:schemeClr val="bg1">
                        <a:lumMod val="50000"/>
                      </a:schemeClr>
                    </a:solidFill>
                    <a:latin typeface="Cambria Math"/>
                    <a:ea typeface="Cambria Math"/>
                  </a:rPr>
                  <a:t>𝛼</a:t>
                </a:r>
                <a:r>
                  <a:rPr lang="en-US" dirty="0"/>
                  <a:t> = Energy accommodation coefficient</a:t>
                </a:r>
              </a:p>
              <a:p>
                <a:r>
                  <a:rPr lang="en-US" sz="1200" b="0" i="0" dirty="0">
                    <a:solidFill>
                      <a:schemeClr val="bg1">
                        <a:lumMod val="50000"/>
                      </a:schemeClr>
                    </a:solidFill>
                    <a:latin typeface="Cambria Math"/>
                  </a:rPr>
                  <a:t>𝑙</a:t>
                </a:r>
                <a:r>
                  <a:rPr lang="en-US" sz="1200" b="0" i="0" dirty="0">
                    <a:solidFill>
                      <a:schemeClr val="bg1">
                        <a:lumMod val="50000"/>
                      </a:schemeClr>
                    </a:solidFill>
                    <a:latin typeface="Cambria Math" panose="02040503050406030204" pitchFamily="18" charset="0"/>
                  </a:rPr>
                  <a:t>_</a:t>
                </a:r>
                <a:r>
                  <a:rPr lang="en-US" sz="1200" b="0" i="0" dirty="0">
                    <a:solidFill>
                      <a:schemeClr val="bg1">
                        <a:lumMod val="50000"/>
                      </a:schemeClr>
                    </a:solidFill>
                    <a:latin typeface="Cambria Math"/>
                  </a:rPr>
                  <a:t>𝑣</a:t>
                </a:r>
                <a:r>
                  <a:rPr lang="en-US" dirty="0"/>
                  <a:t> = Effective Distance</a:t>
                </a:r>
                <a:r>
                  <a:rPr lang="en-US" baseline="0" dirty="0"/>
                  <a:t> – characterizing g</a:t>
                </a:r>
                <a:r>
                  <a:rPr lang="en-US" dirty="0"/>
                  <a:t>ap between shelf and vial bottom</a:t>
                </a:r>
              </a:p>
              <a:p>
                <a:r>
                  <a:rPr lang="en-US" sz="1200" b="0" i="0" dirty="0">
                    <a:solidFill>
                      <a:schemeClr val="bg1">
                        <a:lumMod val="50000"/>
                      </a:schemeClr>
                    </a:solidFill>
                    <a:latin typeface="Cambria Math"/>
                    <a:ea typeface="Cambria Math"/>
                  </a:rPr>
                  <a:t>𝜑</a:t>
                </a:r>
                <a:r>
                  <a:rPr lang="en-US" sz="1200" b="0" i="0" dirty="0">
                    <a:solidFill>
                      <a:schemeClr val="bg1">
                        <a:lumMod val="50000"/>
                      </a:schemeClr>
                    </a:solidFill>
                    <a:latin typeface="Cambria Math" panose="02040503050406030204" pitchFamily="18" charset="0"/>
                    <a:ea typeface="Cambria Math"/>
                  </a:rPr>
                  <a:t>_</a:t>
                </a:r>
                <a:r>
                  <a:rPr lang="en-US" sz="1200" b="0" i="0" dirty="0">
                    <a:solidFill>
                      <a:schemeClr val="bg1">
                        <a:lumMod val="50000"/>
                      </a:schemeClr>
                    </a:solidFill>
                    <a:latin typeface="Cambria Math"/>
                  </a:rPr>
                  <a:t>0</a:t>
                </a:r>
                <a:r>
                  <a:rPr lang="en-US" dirty="0"/>
                  <a:t>= heat conductivity of</a:t>
                </a:r>
                <a:r>
                  <a:rPr lang="en-US" baseline="0" dirty="0"/>
                  <a:t> gas at constant pressure</a:t>
                </a:r>
              </a:p>
              <a:p>
                <a:r>
                  <a:rPr lang="en-US" sz="1200" b="0" i="0">
                    <a:solidFill>
                      <a:schemeClr val="bg1">
                        <a:lumMod val="50000"/>
                      </a:schemeClr>
                    </a:solidFill>
                    <a:latin typeface="Cambria Math"/>
                    <a:ea typeface="Cambria Math"/>
                  </a:rPr>
                  <a:t>𝜀</a:t>
                </a:r>
                <a:r>
                  <a:rPr lang="en-US" dirty="0"/>
                  <a:t>= Surface emissivity</a:t>
                </a:r>
                <a:r>
                  <a:rPr lang="en-US" baseline="0" dirty="0"/>
                  <a:t> of material</a:t>
                </a:r>
                <a:endParaRPr lang="en-US" dirty="0"/>
              </a:p>
              <a:p>
                <a:r>
                  <a:rPr lang="en-US" sz="1200" b="0" i="0">
                    <a:solidFill>
                      <a:schemeClr val="bg1">
                        <a:lumMod val="50000"/>
                      </a:schemeClr>
                    </a:solidFill>
                    <a:latin typeface="Cambria Math"/>
                    <a:ea typeface="Cambria Math"/>
                  </a:rPr>
                  <a:t>𝜎</a:t>
                </a:r>
                <a:r>
                  <a:rPr lang="en-US" dirty="0"/>
                  <a:t> = </a:t>
                </a:r>
                <a:r>
                  <a:rPr lang="en-US" dirty="0" err="1"/>
                  <a:t>stefan</a:t>
                </a:r>
                <a:r>
                  <a:rPr lang="en-US" baseline="0" dirty="0"/>
                  <a:t> </a:t>
                </a:r>
                <a:r>
                  <a:rPr lang="en-US" baseline="0" dirty="0" err="1"/>
                  <a:t>boltzmann</a:t>
                </a:r>
                <a:r>
                  <a:rPr lang="en-US" baseline="0" dirty="0"/>
                  <a:t> constant</a:t>
                </a:r>
              </a:p>
              <a:p>
                <a:endParaRPr lang="en-US" dirty="0"/>
              </a:p>
            </p:txBody>
          </p:sp>
        </mc:Fallback>
      </mc:AlternateContent>
      <p:sp>
        <p:nvSpPr>
          <p:cNvPr id="4" name="Slide Number Placeholder 3"/>
          <p:cNvSpPr>
            <a:spLocks noGrp="1"/>
          </p:cNvSpPr>
          <p:nvPr>
            <p:ph type="sldNum" sz="quarter" idx="10"/>
          </p:nvPr>
        </p:nvSpPr>
        <p:spPr/>
        <p:txBody>
          <a:bodyPr/>
          <a:lstStyle/>
          <a:p>
            <a:fld id="{8D870C78-683A-47F9-8C1B-4B5BB40EB833}" type="slidenum">
              <a:rPr lang="en-US" smtClean="0"/>
              <a:t>14</a:t>
            </a:fld>
            <a:endParaRPr lang="en-US"/>
          </a:p>
        </p:txBody>
      </p:sp>
    </p:spTree>
    <p:extLst>
      <p:ext uri="{BB962C8B-B14F-4D97-AF65-F5344CB8AC3E}">
        <p14:creationId xmlns:p14="http://schemas.microsoft.com/office/powerpoint/2010/main" val="3411553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678" y="2878906"/>
            <a:ext cx="4099718" cy="1243673"/>
          </a:xfrm>
        </p:spPr>
        <p:txBody>
          <a:bodyPr/>
          <a:lstStyle>
            <a:lvl1pPr>
              <a:defRPr/>
            </a:lvl1pPr>
          </a:lstStyle>
          <a:p>
            <a:r>
              <a:rPr lang="en-US" dirty="0"/>
              <a:t>PRESENTATION TITLE</a:t>
            </a:r>
            <a:endParaRPr lang="en-CA" dirty="0"/>
          </a:p>
        </p:txBody>
      </p:sp>
      <p:sp>
        <p:nvSpPr>
          <p:cNvPr id="3" name="Subtitle 2"/>
          <p:cNvSpPr>
            <a:spLocks noGrp="1"/>
          </p:cNvSpPr>
          <p:nvPr>
            <p:ph type="subTitle" idx="1" hasCustomPrompt="1"/>
          </p:nvPr>
        </p:nvSpPr>
        <p:spPr>
          <a:xfrm>
            <a:off x="379678" y="4436707"/>
            <a:ext cx="4099718" cy="1752600"/>
          </a:xfrm>
          <a:prstGeom prst="rect">
            <a:avLst/>
          </a:prstGeom>
        </p:spPr>
        <p:txBody>
          <a:bodyPr lIns="0" tIns="0" rIns="0" bIns="0"/>
          <a:lstStyle>
            <a:lvl1pPr marL="0" indent="0" algn="l">
              <a:lnSpc>
                <a:spcPts val="1500"/>
              </a:lnSpc>
              <a:spcBef>
                <a:spcPts val="0"/>
              </a:spcBef>
              <a:spcAft>
                <a:spcPts val="375"/>
              </a:spcAft>
              <a:buNone/>
              <a:defRPr sz="1500" baseline="0">
                <a:solidFill>
                  <a:schemeClr val="accent2"/>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a:t>Presenter Information, Conference and Date</a:t>
            </a:r>
            <a:endParaRPr lang="en-CA" dirty="0"/>
          </a:p>
        </p:txBody>
      </p:sp>
    </p:spTree>
    <p:extLst>
      <p:ext uri="{BB962C8B-B14F-4D97-AF65-F5344CB8AC3E}">
        <p14:creationId xmlns:p14="http://schemas.microsoft.com/office/powerpoint/2010/main" val="361901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680" y="1878036"/>
            <a:ext cx="4099718" cy="1471083"/>
          </a:xfrm>
          <a:prstGeom prst="rect">
            <a:avLst/>
          </a:prstGeom>
        </p:spPr>
        <p:txBody>
          <a:bodyPr lIns="0" tIns="0" rIns="0" bIns="0" anchor="b" anchorCtr="0"/>
          <a:lstStyle>
            <a:lvl1pPr algn="l">
              <a:lnSpc>
                <a:spcPts val="2375"/>
              </a:lnSpc>
              <a:defRPr sz="2500" b="1" cap="all" baseline="0">
                <a:solidFill>
                  <a:schemeClr val="bg1"/>
                </a:solidFill>
              </a:defRPr>
            </a:lvl1pPr>
          </a:lstStyle>
          <a:p>
            <a:r>
              <a:rPr lang="en-US" dirty="0"/>
              <a:t>SECTION TITLE</a:t>
            </a:r>
            <a:endParaRPr lang="en-CA" dirty="0"/>
          </a:p>
        </p:txBody>
      </p:sp>
      <p:sp>
        <p:nvSpPr>
          <p:cNvPr id="3" name="Subtitle 2"/>
          <p:cNvSpPr>
            <a:spLocks noGrp="1"/>
          </p:cNvSpPr>
          <p:nvPr>
            <p:ph type="subTitle" idx="1" hasCustomPrompt="1"/>
          </p:nvPr>
        </p:nvSpPr>
        <p:spPr>
          <a:xfrm>
            <a:off x="379679" y="3429000"/>
            <a:ext cx="4099719" cy="1751542"/>
          </a:xfrm>
          <a:prstGeom prst="rect">
            <a:avLst/>
          </a:prstGeom>
        </p:spPr>
        <p:txBody>
          <a:bodyPr lIns="0" tIns="0" rIns="0" bIns="0"/>
          <a:lstStyle>
            <a:lvl1pPr marL="0" indent="0" algn="l">
              <a:lnSpc>
                <a:spcPts val="1500"/>
              </a:lnSpc>
              <a:spcBef>
                <a:spcPts val="0"/>
              </a:spcBef>
              <a:buFont typeface="Arial" panose="020B0604020202020204" pitchFamily="34" charset="0"/>
              <a:buNone/>
              <a:defRPr sz="1500" cap="all" baseline="0">
                <a:solidFill>
                  <a:schemeClr val="bg1"/>
                </a:solidFill>
              </a:defRPr>
            </a:lvl1pPr>
            <a:lvl2pPr marL="285739" indent="0" algn="ctr">
              <a:buNone/>
              <a:defRPr>
                <a:solidFill>
                  <a:schemeClr val="tx1">
                    <a:tint val="75000"/>
                  </a:schemeClr>
                </a:solidFill>
              </a:defRPr>
            </a:lvl2pPr>
            <a:lvl3pPr marL="571478" indent="0" algn="ctr">
              <a:buNone/>
              <a:defRPr>
                <a:solidFill>
                  <a:schemeClr val="tx1">
                    <a:tint val="75000"/>
                  </a:schemeClr>
                </a:solidFill>
              </a:defRPr>
            </a:lvl3pPr>
            <a:lvl4pPr marL="857216" indent="0" algn="ctr">
              <a:buNone/>
              <a:defRPr>
                <a:solidFill>
                  <a:schemeClr val="tx1">
                    <a:tint val="75000"/>
                  </a:schemeClr>
                </a:solidFill>
              </a:defRPr>
            </a:lvl4pPr>
            <a:lvl5pPr marL="1142954" indent="0" algn="ctr">
              <a:buNone/>
              <a:defRPr>
                <a:solidFill>
                  <a:schemeClr val="tx1">
                    <a:tint val="75000"/>
                  </a:schemeClr>
                </a:solidFill>
              </a:defRPr>
            </a:lvl5pPr>
            <a:lvl6pPr marL="1428693" indent="0" algn="ctr">
              <a:buNone/>
              <a:defRPr>
                <a:solidFill>
                  <a:schemeClr val="tx1">
                    <a:tint val="75000"/>
                  </a:schemeClr>
                </a:solidFill>
              </a:defRPr>
            </a:lvl6pPr>
            <a:lvl7pPr marL="1714432" indent="0" algn="ctr">
              <a:buNone/>
              <a:defRPr>
                <a:solidFill>
                  <a:schemeClr val="tx1">
                    <a:tint val="75000"/>
                  </a:schemeClr>
                </a:solidFill>
              </a:defRPr>
            </a:lvl7pPr>
            <a:lvl8pPr marL="2000170" indent="0" algn="ctr">
              <a:buNone/>
              <a:defRPr>
                <a:solidFill>
                  <a:schemeClr val="tx1">
                    <a:tint val="75000"/>
                  </a:schemeClr>
                </a:solidFill>
              </a:defRPr>
            </a:lvl8pPr>
            <a:lvl9pPr marL="2285909" indent="0" algn="ctr">
              <a:buNone/>
              <a:defRPr>
                <a:solidFill>
                  <a:schemeClr val="tx1">
                    <a:tint val="75000"/>
                  </a:schemeClr>
                </a:solidFill>
              </a:defRPr>
            </a:lvl9pPr>
          </a:lstStyle>
          <a:p>
            <a:r>
              <a:rPr lang="en-CA" dirty="0"/>
              <a:t>SUBTITLE</a:t>
            </a:r>
          </a:p>
        </p:txBody>
      </p:sp>
    </p:spTree>
    <p:extLst>
      <p:ext uri="{BB962C8B-B14F-4D97-AF65-F5344CB8AC3E}">
        <p14:creationId xmlns:p14="http://schemas.microsoft.com/office/powerpoint/2010/main" val="3880353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lvl1pPr>
          </a:lstStyle>
          <a:p>
            <a:pPr lvl="0"/>
            <a:r>
              <a:rPr lang="en-US" dirty="0"/>
              <a:t>Text</a:t>
            </a:r>
          </a:p>
          <a:p>
            <a:pPr lvl="1"/>
            <a:r>
              <a:rPr lang="en-US" dirty="0"/>
              <a:t>Second level</a:t>
            </a:r>
          </a:p>
          <a:p>
            <a:pPr lvl="2"/>
            <a:r>
              <a:rPr lang="en-US" dirty="0"/>
              <a:t>Third level</a:t>
            </a:r>
          </a:p>
          <a:p>
            <a:pPr lvl="3"/>
            <a:r>
              <a:rPr lang="en-US" dirty="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379679" y="382326"/>
            <a:ext cx="8380677"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a:t>Title</a:t>
            </a:r>
          </a:p>
          <a:p>
            <a:pPr lvl="1"/>
            <a:r>
              <a:rPr lang="en-US" dirty="0"/>
              <a:t>Subtitle</a:t>
            </a:r>
            <a:endParaRPr lang="en-CA" dirty="0"/>
          </a:p>
        </p:txBody>
      </p:sp>
    </p:spTree>
    <p:extLst>
      <p:ext uri="{BB962C8B-B14F-4D97-AF65-F5344CB8AC3E}">
        <p14:creationId xmlns:p14="http://schemas.microsoft.com/office/powerpoint/2010/main" val="1209191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79678" y="1714499"/>
            <a:ext cx="4099718" cy="4380178"/>
          </a:xfrm>
        </p:spPr>
        <p:txBody>
          <a:bodyPr/>
          <a:lstStyle>
            <a:lvl1pPr>
              <a:defRPr/>
            </a:lvl1pPr>
          </a:lstStyle>
          <a:p>
            <a:pPr lvl="0"/>
            <a:r>
              <a:rPr lang="en-US" dirty="0"/>
              <a:t>Text</a:t>
            </a:r>
          </a:p>
          <a:p>
            <a:pPr lvl="1"/>
            <a:r>
              <a:rPr lang="en-US" dirty="0"/>
              <a:t>Second level</a:t>
            </a:r>
          </a:p>
          <a:p>
            <a:pPr lvl="2"/>
            <a:r>
              <a:rPr lang="en-US" dirty="0"/>
              <a:t>Third level</a:t>
            </a:r>
          </a:p>
          <a:p>
            <a:pPr lvl="3"/>
            <a:r>
              <a:rPr lang="en-US" dirty="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379679" y="382326"/>
            <a:ext cx="8380677"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a:t>Title</a:t>
            </a:r>
          </a:p>
          <a:p>
            <a:pPr lvl="1"/>
            <a:r>
              <a:rPr lang="en-US" dirty="0"/>
              <a:t>Subtitle</a:t>
            </a:r>
            <a:endParaRPr lang="en-CA" dirty="0"/>
          </a:p>
        </p:txBody>
      </p:sp>
      <p:sp>
        <p:nvSpPr>
          <p:cNvPr id="4" name="Picture Placeholder 3"/>
          <p:cNvSpPr>
            <a:spLocks noGrp="1"/>
          </p:cNvSpPr>
          <p:nvPr>
            <p:ph type="pic" sz="quarter" idx="14"/>
          </p:nvPr>
        </p:nvSpPr>
        <p:spPr>
          <a:xfrm>
            <a:off x="4661960" y="1714501"/>
            <a:ext cx="4482043" cy="4380178"/>
          </a:xfrm>
        </p:spPr>
        <p:txBody>
          <a:bodyPr/>
          <a:lstStyle/>
          <a:p>
            <a:endParaRPr lang="en-CA"/>
          </a:p>
        </p:txBody>
      </p:sp>
    </p:spTree>
    <p:extLst>
      <p:ext uri="{BB962C8B-B14F-4D97-AF65-F5344CB8AC3E}">
        <p14:creationId xmlns:p14="http://schemas.microsoft.com/office/powerpoint/2010/main" val="4237333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Image and Highligh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79678" y="1714499"/>
            <a:ext cx="4099718" cy="4380178"/>
          </a:xfrm>
        </p:spPr>
        <p:txBody>
          <a:bodyPr/>
          <a:lstStyle>
            <a:lvl1pPr>
              <a:defRPr/>
            </a:lvl1pPr>
          </a:lstStyle>
          <a:p>
            <a:pPr lvl="0"/>
            <a:r>
              <a:rPr lang="en-US" dirty="0"/>
              <a:t>Text</a:t>
            </a:r>
          </a:p>
          <a:p>
            <a:pPr lvl="1"/>
            <a:r>
              <a:rPr lang="en-US" dirty="0"/>
              <a:t>Second level</a:t>
            </a:r>
          </a:p>
          <a:p>
            <a:pPr lvl="2"/>
            <a:r>
              <a:rPr lang="en-US" dirty="0"/>
              <a:t>Third level</a:t>
            </a:r>
          </a:p>
          <a:p>
            <a:pPr lvl="3"/>
            <a:r>
              <a:rPr lang="en-US" dirty="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379679" y="382326"/>
            <a:ext cx="8392583"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a:t>Title</a:t>
            </a:r>
          </a:p>
          <a:p>
            <a:pPr lvl="1"/>
            <a:r>
              <a:rPr lang="en-US" dirty="0"/>
              <a:t>Subtitle</a:t>
            </a:r>
            <a:endParaRPr lang="en-CA" dirty="0"/>
          </a:p>
        </p:txBody>
      </p:sp>
      <p:sp>
        <p:nvSpPr>
          <p:cNvPr id="4" name="Picture Placeholder 3"/>
          <p:cNvSpPr>
            <a:spLocks noGrp="1"/>
          </p:cNvSpPr>
          <p:nvPr>
            <p:ph type="pic" sz="quarter" idx="14"/>
          </p:nvPr>
        </p:nvSpPr>
        <p:spPr>
          <a:xfrm>
            <a:off x="4661958" y="1714501"/>
            <a:ext cx="1959240" cy="4380178"/>
          </a:xfrm>
        </p:spPr>
        <p:txBody>
          <a:bodyPr/>
          <a:lstStyle/>
          <a:p>
            <a:endParaRPr lang="en-CA"/>
          </a:p>
        </p:txBody>
      </p:sp>
      <p:cxnSp>
        <p:nvCxnSpPr>
          <p:cNvPr id="7" name="Straight Connector 6"/>
          <p:cNvCxnSpPr/>
          <p:nvPr userDrawn="1"/>
        </p:nvCxnSpPr>
        <p:spPr>
          <a:xfrm>
            <a:off x="6802438" y="1714500"/>
            <a:ext cx="195791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5" hasCustomPrompt="1"/>
          </p:nvPr>
        </p:nvSpPr>
        <p:spPr>
          <a:xfrm>
            <a:off x="6802438" y="2148612"/>
            <a:ext cx="1957917" cy="3946069"/>
          </a:xfrm>
        </p:spPr>
        <p:txBody>
          <a:bodyPr/>
          <a:lstStyle>
            <a:lvl1pPr>
              <a:lnSpc>
                <a:spcPts val="1750"/>
              </a:lnSpc>
              <a:defRPr sz="1375">
                <a:solidFill>
                  <a:schemeClr val="accent2"/>
                </a:solidFill>
              </a:defRPr>
            </a:lvl1pPr>
          </a:lstStyle>
          <a:p>
            <a:pPr lvl="0"/>
            <a:r>
              <a:rPr lang="en-US"/>
              <a:t>Text</a:t>
            </a:r>
            <a:endParaRPr lang="en-US" dirty="0"/>
          </a:p>
        </p:txBody>
      </p:sp>
    </p:spTree>
    <p:extLst>
      <p:ext uri="{BB962C8B-B14F-4D97-AF65-F5344CB8AC3E}">
        <p14:creationId xmlns:p14="http://schemas.microsoft.com/office/powerpoint/2010/main" val="1516772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 2 Text Boxes">
    <p:spTree>
      <p:nvGrpSpPr>
        <p:cNvPr id="1" name=""/>
        <p:cNvGrpSpPr/>
        <p:nvPr/>
      </p:nvGrpSpPr>
      <p:grpSpPr>
        <a:xfrm>
          <a:off x="0" y="0"/>
          <a:ext cx="0" cy="0"/>
          <a:chOff x="0" y="0"/>
          <a:chExt cx="0" cy="0"/>
        </a:xfrm>
      </p:grpSpPr>
      <p:sp>
        <p:nvSpPr>
          <p:cNvPr id="17" name="Text Placeholder 16"/>
          <p:cNvSpPr>
            <a:spLocks noGrp="1"/>
          </p:cNvSpPr>
          <p:nvPr>
            <p:ph type="body" sz="quarter" idx="13" hasCustomPrompt="1"/>
          </p:nvPr>
        </p:nvSpPr>
        <p:spPr>
          <a:xfrm>
            <a:off x="462817" y="241301"/>
            <a:ext cx="8229600" cy="1006319"/>
          </a:xfrm>
          <a:prstGeom prst="rect">
            <a:avLst/>
          </a:prstGeom>
        </p:spPr>
        <p:txBody>
          <a:bodyPr anchor="t"/>
          <a:lstStyle>
            <a:lvl1pPr marL="0" indent="0">
              <a:lnSpc>
                <a:spcPct val="100000"/>
              </a:lnSpc>
              <a:spcBef>
                <a:spcPts val="0"/>
              </a:spcBef>
              <a:buNone/>
              <a:defRPr sz="2700" b="1">
                <a:solidFill>
                  <a:srgbClr val="2573BA"/>
                </a:solidFill>
              </a:defRPr>
            </a:lvl1pPr>
          </a:lstStyle>
          <a:p>
            <a:pPr lvl="0"/>
            <a:r>
              <a:rPr lang="en-US" noProof="0" dirty="0"/>
              <a:t>Click to edit title</a:t>
            </a:r>
          </a:p>
        </p:txBody>
      </p:sp>
      <p:sp>
        <p:nvSpPr>
          <p:cNvPr id="5" name="Text Placeholder 4"/>
          <p:cNvSpPr>
            <a:spLocks noGrp="1"/>
          </p:cNvSpPr>
          <p:nvPr>
            <p:ph type="body" sz="quarter" idx="14" hasCustomPrompt="1"/>
          </p:nvPr>
        </p:nvSpPr>
        <p:spPr>
          <a:xfrm>
            <a:off x="454025" y="1601845"/>
            <a:ext cx="4038600" cy="4567237"/>
          </a:xfrm>
          <a:prstGeom prst="rect">
            <a:avLst/>
          </a:prstGeom>
        </p:spPr>
        <p:txBody>
          <a:bodyPr/>
          <a:lstStyle>
            <a:lvl1pPr marL="0" indent="0">
              <a:lnSpc>
                <a:spcPct val="140000"/>
              </a:lnSpc>
              <a:buNone/>
              <a:defRPr/>
            </a:lvl1pPr>
            <a:lvl3pPr marL="214313" indent="-214313">
              <a:lnSpc>
                <a:spcPct val="140000"/>
              </a:lnSpc>
              <a:buFont typeface="Arial" panose="020B0604020202020204" pitchFamily="34" charset="0"/>
              <a:buChar char="•"/>
              <a:defRPr/>
            </a:lvl3pPr>
            <a:lvl4pPr marL="429816" indent="-214313">
              <a:lnSpc>
                <a:spcPct val="140000"/>
              </a:lnSpc>
              <a:buFont typeface="Arial" panose="020B0604020202020204" pitchFamily="34" charset="0"/>
              <a:buChar char="•"/>
              <a:defRPr/>
            </a:lvl4pPr>
            <a:lvl5pPr marL="685800" indent="-255985">
              <a:lnSpc>
                <a:spcPct val="140000"/>
              </a:lnSpc>
              <a:buFont typeface="Arial" panose="020B0604020202020204" pitchFamily="34" charset="0"/>
              <a:buChar char="•"/>
              <a:defRPr sz="1050">
                <a:solidFill>
                  <a:srgbClr val="7C878E"/>
                </a:solidFill>
              </a:defRPr>
            </a:lvl5pPr>
          </a:lstStyle>
          <a:p>
            <a:pPr marL="0" indent="0">
              <a:buNone/>
            </a:pPr>
            <a:r>
              <a:rPr lang="en-US" noProof="0" dirty="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p>
          <a:p>
            <a:pPr lvl="2"/>
            <a:r>
              <a:rPr lang="en-US" dirty="0"/>
              <a:t>Second level</a:t>
            </a:r>
          </a:p>
          <a:p>
            <a:pPr lvl="3"/>
            <a:r>
              <a:rPr lang="en-US" dirty="0"/>
              <a:t>Third level</a:t>
            </a:r>
          </a:p>
          <a:p>
            <a:pPr lvl="4"/>
            <a:r>
              <a:rPr lang="en-US" dirty="0"/>
              <a:t>Fourth level</a:t>
            </a:r>
          </a:p>
        </p:txBody>
      </p:sp>
      <p:sp>
        <p:nvSpPr>
          <p:cNvPr id="7" name="Text Placeholder 6"/>
          <p:cNvSpPr>
            <a:spLocks noGrp="1"/>
          </p:cNvSpPr>
          <p:nvPr>
            <p:ph type="body" sz="quarter" idx="15" hasCustomPrompt="1"/>
          </p:nvPr>
        </p:nvSpPr>
        <p:spPr>
          <a:xfrm>
            <a:off x="4645025" y="1601790"/>
            <a:ext cx="4038600" cy="4567237"/>
          </a:xfrm>
        </p:spPr>
        <p:txBody>
          <a:bodyPr/>
          <a:lstStyle>
            <a:lvl1pPr marL="0" indent="0">
              <a:lnSpc>
                <a:spcPct val="140000"/>
              </a:lnSpc>
              <a:buNone/>
              <a:defRPr/>
            </a:lvl1pPr>
            <a:lvl2pPr>
              <a:lnSpc>
                <a:spcPct val="140000"/>
              </a:lnSpc>
              <a:defRPr/>
            </a:lvl2pPr>
            <a:lvl3pPr>
              <a:lnSpc>
                <a:spcPct val="140000"/>
              </a:lnSpc>
              <a:defRPr/>
            </a:lvl3pPr>
            <a:lvl4pPr marL="901304" indent="-214313">
              <a:lnSpc>
                <a:spcPct val="140000"/>
              </a:lnSpc>
              <a:defRPr/>
            </a:lvl4pPr>
          </a:lstStyle>
          <a:p>
            <a:pPr marL="0" indent="0">
              <a:buNone/>
            </a:pPr>
            <a:r>
              <a:rPr lang="en-US" noProof="0" dirty="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669084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3" y="1998275"/>
            <a:ext cx="6894137" cy="3482472"/>
          </a:xfrm>
        </p:spPr>
        <p:txBody>
          <a:bodyPr>
            <a:noAutofit/>
          </a:bodyPr>
          <a:lstStyle>
            <a:lvl1pPr marL="171450" marR="0" indent="-171450" algn="l" defTabSz="457200" rtl="0" eaLnBrk="1" fontAlgn="auto" latinLnBrk="0" hangingPunct="1">
              <a:lnSpc>
                <a:spcPct val="140000"/>
              </a:lnSpc>
              <a:spcBef>
                <a:spcPct val="20000"/>
              </a:spcBef>
              <a:spcAft>
                <a:spcPts val="600"/>
              </a:spcAft>
              <a:buClrTx/>
              <a:buSzTx/>
              <a:buFont typeface="Arial"/>
              <a:buChar char="•"/>
              <a:tabLst/>
              <a:defRPr lang="en-US" sz="1400" b="0" i="0" baseline="0" smtClean="0">
                <a:solidFill>
                  <a:srgbClr val="7C878E"/>
                </a:solidFill>
                <a:effectLst/>
                <a:latin typeface="Arial"/>
                <a:cs typeface="Arial"/>
              </a:defRPr>
            </a:lvl1pPr>
            <a:lvl2pPr marL="0" indent="0" algn="l">
              <a:spcAft>
                <a:spcPts val="600"/>
              </a:spcAft>
              <a:buNone/>
              <a:defRPr sz="1400">
                <a:solidFill>
                  <a:srgbClr val="578196"/>
                </a:solidFill>
              </a:defRPr>
            </a:lvl2pPr>
            <a:lvl3pPr marL="346075" indent="-111125" algn="l" defTabSz="169863">
              <a:lnSpc>
                <a:spcPct val="100000"/>
              </a:lnSpc>
              <a:spcAft>
                <a:spcPts val="600"/>
              </a:spcAft>
              <a:defRPr sz="1400" b="0" i="0">
                <a:solidFill>
                  <a:srgbClr val="7C878E"/>
                </a:solidFill>
                <a:latin typeface="+mn-lt"/>
                <a:cs typeface="Arial"/>
              </a:defRPr>
            </a:lvl3pPr>
            <a:lvl4pPr marL="568325" indent="-111125" algn="l" defTabSz="-109538">
              <a:lnSpc>
                <a:spcPct val="100000"/>
              </a:lnSpc>
              <a:spcAft>
                <a:spcPts val="600"/>
              </a:spcAft>
              <a:tabLst>
                <a:tab pos="690563" algn="l"/>
              </a:tabLst>
              <a:defRPr sz="1400" b="0" i="0">
                <a:solidFill>
                  <a:srgbClr val="7C878E"/>
                </a:solidFill>
                <a:latin typeface="+mn-lt"/>
                <a:cs typeface="Arial"/>
              </a:defRPr>
            </a:lvl4pPr>
            <a:lvl5pPr marL="690563" indent="-9525" algn="l" defTabSz="-9525">
              <a:defRPr sz="1100">
                <a:solidFill>
                  <a:srgbClr val="578196"/>
                </a:solidFill>
              </a:defRPr>
            </a:lvl5pPr>
          </a:lstStyle>
          <a:p>
            <a:pPr marL="0" indent="0">
              <a:buNone/>
            </a:pPr>
            <a:r>
              <a:rPr lang="en-US" dirty="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9" name="Title 8"/>
          <p:cNvSpPr>
            <a:spLocks noGrp="1"/>
          </p:cNvSpPr>
          <p:nvPr>
            <p:ph type="title"/>
          </p:nvPr>
        </p:nvSpPr>
        <p:spPr>
          <a:xfrm>
            <a:off x="457200" y="36395"/>
            <a:ext cx="8229600" cy="1143000"/>
          </a:xfrm>
        </p:spPr>
        <p:txBody>
          <a:bodyPr anchor="b">
            <a:normAutofit/>
          </a:bodyPr>
          <a:lstStyle>
            <a:lvl1pPr algn="l">
              <a:defRPr sz="3600" b="1">
                <a:solidFill>
                  <a:srgbClr val="2573BA"/>
                </a:solidFill>
              </a:defRPr>
            </a:lvl1pPr>
          </a:lstStyle>
          <a:p>
            <a:r>
              <a:rPr lang="en-US"/>
              <a:t>Click to edit Master title style</a:t>
            </a:r>
            <a:endParaRPr lang="en-US" dirty="0"/>
          </a:p>
        </p:txBody>
      </p:sp>
      <p:cxnSp>
        <p:nvCxnSpPr>
          <p:cNvPr id="4" name="Straight Connector 3"/>
          <p:cNvCxnSpPr/>
          <p:nvPr userDrawn="1"/>
        </p:nvCxnSpPr>
        <p:spPr>
          <a:xfrm>
            <a:off x="457203" y="1179395"/>
            <a:ext cx="8229597" cy="0"/>
          </a:xfrm>
          <a:prstGeom prst="line">
            <a:avLst/>
          </a:prstGeom>
          <a:ln>
            <a:solidFill>
              <a:srgbClr val="1E5DAC"/>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214491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5.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9680" y="2888943"/>
            <a:ext cx="4099718" cy="1330647"/>
          </a:xfrm>
          <a:prstGeom prst="rect">
            <a:avLst/>
          </a:prstGeom>
        </p:spPr>
        <p:txBody>
          <a:bodyPr vert="horz" lIns="0" tIns="0" rIns="0" bIns="0" rtlCol="0" anchor="t" anchorCtr="0">
            <a:noAutofit/>
          </a:bodyPr>
          <a:lstStyle/>
          <a:p>
            <a:r>
              <a:rPr lang="en-US" dirty="0"/>
              <a:t>PRESENTATION TITLE</a:t>
            </a:r>
            <a:endParaRPr lang="en-CA"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678" y="608687"/>
            <a:ext cx="2286000" cy="735330"/>
          </a:xfrm>
          <a:prstGeom prst="rect">
            <a:avLst/>
          </a:prstGeom>
        </p:spPr>
      </p:pic>
    </p:spTree>
    <p:extLst>
      <p:ext uri="{BB962C8B-B14F-4D97-AF65-F5344CB8AC3E}">
        <p14:creationId xmlns:p14="http://schemas.microsoft.com/office/powerpoint/2010/main" val="1150866123"/>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363" rtl="0" eaLnBrk="1" latinLnBrk="0" hangingPunct="1">
        <a:lnSpc>
          <a:spcPts val="2625"/>
        </a:lnSpc>
        <a:spcBef>
          <a:spcPct val="0"/>
        </a:spcBef>
        <a:buNone/>
        <a:defRPr sz="2500" kern="1200" cap="all" baseline="0">
          <a:solidFill>
            <a:schemeClr val="tx2"/>
          </a:solidFill>
          <a:latin typeface="+mj-lt"/>
          <a:ea typeface="+mj-ea"/>
          <a:cs typeface="+mj-cs"/>
        </a:defRPr>
      </a:lvl1pPr>
    </p:titleStyle>
    <p:bodyStyle>
      <a:lvl1pPr marL="342887" indent="-342887" algn="l" defTabSz="914363" rtl="0" eaLnBrk="1" latinLnBrk="0" hangingPunct="1">
        <a:spcBef>
          <a:spcPct val="20000"/>
        </a:spcBef>
        <a:buFont typeface="Arial" panose="020B0604020202020204" pitchFamily="34" charset="0"/>
        <a:buChar char="•"/>
        <a:defRPr sz="3188" kern="1200">
          <a:solidFill>
            <a:schemeClr val="tx1"/>
          </a:solidFill>
          <a:latin typeface="+mn-lt"/>
          <a:ea typeface="+mn-ea"/>
          <a:cs typeface="+mn-cs"/>
        </a:defRPr>
      </a:lvl1pPr>
      <a:lvl2pPr marL="742920" indent="-285739" algn="l" defTabSz="914363" rtl="0" eaLnBrk="1" latinLnBrk="0" hangingPunct="1">
        <a:spcBef>
          <a:spcPct val="20000"/>
        </a:spcBef>
        <a:buFont typeface="Arial" panose="020B0604020202020204" pitchFamily="34" charset="0"/>
        <a:buChar char="–"/>
        <a:defRPr sz="2813" kern="1200">
          <a:solidFill>
            <a:schemeClr val="tx1"/>
          </a:solidFill>
          <a:latin typeface="+mn-lt"/>
          <a:ea typeface="+mn-ea"/>
          <a:cs typeface="+mn-cs"/>
        </a:defRPr>
      </a:lvl2pPr>
      <a:lvl3pPr marL="1142954" indent="-228591" algn="l" defTabSz="914363" rtl="0" eaLnBrk="1" latinLnBrk="0" hangingPunct="1">
        <a:spcBef>
          <a:spcPct val="20000"/>
        </a:spcBef>
        <a:buFont typeface="Arial" panose="020B0604020202020204" pitchFamily="34" charset="0"/>
        <a:buChar char="•"/>
        <a:defRPr sz="2375" kern="1200">
          <a:solidFill>
            <a:schemeClr val="tx1"/>
          </a:solidFill>
          <a:latin typeface="+mn-lt"/>
          <a:ea typeface="+mn-ea"/>
          <a:cs typeface="+mn-cs"/>
        </a:defRPr>
      </a:lvl3pPr>
      <a:lvl4pPr marL="1600136"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18"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00"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82"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13" kern="1200">
          <a:solidFill>
            <a:schemeClr val="tx1"/>
          </a:solidFill>
          <a:latin typeface="+mn-lt"/>
          <a:ea typeface="+mn-ea"/>
          <a:cs typeface="+mn-cs"/>
        </a:defRPr>
      </a:lvl1pPr>
      <a:lvl2pPr marL="457182" algn="l" defTabSz="914363" rtl="0" eaLnBrk="1" latinLnBrk="0" hangingPunct="1">
        <a:defRPr sz="1813" kern="1200">
          <a:solidFill>
            <a:schemeClr val="tx1"/>
          </a:solidFill>
          <a:latin typeface="+mn-lt"/>
          <a:ea typeface="+mn-ea"/>
          <a:cs typeface="+mn-cs"/>
        </a:defRPr>
      </a:lvl2pPr>
      <a:lvl3pPr marL="914363" algn="l" defTabSz="914363" rtl="0" eaLnBrk="1" latinLnBrk="0" hangingPunct="1">
        <a:defRPr sz="1813" kern="1200">
          <a:solidFill>
            <a:schemeClr val="tx1"/>
          </a:solidFill>
          <a:latin typeface="+mn-lt"/>
          <a:ea typeface="+mn-ea"/>
          <a:cs typeface="+mn-cs"/>
        </a:defRPr>
      </a:lvl3pPr>
      <a:lvl4pPr marL="1371545" algn="l" defTabSz="914363" rtl="0" eaLnBrk="1" latinLnBrk="0" hangingPunct="1">
        <a:defRPr sz="1813" kern="1200">
          <a:solidFill>
            <a:schemeClr val="tx1"/>
          </a:solidFill>
          <a:latin typeface="+mn-lt"/>
          <a:ea typeface="+mn-ea"/>
          <a:cs typeface="+mn-cs"/>
        </a:defRPr>
      </a:lvl4pPr>
      <a:lvl5pPr marL="1828727" algn="l" defTabSz="914363" rtl="0" eaLnBrk="1" latinLnBrk="0" hangingPunct="1">
        <a:defRPr sz="1813" kern="1200">
          <a:solidFill>
            <a:schemeClr val="tx1"/>
          </a:solidFill>
          <a:latin typeface="+mn-lt"/>
          <a:ea typeface="+mn-ea"/>
          <a:cs typeface="+mn-cs"/>
        </a:defRPr>
      </a:lvl5pPr>
      <a:lvl6pPr marL="2285909" algn="l" defTabSz="914363" rtl="0" eaLnBrk="1" latinLnBrk="0" hangingPunct="1">
        <a:defRPr sz="1813" kern="1200">
          <a:solidFill>
            <a:schemeClr val="tx1"/>
          </a:solidFill>
          <a:latin typeface="+mn-lt"/>
          <a:ea typeface="+mn-ea"/>
          <a:cs typeface="+mn-cs"/>
        </a:defRPr>
      </a:lvl6pPr>
      <a:lvl7pPr marL="2743091" algn="l" defTabSz="914363" rtl="0" eaLnBrk="1" latinLnBrk="0" hangingPunct="1">
        <a:defRPr sz="1813" kern="1200">
          <a:solidFill>
            <a:schemeClr val="tx1"/>
          </a:solidFill>
          <a:latin typeface="+mn-lt"/>
          <a:ea typeface="+mn-ea"/>
          <a:cs typeface="+mn-cs"/>
        </a:defRPr>
      </a:lvl7pPr>
      <a:lvl8pPr marL="3200272" algn="l" defTabSz="914363" rtl="0" eaLnBrk="1" latinLnBrk="0" hangingPunct="1">
        <a:defRPr sz="1813" kern="1200">
          <a:solidFill>
            <a:schemeClr val="tx1"/>
          </a:solidFill>
          <a:latin typeface="+mn-lt"/>
          <a:ea typeface="+mn-ea"/>
          <a:cs typeface="+mn-cs"/>
        </a:defRPr>
      </a:lvl8pPr>
      <a:lvl9pPr marL="3657454" algn="l" defTabSz="914363" rtl="0" eaLnBrk="1" latinLnBrk="0" hangingPunct="1">
        <a:defRPr sz="18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gs>
            <a:gs pos="100000">
              <a:schemeClr val="accent2"/>
            </a:gs>
          </a:gsLst>
          <a:lin ang="0" scaled="0"/>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
            <a:ext cx="9144000" cy="6857999"/>
          </a:xfrm>
          <a:prstGeom prst="rect">
            <a:avLst/>
          </a:prstGeom>
        </p:spPr>
      </p:pic>
    </p:spTree>
    <p:extLst>
      <p:ext uri="{BB962C8B-B14F-4D97-AF65-F5344CB8AC3E}">
        <p14:creationId xmlns:p14="http://schemas.microsoft.com/office/powerpoint/2010/main" val="2336286670"/>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ctr" defTabSz="571478" rtl="0" eaLnBrk="1" latinLnBrk="0" hangingPunct="1">
        <a:spcBef>
          <a:spcPct val="0"/>
        </a:spcBef>
        <a:buNone/>
        <a:defRPr sz="2750" kern="1200">
          <a:solidFill>
            <a:schemeClr val="tx1"/>
          </a:solidFill>
          <a:latin typeface="+mj-lt"/>
          <a:ea typeface="+mj-ea"/>
          <a:cs typeface="+mj-cs"/>
        </a:defRPr>
      </a:lvl1pPr>
    </p:titleStyle>
    <p:bodyStyle>
      <a:lvl1pPr marL="214304" indent="-214304" algn="l" defTabSz="5714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464325" indent="-178586" algn="l" defTabSz="571478" rtl="0" eaLnBrk="1" latinLnBrk="0" hangingPunct="1">
        <a:spcBef>
          <a:spcPct val="20000"/>
        </a:spcBef>
        <a:buFont typeface="Arial" panose="020B0604020202020204" pitchFamily="34" charset="0"/>
        <a:buChar char="–"/>
        <a:defRPr sz="1750" kern="1200">
          <a:solidFill>
            <a:schemeClr val="tx1"/>
          </a:solidFill>
          <a:latin typeface="+mn-lt"/>
          <a:ea typeface="+mn-ea"/>
          <a:cs typeface="+mn-cs"/>
        </a:defRPr>
      </a:lvl2pPr>
      <a:lvl3pPr marL="714347" indent="-142869" algn="l" defTabSz="571478"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000085"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p:bodyStyle>
    <p:otherStyle>
      <a:defPPr>
        <a:defRPr lang="en-US"/>
      </a:defPPr>
      <a:lvl1pPr marL="0" algn="l" defTabSz="571478" rtl="0" eaLnBrk="1" latinLnBrk="0" hangingPunct="1">
        <a:defRPr sz="1125" kern="1200">
          <a:solidFill>
            <a:schemeClr val="tx1"/>
          </a:solidFill>
          <a:latin typeface="+mn-lt"/>
          <a:ea typeface="+mn-ea"/>
          <a:cs typeface="+mn-cs"/>
        </a:defRPr>
      </a:lvl1pPr>
      <a:lvl2pPr marL="285739" algn="l" defTabSz="571478" rtl="0" eaLnBrk="1" latinLnBrk="0" hangingPunct="1">
        <a:defRPr sz="1125" kern="1200">
          <a:solidFill>
            <a:schemeClr val="tx1"/>
          </a:solidFill>
          <a:latin typeface="+mn-lt"/>
          <a:ea typeface="+mn-ea"/>
          <a:cs typeface="+mn-cs"/>
        </a:defRPr>
      </a:lvl2pPr>
      <a:lvl3pPr marL="571478" algn="l" defTabSz="571478" rtl="0" eaLnBrk="1" latinLnBrk="0" hangingPunct="1">
        <a:defRPr sz="1125" kern="1200">
          <a:solidFill>
            <a:schemeClr val="tx1"/>
          </a:solidFill>
          <a:latin typeface="+mn-lt"/>
          <a:ea typeface="+mn-ea"/>
          <a:cs typeface="+mn-cs"/>
        </a:defRPr>
      </a:lvl3pPr>
      <a:lvl4pPr marL="857216" algn="l" defTabSz="571478" rtl="0" eaLnBrk="1" latinLnBrk="0" hangingPunct="1">
        <a:defRPr sz="1125" kern="1200">
          <a:solidFill>
            <a:schemeClr val="tx1"/>
          </a:solidFill>
          <a:latin typeface="+mn-lt"/>
          <a:ea typeface="+mn-ea"/>
          <a:cs typeface="+mn-cs"/>
        </a:defRPr>
      </a:lvl4pPr>
      <a:lvl5pPr marL="1142954" algn="l" defTabSz="571478" rtl="0" eaLnBrk="1" latinLnBrk="0" hangingPunct="1">
        <a:defRPr sz="1125" kern="1200">
          <a:solidFill>
            <a:schemeClr val="tx1"/>
          </a:solidFill>
          <a:latin typeface="+mn-lt"/>
          <a:ea typeface="+mn-ea"/>
          <a:cs typeface="+mn-cs"/>
        </a:defRPr>
      </a:lvl5pPr>
      <a:lvl6pPr marL="1428693" algn="l" defTabSz="571478" rtl="0" eaLnBrk="1" latinLnBrk="0" hangingPunct="1">
        <a:defRPr sz="1125" kern="1200">
          <a:solidFill>
            <a:schemeClr val="tx1"/>
          </a:solidFill>
          <a:latin typeface="+mn-lt"/>
          <a:ea typeface="+mn-ea"/>
          <a:cs typeface="+mn-cs"/>
        </a:defRPr>
      </a:lvl6pPr>
      <a:lvl7pPr marL="1714432" algn="l" defTabSz="571478" rtl="0" eaLnBrk="1" latinLnBrk="0" hangingPunct="1">
        <a:defRPr sz="1125" kern="1200">
          <a:solidFill>
            <a:schemeClr val="tx1"/>
          </a:solidFill>
          <a:latin typeface="+mn-lt"/>
          <a:ea typeface="+mn-ea"/>
          <a:cs typeface="+mn-cs"/>
        </a:defRPr>
      </a:lvl7pPr>
      <a:lvl8pPr marL="2000170" algn="l" defTabSz="571478" rtl="0" eaLnBrk="1" latinLnBrk="0" hangingPunct="1">
        <a:defRPr sz="1125" kern="1200">
          <a:solidFill>
            <a:schemeClr val="tx1"/>
          </a:solidFill>
          <a:latin typeface="+mn-lt"/>
          <a:ea typeface="+mn-ea"/>
          <a:cs typeface="+mn-cs"/>
        </a:defRPr>
      </a:lvl8pPr>
      <a:lvl9pPr marL="2285909" algn="l" defTabSz="571478" rtl="0" eaLnBrk="1" latinLnBrk="0" hangingPunct="1">
        <a:defRPr sz="11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9679" y="1714499"/>
            <a:ext cx="8380677" cy="4380178"/>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8697278" y="6229067"/>
            <a:ext cx="304373" cy="365125"/>
          </a:xfrm>
          <a:prstGeom prst="rect">
            <a:avLst/>
          </a:prstGeom>
        </p:spPr>
        <p:txBody>
          <a:bodyPr vert="horz" lIns="0" tIns="0" rIns="0" bIns="0" rtlCol="0" anchor="b" anchorCtr="0"/>
          <a:lstStyle>
            <a:lvl1pPr algn="l">
              <a:defRPr sz="625" b="1">
                <a:solidFill>
                  <a:schemeClr val="bg1"/>
                </a:solidFill>
              </a:defRPr>
            </a:lvl1pPr>
          </a:lstStyle>
          <a:p>
            <a:fld id="{677431CD-109D-4799-81C2-761F8C28FE26}" type="slidenum">
              <a:rPr lang="en-CA" smtClean="0"/>
              <a:pPr/>
              <a:t>‹#›</a:t>
            </a:fld>
            <a:endParaRPr lang="en-CA"/>
          </a:p>
        </p:txBody>
      </p:sp>
      <p:sp>
        <p:nvSpPr>
          <p:cNvPr id="20" name="TextBox 19"/>
          <p:cNvSpPr txBox="1"/>
          <p:nvPr/>
        </p:nvSpPr>
        <p:spPr>
          <a:xfrm>
            <a:off x="7776338" y="6478773"/>
            <a:ext cx="675075" cy="115416"/>
          </a:xfrm>
          <a:prstGeom prst="rect">
            <a:avLst/>
          </a:prstGeom>
          <a:noFill/>
        </p:spPr>
        <p:txBody>
          <a:bodyPr wrap="square" lIns="0" tIns="0" rIns="0" bIns="0" rtlCol="0" anchor="b" anchorCtr="0">
            <a:spAutoFit/>
          </a:bodyPr>
          <a:lstStyle/>
          <a:p>
            <a:pPr algn="r"/>
            <a:r>
              <a:rPr lang="fr-CA" sz="750" b="1">
                <a:solidFill>
                  <a:schemeClr val="bg1"/>
                </a:solidFill>
              </a:rPr>
              <a:t>ispe.org</a:t>
            </a:r>
            <a:endParaRPr lang="en-CA" sz="750" b="1">
              <a:solidFill>
                <a:schemeClr val="bg1"/>
              </a:solidFill>
            </a:endParaRPr>
          </a:p>
        </p:txBody>
      </p:sp>
      <p:cxnSp>
        <p:nvCxnSpPr>
          <p:cNvPr id="23" name="Straight Connector 22"/>
          <p:cNvCxnSpPr/>
          <p:nvPr/>
        </p:nvCxnSpPr>
        <p:spPr>
          <a:xfrm>
            <a:off x="8570596" y="6482080"/>
            <a:ext cx="0" cy="10668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1535" y="6306128"/>
            <a:ext cx="1143055" cy="367665"/>
          </a:xfrm>
          <a:prstGeom prst="rect">
            <a:avLst/>
          </a:prstGeom>
        </p:spPr>
      </p:pic>
      <p:sp>
        <p:nvSpPr>
          <p:cNvPr id="14" name="TextBox 13"/>
          <p:cNvSpPr txBox="1"/>
          <p:nvPr/>
        </p:nvSpPr>
        <p:spPr>
          <a:xfrm>
            <a:off x="2771802" y="6482221"/>
            <a:ext cx="900100" cy="115416"/>
          </a:xfrm>
          <a:prstGeom prst="rect">
            <a:avLst/>
          </a:prstGeom>
          <a:noFill/>
        </p:spPr>
        <p:txBody>
          <a:bodyPr wrap="square" lIns="0" tIns="0" rIns="0" bIns="0" rtlCol="0" anchor="b" anchorCtr="0">
            <a:spAutoFit/>
          </a:bodyPr>
          <a:lstStyle/>
          <a:p>
            <a:r>
              <a:rPr lang="fr-CA" sz="750" b="1">
                <a:solidFill>
                  <a:schemeClr val="bg1"/>
                </a:solidFill>
              </a:rPr>
              <a:t>Connecting</a:t>
            </a:r>
            <a:endParaRPr lang="en-CA" sz="750" b="1">
              <a:solidFill>
                <a:schemeClr val="bg1"/>
              </a:solidFill>
            </a:endParaRPr>
          </a:p>
        </p:txBody>
      </p:sp>
      <p:sp>
        <p:nvSpPr>
          <p:cNvPr id="15" name="TextBox 14"/>
          <p:cNvSpPr txBox="1"/>
          <p:nvPr/>
        </p:nvSpPr>
        <p:spPr>
          <a:xfrm>
            <a:off x="3896473" y="6482221"/>
            <a:ext cx="1126435" cy="115416"/>
          </a:xfrm>
          <a:prstGeom prst="rect">
            <a:avLst/>
          </a:prstGeom>
          <a:noFill/>
        </p:spPr>
        <p:txBody>
          <a:bodyPr wrap="square" lIns="0" tIns="0" rIns="0" bIns="0" rtlCol="0" anchor="b" anchorCtr="0">
            <a:spAutoFit/>
          </a:bodyPr>
          <a:lstStyle/>
          <a:p>
            <a:r>
              <a:rPr lang="fr-CA" sz="750" b="1">
                <a:solidFill>
                  <a:schemeClr val="bg1"/>
                </a:solidFill>
              </a:rPr>
              <a:t>Pharmaceutical</a:t>
            </a:r>
            <a:endParaRPr lang="en-CA" sz="750" b="1">
              <a:solidFill>
                <a:schemeClr val="bg1"/>
              </a:solidFill>
            </a:endParaRPr>
          </a:p>
        </p:txBody>
      </p:sp>
      <p:sp>
        <p:nvSpPr>
          <p:cNvPr id="16" name="TextBox 15"/>
          <p:cNvSpPr txBox="1"/>
          <p:nvPr/>
        </p:nvSpPr>
        <p:spPr>
          <a:xfrm>
            <a:off x="5259740" y="6482221"/>
            <a:ext cx="900100" cy="115416"/>
          </a:xfrm>
          <a:prstGeom prst="rect">
            <a:avLst/>
          </a:prstGeom>
          <a:noFill/>
        </p:spPr>
        <p:txBody>
          <a:bodyPr wrap="square" lIns="0" tIns="0" rIns="0" bIns="0" rtlCol="0" anchor="b" anchorCtr="0">
            <a:spAutoFit/>
          </a:bodyPr>
          <a:lstStyle/>
          <a:p>
            <a:r>
              <a:rPr lang="fr-CA" sz="750" b="1">
                <a:solidFill>
                  <a:schemeClr val="bg1"/>
                </a:solidFill>
              </a:rPr>
              <a:t>Knowledge</a:t>
            </a:r>
            <a:endParaRPr lang="en-CA" sz="750" b="1">
              <a:solidFill>
                <a:schemeClr val="bg1"/>
              </a:solidFill>
            </a:endParaRPr>
          </a:p>
        </p:txBody>
      </p:sp>
    </p:spTree>
    <p:extLst>
      <p:ext uri="{BB962C8B-B14F-4D97-AF65-F5344CB8AC3E}">
        <p14:creationId xmlns:p14="http://schemas.microsoft.com/office/powerpoint/2010/main" val="149529942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79" r:id="rId4"/>
    <p:sldLayoutId id="2147483691" r:id="rId5"/>
  </p:sldLayoutIdLst>
  <p:hf hdr="0" ftr="0" dt="0"/>
  <p:txStyles>
    <p:titleStyle>
      <a:lvl1pPr algn="ctr" defTabSz="571478" rtl="0" eaLnBrk="1" latinLnBrk="0" hangingPunct="1">
        <a:spcBef>
          <a:spcPct val="0"/>
        </a:spcBef>
        <a:buNone/>
        <a:defRPr sz="2750" kern="1200">
          <a:solidFill>
            <a:schemeClr val="tx1"/>
          </a:solidFill>
          <a:latin typeface="+mj-lt"/>
          <a:ea typeface="+mj-ea"/>
          <a:cs typeface="+mj-cs"/>
        </a:defRPr>
      </a:lvl1pPr>
    </p:titleStyle>
    <p:body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p:bodyStyle>
    <p:otherStyle>
      <a:defPPr>
        <a:defRPr lang="en-US"/>
      </a:defPPr>
      <a:lvl1pPr marL="0" algn="l" defTabSz="571478" rtl="0" eaLnBrk="1" latinLnBrk="0" hangingPunct="1">
        <a:defRPr sz="1125" kern="1200">
          <a:solidFill>
            <a:schemeClr val="tx1"/>
          </a:solidFill>
          <a:latin typeface="+mn-lt"/>
          <a:ea typeface="+mn-ea"/>
          <a:cs typeface="+mn-cs"/>
        </a:defRPr>
      </a:lvl1pPr>
      <a:lvl2pPr marL="285739" algn="l" defTabSz="571478" rtl="0" eaLnBrk="1" latinLnBrk="0" hangingPunct="1">
        <a:defRPr sz="1125" kern="1200">
          <a:solidFill>
            <a:schemeClr val="tx1"/>
          </a:solidFill>
          <a:latin typeface="+mn-lt"/>
          <a:ea typeface="+mn-ea"/>
          <a:cs typeface="+mn-cs"/>
        </a:defRPr>
      </a:lvl2pPr>
      <a:lvl3pPr marL="571478" algn="l" defTabSz="571478" rtl="0" eaLnBrk="1" latinLnBrk="0" hangingPunct="1">
        <a:defRPr sz="1125" kern="1200">
          <a:solidFill>
            <a:schemeClr val="tx1"/>
          </a:solidFill>
          <a:latin typeface="+mn-lt"/>
          <a:ea typeface="+mn-ea"/>
          <a:cs typeface="+mn-cs"/>
        </a:defRPr>
      </a:lvl3pPr>
      <a:lvl4pPr marL="857216" algn="l" defTabSz="571478" rtl="0" eaLnBrk="1" latinLnBrk="0" hangingPunct="1">
        <a:defRPr sz="1125" kern="1200">
          <a:solidFill>
            <a:schemeClr val="tx1"/>
          </a:solidFill>
          <a:latin typeface="+mn-lt"/>
          <a:ea typeface="+mn-ea"/>
          <a:cs typeface="+mn-cs"/>
        </a:defRPr>
      </a:lvl4pPr>
      <a:lvl5pPr marL="1142954" algn="l" defTabSz="571478" rtl="0" eaLnBrk="1" latinLnBrk="0" hangingPunct="1">
        <a:defRPr sz="1125" kern="1200">
          <a:solidFill>
            <a:schemeClr val="tx1"/>
          </a:solidFill>
          <a:latin typeface="+mn-lt"/>
          <a:ea typeface="+mn-ea"/>
          <a:cs typeface="+mn-cs"/>
        </a:defRPr>
      </a:lvl5pPr>
      <a:lvl6pPr marL="1428693" algn="l" defTabSz="571478" rtl="0" eaLnBrk="1" latinLnBrk="0" hangingPunct="1">
        <a:defRPr sz="1125" kern="1200">
          <a:solidFill>
            <a:schemeClr val="tx1"/>
          </a:solidFill>
          <a:latin typeface="+mn-lt"/>
          <a:ea typeface="+mn-ea"/>
          <a:cs typeface="+mn-cs"/>
        </a:defRPr>
      </a:lvl6pPr>
      <a:lvl7pPr marL="1714432" algn="l" defTabSz="571478" rtl="0" eaLnBrk="1" latinLnBrk="0" hangingPunct="1">
        <a:defRPr sz="1125" kern="1200">
          <a:solidFill>
            <a:schemeClr val="tx1"/>
          </a:solidFill>
          <a:latin typeface="+mn-lt"/>
          <a:ea typeface="+mn-ea"/>
          <a:cs typeface="+mn-cs"/>
        </a:defRPr>
      </a:lvl7pPr>
      <a:lvl8pPr marL="2000170" algn="l" defTabSz="571478" rtl="0" eaLnBrk="1" latinLnBrk="0" hangingPunct="1">
        <a:defRPr sz="1125" kern="1200">
          <a:solidFill>
            <a:schemeClr val="tx1"/>
          </a:solidFill>
          <a:latin typeface="+mn-lt"/>
          <a:ea typeface="+mn-ea"/>
          <a:cs typeface="+mn-cs"/>
        </a:defRPr>
      </a:lvl8pPr>
      <a:lvl9pPr marL="2285909" algn="l" defTabSz="571478" rtl="0" eaLnBrk="1" latinLnBrk="0" hangingPunct="1">
        <a:defRPr sz="11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0.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40.png"/><Relationship Id="rId11" Type="http://schemas.openxmlformats.org/officeDocument/2006/relationships/image" Target="../media/image22.png"/><Relationship Id="rId5" Type="http://schemas.openxmlformats.org/officeDocument/2006/relationships/image" Target="../media/image200.png"/><Relationship Id="rId10" Type="http://schemas.openxmlformats.org/officeDocument/2006/relationships/image" Target="../media/image210.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3.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18" Type="http://schemas.openxmlformats.org/officeDocument/2006/relationships/image" Target="../media/image69.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68.png"/><Relationship Id="rId2" Type="http://schemas.openxmlformats.org/officeDocument/2006/relationships/image" Target="../media/image53.png"/><Relationship Id="rId16" Type="http://schemas.openxmlformats.org/officeDocument/2006/relationships/image" Target="../media/image67.png"/><Relationship Id="rId1" Type="http://schemas.openxmlformats.org/officeDocument/2006/relationships/slideLayout" Target="../slideLayouts/slideLayout3.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9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20.png"/><Relationship Id="rId5" Type="http://schemas.openxmlformats.org/officeDocument/2006/relationships/image" Target="../media/image410.png"/><Relationship Id="rId4" Type="http://schemas.openxmlformats.org/officeDocument/2006/relationships/image" Target="../media/image400.png"/></Relationships>
</file>

<file path=ppt/slides/_rels/slide3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677" y="2878906"/>
            <a:ext cx="8273115" cy="1243673"/>
          </a:xfrm>
        </p:spPr>
        <p:txBody>
          <a:bodyPr/>
          <a:lstStyle/>
          <a:p>
            <a:r>
              <a:rPr lang="en-US" b="1" dirty="0"/>
              <a:t>Changing development &amp; manufacturing paradigms in lyophilization through application of predictive process modeling</a:t>
            </a:r>
          </a:p>
        </p:txBody>
      </p:sp>
      <p:sp>
        <p:nvSpPr>
          <p:cNvPr id="3" name="Subtitle 2"/>
          <p:cNvSpPr>
            <a:spLocks noGrp="1"/>
          </p:cNvSpPr>
          <p:nvPr>
            <p:ph type="subTitle" idx="1"/>
          </p:nvPr>
        </p:nvSpPr>
        <p:spPr>
          <a:xfrm>
            <a:off x="379677" y="4436707"/>
            <a:ext cx="6414087" cy="1752600"/>
          </a:xfrm>
        </p:spPr>
        <p:txBody>
          <a:bodyPr/>
          <a:lstStyle/>
          <a:p>
            <a:pPr>
              <a:lnSpc>
                <a:spcPct val="100000"/>
              </a:lnSpc>
            </a:pPr>
            <a:r>
              <a:rPr lang="en-US" sz="1600" dirty="0"/>
              <a:t>Jamie Sigmon</a:t>
            </a:r>
          </a:p>
          <a:p>
            <a:pPr>
              <a:lnSpc>
                <a:spcPct val="100000"/>
              </a:lnSpc>
            </a:pPr>
            <a:r>
              <a:rPr lang="en-US" sz="1600" dirty="0"/>
              <a:t>Suresh Nulu</a:t>
            </a:r>
          </a:p>
          <a:p>
            <a:pPr>
              <a:lnSpc>
                <a:spcPct val="100000"/>
              </a:lnSpc>
            </a:pPr>
            <a:endParaRPr lang="en-US" sz="1600" dirty="0"/>
          </a:p>
          <a:p>
            <a:pPr>
              <a:lnSpc>
                <a:spcPct val="100000"/>
              </a:lnSpc>
            </a:pPr>
            <a:r>
              <a:rPr lang="en-US" sz="1600" dirty="0"/>
              <a:t>ISPE </a:t>
            </a:r>
            <a:r>
              <a:rPr lang="en-US" sz="1600" dirty="0" err="1"/>
              <a:t>CaSA</a:t>
            </a:r>
            <a:r>
              <a:rPr lang="en-US" sz="1600" dirty="0"/>
              <a:t> Technology Conference </a:t>
            </a:r>
            <a:r>
              <a:rPr lang="en-US" sz="1800" dirty="0">
                <a:latin typeface="Calibri" panose="020F0502020204030204" pitchFamily="34" charset="0"/>
              </a:rPr>
              <a:t>·</a:t>
            </a:r>
            <a:r>
              <a:rPr lang="en-US" sz="1600" dirty="0">
                <a:latin typeface="Calibri" panose="020F0502020204030204" pitchFamily="34" charset="0"/>
              </a:rPr>
              <a:t>  </a:t>
            </a:r>
            <a:r>
              <a:rPr lang="en-US" sz="1600" dirty="0"/>
              <a:t>March 13, 2018</a:t>
            </a:r>
          </a:p>
        </p:txBody>
      </p:sp>
    </p:spTree>
    <p:extLst>
      <p:ext uri="{BB962C8B-B14F-4D97-AF65-F5344CB8AC3E}">
        <p14:creationId xmlns:p14="http://schemas.microsoft.com/office/powerpoint/2010/main" val="2796095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379679" y="382327"/>
            <a:ext cx="8380677" cy="438768"/>
          </a:xfrm>
        </p:spPr>
        <p:txBody>
          <a:bodyPr/>
          <a:lstStyle/>
          <a:p>
            <a:r>
              <a:rPr lang="en-US" sz="2700" dirty="0"/>
              <a:t>High level primary drying</a:t>
            </a:r>
          </a:p>
        </p:txBody>
      </p:sp>
      <p:grpSp>
        <p:nvGrpSpPr>
          <p:cNvPr id="39" name="Group 38">
            <a:extLst>
              <a:ext uri="{FF2B5EF4-FFF2-40B4-BE49-F238E27FC236}">
                <a16:creationId xmlns:a16="http://schemas.microsoft.com/office/drawing/2014/main" id="{18639A0F-71C8-45AF-B25B-B2DC575AB86E}"/>
              </a:ext>
            </a:extLst>
          </p:cNvPr>
          <p:cNvGrpSpPr/>
          <p:nvPr/>
        </p:nvGrpSpPr>
        <p:grpSpPr>
          <a:xfrm>
            <a:off x="893917" y="1287038"/>
            <a:ext cx="7866439" cy="3436740"/>
            <a:chOff x="1068736" y="1968173"/>
            <a:chExt cx="7866439" cy="3436740"/>
          </a:xfrm>
        </p:grpSpPr>
        <p:pic>
          <p:nvPicPr>
            <p:cNvPr id="3" name="Picture 2">
              <a:extLst>
                <a:ext uri="{FF2B5EF4-FFF2-40B4-BE49-F238E27FC236}">
                  <a16:creationId xmlns:a16="http://schemas.microsoft.com/office/drawing/2014/main" id="{38FFF41B-D977-45BE-9976-6DD554ABDD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2198" y="1968173"/>
              <a:ext cx="4972050" cy="2796778"/>
            </a:xfrm>
            <a:prstGeom prst="rect">
              <a:avLst/>
            </a:prstGeom>
          </p:spPr>
        </p:pic>
        <p:sp>
          <p:nvSpPr>
            <p:cNvPr id="27" name="Rectangle 26">
              <a:extLst>
                <a:ext uri="{FF2B5EF4-FFF2-40B4-BE49-F238E27FC236}">
                  <a16:creationId xmlns:a16="http://schemas.microsoft.com/office/drawing/2014/main" id="{E9E9A378-DD25-49EC-8F57-C47FCD3DF7EB}"/>
                </a:ext>
              </a:extLst>
            </p:cNvPr>
            <p:cNvSpPr/>
            <p:nvPr/>
          </p:nvSpPr>
          <p:spPr>
            <a:xfrm>
              <a:off x="4085296" y="5059203"/>
              <a:ext cx="1328370" cy="34571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solidFill>
                    <a:schemeClr val="bg1"/>
                  </a:solidFill>
                </a:rPr>
                <a:t>(frozen liquid)</a:t>
              </a:r>
            </a:p>
            <a:p>
              <a:pPr algn="ctr"/>
              <a:r>
                <a:rPr lang="en-US" sz="1050" b="1" dirty="0">
                  <a:solidFill>
                    <a:schemeClr val="bg1"/>
                  </a:solidFill>
                </a:rPr>
                <a:t>Sublimation</a:t>
              </a:r>
            </a:p>
          </p:txBody>
        </p:sp>
        <p:sp>
          <p:nvSpPr>
            <p:cNvPr id="28" name="Right Arrow 11">
              <a:extLst>
                <a:ext uri="{FF2B5EF4-FFF2-40B4-BE49-F238E27FC236}">
                  <a16:creationId xmlns:a16="http://schemas.microsoft.com/office/drawing/2014/main" id="{888BE032-1A78-44B1-840F-278E292FC8F7}"/>
                </a:ext>
              </a:extLst>
            </p:cNvPr>
            <p:cNvSpPr/>
            <p:nvPr/>
          </p:nvSpPr>
          <p:spPr>
            <a:xfrm>
              <a:off x="1068736" y="3035656"/>
              <a:ext cx="2024184" cy="5145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b="1" dirty="0">
                  <a:solidFill>
                    <a:schemeClr val="bg1"/>
                  </a:solidFill>
                </a:rPr>
                <a:t>Heat IN</a:t>
              </a:r>
            </a:p>
          </p:txBody>
        </p:sp>
        <p:sp>
          <p:nvSpPr>
            <p:cNvPr id="29" name="Right Arrow 12">
              <a:extLst>
                <a:ext uri="{FF2B5EF4-FFF2-40B4-BE49-F238E27FC236}">
                  <a16:creationId xmlns:a16="http://schemas.microsoft.com/office/drawing/2014/main" id="{CE4073AA-F0EA-493F-9E06-20103E28EFC5}"/>
                </a:ext>
              </a:extLst>
            </p:cNvPr>
            <p:cNvSpPr/>
            <p:nvPr/>
          </p:nvSpPr>
          <p:spPr>
            <a:xfrm>
              <a:off x="6974248" y="4077870"/>
              <a:ext cx="1960927" cy="5145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b="1" dirty="0">
                  <a:solidFill>
                    <a:schemeClr val="bg1"/>
                  </a:solidFill>
                </a:rPr>
                <a:t>Mass (vapor) OUT</a:t>
              </a:r>
            </a:p>
          </p:txBody>
        </p:sp>
        <p:cxnSp>
          <p:nvCxnSpPr>
            <p:cNvPr id="32" name="Connector: Curved 31">
              <a:extLst>
                <a:ext uri="{FF2B5EF4-FFF2-40B4-BE49-F238E27FC236}">
                  <a16:creationId xmlns:a16="http://schemas.microsoft.com/office/drawing/2014/main" id="{73EC13AD-CB13-4938-B64F-4CD6AC502F1F}"/>
                </a:ext>
              </a:extLst>
            </p:cNvPr>
            <p:cNvCxnSpPr>
              <a:stCxn id="28" idx="3"/>
            </p:cNvCxnSpPr>
            <p:nvPr/>
          </p:nvCxnSpPr>
          <p:spPr>
            <a:xfrm>
              <a:off x="3092920" y="3292919"/>
              <a:ext cx="788615" cy="523301"/>
            </a:xfrm>
            <a:prstGeom prst="curvedConnector3">
              <a:avLst>
                <a:gd name="adj1" fmla="val 42901"/>
              </a:avLst>
            </a:prstGeom>
            <a:ln>
              <a:tailEnd type="triangle"/>
            </a:ln>
          </p:spPr>
          <p:style>
            <a:lnRef idx="3">
              <a:schemeClr val="dk1"/>
            </a:lnRef>
            <a:fillRef idx="0">
              <a:schemeClr val="dk1"/>
            </a:fillRef>
            <a:effectRef idx="2">
              <a:schemeClr val="dk1"/>
            </a:effectRef>
            <a:fontRef idx="minor">
              <a:schemeClr val="tx1"/>
            </a:fontRef>
          </p:style>
        </p:cxnSp>
        <p:cxnSp>
          <p:nvCxnSpPr>
            <p:cNvPr id="36" name="Connector: Curved 35">
              <a:extLst>
                <a:ext uri="{FF2B5EF4-FFF2-40B4-BE49-F238E27FC236}">
                  <a16:creationId xmlns:a16="http://schemas.microsoft.com/office/drawing/2014/main" id="{A686F97F-BFE1-45AC-B776-07FACF730D5C}"/>
                </a:ext>
              </a:extLst>
            </p:cNvPr>
            <p:cNvCxnSpPr>
              <a:cxnSpLocks/>
            </p:cNvCxnSpPr>
            <p:nvPr/>
          </p:nvCxnSpPr>
          <p:spPr>
            <a:xfrm>
              <a:off x="6410131" y="3816220"/>
              <a:ext cx="564117" cy="523301"/>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grpSp>
      <p:sp>
        <p:nvSpPr>
          <p:cNvPr id="38" name="TextBox 37">
            <a:extLst>
              <a:ext uri="{FF2B5EF4-FFF2-40B4-BE49-F238E27FC236}">
                <a16:creationId xmlns:a16="http://schemas.microsoft.com/office/drawing/2014/main" id="{A8835921-B150-4985-846E-3E4933BC6E57}"/>
              </a:ext>
            </a:extLst>
          </p:cNvPr>
          <p:cNvSpPr txBox="1"/>
          <p:nvPr/>
        </p:nvSpPr>
        <p:spPr>
          <a:xfrm>
            <a:off x="262501" y="4905130"/>
            <a:ext cx="8615031" cy="1754326"/>
          </a:xfrm>
          <a:prstGeom prst="rect">
            <a:avLst/>
          </a:prstGeom>
          <a:noFill/>
        </p:spPr>
        <p:txBody>
          <a:bodyPr wrap="square" rtlCol="0">
            <a:spAutoFit/>
          </a:bodyPr>
          <a:lstStyle/>
          <a:p>
            <a:r>
              <a:rPr lang="en-US" b="1" dirty="0"/>
              <a:t>Frozen vials loaded on the shelf of a lyophilizer are subjected to heat transfer such that water vapor escapes via sublimation</a:t>
            </a:r>
          </a:p>
          <a:p>
            <a:endParaRPr lang="en-US" dirty="0"/>
          </a:p>
          <a:p>
            <a:pPr algn="ctr"/>
            <a:r>
              <a:rPr lang="en-US" b="1" dirty="0"/>
              <a:t>Closed system </a:t>
            </a:r>
            <a:r>
              <a:rPr lang="en-US" b="1" dirty="0">
                <a:sym typeface="Wingdings" panose="05000000000000000000" pitchFamily="2" charset="2"/>
              </a:rPr>
              <a:t> Heat in = Mass out</a:t>
            </a:r>
            <a:endParaRPr lang="en-US" b="1" dirty="0"/>
          </a:p>
          <a:p>
            <a:endParaRPr lang="en-US" dirty="0"/>
          </a:p>
          <a:p>
            <a:endParaRPr lang="en-US" dirty="0"/>
          </a:p>
        </p:txBody>
      </p:sp>
    </p:spTree>
    <p:extLst>
      <p:ext uri="{BB962C8B-B14F-4D97-AF65-F5344CB8AC3E}">
        <p14:creationId xmlns:p14="http://schemas.microsoft.com/office/powerpoint/2010/main" val="3915914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261801" y="280471"/>
            <a:ext cx="8620397" cy="945885"/>
          </a:xfrm>
        </p:spPr>
        <p:txBody>
          <a:bodyPr/>
          <a:lstStyle/>
          <a:p>
            <a:pPr>
              <a:lnSpc>
                <a:spcPct val="100000"/>
              </a:lnSpc>
            </a:pPr>
            <a:r>
              <a:rPr lang="en-US" sz="2700" dirty="0"/>
              <a:t>Physics of Primary Drying:</a:t>
            </a:r>
          </a:p>
          <a:p>
            <a:pPr>
              <a:lnSpc>
                <a:spcPct val="100000"/>
              </a:lnSpc>
            </a:pPr>
            <a:r>
              <a:rPr lang="en-US" sz="2700" dirty="0"/>
              <a:t>The basis for a mathematical model </a:t>
            </a:r>
          </a:p>
        </p:txBody>
      </p:sp>
      <p:sp>
        <p:nvSpPr>
          <p:cNvPr id="6" name="Rectangle 5">
            <a:extLst>
              <a:ext uri="{FF2B5EF4-FFF2-40B4-BE49-F238E27FC236}">
                <a16:creationId xmlns:a16="http://schemas.microsoft.com/office/drawing/2014/main" id="{9A8FD560-6682-41F3-B786-664B4F983E11}"/>
              </a:ext>
            </a:extLst>
          </p:cNvPr>
          <p:cNvSpPr/>
          <p:nvPr/>
        </p:nvSpPr>
        <p:spPr>
          <a:xfrm>
            <a:off x="1257298" y="1520308"/>
            <a:ext cx="6400800" cy="415498"/>
          </a:xfrm>
          <a:prstGeom prst="rect">
            <a:avLst/>
          </a:prstGeom>
        </p:spPr>
        <p:txBody>
          <a:bodyPr wrap="square">
            <a:spAutoFit/>
          </a:bodyPr>
          <a:lstStyle/>
          <a:p>
            <a:pPr algn="ctr"/>
            <a:r>
              <a:rPr lang="en-US" sz="2100" b="1" dirty="0">
                <a:solidFill>
                  <a:srgbClr val="000000"/>
                </a:solidFill>
              </a:rPr>
              <a:t>Sublimation Physics</a:t>
            </a:r>
          </a:p>
        </p:txBody>
      </p:sp>
      <p:grpSp>
        <p:nvGrpSpPr>
          <p:cNvPr id="7" name="Group 6">
            <a:extLst>
              <a:ext uri="{FF2B5EF4-FFF2-40B4-BE49-F238E27FC236}">
                <a16:creationId xmlns:a16="http://schemas.microsoft.com/office/drawing/2014/main" id="{EB5F7A57-652E-4391-8029-2DD6DBF6B255}"/>
              </a:ext>
            </a:extLst>
          </p:cNvPr>
          <p:cNvGrpSpPr/>
          <p:nvPr/>
        </p:nvGrpSpPr>
        <p:grpSpPr>
          <a:xfrm>
            <a:off x="1182363" y="2257855"/>
            <a:ext cx="6979298" cy="2634900"/>
            <a:chOff x="128685" y="1600200"/>
            <a:chExt cx="9305731" cy="3513200"/>
          </a:xfrm>
        </p:grpSpPr>
        <p:grpSp>
          <p:nvGrpSpPr>
            <p:cNvPr id="8" name="Group 7">
              <a:extLst>
                <a:ext uri="{FF2B5EF4-FFF2-40B4-BE49-F238E27FC236}">
                  <a16:creationId xmlns:a16="http://schemas.microsoft.com/office/drawing/2014/main" id="{D4F41E80-E115-4F08-AB84-AA6BA673EACA}"/>
                </a:ext>
              </a:extLst>
            </p:cNvPr>
            <p:cNvGrpSpPr/>
            <p:nvPr/>
          </p:nvGrpSpPr>
          <p:grpSpPr>
            <a:xfrm>
              <a:off x="128685" y="2057400"/>
              <a:ext cx="9305731" cy="3056000"/>
              <a:chOff x="509027" y="1712070"/>
              <a:chExt cx="7944980" cy="2726516"/>
            </a:xfrm>
          </p:grpSpPr>
          <p:grpSp>
            <p:nvGrpSpPr>
              <p:cNvPr id="12" name="Group 11">
                <a:extLst>
                  <a:ext uri="{FF2B5EF4-FFF2-40B4-BE49-F238E27FC236}">
                    <a16:creationId xmlns:a16="http://schemas.microsoft.com/office/drawing/2014/main" id="{E2B93155-D34C-4682-9A9F-D4DB531599D9}"/>
                  </a:ext>
                </a:extLst>
              </p:cNvPr>
              <p:cNvGrpSpPr/>
              <p:nvPr/>
            </p:nvGrpSpPr>
            <p:grpSpPr>
              <a:xfrm>
                <a:off x="1130180" y="1712070"/>
                <a:ext cx="6295188" cy="1702953"/>
                <a:chOff x="1155096" y="2500946"/>
                <a:chExt cx="6295188" cy="1702953"/>
              </a:xfrm>
            </p:grpSpPr>
            <p:sp>
              <p:nvSpPr>
                <p:cNvPr id="14" name="Rectangle 13">
                  <a:extLst>
                    <a:ext uri="{FF2B5EF4-FFF2-40B4-BE49-F238E27FC236}">
                      <a16:creationId xmlns:a16="http://schemas.microsoft.com/office/drawing/2014/main" id="{B1858BCD-34ED-42E1-B857-E86C95DB48AB}"/>
                    </a:ext>
                  </a:extLst>
                </p:cNvPr>
                <p:cNvSpPr/>
                <p:nvPr/>
              </p:nvSpPr>
              <p:spPr>
                <a:xfrm>
                  <a:off x="3506383" y="3792650"/>
                  <a:ext cx="1512168" cy="4112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solidFill>
                        <a:schemeClr val="bg1"/>
                      </a:solidFill>
                    </a:rPr>
                    <a:t>(frozen liquid)</a:t>
                  </a:r>
                </a:p>
                <a:p>
                  <a:pPr algn="ctr"/>
                  <a:r>
                    <a:rPr lang="en-US" sz="1050" b="1" dirty="0">
                      <a:solidFill>
                        <a:schemeClr val="bg1"/>
                      </a:solidFill>
                    </a:rPr>
                    <a:t>Sublimation</a:t>
                  </a:r>
                </a:p>
              </p:txBody>
            </p:sp>
            <p:sp>
              <p:nvSpPr>
                <p:cNvPr id="15" name="Right Arrow 11">
                  <a:extLst>
                    <a:ext uri="{FF2B5EF4-FFF2-40B4-BE49-F238E27FC236}">
                      <a16:creationId xmlns:a16="http://schemas.microsoft.com/office/drawing/2014/main" id="{6CB25E3F-3687-4322-951E-A5E06589B86C}"/>
                    </a:ext>
                  </a:extLst>
                </p:cNvPr>
                <p:cNvSpPr/>
                <p:nvPr/>
              </p:nvSpPr>
              <p:spPr>
                <a:xfrm>
                  <a:off x="1155096" y="2517942"/>
                  <a:ext cx="2304256" cy="61206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b="1" dirty="0">
                      <a:solidFill>
                        <a:schemeClr val="bg1"/>
                      </a:solidFill>
                    </a:rPr>
                    <a:t>Heat IN</a:t>
                  </a:r>
                </a:p>
              </p:txBody>
            </p:sp>
            <p:sp>
              <p:nvSpPr>
                <p:cNvPr id="16" name="Right Arrow 12">
                  <a:extLst>
                    <a:ext uri="{FF2B5EF4-FFF2-40B4-BE49-F238E27FC236}">
                      <a16:creationId xmlns:a16="http://schemas.microsoft.com/office/drawing/2014/main" id="{7AAE0872-EEB6-49C6-9EA8-CCAEEE3ABECA}"/>
                    </a:ext>
                  </a:extLst>
                </p:cNvPr>
                <p:cNvSpPr/>
                <p:nvPr/>
              </p:nvSpPr>
              <p:spPr>
                <a:xfrm>
                  <a:off x="5218036" y="2500946"/>
                  <a:ext cx="2232248" cy="61206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b="1" dirty="0">
                      <a:solidFill>
                        <a:schemeClr val="bg1"/>
                      </a:solidFill>
                    </a:rPr>
                    <a:t>Mass (vapor) OUT</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1E20BCC-7529-4024-B23A-C32797B5E0F0}"/>
                        </a:ext>
                      </a:extLst>
                    </p:cNvPr>
                    <p:cNvSpPr txBox="1"/>
                    <p:nvPr/>
                  </p:nvSpPr>
                  <p:spPr>
                    <a:xfrm>
                      <a:off x="1907704" y="3210060"/>
                      <a:ext cx="580133" cy="6314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500" b="1" i="1" dirty="0">
                                    <a:solidFill>
                                      <a:srgbClr val="000000"/>
                                    </a:solidFill>
                                    <a:latin typeface="Cambria Math" panose="02040503050406030204" pitchFamily="18" charset="0"/>
                                    <a:ea typeface="Cambria Math"/>
                                  </a:rPr>
                                </m:ctrlPr>
                              </m:fPr>
                              <m:num>
                                <m:r>
                                  <a:rPr lang="en-US" sz="1500" b="1" i="1" dirty="0">
                                    <a:solidFill>
                                      <a:srgbClr val="000000"/>
                                    </a:solidFill>
                                    <a:latin typeface="Cambria Math"/>
                                    <a:ea typeface="Cambria Math"/>
                                  </a:rPr>
                                  <m:t>𝒅𝒒</m:t>
                                </m:r>
                              </m:num>
                              <m:den>
                                <m:r>
                                  <a:rPr lang="en-US" sz="1500" b="1" i="1" dirty="0">
                                    <a:solidFill>
                                      <a:srgbClr val="000000"/>
                                    </a:solidFill>
                                    <a:latin typeface="Cambria Math"/>
                                    <a:ea typeface="Cambria Math"/>
                                  </a:rPr>
                                  <m:t>𝒅𝒕</m:t>
                                </m:r>
                              </m:den>
                            </m:f>
                          </m:oMath>
                        </m:oMathPara>
                      </a14:m>
                      <a:endParaRPr lang="en-US" sz="1500" b="1" dirty="0">
                        <a:solidFill>
                          <a:srgbClr val="00000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907704" y="3210060"/>
                      <a:ext cx="580133" cy="63148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C5EA8AB-11C6-454E-826B-DED8AE13C9D2}"/>
                        </a:ext>
                      </a:extLst>
                    </p:cNvPr>
                    <p:cNvSpPr txBox="1"/>
                    <p:nvPr/>
                  </p:nvSpPr>
                  <p:spPr>
                    <a:xfrm>
                      <a:off x="5832140" y="3176972"/>
                      <a:ext cx="653105" cy="6314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500" b="1" i="1" dirty="0">
                                    <a:solidFill>
                                      <a:srgbClr val="000000"/>
                                    </a:solidFill>
                                    <a:latin typeface="Cambria Math" panose="02040503050406030204" pitchFamily="18" charset="0"/>
                                    <a:ea typeface="Cambria Math"/>
                                  </a:rPr>
                                </m:ctrlPr>
                              </m:fPr>
                              <m:num>
                                <m:r>
                                  <a:rPr lang="en-US" sz="1500" b="1" i="1" dirty="0">
                                    <a:solidFill>
                                      <a:srgbClr val="000000"/>
                                    </a:solidFill>
                                    <a:latin typeface="Cambria Math"/>
                                    <a:ea typeface="Cambria Math"/>
                                  </a:rPr>
                                  <m:t>𝒅𝒎</m:t>
                                </m:r>
                              </m:num>
                              <m:den>
                                <m:r>
                                  <a:rPr lang="en-US" sz="1500" b="1" i="1" dirty="0">
                                    <a:solidFill>
                                      <a:srgbClr val="000000"/>
                                    </a:solidFill>
                                    <a:latin typeface="Cambria Math"/>
                                    <a:ea typeface="Cambria Math"/>
                                  </a:rPr>
                                  <m:t>𝒅𝒕</m:t>
                                </m:r>
                              </m:den>
                            </m:f>
                          </m:oMath>
                        </m:oMathPara>
                      </a14:m>
                      <a:endParaRPr lang="en-US" sz="1500" b="1" dirty="0">
                        <a:solidFill>
                          <a:srgbClr val="00000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5832140" y="3176972"/>
                      <a:ext cx="653105" cy="631489"/>
                    </a:xfrm>
                    <a:prstGeom prst="rect">
                      <a:avLst/>
                    </a:prstGeom>
                    <a:blipFill>
                      <a:blip r:embed="rId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A273BBE-C550-4B78-9476-47FE6B4E2348}"/>
                      </a:ext>
                    </a:extLst>
                  </p:cNvPr>
                  <p:cNvSpPr/>
                  <p:nvPr/>
                </p:nvSpPr>
                <p:spPr>
                  <a:xfrm>
                    <a:off x="509027" y="3670030"/>
                    <a:ext cx="7944980" cy="768556"/>
                  </a:xfrm>
                  <a:prstGeom prst="rect">
                    <a:avLst/>
                  </a:prstGeom>
                  <a:ln>
                    <a:solidFill>
                      <a:srgbClr val="000000"/>
                    </a:solidFill>
                  </a:ln>
                </p:spPr>
                <p:txBody>
                  <a:bodyPr wrap="square" anchor="ctr">
                    <a:spAutoFit/>
                  </a:bodyPr>
                  <a:lstStyle/>
                  <a:p>
                    <a:pPr algn="ctr"/>
                    <a14:m>
                      <m:oMath xmlns:m="http://schemas.openxmlformats.org/officeDocument/2006/math">
                        <m:f>
                          <m:fPr>
                            <m:ctrlPr>
                              <a:rPr lang="en-US" sz="2100" b="1" i="1" smtClean="0">
                                <a:solidFill>
                                  <a:srgbClr val="000000"/>
                                </a:solidFill>
                                <a:latin typeface="Cambria Math" panose="02040503050406030204" pitchFamily="18" charset="0"/>
                              </a:rPr>
                            </m:ctrlPr>
                          </m:fPr>
                          <m:num>
                            <m:r>
                              <a:rPr lang="en-US" sz="2100" b="1" i="1">
                                <a:solidFill>
                                  <a:srgbClr val="000000"/>
                                </a:solidFill>
                                <a:latin typeface="Cambria Math"/>
                              </a:rPr>
                              <m:t>𝒅𝒒</m:t>
                            </m:r>
                          </m:num>
                          <m:den>
                            <m:r>
                              <a:rPr lang="en-US" sz="2100" b="1" i="1">
                                <a:solidFill>
                                  <a:srgbClr val="000000"/>
                                </a:solidFill>
                                <a:latin typeface="Cambria Math"/>
                              </a:rPr>
                              <m:t>𝒅𝒕</m:t>
                            </m:r>
                          </m:den>
                        </m:f>
                        <m:r>
                          <m:rPr>
                            <m:nor/>
                          </m:rPr>
                          <a:rPr lang="en-US" sz="2100" b="1">
                            <a:solidFill>
                              <a:srgbClr val="000000"/>
                            </a:solidFill>
                            <a:latin typeface="Cambria Math"/>
                          </a:rPr>
                          <m:t> </m:t>
                        </m:r>
                        <m:r>
                          <m:rPr>
                            <m:nor/>
                          </m:rPr>
                          <a:rPr lang="en-US" sz="2100" b="1" dirty="0">
                            <a:solidFill>
                              <a:srgbClr val="000000"/>
                            </a:solidFill>
                          </a:rPr>
                          <m:t>=</m:t>
                        </m:r>
                        <m:r>
                          <a:rPr lang="en-US" sz="2100" b="1" i="1" dirty="0">
                            <a:solidFill>
                              <a:srgbClr val="000000"/>
                            </a:solidFill>
                            <a:latin typeface="Cambria Math"/>
                          </a:rPr>
                          <m:t> </m:t>
                        </m:r>
                        <m:sSub>
                          <m:sSubPr>
                            <m:ctrlPr>
                              <a:rPr lang="en-US" sz="2100" b="1" i="1">
                                <a:solidFill>
                                  <a:srgbClr val="FF0000"/>
                                </a:solidFill>
                                <a:latin typeface="Cambria Math" panose="02040503050406030204" pitchFamily="18" charset="0"/>
                              </a:rPr>
                            </m:ctrlPr>
                          </m:sSubPr>
                          <m:e>
                            <m:r>
                              <a:rPr lang="en-US" sz="2100" b="1" i="1">
                                <a:solidFill>
                                  <a:srgbClr val="FF0000"/>
                                </a:solidFill>
                                <a:latin typeface="Cambria Math"/>
                              </a:rPr>
                              <m:t>𝑲</m:t>
                            </m:r>
                          </m:e>
                          <m:sub>
                            <m:r>
                              <a:rPr lang="en-US" sz="2100" b="1" i="1">
                                <a:solidFill>
                                  <a:srgbClr val="FF0000"/>
                                </a:solidFill>
                                <a:latin typeface="Cambria Math"/>
                              </a:rPr>
                              <m:t>𝑽</m:t>
                            </m:r>
                          </m:sub>
                        </m:sSub>
                        <m:sSub>
                          <m:sSubPr>
                            <m:ctrlPr>
                              <a:rPr lang="en-US" sz="2100" b="1" i="1">
                                <a:solidFill>
                                  <a:srgbClr val="000000"/>
                                </a:solidFill>
                                <a:latin typeface="Cambria Math" panose="02040503050406030204" pitchFamily="18" charset="0"/>
                              </a:rPr>
                            </m:ctrlPr>
                          </m:sSubPr>
                          <m:e>
                            <m:r>
                              <a:rPr lang="en-US" sz="2100" b="1" i="1">
                                <a:solidFill>
                                  <a:srgbClr val="000000"/>
                                </a:solidFill>
                                <a:latin typeface="Cambria Math"/>
                              </a:rPr>
                              <m:t>𝑨</m:t>
                            </m:r>
                          </m:e>
                          <m:sub>
                            <m:r>
                              <a:rPr lang="en-US" sz="2100" b="1" i="1">
                                <a:solidFill>
                                  <a:srgbClr val="000000"/>
                                </a:solidFill>
                                <a:latin typeface="Cambria Math"/>
                              </a:rPr>
                              <m:t>𝒐𝒖𝒕</m:t>
                            </m:r>
                          </m:sub>
                        </m:sSub>
                        <m:d>
                          <m:dPr>
                            <m:ctrlPr>
                              <a:rPr lang="en-US" sz="2100" b="1" i="1">
                                <a:solidFill>
                                  <a:srgbClr val="000000"/>
                                </a:solidFill>
                                <a:latin typeface="Cambria Math" panose="02040503050406030204" pitchFamily="18" charset="0"/>
                              </a:rPr>
                            </m:ctrlPr>
                          </m:dPr>
                          <m:e>
                            <m:sSub>
                              <m:sSubPr>
                                <m:ctrlPr>
                                  <a:rPr lang="en-US" sz="2100" b="1" i="1">
                                    <a:solidFill>
                                      <a:srgbClr val="000000"/>
                                    </a:solidFill>
                                    <a:latin typeface="Cambria Math" panose="02040503050406030204" pitchFamily="18" charset="0"/>
                                  </a:rPr>
                                </m:ctrlPr>
                              </m:sSubPr>
                              <m:e>
                                <m:r>
                                  <a:rPr lang="en-US" sz="2100" b="1" i="1">
                                    <a:solidFill>
                                      <a:srgbClr val="000000"/>
                                    </a:solidFill>
                                    <a:latin typeface="Cambria Math"/>
                                  </a:rPr>
                                  <m:t>𝑻</m:t>
                                </m:r>
                              </m:e>
                              <m:sub>
                                <m:r>
                                  <a:rPr lang="en-US" sz="2100" b="1" i="1">
                                    <a:solidFill>
                                      <a:srgbClr val="000000"/>
                                    </a:solidFill>
                                    <a:latin typeface="Cambria Math"/>
                                  </a:rPr>
                                  <m:t>𝒔</m:t>
                                </m:r>
                              </m:sub>
                            </m:sSub>
                            <m:r>
                              <a:rPr lang="en-US" sz="2100" b="1" i="1">
                                <a:solidFill>
                                  <a:srgbClr val="000000"/>
                                </a:solidFill>
                                <a:latin typeface="Cambria Math"/>
                              </a:rPr>
                              <m:t>−</m:t>
                            </m:r>
                            <m:sSub>
                              <m:sSubPr>
                                <m:ctrlPr>
                                  <a:rPr lang="en-US" sz="2100" b="1" i="1">
                                    <a:solidFill>
                                      <a:srgbClr val="000000"/>
                                    </a:solidFill>
                                    <a:latin typeface="Cambria Math" panose="02040503050406030204" pitchFamily="18" charset="0"/>
                                  </a:rPr>
                                </m:ctrlPr>
                              </m:sSubPr>
                              <m:e>
                                <m:r>
                                  <a:rPr lang="en-US" sz="2100" b="1" i="1">
                                    <a:solidFill>
                                      <a:srgbClr val="000000"/>
                                    </a:solidFill>
                                    <a:latin typeface="Cambria Math"/>
                                  </a:rPr>
                                  <m:t>𝑻</m:t>
                                </m:r>
                              </m:e>
                              <m:sub>
                                <m:r>
                                  <a:rPr lang="en-US" sz="2100" b="1" i="1">
                                    <a:solidFill>
                                      <a:srgbClr val="000000"/>
                                    </a:solidFill>
                                    <a:latin typeface="Cambria Math"/>
                                  </a:rPr>
                                  <m:t>𝒑</m:t>
                                </m:r>
                              </m:sub>
                            </m:sSub>
                          </m:e>
                        </m:d>
                        <m:r>
                          <a:rPr lang="en-US" sz="2100" b="1" i="1">
                            <a:solidFill>
                              <a:srgbClr val="000000"/>
                            </a:solidFill>
                            <a:latin typeface="Cambria Math"/>
                          </a:rPr>
                          <m:t> </m:t>
                        </m:r>
                        <m:r>
                          <a:rPr lang="en-US" sz="2100" b="1" i="1" smtClean="0">
                            <a:solidFill>
                              <a:srgbClr val="000000"/>
                            </a:solidFill>
                            <a:latin typeface="Cambria Math" panose="02040503050406030204" pitchFamily="18" charset="0"/>
                          </a:rPr>
                          <m:t>=</m:t>
                        </m:r>
                        <m:r>
                          <a:rPr lang="en-US" sz="2100" b="1" i="1">
                            <a:solidFill>
                              <a:srgbClr val="000000"/>
                            </a:solidFill>
                            <a:latin typeface="Cambria Math"/>
                          </a:rPr>
                          <m:t>  </m:t>
                        </m:r>
                        <m:f>
                          <m:fPr>
                            <m:ctrlPr>
                              <a:rPr lang="en-US" sz="2100" b="1" i="1">
                                <a:solidFill>
                                  <a:srgbClr val="000000"/>
                                </a:solidFill>
                                <a:latin typeface="Cambria Math" panose="02040503050406030204" pitchFamily="18" charset="0"/>
                              </a:rPr>
                            </m:ctrlPr>
                          </m:fPr>
                          <m:num>
                            <m:sSub>
                              <m:sSubPr>
                                <m:ctrlPr>
                                  <a:rPr lang="en-US" sz="2100" b="1" i="1">
                                    <a:solidFill>
                                      <a:srgbClr val="000000"/>
                                    </a:solidFill>
                                    <a:latin typeface="Cambria Math" panose="02040503050406030204" pitchFamily="18" charset="0"/>
                                  </a:rPr>
                                </m:ctrlPr>
                              </m:sSubPr>
                              <m:e>
                                <m:r>
                                  <a:rPr lang="en-US" sz="2100" b="1" i="1">
                                    <a:solidFill>
                                      <a:srgbClr val="000000"/>
                                    </a:solidFill>
                                    <a:latin typeface="Cambria Math"/>
                                  </a:rPr>
                                  <m:t>𝑨</m:t>
                                </m:r>
                              </m:e>
                              <m:sub>
                                <m:r>
                                  <a:rPr lang="en-US" sz="2100" b="1" i="1">
                                    <a:solidFill>
                                      <a:srgbClr val="000000"/>
                                    </a:solidFill>
                                    <a:latin typeface="Cambria Math"/>
                                  </a:rPr>
                                  <m:t>𝒊𝒏</m:t>
                                </m:r>
                              </m:sub>
                            </m:sSub>
                            <m:d>
                              <m:dPr>
                                <m:ctrlPr>
                                  <a:rPr lang="en-US" sz="2100" b="1" i="1">
                                    <a:solidFill>
                                      <a:srgbClr val="000000"/>
                                    </a:solidFill>
                                    <a:latin typeface="Cambria Math" panose="02040503050406030204" pitchFamily="18" charset="0"/>
                                  </a:rPr>
                                </m:ctrlPr>
                              </m:dPr>
                              <m:e>
                                <m:sSub>
                                  <m:sSubPr>
                                    <m:ctrlPr>
                                      <a:rPr lang="en-US" sz="2100" b="1" i="1">
                                        <a:solidFill>
                                          <a:srgbClr val="000000"/>
                                        </a:solidFill>
                                        <a:latin typeface="Cambria Math" panose="02040503050406030204" pitchFamily="18" charset="0"/>
                                      </a:rPr>
                                    </m:ctrlPr>
                                  </m:sSubPr>
                                  <m:e>
                                    <m:r>
                                      <a:rPr lang="en-US" sz="2100" b="1" i="1">
                                        <a:solidFill>
                                          <a:srgbClr val="000000"/>
                                        </a:solidFill>
                                        <a:latin typeface="Cambria Math"/>
                                      </a:rPr>
                                      <m:t>𝑷</m:t>
                                    </m:r>
                                  </m:e>
                                  <m:sub>
                                    <m:r>
                                      <a:rPr lang="en-US" sz="2100" b="1" i="1">
                                        <a:solidFill>
                                          <a:srgbClr val="000000"/>
                                        </a:solidFill>
                                        <a:latin typeface="Cambria Math"/>
                                      </a:rPr>
                                      <m:t>𝒐</m:t>
                                    </m:r>
                                  </m:sub>
                                </m:sSub>
                                <m:r>
                                  <a:rPr lang="en-US" sz="2100" b="1" i="1">
                                    <a:solidFill>
                                      <a:srgbClr val="000000"/>
                                    </a:solidFill>
                                    <a:latin typeface="Cambria Math"/>
                                  </a:rPr>
                                  <m:t>−</m:t>
                                </m:r>
                                <m:sSub>
                                  <m:sSubPr>
                                    <m:ctrlPr>
                                      <a:rPr lang="en-US" sz="2100" b="1" i="1">
                                        <a:solidFill>
                                          <a:srgbClr val="000000"/>
                                        </a:solidFill>
                                        <a:latin typeface="Cambria Math" panose="02040503050406030204" pitchFamily="18" charset="0"/>
                                      </a:rPr>
                                    </m:ctrlPr>
                                  </m:sSubPr>
                                  <m:e>
                                    <m:r>
                                      <a:rPr lang="en-US" sz="2100" b="1" i="1">
                                        <a:solidFill>
                                          <a:srgbClr val="000000"/>
                                        </a:solidFill>
                                        <a:latin typeface="Cambria Math"/>
                                      </a:rPr>
                                      <m:t>𝑷</m:t>
                                    </m:r>
                                  </m:e>
                                  <m:sub>
                                    <m:r>
                                      <a:rPr lang="en-US" sz="2100" b="1" i="1">
                                        <a:solidFill>
                                          <a:srgbClr val="000000"/>
                                        </a:solidFill>
                                        <a:latin typeface="Cambria Math"/>
                                      </a:rPr>
                                      <m:t>𝒄</m:t>
                                    </m:r>
                                  </m:sub>
                                </m:sSub>
                              </m:e>
                            </m:d>
                          </m:num>
                          <m:den>
                            <m:acc>
                              <m:accPr>
                                <m:chr m:val="̂"/>
                                <m:ctrlPr>
                                  <a:rPr lang="en-US" sz="2100" b="1" i="1">
                                    <a:solidFill>
                                      <a:srgbClr val="000000"/>
                                    </a:solidFill>
                                    <a:latin typeface="Cambria Math" panose="02040503050406030204" pitchFamily="18" charset="0"/>
                                  </a:rPr>
                                </m:ctrlPr>
                              </m:accPr>
                              <m:e>
                                <m:sSub>
                                  <m:sSubPr>
                                    <m:ctrlPr>
                                      <a:rPr lang="en-US" sz="2100" b="1" i="1">
                                        <a:solidFill>
                                          <a:srgbClr val="FF0000"/>
                                        </a:solidFill>
                                        <a:latin typeface="Cambria Math" panose="02040503050406030204" pitchFamily="18" charset="0"/>
                                      </a:rPr>
                                    </m:ctrlPr>
                                  </m:sSubPr>
                                  <m:e>
                                    <m:r>
                                      <a:rPr lang="en-US" sz="2100" b="1" i="1">
                                        <a:solidFill>
                                          <a:srgbClr val="FF0000"/>
                                        </a:solidFill>
                                        <a:latin typeface="Cambria Math"/>
                                      </a:rPr>
                                      <m:t>𝑹</m:t>
                                    </m:r>
                                  </m:e>
                                  <m:sub>
                                    <m:r>
                                      <a:rPr lang="en-US" sz="2100" b="1" i="1">
                                        <a:solidFill>
                                          <a:srgbClr val="FF0000"/>
                                        </a:solidFill>
                                        <a:latin typeface="Cambria Math"/>
                                      </a:rPr>
                                      <m:t>𝒑</m:t>
                                    </m:r>
                                  </m:sub>
                                </m:sSub>
                              </m:e>
                            </m:acc>
                          </m:den>
                        </m:f>
                      </m:oMath>
                    </a14:m>
                    <a:r>
                      <a:rPr lang="en-US" sz="2100" b="1" dirty="0"/>
                      <a:t> </a:t>
                    </a:r>
                    <a14:m>
                      <m:oMath xmlns:m="http://schemas.openxmlformats.org/officeDocument/2006/math">
                        <m:r>
                          <a:rPr lang="en-US" sz="2100" b="1" i="1">
                            <a:solidFill>
                              <a:srgbClr val="000000"/>
                            </a:solidFill>
                            <a:latin typeface="Cambria Math"/>
                          </a:rPr>
                          <m:t>.∆</m:t>
                        </m:r>
                        <m:sSub>
                          <m:sSubPr>
                            <m:ctrlPr>
                              <a:rPr lang="en-US" sz="2100" b="1" i="1">
                                <a:solidFill>
                                  <a:srgbClr val="000000"/>
                                </a:solidFill>
                                <a:latin typeface="Cambria Math" panose="02040503050406030204" pitchFamily="18" charset="0"/>
                              </a:rPr>
                            </m:ctrlPr>
                          </m:sSubPr>
                          <m:e>
                            <m:r>
                              <a:rPr lang="en-US" sz="2100" b="1" i="1">
                                <a:solidFill>
                                  <a:srgbClr val="000000"/>
                                </a:solidFill>
                                <a:latin typeface="Cambria Math"/>
                              </a:rPr>
                              <m:t>𝑯</m:t>
                            </m:r>
                          </m:e>
                          <m:sub>
                            <m:r>
                              <a:rPr lang="en-US" sz="2100" b="1" i="1">
                                <a:solidFill>
                                  <a:srgbClr val="000000"/>
                                </a:solidFill>
                                <a:latin typeface="Cambria Math"/>
                              </a:rPr>
                              <m:t>𝒔</m:t>
                            </m:r>
                          </m:sub>
                        </m:sSub>
                        <m:r>
                          <a:rPr lang="en-US" sz="2100" b="1" i="1">
                            <a:solidFill>
                              <a:srgbClr val="000000"/>
                            </a:solidFill>
                            <a:latin typeface="Cambria Math" panose="02040503050406030204" pitchFamily="18" charset="0"/>
                          </a:rPr>
                          <m:t> </m:t>
                        </m:r>
                      </m:oMath>
                    </a14:m>
                    <a:r>
                      <a:rPr lang="en-US" sz="2100" b="1" dirty="0">
                        <a:solidFill>
                          <a:srgbClr val="000000"/>
                        </a:solidFill>
                      </a:rPr>
                      <a:t>=</a:t>
                    </a:r>
                    <a:r>
                      <a:rPr lang="en-US" sz="2100" b="1" dirty="0"/>
                      <a:t> </a:t>
                    </a:r>
                    <a14:m>
                      <m:oMath xmlns:m="http://schemas.openxmlformats.org/officeDocument/2006/math">
                        <m:f>
                          <m:fPr>
                            <m:ctrlPr>
                              <a:rPr lang="en-US" sz="2100" b="1" i="1">
                                <a:solidFill>
                                  <a:srgbClr val="000000"/>
                                </a:solidFill>
                                <a:latin typeface="Cambria Math" panose="02040503050406030204" pitchFamily="18" charset="0"/>
                              </a:rPr>
                            </m:ctrlPr>
                          </m:fPr>
                          <m:num>
                            <m:r>
                              <a:rPr lang="en-US" sz="2100" b="1" i="1">
                                <a:solidFill>
                                  <a:srgbClr val="000000"/>
                                </a:solidFill>
                                <a:latin typeface="Cambria Math"/>
                              </a:rPr>
                              <m:t>𝒅𝒎</m:t>
                            </m:r>
                          </m:num>
                          <m:den>
                            <m:r>
                              <a:rPr lang="en-US" sz="2100" b="1" i="1">
                                <a:solidFill>
                                  <a:srgbClr val="000000"/>
                                </a:solidFill>
                                <a:latin typeface="Cambria Math"/>
                              </a:rPr>
                              <m:t>𝒅𝒕</m:t>
                            </m:r>
                          </m:den>
                        </m:f>
                      </m:oMath>
                    </a14:m>
                    <a:r>
                      <a:rPr lang="en-US" sz="2100" b="1" dirty="0">
                        <a:solidFill>
                          <a:srgbClr val="000000"/>
                        </a:solidFill>
                      </a:rPr>
                      <a:t> </a:t>
                    </a:r>
                    <a14:m>
                      <m:oMath xmlns:m="http://schemas.openxmlformats.org/officeDocument/2006/math">
                        <m:r>
                          <a:rPr lang="en-US" sz="2100" b="1" i="1">
                            <a:solidFill>
                              <a:srgbClr val="000000"/>
                            </a:solidFill>
                            <a:latin typeface="Cambria Math"/>
                          </a:rPr>
                          <m:t>.∆</m:t>
                        </m:r>
                        <m:sSub>
                          <m:sSubPr>
                            <m:ctrlPr>
                              <a:rPr lang="en-US" sz="2100" b="1" i="1">
                                <a:solidFill>
                                  <a:srgbClr val="000000"/>
                                </a:solidFill>
                                <a:latin typeface="Cambria Math" panose="02040503050406030204" pitchFamily="18" charset="0"/>
                              </a:rPr>
                            </m:ctrlPr>
                          </m:sSubPr>
                          <m:e>
                            <m:r>
                              <a:rPr lang="en-US" sz="2100" b="1" i="1">
                                <a:solidFill>
                                  <a:srgbClr val="000000"/>
                                </a:solidFill>
                                <a:latin typeface="Cambria Math"/>
                              </a:rPr>
                              <m:t>𝑯</m:t>
                            </m:r>
                          </m:e>
                          <m:sub>
                            <m:r>
                              <a:rPr lang="en-US" sz="2100" b="1" i="1">
                                <a:solidFill>
                                  <a:srgbClr val="000000"/>
                                </a:solidFill>
                                <a:latin typeface="Cambria Math"/>
                              </a:rPr>
                              <m:t>𝒔</m:t>
                            </m:r>
                          </m:sub>
                        </m:sSub>
                      </m:oMath>
                    </a14:m>
                    <a:endParaRPr lang="en-US" sz="2100" b="1" i="1" baseline="-25000" dirty="0">
                      <a:latin typeface="Cambria Math" panose="02040503050406030204" pitchFamily="18" charset="0"/>
                      <a:ea typeface="Cambria Math" panose="02040503050406030204" pitchFamily="18" charset="0"/>
                    </a:endParaRPr>
                  </a:p>
                </p:txBody>
              </p:sp>
            </mc:Choice>
            <mc:Fallback xmlns="">
              <p:sp>
                <p:nvSpPr>
                  <p:cNvPr id="13" name="Rectangle 12">
                    <a:extLst>
                      <a:ext uri="{FF2B5EF4-FFF2-40B4-BE49-F238E27FC236}">
                        <a16:creationId xmlns:a16="http://schemas.microsoft.com/office/drawing/2014/main" id="{7A273BBE-C550-4B78-9476-47FE6B4E2348}"/>
                      </a:ext>
                    </a:extLst>
                  </p:cNvPr>
                  <p:cNvSpPr>
                    <a:spLocks noRot="1" noChangeAspect="1" noMove="1" noResize="1" noEditPoints="1" noAdjustHandles="1" noChangeArrowheads="1" noChangeShapeType="1" noTextEdit="1"/>
                  </p:cNvSpPr>
                  <p:nvPr/>
                </p:nvSpPr>
                <p:spPr>
                  <a:xfrm>
                    <a:off x="509027" y="3670030"/>
                    <a:ext cx="7944980" cy="768556"/>
                  </a:xfrm>
                  <a:prstGeom prst="rect">
                    <a:avLst/>
                  </a:prstGeom>
                  <a:blipFill>
                    <a:blip r:embed="rId5"/>
                    <a:stretch>
                      <a:fillRect/>
                    </a:stretch>
                  </a:blipFill>
                  <a:ln>
                    <a:solidFill>
                      <a:srgbClr val="000000"/>
                    </a:solidFill>
                  </a:ln>
                </p:spPr>
                <p:txBody>
                  <a:bodyPr/>
                  <a:lstStyle/>
                  <a:p>
                    <a:r>
                      <a:rPr lang="en-US">
                        <a:noFill/>
                      </a:rPr>
                      <a:t> </a:t>
                    </a:r>
                  </a:p>
                </p:txBody>
              </p:sp>
            </mc:Fallback>
          </mc:AlternateContent>
        </p:grpSp>
        <p:pic>
          <p:nvPicPr>
            <p:cNvPr id="9" name="Picture 3">
              <a:extLst>
                <a:ext uri="{FF2B5EF4-FFF2-40B4-BE49-F238E27FC236}">
                  <a16:creationId xmlns:a16="http://schemas.microsoft.com/office/drawing/2014/main" id="{1FEA8F80-2898-40B1-AC33-710DB1B572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7015" y="1600200"/>
              <a:ext cx="957570" cy="1820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a:extLst>
                <a:ext uri="{FF2B5EF4-FFF2-40B4-BE49-F238E27FC236}">
                  <a16:creationId xmlns:a16="http://schemas.microsoft.com/office/drawing/2014/main" id="{1B114438-B686-46E0-800F-62876AD19A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1550" y="1828800"/>
              <a:ext cx="957263"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a:extLst>
                <a:ext uri="{FF2B5EF4-FFF2-40B4-BE49-F238E27FC236}">
                  <a16:creationId xmlns:a16="http://schemas.microsoft.com/office/drawing/2014/main" id="{364D8CA2-8AFB-41B4-AF09-8DA526C7A6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1" y="2362200"/>
              <a:ext cx="685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9" name="Straight Arrow Connector 18">
            <a:extLst>
              <a:ext uri="{FF2B5EF4-FFF2-40B4-BE49-F238E27FC236}">
                <a16:creationId xmlns:a16="http://schemas.microsoft.com/office/drawing/2014/main" id="{FC369A29-8406-4F3F-B232-BE5EB8457C24}"/>
              </a:ext>
            </a:extLst>
          </p:cNvPr>
          <p:cNvCxnSpPr>
            <a:cxnSpLocks/>
          </p:cNvCxnSpPr>
          <p:nvPr/>
        </p:nvCxnSpPr>
        <p:spPr>
          <a:xfrm>
            <a:off x="2389148" y="4892755"/>
            <a:ext cx="0" cy="3429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794D56AE-DAC2-4407-AB2C-84FE098F7DB5}"/>
              </a:ext>
            </a:extLst>
          </p:cNvPr>
          <p:cNvSpPr txBox="1"/>
          <p:nvPr/>
        </p:nvSpPr>
        <p:spPr>
          <a:xfrm>
            <a:off x="1188998" y="5284913"/>
            <a:ext cx="2400300" cy="507831"/>
          </a:xfrm>
          <a:prstGeom prst="rect">
            <a:avLst/>
          </a:prstGeom>
          <a:noFill/>
        </p:spPr>
        <p:txBody>
          <a:bodyPr wrap="square" rtlCol="0">
            <a:spAutoFit/>
          </a:bodyPr>
          <a:lstStyle/>
          <a:p>
            <a:pPr algn="ctr"/>
            <a:r>
              <a:rPr lang="en-US" sz="1350" dirty="0">
                <a:solidFill>
                  <a:srgbClr val="000000"/>
                </a:solidFill>
              </a:rPr>
              <a:t>Container + Equipment</a:t>
            </a:r>
          </a:p>
          <a:p>
            <a:pPr algn="ctr"/>
            <a:r>
              <a:rPr lang="en-US" sz="1350" dirty="0">
                <a:solidFill>
                  <a:srgbClr val="000000"/>
                </a:solidFill>
              </a:rPr>
              <a:t>dependent</a:t>
            </a:r>
          </a:p>
        </p:txBody>
      </p:sp>
      <p:cxnSp>
        <p:nvCxnSpPr>
          <p:cNvPr id="21" name="Straight Arrow Connector 20">
            <a:extLst>
              <a:ext uri="{FF2B5EF4-FFF2-40B4-BE49-F238E27FC236}">
                <a16:creationId xmlns:a16="http://schemas.microsoft.com/office/drawing/2014/main" id="{7C5F0453-B4BD-4B4E-9042-1B277574688B}"/>
              </a:ext>
            </a:extLst>
          </p:cNvPr>
          <p:cNvCxnSpPr>
            <a:cxnSpLocks/>
          </p:cNvCxnSpPr>
          <p:nvPr/>
        </p:nvCxnSpPr>
        <p:spPr>
          <a:xfrm>
            <a:off x="5297122" y="4959515"/>
            <a:ext cx="0" cy="32539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D6434205-BA02-420A-B3B5-F6BB25A42AFC}"/>
              </a:ext>
            </a:extLst>
          </p:cNvPr>
          <p:cNvSpPr txBox="1"/>
          <p:nvPr/>
        </p:nvSpPr>
        <p:spPr>
          <a:xfrm>
            <a:off x="4229100" y="5308806"/>
            <a:ext cx="2514600" cy="507831"/>
          </a:xfrm>
          <a:prstGeom prst="rect">
            <a:avLst/>
          </a:prstGeom>
          <a:noFill/>
        </p:spPr>
        <p:txBody>
          <a:bodyPr wrap="square" rtlCol="0">
            <a:spAutoFit/>
          </a:bodyPr>
          <a:lstStyle/>
          <a:p>
            <a:pPr algn="ctr"/>
            <a:r>
              <a:rPr lang="en-US" sz="1350" dirty="0">
                <a:solidFill>
                  <a:srgbClr val="000000"/>
                </a:solidFill>
              </a:rPr>
              <a:t>Formulation + Freezing Profile</a:t>
            </a:r>
          </a:p>
          <a:p>
            <a:pPr algn="ctr"/>
            <a:r>
              <a:rPr lang="en-US" sz="1350" dirty="0">
                <a:solidFill>
                  <a:srgbClr val="000000"/>
                </a:solidFill>
              </a:rPr>
              <a:t>dependent</a:t>
            </a:r>
          </a:p>
        </p:txBody>
      </p:sp>
    </p:spTree>
    <p:extLst>
      <p:ext uri="{BB962C8B-B14F-4D97-AF65-F5344CB8AC3E}">
        <p14:creationId xmlns:p14="http://schemas.microsoft.com/office/powerpoint/2010/main" val="3951863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791BF3E3-D785-4C0D-8C2C-F10C892872D7}"/>
              </a:ext>
            </a:extLst>
          </p:cNvPr>
          <p:cNvGrpSpPr/>
          <p:nvPr/>
        </p:nvGrpSpPr>
        <p:grpSpPr>
          <a:xfrm>
            <a:off x="2362200" y="2861147"/>
            <a:ext cx="5774094" cy="937437"/>
            <a:chOff x="3670920" y="2015018"/>
            <a:chExt cx="5996893" cy="717803"/>
          </a:xfrm>
        </p:grpSpPr>
        <mc:AlternateContent xmlns:mc="http://schemas.openxmlformats.org/markup-compatibility/2006">
          <mc:Choice xmlns:a14="http://schemas.microsoft.com/office/drawing/2010/main" Requires="a14">
            <p:sp>
              <p:nvSpPr>
                <p:cNvPr id="52" name="Rectangle 51">
                  <a:extLst>
                    <a:ext uri="{FF2B5EF4-FFF2-40B4-BE49-F238E27FC236}">
                      <a16:creationId xmlns:a16="http://schemas.microsoft.com/office/drawing/2014/main" id="{9C0CFB34-3F91-4C26-BF31-2670EDBC0320}"/>
                    </a:ext>
                  </a:extLst>
                </p:cNvPr>
                <p:cNvSpPr/>
                <p:nvPr/>
              </p:nvSpPr>
              <p:spPr>
                <a:xfrm>
                  <a:off x="3670920" y="2015018"/>
                  <a:ext cx="3161134" cy="717803"/>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f>
                          <m:fPr>
                            <m:ctrlPr>
                              <a:rPr lang="en-US" sz="2400" b="1" i="1" smtClean="0">
                                <a:solidFill>
                                  <a:schemeClr val="bg1">
                                    <a:lumMod val="65000"/>
                                  </a:schemeClr>
                                </a:solidFill>
                                <a:latin typeface="Cambria Math" panose="02040503050406030204" pitchFamily="18" charset="0"/>
                              </a:rPr>
                            </m:ctrlPr>
                          </m:fPr>
                          <m:num>
                            <m:r>
                              <a:rPr lang="en-US" sz="2400" b="1" i="1">
                                <a:solidFill>
                                  <a:schemeClr val="bg1">
                                    <a:lumMod val="65000"/>
                                  </a:schemeClr>
                                </a:solidFill>
                                <a:latin typeface="Cambria Math"/>
                              </a:rPr>
                              <m:t>𝒅𝒎</m:t>
                            </m:r>
                          </m:num>
                          <m:den>
                            <m:r>
                              <a:rPr lang="en-US" sz="2400" b="1" i="1">
                                <a:solidFill>
                                  <a:schemeClr val="bg1">
                                    <a:lumMod val="65000"/>
                                  </a:schemeClr>
                                </a:solidFill>
                                <a:latin typeface="Cambria Math"/>
                              </a:rPr>
                              <m:t>𝒅𝒕</m:t>
                            </m:r>
                          </m:den>
                        </m:f>
                        <m:r>
                          <a:rPr lang="en-US" sz="2400" b="1" i="1" smtClean="0">
                            <a:solidFill>
                              <a:schemeClr val="bg1">
                                <a:lumMod val="65000"/>
                              </a:schemeClr>
                            </a:solidFill>
                            <a:latin typeface="Cambria Math"/>
                          </a:rPr>
                          <m:t> </m:t>
                        </m:r>
                        <m:r>
                          <m:rPr>
                            <m:nor/>
                          </m:rPr>
                          <a:rPr lang="en-US" sz="2400" b="1" dirty="0">
                            <a:solidFill>
                              <a:schemeClr val="bg1">
                                <a:lumMod val="65000"/>
                              </a:schemeClr>
                            </a:solidFill>
                          </a:rPr>
                          <m:t>=</m:t>
                        </m:r>
                        <m:r>
                          <a:rPr lang="en-US" sz="2400" b="1" i="1" dirty="0" smtClean="0">
                            <a:solidFill>
                              <a:schemeClr val="bg1">
                                <a:lumMod val="65000"/>
                              </a:schemeClr>
                            </a:solidFill>
                            <a:latin typeface="Cambria Math"/>
                          </a:rPr>
                          <m:t> </m:t>
                        </m:r>
                        <m:f>
                          <m:fPr>
                            <m:ctrlPr>
                              <a:rPr lang="en-US" sz="2400" b="1" i="1" smtClean="0">
                                <a:solidFill>
                                  <a:schemeClr val="bg1">
                                    <a:lumMod val="65000"/>
                                  </a:schemeClr>
                                </a:solidFill>
                                <a:latin typeface="Cambria Math" panose="02040503050406030204" pitchFamily="18" charset="0"/>
                              </a:rPr>
                            </m:ctrlPr>
                          </m:fPr>
                          <m:num>
                            <m:sSub>
                              <m:sSubPr>
                                <m:ctrlPr>
                                  <a:rPr lang="en-US" sz="2400" b="1" i="1">
                                    <a:solidFill>
                                      <a:schemeClr val="bg1">
                                        <a:lumMod val="65000"/>
                                      </a:schemeClr>
                                    </a:solidFill>
                                    <a:latin typeface="Cambria Math" panose="02040503050406030204" pitchFamily="18" charset="0"/>
                                  </a:rPr>
                                </m:ctrlPr>
                              </m:sSubPr>
                              <m:e>
                                <m:r>
                                  <a:rPr lang="en-US" sz="2400" b="1" i="1">
                                    <a:solidFill>
                                      <a:schemeClr val="bg1">
                                        <a:lumMod val="65000"/>
                                      </a:schemeClr>
                                    </a:solidFill>
                                    <a:latin typeface="Cambria Math"/>
                                  </a:rPr>
                                  <m:t>𝑨</m:t>
                                </m:r>
                              </m:e>
                              <m:sub>
                                <m:r>
                                  <a:rPr lang="en-US" sz="2400" b="1" i="1">
                                    <a:solidFill>
                                      <a:schemeClr val="bg1">
                                        <a:lumMod val="65000"/>
                                      </a:schemeClr>
                                    </a:solidFill>
                                    <a:latin typeface="Cambria Math"/>
                                  </a:rPr>
                                  <m:t>𝒊𝒏</m:t>
                                </m:r>
                              </m:sub>
                            </m:sSub>
                            <m:d>
                              <m:dPr>
                                <m:ctrlPr>
                                  <a:rPr lang="en-US" sz="2400" b="1" i="1">
                                    <a:solidFill>
                                      <a:schemeClr val="bg1">
                                        <a:lumMod val="65000"/>
                                      </a:schemeClr>
                                    </a:solidFill>
                                    <a:latin typeface="Cambria Math" panose="02040503050406030204" pitchFamily="18" charset="0"/>
                                  </a:rPr>
                                </m:ctrlPr>
                              </m:dPr>
                              <m:e>
                                <m:sSub>
                                  <m:sSubPr>
                                    <m:ctrlPr>
                                      <a:rPr lang="en-US" sz="2400" b="1" i="1">
                                        <a:solidFill>
                                          <a:schemeClr val="bg1">
                                            <a:lumMod val="65000"/>
                                          </a:schemeClr>
                                        </a:solidFill>
                                        <a:latin typeface="Cambria Math" panose="02040503050406030204" pitchFamily="18" charset="0"/>
                                      </a:rPr>
                                    </m:ctrlPr>
                                  </m:sSubPr>
                                  <m:e>
                                    <m:r>
                                      <a:rPr lang="en-US" sz="2400" b="1" i="1">
                                        <a:solidFill>
                                          <a:schemeClr val="bg1">
                                            <a:lumMod val="65000"/>
                                          </a:schemeClr>
                                        </a:solidFill>
                                        <a:latin typeface="Cambria Math"/>
                                      </a:rPr>
                                      <m:t>𝑷</m:t>
                                    </m:r>
                                  </m:e>
                                  <m:sub>
                                    <m:r>
                                      <a:rPr lang="en-US" sz="2400" b="1" i="1">
                                        <a:solidFill>
                                          <a:schemeClr val="bg1">
                                            <a:lumMod val="65000"/>
                                          </a:schemeClr>
                                        </a:solidFill>
                                        <a:latin typeface="Cambria Math"/>
                                      </a:rPr>
                                      <m:t>𝒐</m:t>
                                    </m:r>
                                  </m:sub>
                                </m:sSub>
                                <m:r>
                                  <a:rPr lang="en-US" sz="2400" b="1" i="1">
                                    <a:solidFill>
                                      <a:schemeClr val="bg1">
                                        <a:lumMod val="65000"/>
                                      </a:schemeClr>
                                    </a:solidFill>
                                    <a:latin typeface="Cambria Math"/>
                                  </a:rPr>
                                  <m:t>−</m:t>
                                </m:r>
                                <m:sSub>
                                  <m:sSubPr>
                                    <m:ctrlPr>
                                      <a:rPr lang="en-US" sz="2400" b="1" i="1">
                                        <a:solidFill>
                                          <a:schemeClr val="bg1">
                                            <a:lumMod val="65000"/>
                                          </a:schemeClr>
                                        </a:solidFill>
                                        <a:latin typeface="Cambria Math" panose="02040503050406030204" pitchFamily="18" charset="0"/>
                                      </a:rPr>
                                    </m:ctrlPr>
                                  </m:sSubPr>
                                  <m:e>
                                    <m:r>
                                      <a:rPr lang="en-US" sz="2400" b="1" i="1">
                                        <a:solidFill>
                                          <a:schemeClr val="bg1">
                                            <a:lumMod val="65000"/>
                                          </a:schemeClr>
                                        </a:solidFill>
                                        <a:latin typeface="Cambria Math"/>
                                      </a:rPr>
                                      <m:t>𝑷</m:t>
                                    </m:r>
                                  </m:e>
                                  <m:sub>
                                    <m:r>
                                      <a:rPr lang="en-US" sz="2400" b="1" i="1">
                                        <a:solidFill>
                                          <a:schemeClr val="bg1">
                                            <a:lumMod val="65000"/>
                                          </a:schemeClr>
                                        </a:solidFill>
                                        <a:latin typeface="Cambria Math"/>
                                      </a:rPr>
                                      <m:t>𝒄</m:t>
                                    </m:r>
                                  </m:sub>
                                </m:sSub>
                              </m:e>
                            </m:d>
                          </m:num>
                          <m:den>
                            <m:acc>
                              <m:accPr>
                                <m:chr m:val="̂"/>
                                <m:ctrlPr>
                                  <a:rPr lang="en-US" sz="2400" b="1" i="1" smtClean="0">
                                    <a:solidFill>
                                      <a:srgbClr val="000000"/>
                                    </a:solidFill>
                                    <a:latin typeface="Cambria Math" panose="02040503050406030204" pitchFamily="18" charset="0"/>
                                  </a:rPr>
                                </m:ctrlPr>
                              </m:accPr>
                              <m:e>
                                <m:sSub>
                                  <m:sSubPr>
                                    <m:ctrlPr>
                                      <a:rPr lang="en-US" sz="2400" b="1" i="1">
                                        <a:solidFill>
                                          <a:srgbClr val="000000"/>
                                        </a:solidFill>
                                        <a:latin typeface="Cambria Math" panose="02040503050406030204" pitchFamily="18" charset="0"/>
                                      </a:rPr>
                                    </m:ctrlPr>
                                  </m:sSubPr>
                                  <m:e>
                                    <m:r>
                                      <a:rPr lang="en-US" sz="2400" b="1" i="1">
                                        <a:solidFill>
                                          <a:srgbClr val="000000"/>
                                        </a:solidFill>
                                        <a:latin typeface="Cambria Math"/>
                                      </a:rPr>
                                      <m:t>𝑹</m:t>
                                    </m:r>
                                  </m:e>
                                  <m:sub>
                                    <m:r>
                                      <a:rPr lang="en-US" sz="2400" b="1" i="1">
                                        <a:solidFill>
                                          <a:srgbClr val="000000"/>
                                        </a:solidFill>
                                        <a:latin typeface="Cambria Math"/>
                                      </a:rPr>
                                      <m:t>𝒑</m:t>
                                    </m:r>
                                  </m:sub>
                                </m:sSub>
                              </m:e>
                            </m:acc>
                          </m:den>
                        </m:f>
                      </m:oMath>
                    </m:oMathPara>
                  </a14:m>
                  <a:endParaRPr lang="en-US" sz="2400" b="1" dirty="0"/>
                </a:p>
              </p:txBody>
            </p:sp>
          </mc:Choice>
          <mc:Fallback>
            <p:sp>
              <p:nvSpPr>
                <p:cNvPr id="52" name="Rectangle 51">
                  <a:extLst>
                    <a:ext uri="{FF2B5EF4-FFF2-40B4-BE49-F238E27FC236}">
                      <a16:creationId xmlns:a16="http://schemas.microsoft.com/office/drawing/2014/main" id="{9C0CFB34-3F91-4C26-BF31-2670EDBC0320}"/>
                    </a:ext>
                  </a:extLst>
                </p:cNvPr>
                <p:cNvSpPr>
                  <a:spLocks noRot="1" noChangeAspect="1" noMove="1" noResize="1" noEditPoints="1" noAdjustHandles="1" noChangeArrowheads="1" noChangeShapeType="1" noTextEdit="1"/>
                </p:cNvSpPr>
                <p:nvPr/>
              </p:nvSpPr>
              <p:spPr>
                <a:xfrm>
                  <a:off x="3670920" y="2015018"/>
                  <a:ext cx="3161134" cy="71780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30675024-8802-4633-9322-F36E18DB0D7D}"/>
                    </a:ext>
                  </a:extLst>
                </p:cNvPr>
                <p:cNvSpPr/>
                <p:nvPr/>
              </p:nvSpPr>
              <p:spPr>
                <a:xfrm>
                  <a:off x="7639822" y="2255421"/>
                  <a:ext cx="2027991" cy="4083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b="1" i="1" smtClean="0">
                                <a:solidFill>
                                  <a:srgbClr val="000000"/>
                                </a:solidFill>
                                <a:latin typeface="Cambria Math" panose="02040503050406030204" pitchFamily="18" charset="0"/>
                              </a:rPr>
                            </m:ctrlPr>
                          </m:accPr>
                          <m:e>
                            <m:sSub>
                              <m:sSubPr>
                                <m:ctrlPr>
                                  <a:rPr lang="en-US" b="1" i="1">
                                    <a:solidFill>
                                      <a:srgbClr val="000000"/>
                                    </a:solidFill>
                                    <a:latin typeface="Cambria Math" panose="02040503050406030204" pitchFamily="18" charset="0"/>
                                  </a:rPr>
                                </m:ctrlPr>
                              </m:sSubPr>
                              <m:e>
                                <m:r>
                                  <a:rPr lang="en-US" b="1" i="1">
                                    <a:solidFill>
                                      <a:srgbClr val="000000"/>
                                    </a:solidFill>
                                    <a:latin typeface="Cambria Math"/>
                                  </a:rPr>
                                  <m:t>𝑹</m:t>
                                </m:r>
                              </m:e>
                              <m:sub>
                                <m:r>
                                  <a:rPr lang="en-US" b="1" i="1">
                                    <a:solidFill>
                                      <a:srgbClr val="000000"/>
                                    </a:solidFill>
                                    <a:latin typeface="Cambria Math"/>
                                  </a:rPr>
                                  <m:t>𝒑</m:t>
                                </m:r>
                              </m:sub>
                            </m:sSub>
                          </m:e>
                        </m:acc>
                        <m:r>
                          <a:rPr lang="en-US" b="1" i="1" smtClean="0">
                            <a:solidFill>
                              <a:srgbClr val="000000"/>
                            </a:solidFill>
                            <a:latin typeface="Cambria Math"/>
                          </a:rPr>
                          <m:t>= </m:t>
                        </m:r>
                        <m:r>
                          <a:rPr lang="en-US" b="1" i="1" smtClean="0">
                            <a:solidFill>
                              <a:srgbClr val="000000"/>
                            </a:solidFill>
                            <a:latin typeface="Cambria Math"/>
                          </a:rPr>
                          <m:t>𝒇</m:t>
                        </m:r>
                        <m:r>
                          <a:rPr lang="en-US" b="1" i="1" smtClean="0">
                            <a:solidFill>
                              <a:srgbClr val="000000"/>
                            </a:solidFill>
                            <a:latin typeface="Cambria Math"/>
                          </a:rPr>
                          <m:t>(</m:t>
                        </m:r>
                        <m:r>
                          <a:rPr lang="en-US" b="1" i="1" smtClean="0">
                            <a:solidFill>
                              <a:schemeClr val="bg1">
                                <a:lumMod val="50000"/>
                              </a:schemeClr>
                            </a:solidFill>
                            <a:latin typeface="Cambria Math"/>
                          </a:rPr>
                          <m:t>𝑻</m:t>
                        </m:r>
                        <m:r>
                          <a:rPr lang="en-US" b="1" i="1" baseline="-25000" smtClean="0">
                            <a:solidFill>
                              <a:schemeClr val="bg1">
                                <a:lumMod val="50000"/>
                              </a:schemeClr>
                            </a:solidFill>
                            <a:latin typeface="Cambria Math"/>
                          </a:rPr>
                          <m:t>𝒏</m:t>
                        </m:r>
                        <m:r>
                          <a:rPr lang="en-US" b="1" i="1" smtClean="0">
                            <a:solidFill>
                              <a:srgbClr val="000000"/>
                            </a:solidFill>
                            <a:latin typeface="Cambria Math"/>
                          </a:rPr>
                          <m:t> ,</m:t>
                        </m:r>
                        <m:sSub>
                          <m:sSubPr>
                            <m:ctrlPr>
                              <a:rPr lang="en-US" b="1" i="1" smtClean="0">
                                <a:solidFill>
                                  <a:srgbClr val="000000"/>
                                </a:solidFill>
                                <a:latin typeface="Cambria Math" panose="02040503050406030204" pitchFamily="18" charset="0"/>
                              </a:rPr>
                            </m:ctrlPr>
                          </m:sSubPr>
                          <m:e>
                            <m:r>
                              <a:rPr lang="en-US" b="1" i="1" smtClean="0">
                                <a:solidFill>
                                  <a:srgbClr val="000000"/>
                                </a:solidFill>
                                <a:latin typeface="Cambria Math"/>
                              </a:rPr>
                              <m:t>𝒉</m:t>
                            </m:r>
                          </m:e>
                          <m:sub>
                            <m:r>
                              <a:rPr lang="en-US" b="1" i="1" smtClean="0">
                                <a:solidFill>
                                  <a:srgbClr val="000000"/>
                                </a:solidFill>
                                <a:latin typeface="Cambria Math"/>
                              </a:rPr>
                              <m:t>𝒅𝒓𝒚</m:t>
                            </m:r>
                          </m:sub>
                        </m:sSub>
                        <m:r>
                          <a:rPr lang="en-US" b="1" i="1" smtClean="0">
                            <a:solidFill>
                              <a:srgbClr val="000000"/>
                            </a:solidFill>
                            <a:latin typeface="Cambria Math"/>
                          </a:rPr>
                          <m:t>)</m:t>
                        </m:r>
                      </m:oMath>
                    </m:oMathPara>
                  </a14:m>
                  <a:endParaRPr lang="en-US" dirty="0">
                    <a:latin typeface="Symbol" panose="05050102010706020507" pitchFamily="18" charset="2"/>
                  </a:endParaRPr>
                </a:p>
              </p:txBody>
            </p:sp>
          </mc:Choice>
          <mc:Fallback xmlns="">
            <p:sp>
              <p:nvSpPr>
                <p:cNvPr id="53" name="Rectangle 52">
                  <a:extLst>
                    <a:ext uri="{FF2B5EF4-FFF2-40B4-BE49-F238E27FC236}">
                      <a16:creationId xmlns:a16="http://schemas.microsoft.com/office/drawing/2014/main" id="{30675024-8802-4633-9322-F36E18DB0D7D}"/>
                    </a:ext>
                  </a:extLst>
                </p:cNvPr>
                <p:cNvSpPr>
                  <a:spLocks noRot="1" noChangeAspect="1" noMove="1" noResize="1" noEditPoints="1" noAdjustHandles="1" noChangeArrowheads="1" noChangeShapeType="1" noTextEdit="1"/>
                </p:cNvSpPr>
                <p:nvPr/>
              </p:nvSpPr>
              <p:spPr>
                <a:xfrm>
                  <a:off x="7639822" y="2255421"/>
                  <a:ext cx="2027991" cy="408317"/>
                </a:xfrm>
                <a:prstGeom prst="rect">
                  <a:avLst/>
                </a:prstGeom>
                <a:blipFill>
                  <a:blip r:embed="rId4"/>
                  <a:stretch>
                    <a:fillRect b="-8955"/>
                  </a:stretch>
                </a:blipFill>
              </p:spPr>
              <p:txBody>
                <a:bodyPr/>
                <a:lstStyle/>
                <a:p>
                  <a:r>
                    <a:rPr lang="en-US">
                      <a:noFill/>
                    </a:rPr>
                    <a:t> </a:t>
                  </a:r>
                </a:p>
              </p:txBody>
            </p:sp>
          </mc:Fallback>
        </mc:AlternateContent>
        <p:cxnSp>
          <p:nvCxnSpPr>
            <p:cNvPr id="54" name="Straight Connector 53">
              <a:extLst>
                <a:ext uri="{FF2B5EF4-FFF2-40B4-BE49-F238E27FC236}">
                  <a16:creationId xmlns:a16="http://schemas.microsoft.com/office/drawing/2014/main" id="{05DF5506-69B3-4F89-A358-AB96E3B6B356}"/>
                </a:ext>
              </a:extLst>
            </p:cNvPr>
            <p:cNvCxnSpPr/>
            <p:nvPr/>
          </p:nvCxnSpPr>
          <p:spPr>
            <a:xfrm flipH="1">
              <a:off x="8584534" y="2315117"/>
              <a:ext cx="276224" cy="355829"/>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grpSp>
      <p:sp>
        <p:nvSpPr>
          <p:cNvPr id="5" name="Text Placeholder 4"/>
          <p:cNvSpPr>
            <a:spLocks noGrp="1"/>
          </p:cNvSpPr>
          <p:nvPr>
            <p:ph type="body" sz="quarter" idx="13"/>
          </p:nvPr>
        </p:nvSpPr>
        <p:spPr>
          <a:xfrm>
            <a:off x="261801" y="352015"/>
            <a:ext cx="8620397" cy="945885"/>
          </a:xfrm>
        </p:spPr>
        <p:txBody>
          <a:bodyPr/>
          <a:lstStyle/>
          <a:p>
            <a:pPr algn="ctr">
              <a:lnSpc>
                <a:spcPct val="100000"/>
              </a:lnSpc>
            </a:pPr>
            <a:r>
              <a:rPr lang="en-US" sz="2700" dirty="0"/>
              <a:t>Four important parameters are used to model the performance of a freeze dryer</a:t>
            </a:r>
          </a:p>
        </p:txBody>
      </p:sp>
      <p:grpSp>
        <p:nvGrpSpPr>
          <p:cNvPr id="45" name="Group 44">
            <a:extLst>
              <a:ext uri="{FF2B5EF4-FFF2-40B4-BE49-F238E27FC236}">
                <a16:creationId xmlns:a16="http://schemas.microsoft.com/office/drawing/2014/main" id="{5A571378-96FF-4BC4-94F8-562E6535ADB5}"/>
              </a:ext>
            </a:extLst>
          </p:cNvPr>
          <p:cNvGrpSpPr/>
          <p:nvPr/>
        </p:nvGrpSpPr>
        <p:grpSpPr>
          <a:xfrm>
            <a:off x="2362200" y="1568328"/>
            <a:ext cx="6190858" cy="793872"/>
            <a:chOff x="2892587" y="1441024"/>
            <a:chExt cx="6190858" cy="793872"/>
          </a:xfrm>
        </p:grpSpPr>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C782076A-BAE1-4B82-83D2-1032B348162E}"/>
                    </a:ext>
                  </a:extLst>
                </p:cNvPr>
                <p:cNvSpPr/>
                <p:nvPr/>
              </p:nvSpPr>
              <p:spPr>
                <a:xfrm>
                  <a:off x="2892587" y="1441024"/>
                  <a:ext cx="3303597" cy="7938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b="1" i="1" smtClean="0">
                                <a:solidFill>
                                  <a:schemeClr val="bg1">
                                    <a:lumMod val="65000"/>
                                  </a:schemeClr>
                                </a:solidFill>
                                <a:latin typeface="Cambria Math" panose="02040503050406030204" pitchFamily="18" charset="0"/>
                              </a:rPr>
                            </m:ctrlPr>
                          </m:fPr>
                          <m:num>
                            <m:r>
                              <a:rPr lang="en-US" sz="2400" b="1" i="1">
                                <a:solidFill>
                                  <a:schemeClr val="bg1">
                                    <a:lumMod val="65000"/>
                                  </a:schemeClr>
                                </a:solidFill>
                                <a:latin typeface="Cambria Math"/>
                              </a:rPr>
                              <m:t>𝒅𝒒</m:t>
                            </m:r>
                          </m:num>
                          <m:den>
                            <m:r>
                              <a:rPr lang="en-US" sz="2400" b="1" i="1">
                                <a:solidFill>
                                  <a:schemeClr val="bg1">
                                    <a:lumMod val="65000"/>
                                  </a:schemeClr>
                                </a:solidFill>
                                <a:latin typeface="Cambria Math"/>
                              </a:rPr>
                              <m:t>𝒅𝒕</m:t>
                            </m:r>
                          </m:den>
                        </m:f>
                        <m:r>
                          <m:rPr>
                            <m:nor/>
                          </m:rPr>
                          <a:rPr lang="en-US" sz="2400" b="1">
                            <a:solidFill>
                              <a:schemeClr val="bg1">
                                <a:lumMod val="65000"/>
                              </a:schemeClr>
                            </a:solidFill>
                            <a:latin typeface="Cambria Math"/>
                          </a:rPr>
                          <m:t> </m:t>
                        </m:r>
                        <m:r>
                          <m:rPr>
                            <m:nor/>
                          </m:rPr>
                          <a:rPr lang="en-US" sz="2400" b="1" dirty="0">
                            <a:solidFill>
                              <a:schemeClr val="bg1">
                                <a:lumMod val="65000"/>
                              </a:schemeClr>
                            </a:solidFill>
                          </a:rPr>
                          <m:t>=</m:t>
                        </m:r>
                        <m:r>
                          <a:rPr lang="en-US" sz="2400" b="1" i="1" dirty="0">
                            <a:solidFill>
                              <a:schemeClr val="bg1">
                                <a:lumMod val="65000"/>
                              </a:schemeClr>
                            </a:solidFill>
                            <a:latin typeface="Cambria Math"/>
                          </a:rPr>
                          <m:t> </m:t>
                        </m:r>
                        <m:sSub>
                          <m:sSubPr>
                            <m:ctrlPr>
                              <a:rPr lang="en-US" sz="2400" b="1" i="1">
                                <a:solidFill>
                                  <a:srgbClr val="000000"/>
                                </a:solidFill>
                                <a:latin typeface="Cambria Math" panose="02040503050406030204" pitchFamily="18" charset="0"/>
                              </a:rPr>
                            </m:ctrlPr>
                          </m:sSubPr>
                          <m:e>
                            <m:r>
                              <a:rPr lang="en-US" sz="2400" b="1" i="1">
                                <a:solidFill>
                                  <a:srgbClr val="000000"/>
                                </a:solidFill>
                                <a:latin typeface="Cambria Math"/>
                              </a:rPr>
                              <m:t>𝑲</m:t>
                            </m:r>
                          </m:e>
                          <m:sub>
                            <m:r>
                              <a:rPr lang="en-US" sz="2400" b="1" i="1">
                                <a:solidFill>
                                  <a:srgbClr val="000000"/>
                                </a:solidFill>
                                <a:latin typeface="Cambria Math"/>
                              </a:rPr>
                              <m:t>𝑽</m:t>
                            </m:r>
                          </m:sub>
                        </m:sSub>
                        <m:sSub>
                          <m:sSubPr>
                            <m:ctrlPr>
                              <a:rPr lang="en-US" sz="2400" b="1" i="1" smtClean="0">
                                <a:solidFill>
                                  <a:schemeClr val="bg1">
                                    <a:lumMod val="65000"/>
                                  </a:schemeClr>
                                </a:solidFill>
                                <a:latin typeface="Cambria Math" panose="02040503050406030204" pitchFamily="18" charset="0"/>
                              </a:rPr>
                            </m:ctrlPr>
                          </m:sSubPr>
                          <m:e>
                            <m:r>
                              <a:rPr lang="en-US" sz="2400" b="1" i="1">
                                <a:solidFill>
                                  <a:schemeClr val="bg1">
                                    <a:lumMod val="65000"/>
                                  </a:schemeClr>
                                </a:solidFill>
                                <a:latin typeface="Cambria Math"/>
                              </a:rPr>
                              <m:t>𝑨</m:t>
                            </m:r>
                          </m:e>
                          <m:sub>
                            <m:r>
                              <a:rPr lang="en-US" sz="2400" b="1" i="1">
                                <a:solidFill>
                                  <a:schemeClr val="bg1">
                                    <a:lumMod val="65000"/>
                                  </a:schemeClr>
                                </a:solidFill>
                                <a:latin typeface="Cambria Math"/>
                              </a:rPr>
                              <m:t>𝒐𝒖𝒕</m:t>
                            </m:r>
                          </m:sub>
                        </m:sSub>
                        <m:d>
                          <m:dPr>
                            <m:ctrlPr>
                              <a:rPr lang="en-US" sz="2400" b="1" i="1">
                                <a:solidFill>
                                  <a:schemeClr val="bg1">
                                    <a:lumMod val="65000"/>
                                  </a:schemeClr>
                                </a:solidFill>
                                <a:latin typeface="Cambria Math" panose="02040503050406030204" pitchFamily="18" charset="0"/>
                              </a:rPr>
                            </m:ctrlPr>
                          </m:dPr>
                          <m:e>
                            <m:sSub>
                              <m:sSubPr>
                                <m:ctrlPr>
                                  <a:rPr lang="en-US" sz="2400" b="1" i="1">
                                    <a:solidFill>
                                      <a:schemeClr val="bg1">
                                        <a:lumMod val="65000"/>
                                      </a:schemeClr>
                                    </a:solidFill>
                                    <a:latin typeface="Cambria Math" panose="02040503050406030204" pitchFamily="18" charset="0"/>
                                  </a:rPr>
                                </m:ctrlPr>
                              </m:sSubPr>
                              <m:e>
                                <m:r>
                                  <a:rPr lang="en-US" sz="2400" b="1" i="1">
                                    <a:solidFill>
                                      <a:schemeClr val="bg1">
                                        <a:lumMod val="65000"/>
                                      </a:schemeClr>
                                    </a:solidFill>
                                    <a:latin typeface="Cambria Math"/>
                                  </a:rPr>
                                  <m:t>𝑻</m:t>
                                </m:r>
                              </m:e>
                              <m:sub>
                                <m:r>
                                  <a:rPr lang="en-US" sz="2400" b="1" i="1">
                                    <a:solidFill>
                                      <a:schemeClr val="bg1">
                                        <a:lumMod val="65000"/>
                                      </a:schemeClr>
                                    </a:solidFill>
                                    <a:latin typeface="Cambria Math"/>
                                  </a:rPr>
                                  <m:t>𝒔</m:t>
                                </m:r>
                              </m:sub>
                            </m:sSub>
                            <m:r>
                              <a:rPr lang="en-US" sz="2400" b="1" i="1">
                                <a:solidFill>
                                  <a:schemeClr val="bg1">
                                    <a:lumMod val="65000"/>
                                  </a:schemeClr>
                                </a:solidFill>
                                <a:latin typeface="Cambria Math"/>
                              </a:rPr>
                              <m:t>−</m:t>
                            </m:r>
                            <m:sSub>
                              <m:sSubPr>
                                <m:ctrlPr>
                                  <a:rPr lang="en-US" sz="2400" b="1" i="1">
                                    <a:solidFill>
                                      <a:schemeClr val="bg1">
                                        <a:lumMod val="65000"/>
                                      </a:schemeClr>
                                    </a:solidFill>
                                    <a:latin typeface="Cambria Math" panose="02040503050406030204" pitchFamily="18" charset="0"/>
                                  </a:rPr>
                                </m:ctrlPr>
                              </m:sSubPr>
                              <m:e>
                                <m:r>
                                  <a:rPr lang="en-US" sz="2400" b="1" i="1">
                                    <a:solidFill>
                                      <a:schemeClr val="bg1">
                                        <a:lumMod val="65000"/>
                                      </a:schemeClr>
                                    </a:solidFill>
                                    <a:latin typeface="Cambria Math"/>
                                  </a:rPr>
                                  <m:t>𝑻</m:t>
                                </m:r>
                              </m:e>
                              <m:sub>
                                <m:r>
                                  <a:rPr lang="en-US" sz="2400" b="1" i="1">
                                    <a:solidFill>
                                      <a:schemeClr val="bg1">
                                        <a:lumMod val="65000"/>
                                      </a:schemeClr>
                                    </a:solidFill>
                                    <a:latin typeface="Cambria Math"/>
                                  </a:rPr>
                                  <m:t>𝒑</m:t>
                                </m:r>
                              </m:sub>
                            </m:sSub>
                          </m:e>
                        </m:d>
                      </m:oMath>
                    </m:oMathPara>
                  </a14:m>
                  <a:endParaRPr lang="en-US" sz="2400" dirty="0"/>
                </a:p>
              </p:txBody>
            </p:sp>
          </mc:Choice>
          <mc:Fallback xmlns="">
            <p:sp>
              <p:nvSpPr>
                <p:cNvPr id="12" name="Rectangle 11"/>
                <p:cNvSpPr>
                  <a:spLocks noRot="1" noChangeAspect="1" noMove="1" noResize="1" noEditPoints="1" noAdjustHandles="1" noChangeArrowheads="1" noChangeShapeType="1" noTextEdit="1"/>
                </p:cNvSpPr>
                <p:nvPr/>
              </p:nvSpPr>
              <p:spPr>
                <a:xfrm>
                  <a:off x="2892587" y="1441024"/>
                  <a:ext cx="3303597" cy="793872"/>
                </a:xfrm>
                <a:prstGeom prst="rect">
                  <a:avLst/>
                </a:prstGeom>
                <a:blipFill rotWithShape="1">
                  <a:blip r:embed="rId5"/>
                  <a:stretch>
                    <a:fillRect/>
                  </a:stretch>
                </a:blipFill>
              </p:spPr>
              <p:txBody>
                <a:bodyPr/>
                <a:lstStyle/>
                <a:p>
                  <a:r>
                    <a:rPr lang="en-US">
                      <a:noFill/>
                    </a:rPr>
                    <a:t> </a:t>
                  </a:r>
                </a:p>
              </p:txBody>
            </p:sp>
          </mc:Fallback>
        </mc:AlternateContent>
        <p:grpSp>
          <p:nvGrpSpPr>
            <p:cNvPr id="47" name="Group 46">
              <a:extLst>
                <a:ext uri="{FF2B5EF4-FFF2-40B4-BE49-F238E27FC236}">
                  <a16:creationId xmlns:a16="http://schemas.microsoft.com/office/drawing/2014/main" id="{5AF9BA1C-0FD4-49FC-B4C9-903F553F97DC}"/>
                </a:ext>
              </a:extLst>
            </p:cNvPr>
            <p:cNvGrpSpPr/>
            <p:nvPr/>
          </p:nvGrpSpPr>
          <p:grpSpPr>
            <a:xfrm>
              <a:off x="6572950" y="1727064"/>
              <a:ext cx="2510495" cy="438935"/>
              <a:chOff x="4482835" y="2303133"/>
              <a:chExt cx="2510495" cy="438935"/>
            </a:xfrm>
          </p:grpSpPr>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31E28374-ED24-4C35-9668-1A023027BD34}"/>
                      </a:ext>
                    </a:extLst>
                  </p:cNvPr>
                  <p:cNvSpPr/>
                  <p:nvPr/>
                </p:nvSpPr>
                <p:spPr>
                  <a:xfrm>
                    <a:off x="4482835" y="2303133"/>
                    <a:ext cx="2510495" cy="3955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000000"/>
                                  </a:solidFill>
                                  <a:latin typeface="Cambria Math" panose="02040503050406030204" pitchFamily="18" charset="0"/>
                                </a:rPr>
                              </m:ctrlPr>
                            </m:sSubPr>
                            <m:e>
                              <m:r>
                                <a:rPr lang="en-US" b="1" i="1">
                                  <a:solidFill>
                                    <a:srgbClr val="000000"/>
                                  </a:solidFill>
                                  <a:latin typeface="Cambria Math"/>
                                </a:rPr>
                                <m:t>𝑲</m:t>
                              </m:r>
                            </m:e>
                            <m:sub>
                              <m:r>
                                <a:rPr lang="en-US" b="1" i="1">
                                  <a:solidFill>
                                    <a:srgbClr val="000000"/>
                                  </a:solidFill>
                                  <a:latin typeface="Cambria Math"/>
                                </a:rPr>
                                <m:t>𝑽</m:t>
                              </m:r>
                            </m:sub>
                          </m:sSub>
                          <m:r>
                            <a:rPr lang="en-US" b="1" i="1" smtClean="0">
                              <a:solidFill>
                                <a:srgbClr val="000000"/>
                              </a:solidFill>
                              <a:latin typeface="Cambria Math"/>
                            </a:rPr>
                            <m:t>= </m:t>
                          </m:r>
                          <m:r>
                            <a:rPr lang="en-US" b="1" i="1" smtClean="0">
                              <a:solidFill>
                                <a:srgbClr val="000000"/>
                              </a:solidFill>
                              <a:latin typeface="Cambria Math"/>
                            </a:rPr>
                            <m:t>𝒇</m:t>
                          </m:r>
                          <m:r>
                            <a:rPr lang="en-US" b="1" i="1" smtClean="0">
                              <a:solidFill>
                                <a:srgbClr val="000000"/>
                              </a:solidFill>
                              <a:latin typeface="Cambria Math"/>
                            </a:rPr>
                            <m:t>(</m:t>
                          </m:r>
                          <m:r>
                            <a:rPr lang="en-US" b="1" i="1" smtClean="0">
                              <a:solidFill>
                                <a:srgbClr val="000000"/>
                              </a:solidFill>
                              <a:latin typeface="Cambria Math"/>
                            </a:rPr>
                            <m:t>𝑷𝒄</m:t>
                          </m:r>
                          <m:r>
                            <a:rPr lang="en-US" b="1" i="1" smtClean="0">
                              <a:solidFill>
                                <a:srgbClr val="000000"/>
                              </a:solidFill>
                              <a:latin typeface="Cambria Math"/>
                            </a:rPr>
                            <m:t> ,</m:t>
                          </m:r>
                          <m:r>
                            <a:rPr lang="en-US" b="1" i="1" smtClean="0">
                              <a:solidFill>
                                <a:schemeClr val="bg1">
                                  <a:lumMod val="50000"/>
                                </a:schemeClr>
                              </a:solidFill>
                              <a:latin typeface="Cambria Math"/>
                            </a:rPr>
                            <m:t>𝑻</m:t>
                          </m:r>
                          <m:r>
                            <a:rPr lang="en-US" b="1" i="1" baseline="-25000" smtClean="0">
                              <a:solidFill>
                                <a:schemeClr val="bg1">
                                  <a:lumMod val="50000"/>
                                </a:schemeClr>
                              </a:solidFill>
                              <a:latin typeface="Cambria Math"/>
                            </a:rPr>
                            <m:t>𝒔</m:t>
                          </m:r>
                          <m:r>
                            <a:rPr lang="en-US" b="1" i="1" smtClean="0">
                              <a:solidFill>
                                <a:schemeClr val="bg1">
                                  <a:lumMod val="50000"/>
                                </a:schemeClr>
                              </a:solidFill>
                              <a:latin typeface="Cambria Math"/>
                            </a:rPr>
                            <m:t> , </m:t>
                          </m:r>
                          <m:sSub>
                            <m:sSubPr>
                              <m:ctrlPr>
                                <a:rPr lang="en-US" b="1" i="1" smtClean="0">
                                  <a:solidFill>
                                    <a:schemeClr val="bg1">
                                      <a:lumMod val="50000"/>
                                    </a:schemeClr>
                                  </a:solidFill>
                                  <a:latin typeface="Cambria Math" panose="02040503050406030204" pitchFamily="18" charset="0"/>
                                </a:rPr>
                              </m:ctrlPr>
                            </m:sSubPr>
                            <m:e>
                              <m:r>
                                <a:rPr lang="en-US" b="1" i="1" smtClean="0">
                                  <a:solidFill>
                                    <a:schemeClr val="bg1">
                                      <a:lumMod val="50000"/>
                                    </a:schemeClr>
                                  </a:solidFill>
                                  <a:latin typeface="Cambria Math"/>
                                </a:rPr>
                                <m:t>𝑽</m:t>
                              </m:r>
                            </m:e>
                            <m:sub>
                              <m:r>
                                <a:rPr lang="en-US" b="1" i="1" smtClean="0">
                                  <a:solidFill>
                                    <a:schemeClr val="bg1">
                                      <a:lumMod val="50000"/>
                                    </a:schemeClr>
                                  </a:solidFill>
                                  <a:latin typeface="Cambria Math"/>
                                </a:rPr>
                                <m:t>𝒇𝒊𝒍𝒍</m:t>
                              </m:r>
                            </m:sub>
                          </m:sSub>
                          <m:r>
                            <a:rPr lang="en-US" b="1" i="1" smtClean="0">
                              <a:solidFill>
                                <a:srgbClr val="000000"/>
                              </a:solidFill>
                              <a:latin typeface="Cambria Math"/>
                            </a:rPr>
                            <m:t>)</m:t>
                          </m:r>
                        </m:oMath>
                      </m:oMathPara>
                    </a14:m>
                    <a:endParaRPr lang="en-US" dirty="0">
                      <a:latin typeface="Symbol" panose="05050102010706020507" pitchFamily="18" charset="2"/>
                    </a:endParaRPr>
                  </a:p>
                </p:txBody>
              </p:sp>
            </mc:Choice>
            <mc:Fallback xmlns="">
              <p:sp>
                <p:nvSpPr>
                  <p:cNvPr id="15" name="Rectangle 14"/>
                  <p:cNvSpPr>
                    <a:spLocks noRot="1" noChangeAspect="1" noMove="1" noResize="1" noEditPoints="1" noAdjustHandles="1" noChangeArrowheads="1" noChangeShapeType="1" noTextEdit="1"/>
                  </p:cNvSpPr>
                  <p:nvPr/>
                </p:nvSpPr>
                <p:spPr>
                  <a:xfrm>
                    <a:off x="4482835" y="2303133"/>
                    <a:ext cx="2510495" cy="395558"/>
                  </a:xfrm>
                  <a:prstGeom prst="rect">
                    <a:avLst/>
                  </a:prstGeom>
                  <a:blipFill rotWithShape="1">
                    <a:blip r:embed="rId6"/>
                    <a:stretch>
                      <a:fillRect b="-9231"/>
                    </a:stretch>
                  </a:blipFill>
                </p:spPr>
                <p:txBody>
                  <a:bodyPr/>
                  <a:lstStyle/>
                  <a:p>
                    <a:r>
                      <a:rPr lang="en-US">
                        <a:noFill/>
                      </a:rPr>
                      <a:t> </a:t>
                    </a:r>
                  </a:p>
                </p:txBody>
              </p:sp>
            </mc:Fallback>
          </mc:AlternateContent>
          <p:cxnSp>
            <p:nvCxnSpPr>
              <p:cNvPr id="49" name="Straight Connector 48">
                <a:extLst>
                  <a:ext uri="{FF2B5EF4-FFF2-40B4-BE49-F238E27FC236}">
                    <a16:creationId xmlns:a16="http://schemas.microsoft.com/office/drawing/2014/main" id="{5649448A-98A0-4E6D-9C3D-D8A37D284B1B}"/>
                  </a:ext>
                </a:extLst>
              </p:cNvPr>
              <p:cNvCxnSpPr/>
              <p:nvPr/>
            </p:nvCxnSpPr>
            <p:spPr>
              <a:xfrm flipH="1">
                <a:off x="5831672" y="2386239"/>
                <a:ext cx="276224" cy="355829"/>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6E28703D-D5CA-45EA-AE9C-33D41D65B93D}"/>
                  </a:ext>
                </a:extLst>
              </p:cNvPr>
              <p:cNvCxnSpPr/>
              <p:nvPr/>
            </p:nvCxnSpPr>
            <p:spPr>
              <a:xfrm flipH="1">
                <a:off x="6222196" y="2386239"/>
                <a:ext cx="276224" cy="355829"/>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grpSp>
      </p:grpSp>
      <p:grpSp>
        <p:nvGrpSpPr>
          <p:cNvPr id="55" name="Group 54">
            <a:extLst>
              <a:ext uri="{FF2B5EF4-FFF2-40B4-BE49-F238E27FC236}">
                <a16:creationId xmlns:a16="http://schemas.microsoft.com/office/drawing/2014/main" id="{9364C450-ACF0-428C-9D19-73A999CD6E8F}"/>
              </a:ext>
            </a:extLst>
          </p:cNvPr>
          <p:cNvGrpSpPr/>
          <p:nvPr/>
        </p:nvGrpSpPr>
        <p:grpSpPr>
          <a:xfrm>
            <a:off x="76200" y="1715869"/>
            <a:ext cx="1828800" cy="3563056"/>
            <a:chOff x="76200" y="1944469"/>
            <a:chExt cx="1828800" cy="3563056"/>
          </a:xfrm>
        </p:grpSpPr>
        <p:sp>
          <p:nvSpPr>
            <p:cNvPr id="56" name="TextBox 55">
              <a:extLst>
                <a:ext uri="{FF2B5EF4-FFF2-40B4-BE49-F238E27FC236}">
                  <a16:creationId xmlns:a16="http://schemas.microsoft.com/office/drawing/2014/main" id="{710170BA-5AD8-4CC1-BDF7-FB0A363968AB}"/>
                </a:ext>
              </a:extLst>
            </p:cNvPr>
            <p:cNvSpPr txBox="1"/>
            <p:nvPr/>
          </p:nvSpPr>
          <p:spPr>
            <a:xfrm>
              <a:off x="76200" y="1944469"/>
              <a:ext cx="1828800" cy="646331"/>
            </a:xfrm>
            <a:prstGeom prst="rect">
              <a:avLst/>
            </a:prstGeom>
            <a:noFill/>
          </p:spPr>
          <p:txBody>
            <a:bodyPr wrap="square" rtlCol="0">
              <a:spAutoFit/>
            </a:bodyPr>
            <a:lstStyle/>
            <a:p>
              <a:pPr algn="ctr"/>
              <a:r>
                <a:rPr lang="en-US" b="1" dirty="0">
                  <a:solidFill>
                    <a:srgbClr val="000000"/>
                  </a:solidFill>
                </a:rPr>
                <a:t>Heat Transfer Coefficient</a:t>
              </a:r>
            </a:p>
          </p:txBody>
        </p:sp>
        <p:sp>
          <p:nvSpPr>
            <p:cNvPr id="57" name="TextBox 56">
              <a:extLst>
                <a:ext uri="{FF2B5EF4-FFF2-40B4-BE49-F238E27FC236}">
                  <a16:creationId xmlns:a16="http://schemas.microsoft.com/office/drawing/2014/main" id="{21596E87-E484-49AB-AFF2-D9B8793035B0}"/>
                </a:ext>
              </a:extLst>
            </p:cNvPr>
            <p:cNvSpPr txBox="1"/>
            <p:nvPr/>
          </p:nvSpPr>
          <p:spPr>
            <a:xfrm>
              <a:off x="76200" y="3231977"/>
              <a:ext cx="1828800" cy="646331"/>
            </a:xfrm>
            <a:prstGeom prst="rect">
              <a:avLst/>
            </a:prstGeom>
            <a:noFill/>
          </p:spPr>
          <p:txBody>
            <a:bodyPr wrap="square" rtlCol="0">
              <a:spAutoFit/>
            </a:bodyPr>
            <a:lstStyle/>
            <a:p>
              <a:pPr algn="ctr"/>
              <a:r>
                <a:rPr lang="en-US" b="1" dirty="0">
                  <a:solidFill>
                    <a:srgbClr val="000000"/>
                  </a:solidFill>
                </a:rPr>
                <a:t>Mass Transfer Coefficient</a:t>
              </a:r>
            </a:p>
          </p:txBody>
        </p:sp>
        <p:sp>
          <p:nvSpPr>
            <p:cNvPr id="58" name="TextBox 57">
              <a:extLst>
                <a:ext uri="{FF2B5EF4-FFF2-40B4-BE49-F238E27FC236}">
                  <a16:creationId xmlns:a16="http://schemas.microsoft.com/office/drawing/2014/main" id="{410D8078-A5EC-4849-85C4-BE1C5BFEEFEA}"/>
                </a:ext>
              </a:extLst>
            </p:cNvPr>
            <p:cNvSpPr txBox="1"/>
            <p:nvPr/>
          </p:nvSpPr>
          <p:spPr>
            <a:xfrm>
              <a:off x="76200" y="4861194"/>
              <a:ext cx="1828800" cy="646331"/>
            </a:xfrm>
            <a:prstGeom prst="rect">
              <a:avLst/>
            </a:prstGeom>
            <a:noFill/>
          </p:spPr>
          <p:txBody>
            <a:bodyPr wrap="square" rtlCol="0">
              <a:spAutoFit/>
            </a:bodyPr>
            <a:lstStyle/>
            <a:p>
              <a:pPr algn="ctr"/>
              <a:r>
                <a:rPr lang="en-US" b="1" dirty="0">
                  <a:solidFill>
                    <a:srgbClr val="000000"/>
                  </a:solidFill>
                </a:rPr>
                <a:t>Freeze Dryer Limitations</a:t>
              </a:r>
            </a:p>
          </p:txBody>
        </p:sp>
      </p:grpSp>
      <p:grpSp>
        <p:nvGrpSpPr>
          <p:cNvPr id="59" name="Group 58">
            <a:extLst>
              <a:ext uri="{FF2B5EF4-FFF2-40B4-BE49-F238E27FC236}">
                <a16:creationId xmlns:a16="http://schemas.microsoft.com/office/drawing/2014/main" id="{361BD39D-9114-44A4-A956-0FB8E9ADD227}"/>
              </a:ext>
            </a:extLst>
          </p:cNvPr>
          <p:cNvGrpSpPr/>
          <p:nvPr/>
        </p:nvGrpSpPr>
        <p:grpSpPr>
          <a:xfrm>
            <a:off x="2247626" y="4387148"/>
            <a:ext cx="2999487" cy="1263134"/>
            <a:chOff x="6640029" y="2442550"/>
            <a:chExt cx="2762853" cy="1263134"/>
          </a:xfrm>
        </p:grpSpPr>
        <p:sp>
          <p:nvSpPr>
            <p:cNvPr id="60" name="TextBox 59">
              <a:extLst>
                <a:ext uri="{FF2B5EF4-FFF2-40B4-BE49-F238E27FC236}">
                  <a16:creationId xmlns:a16="http://schemas.microsoft.com/office/drawing/2014/main" id="{F2E27328-4BC1-4953-A747-3961C1C125A2}"/>
                </a:ext>
              </a:extLst>
            </p:cNvPr>
            <p:cNvSpPr txBox="1"/>
            <p:nvPr/>
          </p:nvSpPr>
          <p:spPr>
            <a:xfrm>
              <a:off x="6640029" y="3367130"/>
              <a:ext cx="2762853" cy="338554"/>
            </a:xfrm>
            <a:prstGeom prst="rect">
              <a:avLst/>
            </a:prstGeom>
            <a:noFill/>
          </p:spPr>
          <p:txBody>
            <a:bodyPr wrap="square" rtlCol="0">
              <a:spAutoFit/>
            </a:bodyPr>
            <a:lstStyle/>
            <a:p>
              <a:pPr algn="ctr"/>
              <a:r>
                <a:rPr lang="en-US" sz="1600" b="1" dirty="0">
                  <a:solidFill>
                    <a:srgbClr val="000000"/>
                  </a:solidFill>
                </a:rPr>
                <a:t>Maximum Sublimation Rate </a:t>
              </a:r>
            </a:p>
          </p:txBody>
        </p:sp>
        <mc:AlternateContent xmlns:mc="http://schemas.openxmlformats.org/markup-compatibility/2006" xmlns:a14="http://schemas.microsoft.com/office/drawing/2010/main">
          <mc:Choice Requires="a14">
            <p:sp>
              <p:nvSpPr>
                <p:cNvPr id="61" name="Rectangle 60">
                  <a:extLst>
                    <a:ext uri="{FF2B5EF4-FFF2-40B4-BE49-F238E27FC236}">
                      <a16:creationId xmlns:a16="http://schemas.microsoft.com/office/drawing/2014/main" id="{031BFA31-58B3-4170-B9A8-BBACA5D792AC}"/>
                    </a:ext>
                  </a:extLst>
                </p:cNvPr>
                <p:cNvSpPr/>
                <p:nvPr/>
              </p:nvSpPr>
              <p:spPr>
                <a:xfrm>
                  <a:off x="7327923" y="2442550"/>
                  <a:ext cx="1574754" cy="971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chemeClr val="bg1">
                                    <a:lumMod val="65000"/>
                                  </a:schemeClr>
                                </a:solidFill>
                                <a:latin typeface="Cambria Math" panose="02040503050406030204" pitchFamily="18" charset="0"/>
                              </a:rPr>
                            </m:ctrlPr>
                          </m:sSubPr>
                          <m:e>
                            <m:d>
                              <m:dPr>
                                <m:ctrlPr>
                                  <a:rPr lang="en-US" sz="2400" b="1" i="1">
                                    <a:solidFill>
                                      <a:schemeClr val="bg1">
                                        <a:lumMod val="65000"/>
                                      </a:schemeClr>
                                    </a:solidFill>
                                    <a:latin typeface="Cambria Math" panose="02040503050406030204" pitchFamily="18" charset="0"/>
                                  </a:rPr>
                                </m:ctrlPr>
                              </m:dPr>
                              <m:e>
                                <m:f>
                                  <m:fPr>
                                    <m:ctrlPr>
                                      <a:rPr lang="en-US" sz="2400" b="1" i="1">
                                        <a:solidFill>
                                          <a:schemeClr val="bg1">
                                            <a:lumMod val="65000"/>
                                          </a:schemeClr>
                                        </a:solidFill>
                                        <a:latin typeface="Cambria Math" panose="02040503050406030204" pitchFamily="18" charset="0"/>
                                      </a:rPr>
                                    </m:ctrlPr>
                                  </m:fPr>
                                  <m:num>
                                    <m:r>
                                      <a:rPr lang="en-US" sz="2400" b="1" i="1">
                                        <a:solidFill>
                                          <a:schemeClr val="bg1">
                                            <a:lumMod val="65000"/>
                                          </a:schemeClr>
                                        </a:solidFill>
                                        <a:latin typeface="Cambria Math"/>
                                      </a:rPr>
                                      <m:t>𝒅𝒎</m:t>
                                    </m:r>
                                  </m:num>
                                  <m:den>
                                    <m:r>
                                      <a:rPr lang="en-US" sz="2400" b="1" i="1">
                                        <a:solidFill>
                                          <a:schemeClr val="bg1">
                                            <a:lumMod val="65000"/>
                                          </a:schemeClr>
                                        </a:solidFill>
                                        <a:latin typeface="Cambria Math"/>
                                      </a:rPr>
                                      <m:t>𝒅𝒕</m:t>
                                    </m:r>
                                  </m:den>
                                </m:f>
                              </m:e>
                            </m:d>
                          </m:e>
                          <m:sub>
                            <m:r>
                              <a:rPr lang="en-US" sz="2400" b="1" i="1" smtClean="0">
                                <a:solidFill>
                                  <a:schemeClr val="bg1">
                                    <a:lumMod val="65000"/>
                                  </a:schemeClr>
                                </a:solidFill>
                                <a:latin typeface="Cambria Math"/>
                              </a:rPr>
                              <m:t>𝒎𝒂𝒙</m:t>
                            </m:r>
                          </m:sub>
                        </m:sSub>
                      </m:oMath>
                    </m:oMathPara>
                  </a14:m>
                  <a:endParaRPr lang="en-US" sz="2400" dirty="0"/>
                </a:p>
              </p:txBody>
            </p:sp>
          </mc:Choice>
          <mc:Fallback xmlns="">
            <p:sp>
              <p:nvSpPr>
                <p:cNvPr id="29" name="Rectangle 28"/>
                <p:cNvSpPr>
                  <a:spLocks noRot="1" noChangeAspect="1" noMove="1" noResize="1" noEditPoints="1" noAdjustHandles="1" noChangeArrowheads="1" noChangeShapeType="1" noTextEdit="1"/>
                </p:cNvSpPr>
                <p:nvPr/>
              </p:nvSpPr>
              <p:spPr>
                <a:xfrm>
                  <a:off x="7327923" y="2442550"/>
                  <a:ext cx="1574754" cy="898772"/>
                </a:xfrm>
                <a:prstGeom prst="rect">
                  <a:avLst/>
                </a:prstGeom>
                <a:blipFill rotWithShape="1">
                  <a:blip r:embed="rId10"/>
                  <a:stretch>
                    <a:fillRect/>
                  </a:stretch>
                </a:blipFill>
              </p:spPr>
              <p:txBody>
                <a:bodyPr/>
                <a:lstStyle/>
                <a:p>
                  <a:r>
                    <a:rPr lang="en-US">
                      <a:noFill/>
                    </a:rPr>
                    <a:t> </a:t>
                  </a:r>
                </a:p>
              </p:txBody>
            </p:sp>
          </mc:Fallback>
        </mc:AlternateContent>
      </p:grpSp>
      <p:grpSp>
        <p:nvGrpSpPr>
          <p:cNvPr id="62" name="Group 61">
            <a:extLst>
              <a:ext uri="{FF2B5EF4-FFF2-40B4-BE49-F238E27FC236}">
                <a16:creationId xmlns:a16="http://schemas.microsoft.com/office/drawing/2014/main" id="{1492C115-C4E6-4F42-A990-FFD857985F15}"/>
              </a:ext>
            </a:extLst>
          </p:cNvPr>
          <p:cNvGrpSpPr/>
          <p:nvPr/>
        </p:nvGrpSpPr>
        <p:grpSpPr>
          <a:xfrm>
            <a:off x="5401075" y="4544732"/>
            <a:ext cx="3428202" cy="1099599"/>
            <a:chOff x="5396484" y="5623170"/>
            <a:chExt cx="3428202" cy="1099599"/>
          </a:xfrm>
        </p:grpSpPr>
        <p:sp>
          <p:nvSpPr>
            <p:cNvPr id="63" name="TextBox 62">
              <a:extLst>
                <a:ext uri="{FF2B5EF4-FFF2-40B4-BE49-F238E27FC236}">
                  <a16:creationId xmlns:a16="http://schemas.microsoft.com/office/drawing/2014/main" id="{D2CC0553-C511-43D4-9D2E-960B3DD25399}"/>
                </a:ext>
              </a:extLst>
            </p:cNvPr>
            <p:cNvSpPr txBox="1"/>
            <p:nvPr/>
          </p:nvSpPr>
          <p:spPr>
            <a:xfrm>
              <a:off x="5396484" y="6384215"/>
              <a:ext cx="3428202" cy="338554"/>
            </a:xfrm>
            <a:prstGeom prst="rect">
              <a:avLst/>
            </a:prstGeom>
            <a:noFill/>
          </p:spPr>
          <p:txBody>
            <a:bodyPr wrap="square" rtlCol="0">
              <a:spAutoFit/>
            </a:bodyPr>
            <a:lstStyle/>
            <a:p>
              <a:pPr algn="ctr"/>
              <a:r>
                <a:rPr lang="en-US" sz="1600" b="1" dirty="0">
                  <a:solidFill>
                    <a:srgbClr val="000000"/>
                  </a:solidFill>
                </a:rPr>
                <a:t>Minimum Controllable Pressure</a:t>
              </a:r>
            </a:p>
          </p:txBody>
        </p:sp>
        <mc:AlternateContent xmlns:mc="http://schemas.openxmlformats.org/markup-compatibility/2006" xmlns:a14="http://schemas.microsoft.com/office/drawing/2010/main">
          <mc:Choice Requires="a14">
            <p:sp>
              <p:nvSpPr>
                <p:cNvPr id="64" name="Rectangle 63">
                  <a:extLst>
                    <a:ext uri="{FF2B5EF4-FFF2-40B4-BE49-F238E27FC236}">
                      <a16:creationId xmlns:a16="http://schemas.microsoft.com/office/drawing/2014/main" id="{D371E4F4-4DB0-4CA6-873D-33D8207D35A4}"/>
                    </a:ext>
                  </a:extLst>
                </p:cNvPr>
                <p:cNvSpPr/>
                <p:nvPr/>
              </p:nvSpPr>
              <p:spPr>
                <a:xfrm>
                  <a:off x="6346084" y="5623170"/>
                  <a:ext cx="1709629"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chemeClr val="bg1">
                                    <a:lumMod val="65000"/>
                                  </a:schemeClr>
                                </a:solidFill>
                                <a:latin typeface="Cambria Math" panose="02040503050406030204" pitchFamily="18" charset="0"/>
                              </a:rPr>
                            </m:ctrlPr>
                          </m:sSubPr>
                          <m:e>
                            <m:d>
                              <m:dPr>
                                <m:ctrlPr>
                                  <a:rPr lang="en-US" sz="2800" b="1" i="1">
                                    <a:solidFill>
                                      <a:schemeClr val="bg1">
                                        <a:lumMod val="65000"/>
                                      </a:schemeClr>
                                    </a:solidFill>
                                    <a:latin typeface="Cambria Math" panose="02040503050406030204" pitchFamily="18" charset="0"/>
                                  </a:rPr>
                                </m:ctrlPr>
                              </m:dPr>
                              <m:e>
                                <m:r>
                                  <a:rPr lang="en-US" sz="2800" b="1" i="1" smtClean="0">
                                    <a:solidFill>
                                      <a:schemeClr val="bg1">
                                        <a:lumMod val="65000"/>
                                      </a:schemeClr>
                                    </a:solidFill>
                                    <a:latin typeface="Cambria Math"/>
                                  </a:rPr>
                                  <m:t>𝑷</m:t>
                                </m:r>
                                <m:r>
                                  <a:rPr lang="en-US" sz="2800" b="1" i="1" baseline="-25000" smtClean="0">
                                    <a:solidFill>
                                      <a:schemeClr val="bg1">
                                        <a:lumMod val="65000"/>
                                      </a:schemeClr>
                                    </a:solidFill>
                                    <a:latin typeface="Cambria Math"/>
                                  </a:rPr>
                                  <m:t>𝒄</m:t>
                                </m:r>
                              </m:e>
                            </m:d>
                          </m:e>
                          <m:sub>
                            <m:r>
                              <a:rPr lang="en-US" sz="2800" b="1" i="1" smtClean="0">
                                <a:solidFill>
                                  <a:schemeClr val="bg1">
                                    <a:lumMod val="65000"/>
                                  </a:schemeClr>
                                </a:solidFill>
                                <a:latin typeface="Cambria Math"/>
                              </a:rPr>
                              <m:t>𝒎𝒊𝒏</m:t>
                            </m:r>
                          </m:sub>
                        </m:sSub>
                      </m:oMath>
                    </m:oMathPara>
                  </a14:m>
                  <a:endParaRPr lang="en-US" sz="2800" dirty="0"/>
                </a:p>
              </p:txBody>
            </p:sp>
          </mc:Choice>
          <mc:Fallback xmlns="">
            <p:sp>
              <p:nvSpPr>
                <p:cNvPr id="33" name="Rectangle 32"/>
                <p:cNvSpPr>
                  <a:spLocks noRot="1" noChangeAspect="1" noMove="1" noResize="1" noEditPoints="1" noAdjustHandles="1" noChangeArrowheads="1" noChangeShapeType="1" noTextEdit="1"/>
                </p:cNvSpPr>
                <p:nvPr/>
              </p:nvSpPr>
              <p:spPr>
                <a:xfrm>
                  <a:off x="6346084" y="5623170"/>
                  <a:ext cx="1709629" cy="523220"/>
                </a:xfrm>
                <a:prstGeom prst="rect">
                  <a:avLst/>
                </a:prstGeom>
                <a:blipFill rotWithShape="1">
                  <a:blip r:embed="rId11"/>
                  <a:stretch>
                    <a:fillRect/>
                  </a:stretch>
                </a:blipFill>
              </p:spPr>
              <p:txBody>
                <a:bodyPr/>
                <a:lstStyle/>
                <a:p>
                  <a:r>
                    <a:rPr lang="en-US">
                      <a:noFill/>
                    </a:rPr>
                    <a:t> </a:t>
                  </a:r>
                </a:p>
              </p:txBody>
            </p:sp>
          </mc:Fallback>
        </mc:AlternateContent>
      </p:grpSp>
      <p:cxnSp>
        <p:nvCxnSpPr>
          <p:cNvPr id="65" name="Straight Connector 64">
            <a:extLst>
              <a:ext uri="{FF2B5EF4-FFF2-40B4-BE49-F238E27FC236}">
                <a16:creationId xmlns:a16="http://schemas.microsoft.com/office/drawing/2014/main" id="{98D4D290-B218-46FC-852D-A112C148F062}"/>
              </a:ext>
            </a:extLst>
          </p:cNvPr>
          <p:cNvCxnSpPr/>
          <p:nvPr/>
        </p:nvCxnSpPr>
        <p:spPr>
          <a:xfrm>
            <a:off x="173005" y="2572478"/>
            <a:ext cx="8458200" cy="0"/>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0C266279-80D9-481D-BED2-C9370971F2D1}"/>
              </a:ext>
            </a:extLst>
          </p:cNvPr>
          <p:cNvCxnSpPr/>
          <p:nvPr/>
        </p:nvCxnSpPr>
        <p:spPr>
          <a:xfrm>
            <a:off x="173005" y="4176528"/>
            <a:ext cx="8458200" cy="0"/>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658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7FAB2-EA23-4BDB-B2C6-2F1C1CE7E6BB}"/>
              </a:ext>
            </a:extLst>
          </p:cNvPr>
          <p:cNvSpPr>
            <a:spLocks noGrp="1"/>
          </p:cNvSpPr>
          <p:nvPr>
            <p:ph type="ctrTitle"/>
          </p:nvPr>
        </p:nvSpPr>
        <p:spPr/>
        <p:txBody>
          <a:bodyPr/>
          <a:lstStyle/>
          <a:p>
            <a:r>
              <a:rPr lang="en-US" dirty="0"/>
              <a:t>Heat Transfer Coefficient (K</a:t>
            </a:r>
            <a:r>
              <a:rPr lang="en-US" baseline="-25000" dirty="0"/>
              <a:t>v</a:t>
            </a:r>
            <a:r>
              <a:rPr lang="en-US" dirty="0"/>
              <a:t>)</a:t>
            </a:r>
          </a:p>
        </p:txBody>
      </p:sp>
      <p:sp>
        <p:nvSpPr>
          <p:cNvPr id="3" name="Subtitle 2">
            <a:extLst>
              <a:ext uri="{FF2B5EF4-FFF2-40B4-BE49-F238E27FC236}">
                <a16:creationId xmlns:a16="http://schemas.microsoft.com/office/drawing/2014/main" id="{3B764B49-05F4-497D-BDD0-DB6679633E2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60193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FCAE39-2CB1-42DC-89DA-49316982B9E5}"/>
              </a:ext>
            </a:extLst>
          </p:cNvPr>
          <p:cNvSpPr>
            <a:spLocks noGrp="1"/>
          </p:cNvSpPr>
          <p:nvPr>
            <p:ph type="body" sz="quarter" idx="13"/>
          </p:nvPr>
        </p:nvSpPr>
        <p:spPr/>
        <p:txBody>
          <a:bodyPr/>
          <a:lstStyle/>
          <a:p>
            <a:r>
              <a:rPr lang="en-US" dirty="0">
                <a:solidFill>
                  <a:schemeClr val="accent1"/>
                </a:solidFill>
              </a:rPr>
              <a:t>Heat is transferred from the shelf to the vial by three different modes</a:t>
            </a:r>
          </a:p>
        </p:txBody>
      </p:sp>
      <p:grpSp>
        <p:nvGrpSpPr>
          <p:cNvPr id="5" name="Group 4">
            <a:extLst>
              <a:ext uri="{FF2B5EF4-FFF2-40B4-BE49-F238E27FC236}">
                <a16:creationId xmlns:a16="http://schemas.microsoft.com/office/drawing/2014/main" id="{B44E0983-E3A1-4D1C-836B-0C9A1431B948}"/>
              </a:ext>
            </a:extLst>
          </p:cNvPr>
          <p:cNvGrpSpPr/>
          <p:nvPr/>
        </p:nvGrpSpPr>
        <p:grpSpPr>
          <a:xfrm>
            <a:off x="546321" y="1247620"/>
            <a:ext cx="3241436" cy="3798531"/>
            <a:chOff x="236876" y="1179395"/>
            <a:chExt cx="1520574" cy="2308857"/>
          </a:xfrm>
        </p:grpSpPr>
        <p:pic>
          <p:nvPicPr>
            <p:cNvPr id="6" name="Picture 5">
              <a:extLst>
                <a:ext uri="{FF2B5EF4-FFF2-40B4-BE49-F238E27FC236}">
                  <a16:creationId xmlns:a16="http://schemas.microsoft.com/office/drawing/2014/main" id="{831D015A-CBEE-4BEB-A63E-4423C54766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38" r="60006" b="14272"/>
            <a:stretch/>
          </p:blipFill>
          <p:spPr bwMode="auto">
            <a:xfrm>
              <a:off x="236876" y="1179395"/>
              <a:ext cx="1443569" cy="222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BC3EECD8-4798-4ABD-8AE6-E316DF217A8D}"/>
                </a:ext>
              </a:extLst>
            </p:cNvPr>
            <p:cNvSpPr txBox="1"/>
            <p:nvPr/>
          </p:nvSpPr>
          <p:spPr>
            <a:xfrm>
              <a:off x="593143" y="3286125"/>
              <a:ext cx="1164307" cy="202127"/>
            </a:xfrm>
            <a:prstGeom prst="rect">
              <a:avLst/>
            </a:prstGeom>
            <a:noFill/>
          </p:spPr>
          <p:txBody>
            <a:bodyPr wrap="square" rtlCol="0">
              <a:spAutoFit/>
            </a:bodyPr>
            <a:lstStyle/>
            <a:p>
              <a:pPr algn="ctr"/>
              <a:r>
                <a:rPr lang="en-US" sz="1400" b="1" dirty="0">
                  <a:solidFill>
                    <a:srgbClr val="000000"/>
                  </a:solidFill>
                </a:rPr>
                <a:t>q</a:t>
              </a:r>
              <a:r>
                <a:rPr lang="en-US" sz="1400" b="1" baseline="-25000" dirty="0">
                  <a:solidFill>
                    <a:srgbClr val="000000"/>
                  </a:solidFill>
                </a:rPr>
                <a:t>cont</a:t>
              </a:r>
              <a:r>
                <a:rPr lang="en-US" sz="1400" b="1" dirty="0">
                  <a:solidFill>
                    <a:srgbClr val="000000"/>
                  </a:solidFill>
                </a:rPr>
                <a:t> + q</a:t>
              </a:r>
              <a:r>
                <a:rPr lang="en-US" sz="1400" b="1" baseline="-25000" dirty="0">
                  <a:solidFill>
                    <a:srgbClr val="000000"/>
                  </a:solidFill>
                </a:rPr>
                <a:t>gas</a:t>
              </a:r>
            </a:p>
          </p:txBody>
        </p:sp>
      </p:grpSp>
      <p:sp>
        <p:nvSpPr>
          <p:cNvPr id="8" name="Title 2">
            <a:extLst>
              <a:ext uri="{FF2B5EF4-FFF2-40B4-BE49-F238E27FC236}">
                <a16:creationId xmlns:a16="http://schemas.microsoft.com/office/drawing/2014/main" id="{2CEEE97C-896A-4898-BF4C-0039BFD6F4A4}"/>
              </a:ext>
            </a:extLst>
          </p:cNvPr>
          <p:cNvSpPr txBox="1">
            <a:spLocks/>
          </p:cNvSpPr>
          <p:nvPr/>
        </p:nvSpPr>
        <p:spPr>
          <a:xfrm>
            <a:off x="546321" y="5182036"/>
            <a:ext cx="8229600" cy="914400"/>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3600" b="1" kern="1200">
                <a:solidFill>
                  <a:srgbClr val="2573BA"/>
                </a:solidFill>
                <a:latin typeface="+mj-lt"/>
                <a:ea typeface="+mj-ea"/>
                <a:cs typeface="+mj-cs"/>
              </a:defRPr>
            </a:lvl1pPr>
          </a:lstStyle>
          <a:p>
            <a:pPr algn="ctr"/>
            <a:r>
              <a:rPr lang="en-US" sz="2400" dirty="0">
                <a:solidFill>
                  <a:schemeClr val="tx1"/>
                </a:solidFill>
              </a:rPr>
              <a:t>A “total heat transfer coefficient” (K</a:t>
            </a:r>
            <a:r>
              <a:rPr lang="en-US" sz="2400" baseline="-25000" dirty="0">
                <a:solidFill>
                  <a:schemeClr val="tx1"/>
                </a:solidFill>
              </a:rPr>
              <a:t>v</a:t>
            </a:r>
            <a:r>
              <a:rPr lang="en-US" sz="2400" dirty="0">
                <a:solidFill>
                  <a:schemeClr val="tx1"/>
                </a:solidFill>
              </a:rPr>
              <a:t>) is used to combine all heat transfer into the vials</a:t>
            </a:r>
          </a:p>
        </p:txBody>
      </p:sp>
      <p:grpSp>
        <p:nvGrpSpPr>
          <p:cNvPr id="9" name="Group 8">
            <a:extLst>
              <a:ext uri="{FF2B5EF4-FFF2-40B4-BE49-F238E27FC236}">
                <a16:creationId xmlns:a16="http://schemas.microsoft.com/office/drawing/2014/main" id="{06B6D652-2A3B-4474-8E9A-91A9302E7287}"/>
              </a:ext>
            </a:extLst>
          </p:cNvPr>
          <p:cNvGrpSpPr/>
          <p:nvPr/>
        </p:nvGrpSpPr>
        <p:grpSpPr>
          <a:xfrm>
            <a:off x="4684890" y="1341352"/>
            <a:ext cx="3893911" cy="3745475"/>
            <a:chOff x="4659093" y="1350528"/>
            <a:chExt cx="3599757" cy="4493418"/>
          </a:xfrm>
        </p:grpSpPr>
        <p:grpSp>
          <p:nvGrpSpPr>
            <p:cNvPr id="10" name="Group 9">
              <a:extLst>
                <a:ext uri="{FF2B5EF4-FFF2-40B4-BE49-F238E27FC236}">
                  <a16:creationId xmlns:a16="http://schemas.microsoft.com/office/drawing/2014/main" id="{7511EA06-B9EC-4758-AF0E-C8DD1DB9B5DF}"/>
                </a:ext>
              </a:extLst>
            </p:cNvPr>
            <p:cNvGrpSpPr/>
            <p:nvPr/>
          </p:nvGrpSpPr>
          <p:grpSpPr>
            <a:xfrm>
              <a:off x="4804502" y="1350528"/>
              <a:ext cx="3454348" cy="1366854"/>
              <a:chOff x="4490963" y="1350528"/>
              <a:chExt cx="3454348" cy="1366854"/>
            </a:xfrm>
          </p:grpSpPr>
          <p:sp>
            <p:nvSpPr>
              <p:cNvPr id="17" name="TextBox 16">
                <a:extLst>
                  <a:ext uri="{FF2B5EF4-FFF2-40B4-BE49-F238E27FC236}">
                    <a16:creationId xmlns:a16="http://schemas.microsoft.com/office/drawing/2014/main" id="{72AFB0DC-58D7-463E-9F21-FEF7DFC332BD}"/>
                  </a:ext>
                </a:extLst>
              </p:cNvPr>
              <p:cNvSpPr txBox="1"/>
              <p:nvPr/>
            </p:nvSpPr>
            <p:spPr>
              <a:xfrm>
                <a:off x="4490963" y="1350528"/>
                <a:ext cx="3454348" cy="461666"/>
              </a:xfrm>
              <a:prstGeom prst="rect">
                <a:avLst/>
              </a:prstGeom>
              <a:noFill/>
            </p:spPr>
            <p:txBody>
              <a:bodyPr wrap="square" rtlCol="0">
                <a:spAutoFit/>
              </a:bodyPr>
              <a:lstStyle/>
              <a:p>
                <a:pPr algn="ctr"/>
                <a:r>
                  <a:rPr lang="en-US" sz="2400" b="1" dirty="0">
                    <a:solidFill>
                      <a:srgbClr val="000000"/>
                    </a:solidFill>
                  </a:rPr>
                  <a:t>Contact Conduction</a:t>
                </a:r>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9AA6E621-5C03-4D45-BAD1-92C67F77FF2C}"/>
                      </a:ext>
                    </a:extLst>
                  </p:cNvPr>
                  <p:cNvSpPr/>
                  <p:nvPr/>
                </p:nvSpPr>
                <p:spPr>
                  <a:xfrm>
                    <a:off x="4827573" y="1905521"/>
                    <a:ext cx="2781128" cy="8118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chemeClr val="bg1">
                                      <a:lumMod val="50000"/>
                                    </a:schemeClr>
                                  </a:solidFill>
                                  <a:latin typeface="Cambria Math" panose="02040503050406030204" pitchFamily="18" charset="0"/>
                                </a:rPr>
                              </m:ctrlPr>
                            </m:sSubPr>
                            <m:e>
                              <m:r>
                                <a:rPr lang="en-US" sz="2000" b="0" i="1" smtClean="0">
                                  <a:solidFill>
                                    <a:schemeClr val="bg1">
                                      <a:lumMod val="50000"/>
                                    </a:schemeClr>
                                  </a:solidFill>
                                  <a:latin typeface="Cambria Math"/>
                                </a:rPr>
                                <m:t>𝑄</m:t>
                              </m:r>
                            </m:e>
                            <m:sub>
                              <m:r>
                                <a:rPr lang="en-US" sz="2000" b="0" i="1" smtClean="0">
                                  <a:solidFill>
                                    <a:schemeClr val="bg1">
                                      <a:lumMod val="50000"/>
                                    </a:schemeClr>
                                  </a:solidFill>
                                  <a:latin typeface="Cambria Math"/>
                                </a:rPr>
                                <m:t>𝑐𝑜𝑛𝑡</m:t>
                              </m:r>
                            </m:sub>
                          </m:sSub>
                          <m:r>
                            <a:rPr lang="en-US" sz="2000" b="0" i="1" smtClean="0">
                              <a:solidFill>
                                <a:schemeClr val="bg1">
                                  <a:lumMod val="50000"/>
                                </a:schemeClr>
                              </a:solidFill>
                              <a:latin typeface="Cambria Math"/>
                            </a:rPr>
                            <m:t>=</m:t>
                          </m:r>
                          <m:sSub>
                            <m:sSubPr>
                              <m:ctrlPr>
                                <a:rPr lang="en-US" sz="2000" b="1" i="1" smtClean="0">
                                  <a:solidFill>
                                    <a:schemeClr val="bg1">
                                      <a:lumMod val="50000"/>
                                    </a:schemeClr>
                                  </a:solidFill>
                                  <a:latin typeface="Cambria Math" panose="02040503050406030204" pitchFamily="18" charset="0"/>
                                </a:rPr>
                              </m:ctrlPr>
                            </m:sSubPr>
                            <m:e>
                              <m:r>
                                <a:rPr lang="en-US" sz="2000" b="1" i="1" smtClean="0">
                                  <a:solidFill>
                                    <a:schemeClr val="bg1">
                                      <a:lumMod val="50000"/>
                                    </a:schemeClr>
                                  </a:solidFill>
                                  <a:latin typeface="Cambria Math"/>
                                </a:rPr>
                                <m:t>−</m:t>
                              </m:r>
                              <m:r>
                                <a:rPr lang="en-US" sz="2000" b="1" i="1" smtClean="0">
                                  <a:solidFill>
                                    <a:schemeClr val="bg1">
                                      <a:lumMod val="50000"/>
                                    </a:schemeClr>
                                  </a:solidFill>
                                  <a:latin typeface="Cambria Math"/>
                                </a:rPr>
                                <m:t>𝑲</m:t>
                              </m:r>
                            </m:e>
                            <m:sub>
                              <m:r>
                                <a:rPr lang="en-US" sz="2000" b="1" i="1" smtClean="0">
                                  <a:solidFill>
                                    <a:schemeClr val="bg1">
                                      <a:lumMod val="50000"/>
                                    </a:schemeClr>
                                  </a:solidFill>
                                  <a:latin typeface="Cambria Math"/>
                                </a:rPr>
                                <m:t>𝒄𝒐𝒏𝒕</m:t>
                              </m:r>
                            </m:sub>
                          </m:sSub>
                          <m:sSub>
                            <m:sSubPr>
                              <m:ctrlPr>
                                <a:rPr lang="en-US" sz="2000" i="1" smtClean="0">
                                  <a:solidFill>
                                    <a:schemeClr val="bg1">
                                      <a:lumMod val="50000"/>
                                    </a:schemeClr>
                                  </a:solidFill>
                                  <a:latin typeface="Cambria Math" panose="02040503050406030204" pitchFamily="18" charset="0"/>
                                </a:rPr>
                              </m:ctrlPr>
                            </m:sSubPr>
                            <m:e>
                              <m:r>
                                <a:rPr lang="en-US" sz="2000" b="0" i="1" smtClean="0">
                                  <a:solidFill>
                                    <a:schemeClr val="bg1">
                                      <a:lumMod val="50000"/>
                                    </a:schemeClr>
                                  </a:solidFill>
                                  <a:latin typeface="Cambria Math"/>
                                </a:rPr>
                                <m:t>.</m:t>
                              </m:r>
                              <m:r>
                                <a:rPr lang="en-US" sz="2000" b="0" i="1" smtClean="0">
                                  <a:solidFill>
                                    <a:schemeClr val="bg1">
                                      <a:lumMod val="50000"/>
                                    </a:schemeClr>
                                  </a:solidFill>
                                  <a:latin typeface="Cambria Math"/>
                                </a:rPr>
                                <m:t>𝐴</m:t>
                              </m:r>
                            </m:e>
                            <m:sub>
                              <m:r>
                                <a:rPr lang="en-US" sz="2000" b="0" i="1" smtClean="0">
                                  <a:solidFill>
                                    <a:schemeClr val="bg1">
                                      <a:lumMod val="50000"/>
                                    </a:schemeClr>
                                  </a:solidFill>
                                  <a:latin typeface="Cambria Math"/>
                                </a:rPr>
                                <m:t>𝑜𝑢𝑡</m:t>
                              </m:r>
                            </m:sub>
                          </m:sSub>
                          <m:r>
                            <a:rPr lang="en-US" sz="2000" b="0" i="1" smtClean="0">
                              <a:solidFill>
                                <a:schemeClr val="bg1">
                                  <a:lumMod val="50000"/>
                                </a:schemeClr>
                              </a:solidFill>
                              <a:latin typeface="Cambria Math"/>
                            </a:rPr>
                            <m:t>.</m:t>
                          </m:r>
                          <m:f>
                            <m:fPr>
                              <m:ctrlPr>
                                <a:rPr lang="en-US" sz="2000" i="1" smtClean="0">
                                  <a:solidFill>
                                    <a:schemeClr val="bg1">
                                      <a:lumMod val="50000"/>
                                    </a:schemeClr>
                                  </a:solidFill>
                                  <a:latin typeface="Cambria Math" panose="02040503050406030204" pitchFamily="18" charset="0"/>
                                </a:rPr>
                              </m:ctrlPr>
                            </m:fPr>
                            <m:num>
                              <m:r>
                                <a:rPr lang="en-US" sz="2000" b="0" i="1" smtClean="0">
                                  <a:solidFill>
                                    <a:schemeClr val="bg1">
                                      <a:lumMod val="50000"/>
                                    </a:schemeClr>
                                  </a:solidFill>
                                  <a:latin typeface="Cambria Math"/>
                                </a:rPr>
                                <m:t>𝑑𝑇</m:t>
                              </m:r>
                            </m:num>
                            <m:den>
                              <m:r>
                                <a:rPr lang="en-US" sz="2000" b="0" i="1" smtClean="0">
                                  <a:solidFill>
                                    <a:schemeClr val="bg1">
                                      <a:lumMod val="50000"/>
                                    </a:schemeClr>
                                  </a:solidFill>
                                  <a:latin typeface="Cambria Math"/>
                                </a:rPr>
                                <m:t>𝑑𝑥</m:t>
                              </m:r>
                            </m:den>
                          </m:f>
                        </m:oMath>
                      </m:oMathPara>
                    </a14:m>
                    <a:endParaRPr lang="en-US" sz="2000" dirty="0">
                      <a:solidFill>
                        <a:schemeClr val="bg1">
                          <a:lumMod val="50000"/>
                        </a:schemeClr>
                      </a:solidFill>
                      <a:latin typeface="Symbol" panose="05050102010706020507" pitchFamily="18" charset="2"/>
                    </a:endParaRPr>
                  </a:p>
                </p:txBody>
              </p:sp>
            </mc:Choice>
            <mc:Fallback xmlns="">
              <p:sp>
                <p:nvSpPr>
                  <p:cNvPr id="18" name="Rectangle 17">
                    <a:extLst>
                      <a:ext uri="{FF2B5EF4-FFF2-40B4-BE49-F238E27FC236}">
                        <a16:creationId xmlns:a16="http://schemas.microsoft.com/office/drawing/2014/main" id="{9AA6E621-5C03-4D45-BAD1-92C67F77FF2C}"/>
                      </a:ext>
                    </a:extLst>
                  </p:cNvPr>
                  <p:cNvSpPr>
                    <a:spLocks noRot="1" noChangeAspect="1" noMove="1" noResize="1" noEditPoints="1" noAdjustHandles="1" noChangeArrowheads="1" noChangeShapeType="1" noTextEdit="1"/>
                  </p:cNvSpPr>
                  <p:nvPr/>
                </p:nvSpPr>
                <p:spPr>
                  <a:xfrm>
                    <a:off x="4827573" y="1905521"/>
                    <a:ext cx="2781128" cy="811861"/>
                  </a:xfrm>
                  <a:prstGeom prst="rect">
                    <a:avLst/>
                  </a:prstGeom>
                  <a:blipFill>
                    <a:blip r:embed="rId4"/>
                    <a:stretch>
                      <a:fillRect/>
                    </a:stretch>
                  </a:blipFill>
                </p:spPr>
                <p:txBody>
                  <a:bodyPr/>
                  <a:lstStyle/>
                  <a:p>
                    <a:r>
                      <a:rPr lang="en-US">
                        <a:noFill/>
                      </a:rPr>
                      <a:t> </a:t>
                    </a:r>
                  </a:p>
                </p:txBody>
              </p:sp>
            </mc:Fallback>
          </mc:AlternateContent>
        </p:grpSp>
        <p:grpSp>
          <p:nvGrpSpPr>
            <p:cNvPr id="11" name="Group 10">
              <a:extLst>
                <a:ext uri="{FF2B5EF4-FFF2-40B4-BE49-F238E27FC236}">
                  <a16:creationId xmlns:a16="http://schemas.microsoft.com/office/drawing/2014/main" id="{D909506F-D66A-47D3-B91C-9637539AEA9D}"/>
                </a:ext>
              </a:extLst>
            </p:cNvPr>
            <p:cNvGrpSpPr/>
            <p:nvPr/>
          </p:nvGrpSpPr>
          <p:grpSpPr>
            <a:xfrm>
              <a:off x="4659093" y="2775389"/>
              <a:ext cx="3599757" cy="1124808"/>
              <a:chOff x="4345554" y="2775389"/>
              <a:chExt cx="3599757" cy="1124808"/>
            </a:xfrm>
          </p:grpSpPr>
          <p:sp>
            <p:nvSpPr>
              <p:cNvPr id="15" name="TextBox 14">
                <a:extLst>
                  <a:ext uri="{FF2B5EF4-FFF2-40B4-BE49-F238E27FC236}">
                    <a16:creationId xmlns:a16="http://schemas.microsoft.com/office/drawing/2014/main" id="{4BA5A3A3-6F2D-4640-9B32-DF7001414527}"/>
                  </a:ext>
                </a:extLst>
              </p:cNvPr>
              <p:cNvSpPr txBox="1"/>
              <p:nvPr/>
            </p:nvSpPr>
            <p:spPr>
              <a:xfrm>
                <a:off x="4345554" y="2775389"/>
                <a:ext cx="3454348" cy="461665"/>
              </a:xfrm>
              <a:prstGeom prst="rect">
                <a:avLst/>
              </a:prstGeom>
              <a:noFill/>
            </p:spPr>
            <p:txBody>
              <a:bodyPr wrap="square" rtlCol="0">
                <a:spAutoFit/>
              </a:bodyPr>
              <a:lstStyle/>
              <a:p>
                <a:pPr algn="ctr"/>
                <a:r>
                  <a:rPr lang="en-US" sz="2400" b="1" dirty="0">
                    <a:solidFill>
                      <a:srgbClr val="000000"/>
                    </a:solidFill>
                  </a:rPr>
                  <a:t>Radiation</a:t>
                </a:r>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2DDD90ED-5022-49AF-BFF8-21DF22C65C7E}"/>
                      </a:ext>
                    </a:extLst>
                  </p:cNvPr>
                  <p:cNvSpPr/>
                  <p:nvPr/>
                </p:nvSpPr>
                <p:spPr>
                  <a:xfrm>
                    <a:off x="4733184" y="3420188"/>
                    <a:ext cx="3212127" cy="480009"/>
                  </a:xfrm>
                  <a:prstGeom prst="rect">
                    <a:avLst/>
                  </a:prstGeom>
                </p:spPr>
                <p:txBody>
                  <a:bodyPr wrap="none">
                    <a:spAutoFit/>
                  </a:bodyPr>
                  <a:lstStyle/>
                  <a:p>
                    <a14:m>
                      <m:oMath xmlns:m="http://schemas.openxmlformats.org/officeDocument/2006/math">
                        <m:sSub>
                          <m:sSubPr>
                            <m:ctrlPr>
                              <a:rPr lang="en-US" sz="2000" b="1" i="1" dirty="0" smtClean="0">
                                <a:solidFill>
                                  <a:schemeClr val="bg1">
                                    <a:lumMod val="50000"/>
                                  </a:schemeClr>
                                </a:solidFill>
                                <a:latin typeface="Cambria Math" panose="02040503050406030204" pitchFamily="18" charset="0"/>
                              </a:rPr>
                            </m:ctrlPr>
                          </m:sSubPr>
                          <m:e>
                            <m:r>
                              <a:rPr lang="en-US" sz="2000" b="1" i="1" dirty="0" smtClean="0">
                                <a:solidFill>
                                  <a:schemeClr val="bg1">
                                    <a:lumMod val="50000"/>
                                  </a:schemeClr>
                                </a:solidFill>
                                <a:latin typeface="Cambria Math"/>
                              </a:rPr>
                              <m:t>𝑲</m:t>
                            </m:r>
                          </m:e>
                          <m:sub>
                            <m:r>
                              <a:rPr lang="en-US" sz="2000" b="1" i="1" dirty="0" smtClean="0">
                                <a:solidFill>
                                  <a:schemeClr val="bg1">
                                    <a:lumMod val="50000"/>
                                  </a:schemeClr>
                                </a:solidFill>
                                <a:latin typeface="Cambria Math"/>
                              </a:rPr>
                              <m:t>𝒓𝒂𝒅</m:t>
                            </m:r>
                          </m:sub>
                        </m:sSub>
                      </m:oMath>
                    </a14:m>
                    <a:r>
                      <a:rPr lang="en-US" sz="2000" dirty="0">
                        <a:solidFill>
                          <a:schemeClr val="bg1">
                            <a:lumMod val="50000"/>
                          </a:schemeClr>
                        </a:solidFill>
                      </a:rPr>
                      <a:t> = </a:t>
                    </a:r>
                    <a14:m>
                      <m:oMath xmlns:m="http://schemas.openxmlformats.org/officeDocument/2006/math">
                        <m:sSub>
                          <m:sSubPr>
                            <m:ctrlPr>
                              <a:rPr lang="en-US" sz="2000" i="1" smtClean="0">
                                <a:solidFill>
                                  <a:schemeClr val="bg1">
                                    <a:lumMod val="50000"/>
                                  </a:schemeClr>
                                </a:solidFill>
                                <a:latin typeface="Cambria Math" panose="02040503050406030204" pitchFamily="18" charset="0"/>
                              </a:rPr>
                            </m:ctrlPr>
                          </m:sSubPr>
                          <m:e>
                            <m:nary>
                              <m:naryPr>
                                <m:chr m:val="∑"/>
                                <m:subHide m:val="on"/>
                                <m:supHide m:val="on"/>
                                <m:ctrlPr>
                                  <a:rPr lang="en-US" sz="2000" i="1">
                                    <a:solidFill>
                                      <a:schemeClr val="bg1">
                                        <a:lumMod val="50000"/>
                                      </a:schemeClr>
                                    </a:solidFill>
                                    <a:latin typeface="Cambria Math" panose="02040503050406030204" pitchFamily="18" charset="0"/>
                                  </a:rPr>
                                </m:ctrlPr>
                              </m:naryPr>
                              <m:sub/>
                              <m:sup/>
                              <m:e>
                                <m:r>
                                  <a:rPr lang="en-US" sz="2000" b="0" i="1">
                                    <a:solidFill>
                                      <a:schemeClr val="bg1">
                                        <a:lumMod val="50000"/>
                                      </a:schemeClr>
                                    </a:solidFill>
                                    <a:latin typeface="Cambria Math"/>
                                    <a:ea typeface="Cambria Math"/>
                                  </a:rPr>
                                  <m:t>𝜀</m:t>
                                </m:r>
                                <m:r>
                                  <a:rPr lang="en-US" sz="2000" b="0" i="1">
                                    <a:solidFill>
                                      <a:schemeClr val="bg1">
                                        <a:lumMod val="50000"/>
                                      </a:schemeClr>
                                    </a:solidFill>
                                    <a:latin typeface="Cambria Math"/>
                                    <a:ea typeface="Cambria Math"/>
                                  </a:rPr>
                                  <m:t>.</m:t>
                                </m:r>
                              </m:e>
                            </m:nary>
                            <m:r>
                              <a:rPr lang="en-US" sz="2000" b="0" i="1">
                                <a:solidFill>
                                  <a:schemeClr val="bg1">
                                    <a:lumMod val="50000"/>
                                  </a:schemeClr>
                                </a:solidFill>
                                <a:latin typeface="Cambria Math"/>
                              </a:rPr>
                              <m:t>𝐴</m:t>
                            </m:r>
                          </m:e>
                          <m:sub>
                            <m:r>
                              <a:rPr lang="en-US" sz="2000" b="0" i="1">
                                <a:solidFill>
                                  <a:schemeClr val="bg1">
                                    <a:lumMod val="50000"/>
                                  </a:schemeClr>
                                </a:solidFill>
                                <a:latin typeface="Cambria Math"/>
                              </a:rPr>
                              <m:t>𝑖𝑛</m:t>
                            </m:r>
                          </m:sub>
                        </m:sSub>
                        <m:r>
                          <a:rPr lang="en-US" sz="2000" b="0" i="1" smtClean="0">
                            <a:solidFill>
                              <a:schemeClr val="bg1">
                                <a:lumMod val="50000"/>
                              </a:schemeClr>
                            </a:solidFill>
                            <a:latin typeface="Cambria Math"/>
                          </a:rPr>
                          <m:t>.</m:t>
                        </m:r>
                        <m:r>
                          <a:rPr lang="en-US" sz="2000" b="0" i="1">
                            <a:solidFill>
                              <a:schemeClr val="bg1">
                                <a:lumMod val="50000"/>
                              </a:schemeClr>
                            </a:solidFill>
                            <a:latin typeface="Cambria Math"/>
                            <a:ea typeface="Cambria Math"/>
                          </a:rPr>
                          <m:t>𝜎</m:t>
                        </m:r>
                      </m:oMath>
                    </a14:m>
                    <a:r>
                      <a:rPr lang="en-US" sz="2000" dirty="0">
                        <a:solidFill>
                          <a:schemeClr val="bg1">
                            <a:lumMod val="50000"/>
                          </a:schemeClr>
                        </a:solidFill>
                      </a:rPr>
                      <a:t>.</a:t>
                    </a:r>
                    <a14:m>
                      <m:oMath xmlns:m="http://schemas.openxmlformats.org/officeDocument/2006/math">
                        <m:d>
                          <m:dPr>
                            <m:ctrlPr>
                              <a:rPr lang="en-US" sz="2000" i="1" smtClean="0">
                                <a:solidFill>
                                  <a:schemeClr val="bg1">
                                    <a:lumMod val="50000"/>
                                  </a:schemeClr>
                                </a:solidFill>
                                <a:latin typeface="Cambria Math" panose="02040503050406030204" pitchFamily="18" charset="0"/>
                              </a:rPr>
                            </m:ctrlPr>
                          </m:dPr>
                          <m:e>
                            <m:sSubSup>
                              <m:sSubSupPr>
                                <m:ctrlPr>
                                  <a:rPr lang="en-US" sz="2000" i="1" smtClean="0">
                                    <a:solidFill>
                                      <a:schemeClr val="bg1">
                                        <a:lumMod val="50000"/>
                                      </a:schemeClr>
                                    </a:solidFill>
                                    <a:latin typeface="Cambria Math" panose="02040503050406030204" pitchFamily="18" charset="0"/>
                                  </a:rPr>
                                </m:ctrlPr>
                              </m:sSubSupPr>
                              <m:e>
                                <m:r>
                                  <a:rPr lang="en-US" sz="2000" b="0" i="1" smtClean="0">
                                    <a:solidFill>
                                      <a:schemeClr val="bg1">
                                        <a:lumMod val="50000"/>
                                      </a:schemeClr>
                                    </a:solidFill>
                                    <a:latin typeface="Cambria Math"/>
                                  </a:rPr>
                                  <m:t>𝑇</m:t>
                                </m:r>
                                <m:r>
                                  <a:rPr lang="en-US" sz="2000" b="0" i="1" baseline="-25000" smtClean="0">
                                    <a:solidFill>
                                      <a:schemeClr val="bg1">
                                        <a:lumMod val="50000"/>
                                      </a:schemeClr>
                                    </a:solidFill>
                                    <a:latin typeface="Cambria Math"/>
                                  </a:rPr>
                                  <m:t>𝑠</m:t>
                                </m:r>
                              </m:e>
                              <m:sub/>
                              <m:sup>
                                <m:r>
                                  <a:rPr lang="en-US" sz="2000" b="0" i="1" smtClean="0">
                                    <a:solidFill>
                                      <a:schemeClr val="bg1">
                                        <a:lumMod val="50000"/>
                                      </a:schemeClr>
                                    </a:solidFill>
                                    <a:latin typeface="Cambria Math"/>
                                  </a:rPr>
                                  <m:t>4</m:t>
                                </m:r>
                              </m:sup>
                            </m:sSubSup>
                            <m:r>
                              <a:rPr lang="en-US" sz="2000" b="0" i="1" smtClean="0">
                                <a:solidFill>
                                  <a:schemeClr val="bg1">
                                    <a:lumMod val="50000"/>
                                  </a:schemeClr>
                                </a:solidFill>
                                <a:latin typeface="Cambria Math"/>
                              </a:rPr>
                              <m:t> −</m:t>
                            </m:r>
                            <m:sSubSup>
                              <m:sSubSupPr>
                                <m:ctrlPr>
                                  <a:rPr lang="en-US" sz="2000" i="1">
                                    <a:solidFill>
                                      <a:schemeClr val="bg1">
                                        <a:lumMod val="50000"/>
                                      </a:schemeClr>
                                    </a:solidFill>
                                    <a:latin typeface="Cambria Math" panose="02040503050406030204" pitchFamily="18" charset="0"/>
                                  </a:rPr>
                                </m:ctrlPr>
                              </m:sSubSupPr>
                              <m:e>
                                <m:r>
                                  <a:rPr lang="en-US" sz="2000" b="0" i="1">
                                    <a:solidFill>
                                      <a:schemeClr val="bg1">
                                        <a:lumMod val="50000"/>
                                      </a:schemeClr>
                                    </a:solidFill>
                                    <a:latin typeface="Cambria Math"/>
                                  </a:rPr>
                                  <m:t>𝑇</m:t>
                                </m:r>
                                <m:r>
                                  <a:rPr lang="en-US" sz="2000" b="0" i="1" baseline="-25000" smtClean="0">
                                    <a:solidFill>
                                      <a:schemeClr val="bg1">
                                        <a:lumMod val="50000"/>
                                      </a:schemeClr>
                                    </a:solidFill>
                                    <a:latin typeface="Cambria Math"/>
                                  </a:rPr>
                                  <m:t>𝑃</m:t>
                                </m:r>
                              </m:e>
                              <m:sub/>
                              <m:sup>
                                <m:r>
                                  <a:rPr lang="en-US" sz="2000" b="0" i="1">
                                    <a:solidFill>
                                      <a:schemeClr val="bg1">
                                        <a:lumMod val="50000"/>
                                      </a:schemeClr>
                                    </a:solidFill>
                                    <a:latin typeface="Cambria Math"/>
                                  </a:rPr>
                                  <m:t>4</m:t>
                                </m:r>
                              </m:sup>
                            </m:sSubSup>
                          </m:e>
                        </m:d>
                      </m:oMath>
                    </a14:m>
                    <a:endParaRPr lang="en-US" sz="2000" dirty="0">
                      <a:solidFill>
                        <a:schemeClr val="bg1">
                          <a:lumMod val="50000"/>
                        </a:schemeClr>
                      </a:solidFill>
                      <a:latin typeface="Symbol" panose="05050102010706020507" pitchFamily="18" charset="2"/>
                    </a:endParaRPr>
                  </a:p>
                </p:txBody>
              </p:sp>
            </mc:Choice>
            <mc:Fallback xmlns="">
              <p:sp>
                <p:nvSpPr>
                  <p:cNvPr id="16" name="Rectangle 15">
                    <a:extLst>
                      <a:ext uri="{FF2B5EF4-FFF2-40B4-BE49-F238E27FC236}">
                        <a16:creationId xmlns:a16="http://schemas.microsoft.com/office/drawing/2014/main" id="{2DDD90ED-5022-49AF-BFF8-21DF22C65C7E}"/>
                      </a:ext>
                    </a:extLst>
                  </p:cNvPr>
                  <p:cNvSpPr>
                    <a:spLocks noRot="1" noChangeAspect="1" noMove="1" noResize="1" noEditPoints="1" noAdjustHandles="1" noChangeArrowheads="1" noChangeShapeType="1" noTextEdit="1"/>
                  </p:cNvSpPr>
                  <p:nvPr/>
                </p:nvSpPr>
                <p:spPr>
                  <a:xfrm>
                    <a:off x="4733184" y="3420188"/>
                    <a:ext cx="3212127" cy="480009"/>
                  </a:xfrm>
                  <a:prstGeom prst="rect">
                    <a:avLst/>
                  </a:prstGeom>
                  <a:blipFill>
                    <a:blip r:embed="rId5"/>
                    <a:stretch>
                      <a:fillRect t="-119697" b="-184848"/>
                    </a:stretch>
                  </a:blipFill>
                </p:spPr>
                <p:txBody>
                  <a:bodyPr/>
                  <a:lstStyle/>
                  <a:p>
                    <a:r>
                      <a:rPr lang="en-US">
                        <a:noFill/>
                      </a:rPr>
                      <a:t> </a:t>
                    </a:r>
                  </a:p>
                </p:txBody>
              </p:sp>
            </mc:Fallback>
          </mc:AlternateContent>
        </p:grpSp>
        <p:grpSp>
          <p:nvGrpSpPr>
            <p:cNvPr id="12" name="Group 11">
              <a:extLst>
                <a:ext uri="{FF2B5EF4-FFF2-40B4-BE49-F238E27FC236}">
                  <a16:creationId xmlns:a16="http://schemas.microsoft.com/office/drawing/2014/main" id="{EA28BBB0-5D07-4298-8ACE-EB963C34F30C}"/>
                </a:ext>
              </a:extLst>
            </p:cNvPr>
            <p:cNvGrpSpPr/>
            <p:nvPr/>
          </p:nvGrpSpPr>
          <p:grpSpPr>
            <a:xfrm>
              <a:off x="4804502" y="4082370"/>
              <a:ext cx="3454348" cy="1761576"/>
              <a:chOff x="4490963" y="4234770"/>
              <a:chExt cx="3454348" cy="1761576"/>
            </a:xfrm>
          </p:grpSpPr>
          <p:sp>
            <p:nvSpPr>
              <p:cNvPr id="13" name="TextBox 12">
                <a:extLst>
                  <a:ext uri="{FF2B5EF4-FFF2-40B4-BE49-F238E27FC236}">
                    <a16:creationId xmlns:a16="http://schemas.microsoft.com/office/drawing/2014/main" id="{D7C4A9D7-D389-498D-AC66-06891DCDCC8D}"/>
                  </a:ext>
                </a:extLst>
              </p:cNvPr>
              <p:cNvSpPr txBox="1"/>
              <p:nvPr/>
            </p:nvSpPr>
            <p:spPr>
              <a:xfrm>
                <a:off x="4490963" y="4234770"/>
                <a:ext cx="3454348" cy="461666"/>
              </a:xfrm>
              <a:prstGeom prst="rect">
                <a:avLst/>
              </a:prstGeom>
              <a:noFill/>
            </p:spPr>
            <p:txBody>
              <a:bodyPr wrap="square" rtlCol="0">
                <a:spAutoFit/>
              </a:bodyPr>
              <a:lstStyle/>
              <a:p>
                <a:pPr algn="ctr"/>
                <a:r>
                  <a:rPr lang="en-US" sz="2400" b="1" dirty="0">
                    <a:solidFill>
                      <a:srgbClr val="000000"/>
                    </a:solidFill>
                  </a:rPr>
                  <a:t>Gas Conduction</a:t>
                </a: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75D882FC-5073-49F0-9742-35023EC693DA}"/>
                      </a:ext>
                    </a:extLst>
                  </p:cNvPr>
                  <p:cNvSpPr/>
                  <p:nvPr/>
                </p:nvSpPr>
                <p:spPr>
                  <a:xfrm>
                    <a:off x="4901787" y="4812093"/>
                    <a:ext cx="2632700" cy="11842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b="1" i="1" dirty="0" smtClean="0">
                                  <a:solidFill>
                                    <a:schemeClr val="bg1">
                                      <a:lumMod val="50000"/>
                                    </a:schemeClr>
                                  </a:solidFill>
                                  <a:latin typeface="Cambria Math" panose="02040503050406030204" pitchFamily="18" charset="0"/>
                                </a:rPr>
                              </m:ctrlPr>
                            </m:sSubPr>
                            <m:e>
                              <m:r>
                                <a:rPr lang="en-US" sz="2000" b="1" i="1" dirty="0">
                                  <a:solidFill>
                                    <a:schemeClr val="bg1">
                                      <a:lumMod val="50000"/>
                                    </a:schemeClr>
                                  </a:solidFill>
                                  <a:latin typeface="Cambria Math"/>
                                </a:rPr>
                                <m:t>𝑲</m:t>
                              </m:r>
                            </m:e>
                            <m:sub>
                              <m:r>
                                <a:rPr lang="en-US" sz="2000" b="1" i="1" dirty="0">
                                  <a:solidFill>
                                    <a:schemeClr val="bg1">
                                      <a:lumMod val="50000"/>
                                    </a:schemeClr>
                                  </a:solidFill>
                                  <a:latin typeface="Cambria Math"/>
                                </a:rPr>
                                <m:t>𝒈𝒂𝒔</m:t>
                              </m:r>
                            </m:sub>
                          </m:sSub>
                          <m:r>
                            <a:rPr lang="en-US" sz="2000" b="0" i="1" dirty="0" smtClean="0">
                              <a:solidFill>
                                <a:schemeClr val="bg1">
                                  <a:lumMod val="50000"/>
                                </a:schemeClr>
                              </a:solidFill>
                              <a:latin typeface="Cambria Math"/>
                            </a:rPr>
                            <m:t>=</m:t>
                          </m:r>
                          <m:f>
                            <m:fPr>
                              <m:ctrlPr>
                                <a:rPr lang="en-US" sz="2000" i="1" dirty="0" smtClean="0">
                                  <a:solidFill>
                                    <a:schemeClr val="bg1">
                                      <a:lumMod val="50000"/>
                                    </a:schemeClr>
                                  </a:solidFill>
                                  <a:latin typeface="Cambria Math" panose="02040503050406030204" pitchFamily="18" charset="0"/>
                                </a:rPr>
                              </m:ctrlPr>
                            </m:fPr>
                            <m:num>
                              <m:r>
                                <a:rPr lang="en-US" sz="2000" b="0" i="1" dirty="0">
                                  <a:solidFill>
                                    <a:schemeClr val="bg1">
                                      <a:lumMod val="50000"/>
                                    </a:schemeClr>
                                  </a:solidFill>
                                  <a:latin typeface="Cambria Math"/>
                                  <a:ea typeface="Cambria Math"/>
                                </a:rPr>
                                <m:t>𝛼</m:t>
                              </m:r>
                              <m:r>
                                <a:rPr lang="en-US" sz="2000" b="0" i="1" dirty="0">
                                  <a:solidFill>
                                    <a:schemeClr val="bg1">
                                      <a:lumMod val="50000"/>
                                    </a:schemeClr>
                                  </a:solidFill>
                                  <a:latin typeface="Cambria Math"/>
                                  <a:ea typeface="Cambria Math"/>
                                </a:rPr>
                                <m:t>.</m:t>
                              </m:r>
                              <m:sSub>
                                <m:sSubPr>
                                  <m:ctrlPr>
                                    <a:rPr lang="en-US" sz="2000" i="1" dirty="0">
                                      <a:solidFill>
                                        <a:schemeClr val="bg1">
                                          <a:lumMod val="50000"/>
                                        </a:schemeClr>
                                      </a:solidFill>
                                      <a:latin typeface="Cambria Math" panose="02040503050406030204" pitchFamily="18" charset="0"/>
                                    </a:rPr>
                                  </m:ctrlPr>
                                </m:sSubPr>
                                <m:e>
                                  <m:r>
                                    <a:rPr lang="en-US" sz="2000" b="0" i="1" dirty="0">
                                      <a:solidFill>
                                        <a:schemeClr val="bg1">
                                          <a:lumMod val="50000"/>
                                        </a:schemeClr>
                                      </a:solidFill>
                                      <a:latin typeface="Cambria Math"/>
                                      <a:ea typeface="Cambria Math"/>
                                    </a:rPr>
                                    <m:t>𝛿</m:t>
                                  </m:r>
                                </m:e>
                                <m:sub>
                                  <m:r>
                                    <a:rPr lang="en-US" sz="2000" b="0" i="1" dirty="0">
                                      <a:solidFill>
                                        <a:schemeClr val="bg1">
                                          <a:lumMod val="50000"/>
                                        </a:schemeClr>
                                      </a:solidFill>
                                      <a:latin typeface="Cambria Math"/>
                                    </a:rPr>
                                    <m:t>0</m:t>
                                  </m:r>
                                </m:sub>
                              </m:sSub>
                              <m:r>
                                <a:rPr lang="en-US" sz="2000" b="0" i="1" dirty="0">
                                  <a:solidFill>
                                    <a:schemeClr val="bg1">
                                      <a:lumMod val="50000"/>
                                    </a:schemeClr>
                                  </a:solidFill>
                                  <a:latin typeface="Cambria Math"/>
                                </a:rPr>
                                <m:t>.</m:t>
                              </m:r>
                              <m:sSub>
                                <m:sSubPr>
                                  <m:ctrlPr>
                                    <a:rPr lang="en-US" sz="2000" i="1" dirty="0">
                                      <a:solidFill>
                                        <a:schemeClr val="bg1">
                                          <a:lumMod val="50000"/>
                                        </a:schemeClr>
                                      </a:solidFill>
                                      <a:latin typeface="Cambria Math" panose="02040503050406030204" pitchFamily="18" charset="0"/>
                                    </a:rPr>
                                  </m:ctrlPr>
                                </m:sSubPr>
                                <m:e>
                                  <m:r>
                                    <a:rPr lang="en-US" sz="2000" b="0" i="1" dirty="0" smtClean="0">
                                      <a:solidFill>
                                        <a:schemeClr val="bg1">
                                          <a:lumMod val="50000"/>
                                        </a:schemeClr>
                                      </a:solidFill>
                                      <a:latin typeface="Cambria Math"/>
                                    </a:rPr>
                                    <m:t>𝑃</m:t>
                                  </m:r>
                                </m:e>
                                <m:sub>
                                  <m:r>
                                    <a:rPr lang="en-US" sz="2000" b="0" i="1" dirty="0" smtClean="0">
                                      <a:solidFill>
                                        <a:schemeClr val="bg1">
                                          <a:lumMod val="50000"/>
                                        </a:schemeClr>
                                      </a:solidFill>
                                      <a:latin typeface="Cambria Math"/>
                                      <a:ea typeface="Cambria Math"/>
                                    </a:rPr>
                                    <m:t>𝑐</m:t>
                                  </m:r>
                                </m:sub>
                              </m:sSub>
                            </m:num>
                            <m:den>
                              <m:r>
                                <a:rPr lang="en-US" sz="2000" b="0" i="1" dirty="0" smtClean="0">
                                  <a:solidFill>
                                    <a:schemeClr val="bg1">
                                      <a:lumMod val="50000"/>
                                    </a:schemeClr>
                                  </a:solidFill>
                                  <a:latin typeface="Cambria Math"/>
                                </a:rPr>
                                <m:t>1+</m:t>
                              </m:r>
                              <m:sSub>
                                <m:sSubPr>
                                  <m:ctrlPr>
                                    <a:rPr lang="en-US" sz="2000" i="1" dirty="0" smtClean="0">
                                      <a:solidFill>
                                        <a:schemeClr val="bg1">
                                          <a:lumMod val="50000"/>
                                        </a:schemeClr>
                                      </a:solidFill>
                                      <a:latin typeface="Cambria Math" panose="02040503050406030204" pitchFamily="18" charset="0"/>
                                    </a:rPr>
                                  </m:ctrlPr>
                                </m:sSubPr>
                                <m:e>
                                  <m:r>
                                    <a:rPr lang="en-US" sz="2000" b="0" i="1" dirty="0" smtClean="0">
                                      <a:solidFill>
                                        <a:schemeClr val="bg1">
                                          <a:lumMod val="50000"/>
                                        </a:schemeClr>
                                      </a:solidFill>
                                      <a:latin typeface="Cambria Math"/>
                                    </a:rPr>
                                    <m:t>𝑙</m:t>
                                  </m:r>
                                </m:e>
                                <m:sub>
                                  <m:r>
                                    <a:rPr lang="en-US" sz="2000" b="0" i="1" dirty="0" smtClean="0">
                                      <a:solidFill>
                                        <a:schemeClr val="bg1">
                                          <a:lumMod val="50000"/>
                                        </a:schemeClr>
                                      </a:solidFill>
                                      <a:latin typeface="Cambria Math"/>
                                    </a:rPr>
                                    <m:t>𝑣</m:t>
                                  </m:r>
                                </m:sub>
                              </m:sSub>
                              <m:d>
                                <m:dPr>
                                  <m:ctrlPr>
                                    <a:rPr lang="en-US" sz="2000" i="1" dirty="0" smtClean="0">
                                      <a:solidFill>
                                        <a:schemeClr val="bg1">
                                          <a:lumMod val="50000"/>
                                        </a:schemeClr>
                                      </a:solidFill>
                                      <a:latin typeface="Cambria Math" panose="02040503050406030204" pitchFamily="18" charset="0"/>
                                    </a:rPr>
                                  </m:ctrlPr>
                                </m:dPr>
                                <m:e>
                                  <m:f>
                                    <m:fPr>
                                      <m:ctrlPr>
                                        <a:rPr lang="en-US" sz="2000" i="1" dirty="0" smtClean="0">
                                          <a:solidFill>
                                            <a:schemeClr val="bg1">
                                              <a:lumMod val="50000"/>
                                            </a:schemeClr>
                                          </a:solidFill>
                                          <a:latin typeface="Cambria Math" panose="02040503050406030204" pitchFamily="18" charset="0"/>
                                        </a:rPr>
                                      </m:ctrlPr>
                                    </m:fPr>
                                    <m:num>
                                      <m:r>
                                        <a:rPr lang="en-US" sz="2000" b="0" i="1" dirty="0">
                                          <a:solidFill>
                                            <a:schemeClr val="bg1">
                                              <a:lumMod val="50000"/>
                                            </a:schemeClr>
                                          </a:solidFill>
                                          <a:latin typeface="Cambria Math"/>
                                          <a:ea typeface="Cambria Math"/>
                                        </a:rPr>
                                        <m:t>𝛼</m:t>
                                      </m:r>
                                      <m:r>
                                        <a:rPr lang="en-US" sz="2000" b="0" i="1" dirty="0">
                                          <a:solidFill>
                                            <a:schemeClr val="bg1">
                                              <a:lumMod val="50000"/>
                                            </a:schemeClr>
                                          </a:solidFill>
                                          <a:latin typeface="Cambria Math"/>
                                          <a:ea typeface="Cambria Math"/>
                                        </a:rPr>
                                        <m:t>.</m:t>
                                      </m:r>
                                      <m:sSub>
                                        <m:sSubPr>
                                          <m:ctrlPr>
                                            <a:rPr lang="en-US" sz="2000" i="1" dirty="0">
                                              <a:solidFill>
                                                <a:schemeClr val="bg1">
                                                  <a:lumMod val="50000"/>
                                                </a:schemeClr>
                                              </a:solidFill>
                                              <a:latin typeface="Cambria Math" panose="02040503050406030204" pitchFamily="18" charset="0"/>
                                            </a:rPr>
                                          </m:ctrlPr>
                                        </m:sSubPr>
                                        <m:e>
                                          <m:r>
                                            <a:rPr lang="en-US" sz="2000" b="0" i="1" dirty="0">
                                              <a:solidFill>
                                                <a:schemeClr val="bg1">
                                                  <a:lumMod val="50000"/>
                                                </a:schemeClr>
                                              </a:solidFill>
                                              <a:latin typeface="Cambria Math"/>
                                              <a:ea typeface="Cambria Math"/>
                                            </a:rPr>
                                            <m:t>𝛿</m:t>
                                          </m:r>
                                        </m:e>
                                        <m:sub>
                                          <m:r>
                                            <a:rPr lang="en-US" sz="2000" b="0" i="1" dirty="0">
                                              <a:solidFill>
                                                <a:schemeClr val="bg1">
                                                  <a:lumMod val="50000"/>
                                                </a:schemeClr>
                                              </a:solidFill>
                                              <a:latin typeface="Cambria Math"/>
                                            </a:rPr>
                                            <m:t>0</m:t>
                                          </m:r>
                                        </m:sub>
                                      </m:sSub>
                                    </m:num>
                                    <m:den>
                                      <m:sSub>
                                        <m:sSubPr>
                                          <m:ctrlPr>
                                            <a:rPr lang="en-US" sz="2000" i="1" dirty="0" smtClean="0">
                                              <a:solidFill>
                                                <a:schemeClr val="bg1">
                                                  <a:lumMod val="50000"/>
                                                </a:schemeClr>
                                              </a:solidFill>
                                              <a:latin typeface="Cambria Math" panose="02040503050406030204" pitchFamily="18" charset="0"/>
                                            </a:rPr>
                                          </m:ctrlPr>
                                        </m:sSubPr>
                                        <m:e>
                                          <m:r>
                                            <a:rPr lang="en-US" sz="2000" b="0" i="1" dirty="0" smtClean="0">
                                              <a:solidFill>
                                                <a:schemeClr val="bg1">
                                                  <a:lumMod val="50000"/>
                                                </a:schemeClr>
                                              </a:solidFill>
                                              <a:latin typeface="Cambria Math"/>
                                              <a:ea typeface="Cambria Math"/>
                                            </a:rPr>
                                            <m:t>𝜑</m:t>
                                          </m:r>
                                        </m:e>
                                        <m:sub>
                                          <m:r>
                                            <a:rPr lang="en-US" sz="2000" b="0" i="1" dirty="0" smtClean="0">
                                              <a:solidFill>
                                                <a:schemeClr val="bg1">
                                                  <a:lumMod val="50000"/>
                                                </a:schemeClr>
                                              </a:solidFill>
                                              <a:latin typeface="Cambria Math"/>
                                            </a:rPr>
                                            <m:t>0</m:t>
                                          </m:r>
                                        </m:sub>
                                      </m:sSub>
                                    </m:den>
                                  </m:f>
                                </m:e>
                              </m:d>
                              <m:sSub>
                                <m:sSubPr>
                                  <m:ctrlPr>
                                    <a:rPr lang="en-US" sz="2000" i="1" dirty="0">
                                      <a:solidFill>
                                        <a:schemeClr val="bg1">
                                          <a:lumMod val="50000"/>
                                        </a:schemeClr>
                                      </a:solidFill>
                                      <a:latin typeface="Cambria Math" panose="02040503050406030204" pitchFamily="18" charset="0"/>
                                    </a:rPr>
                                  </m:ctrlPr>
                                </m:sSubPr>
                                <m:e>
                                  <m:r>
                                    <a:rPr lang="en-US" sz="2000" b="0" i="1" dirty="0" smtClean="0">
                                      <a:solidFill>
                                        <a:schemeClr val="bg1">
                                          <a:lumMod val="50000"/>
                                        </a:schemeClr>
                                      </a:solidFill>
                                      <a:latin typeface="Cambria Math"/>
                                    </a:rPr>
                                    <m:t>𝑃</m:t>
                                  </m:r>
                                </m:e>
                                <m:sub>
                                  <m:r>
                                    <a:rPr lang="en-US" sz="2000" b="0" i="1" dirty="0" smtClean="0">
                                      <a:solidFill>
                                        <a:schemeClr val="bg1">
                                          <a:lumMod val="50000"/>
                                        </a:schemeClr>
                                      </a:solidFill>
                                      <a:latin typeface="Cambria Math"/>
                                      <a:ea typeface="Cambria Math"/>
                                    </a:rPr>
                                    <m:t>𝑐</m:t>
                                  </m:r>
                                </m:sub>
                              </m:sSub>
                            </m:den>
                          </m:f>
                        </m:oMath>
                      </m:oMathPara>
                    </a14:m>
                    <a:endParaRPr lang="en-US" sz="2000" dirty="0">
                      <a:solidFill>
                        <a:schemeClr val="bg1">
                          <a:lumMod val="50000"/>
                        </a:schemeClr>
                      </a:solidFill>
                      <a:latin typeface="Symbol" panose="05050102010706020507" pitchFamily="18" charset="2"/>
                    </a:endParaRPr>
                  </a:p>
                </p:txBody>
              </p:sp>
            </mc:Choice>
            <mc:Fallback xmlns="">
              <p:sp>
                <p:nvSpPr>
                  <p:cNvPr id="14" name="Rectangle 13">
                    <a:extLst>
                      <a:ext uri="{FF2B5EF4-FFF2-40B4-BE49-F238E27FC236}">
                        <a16:creationId xmlns:a16="http://schemas.microsoft.com/office/drawing/2014/main" id="{75D882FC-5073-49F0-9742-35023EC693DA}"/>
                      </a:ext>
                    </a:extLst>
                  </p:cNvPr>
                  <p:cNvSpPr>
                    <a:spLocks noRot="1" noChangeAspect="1" noMove="1" noResize="1" noEditPoints="1" noAdjustHandles="1" noChangeArrowheads="1" noChangeShapeType="1" noTextEdit="1"/>
                  </p:cNvSpPr>
                  <p:nvPr/>
                </p:nvSpPr>
                <p:spPr>
                  <a:xfrm>
                    <a:off x="4901787" y="4812093"/>
                    <a:ext cx="2632700" cy="1184253"/>
                  </a:xfrm>
                  <a:prstGeom prst="rect">
                    <a:avLst/>
                  </a:prstGeom>
                  <a:blipFill>
                    <a:blip r:embed="rId6"/>
                    <a:stretch>
                      <a:fillRect/>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32312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rmAutofit/>
          </a:bodyPr>
          <a:lstStyle/>
          <a:p>
            <a:r>
              <a:rPr lang="en-US" sz="2700" dirty="0">
                <a:solidFill>
                  <a:schemeClr val="accent1"/>
                </a:solidFill>
              </a:rPr>
              <a:t>Total Heat Transfer Coefficient (K</a:t>
            </a:r>
            <a:r>
              <a:rPr lang="en-US" sz="2700" baseline="-25000" dirty="0">
                <a:solidFill>
                  <a:schemeClr val="accent1"/>
                </a:solidFill>
              </a:rPr>
              <a:t>V</a:t>
            </a:r>
            <a:r>
              <a:rPr lang="en-US" sz="2700" dirty="0">
                <a:solidFill>
                  <a:schemeClr val="accent1"/>
                </a:solidFill>
              </a:rPr>
              <a:t>) has a strong dependence on P</a:t>
            </a:r>
            <a:r>
              <a:rPr lang="en-US" sz="2700" baseline="-25000" dirty="0">
                <a:solidFill>
                  <a:schemeClr val="accent1"/>
                </a:solidFill>
              </a:rPr>
              <a:t>c</a:t>
            </a:r>
          </a:p>
        </p:txBody>
      </p:sp>
      <p:sp>
        <p:nvSpPr>
          <p:cNvPr id="11" name="TextBox 10"/>
          <p:cNvSpPr txBox="1"/>
          <p:nvPr/>
        </p:nvSpPr>
        <p:spPr>
          <a:xfrm>
            <a:off x="769055" y="5075647"/>
            <a:ext cx="7467600" cy="830997"/>
          </a:xfrm>
          <a:prstGeom prst="rect">
            <a:avLst/>
          </a:prstGeom>
          <a:noFill/>
        </p:spPr>
        <p:txBody>
          <a:bodyPr wrap="square" rtlCol="0">
            <a:spAutoFit/>
          </a:bodyPr>
          <a:lstStyle/>
          <a:p>
            <a:pPr algn="ctr"/>
            <a:r>
              <a:rPr lang="en-US" sz="2400" b="1" dirty="0">
                <a:solidFill>
                  <a:srgbClr val="000000"/>
                </a:solidFill>
              </a:rPr>
              <a:t>3 data points are needed to fit K</a:t>
            </a:r>
            <a:r>
              <a:rPr lang="en-US" sz="2400" b="1" baseline="-25000" dirty="0">
                <a:solidFill>
                  <a:srgbClr val="000000"/>
                </a:solidFill>
              </a:rPr>
              <a:t>v</a:t>
            </a:r>
            <a:r>
              <a:rPr lang="en-US" sz="2400" b="1" dirty="0">
                <a:solidFill>
                  <a:srgbClr val="000000"/>
                </a:solidFill>
              </a:rPr>
              <a:t> vs P</a:t>
            </a:r>
            <a:r>
              <a:rPr lang="en-US" sz="2400" b="1" baseline="-25000" dirty="0">
                <a:solidFill>
                  <a:srgbClr val="000000"/>
                </a:solidFill>
              </a:rPr>
              <a:t>c</a:t>
            </a:r>
            <a:r>
              <a:rPr lang="en-US" sz="2400" b="1" dirty="0">
                <a:solidFill>
                  <a:srgbClr val="000000"/>
                </a:solidFill>
              </a:rPr>
              <a:t> data to the  above equation using regression</a:t>
            </a:r>
            <a:endParaRPr lang="en-US" sz="2400" b="1" baseline="-25000" dirty="0">
              <a:solidFill>
                <a:srgbClr val="000000"/>
              </a:solidFill>
            </a:endParaRPr>
          </a:p>
        </p:txBody>
      </p:sp>
      <mc:AlternateContent xmlns:mc="http://schemas.openxmlformats.org/markup-compatibility/2006" xmlns:a14="http://schemas.microsoft.com/office/drawing/2010/main">
        <mc:Choice Requires="a14">
          <p:sp>
            <p:nvSpPr>
              <p:cNvPr id="4" name="Rectangle 3"/>
              <p:cNvSpPr/>
              <p:nvPr/>
            </p:nvSpPr>
            <p:spPr>
              <a:xfrm>
                <a:off x="469076" y="1508618"/>
                <a:ext cx="4240006" cy="3940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rgbClr val="000000"/>
                              </a:solidFill>
                              <a:latin typeface="Cambria Math" panose="02040503050406030204" pitchFamily="18" charset="0"/>
                            </a:rPr>
                          </m:ctrlPr>
                        </m:sSubPr>
                        <m:e>
                          <m:r>
                            <a:rPr lang="en-US" sz="2800" b="0" i="1">
                              <a:solidFill>
                                <a:srgbClr val="000000"/>
                              </a:solidFill>
                              <a:latin typeface="Cambria Math"/>
                            </a:rPr>
                            <m:t>𝐾</m:t>
                          </m:r>
                        </m:e>
                        <m:sub>
                          <m:r>
                            <a:rPr lang="en-US" sz="2800" b="0" i="1" smtClean="0">
                              <a:solidFill>
                                <a:srgbClr val="000000"/>
                              </a:solidFill>
                              <a:latin typeface="Cambria Math"/>
                            </a:rPr>
                            <m:t>𝑉</m:t>
                          </m:r>
                        </m:sub>
                      </m:sSub>
                      <m:r>
                        <a:rPr lang="en-US" sz="2800" b="0" i="1" smtClean="0">
                          <a:solidFill>
                            <a:srgbClr val="000000"/>
                          </a:solidFill>
                          <a:latin typeface="Cambria Math"/>
                        </a:rPr>
                        <m:t>=</m:t>
                      </m:r>
                      <m:sSub>
                        <m:sSubPr>
                          <m:ctrlPr>
                            <a:rPr lang="en-US" sz="2800" i="1">
                              <a:solidFill>
                                <a:srgbClr val="000000"/>
                              </a:solidFill>
                              <a:latin typeface="Cambria Math" panose="02040503050406030204" pitchFamily="18" charset="0"/>
                            </a:rPr>
                          </m:ctrlPr>
                        </m:sSubPr>
                        <m:e>
                          <m:r>
                            <a:rPr lang="en-US" sz="2800" b="0" i="1">
                              <a:solidFill>
                                <a:srgbClr val="000000"/>
                              </a:solidFill>
                              <a:latin typeface="Cambria Math"/>
                            </a:rPr>
                            <m:t>𝐾</m:t>
                          </m:r>
                        </m:e>
                        <m:sub>
                          <m:r>
                            <a:rPr lang="en-US" sz="2800" b="0" i="1" smtClean="0">
                              <a:solidFill>
                                <a:srgbClr val="000000"/>
                              </a:solidFill>
                              <a:latin typeface="Cambria Math"/>
                            </a:rPr>
                            <m:t>𝑐𝑜𝑛𝑡</m:t>
                          </m:r>
                        </m:sub>
                      </m:sSub>
                      <m:r>
                        <a:rPr lang="en-US" sz="2800" b="0" i="1" smtClean="0">
                          <a:solidFill>
                            <a:srgbClr val="000000"/>
                          </a:solidFill>
                          <a:latin typeface="Cambria Math"/>
                        </a:rPr>
                        <m:t>+</m:t>
                      </m:r>
                      <m:sSub>
                        <m:sSubPr>
                          <m:ctrlPr>
                            <a:rPr lang="en-US" sz="2800" i="1">
                              <a:solidFill>
                                <a:srgbClr val="000000"/>
                              </a:solidFill>
                              <a:latin typeface="Cambria Math" panose="02040503050406030204" pitchFamily="18" charset="0"/>
                            </a:rPr>
                          </m:ctrlPr>
                        </m:sSubPr>
                        <m:e>
                          <m:r>
                            <a:rPr lang="en-US" sz="2800" b="0" i="1">
                              <a:solidFill>
                                <a:srgbClr val="000000"/>
                              </a:solidFill>
                              <a:latin typeface="Cambria Math"/>
                            </a:rPr>
                            <m:t>𝐾</m:t>
                          </m:r>
                        </m:e>
                        <m:sub>
                          <m:r>
                            <a:rPr lang="en-US" sz="2800" b="0" i="1" smtClean="0">
                              <a:solidFill>
                                <a:srgbClr val="000000"/>
                              </a:solidFill>
                              <a:latin typeface="Cambria Math"/>
                            </a:rPr>
                            <m:t>𝑟𝑎𝑑</m:t>
                          </m:r>
                        </m:sub>
                      </m:sSub>
                      <m:r>
                        <a:rPr lang="en-US" sz="2800" b="0" i="1">
                          <a:solidFill>
                            <a:srgbClr val="000000"/>
                          </a:solidFill>
                          <a:latin typeface="Cambria Math"/>
                        </a:rPr>
                        <m:t>+</m:t>
                      </m:r>
                      <m:sSub>
                        <m:sSubPr>
                          <m:ctrlPr>
                            <a:rPr lang="en-US" sz="2800" i="1">
                              <a:solidFill>
                                <a:srgbClr val="000000"/>
                              </a:solidFill>
                              <a:latin typeface="Cambria Math" panose="02040503050406030204" pitchFamily="18" charset="0"/>
                            </a:rPr>
                          </m:ctrlPr>
                        </m:sSubPr>
                        <m:e>
                          <m:r>
                            <a:rPr lang="en-US" sz="2800" b="0" i="1">
                              <a:solidFill>
                                <a:srgbClr val="000000"/>
                              </a:solidFill>
                              <a:latin typeface="Cambria Math"/>
                            </a:rPr>
                            <m:t>𝐾</m:t>
                          </m:r>
                        </m:e>
                        <m:sub>
                          <m:r>
                            <a:rPr lang="en-US" sz="2800" b="0" i="1">
                              <a:solidFill>
                                <a:srgbClr val="000000"/>
                              </a:solidFill>
                              <a:latin typeface="Cambria Math"/>
                            </a:rPr>
                            <m:t>𝑔𝑎𝑠</m:t>
                          </m:r>
                        </m:sub>
                      </m:sSub>
                    </m:oMath>
                  </m:oMathPara>
                </a14:m>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469076" y="1508618"/>
                <a:ext cx="4240006" cy="394020"/>
              </a:xfrm>
              <a:prstGeom prst="rect">
                <a:avLst/>
              </a:prstGeom>
              <a:blipFill>
                <a:blip r:embed="rId3"/>
                <a:stretch>
                  <a:fillRect b="-30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861695" y="1535652"/>
                <a:ext cx="2049510" cy="3693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rgbClr val="000000"/>
                              </a:solidFill>
                              <a:latin typeface="Cambria Math" panose="02040503050406030204" pitchFamily="18" charset="0"/>
                            </a:rPr>
                          </m:ctrlPr>
                        </m:sSubPr>
                        <m:e>
                          <m:r>
                            <a:rPr lang="en-US" sz="2800" b="0" i="1">
                              <a:solidFill>
                                <a:srgbClr val="000000"/>
                              </a:solidFill>
                              <a:latin typeface="Cambria Math"/>
                            </a:rPr>
                            <m:t>𝐾</m:t>
                          </m:r>
                        </m:e>
                        <m:sub>
                          <m:r>
                            <a:rPr lang="en-US" sz="2800" b="0" i="1">
                              <a:solidFill>
                                <a:srgbClr val="000000"/>
                              </a:solidFill>
                              <a:latin typeface="Cambria Math"/>
                            </a:rPr>
                            <m:t>𝑉</m:t>
                          </m:r>
                        </m:sub>
                      </m:sSub>
                      <m:r>
                        <a:rPr lang="en-US" sz="2800" b="0" i="1" smtClean="0">
                          <a:solidFill>
                            <a:srgbClr val="000000"/>
                          </a:solidFill>
                          <a:latin typeface="Cambria Math"/>
                        </a:rPr>
                        <m:t>= </m:t>
                      </m:r>
                      <m:r>
                        <a:rPr lang="en-US" sz="2800" b="0" i="1" smtClean="0">
                          <a:solidFill>
                            <a:srgbClr val="000000"/>
                          </a:solidFill>
                          <a:latin typeface="Cambria Math"/>
                        </a:rPr>
                        <m:t>𝑓</m:t>
                      </m:r>
                      <m:r>
                        <a:rPr lang="en-US" sz="2800" b="0" i="1" smtClean="0">
                          <a:solidFill>
                            <a:srgbClr val="000000"/>
                          </a:solidFill>
                          <a:latin typeface="Cambria Math"/>
                        </a:rPr>
                        <m:t>(</m:t>
                      </m:r>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a:rPr>
                            <m:t>𝑃</m:t>
                          </m:r>
                        </m:e>
                        <m:sub>
                          <m:r>
                            <a:rPr lang="en-US" sz="2800" i="1">
                              <a:solidFill>
                                <a:srgbClr val="000000"/>
                              </a:solidFill>
                              <a:latin typeface="Cambria Math"/>
                            </a:rPr>
                            <m:t>𝑐</m:t>
                          </m:r>
                        </m:sub>
                      </m:sSub>
                      <m:r>
                        <a:rPr lang="en-US" sz="2800" b="0" i="1" smtClean="0">
                          <a:solidFill>
                            <a:srgbClr val="000000"/>
                          </a:solidFill>
                          <a:latin typeface="Cambria Math"/>
                        </a:rPr>
                        <m:t>)</m:t>
                      </m:r>
                    </m:oMath>
                  </m:oMathPara>
                </a14:m>
                <a:endParaRPr lang="en-US" sz="2800" dirty="0">
                  <a:latin typeface="Symbol" panose="05050102010706020507" pitchFamily="18" charset="2"/>
                </a:endParaRPr>
              </a:p>
            </p:txBody>
          </p:sp>
        </mc:Choice>
        <mc:Fallback xmlns="">
          <p:sp>
            <p:nvSpPr>
              <p:cNvPr id="6" name="Rectangle 5"/>
              <p:cNvSpPr>
                <a:spLocks noRot="1" noChangeAspect="1" noMove="1" noResize="1" noEditPoints="1" noAdjustHandles="1" noChangeArrowheads="1" noChangeShapeType="1" noTextEdit="1"/>
              </p:cNvSpPr>
              <p:nvPr/>
            </p:nvSpPr>
            <p:spPr>
              <a:xfrm>
                <a:off x="5861695" y="1535652"/>
                <a:ext cx="2049510" cy="369308"/>
              </a:xfrm>
              <a:prstGeom prst="rect">
                <a:avLst/>
              </a:prstGeom>
              <a:blipFill>
                <a:blip r:embed="rId4"/>
                <a:stretch>
                  <a:fillRect b="-30000"/>
                </a:stretch>
              </a:blipFill>
            </p:spPr>
            <p:txBody>
              <a:bodyPr/>
              <a:lstStyle/>
              <a:p>
                <a:r>
                  <a:rPr lang="en-US">
                    <a:noFill/>
                  </a:rPr>
                  <a:t> </a:t>
                </a:r>
              </a:p>
            </p:txBody>
          </p:sp>
        </mc:Fallback>
      </mc:AlternateContent>
      <p:sp>
        <p:nvSpPr>
          <p:cNvPr id="12" name="Left Arrow 11"/>
          <p:cNvSpPr/>
          <p:nvPr/>
        </p:nvSpPr>
        <p:spPr>
          <a:xfrm rot="10800000">
            <a:off x="4383074" y="3530736"/>
            <a:ext cx="377851" cy="304800"/>
          </a:xfrm>
          <a:prstGeom prst="leftArrow">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Rectangle 19"/>
              <p:cNvSpPr/>
              <p:nvPr/>
            </p:nvSpPr>
            <p:spPr>
              <a:xfrm>
                <a:off x="5233732" y="3191367"/>
                <a:ext cx="3056991" cy="983539"/>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rgbClr val="000000"/>
                              </a:solidFill>
                              <a:latin typeface="Cambria Math" panose="02040503050406030204" pitchFamily="18" charset="0"/>
                            </a:rPr>
                          </m:ctrlPr>
                        </m:sSubPr>
                        <m:e>
                          <m:r>
                            <a:rPr lang="en-US" sz="2800" b="0" i="1">
                              <a:solidFill>
                                <a:srgbClr val="000000"/>
                              </a:solidFill>
                              <a:latin typeface="Cambria Math"/>
                            </a:rPr>
                            <m:t>𝐾</m:t>
                          </m:r>
                        </m:e>
                        <m:sub>
                          <m:r>
                            <a:rPr lang="en-US" sz="2800" b="0" i="1">
                              <a:solidFill>
                                <a:srgbClr val="000000"/>
                              </a:solidFill>
                              <a:latin typeface="Cambria Math"/>
                            </a:rPr>
                            <m:t>𝑉</m:t>
                          </m:r>
                        </m:sub>
                      </m:sSub>
                      <m:r>
                        <a:rPr lang="en-US" sz="2800" b="0" i="1" smtClean="0">
                          <a:solidFill>
                            <a:srgbClr val="000000"/>
                          </a:solidFill>
                          <a:latin typeface="Cambria Math"/>
                        </a:rPr>
                        <m:t>=</m:t>
                      </m:r>
                      <m:r>
                        <a:rPr lang="en-US" sz="2800" b="1" i="1" smtClean="0">
                          <a:solidFill>
                            <a:srgbClr val="000000"/>
                          </a:solidFill>
                          <a:latin typeface="Cambria Math"/>
                        </a:rPr>
                        <m:t>𝒂</m:t>
                      </m:r>
                      <m:r>
                        <a:rPr lang="en-US" sz="2800" b="0" i="1" smtClean="0">
                          <a:solidFill>
                            <a:srgbClr val="000000"/>
                          </a:solidFill>
                          <a:latin typeface="Cambria Math"/>
                        </a:rPr>
                        <m:t>+</m:t>
                      </m:r>
                      <m:f>
                        <m:fPr>
                          <m:ctrlPr>
                            <a:rPr lang="en-US" sz="2800" i="1" smtClean="0">
                              <a:solidFill>
                                <a:srgbClr val="000000"/>
                              </a:solidFill>
                              <a:latin typeface="Cambria Math" panose="02040503050406030204" pitchFamily="18" charset="0"/>
                            </a:rPr>
                          </m:ctrlPr>
                        </m:fPr>
                        <m:num>
                          <m:r>
                            <a:rPr lang="en-US" sz="2800" b="1" i="1">
                              <a:solidFill>
                                <a:srgbClr val="000000"/>
                              </a:solidFill>
                              <a:latin typeface="Cambria Math"/>
                            </a:rPr>
                            <m:t>𝒃</m:t>
                          </m:r>
                          <m:r>
                            <a:rPr lang="en-US" sz="2800" b="0" i="1">
                              <a:solidFill>
                                <a:srgbClr val="000000"/>
                              </a:solidFill>
                              <a:latin typeface="Cambria Math"/>
                            </a:rPr>
                            <m:t>.</m:t>
                          </m:r>
                          <m:sSub>
                            <m:sSubPr>
                              <m:ctrlPr>
                                <a:rPr lang="en-US" sz="2800" b="0" i="1" smtClean="0">
                                  <a:solidFill>
                                    <a:srgbClr val="000000"/>
                                  </a:solidFill>
                                  <a:latin typeface="Cambria Math" panose="02040503050406030204" pitchFamily="18" charset="0"/>
                                </a:rPr>
                              </m:ctrlPr>
                            </m:sSubPr>
                            <m:e>
                              <m:r>
                                <a:rPr lang="en-US" sz="2800" b="0" i="1" smtClean="0">
                                  <a:solidFill>
                                    <a:srgbClr val="000000"/>
                                  </a:solidFill>
                                  <a:latin typeface="Cambria Math"/>
                                </a:rPr>
                                <m:t>𝑃</m:t>
                              </m:r>
                            </m:e>
                            <m:sub>
                              <m:r>
                                <a:rPr lang="en-US" sz="2800" b="0" i="1" smtClean="0">
                                  <a:solidFill>
                                    <a:srgbClr val="000000"/>
                                  </a:solidFill>
                                  <a:latin typeface="Cambria Math"/>
                                </a:rPr>
                                <m:t>𝑐</m:t>
                              </m:r>
                            </m:sub>
                          </m:sSub>
                        </m:num>
                        <m:den>
                          <m:r>
                            <a:rPr lang="en-US" sz="2800" b="0" i="1">
                              <a:solidFill>
                                <a:srgbClr val="000000"/>
                              </a:solidFill>
                              <a:latin typeface="Cambria Math"/>
                            </a:rPr>
                            <m:t>1+</m:t>
                          </m:r>
                          <m:r>
                            <a:rPr lang="en-US" sz="2800" b="1" i="1">
                              <a:solidFill>
                                <a:srgbClr val="000000"/>
                              </a:solidFill>
                              <a:latin typeface="Cambria Math"/>
                            </a:rPr>
                            <m:t>𝒄</m:t>
                          </m:r>
                          <m:r>
                            <a:rPr lang="en-US" sz="2800" b="0" i="1">
                              <a:solidFill>
                                <a:srgbClr val="000000"/>
                              </a:solidFill>
                              <a:latin typeface="Cambria Math"/>
                            </a:rPr>
                            <m:t>.</m:t>
                          </m:r>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a:rPr>
                                <m:t>𝑃</m:t>
                              </m:r>
                            </m:e>
                            <m:sub>
                              <m:r>
                                <a:rPr lang="en-US" sz="2800" i="1">
                                  <a:solidFill>
                                    <a:srgbClr val="000000"/>
                                  </a:solidFill>
                                  <a:latin typeface="Cambria Math"/>
                                </a:rPr>
                                <m:t>𝑐</m:t>
                              </m:r>
                            </m:sub>
                          </m:sSub>
                        </m:den>
                      </m:f>
                    </m:oMath>
                  </m:oMathPara>
                </a14:m>
                <a:endParaRPr lang="en-US" sz="2800" dirty="0">
                  <a:latin typeface="Symbol" panose="05050102010706020507" pitchFamily="18" charset="2"/>
                </a:endParaRPr>
              </a:p>
            </p:txBody>
          </p:sp>
        </mc:Choice>
        <mc:Fallback xmlns="">
          <p:sp>
            <p:nvSpPr>
              <p:cNvPr id="20" name="Rectangle 19"/>
              <p:cNvSpPr>
                <a:spLocks noRot="1" noChangeAspect="1" noMove="1" noResize="1" noEditPoints="1" noAdjustHandles="1" noChangeArrowheads="1" noChangeShapeType="1" noTextEdit="1"/>
              </p:cNvSpPr>
              <p:nvPr/>
            </p:nvSpPr>
            <p:spPr>
              <a:xfrm>
                <a:off x="5233732" y="3191367"/>
                <a:ext cx="3056991" cy="983539"/>
              </a:xfrm>
              <a:prstGeom prst="rect">
                <a:avLst/>
              </a:prstGeom>
              <a:blipFill>
                <a:blip r:embed="rId5"/>
                <a:stretch>
                  <a:fillRect/>
                </a:stretch>
              </a:blipFill>
              <a:ln>
                <a:solidFill>
                  <a:schemeClr val="tx1"/>
                </a:solidFill>
              </a:ln>
            </p:spPr>
            <p:txBody>
              <a:bodyPr/>
              <a:lstStyle/>
              <a:p>
                <a:r>
                  <a:rPr lang="en-US">
                    <a:noFill/>
                  </a:rPr>
                  <a:t> </a:t>
                </a:r>
              </a:p>
            </p:txBody>
          </p:sp>
        </mc:Fallback>
      </mc:AlternateContent>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3690" y="2611677"/>
            <a:ext cx="3572980" cy="234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Left Arrow 11">
            <a:extLst>
              <a:ext uri="{FF2B5EF4-FFF2-40B4-BE49-F238E27FC236}">
                <a16:creationId xmlns:a16="http://schemas.microsoft.com/office/drawing/2014/main" id="{32726CA0-4F79-4B69-AA9F-32A9F00632CD}"/>
              </a:ext>
            </a:extLst>
          </p:cNvPr>
          <p:cNvSpPr/>
          <p:nvPr/>
        </p:nvSpPr>
        <p:spPr>
          <a:xfrm rot="10800000">
            <a:off x="5042428" y="1597838"/>
            <a:ext cx="377851" cy="304800"/>
          </a:xfrm>
          <a:prstGeom prst="leftArrow">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743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52A622-FF5C-496F-84CF-6BE51136EC08}"/>
              </a:ext>
            </a:extLst>
          </p:cNvPr>
          <p:cNvSpPr/>
          <p:nvPr/>
        </p:nvSpPr>
        <p:spPr>
          <a:xfrm>
            <a:off x="272540" y="2769616"/>
            <a:ext cx="8648722" cy="33146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3"/>
          </p:nvPr>
        </p:nvSpPr>
        <p:spPr/>
        <p:txBody>
          <a:bodyPr/>
          <a:lstStyle/>
          <a:p>
            <a:r>
              <a:rPr lang="en-US" sz="2700" dirty="0"/>
              <a:t>What does this mean for us?  Experimental basis</a:t>
            </a:r>
          </a:p>
        </p:txBody>
      </p:sp>
      <p:sp>
        <p:nvSpPr>
          <p:cNvPr id="10" name="Rectangle 9">
            <a:extLst>
              <a:ext uri="{FF2B5EF4-FFF2-40B4-BE49-F238E27FC236}">
                <a16:creationId xmlns:a16="http://schemas.microsoft.com/office/drawing/2014/main" id="{4780E017-AA81-467E-97CF-757C3705B586}"/>
              </a:ext>
            </a:extLst>
          </p:cNvPr>
          <p:cNvSpPr/>
          <p:nvPr/>
        </p:nvSpPr>
        <p:spPr>
          <a:xfrm>
            <a:off x="4750774" y="1104510"/>
            <a:ext cx="3170916" cy="831582"/>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1F6AC9D7-9526-4522-831C-77F3443AEF36}"/>
              </a:ext>
            </a:extLst>
          </p:cNvPr>
          <p:cNvSpPr txBox="1"/>
          <p:nvPr/>
        </p:nvSpPr>
        <p:spPr>
          <a:xfrm>
            <a:off x="5124593" y="1982834"/>
            <a:ext cx="2631807" cy="300082"/>
          </a:xfrm>
          <a:prstGeom prst="rect">
            <a:avLst/>
          </a:prstGeom>
          <a:noFill/>
        </p:spPr>
        <p:txBody>
          <a:bodyPr wrap="square" rtlCol="0">
            <a:spAutoFit/>
          </a:bodyPr>
          <a:lstStyle/>
          <a:p>
            <a:pPr algn="ctr"/>
            <a:r>
              <a:rPr lang="en-US" sz="1350" b="1" dirty="0"/>
              <a:t>Measured as water loss</a:t>
            </a:r>
          </a:p>
        </p:txBody>
      </p:sp>
      <p:sp>
        <p:nvSpPr>
          <p:cNvPr id="12" name="Rectangle 11">
            <a:extLst>
              <a:ext uri="{FF2B5EF4-FFF2-40B4-BE49-F238E27FC236}">
                <a16:creationId xmlns:a16="http://schemas.microsoft.com/office/drawing/2014/main" id="{D4F5528C-7CAF-49AF-A476-149BABAE41FC}"/>
              </a:ext>
            </a:extLst>
          </p:cNvPr>
          <p:cNvSpPr/>
          <p:nvPr/>
        </p:nvSpPr>
        <p:spPr>
          <a:xfrm>
            <a:off x="2386347" y="1083392"/>
            <a:ext cx="898935" cy="831582"/>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TextBox 12">
            <a:extLst>
              <a:ext uri="{FF2B5EF4-FFF2-40B4-BE49-F238E27FC236}">
                <a16:creationId xmlns:a16="http://schemas.microsoft.com/office/drawing/2014/main" id="{96A19199-AB92-4766-9D8A-55F5A997BF63}"/>
              </a:ext>
            </a:extLst>
          </p:cNvPr>
          <p:cNvSpPr txBox="1"/>
          <p:nvPr/>
        </p:nvSpPr>
        <p:spPr>
          <a:xfrm>
            <a:off x="2445686" y="1905311"/>
            <a:ext cx="1002763" cy="300082"/>
          </a:xfrm>
          <a:prstGeom prst="rect">
            <a:avLst/>
          </a:prstGeom>
          <a:noFill/>
        </p:spPr>
        <p:txBody>
          <a:bodyPr wrap="square" rtlCol="0">
            <a:spAutoFit/>
          </a:bodyPr>
          <a:lstStyle/>
          <a:p>
            <a:r>
              <a:rPr lang="en-US" sz="1350" b="1" dirty="0"/>
              <a:t>Known</a:t>
            </a:r>
          </a:p>
        </p:txBody>
      </p:sp>
      <p:sp>
        <p:nvSpPr>
          <p:cNvPr id="14" name="TextBox 13">
            <a:extLst>
              <a:ext uri="{FF2B5EF4-FFF2-40B4-BE49-F238E27FC236}">
                <a16:creationId xmlns:a16="http://schemas.microsoft.com/office/drawing/2014/main" id="{532F653C-9739-4B43-A252-C90236A23C84}"/>
              </a:ext>
            </a:extLst>
          </p:cNvPr>
          <p:cNvSpPr txBox="1"/>
          <p:nvPr/>
        </p:nvSpPr>
        <p:spPr>
          <a:xfrm>
            <a:off x="1049365" y="1904473"/>
            <a:ext cx="1485900" cy="507831"/>
          </a:xfrm>
          <a:prstGeom prst="rect">
            <a:avLst/>
          </a:prstGeom>
          <a:noFill/>
        </p:spPr>
        <p:txBody>
          <a:bodyPr wrap="square" rtlCol="0">
            <a:spAutoFit/>
          </a:bodyPr>
          <a:lstStyle/>
          <a:p>
            <a:pPr algn="ctr"/>
            <a:r>
              <a:rPr lang="en-US" sz="1350" b="1" dirty="0">
                <a:solidFill>
                  <a:srgbClr val="FF0000"/>
                </a:solidFill>
              </a:rPr>
              <a:t>Experimentally determined</a:t>
            </a:r>
          </a:p>
        </p:txBody>
      </p:sp>
      <p:sp>
        <p:nvSpPr>
          <p:cNvPr id="15" name="Rectangle 14">
            <a:extLst>
              <a:ext uri="{FF2B5EF4-FFF2-40B4-BE49-F238E27FC236}">
                <a16:creationId xmlns:a16="http://schemas.microsoft.com/office/drawing/2014/main" id="{8141D7F9-DC9A-49B7-9566-50DC95D72B48}"/>
              </a:ext>
            </a:extLst>
          </p:cNvPr>
          <p:cNvSpPr/>
          <p:nvPr/>
        </p:nvSpPr>
        <p:spPr>
          <a:xfrm>
            <a:off x="2011868" y="1082033"/>
            <a:ext cx="320787" cy="831581"/>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3" name="Picture 2">
            <a:extLst>
              <a:ext uri="{FF2B5EF4-FFF2-40B4-BE49-F238E27FC236}">
                <a16:creationId xmlns:a16="http://schemas.microsoft.com/office/drawing/2014/main" id="{151FA0F9-1442-4102-B602-CAF680C308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5487" y="3051384"/>
            <a:ext cx="3394135" cy="2545600"/>
          </a:xfrm>
          <a:prstGeom prst="rect">
            <a:avLst/>
          </a:prstGeom>
        </p:spPr>
      </p:pic>
      <p:pic>
        <p:nvPicPr>
          <p:cNvPr id="17" name="Picture 16">
            <a:extLst>
              <a:ext uri="{FF2B5EF4-FFF2-40B4-BE49-F238E27FC236}">
                <a16:creationId xmlns:a16="http://schemas.microsoft.com/office/drawing/2014/main" id="{15331B63-D868-4472-889B-5B05EF1D935A}"/>
              </a:ext>
            </a:extLst>
          </p:cNvPr>
          <p:cNvPicPr>
            <a:picLocks noChangeAspect="1"/>
          </p:cNvPicPr>
          <p:nvPr/>
        </p:nvPicPr>
        <p:blipFill rotWithShape="1">
          <a:blip r:embed="rId3"/>
          <a:srcRect t="7958" r="36175" b="9207"/>
          <a:stretch/>
        </p:blipFill>
        <p:spPr>
          <a:xfrm rot="5400000">
            <a:off x="3612337" y="2558759"/>
            <a:ext cx="1117425" cy="1907087"/>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B1AE0817-A2FD-4688-9332-ECCB283652D9}"/>
              </a:ext>
            </a:extLst>
          </p:cNvPr>
          <p:cNvPicPr>
            <a:picLocks noChangeAspect="1"/>
          </p:cNvPicPr>
          <p:nvPr/>
        </p:nvPicPr>
        <p:blipFill>
          <a:blip r:embed="rId4"/>
          <a:stretch>
            <a:fillRect/>
          </a:stretch>
        </p:blipFill>
        <p:spPr>
          <a:xfrm>
            <a:off x="6320173" y="3216332"/>
            <a:ext cx="2115495" cy="2261812"/>
          </a:xfrm>
          <a:prstGeom prst="rect">
            <a:avLst/>
          </a:prstGeom>
        </p:spPr>
      </p:pic>
      <p:sp>
        <p:nvSpPr>
          <p:cNvPr id="18" name="TextBox 17">
            <a:extLst>
              <a:ext uri="{FF2B5EF4-FFF2-40B4-BE49-F238E27FC236}">
                <a16:creationId xmlns:a16="http://schemas.microsoft.com/office/drawing/2014/main" id="{7F0EBF96-E432-4372-8230-FD14690367BC}"/>
              </a:ext>
            </a:extLst>
          </p:cNvPr>
          <p:cNvSpPr txBox="1"/>
          <p:nvPr/>
        </p:nvSpPr>
        <p:spPr>
          <a:xfrm>
            <a:off x="1019423" y="5605170"/>
            <a:ext cx="3274828" cy="369332"/>
          </a:xfrm>
          <a:prstGeom prst="rect">
            <a:avLst/>
          </a:prstGeom>
          <a:noFill/>
        </p:spPr>
        <p:txBody>
          <a:bodyPr wrap="square" rtlCol="0">
            <a:spAutoFit/>
          </a:bodyPr>
          <a:lstStyle/>
          <a:p>
            <a:pPr algn="ctr"/>
            <a:r>
              <a:rPr lang="en-US" b="1" dirty="0">
                <a:solidFill>
                  <a:schemeClr val="bg1"/>
                </a:solidFill>
              </a:rPr>
              <a:t>Development</a:t>
            </a:r>
            <a:endParaRPr lang="en-US" dirty="0">
              <a:solidFill>
                <a:schemeClr val="bg1"/>
              </a:solidFill>
            </a:endParaRPr>
          </a:p>
        </p:txBody>
      </p:sp>
      <p:sp>
        <p:nvSpPr>
          <p:cNvPr id="19" name="TextBox 18">
            <a:extLst>
              <a:ext uri="{FF2B5EF4-FFF2-40B4-BE49-F238E27FC236}">
                <a16:creationId xmlns:a16="http://schemas.microsoft.com/office/drawing/2014/main" id="{F1D7256E-E118-4A8E-AEDA-A93DEB68555A}"/>
              </a:ext>
            </a:extLst>
          </p:cNvPr>
          <p:cNvSpPr txBox="1"/>
          <p:nvPr/>
        </p:nvSpPr>
        <p:spPr>
          <a:xfrm>
            <a:off x="5707696" y="5624628"/>
            <a:ext cx="3274828" cy="369332"/>
          </a:xfrm>
          <a:prstGeom prst="rect">
            <a:avLst/>
          </a:prstGeom>
          <a:noFill/>
        </p:spPr>
        <p:txBody>
          <a:bodyPr wrap="square" rtlCol="0">
            <a:spAutoFit/>
          </a:bodyPr>
          <a:lstStyle/>
          <a:p>
            <a:pPr algn="ctr"/>
            <a:r>
              <a:rPr lang="en-US" b="1" dirty="0">
                <a:solidFill>
                  <a:schemeClr val="bg1"/>
                </a:solidFill>
              </a:rPr>
              <a:t>Manufacturing</a:t>
            </a:r>
            <a:endParaRPr lang="en-US" dirty="0">
              <a:solidFill>
                <a:schemeClr val="bg1"/>
              </a:solidFill>
            </a:endParaRPr>
          </a:p>
        </p:txBody>
      </p:sp>
      <p:cxnSp>
        <p:nvCxnSpPr>
          <p:cNvPr id="20" name="Straight Connector 19">
            <a:extLst>
              <a:ext uri="{FF2B5EF4-FFF2-40B4-BE49-F238E27FC236}">
                <a16:creationId xmlns:a16="http://schemas.microsoft.com/office/drawing/2014/main" id="{1C1915D8-0F87-4DD0-BF4C-7D3734C7A439}"/>
              </a:ext>
            </a:extLst>
          </p:cNvPr>
          <p:cNvCxnSpPr>
            <a:cxnSpLocks/>
          </p:cNvCxnSpPr>
          <p:nvPr/>
        </p:nvCxnSpPr>
        <p:spPr>
          <a:xfrm>
            <a:off x="5486400" y="2769616"/>
            <a:ext cx="0" cy="3314661"/>
          </a:xfrm>
          <a:prstGeom prst="line">
            <a:avLst/>
          </a:prstGeom>
          <a:ln/>
        </p:spPr>
        <p:style>
          <a:lnRef idx="2">
            <a:schemeClr val="dk1"/>
          </a:lnRef>
          <a:fillRef idx="0">
            <a:schemeClr val="dk1"/>
          </a:fillRef>
          <a:effectRef idx="1">
            <a:schemeClr val="dk1"/>
          </a:effectRef>
          <a:fontRef idx="minor">
            <a:schemeClr val="tx1"/>
          </a:fontRef>
        </p:style>
      </p:cxnSp>
      <p:sp>
        <p:nvSpPr>
          <p:cNvPr id="8" name="Oval 7">
            <a:extLst>
              <a:ext uri="{FF2B5EF4-FFF2-40B4-BE49-F238E27FC236}">
                <a16:creationId xmlns:a16="http://schemas.microsoft.com/office/drawing/2014/main" id="{693AB8D4-A0DB-4339-AE56-EC8D089CE58D}"/>
              </a:ext>
            </a:extLst>
          </p:cNvPr>
          <p:cNvSpPr/>
          <p:nvPr/>
        </p:nvSpPr>
        <p:spPr>
          <a:xfrm>
            <a:off x="3460220" y="1243647"/>
            <a:ext cx="540537" cy="522229"/>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1" name="TextBox 20">
            <a:extLst>
              <a:ext uri="{FF2B5EF4-FFF2-40B4-BE49-F238E27FC236}">
                <a16:creationId xmlns:a16="http://schemas.microsoft.com/office/drawing/2014/main" id="{BCB6560D-1023-43FF-ADA9-C1A593A94DF1}"/>
              </a:ext>
            </a:extLst>
          </p:cNvPr>
          <p:cNvSpPr txBox="1"/>
          <p:nvPr/>
        </p:nvSpPr>
        <p:spPr>
          <a:xfrm>
            <a:off x="3281593" y="1889721"/>
            <a:ext cx="1071348" cy="507831"/>
          </a:xfrm>
          <a:prstGeom prst="rect">
            <a:avLst/>
          </a:prstGeom>
          <a:noFill/>
        </p:spPr>
        <p:txBody>
          <a:bodyPr wrap="square" rtlCol="0">
            <a:spAutoFit/>
          </a:bodyPr>
          <a:lstStyle/>
          <a:p>
            <a:r>
              <a:rPr lang="en-US" sz="1350" b="1" dirty="0"/>
              <a:t>Measured with probe</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B5082085-EAD9-410D-BB73-AACE238CD69A}"/>
                  </a:ext>
                </a:extLst>
              </p:cNvPr>
              <p:cNvSpPr/>
              <p:nvPr/>
            </p:nvSpPr>
            <p:spPr>
              <a:xfrm>
                <a:off x="1096017" y="1195568"/>
                <a:ext cx="7124251" cy="646074"/>
              </a:xfrm>
              <a:prstGeom prst="rect">
                <a:avLst/>
              </a:prstGeom>
              <a:ln>
                <a:solidFill>
                  <a:srgbClr val="000000"/>
                </a:solidFill>
              </a:ln>
            </p:spPr>
            <p:txBody>
              <a:bodyPr wrap="square" anchor="ctr">
                <a:spAutoFit/>
              </a:bodyPr>
              <a:lstStyle/>
              <a:p>
                <a:pPr algn="ctr"/>
                <a14:m>
                  <m:oMath xmlns:m="http://schemas.openxmlformats.org/officeDocument/2006/math">
                    <m:f>
                      <m:fPr>
                        <m:ctrlPr>
                          <a:rPr lang="en-US" sz="2100" b="1" i="1">
                            <a:solidFill>
                              <a:srgbClr val="000000"/>
                            </a:solidFill>
                            <a:latin typeface="Cambria Math" panose="02040503050406030204" pitchFamily="18" charset="0"/>
                          </a:rPr>
                        </m:ctrlPr>
                      </m:fPr>
                      <m:num>
                        <m:r>
                          <a:rPr lang="en-US" sz="2100" b="1" i="1">
                            <a:solidFill>
                              <a:srgbClr val="000000"/>
                            </a:solidFill>
                            <a:latin typeface="Cambria Math"/>
                          </a:rPr>
                          <m:t>𝒅𝒒</m:t>
                        </m:r>
                      </m:num>
                      <m:den>
                        <m:r>
                          <a:rPr lang="en-US" sz="2100" b="1" i="1">
                            <a:solidFill>
                              <a:srgbClr val="000000"/>
                            </a:solidFill>
                            <a:latin typeface="Cambria Math"/>
                          </a:rPr>
                          <m:t>𝒅𝒕</m:t>
                        </m:r>
                      </m:den>
                    </m:f>
                    <m:r>
                      <m:rPr>
                        <m:nor/>
                      </m:rPr>
                      <a:rPr lang="en-US" sz="2100" b="1">
                        <a:solidFill>
                          <a:srgbClr val="000000"/>
                        </a:solidFill>
                        <a:latin typeface="Cambria Math"/>
                      </a:rPr>
                      <m:t> </m:t>
                    </m:r>
                    <m:r>
                      <m:rPr>
                        <m:nor/>
                      </m:rPr>
                      <a:rPr lang="en-US" sz="2100" b="1" dirty="0">
                        <a:solidFill>
                          <a:srgbClr val="000000"/>
                        </a:solidFill>
                      </a:rPr>
                      <m:t>=</m:t>
                    </m:r>
                    <m:r>
                      <a:rPr lang="en-US" sz="2100" b="1" i="1" dirty="0">
                        <a:solidFill>
                          <a:srgbClr val="000000"/>
                        </a:solidFill>
                        <a:latin typeface="Cambria Math"/>
                      </a:rPr>
                      <m:t> </m:t>
                    </m:r>
                    <m:sSub>
                      <m:sSubPr>
                        <m:ctrlPr>
                          <a:rPr lang="en-US" sz="2100" b="1" i="1">
                            <a:solidFill>
                              <a:srgbClr val="0B0C0D"/>
                            </a:solidFill>
                            <a:latin typeface="Cambria Math" panose="02040503050406030204" pitchFamily="18" charset="0"/>
                          </a:rPr>
                        </m:ctrlPr>
                      </m:sSubPr>
                      <m:e>
                        <m:r>
                          <a:rPr lang="en-US" sz="2100" b="1" i="1">
                            <a:solidFill>
                              <a:srgbClr val="0B0C0D"/>
                            </a:solidFill>
                            <a:latin typeface="Cambria Math"/>
                          </a:rPr>
                          <m:t>𝑲</m:t>
                        </m:r>
                      </m:e>
                      <m:sub>
                        <m:r>
                          <a:rPr lang="en-US" sz="2100" b="1" i="1">
                            <a:solidFill>
                              <a:srgbClr val="0B0C0D"/>
                            </a:solidFill>
                            <a:latin typeface="Cambria Math"/>
                          </a:rPr>
                          <m:t>𝑽</m:t>
                        </m:r>
                      </m:sub>
                    </m:sSub>
                    <m:sSub>
                      <m:sSubPr>
                        <m:ctrlPr>
                          <a:rPr lang="en-US" sz="2100" b="1" i="1">
                            <a:solidFill>
                              <a:srgbClr val="000000"/>
                            </a:solidFill>
                            <a:latin typeface="Cambria Math" panose="02040503050406030204" pitchFamily="18" charset="0"/>
                          </a:rPr>
                        </m:ctrlPr>
                      </m:sSubPr>
                      <m:e>
                        <m:r>
                          <a:rPr lang="en-US" sz="2100" b="1" i="1">
                            <a:solidFill>
                              <a:srgbClr val="000000"/>
                            </a:solidFill>
                            <a:latin typeface="Cambria Math"/>
                          </a:rPr>
                          <m:t>𝑨</m:t>
                        </m:r>
                      </m:e>
                      <m:sub>
                        <m:r>
                          <a:rPr lang="en-US" sz="2100" b="1" i="1">
                            <a:solidFill>
                              <a:srgbClr val="000000"/>
                            </a:solidFill>
                            <a:latin typeface="Cambria Math"/>
                          </a:rPr>
                          <m:t>𝒐𝒖𝒕</m:t>
                        </m:r>
                      </m:sub>
                    </m:sSub>
                    <m:d>
                      <m:dPr>
                        <m:ctrlPr>
                          <a:rPr lang="en-US" sz="2100" b="1" i="1">
                            <a:solidFill>
                              <a:srgbClr val="000000"/>
                            </a:solidFill>
                            <a:latin typeface="Cambria Math" panose="02040503050406030204" pitchFamily="18" charset="0"/>
                          </a:rPr>
                        </m:ctrlPr>
                      </m:dPr>
                      <m:e>
                        <m:sSub>
                          <m:sSubPr>
                            <m:ctrlPr>
                              <a:rPr lang="en-US" sz="2100" b="1" i="1">
                                <a:solidFill>
                                  <a:srgbClr val="000000"/>
                                </a:solidFill>
                                <a:latin typeface="Cambria Math" panose="02040503050406030204" pitchFamily="18" charset="0"/>
                              </a:rPr>
                            </m:ctrlPr>
                          </m:sSubPr>
                          <m:e>
                            <m:r>
                              <a:rPr lang="en-US" sz="2100" b="1" i="1">
                                <a:solidFill>
                                  <a:srgbClr val="000000"/>
                                </a:solidFill>
                                <a:latin typeface="Cambria Math"/>
                              </a:rPr>
                              <m:t>𝑻</m:t>
                            </m:r>
                          </m:e>
                          <m:sub>
                            <m:r>
                              <a:rPr lang="en-US" sz="2100" b="1" i="1">
                                <a:solidFill>
                                  <a:srgbClr val="000000"/>
                                </a:solidFill>
                                <a:latin typeface="Cambria Math"/>
                              </a:rPr>
                              <m:t>𝒔</m:t>
                            </m:r>
                          </m:sub>
                        </m:sSub>
                        <m:r>
                          <a:rPr lang="en-US" sz="2100" b="1" i="1">
                            <a:solidFill>
                              <a:srgbClr val="000000"/>
                            </a:solidFill>
                            <a:latin typeface="Cambria Math"/>
                          </a:rPr>
                          <m:t>−</m:t>
                        </m:r>
                        <m:sSub>
                          <m:sSubPr>
                            <m:ctrlPr>
                              <a:rPr lang="en-US" sz="2100" b="1" i="1">
                                <a:solidFill>
                                  <a:srgbClr val="000000"/>
                                </a:solidFill>
                                <a:latin typeface="Cambria Math" panose="02040503050406030204" pitchFamily="18" charset="0"/>
                              </a:rPr>
                            </m:ctrlPr>
                          </m:sSubPr>
                          <m:e>
                            <m:r>
                              <a:rPr lang="en-US" sz="2100" b="1" i="1">
                                <a:solidFill>
                                  <a:srgbClr val="000000"/>
                                </a:solidFill>
                                <a:latin typeface="Cambria Math"/>
                              </a:rPr>
                              <m:t>𝑻</m:t>
                            </m:r>
                          </m:e>
                          <m:sub>
                            <m:r>
                              <a:rPr lang="en-US" sz="2100" b="1" i="1">
                                <a:solidFill>
                                  <a:srgbClr val="000000"/>
                                </a:solidFill>
                                <a:latin typeface="Cambria Math"/>
                              </a:rPr>
                              <m:t>𝒑</m:t>
                            </m:r>
                          </m:sub>
                        </m:sSub>
                      </m:e>
                    </m:d>
                    <m:r>
                      <a:rPr lang="en-US" sz="2100" b="1" i="1">
                        <a:solidFill>
                          <a:srgbClr val="000000"/>
                        </a:solidFill>
                        <a:latin typeface="Cambria Math"/>
                      </a:rPr>
                      <m:t>    =    </m:t>
                    </m:r>
                    <m:f>
                      <m:fPr>
                        <m:ctrlPr>
                          <a:rPr lang="en-US" sz="2100" b="1" i="1">
                            <a:solidFill>
                              <a:srgbClr val="000000"/>
                            </a:solidFill>
                            <a:latin typeface="Cambria Math" panose="02040503050406030204" pitchFamily="18" charset="0"/>
                          </a:rPr>
                        </m:ctrlPr>
                      </m:fPr>
                      <m:num>
                        <m:sSub>
                          <m:sSubPr>
                            <m:ctrlPr>
                              <a:rPr lang="en-US" sz="2100" b="1" i="1">
                                <a:solidFill>
                                  <a:srgbClr val="000000"/>
                                </a:solidFill>
                                <a:latin typeface="Cambria Math" panose="02040503050406030204" pitchFamily="18" charset="0"/>
                              </a:rPr>
                            </m:ctrlPr>
                          </m:sSubPr>
                          <m:e>
                            <m:r>
                              <a:rPr lang="en-US" sz="2100" b="1" i="1">
                                <a:solidFill>
                                  <a:srgbClr val="000000"/>
                                </a:solidFill>
                                <a:latin typeface="Cambria Math"/>
                              </a:rPr>
                              <m:t>𝑨</m:t>
                            </m:r>
                          </m:e>
                          <m:sub>
                            <m:r>
                              <a:rPr lang="en-US" sz="2100" b="1" i="1">
                                <a:solidFill>
                                  <a:srgbClr val="000000"/>
                                </a:solidFill>
                                <a:latin typeface="Cambria Math"/>
                              </a:rPr>
                              <m:t>𝒊𝒏</m:t>
                            </m:r>
                          </m:sub>
                        </m:sSub>
                        <m:d>
                          <m:dPr>
                            <m:ctrlPr>
                              <a:rPr lang="en-US" sz="2100" b="1" i="1">
                                <a:solidFill>
                                  <a:srgbClr val="000000"/>
                                </a:solidFill>
                                <a:latin typeface="Cambria Math" panose="02040503050406030204" pitchFamily="18" charset="0"/>
                              </a:rPr>
                            </m:ctrlPr>
                          </m:dPr>
                          <m:e>
                            <m:sSub>
                              <m:sSubPr>
                                <m:ctrlPr>
                                  <a:rPr lang="en-US" sz="2100" b="1" i="1">
                                    <a:solidFill>
                                      <a:srgbClr val="000000"/>
                                    </a:solidFill>
                                    <a:latin typeface="Cambria Math" panose="02040503050406030204" pitchFamily="18" charset="0"/>
                                  </a:rPr>
                                </m:ctrlPr>
                              </m:sSubPr>
                              <m:e>
                                <m:r>
                                  <a:rPr lang="en-US" sz="2100" b="1" i="1">
                                    <a:solidFill>
                                      <a:srgbClr val="000000"/>
                                    </a:solidFill>
                                    <a:latin typeface="Cambria Math"/>
                                  </a:rPr>
                                  <m:t>𝑷</m:t>
                                </m:r>
                              </m:e>
                              <m:sub>
                                <m:r>
                                  <a:rPr lang="en-US" sz="2100" b="1" i="1">
                                    <a:solidFill>
                                      <a:srgbClr val="000000"/>
                                    </a:solidFill>
                                    <a:latin typeface="Cambria Math"/>
                                  </a:rPr>
                                  <m:t>𝒐</m:t>
                                </m:r>
                              </m:sub>
                            </m:sSub>
                            <m:r>
                              <a:rPr lang="en-US" sz="2100" b="1" i="1">
                                <a:solidFill>
                                  <a:srgbClr val="000000"/>
                                </a:solidFill>
                                <a:latin typeface="Cambria Math"/>
                              </a:rPr>
                              <m:t>−</m:t>
                            </m:r>
                            <m:sSub>
                              <m:sSubPr>
                                <m:ctrlPr>
                                  <a:rPr lang="en-US" sz="2100" b="1" i="1">
                                    <a:solidFill>
                                      <a:srgbClr val="000000"/>
                                    </a:solidFill>
                                    <a:latin typeface="Cambria Math" panose="02040503050406030204" pitchFamily="18" charset="0"/>
                                  </a:rPr>
                                </m:ctrlPr>
                              </m:sSubPr>
                              <m:e>
                                <m:r>
                                  <a:rPr lang="en-US" sz="2100" b="1" i="1">
                                    <a:solidFill>
                                      <a:srgbClr val="000000"/>
                                    </a:solidFill>
                                    <a:latin typeface="Cambria Math"/>
                                  </a:rPr>
                                  <m:t>𝑷</m:t>
                                </m:r>
                              </m:e>
                              <m:sub>
                                <m:r>
                                  <a:rPr lang="en-US" sz="2100" b="1" i="1">
                                    <a:solidFill>
                                      <a:srgbClr val="000000"/>
                                    </a:solidFill>
                                    <a:latin typeface="Cambria Math"/>
                                  </a:rPr>
                                  <m:t>𝒄</m:t>
                                </m:r>
                              </m:sub>
                            </m:sSub>
                          </m:e>
                        </m:d>
                      </m:num>
                      <m:den>
                        <m:acc>
                          <m:accPr>
                            <m:chr m:val="̂"/>
                            <m:ctrlPr>
                              <a:rPr lang="en-US" sz="2100" b="1" i="1">
                                <a:solidFill>
                                  <a:srgbClr val="0B0C0D"/>
                                </a:solidFill>
                                <a:latin typeface="Cambria Math" panose="02040503050406030204" pitchFamily="18" charset="0"/>
                              </a:rPr>
                            </m:ctrlPr>
                          </m:accPr>
                          <m:e>
                            <m:sSub>
                              <m:sSubPr>
                                <m:ctrlPr>
                                  <a:rPr lang="en-US" sz="2100" b="1" i="1">
                                    <a:solidFill>
                                      <a:srgbClr val="0B0C0D"/>
                                    </a:solidFill>
                                    <a:latin typeface="Cambria Math" panose="02040503050406030204" pitchFamily="18" charset="0"/>
                                  </a:rPr>
                                </m:ctrlPr>
                              </m:sSubPr>
                              <m:e>
                                <m:r>
                                  <a:rPr lang="en-US" sz="2100" b="1" i="1">
                                    <a:solidFill>
                                      <a:srgbClr val="0B0C0D"/>
                                    </a:solidFill>
                                    <a:latin typeface="Cambria Math"/>
                                  </a:rPr>
                                  <m:t>𝑹</m:t>
                                </m:r>
                              </m:e>
                              <m:sub>
                                <m:r>
                                  <a:rPr lang="en-US" sz="2100" b="1" i="1">
                                    <a:solidFill>
                                      <a:srgbClr val="0B0C0D"/>
                                    </a:solidFill>
                                    <a:latin typeface="Cambria Math"/>
                                  </a:rPr>
                                  <m:t>𝒑</m:t>
                                </m:r>
                              </m:sub>
                            </m:sSub>
                          </m:e>
                        </m:acc>
                      </m:den>
                    </m:f>
                  </m:oMath>
                </a14:m>
                <a:r>
                  <a:rPr lang="en-US" sz="2100" b="1" dirty="0">
                    <a:solidFill>
                      <a:srgbClr val="0B0C0D"/>
                    </a:solidFill>
                  </a:rPr>
                  <a:t> </a:t>
                </a:r>
                <a14:m>
                  <m:oMath xmlns:m="http://schemas.openxmlformats.org/officeDocument/2006/math">
                    <m:r>
                      <a:rPr lang="en-US" sz="2100" b="1" i="1">
                        <a:solidFill>
                          <a:srgbClr val="0B0C0D"/>
                        </a:solidFill>
                        <a:latin typeface="Cambria Math"/>
                      </a:rPr>
                      <m:t>.</m:t>
                    </m:r>
                    <m:r>
                      <a:rPr lang="en-US" sz="2100" b="1" i="1">
                        <a:solidFill>
                          <a:srgbClr val="000000"/>
                        </a:solidFill>
                        <a:latin typeface="Cambria Math"/>
                      </a:rPr>
                      <m:t>∆</m:t>
                    </m:r>
                    <m:sSub>
                      <m:sSubPr>
                        <m:ctrlPr>
                          <a:rPr lang="en-US" sz="2100" b="1" i="1">
                            <a:solidFill>
                              <a:srgbClr val="000000"/>
                            </a:solidFill>
                            <a:latin typeface="Cambria Math" panose="02040503050406030204" pitchFamily="18" charset="0"/>
                          </a:rPr>
                        </m:ctrlPr>
                      </m:sSubPr>
                      <m:e>
                        <m:r>
                          <a:rPr lang="en-US" sz="2100" b="1" i="1">
                            <a:solidFill>
                              <a:srgbClr val="000000"/>
                            </a:solidFill>
                            <a:latin typeface="Cambria Math"/>
                          </a:rPr>
                          <m:t>𝑯</m:t>
                        </m:r>
                      </m:e>
                      <m:sub>
                        <m:r>
                          <a:rPr lang="en-US" sz="2100" b="1" i="1">
                            <a:solidFill>
                              <a:srgbClr val="000000"/>
                            </a:solidFill>
                            <a:latin typeface="Cambria Math"/>
                          </a:rPr>
                          <m:t>𝒔</m:t>
                        </m:r>
                      </m:sub>
                    </m:sSub>
                  </m:oMath>
                </a14:m>
                <a:r>
                  <a:rPr lang="en-US" sz="2100" b="1" dirty="0"/>
                  <a:t>  </a:t>
                </a:r>
                <a:r>
                  <a:rPr lang="en-US" sz="2100" b="1" dirty="0">
                    <a:solidFill>
                      <a:srgbClr val="000000"/>
                    </a:solidFill>
                  </a:rPr>
                  <a:t>=</a:t>
                </a:r>
                <a:r>
                  <a:rPr lang="en-US" sz="2100" b="1" dirty="0"/>
                  <a:t> </a:t>
                </a:r>
                <a14:m>
                  <m:oMath xmlns:m="http://schemas.openxmlformats.org/officeDocument/2006/math">
                    <m:f>
                      <m:fPr>
                        <m:ctrlPr>
                          <a:rPr lang="en-US" sz="2100" b="1" i="1">
                            <a:solidFill>
                              <a:srgbClr val="000000"/>
                            </a:solidFill>
                            <a:latin typeface="Cambria Math" panose="02040503050406030204" pitchFamily="18" charset="0"/>
                          </a:rPr>
                        </m:ctrlPr>
                      </m:fPr>
                      <m:num>
                        <m:r>
                          <a:rPr lang="en-US" sz="2100" b="1" i="1">
                            <a:solidFill>
                              <a:srgbClr val="000000"/>
                            </a:solidFill>
                            <a:latin typeface="Cambria Math"/>
                          </a:rPr>
                          <m:t>𝒅𝒎</m:t>
                        </m:r>
                      </m:num>
                      <m:den>
                        <m:r>
                          <a:rPr lang="en-US" sz="2100" b="1" i="1">
                            <a:solidFill>
                              <a:srgbClr val="000000"/>
                            </a:solidFill>
                            <a:latin typeface="Cambria Math"/>
                          </a:rPr>
                          <m:t>𝒅𝒕</m:t>
                        </m:r>
                      </m:den>
                    </m:f>
                  </m:oMath>
                </a14:m>
                <a:r>
                  <a:rPr lang="en-US" sz="2100" b="1" dirty="0">
                    <a:solidFill>
                      <a:srgbClr val="0B0C0D"/>
                    </a:solidFill>
                  </a:rPr>
                  <a:t> </a:t>
                </a:r>
                <a14:m>
                  <m:oMath xmlns:m="http://schemas.openxmlformats.org/officeDocument/2006/math">
                    <m:r>
                      <a:rPr lang="en-US" sz="2100" b="1" i="1">
                        <a:solidFill>
                          <a:srgbClr val="0B0C0D"/>
                        </a:solidFill>
                        <a:latin typeface="Cambria Math"/>
                      </a:rPr>
                      <m:t>.</m:t>
                    </m:r>
                    <m:r>
                      <a:rPr lang="en-US" sz="2100" b="1" i="1">
                        <a:solidFill>
                          <a:srgbClr val="000000"/>
                        </a:solidFill>
                        <a:latin typeface="Cambria Math"/>
                      </a:rPr>
                      <m:t>∆</m:t>
                    </m:r>
                    <m:sSub>
                      <m:sSubPr>
                        <m:ctrlPr>
                          <a:rPr lang="en-US" sz="2100" b="1" i="1">
                            <a:solidFill>
                              <a:srgbClr val="000000"/>
                            </a:solidFill>
                            <a:latin typeface="Cambria Math" panose="02040503050406030204" pitchFamily="18" charset="0"/>
                          </a:rPr>
                        </m:ctrlPr>
                      </m:sSubPr>
                      <m:e>
                        <m:r>
                          <a:rPr lang="en-US" sz="2100" b="1" i="1">
                            <a:solidFill>
                              <a:srgbClr val="000000"/>
                            </a:solidFill>
                            <a:latin typeface="Cambria Math"/>
                          </a:rPr>
                          <m:t>𝑯</m:t>
                        </m:r>
                      </m:e>
                      <m:sub>
                        <m:r>
                          <a:rPr lang="en-US" sz="2100" b="1" i="1">
                            <a:solidFill>
                              <a:srgbClr val="000000"/>
                            </a:solidFill>
                            <a:latin typeface="Cambria Math"/>
                          </a:rPr>
                          <m:t>𝒔</m:t>
                        </m:r>
                      </m:sub>
                    </m:sSub>
                  </m:oMath>
                </a14:m>
                <a:endParaRPr lang="en-US" sz="2100" b="1" dirty="0"/>
              </a:p>
            </p:txBody>
          </p:sp>
        </mc:Choice>
        <mc:Fallback xmlns="">
          <p:sp>
            <p:nvSpPr>
              <p:cNvPr id="9" name="Rectangle 8">
                <a:extLst>
                  <a:ext uri="{FF2B5EF4-FFF2-40B4-BE49-F238E27FC236}">
                    <a16:creationId xmlns:a16="http://schemas.microsoft.com/office/drawing/2014/main" id="{B5082085-EAD9-410D-BB73-AACE238CD69A}"/>
                  </a:ext>
                </a:extLst>
              </p:cNvPr>
              <p:cNvSpPr>
                <a:spLocks noRot="1" noChangeAspect="1" noMove="1" noResize="1" noEditPoints="1" noAdjustHandles="1" noChangeArrowheads="1" noChangeShapeType="1" noTextEdit="1"/>
              </p:cNvSpPr>
              <p:nvPr/>
            </p:nvSpPr>
            <p:spPr>
              <a:xfrm>
                <a:off x="1096017" y="1195568"/>
                <a:ext cx="7124251" cy="646074"/>
              </a:xfrm>
              <a:prstGeom prst="rect">
                <a:avLst/>
              </a:prstGeom>
              <a:blipFill>
                <a:blip r:embed="rId5"/>
                <a:stretch>
                  <a:fillRect/>
                </a:stretch>
              </a:blipFill>
              <a:ln>
                <a:solidFill>
                  <a:srgbClr val="000000"/>
                </a:solidFill>
              </a:ln>
            </p:spPr>
            <p:txBody>
              <a:bodyPr/>
              <a:lstStyle/>
              <a:p>
                <a:r>
                  <a:rPr lang="en-US">
                    <a:noFill/>
                  </a:rPr>
                  <a:t> </a:t>
                </a:r>
              </a:p>
            </p:txBody>
          </p:sp>
        </mc:Fallback>
      </mc:AlternateContent>
    </p:spTree>
    <p:extLst>
      <p:ext uri="{BB962C8B-B14F-4D97-AF65-F5344CB8AC3E}">
        <p14:creationId xmlns:p14="http://schemas.microsoft.com/office/powerpoint/2010/main" val="260977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4" grpId="0"/>
      <p:bldP spid="15" grpId="0" animBg="1"/>
      <p:bldP spid="8" grpId="0" animBg="1"/>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379679" y="382326"/>
            <a:ext cx="7793937" cy="945885"/>
          </a:xfrm>
        </p:spPr>
        <p:txBody>
          <a:bodyPr/>
          <a:lstStyle/>
          <a:p>
            <a:r>
              <a:rPr lang="en-US" sz="2700" dirty="0"/>
              <a:t>K</a:t>
            </a:r>
            <a:r>
              <a:rPr lang="en-US" sz="2700" baseline="-25000" dirty="0"/>
              <a:t>v </a:t>
            </a:r>
            <a:r>
              <a:rPr lang="en-US" sz="2700" dirty="0"/>
              <a:t>studies were performed on the lab and manufacturing </a:t>
            </a:r>
            <a:r>
              <a:rPr lang="en-US" sz="2700" dirty="0" err="1"/>
              <a:t>lyophilizers</a:t>
            </a:r>
            <a:endParaRPr lang="en-US" sz="2700" dirty="0"/>
          </a:p>
        </p:txBody>
      </p:sp>
      <p:pic>
        <p:nvPicPr>
          <p:cNvPr id="2" name="Picture 1">
            <a:extLst>
              <a:ext uri="{FF2B5EF4-FFF2-40B4-BE49-F238E27FC236}">
                <a16:creationId xmlns:a16="http://schemas.microsoft.com/office/drawing/2014/main" id="{21265439-8896-44AF-88C8-3074489F8720}"/>
              </a:ext>
            </a:extLst>
          </p:cNvPr>
          <p:cNvPicPr>
            <a:picLocks noChangeAspect="1"/>
          </p:cNvPicPr>
          <p:nvPr/>
        </p:nvPicPr>
        <p:blipFill>
          <a:blip r:embed="rId2"/>
          <a:stretch>
            <a:fillRect/>
          </a:stretch>
        </p:blipFill>
        <p:spPr>
          <a:xfrm>
            <a:off x="1228489" y="1530189"/>
            <a:ext cx="4127281" cy="4317772"/>
          </a:xfrm>
          <a:prstGeom prst="rect">
            <a:avLst/>
          </a:prstGeom>
        </p:spPr>
      </p:pic>
      <p:sp>
        <p:nvSpPr>
          <p:cNvPr id="6" name="TextBox 5">
            <a:extLst>
              <a:ext uri="{FF2B5EF4-FFF2-40B4-BE49-F238E27FC236}">
                <a16:creationId xmlns:a16="http://schemas.microsoft.com/office/drawing/2014/main" id="{B0DAF27A-4B4D-4331-B397-DAD912C20C30}"/>
              </a:ext>
            </a:extLst>
          </p:cNvPr>
          <p:cNvSpPr txBox="1"/>
          <p:nvPr/>
        </p:nvSpPr>
        <p:spPr>
          <a:xfrm>
            <a:off x="5589036" y="2043709"/>
            <a:ext cx="3316487" cy="2862322"/>
          </a:xfrm>
          <a:prstGeom prst="rect">
            <a:avLst/>
          </a:prstGeom>
          <a:noFill/>
        </p:spPr>
        <p:txBody>
          <a:bodyPr wrap="square" rtlCol="0">
            <a:spAutoFit/>
          </a:bodyPr>
          <a:lstStyle/>
          <a:p>
            <a:pPr marL="285750" indent="-285750">
              <a:buFont typeface="Arial" panose="020B0604020202020204" pitchFamily="34" charset="0"/>
              <a:buChar char="•"/>
            </a:pPr>
            <a:r>
              <a:rPr lang="en-US" b="1" dirty="0"/>
              <a:t>Experimentally determine K</a:t>
            </a:r>
            <a:r>
              <a:rPr lang="en-US" b="1" baseline="-25000" dirty="0"/>
              <a:t>v</a:t>
            </a:r>
            <a:r>
              <a:rPr lang="en-US" b="1" dirty="0"/>
              <a:t> for a given P</a:t>
            </a:r>
            <a:r>
              <a:rPr lang="en-US" b="1" baseline="-25000" dirty="0"/>
              <a:t>c </a:t>
            </a:r>
            <a:r>
              <a:rPr lang="en-US" b="1" dirty="0"/>
              <a:t>(≥ 3 P</a:t>
            </a:r>
            <a:r>
              <a:rPr lang="en-US" b="1" baseline="-25000" dirty="0"/>
              <a:t>c</a:t>
            </a:r>
            <a:r>
              <a:rPr lang="en-US" b="1" dirty="0"/>
              <a:t> setpoints)</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Fit regression to data</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Solve for a, b, c</a:t>
            </a:r>
          </a:p>
          <a:p>
            <a:endParaRPr lang="en-US" dirty="0"/>
          </a:p>
          <a:p>
            <a:endParaRPr lang="en-US" dirty="0"/>
          </a:p>
          <a:p>
            <a:endParaRPr lang="en-US" dirty="0"/>
          </a:p>
        </p:txBody>
      </p:sp>
    </p:spTree>
    <p:extLst>
      <p:ext uri="{BB962C8B-B14F-4D97-AF65-F5344CB8AC3E}">
        <p14:creationId xmlns:p14="http://schemas.microsoft.com/office/powerpoint/2010/main" val="569303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sz="2700" dirty="0"/>
              <a:t>Heat maps show hot and cold spots on shelf</a:t>
            </a:r>
          </a:p>
        </p:txBody>
      </p:sp>
      <p:sp>
        <p:nvSpPr>
          <p:cNvPr id="49" name="TextBox 48">
            <a:extLst>
              <a:ext uri="{FF2B5EF4-FFF2-40B4-BE49-F238E27FC236}">
                <a16:creationId xmlns:a16="http://schemas.microsoft.com/office/drawing/2014/main" id="{80712343-C657-47AC-B1D9-0F234A555D9F}"/>
              </a:ext>
            </a:extLst>
          </p:cNvPr>
          <p:cNvSpPr txBox="1"/>
          <p:nvPr/>
        </p:nvSpPr>
        <p:spPr>
          <a:xfrm>
            <a:off x="6843279" y="5531742"/>
            <a:ext cx="2165968" cy="543867"/>
          </a:xfrm>
          <a:prstGeom prst="rect">
            <a:avLst/>
          </a:prstGeom>
          <a:noFill/>
        </p:spPr>
        <p:txBody>
          <a:bodyPr wrap="square" rtlCol="0">
            <a:spAutoFit/>
          </a:bodyPr>
          <a:lstStyle/>
          <a:p>
            <a:pPr algn="ctr"/>
            <a:r>
              <a:rPr lang="en-US" sz="1467" b="1" u="sng" dirty="0"/>
              <a:t>Edge Effect</a:t>
            </a:r>
          </a:p>
          <a:p>
            <a:pPr algn="ctr"/>
            <a:r>
              <a:rPr lang="en-US" sz="1467" b="1" dirty="0"/>
              <a:t>Kv</a:t>
            </a:r>
            <a:r>
              <a:rPr lang="en-US" sz="1467" b="1" baseline="-25000" dirty="0"/>
              <a:t>(center) </a:t>
            </a:r>
            <a:r>
              <a:rPr lang="en-US" sz="1467" b="1" dirty="0"/>
              <a:t>/ Kv</a:t>
            </a:r>
            <a:r>
              <a:rPr lang="en-US" sz="1467" b="1" baseline="-25000" dirty="0"/>
              <a:t>(edge</a:t>
            </a:r>
            <a:r>
              <a:rPr lang="en-US" sz="1467" b="1" dirty="0"/>
              <a:t>) </a:t>
            </a:r>
          </a:p>
        </p:txBody>
      </p:sp>
      <p:pic>
        <p:nvPicPr>
          <p:cNvPr id="3" name="Picture 2">
            <a:extLst>
              <a:ext uri="{FF2B5EF4-FFF2-40B4-BE49-F238E27FC236}">
                <a16:creationId xmlns:a16="http://schemas.microsoft.com/office/drawing/2014/main" id="{442040E9-9769-4357-9962-18E4A72C21E1}"/>
              </a:ext>
            </a:extLst>
          </p:cNvPr>
          <p:cNvPicPr>
            <a:picLocks noChangeAspect="1"/>
          </p:cNvPicPr>
          <p:nvPr/>
        </p:nvPicPr>
        <p:blipFill>
          <a:blip r:embed="rId3"/>
          <a:stretch>
            <a:fillRect/>
          </a:stretch>
        </p:blipFill>
        <p:spPr>
          <a:xfrm>
            <a:off x="2729086" y="1787062"/>
            <a:ext cx="6280161" cy="3071915"/>
          </a:xfrm>
          <a:prstGeom prst="rect">
            <a:avLst/>
          </a:prstGeom>
        </p:spPr>
      </p:pic>
      <p:grpSp>
        <p:nvGrpSpPr>
          <p:cNvPr id="16" name="Group 15">
            <a:extLst>
              <a:ext uri="{FF2B5EF4-FFF2-40B4-BE49-F238E27FC236}">
                <a16:creationId xmlns:a16="http://schemas.microsoft.com/office/drawing/2014/main" id="{0DF25BAD-864D-497C-A194-6B8C10AF29E3}"/>
              </a:ext>
            </a:extLst>
          </p:cNvPr>
          <p:cNvGrpSpPr/>
          <p:nvPr/>
        </p:nvGrpSpPr>
        <p:grpSpPr>
          <a:xfrm>
            <a:off x="4098180" y="1342759"/>
            <a:ext cx="3783545" cy="320403"/>
            <a:chOff x="3232872" y="5571336"/>
            <a:chExt cx="3783545" cy="320403"/>
          </a:xfrm>
        </p:grpSpPr>
        <p:grpSp>
          <p:nvGrpSpPr>
            <p:cNvPr id="11" name="Group 10">
              <a:extLst>
                <a:ext uri="{FF2B5EF4-FFF2-40B4-BE49-F238E27FC236}">
                  <a16:creationId xmlns:a16="http://schemas.microsoft.com/office/drawing/2014/main" id="{77FE92B9-083F-4B5F-925E-7E7BAA597D77}"/>
                </a:ext>
              </a:extLst>
            </p:cNvPr>
            <p:cNvGrpSpPr/>
            <p:nvPr/>
          </p:nvGrpSpPr>
          <p:grpSpPr>
            <a:xfrm>
              <a:off x="3232872" y="5583962"/>
              <a:ext cx="1324997" cy="307777"/>
              <a:chOff x="6548469" y="5317829"/>
              <a:chExt cx="1324997" cy="307777"/>
            </a:xfrm>
          </p:grpSpPr>
          <p:pic>
            <p:nvPicPr>
              <p:cNvPr id="4" name="Picture 3">
                <a:extLst>
                  <a:ext uri="{FF2B5EF4-FFF2-40B4-BE49-F238E27FC236}">
                    <a16:creationId xmlns:a16="http://schemas.microsoft.com/office/drawing/2014/main" id="{DA2D1FEA-246E-4A1C-97F4-C21858140080}"/>
                  </a:ext>
                </a:extLst>
              </p:cNvPr>
              <p:cNvPicPr>
                <a:picLocks noChangeAspect="1"/>
              </p:cNvPicPr>
              <p:nvPr/>
            </p:nvPicPr>
            <p:blipFill>
              <a:blip r:embed="rId4"/>
              <a:stretch>
                <a:fillRect/>
              </a:stretch>
            </p:blipFill>
            <p:spPr>
              <a:xfrm>
                <a:off x="6548469" y="5347793"/>
                <a:ext cx="304800" cy="228600"/>
              </a:xfrm>
              <a:prstGeom prst="rect">
                <a:avLst/>
              </a:prstGeom>
            </p:spPr>
          </p:pic>
          <p:sp>
            <p:nvSpPr>
              <p:cNvPr id="8" name="TextBox 7">
                <a:extLst>
                  <a:ext uri="{FF2B5EF4-FFF2-40B4-BE49-F238E27FC236}">
                    <a16:creationId xmlns:a16="http://schemas.microsoft.com/office/drawing/2014/main" id="{E367DAFF-E383-4650-B1EE-7BB76A7FB129}"/>
                  </a:ext>
                </a:extLst>
              </p:cNvPr>
              <p:cNvSpPr txBox="1"/>
              <p:nvPr/>
            </p:nvSpPr>
            <p:spPr>
              <a:xfrm>
                <a:off x="6930191" y="5317829"/>
                <a:ext cx="943275" cy="307777"/>
              </a:xfrm>
              <a:prstGeom prst="rect">
                <a:avLst/>
              </a:prstGeom>
              <a:noFill/>
            </p:spPr>
            <p:txBody>
              <a:bodyPr wrap="square" rtlCol="0">
                <a:spAutoFit/>
              </a:bodyPr>
              <a:lstStyle/>
              <a:p>
                <a:r>
                  <a:rPr lang="en-US" sz="1400" b="1" dirty="0"/>
                  <a:t>Warm</a:t>
                </a:r>
              </a:p>
            </p:txBody>
          </p:sp>
        </p:grpSp>
        <p:grpSp>
          <p:nvGrpSpPr>
            <p:cNvPr id="12" name="Group 11">
              <a:extLst>
                <a:ext uri="{FF2B5EF4-FFF2-40B4-BE49-F238E27FC236}">
                  <a16:creationId xmlns:a16="http://schemas.microsoft.com/office/drawing/2014/main" id="{B4EE8621-6342-4394-8788-A4CF1BDD51C7}"/>
                </a:ext>
              </a:extLst>
            </p:cNvPr>
            <p:cNvGrpSpPr/>
            <p:nvPr/>
          </p:nvGrpSpPr>
          <p:grpSpPr>
            <a:xfrm>
              <a:off x="4483091" y="5574155"/>
              <a:ext cx="1334822" cy="307777"/>
              <a:chOff x="6557894" y="5571336"/>
              <a:chExt cx="1334822" cy="307777"/>
            </a:xfrm>
          </p:grpSpPr>
          <p:pic>
            <p:nvPicPr>
              <p:cNvPr id="6" name="Picture 5">
                <a:extLst>
                  <a:ext uri="{FF2B5EF4-FFF2-40B4-BE49-F238E27FC236}">
                    <a16:creationId xmlns:a16="http://schemas.microsoft.com/office/drawing/2014/main" id="{E7039EB5-A181-4727-A703-EF74B3B3280B}"/>
                  </a:ext>
                </a:extLst>
              </p:cNvPr>
              <p:cNvPicPr>
                <a:picLocks noChangeAspect="1"/>
              </p:cNvPicPr>
              <p:nvPr/>
            </p:nvPicPr>
            <p:blipFill>
              <a:blip r:embed="rId5"/>
              <a:stretch>
                <a:fillRect/>
              </a:stretch>
            </p:blipFill>
            <p:spPr>
              <a:xfrm>
                <a:off x="6557894" y="5653721"/>
                <a:ext cx="285750" cy="190500"/>
              </a:xfrm>
              <a:prstGeom prst="rect">
                <a:avLst/>
              </a:prstGeom>
            </p:spPr>
          </p:pic>
          <p:sp>
            <p:nvSpPr>
              <p:cNvPr id="51" name="TextBox 50">
                <a:extLst>
                  <a:ext uri="{FF2B5EF4-FFF2-40B4-BE49-F238E27FC236}">
                    <a16:creationId xmlns:a16="http://schemas.microsoft.com/office/drawing/2014/main" id="{505A6E25-F63C-4778-9EB6-BDC71B569322}"/>
                  </a:ext>
                </a:extLst>
              </p:cNvPr>
              <p:cNvSpPr txBox="1"/>
              <p:nvPr/>
            </p:nvSpPr>
            <p:spPr>
              <a:xfrm>
                <a:off x="6949441" y="5571336"/>
                <a:ext cx="943275" cy="307777"/>
              </a:xfrm>
              <a:prstGeom prst="rect">
                <a:avLst/>
              </a:prstGeom>
              <a:noFill/>
            </p:spPr>
            <p:txBody>
              <a:bodyPr wrap="square" rtlCol="0">
                <a:spAutoFit/>
              </a:bodyPr>
              <a:lstStyle/>
              <a:p>
                <a:r>
                  <a:rPr lang="en-US" sz="1400" b="1" dirty="0"/>
                  <a:t>Cool</a:t>
                </a:r>
              </a:p>
            </p:txBody>
          </p:sp>
        </p:grpSp>
        <p:grpSp>
          <p:nvGrpSpPr>
            <p:cNvPr id="13" name="Group 12">
              <a:extLst>
                <a:ext uri="{FF2B5EF4-FFF2-40B4-BE49-F238E27FC236}">
                  <a16:creationId xmlns:a16="http://schemas.microsoft.com/office/drawing/2014/main" id="{929F74E8-D824-4628-8E0C-7404DEA1B9B0}"/>
                </a:ext>
              </a:extLst>
            </p:cNvPr>
            <p:cNvGrpSpPr/>
            <p:nvPr/>
          </p:nvGrpSpPr>
          <p:grpSpPr>
            <a:xfrm>
              <a:off x="5643395" y="5571336"/>
              <a:ext cx="1373022" cy="307777"/>
              <a:chOff x="6538944" y="5850238"/>
              <a:chExt cx="1373022" cy="307777"/>
            </a:xfrm>
          </p:grpSpPr>
          <p:pic>
            <p:nvPicPr>
              <p:cNvPr id="7" name="Picture 6">
                <a:extLst>
                  <a:ext uri="{FF2B5EF4-FFF2-40B4-BE49-F238E27FC236}">
                    <a16:creationId xmlns:a16="http://schemas.microsoft.com/office/drawing/2014/main" id="{3AEB52F0-4B21-43BF-B08C-051C07F52217}"/>
                  </a:ext>
                </a:extLst>
              </p:cNvPr>
              <p:cNvPicPr>
                <a:picLocks noChangeAspect="1"/>
              </p:cNvPicPr>
              <p:nvPr/>
            </p:nvPicPr>
            <p:blipFill>
              <a:blip r:embed="rId6"/>
              <a:stretch>
                <a:fillRect/>
              </a:stretch>
            </p:blipFill>
            <p:spPr>
              <a:xfrm>
                <a:off x="6538944" y="5914682"/>
                <a:ext cx="314325" cy="209550"/>
              </a:xfrm>
              <a:prstGeom prst="rect">
                <a:avLst/>
              </a:prstGeom>
            </p:spPr>
          </p:pic>
          <p:sp>
            <p:nvSpPr>
              <p:cNvPr id="52" name="TextBox 51">
                <a:extLst>
                  <a:ext uri="{FF2B5EF4-FFF2-40B4-BE49-F238E27FC236}">
                    <a16:creationId xmlns:a16="http://schemas.microsoft.com/office/drawing/2014/main" id="{A9A5AFDF-CC71-426C-B21B-4749CFF22AFC}"/>
                  </a:ext>
                </a:extLst>
              </p:cNvPr>
              <p:cNvSpPr txBox="1"/>
              <p:nvPr/>
            </p:nvSpPr>
            <p:spPr>
              <a:xfrm>
                <a:off x="6968691" y="5850238"/>
                <a:ext cx="943275" cy="307777"/>
              </a:xfrm>
              <a:prstGeom prst="rect">
                <a:avLst/>
              </a:prstGeom>
              <a:noFill/>
            </p:spPr>
            <p:txBody>
              <a:bodyPr wrap="square" rtlCol="0">
                <a:spAutoFit/>
              </a:bodyPr>
              <a:lstStyle/>
              <a:p>
                <a:r>
                  <a:rPr lang="en-US" sz="1400" b="1" dirty="0"/>
                  <a:t>No data</a:t>
                </a:r>
              </a:p>
            </p:txBody>
          </p:sp>
        </p:grpSp>
      </p:grpSp>
      <p:pic>
        <p:nvPicPr>
          <p:cNvPr id="10" name="Picture 9">
            <a:extLst>
              <a:ext uri="{FF2B5EF4-FFF2-40B4-BE49-F238E27FC236}">
                <a16:creationId xmlns:a16="http://schemas.microsoft.com/office/drawing/2014/main" id="{74430D29-6600-4148-9FC7-29D560109C3D}"/>
              </a:ext>
            </a:extLst>
          </p:cNvPr>
          <p:cNvPicPr>
            <a:picLocks noChangeAspect="1"/>
          </p:cNvPicPr>
          <p:nvPr/>
        </p:nvPicPr>
        <p:blipFill>
          <a:blip r:embed="rId7"/>
          <a:stretch>
            <a:fillRect/>
          </a:stretch>
        </p:blipFill>
        <p:spPr>
          <a:xfrm>
            <a:off x="178488" y="1787062"/>
            <a:ext cx="2413370" cy="2890085"/>
          </a:xfrm>
          <a:prstGeom prst="rect">
            <a:avLst/>
          </a:prstGeom>
        </p:spPr>
      </p:pic>
      <p:cxnSp>
        <p:nvCxnSpPr>
          <p:cNvPr id="9" name="Straight Connector 8">
            <a:extLst>
              <a:ext uri="{FF2B5EF4-FFF2-40B4-BE49-F238E27FC236}">
                <a16:creationId xmlns:a16="http://schemas.microsoft.com/office/drawing/2014/main" id="{427355DC-3A94-4372-9A5C-0D59185DA2D4}"/>
              </a:ext>
            </a:extLst>
          </p:cNvPr>
          <p:cNvCxnSpPr/>
          <p:nvPr/>
        </p:nvCxnSpPr>
        <p:spPr>
          <a:xfrm>
            <a:off x="2682431" y="1035698"/>
            <a:ext cx="0" cy="4535638"/>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2720592E-57FD-4C68-A2A1-479D04185E77}"/>
              </a:ext>
            </a:extLst>
          </p:cNvPr>
          <p:cNvSpPr txBox="1"/>
          <p:nvPr/>
        </p:nvSpPr>
        <p:spPr>
          <a:xfrm>
            <a:off x="63034" y="5063504"/>
            <a:ext cx="2407297" cy="646331"/>
          </a:xfrm>
          <a:prstGeom prst="rect">
            <a:avLst/>
          </a:prstGeom>
          <a:noFill/>
        </p:spPr>
        <p:txBody>
          <a:bodyPr wrap="square" rtlCol="0">
            <a:spAutoFit/>
          </a:bodyPr>
          <a:lstStyle/>
          <a:p>
            <a:pPr algn="ctr"/>
            <a:r>
              <a:rPr lang="en-US" b="1" dirty="0"/>
              <a:t>Experimental</a:t>
            </a:r>
          </a:p>
          <a:p>
            <a:pPr algn="ctr"/>
            <a:r>
              <a:rPr lang="en-US" b="1" dirty="0"/>
              <a:t>Shelf Layout</a:t>
            </a:r>
            <a:endParaRPr lang="en-US" dirty="0"/>
          </a:p>
        </p:txBody>
      </p:sp>
      <p:sp>
        <p:nvSpPr>
          <p:cNvPr id="15" name="TextBox 14">
            <a:extLst>
              <a:ext uri="{FF2B5EF4-FFF2-40B4-BE49-F238E27FC236}">
                <a16:creationId xmlns:a16="http://schemas.microsoft.com/office/drawing/2014/main" id="{91420BAF-2F47-442E-9468-8938427A68E9}"/>
              </a:ext>
            </a:extLst>
          </p:cNvPr>
          <p:cNvSpPr txBox="1"/>
          <p:nvPr/>
        </p:nvSpPr>
        <p:spPr>
          <a:xfrm>
            <a:off x="5146483" y="5202004"/>
            <a:ext cx="1612850" cy="369332"/>
          </a:xfrm>
          <a:prstGeom prst="rect">
            <a:avLst/>
          </a:prstGeom>
          <a:noFill/>
        </p:spPr>
        <p:txBody>
          <a:bodyPr wrap="square" rtlCol="0">
            <a:spAutoFit/>
          </a:bodyPr>
          <a:lstStyle/>
          <a:p>
            <a:r>
              <a:rPr lang="en-US" b="1" dirty="0"/>
              <a:t>Heat Map</a:t>
            </a:r>
            <a:endParaRPr lang="en-US" dirty="0"/>
          </a:p>
        </p:txBody>
      </p:sp>
    </p:spTree>
    <p:extLst>
      <p:ext uri="{BB962C8B-B14F-4D97-AF65-F5344CB8AC3E}">
        <p14:creationId xmlns:p14="http://schemas.microsoft.com/office/powerpoint/2010/main" val="712741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sz="2700" dirty="0"/>
              <a:t>K</a:t>
            </a:r>
            <a:r>
              <a:rPr lang="en-US" sz="2700" baseline="-25000" dirty="0"/>
              <a:t>v</a:t>
            </a:r>
            <a:r>
              <a:rPr lang="en-US" sz="2700" dirty="0"/>
              <a:t> has been mapped for all Biogen </a:t>
            </a:r>
            <a:r>
              <a:rPr lang="en-US" sz="2700" dirty="0" err="1"/>
              <a:t>lyophilizers</a:t>
            </a:r>
            <a:endParaRPr lang="en-US" sz="2700" dirty="0"/>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87A6EE7-61C6-4294-96E3-C7231B8003E2}"/>
                  </a:ext>
                </a:extLst>
              </p:cNvPr>
              <p:cNvSpPr/>
              <p:nvPr/>
            </p:nvSpPr>
            <p:spPr>
              <a:xfrm>
                <a:off x="870429" y="1215271"/>
                <a:ext cx="7212563" cy="646074"/>
              </a:xfrm>
              <a:prstGeom prst="rect">
                <a:avLst/>
              </a:prstGeom>
              <a:ln>
                <a:solidFill>
                  <a:srgbClr val="000000"/>
                </a:solidFill>
              </a:ln>
            </p:spPr>
            <p:txBody>
              <a:bodyPr wrap="square" anchor="ctr">
                <a:spAutoFit/>
              </a:bodyPr>
              <a:lstStyle/>
              <a:p>
                <a:pPr algn="ctr"/>
                <a14:m>
                  <m:oMath xmlns:m="http://schemas.openxmlformats.org/officeDocument/2006/math">
                    <m:f>
                      <m:fPr>
                        <m:ctrlPr>
                          <a:rPr lang="en-US" sz="2100" b="1" i="1">
                            <a:solidFill>
                              <a:srgbClr val="000000"/>
                            </a:solidFill>
                            <a:latin typeface="Cambria Math" panose="02040503050406030204" pitchFamily="18" charset="0"/>
                          </a:rPr>
                        </m:ctrlPr>
                      </m:fPr>
                      <m:num>
                        <m:r>
                          <a:rPr lang="en-US" sz="2100" b="1" i="1">
                            <a:solidFill>
                              <a:srgbClr val="000000"/>
                            </a:solidFill>
                            <a:latin typeface="Cambria Math"/>
                          </a:rPr>
                          <m:t>𝒅𝒒</m:t>
                        </m:r>
                      </m:num>
                      <m:den>
                        <m:r>
                          <a:rPr lang="en-US" sz="2100" b="1" i="1">
                            <a:solidFill>
                              <a:srgbClr val="000000"/>
                            </a:solidFill>
                            <a:latin typeface="Cambria Math"/>
                          </a:rPr>
                          <m:t>𝒅𝒕</m:t>
                        </m:r>
                      </m:den>
                    </m:f>
                    <m:r>
                      <m:rPr>
                        <m:nor/>
                      </m:rPr>
                      <a:rPr lang="en-US" sz="2100" b="1">
                        <a:solidFill>
                          <a:srgbClr val="000000"/>
                        </a:solidFill>
                        <a:latin typeface="Cambria Math"/>
                      </a:rPr>
                      <m:t> </m:t>
                    </m:r>
                    <m:r>
                      <m:rPr>
                        <m:nor/>
                      </m:rPr>
                      <a:rPr lang="en-US" sz="2100" b="1" dirty="0">
                        <a:solidFill>
                          <a:srgbClr val="000000"/>
                        </a:solidFill>
                      </a:rPr>
                      <m:t>=</m:t>
                    </m:r>
                    <m:r>
                      <a:rPr lang="en-US" sz="2100" b="1" i="1" dirty="0">
                        <a:solidFill>
                          <a:srgbClr val="000000"/>
                        </a:solidFill>
                        <a:latin typeface="Cambria Math"/>
                      </a:rPr>
                      <m:t> </m:t>
                    </m:r>
                    <m:sSub>
                      <m:sSubPr>
                        <m:ctrlPr>
                          <a:rPr lang="en-US" sz="2100" b="1" i="1">
                            <a:solidFill>
                              <a:srgbClr val="FF0000"/>
                            </a:solidFill>
                            <a:latin typeface="Cambria Math" panose="02040503050406030204" pitchFamily="18" charset="0"/>
                          </a:rPr>
                        </m:ctrlPr>
                      </m:sSubPr>
                      <m:e>
                        <m:r>
                          <a:rPr lang="en-US" sz="2100" b="1" i="1">
                            <a:solidFill>
                              <a:srgbClr val="FF0000"/>
                            </a:solidFill>
                            <a:latin typeface="Cambria Math"/>
                          </a:rPr>
                          <m:t>𝑲</m:t>
                        </m:r>
                      </m:e>
                      <m:sub>
                        <m:r>
                          <a:rPr lang="en-US" sz="2100" b="1" i="1">
                            <a:solidFill>
                              <a:srgbClr val="FF0000"/>
                            </a:solidFill>
                            <a:latin typeface="Cambria Math"/>
                          </a:rPr>
                          <m:t>𝑽</m:t>
                        </m:r>
                      </m:sub>
                    </m:sSub>
                    <m:sSub>
                      <m:sSubPr>
                        <m:ctrlPr>
                          <a:rPr lang="en-US" sz="2100" b="1" i="1">
                            <a:solidFill>
                              <a:srgbClr val="000000"/>
                            </a:solidFill>
                            <a:latin typeface="Cambria Math" panose="02040503050406030204" pitchFamily="18" charset="0"/>
                          </a:rPr>
                        </m:ctrlPr>
                      </m:sSubPr>
                      <m:e>
                        <m:r>
                          <a:rPr lang="en-US" sz="2100" b="1" i="1">
                            <a:solidFill>
                              <a:srgbClr val="000000"/>
                            </a:solidFill>
                            <a:latin typeface="Cambria Math"/>
                          </a:rPr>
                          <m:t>𝑨</m:t>
                        </m:r>
                      </m:e>
                      <m:sub>
                        <m:r>
                          <a:rPr lang="en-US" sz="2100" b="1" i="1">
                            <a:solidFill>
                              <a:srgbClr val="000000"/>
                            </a:solidFill>
                            <a:latin typeface="Cambria Math"/>
                          </a:rPr>
                          <m:t>𝒐𝒖𝒕</m:t>
                        </m:r>
                      </m:sub>
                    </m:sSub>
                    <m:d>
                      <m:dPr>
                        <m:ctrlPr>
                          <a:rPr lang="en-US" sz="2100" b="1" i="1">
                            <a:solidFill>
                              <a:srgbClr val="000000"/>
                            </a:solidFill>
                            <a:latin typeface="Cambria Math" panose="02040503050406030204" pitchFamily="18" charset="0"/>
                          </a:rPr>
                        </m:ctrlPr>
                      </m:dPr>
                      <m:e>
                        <m:sSub>
                          <m:sSubPr>
                            <m:ctrlPr>
                              <a:rPr lang="en-US" sz="2100" b="1" i="1">
                                <a:solidFill>
                                  <a:srgbClr val="000000"/>
                                </a:solidFill>
                                <a:latin typeface="Cambria Math" panose="02040503050406030204" pitchFamily="18" charset="0"/>
                              </a:rPr>
                            </m:ctrlPr>
                          </m:sSubPr>
                          <m:e>
                            <m:r>
                              <a:rPr lang="en-US" sz="2100" b="1" i="1">
                                <a:solidFill>
                                  <a:srgbClr val="000000"/>
                                </a:solidFill>
                                <a:latin typeface="Cambria Math"/>
                              </a:rPr>
                              <m:t>𝑻</m:t>
                            </m:r>
                          </m:e>
                          <m:sub>
                            <m:r>
                              <a:rPr lang="en-US" sz="2100" b="1" i="1">
                                <a:solidFill>
                                  <a:srgbClr val="000000"/>
                                </a:solidFill>
                                <a:latin typeface="Cambria Math"/>
                              </a:rPr>
                              <m:t>𝒔</m:t>
                            </m:r>
                          </m:sub>
                        </m:sSub>
                        <m:r>
                          <a:rPr lang="en-US" sz="2100" b="1" i="1">
                            <a:solidFill>
                              <a:srgbClr val="000000"/>
                            </a:solidFill>
                            <a:latin typeface="Cambria Math"/>
                          </a:rPr>
                          <m:t>−</m:t>
                        </m:r>
                        <m:sSub>
                          <m:sSubPr>
                            <m:ctrlPr>
                              <a:rPr lang="en-US" sz="2100" b="1" i="1">
                                <a:solidFill>
                                  <a:srgbClr val="000000"/>
                                </a:solidFill>
                                <a:latin typeface="Cambria Math" panose="02040503050406030204" pitchFamily="18" charset="0"/>
                              </a:rPr>
                            </m:ctrlPr>
                          </m:sSubPr>
                          <m:e>
                            <m:r>
                              <a:rPr lang="en-US" sz="2100" b="1" i="1">
                                <a:solidFill>
                                  <a:srgbClr val="000000"/>
                                </a:solidFill>
                                <a:latin typeface="Cambria Math"/>
                              </a:rPr>
                              <m:t>𝑻</m:t>
                            </m:r>
                          </m:e>
                          <m:sub>
                            <m:r>
                              <a:rPr lang="en-US" sz="2100" b="1" i="1">
                                <a:solidFill>
                                  <a:srgbClr val="000000"/>
                                </a:solidFill>
                                <a:latin typeface="Cambria Math"/>
                              </a:rPr>
                              <m:t>𝒑</m:t>
                            </m:r>
                          </m:sub>
                        </m:sSub>
                      </m:e>
                    </m:d>
                    <m:r>
                      <a:rPr lang="en-US" sz="2100" b="1" i="1">
                        <a:solidFill>
                          <a:srgbClr val="000000"/>
                        </a:solidFill>
                        <a:latin typeface="Cambria Math"/>
                      </a:rPr>
                      <m:t>    =    </m:t>
                    </m:r>
                    <m:f>
                      <m:fPr>
                        <m:ctrlPr>
                          <a:rPr lang="en-US" sz="2100" b="1" i="1">
                            <a:solidFill>
                              <a:srgbClr val="000000"/>
                            </a:solidFill>
                            <a:latin typeface="Cambria Math" panose="02040503050406030204" pitchFamily="18" charset="0"/>
                          </a:rPr>
                        </m:ctrlPr>
                      </m:fPr>
                      <m:num>
                        <m:sSub>
                          <m:sSubPr>
                            <m:ctrlPr>
                              <a:rPr lang="en-US" sz="2100" b="1" i="1">
                                <a:solidFill>
                                  <a:srgbClr val="000000"/>
                                </a:solidFill>
                                <a:latin typeface="Cambria Math" panose="02040503050406030204" pitchFamily="18" charset="0"/>
                              </a:rPr>
                            </m:ctrlPr>
                          </m:sSubPr>
                          <m:e>
                            <m:r>
                              <a:rPr lang="en-US" sz="2100" b="1" i="1">
                                <a:solidFill>
                                  <a:srgbClr val="000000"/>
                                </a:solidFill>
                                <a:latin typeface="Cambria Math"/>
                              </a:rPr>
                              <m:t>𝑨</m:t>
                            </m:r>
                          </m:e>
                          <m:sub>
                            <m:r>
                              <a:rPr lang="en-US" sz="2100" b="1" i="1">
                                <a:solidFill>
                                  <a:srgbClr val="000000"/>
                                </a:solidFill>
                                <a:latin typeface="Cambria Math"/>
                              </a:rPr>
                              <m:t>𝒊𝒏</m:t>
                            </m:r>
                          </m:sub>
                        </m:sSub>
                        <m:d>
                          <m:dPr>
                            <m:ctrlPr>
                              <a:rPr lang="en-US" sz="2100" b="1" i="1">
                                <a:solidFill>
                                  <a:srgbClr val="000000"/>
                                </a:solidFill>
                                <a:latin typeface="Cambria Math" panose="02040503050406030204" pitchFamily="18" charset="0"/>
                              </a:rPr>
                            </m:ctrlPr>
                          </m:dPr>
                          <m:e>
                            <m:sSub>
                              <m:sSubPr>
                                <m:ctrlPr>
                                  <a:rPr lang="en-US" sz="2100" b="1" i="1">
                                    <a:solidFill>
                                      <a:srgbClr val="000000"/>
                                    </a:solidFill>
                                    <a:latin typeface="Cambria Math" panose="02040503050406030204" pitchFamily="18" charset="0"/>
                                  </a:rPr>
                                </m:ctrlPr>
                              </m:sSubPr>
                              <m:e>
                                <m:r>
                                  <a:rPr lang="en-US" sz="2100" b="1" i="1">
                                    <a:solidFill>
                                      <a:srgbClr val="000000"/>
                                    </a:solidFill>
                                    <a:latin typeface="Cambria Math"/>
                                  </a:rPr>
                                  <m:t>𝑷</m:t>
                                </m:r>
                              </m:e>
                              <m:sub>
                                <m:r>
                                  <a:rPr lang="en-US" sz="2100" b="1" i="1">
                                    <a:solidFill>
                                      <a:srgbClr val="000000"/>
                                    </a:solidFill>
                                    <a:latin typeface="Cambria Math"/>
                                  </a:rPr>
                                  <m:t>𝒐</m:t>
                                </m:r>
                              </m:sub>
                            </m:sSub>
                            <m:r>
                              <a:rPr lang="en-US" sz="2100" b="1" i="1">
                                <a:solidFill>
                                  <a:srgbClr val="000000"/>
                                </a:solidFill>
                                <a:latin typeface="Cambria Math"/>
                              </a:rPr>
                              <m:t>−</m:t>
                            </m:r>
                            <m:sSub>
                              <m:sSubPr>
                                <m:ctrlPr>
                                  <a:rPr lang="en-US" sz="2100" b="1" i="1">
                                    <a:solidFill>
                                      <a:srgbClr val="000000"/>
                                    </a:solidFill>
                                    <a:latin typeface="Cambria Math" panose="02040503050406030204" pitchFamily="18" charset="0"/>
                                  </a:rPr>
                                </m:ctrlPr>
                              </m:sSubPr>
                              <m:e>
                                <m:r>
                                  <a:rPr lang="en-US" sz="2100" b="1" i="1">
                                    <a:solidFill>
                                      <a:srgbClr val="000000"/>
                                    </a:solidFill>
                                    <a:latin typeface="Cambria Math"/>
                                  </a:rPr>
                                  <m:t>𝑷</m:t>
                                </m:r>
                              </m:e>
                              <m:sub>
                                <m:r>
                                  <a:rPr lang="en-US" sz="2100" b="1" i="1">
                                    <a:solidFill>
                                      <a:srgbClr val="000000"/>
                                    </a:solidFill>
                                    <a:latin typeface="Cambria Math"/>
                                  </a:rPr>
                                  <m:t>𝒄</m:t>
                                </m:r>
                              </m:sub>
                            </m:sSub>
                          </m:e>
                        </m:d>
                      </m:num>
                      <m:den>
                        <m:acc>
                          <m:accPr>
                            <m:chr m:val="̂"/>
                            <m:ctrlPr>
                              <a:rPr lang="en-US" sz="2100" b="1" i="1">
                                <a:solidFill>
                                  <a:srgbClr val="000000"/>
                                </a:solidFill>
                                <a:latin typeface="Cambria Math" panose="02040503050406030204" pitchFamily="18" charset="0"/>
                              </a:rPr>
                            </m:ctrlPr>
                          </m:accPr>
                          <m:e>
                            <m:sSub>
                              <m:sSubPr>
                                <m:ctrlPr>
                                  <a:rPr lang="en-US" sz="2100" b="1" i="1">
                                    <a:solidFill>
                                      <a:srgbClr val="0B0C0D"/>
                                    </a:solidFill>
                                    <a:latin typeface="Cambria Math" panose="02040503050406030204" pitchFamily="18" charset="0"/>
                                  </a:rPr>
                                </m:ctrlPr>
                              </m:sSubPr>
                              <m:e>
                                <m:r>
                                  <a:rPr lang="en-US" sz="2100" b="1" i="1">
                                    <a:solidFill>
                                      <a:srgbClr val="0B0C0D"/>
                                    </a:solidFill>
                                    <a:latin typeface="Cambria Math"/>
                                  </a:rPr>
                                  <m:t>𝑹</m:t>
                                </m:r>
                              </m:e>
                              <m:sub>
                                <m:r>
                                  <a:rPr lang="en-US" sz="2100" b="1" i="1">
                                    <a:solidFill>
                                      <a:srgbClr val="0B0C0D"/>
                                    </a:solidFill>
                                    <a:latin typeface="Cambria Math"/>
                                  </a:rPr>
                                  <m:t>𝒑</m:t>
                                </m:r>
                              </m:sub>
                            </m:sSub>
                          </m:e>
                        </m:acc>
                      </m:den>
                    </m:f>
                  </m:oMath>
                </a14:m>
                <a:r>
                  <a:rPr lang="en-US" sz="2100" b="1" dirty="0"/>
                  <a:t> </a:t>
                </a:r>
                <a14:m>
                  <m:oMath xmlns:m="http://schemas.openxmlformats.org/officeDocument/2006/math">
                    <m:r>
                      <a:rPr lang="en-US" sz="2100" b="1" i="1">
                        <a:solidFill>
                          <a:srgbClr val="000000"/>
                        </a:solidFill>
                        <a:latin typeface="Cambria Math"/>
                      </a:rPr>
                      <m:t>.∆</m:t>
                    </m:r>
                    <m:sSub>
                      <m:sSubPr>
                        <m:ctrlPr>
                          <a:rPr lang="en-US" sz="2100" b="1" i="1">
                            <a:solidFill>
                              <a:srgbClr val="000000"/>
                            </a:solidFill>
                            <a:latin typeface="Cambria Math" panose="02040503050406030204" pitchFamily="18" charset="0"/>
                          </a:rPr>
                        </m:ctrlPr>
                      </m:sSubPr>
                      <m:e>
                        <m:r>
                          <a:rPr lang="en-US" sz="2100" b="1" i="1">
                            <a:solidFill>
                              <a:srgbClr val="000000"/>
                            </a:solidFill>
                            <a:latin typeface="Cambria Math"/>
                          </a:rPr>
                          <m:t>𝑯</m:t>
                        </m:r>
                      </m:e>
                      <m:sub>
                        <m:r>
                          <a:rPr lang="en-US" sz="2100" b="1" i="1">
                            <a:solidFill>
                              <a:srgbClr val="000000"/>
                            </a:solidFill>
                            <a:latin typeface="Cambria Math"/>
                          </a:rPr>
                          <m:t>𝒔</m:t>
                        </m:r>
                      </m:sub>
                    </m:sSub>
                    <m:r>
                      <a:rPr lang="en-US" sz="2100" b="1" i="1">
                        <a:solidFill>
                          <a:srgbClr val="000000"/>
                        </a:solidFill>
                        <a:latin typeface="Cambria Math" panose="02040503050406030204" pitchFamily="18" charset="0"/>
                      </a:rPr>
                      <m:t> </m:t>
                    </m:r>
                  </m:oMath>
                </a14:m>
                <a:r>
                  <a:rPr lang="en-US" sz="2100" b="1" dirty="0">
                    <a:solidFill>
                      <a:srgbClr val="000000"/>
                    </a:solidFill>
                  </a:rPr>
                  <a:t>=</a:t>
                </a:r>
                <a:r>
                  <a:rPr lang="en-US" sz="2100" b="1" dirty="0"/>
                  <a:t> </a:t>
                </a:r>
                <a14:m>
                  <m:oMath xmlns:m="http://schemas.openxmlformats.org/officeDocument/2006/math">
                    <m:f>
                      <m:fPr>
                        <m:ctrlPr>
                          <a:rPr lang="en-US" sz="2100" b="1" i="1">
                            <a:solidFill>
                              <a:srgbClr val="000000"/>
                            </a:solidFill>
                            <a:latin typeface="Cambria Math" panose="02040503050406030204" pitchFamily="18" charset="0"/>
                          </a:rPr>
                        </m:ctrlPr>
                      </m:fPr>
                      <m:num>
                        <m:r>
                          <a:rPr lang="en-US" sz="2100" b="1" i="1">
                            <a:solidFill>
                              <a:srgbClr val="000000"/>
                            </a:solidFill>
                            <a:latin typeface="Cambria Math"/>
                          </a:rPr>
                          <m:t>𝒅𝒎</m:t>
                        </m:r>
                      </m:num>
                      <m:den>
                        <m:r>
                          <a:rPr lang="en-US" sz="2100" b="1" i="1">
                            <a:solidFill>
                              <a:srgbClr val="000000"/>
                            </a:solidFill>
                            <a:latin typeface="Cambria Math"/>
                          </a:rPr>
                          <m:t>𝒅𝒕</m:t>
                        </m:r>
                      </m:den>
                    </m:f>
                  </m:oMath>
                </a14:m>
                <a:r>
                  <a:rPr lang="en-US" sz="2100" b="1" dirty="0">
                    <a:solidFill>
                      <a:srgbClr val="000000"/>
                    </a:solidFill>
                  </a:rPr>
                  <a:t> </a:t>
                </a:r>
                <a14:m>
                  <m:oMath xmlns:m="http://schemas.openxmlformats.org/officeDocument/2006/math">
                    <m:r>
                      <a:rPr lang="en-US" sz="2100" b="1" i="1">
                        <a:solidFill>
                          <a:srgbClr val="000000"/>
                        </a:solidFill>
                        <a:latin typeface="Cambria Math"/>
                      </a:rPr>
                      <m:t>.∆</m:t>
                    </m:r>
                    <m:sSub>
                      <m:sSubPr>
                        <m:ctrlPr>
                          <a:rPr lang="en-US" sz="2100" b="1" i="1">
                            <a:solidFill>
                              <a:srgbClr val="000000"/>
                            </a:solidFill>
                            <a:latin typeface="Cambria Math" panose="02040503050406030204" pitchFamily="18" charset="0"/>
                          </a:rPr>
                        </m:ctrlPr>
                      </m:sSubPr>
                      <m:e>
                        <m:r>
                          <a:rPr lang="en-US" sz="2100" b="1" i="1">
                            <a:solidFill>
                              <a:srgbClr val="000000"/>
                            </a:solidFill>
                            <a:latin typeface="Cambria Math"/>
                          </a:rPr>
                          <m:t>𝑯</m:t>
                        </m:r>
                      </m:e>
                      <m:sub>
                        <m:r>
                          <a:rPr lang="en-US" sz="2100" b="1" i="1">
                            <a:solidFill>
                              <a:srgbClr val="000000"/>
                            </a:solidFill>
                            <a:latin typeface="Cambria Math"/>
                          </a:rPr>
                          <m:t>𝒔</m:t>
                        </m:r>
                      </m:sub>
                    </m:sSub>
                  </m:oMath>
                </a14:m>
                <a:endParaRPr lang="en-US" sz="2100" b="1" dirty="0"/>
              </a:p>
            </p:txBody>
          </p:sp>
        </mc:Choice>
        <mc:Fallback xmlns="">
          <p:sp>
            <p:nvSpPr>
              <p:cNvPr id="6" name="Rectangle 5">
                <a:extLst>
                  <a:ext uri="{FF2B5EF4-FFF2-40B4-BE49-F238E27FC236}">
                    <a16:creationId xmlns:a16="http://schemas.microsoft.com/office/drawing/2014/main" id="{687A6EE7-61C6-4294-96E3-C7231B8003E2}"/>
                  </a:ext>
                </a:extLst>
              </p:cNvPr>
              <p:cNvSpPr>
                <a:spLocks noRot="1" noChangeAspect="1" noMove="1" noResize="1" noEditPoints="1" noAdjustHandles="1" noChangeArrowheads="1" noChangeShapeType="1" noTextEdit="1"/>
              </p:cNvSpPr>
              <p:nvPr/>
            </p:nvSpPr>
            <p:spPr>
              <a:xfrm>
                <a:off x="870429" y="1215271"/>
                <a:ext cx="7212563" cy="646074"/>
              </a:xfrm>
              <a:prstGeom prst="rect">
                <a:avLst/>
              </a:prstGeom>
              <a:blipFill>
                <a:blip r:embed="rId2"/>
                <a:stretch>
                  <a:fillRect/>
                </a:stretch>
              </a:blipFill>
              <a:ln>
                <a:solidFill>
                  <a:srgbClr val="000000"/>
                </a:solidFill>
              </a:ln>
            </p:spPr>
            <p:txBody>
              <a:bodyPr/>
              <a:lstStyle/>
              <a:p>
                <a:r>
                  <a:rPr lang="en-US">
                    <a:noFill/>
                  </a:rPr>
                  <a:t> </a:t>
                </a:r>
              </a:p>
            </p:txBody>
          </p:sp>
        </mc:Fallback>
      </mc:AlternateContent>
      <p:pic>
        <p:nvPicPr>
          <p:cNvPr id="3" name="Picture 2">
            <a:extLst>
              <a:ext uri="{FF2B5EF4-FFF2-40B4-BE49-F238E27FC236}">
                <a16:creationId xmlns:a16="http://schemas.microsoft.com/office/drawing/2014/main" id="{6A4CDE95-E278-4053-82BD-2CDCA1E91EDC}"/>
              </a:ext>
            </a:extLst>
          </p:cNvPr>
          <p:cNvPicPr>
            <a:picLocks noChangeAspect="1"/>
          </p:cNvPicPr>
          <p:nvPr/>
        </p:nvPicPr>
        <p:blipFill rotWithShape="1">
          <a:blip r:embed="rId3"/>
          <a:srcRect l="1189" t="2553" r="1584" b="2818"/>
          <a:stretch/>
        </p:blipFill>
        <p:spPr>
          <a:xfrm>
            <a:off x="2043403" y="2220201"/>
            <a:ext cx="5131838" cy="3051596"/>
          </a:xfrm>
          <a:prstGeom prst="rect">
            <a:avLst/>
          </a:prstGeom>
          <a:ln w="12700">
            <a:solidFill>
              <a:schemeClr val="tx1"/>
            </a:solidFill>
          </a:ln>
        </p:spPr>
      </p:pic>
      <p:sp>
        <p:nvSpPr>
          <p:cNvPr id="7" name="TextBox 6">
            <a:extLst>
              <a:ext uri="{FF2B5EF4-FFF2-40B4-BE49-F238E27FC236}">
                <a16:creationId xmlns:a16="http://schemas.microsoft.com/office/drawing/2014/main" id="{2C716A89-B1C6-4F53-8F03-D0E07ECAD50F}"/>
              </a:ext>
            </a:extLst>
          </p:cNvPr>
          <p:cNvSpPr txBox="1"/>
          <p:nvPr/>
        </p:nvSpPr>
        <p:spPr>
          <a:xfrm>
            <a:off x="795758" y="5413166"/>
            <a:ext cx="7729763" cy="646331"/>
          </a:xfrm>
          <a:prstGeom prst="rect">
            <a:avLst/>
          </a:prstGeom>
          <a:noFill/>
        </p:spPr>
        <p:txBody>
          <a:bodyPr wrap="square" rtlCol="0">
            <a:spAutoFit/>
          </a:bodyPr>
          <a:lstStyle/>
          <a:p>
            <a:pPr algn="ctr"/>
            <a:r>
              <a:rPr lang="en-US" b="1" dirty="0"/>
              <a:t>We can now model processes in all Biogen </a:t>
            </a:r>
            <a:r>
              <a:rPr lang="en-US" b="1" dirty="0" err="1"/>
              <a:t>lyophilizers</a:t>
            </a:r>
            <a:r>
              <a:rPr lang="en-US" b="1" dirty="0"/>
              <a:t> and predict performance when transferring a process between </a:t>
            </a:r>
            <a:r>
              <a:rPr lang="en-US" b="1" dirty="0" err="1"/>
              <a:t>lyophilizers</a:t>
            </a:r>
            <a:endParaRPr lang="en-US" b="1" dirty="0"/>
          </a:p>
        </p:txBody>
      </p:sp>
    </p:spTree>
    <p:extLst>
      <p:ext uri="{BB962C8B-B14F-4D97-AF65-F5344CB8AC3E}">
        <p14:creationId xmlns:p14="http://schemas.microsoft.com/office/powerpoint/2010/main" val="3064214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79678" y="1468009"/>
            <a:ext cx="8380677" cy="4380178"/>
          </a:xfrm>
        </p:spPr>
        <p:txBody>
          <a:bodyPr/>
          <a:lstStyle/>
          <a:p>
            <a:pPr marL="285750" indent="-285750">
              <a:lnSpc>
                <a:spcPct val="150000"/>
              </a:lnSpc>
              <a:buFont typeface="Arial" panose="020B0604020202020204" pitchFamily="34" charset="0"/>
              <a:buChar char="•"/>
            </a:pPr>
            <a:r>
              <a:rPr lang="en-US" sz="1800" dirty="0">
                <a:solidFill>
                  <a:schemeClr val="tx1"/>
                </a:solidFill>
              </a:rPr>
              <a:t>Intro to lyophilization</a:t>
            </a:r>
          </a:p>
          <a:p>
            <a:pPr marL="285750" indent="-285750">
              <a:lnSpc>
                <a:spcPct val="150000"/>
              </a:lnSpc>
              <a:buFont typeface="Arial" panose="020B0604020202020204" pitchFamily="34" charset="0"/>
              <a:buChar char="•"/>
            </a:pPr>
            <a:r>
              <a:rPr lang="en-US" sz="1800" dirty="0">
                <a:solidFill>
                  <a:schemeClr val="tx1"/>
                </a:solidFill>
              </a:rPr>
              <a:t>Paradigm shift:  current state vs. new state</a:t>
            </a:r>
          </a:p>
          <a:p>
            <a:pPr marL="285750" indent="-285750">
              <a:lnSpc>
                <a:spcPct val="150000"/>
              </a:lnSpc>
              <a:buFont typeface="Arial" panose="020B0604020202020204" pitchFamily="34" charset="0"/>
              <a:buChar char="•"/>
            </a:pPr>
            <a:r>
              <a:rPr lang="en-US" sz="1800" dirty="0">
                <a:solidFill>
                  <a:schemeClr val="tx1"/>
                </a:solidFill>
              </a:rPr>
              <a:t>Mathematical basis for process modeling</a:t>
            </a:r>
          </a:p>
          <a:p>
            <a:pPr marL="285750" indent="-285750">
              <a:lnSpc>
                <a:spcPct val="150000"/>
              </a:lnSpc>
              <a:buFont typeface="Arial" panose="020B0604020202020204" pitchFamily="34" charset="0"/>
              <a:buChar char="•"/>
            </a:pPr>
            <a:r>
              <a:rPr lang="en-US" sz="1800" dirty="0">
                <a:solidFill>
                  <a:schemeClr val="tx1"/>
                </a:solidFill>
              </a:rPr>
              <a:t>Experimental heat transfer studies</a:t>
            </a:r>
          </a:p>
          <a:p>
            <a:pPr marL="285750" indent="-285750">
              <a:lnSpc>
                <a:spcPct val="150000"/>
              </a:lnSpc>
              <a:buFont typeface="Arial" panose="020B0604020202020204" pitchFamily="34" charset="0"/>
              <a:buChar char="•"/>
            </a:pPr>
            <a:r>
              <a:rPr lang="en-US" sz="1800" dirty="0">
                <a:solidFill>
                  <a:schemeClr val="tx1"/>
                </a:solidFill>
              </a:rPr>
              <a:t>Application and verification of the modeling tool</a:t>
            </a:r>
          </a:p>
          <a:p>
            <a:pPr marL="285750" indent="-285750">
              <a:lnSpc>
                <a:spcPct val="150000"/>
              </a:lnSpc>
              <a:buFont typeface="Arial" panose="020B0604020202020204" pitchFamily="34" charset="0"/>
              <a:buChar char="•"/>
            </a:pPr>
            <a:r>
              <a:rPr lang="en-US" sz="1800" dirty="0">
                <a:solidFill>
                  <a:schemeClr val="tx1"/>
                </a:solidFill>
              </a:rPr>
              <a:t>Cross-functional collaboration</a:t>
            </a:r>
          </a:p>
          <a:p>
            <a:pPr marL="285750" indent="-285750">
              <a:lnSpc>
                <a:spcPct val="150000"/>
              </a:lnSpc>
              <a:buFont typeface="Arial" panose="020B0604020202020204" pitchFamily="34" charset="0"/>
              <a:buChar char="•"/>
            </a:pPr>
            <a:r>
              <a:rPr lang="en-US" sz="1800" dirty="0">
                <a:solidFill>
                  <a:schemeClr val="tx1"/>
                </a:solidFill>
              </a:rPr>
              <a:t>Q&amp;A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5" name="Text Placeholder 4"/>
          <p:cNvSpPr>
            <a:spLocks noGrp="1"/>
          </p:cNvSpPr>
          <p:nvPr>
            <p:ph type="body" sz="quarter" idx="13"/>
          </p:nvPr>
        </p:nvSpPr>
        <p:spPr/>
        <p:txBody>
          <a:bodyPr/>
          <a:lstStyle/>
          <a:p>
            <a:r>
              <a:rPr lang="en-US" sz="2700" dirty="0"/>
              <a:t>Overview</a:t>
            </a:r>
          </a:p>
        </p:txBody>
      </p:sp>
    </p:spTree>
    <p:extLst>
      <p:ext uri="{BB962C8B-B14F-4D97-AF65-F5344CB8AC3E}">
        <p14:creationId xmlns:p14="http://schemas.microsoft.com/office/powerpoint/2010/main" val="432545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sz="2700" dirty="0"/>
              <a:t>Predictive models are used to assist with scale up between the lab and manufacturing </a:t>
            </a:r>
            <a:r>
              <a:rPr lang="en-US" sz="2700" dirty="0" err="1"/>
              <a:t>lyophilizers</a:t>
            </a:r>
            <a:endParaRPr lang="en-US" sz="2700" dirty="0"/>
          </a:p>
        </p:txBody>
      </p:sp>
      <p:pic>
        <p:nvPicPr>
          <p:cNvPr id="6" name="Picture 2" descr="http://www.biopharma.co.uk/wp-content/uploads/2013/05/IMGP2759_.jpg">
            <a:extLst>
              <a:ext uri="{FF2B5EF4-FFF2-40B4-BE49-F238E27FC236}">
                <a16:creationId xmlns:a16="http://schemas.microsoft.com/office/drawing/2014/main" id="{64CFFD87-DB7E-422D-B322-7C0151741D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828800"/>
            <a:ext cx="1485900" cy="154305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29CF702B-E7C4-4836-B474-AD163015F9F4}"/>
              </a:ext>
            </a:extLst>
          </p:cNvPr>
          <p:cNvCxnSpPr/>
          <p:nvPr/>
        </p:nvCxnSpPr>
        <p:spPr>
          <a:xfrm>
            <a:off x="4850941" y="2343150"/>
            <a:ext cx="74621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8" name="Picture 2" descr="C:\Users\snulu\AppData\Local\Microsoft\Windows\Temporary Internet Files\Content.Outlook\NVNAQZ8B\IMG_0286.JPG">
            <a:extLst>
              <a:ext uri="{FF2B5EF4-FFF2-40B4-BE49-F238E27FC236}">
                <a16:creationId xmlns:a16="http://schemas.microsoft.com/office/drawing/2014/main" id="{9DAE6E19-2A2D-4FAF-91F2-6E69ECCE3A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960" y="1917664"/>
            <a:ext cx="934456" cy="7008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176A31BD-47DD-452A-8E77-590224C6C9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710" y="3734741"/>
            <a:ext cx="7942646" cy="21542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a:extLst>
              <a:ext uri="{FF2B5EF4-FFF2-40B4-BE49-F238E27FC236}">
                <a16:creationId xmlns:a16="http://schemas.microsoft.com/office/drawing/2014/main" id="{F972335D-6F8F-422F-ACB4-38286A9B904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00501" y="2654382"/>
            <a:ext cx="2810894" cy="418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id="{F713B580-AEA1-43BF-BC12-977DD3196764}"/>
              </a:ext>
            </a:extLst>
          </p:cNvPr>
          <p:cNvSpPr txBox="1"/>
          <p:nvPr/>
        </p:nvSpPr>
        <p:spPr>
          <a:xfrm>
            <a:off x="4343401" y="1918021"/>
            <a:ext cx="1873559" cy="369332"/>
          </a:xfrm>
          <a:prstGeom prst="rect">
            <a:avLst/>
          </a:prstGeom>
          <a:noFill/>
        </p:spPr>
        <p:txBody>
          <a:bodyPr wrap="square" rtlCol="0">
            <a:spAutoFit/>
          </a:bodyPr>
          <a:lstStyle/>
          <a:p>
            <a:pPr algn="ctr"/>
            <a:r>
              <a:rPr lang="en-US" sz="900" b="1" dirty="0">
                <a:solidFill>
                  <a:srgbClr val="000000"/>
                </a:solidFill>
              </a:rPr>
              <a:t>EXCEL BASED </a:t>
            </a:r>
          </a:p>
          <a:p>
            <a:pPr algn="ctr"/>
            <a:r>
              <a:rPr lang="en-US" sz="900" b="1" dirty="0">
                <a:solidFill>
                  <a:srgbClr val="000000"/>
                </a:solidFill>
              </a:rPr>
              <a:t>1</a:t>
            </a:r>
            <a:r>
              <a:rPr lang="en-US" sz="900" b="1" baseline="30000" dirty="0">
                <a:solidFill>
                  <a:srgbClr val="000000"/>
                </a:solidFill>
              </a:rPr>
              <a:t>st</a:t>
            </a:r>
            <a:r>
              <a:rPr lang="en-US" sz="900" b="1" dirty="0">
                <a:solidFill>
                  <a:srgbClr val="000000"/>
                </a:solidFill>
              </a:rPr>
              <a:t> PRINCIPLES MODEL</a:t>
            </a:r>
          </a:p>
        </p:txBody>
      </p:sp>
      <p:sp>
        <p:nvSpPr>
          <p:cNvPr id="12" name="TextBox 11">
            <a:extLst>
              <a:ext uri="{FF2B5EF4-FFF2-40B4-BE49-F238E27FC236}">
                <a16:creationId xmlns:a16="http://schemas.microsoft.com/office/drawing/2014/main" id="{24706C42-E785-4DC5-A242-A557BE924158}"/>
              </a:ext>
            </a:extLst>
          </p:cNvPr>
          <p:cNvSpPr txBox="1"/>
          <p:nvPr/>
        </p:nvSpPr>
        <p:spPr>
          <a:xfrm>
            <a:off x="3284083" y="3108964"/>
            <a:ext cx="3879932" cy="507831"/>
          </a:xfrm>
          <a:prstGeom prst="rect">
            <a:avLst/>
          </a:prstGeom>
          <a:noFill/>
        </p:spPr>
        <p:txBody>
          <a:bodyPr wrap="square" rtlCol="0">
            <a:spAutoFit/>
          </a:bodyPr>
          <a:lstStyle/>
          <a:p>
            <a:pPr algn="ctr"/>
            <a:r>
              <a:rPr lang="en-US" sz="1350" b="1" dirty="0"/>
              <a:t>Eliminates the need for expensive “at-scale” experiments during development</a:t>
            </a:r>
          </a:p>
        </p:txBody>
      </p:sp>
      <p:pic>
        <p:nvPicPr>
          <p:cNvPr id="14" name="Picture 4" descr="http://photos.labwrench.com/equipmentPhotos/8000/8771-6563.jpg">
            <a:extLst>
              <a:ext uri="{FF2B5EF4-FFF2-40B4-BE49-F238E27FC236}">
                <a16:creationId xmlns:a16="http://schemas.microsoft.com/office/drawing/2014/main" id="{8867AFA8-C371-4DFE-AD70-264A8BE8A499}"/>
              </a:ext>
            </a:extLst>
          </p:cNvPr>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8032" r="8821"/>
          <a:stretch/>
        </p:blipFill>
        <p:spPr bwMode="auto">
          <a:xfrm>
            <a:off x="3632211" y="1768040"/>
            <a:ext cx="696989" cy="864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994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F3CFF-3442-4ED5-9297-2F2CA1A644C5}"/>
              </a:ext>
            </a:extLst>
          </p:cNvPr>
          <p:cNvSpPr>
            <a:spLocks noGrp="1"/>
          </p:cNvSpPr>
          <p:nvPr>
            <p:ph type="ctrTitle"/>
          </p:nvPr>
        </p:nvSpPr>
        <p:spPr>
          <a:xfrm>
            <a:off x="790227" y="2307245"/>
            <a:ext cx="7756614" cy="1471083"/>
          </a:xfrm>
        </p:spPr>
        <p:txBody>
          <a:bodyPr/>
          <a:lstStyle/>
          <a:p>
            <a:r>
              <a:rPr lang="en-US" dirty="0"/>
              <a:t>From Lab to Manufacturing with full Design Space Understanding in </a:t>
            </a:r>
            <a:r>
              <a:rPr lang="en-US" u="sng" dirty="0"/>
              <a:t>30 mins</a:t>
            </a:r>
            <a:br>
              <a:rPr lang="en-US" dirty="0"/>
            </a:br>
            <a:endParaRPr lang="en-US" dirty="0"/>
          </a:p>
        </p:txBody>
      </p:sp>
    </p:spTree>
    <p:extLst>
      <p:ext uri="{BB962C8B-B14F-4D97-AF65-F5344CB8AC3E}">
        <p14:creationId xmlns:p14="http://schemas.microsoft.com/office/powerpoint/2010/main" val="1676045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5C1D685-5918-4070-8DC6-F3872D394F5A}"/>
              </a:ext>
            </a:extLst>
          </p:cNvPr>
          <p:cNvSpPr>
            <a:spLocks noGrp="1"/>
          </p:cNvSpPr>
          <p:nvPr>
            <p:ph type="sldNum" sz="quarter" idx="12"/>
          </p:nvPr>
        </p:nvSpPr>
        <p:spPr/>
        <p:txBody>
          <a:bodyPr/>
          <a:lstStyle/>
          <a:p>
            <a:fld id="{677431CD-109D-4799-81C2-761F8C28FE26}" type="slidenum">
              <a:rPr lang="en-CA" smtClean="0"/>
              <a:t>22</a:t>
            </a:fld>
            <a:endParaRPr lang="en-CA"/>
          </a:p>
        </p:txBody>
      </p:sp>
      <p:sp>
        <p:nvSpPr>
          <p:cNvPr id="4" name="Text Placeholder 3">
            <a:extLst>
              <a:ext uri="{FF2B5EF4-FFF2-40B4-BE49-F238E27FC236}">
                <a16:creationId xmlns:a16="http://schemas.microsoft.com/office/drawing/2014/main" id="{BB15A852-1C5E-44C8-A7A3-77FA6D8990AF}"/>
              </a:ext>
            </a:extLst>
          </p:cNvPr>
          <p:cNvSpPr>
            <a:spLocks noGrp="1"/>
          </p:cNvSpPr>
          <p:nvPr>
            <p:ph type="body" sz="quarter" idx="13"/>
          </p:nvPr>
        </p:nvSpPr>
        <p:spPr>
          <a:xfrm>
            <a:off x="379679" y="382326"/>
            <a:ext cx="8512394" cy="945885"/>
          </a:xfrm>
        </p:spPr>
        <p:txBody>
          <a:bodyPr/>
          <a:lstStyle/>
          <a:p>
            <a:r>
              <a:rPr lang="en-US" sz="2700" dirty="0"/>
              <a:t>Product A:  Model verification in lab lyophilizer</a:t>
            </a:r>
          </a:p>
        </p:txBody>
      </p:sp>
      <p:pic>
        <p:nvPicPr>
          <p:cNvPr id="9" name="Content Placeholder 8">
            <a:extLst>
              <a:ext uri="{FF2B5EF4-FFF2-40B4-BE49-F238E27FC236}">
                <a16:creationId xmlns:a16="http://schemas.microsoft.com/office/drawing/2014/main" id="{923F61DC-1D42-49B0-952A-3CAFF0095349}"/>
              </a:ext>
            </a:extLst>
          </p:cNvPr>
          <p:cNvPicPr>
            <a:picLocks noGrp="1" noChangeAspect="1"/>
          </p:cNvPicPr>
          <p:nvPr>
            <p:ph idx="1"/>
          </p:nvPr>
        </p:nvPicPr>
        <p:blipFill rotWithShape="1">
          <a:blip r:embed="rId3"/>
          <a:srcRect t="3630"/>
          <a:stretch/>
        </p:blipFill>
        <p:spPr>
          <a:xfrm>
            <a:off x="1626752" y="1110343"/>
            <a:ext cx="6018243" cy="3629005"/>
          </a:xfrm>
          <a:prstGeom prst="rect">
            <a:avLst/>
          </a:prstGeom>
          <a:ln w="12700">
            <a:solidFill>
              <a:schemeClr val="tx1"/>
            </a:solidFill>
          </a:ln>
        </p:spPr>
      </p:pic>
      <p:sp>
        <p:nvSpPr>
          <p:cNvPr id="10" name="TextBox 9">
            <a:extLst>
              <a:ext uri="{FF2B5EF4-FFF2-40B4-BE49-F238E27FC236}">
                <a16:creationId xmlns:a16="http://schemas.microsoft.com/office/drawing/2014/main" id="{C47F1A83-9147-4D43-958A-DE4771521DB5}"/>
              </a:ext>
            </a:extLst>
          </p:cNvPr>
          <p:cNvSpPr txBox="1"/>
          <p:nvPr/>
        </p:nvSpPr>
        <p:spPr>
          <a:xfrm>
            <a:off x="121298" y="5005700"/>
            <a:ext cx="8880353" cy="923330"/>
          </a:xfrm>
          <a:prstGeom prst="rect">
            <a:avLst/>
          </a:prstGeom>
          <a:noFill/>
        </p:spPr>
        <p:txBody>
          <a:bodyPr wrap="square" rtlCol="0">
            <a:spAutoFit/>
          </a:bodyPr>
          <a:lstStyle/>
          <a:p>
            <a:pPr algn="ctr"/>
            <a:r>
              <a:rPr lang="en-US" b="1" dirty="0"/>
              <a:t>Model predicted T</a:t>
            </a:r>
            <a:r>
              <a:rPr lang="en-US" b="1" baseline="-25000" dirty="0"/>
              <a:t>p</a:t>
            </a:r>
            <a:r>
              <a:rPr lang="en-US" b="1" dirty="0"/>
              <a:t> matches thermocouple measured T</a:t>
            </a:r>
            <a:r>
              <a:rPr lang="en-US" b="1" baseline="-25000" dirty="0"/>
              <a:t>p</a:t>
            </a:r>
          </a:p>
          <a:p>
            <a:pPr algn="ctr"/>
            <a:r>
              <a:rPr lang="en-US" b="1" dirty="0"/>
              <a:t>Model predicted drying time equals experimentally determined time</a:t>
            </a:r>
          </a:p>
          <a:p>
            <a:pPr algn="ctr"/>
            <a:r>
              <a:rPr lang="en-US" b="1" dirty="0"/>
              <a:t>Model predicted </a:t>
            </a:r>
            <a:r>
              <a:rPr lang="en-US" b="1" dirty="0" err="1"/>
              <a:t>R</a:t>
            </a:r>
            <a:r>
              <a:rPr lang="en-US" b="1" baseline="-25000" dirty="0" err="1"/>
              <a:t>p</a:t>
            </a:r>
            <a:r>
              <a:rPr lang="en-US" b="1" dirty="0"/>
              <a:t> comparable to MTM calculated </a:t>
            </a:r>
            <a:r>
              <a:rPr lang="en-US" b="1" dirty="0" err="1"/>
              <a:t>R</a:t>
            </a:r>
            <a:r>
              <a:rPr lang="en-US" b="1" baseline="-25000" dirty="0" err="1"/>
              <a:t>p</a:t>
            </a:r>
            <a:endParaRPr lang="en-US" b="1" baseline="-25000" dirty="0"/>
          </a:p>
        </p:txBody>
      </p:sp>
    </p:spTree>
    <p:extLst>
      <p:ext uri="{BB962C8B-B14F-4D97-AF65-F5344CB8AC3E}">
        <p14:creationId xmlns:p14="http://schemas.microsoft.com/office/powerpoint/2010/main" val="4134378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sz="2700" dirty="0"/>
              <a:t>Product B:  Model verification in manufacturing lyo</a:t>
            </a:r>
          </a:p>
        </p:txBody>
      </p:sp>
      <p:pic>
        <p:nvPicPr>
          <p:cNvPr id="3" name="Picture 2">
            <a:extLst>
              <a:ext uri="{FF2B5EF4-FFF2-40B4-BE49-F238E27FC236}">
                <a16:creationId xmlns:a16="http://schemas.microsoft.com/office/drawing/2014/main" id="{CD648072-913B-4768-B911-DA1D56579F9C}"/>
              </a:ext>
            </a:extLst>
          </p:cNvPr>
          <p:cNvPicPr>
            <a:picLocks noChangeAspect="1"/>
          </p:cNvPicPr>
          <p:nvPr/>
        </p:nvPicPr>
        <p:blipFill>
          <a:blip r:embed="rId3"/>
          <a:stretch>
            <a:fillRect/>
          </a:stretch>
        </p:blipFill>
        <p:spPr>
          <a:xfrm>
            <a:off x="1129296" y="1002910"/>
            <a:ext cx="6363186" cy="3885114"/>
          </a:xfrm>
          <a:prstGeom prst="rect">
            <a:avLst/>
          </a:prstGeom>
          <a:ln w="12700">
            <a:solidFill>
              <a:schemeClr val="tx1"/>
            </a:solidFill>
          </a:ln>
        </p:spPr>
      </p:pic>
      <p:sp>
        <p:nvSpPr>
          <p:cNvPr id="7" name="TextBox 6">
            <a:extLst>
              <a:ext uri="{FF2B5EF4-FFF2-40B4-BE49-F238E27FC236}">
                <a16:creationId xmlns:a16="http://schemas.microsoft.com/office/drawing/2014/main" id="{092A660A-EEA4-433D-A94E-7EC84BAB9685}"/>
              </a:ext>
            </a:extLst>
          </p:cNvPr>
          <p:cNvSpPr txBox="1"/>
          <p:nvPr/>
        </p:nvSpPr>
        <p:spPr>
          <a:xfrm>
            <a:off x="129840" y="5185442"/>
            <a:ext cx="8880353" cy="646331"/>
          </a:xfrm>
          <a:prstGeom prst="rect">
            <a:avLst/>
          </a:prstGeom>
          <a:noFill/>
        </p:spPr>
        <p:txBody>
          <a:bodyPr wrap="square" rtlCol="0">
            <a:spAutoFit/>
          </a:bodyPr>
          <a:lstStyle/>
          <a:p>
            <a:pPr algn="ctr"/>
            <a:r>
              <a:rPr lang="en-US" b="1" dirty="0"/>
              <a:t>Model predicted T</a:t>
            </a:r>
            <a:r>
              <a:rPr lang="en-US" b="1" baseline="-25000" dirty="0"/>
              <a:t>p</a:t>
            </a:r>
            <a:r>
              <a:rPr lang="en-US" b="1" dirty="0"/>
              <a:t> matches probe measured T</a:t>
            </a:r>
            <a:r>
              <a:rPr lang="en-US" b="1" baseline="-25000" dirty="0"/>
              <a:t>p</a:t>
            </a:r>
            <a:r>
              <a:rPr lang="en-US" b="1" dirty="0"/>
              <a:t> (steady state)</a:t>
            </a:r>
            <a:endParaRPr lang="en-US" b="1" baseline="-25000" dirty="0"/>
          </a:p>
          <a:p>
            <a:pPr algn="ctr"/>
            <a:r>
              <a:rPr lang="en-US" b="1" dirty="0"/>
              <a:t>Model predicted drying time aligns with end of primary drying</a:t>
            </a:r>
          </a:p>
        </p:txBody>
      </p:sp>
    </p:spTree>
    <p:extLst>
      <p:ext uri="{BB962C8B-B14F-4D97-AF65-F5344CB8AC3E}">
        <p14:creationId xmlns:p14="http://schemas.microsoft.com/office/powerpoint/2010/main" val="2004474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0" y="382326"/>
            <a:ext cx="9143999" cy="945885"/>
          </a:xfrm>
        </p:spPr>
        <p:txBody>
          <a:bodyPr/>
          <a:lstStyle/>
          <a:p>
            <a:pPr algn="ctr"/>
            <a:r>
              <a:rPr lang="en-US" sz="2700" dirty="0"/>
              <a:t>Our road to success</a:t>
            </a:r>
          </a:p>
          <a:p>
            <a:pPr algn="ctr"/>
            <a:r>
              <a:rPr lang="en-US" sz="2700" dirty="0"/>
              <a:t>was built on clarity, unity &amp; agility</a:t>
            </a:r>
          </a:p>
        </p:txBody>
      </p:sp>
      <p:pic>
        <p:nvPicPr>
          <p:cNvPr id="6" name="Picture 2">
            <a:extLst>
              <a:ext uri="{FF2B5EF4-FFF2-40B4-BE49-F238E27FC236}">
                <a16:creationId xmlns:a16="http://schemas.microsoft.com/office/drawing/2014/main" id="{DB8C944E-F6B4-450F-A105-CF225DF345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272" t="6287" r="5244" b="38864"/>
          <a:stretch/>
        </p:blipFill>
        <p:spPr bwMode="auto">
          <a:xfrm>
            <a:off x="6718218" y="1735074"/>
            <a:ext cx="1840993" cy="768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descr="Bubble chart 2">
            <a:extLst>
              <a:ext uri="{FF2B5EF4-FFF2-40B4-BE49-F238E27FC236}">
                <a16:creationId xmlns:a16="http://schemas.microsoft.com/office/drawing/2014/main" id="{4BCC9E92-DF09-4555-9126-67BEA998C6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269" t="4167" r="4041" b="4396"/>
          <a:stretch>
            <a:fillRect/>
          </a:stretch>
        </p:blipFill>
        <p:spPr bwMode="auto">
          <a:xfrm>
            <a:off x="2341428" y="2537038"/>
            <a:ext cx="5014764" cy="328408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6">
            <a:extLst>
              <a:ext uri="{FF2B5EF4-FFF2-40B4-BE49-F238E27FC236}">
                <a16:creationId xmlns:a16="http://schemas.microsoft.com/office/drawing/2014/main" id="{FF75CAFB-18AE-4AB7-8095-CCD68CFF0309}"/>
              </a:ext>
            </a:extLst>
          </p:cNvPr>
          <p:cNvGrpSpPr>
            <a:grpSpLocks/>
          </p:cNvGrpSpPr>
          <p:nvPr/>
        </p:nvGrpSpPr>
        <p:grpSpPr bwMode="auto">
          <a:xfrm>
            <a:off x="2097123" y="4726551"/>
            <a:ext cx="1834399" cy="825536"/>
            <a:chOff x="845" y="3121"/>
            <a:chExt cx="917" cy="596"/>
          </a:xfrm>
        </p:grpSpPr>
        <p:sp>
          <p:nvSpPr>
            <p:cNvPr id="9" name="Oval 7">
              <a:extLst>
                <a:ext uri="{FF2B5EF4-FFF2-40B4-BE49-F238E27FC236}">
                  <a16:creationId xmlns:a16="http://schemas.microsoft.com/office/drawing/2014/main" id="{5D3A4AAB-DC8B-463E-9AA4-A87D064F1F39}"/>
                </a:ext>
              </a:extLst>
            </p:cNvPr>
            <p:cNvSpPr>
              <a:spLocks noChangeArrowheads="1"/>
            </p:cNvSpPr>
            <p:nvPr/>
          </p:nvSpPr>
          <p:spPr bwMode="auto">
            <a:xfrm>
              <a:off x="916" y="3140"/>
              <a:ext cx="845" cy="577"/>
            </a:xfrm>
            <a:prstGeom prst="ellipse">
              <a:avLst/>
            </a:prstGeom>
            <a:gradFill rotWithShape="1">
              <a:gsLst>
                <a:gs pos="0">
                  <a:srgbClr val="99CCFF"/>
                </a:gs>
                <a:gs pos="100000">
                  <a:srgbClr val="99CCFF">
                    <a:gamma/>
                    <a:shade val="0"/>
                    <a:invGamma/>
                  </a:srgbClr>
                </a:gs>
              </a:gsLst>
              <a:path path="shape">
                <a:fillToRect l="50000" t="50000" r="50000" b="50000"/>
              </a:path>
            </a:gra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0" name="Oval 8">
              <a:extLst>
                <a:ext uri="{FF2B5EF4-FFF2-40B4-BE49-F238E27FC236}">
                  <a16:creationId xmlns:a16="http://schemas.microsoft.com/office/drawing/2014/main" id="{3D6A1A1D-C9D9-46E8-8A96-306324C3DD40}"/>
                </a:ext>
              </a:extLst>
            </p:cNvPr>
            <p:cNvSpPr>
              <a:spLocks noChangeArrowheads="1"/>
            </p:cNvSpPr>
            <p:nvPr/>
          </p:nvSpPr>
          <p:spPr bwMode="auto">
            <a:xfrm>
              <a:off x="883" y="3121"/>
              <a:ext cx="845" cy="577"/>
            </a:xfrm>
            <a:prstGeom prst="ellipse">
              <a:avLst/>
            </a:prstGeom>
            <a:gradFill rotWithShape="1">
              <a:gsLst>
                <a:gs pos="0">
                  <a:srgbClr val="7893E8"/>
                </a:gs>
                <a:gs pos="100000">
                  <a:srgbClr val="7893E8">
                    <a:gamma/>
                    <a:shade val="78824"/>
                    <a:invGamma/>
                  </a:srgbClr>
                </a:gs>
              </a:gsLst>
              <a:path path="shape">
                <a:fillToRect l="50000" t="50000" r="50000" b="50000"/>
              </a:path>
            </a:gra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1" name="Text Box 9">
              <a:extLst>
                <a:ext uri="{FF2B5EF4-FFF2-40B4-BE49-F238E27FC236}">
                  <a16:creationId xmlns:a16="http://schemas.microsoft.com/office/drawing/2014/main" id="{6CC893F5-FB8F-47F3-913E-40FCB3C89CE9}"/>
                </a:ext>
              </a:extLst>
            </p:cNvPr>
            <p:cNvSpPr txBox="1">
              <a:spLocks noChangeArrowheads="1"/>
            </p:cNvSpPr>
            <p:nvPr/>
          </p:nvSpPr>
          <p:spPr bwMode="auto">
            <a:xfrm>
              <a:off x="845" y="3253"/>
              <a:ext cx="917" cy="378"/>
            </a:xfrm>
            <a:prstGeom prst="rect">
              <a:avLst/>
            </a:prstGeom>
            <a:noFill/>
            <a:ln>
              <a:noFill/>
            </a:ln>
            <a:effectLst/>
            <a:extLst>
              <a:ext uri="{909E8E84-426E-40DD-AFC4-6F175D3DCCD1}">
                <a14:hiddenFill xmlns:a14="http://schemas.microsoft.com/office/drawing/2010/main">
                  <a:solidFill>
                    <a:srgbClr val="99CCFF">
                      <a:alpha val="50000"/>
                    </a:srgbClr>
                  </a:solidFill>
                </a14:hiddenFill>
              </a:ext>
              <a:ext uri="{91240B29-F687-4F45-9708-019B960494DF}">
                <a14:hiddenLine xmlns:a14="http://schemas.microsoft.com/office/drawing/2010/main" w="508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400" b="1" dirty="0">
                  <a:solidFill>
                    <a:srgbClr val="000000"/>
                  </a:solidFill>
                </a:rPr>
                <a:t>Clear Roles &amp; Responsibilities</a:t>
              </a:r>
            </a:p>
          </p:txBody>
        </p:sp>
      </p:grpSp>
      <p:grpSp>
        <p:nvGrpSpPr>
          <p:cNvPr id="12" name="Group 10">
            <a:extLst>
              <a:ext uri="{FF2B5EF4-FFF2-40B4-BE49-F238E27FC236}">
                <a16:creationId xmlns:a16="http://schemas.microsoft.com/office/drawing/2014/main" id="{F87ECC00-F303-443A-B050-5FA983A69F03}"/>
              </a:ext>
            </a:extLst>
          </p:cNvPr>
          <p:cNvGrpSpPr>
            <a:grpSpLocks/>
          </p:cNvGrpSpPr>
          <p:nvPr/>
        </p:nvGrpSpPr>
        <p:grpSpPr bwMode="auto">
          <a:xfrm>
            <a:off x="4149497" y="4212948"/>
            <a:ext cx="1750193" cy="781307"/>
            <a:chOff x="1875" y="2705"/>
            <a:chExt cx="1068" cy="615"/>
          </a:xfrm>
        </p:grpSpPr>
        <p:grpSp>
          <p:nvGrpSpPr>
            <p:cNvPr id="13" name="Group 11">
              <a:extLst>
                <a:ext uri="{FF2B5EF4-FFF2-40B4-BE49-F238E27FC236}">
                  <a16:creationId xmlns:a16="http://schemas.microsoft.com/office/drawing/2014/main" id="{11594AF0-8395-4A25-8735-DFB32383A5A7}"/>
                </a:ext>
              </a:extLst>
            </p:cNvPr>
            <p:cNvGrpSpPr>
              <a:grpSpLocks/>
            </p:cNvGrpSpPr>
            <p:nvPr/>
          </p:nvGrpSpPr>
          <p:grpSpPr bwMode="auto">
            <a:xfrm>
              <a:off x="1969" y="2705"/>
              <a:ext cx="906" cy="615"/>
              <a:chOff x="1969" y="2705"/>
              <a:chExt cx="906" cy="615"/>
            </a:xfrm>
          </p:grpSpPr>
          <p:sp>
            <p:nvSpPr>
              <p:cNvPr id="15" name="Oval 14">
                <a:extLst>
                  <a:ext uri="{FF2B5EF4-FFF2-40B4-BE49-F238E27FC236}">
                    <a16:creationId xmlns:a16="http://schemas.microsoft.com/office/drawing/2014/main" id="{2DF5EA7E-5E14-4A37-A1D6-9678DC6C4D3C}"/>
                  </a:ext>
                </a:extLst>
              </p:cNvPr>
              <p:cNvSpPr>
                <a:spLocks noChangeArrowheads="1"/>
              </p:cNvSpPr>
              <p:nvPr/>
            </p:nvSpPr>
            <p:spPr bwMode="auto">
              <a:xfrm>
                <a:off x="2002" y="2724"/>
                <a:ext cx="873" cy="596"/>
              </a:xfrm>
              <a:prstGeom prst="ellipse">
                <a:avLst/>
              </a:prstGeom>
              <a:gradFill rotWithShape="1">
                <a:gsLst>
                  <a:gs pos="0">
                    <a:srgbClr val="99CCFF"/>
                  </a:gs>
                  <a:gs pos="100000">
                    <a:srgbClr val="99CCFF">
                      <a:gamma/>
                      <a:shade val="0"/>
                      <a:invGamma/>
                    </a:srgbClr>
                  </a:gs>
                </a:gsLst>
                <a:path path="shape">
                  <a:fillToRect l="50000" t="50000" r="50000" b="50000"/>
                </a:path>
              </a:gra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6" name="Oval 15">
                <a:extLst>
                  <a:ext uri="{FF2B5EF4-FFF2-40B4-BE49-F238E27FC236}">
                    <a16:creationId xmlns:a16="http://schemas.microsoft.com/office/drawing/2014/main" id="{138A4D47-1E3E-4CF9-9868-DECF0312F08B}"/>
                  </a:ext>
                </a:extLst>
              </p:cNvPr>
              <p:cNvSpPr>
                <a:spLocks noChangeArrowheads="1"/>
              </p:cNvSpPr>
              <p:nvPr/>
            </p:nvSpPr>
            <p:spPr bwMode="auto">
              <a:xfrm>
                <a:off x="1969" y="2705"/>
                <a:ext cx="873" cy="596"/>
              </a:xfrm>
              <a:prstGeom prst="ellipse">
                <a:avLst/>
              </a:prstGeom>
              <a:gradFill rotWithShape="1">
                <a:gsLst>
                  <a:gs pos="0">
                    <a:srgbClr val="99CCFF"/>
                  </a:gs>
                  <a:gs pos="100000">
                    <a:srgbClr val="99CCFF">
                      <a:gamma/>
                      <a:shade val="69804"/>
                      <a:invGamma/>
                    </a:srgbClr>
                  </a:gs>
                </a:gsLst>
                <a:path path="shape">
                  <a:fillToRect l="50000" t="50000" r="50000" b="50000"/>
                </a:path>
              </a:gra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sp>
          <p:nvSpPr>
            <p:cNvPr id="14" name="Text Box 14">
              <a:extLst>
                <a:ext uri="{FF2B5EF4-FFF2-40B4-BE49-F238E27FC236}">
                  <a16:creationId xmlns:a16="http://schemas.microsoft.com/office/drawing/2014/main" id="{1A7D1C24-D9E8-41B8-BB03-874D8BCC00FA}"/>
                </a:ext>
              </a:extLst>
            </p:cNvPr>
            <p:cNvSpPr txBox="1">
              <a:spLocks noChangeArrowheads="1"/>
            </p:cNvSpPr>
            <p:nvPr/>
          </p:nvSpPr>
          <p:spPr bwMode="auto">
            <a:xfrm>
              <a:off x="1875" y="2829"/>
              <a:ext cx="1068" cy="412"/>
            </a:xfrm>
            <a:prstGeom prst="rect">
              <a:avLst/>
            </a:prstGeom>
            <a:noFill/>
            <a:ln>
              <a:noFill/>
            </a:ln>
            <a:effectLst/>
            <a:extLst>
              <a:ext uri="{909E8E84-426E-40DD-AFC4-6F175D3DCCD1}">
                <a14:hiddenFill xmlns:a14="http://schemas.microsoft.com/office/drawing/2010/main">
                  <a:solidFill>
                    <a:srgbClr val="99CCFF">
                      <a:alpha val="50000"/>
                    </a:srgbClr>
                  </a:solidFill>
                </a14:hiddenFill>
              </a:ext>
              <a:ext uri="{91240B29-F687-4F45-9708-019B960494DF}">
                <a14:hiddenLine xmlns:a14="http://schemas.microsoft.com/office/drawing/2010/main" w="508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400" b="1" dirty="0">
                  <a:solidFill>
                    <a:srgbClr val="000000"/>
                  </a:solidFill>
                </a:rPr>
                <a:t>Unified Goals With INTENT</a:t>
              </a:r>
            </a:p>
          </p:txBody>
        </p:sp>
      </p:grpSp>
      <p:grpSp>
        <p:nvGrpSpPr>
          <p:cNvPr id="17" name="Group 15">
            <a:extLst>
              <a:ext uri="{FF2B5EF4-FFF2-40B4-BE49-F238E27FC236}">
                <a16:creationId xmlns:a16="http://schemas.microsoft.com/office/drawing/2014/main" id="{B01DF202-CD7C-46B4-BBAA-0DC5B04EC25C}"/>
              </a:ext>
            </a:extLst>
          </p:cNvPr>
          <p:cNvGrpSpPr>
            <a:grpSpLocks/>
          </p:cNvGrpSpPr>
          <p:nvPr/>
        </p:nvGrpSpPr>
        <p:grpSpPr bwMode="auto">
          <a:xfrm>
            <a:off x="5695218" y="3283386"/>
            <a:ext cx="1737938" cy="697875"/>
            <a:chOff x="2680" y="2113"/>
            <a:chExt cx="971" cy="649"/>
          </a:xfrm>
        </p:grpSpPr>
        <p:sp>
          <p:nvSpPr>
            <p:cNvPr id="18" name="Oval 16">
              <a:extLst>
                <a:ext uri="{FF2B5EF4-FFF2-40B4-BE49-F238E27FC236}">
                  <a16:creationId xmlns:a16="http://schemas.microsoft.com/office/drawing/2014/main" id="{131B47E1-21E6-4C8E-8AE1-9A1FD2AECC5F}"/>
                </a:ext>
              </a:extLst>
            </p:cNvPr>
            <p:cNvSpPr>
              <a:spLocks noChangeArrowheads="1"/>
            </p:cNvSpPr>
            <p:nvPr/>
          </p:nvSpPr>
          <p:spPr bwMode="auto">
            <a:xfrm>
              <a:off x="2725" y="2139"/>
              <a:ext cx="926" cy="623"/>
            </a:xfrm>
            <a:prstGeom prst="ellipse">
              <a:avLst/>
            </a:prstGeom>
            <a:gradFill rotWithShape="1">
              <a:gsLst>
                <a:gs pos="0">
                  <a:srgbClr val="E7E391"/>
                </a:gs>
                <a:gs pos="100000">
                  <a:srgbClr val="E7E391">
                    <a:gamma/>
                    <a:shade val="0"/>
                    <a:invGamma/>
                  </a:srgbClr>
                </a:gs>
              </a:gsLst>
              <a:path path="shape">
                <a:fillToRect l="50000" t="50000" r="50000" b="50000"/>
              </a:path>
            </a:gra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9" name="Oval 17">
              <a:extLst>
                <a:ext uri="{FF2B5EF4-FFF2-40B4-BE49-F238E27FC236}">
                  <a16:creationId xmlns:a16="http://schemas.microsoft.com/office/drawing/2014/main" id="{5EFAAD17-8651-40C5-B3C6-532BF6491502}"/>
                </a:ext>
              </a:extLst>
            </p:cNvPr>
            <p:cNvSpPr>
              <a:spLocks noChangeArrowheads="1"/>
            </p:cNvSpPr>
            <p:nvPr/>
          </p:nvSpPr>
          <p:spPr bwMode="auto">
            <a:xfrm>
              <a:off x="2705" y="2113"/>
              <a:ext cx="913" cy="623"/>
            </a:xfrm>
            <a:prstGeom prst="ellipse">
              <a:avLst/>
            </a:prstGeom>
            <a:gradFill rotWithShape="1">
              <a:gsLst>
                <a:gs pos="0">
                  <a:srgbClr val="E7E391"/>
                </a:gs>
                <a:gs pos="100000">
                  <a:srgbClr val="E7E391">
                    <a:gamma/>
                    <a:shade val="69804"/>
                    <a:invGamma/>
                  </a:srgbClr>
                </a:gs>
              </a:gsLst>
              <a:path path="shape">
                <a:fillToRect l="50000" t="50000" r="50000" b="50000"/>
              </a:path>
            </a:gra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0" name="Text Box 18">
              <a:extLst>
                <a:ext uri="{FF2B5EF4-FFF2-40B4-BE49-F238E27FC236}">
                  <a16:creationId xmlns:a16="http://schemas.microsoft.com/office/drawing/2014/main" id="{62371900-6C9A-44EF-B557-D1718231AEA5}"/>
                </a:ext>
              </a:extLst>
            </p:cNvPr>
            <p:cNvSpPr txBox="1">
              <a:spLocks noChangeArrowheads="1"/>
            </p:cNvSpPr>
            <p:nvPr/>
          </p:nvSpPr>
          <p:spPr bwMode="auto">
            <a:xfrm>
              <a:off x="2680" y="2264"/>
              <a:ext cx="928" cy="447"/>
            </a:xfrm>
            <a:prstGeom prst="rect">
              <a:avLst/>
            </a:prstGeom>
            <a:noFill/>
            <a:ln>
              <a:noFill/>
            </a:ln>
            <a:effectLst/>
            <a:extLst>
              <a:ext uri="{909E8E84-426E-40DD-AFC4-6F175D3DCCD1}">
                <a14:hiddenFill xmlns:a14="http://schemas.microsoft.com/office/drawing/2010/main">
                  <a:solidFill>
                    <a:srgbClr val="99CCFF">
                      <a:alpha val="50000"/>
                    </a:srgbClr>
                  </a:solidFill>
                </a14:hiddenFill>
              </a:ext>
              <a:ext uri="{91240B29-F687-4F45-9708-019B960494DF}">
                <a14:hiddenLine xmlns:a14="http://schemas.microsoft.com/office/drawing/2010/main" w="508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pPr>
              <a:r>
                <a:rPr lang="en-US" altLang="en-US" sz="1400" b="1" dirty="0">
                  <a:solidFill>
                    <a:srgbClr val="000000"/>
                  </a:solidFill>
                </a:rPr>
                <a:t>Agile Team Dynamics</a:t>
              </a:r>
            </a:p>
          </p:txBody>
        </p:sp>
      </p:grpSp>
      <p:sp>
        <p:nvSpPr>
          <p:cNvPr id="21" name="TextBox 20">
            <a:extLst>
              <a:ext uri="{FF2B5EF4-FFF2-40B4-BE49-F238E27FC236}">
                <a16:creationId xmlns:a16="http://schemas.microsoft.com/office/drawing/2014/main" id="{4826C5C6-2DC7-43BF-AEF9-C61174946797}"/>
              </a:ext>
            </a:extLst>
          </p:cNvPr>
          <p:cNvSpPr txBox="1"/>
          <p:nvPr/>
        </p:nvSpPr>
        <p:spPr>
          <a:xfrm>
            <a:off x="2097122" y="3027155"/>
            <a:ext cx="3080934" cy="1323439"/>
          </a:xfrm>
          <a:prstGeom prst="rect">
            <a:avLst/>
          </a:prstGeom>
          <a:noFill/>
        </p:spPr>
        <p:txBody>
          <a:bodyPr wrap="square" rtlCol="0">
            <a:spAutoFit/>
          </a:bodyPr>
          <a:lstStyle/>
          <a:p>
            <a:pPr algn="ctr"/>
            <a:r>
              <a:rPr lang="en-US" sz="2800" b="1" dirty="0">
                <a:solidFill>
                  <a:srgbClr val="0070C0"/>
                </a:solidFill>
              </a:rPr>
              <a:t> </a:t>
            </a:r>
            <a:r>
              <a:rPr lang="en-US" sz="2800" b="1" dirty="0"/>
              <a:t>PREPARATION</a:t>
            </a:r>
          </a:p>
          <a:p>
            <a:pPr algn="ctr"/>
            <a:endParaRPr lang="en-US" sz="1200" b="1" dirty="0"/>
          </a:p>
          <a:p>
            <a:pPr algn="ctr"/>
            <a:r>
              <a:rPr lang="en-US" sz="4000" b="1" dirty="0"/>
              <a:t>+</a:t>
            </a:r>
          </a:p>
        </p:txBody>
      </p:sp>
    </p:spTree>
    <p:extLst>
      <p:ext uri="{BB962C8B-B14F-4D97-AF65-F5344CB8AC3E}">
        <p14:creationId xmlns:p14="http://schemas.microsoft.com/office/powerpoint/2010/main" val="929789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An Extremely Collaborative &amp; Cross-Functional Team Effort</a:t>
            </a:r>
          </a:p>
        </p:txBody>
      </p:sp>
      <p:grpSp>
        <p:nvGrpSpPr>
          <p:cNvPr id="6" name="Group 5">
            <a:extLst>
              <a:ext uri="{FF2B5EF4-FFF2-40B4-BE49-F238E27FC236}">
                <a16:creationId xmlns:a16="http://schemas.microsoft.com/office/drawing/2014/main" id="{E8B54120-8D67-4FAB-9290-0D53D4EF7D22}"/>
              </a:ext>
            </a:extLst>
          </p:cNvPr>
          <p:cNvGrpSpPr/>
          <p:nvPr/>
        </p:nvGrpSpPr>
        <p:grpSpPr>
          <a:xfrm>
            <a:off x="127166" y="1943203"/>
            <a:ext cx="2977262" cy="3645860"/>
            <a:chOff x="35444" y="1203159"/>
            <a:chExt cx="2826327" cy="3580602"/>
          </a:xfrm>
        </p:grpSpPr>
        <p:sp>
          <p:nvSpPr>
            <p:cNvPr id="7" name="Rectangle 6">
              <a:extLst>
                <a:ext uri="{FF2B5EF4-FFF2-40B4-BE49-F238E27FC236}">
                  <a16:creationId xmlns:a16="http://schemas.microsoft.com/office/drawing/2014/main" id="{C2C4C2EE-C6AE-4741-BE63-3E3C78F63448}"/>
                </a:ext>
              </a:extLst>
            </p:cNvPr>
            <p:cNvSpPr/>
            <p:nvPr/>
          </p:nvSpPr>
          <p:spPr>
            <a:xfrm>
              <a:off x="35444" y="1203159"/>
              <a:ext cx="2826327" cy="3580602"/>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8" name="TextBox 7">
              <a:extLst>
                <a:ext uri="{FF2B5EF4-FFF2-40B4-BE49-F238E27FC236}">
                  <a16:creationId xmlns:a16="http://schemas.microsoft.com/office/drawing/2014/main" id="{874D116B-0FBB-4BA0-9673-893A85B9ECBC}"/>
                </a:ext>
              </a:extLst>
            </p:cNvPr>
            <p:cNvSpPr txBox="1"/>
            <p:nvPr/>
          </p:nvSpPr>
          <p:spPr>
            <a:xfrm>
              <a:off x="827773" y="1203159"/>
              <a:ext cx="1039528" cy="362721"/>
            </a:xfrm>
            <a:prstGeom prst="rect">
              <a:avLst/>
            </a:prstGeom>
            <a:noFill/>
          </p:spPr>
          <p:txBody>
            <a:bodyPr wrap="square" rtlCol="0">
              <a:spAutoFit/>
            </a:bodyPr>
            <a:lstStyle/>
            <a:p>
              <a:pPr algn="ctr"/>
              <a:r>
                <a:rPr lang="en-US" b="1" dirty="0"/>
                <a:t>TD</a:t>
              </a:r>
            </a:p>
          </p:txBody>
        </p:sp>
      </p:grpSp>
      <p:grpSp>
        <p:nvGrpSpPr>
          <p:cNvPr id="9" name="Group 8">
            <a:extLst>
              <a:ext uri="{FF2B5EF4-FFF2-40B4-BE49-F238E27FC236}">
                <a16:creationId xmlns:a16="http://schemas.microsoft.com/office/drawing/2014/main" id="{EFDA9F74-1556-4A10-A150-F60E583EFF16}"/>
              </a:ext>
            </a:extLst>
          </p:cNvPr>
          <p:cNvGrpSpPr/>
          <p:nvPr/>
        </p:nvGrpSpPr>
        <p:grpSpPr>
          <a:xfrm>
            <a:off x="6071284" y="1943204"/>
            <a:ext cx="2746145" cy="3745933"/>
            <a:chOff x="6272614" y="1203158"/>
            <a:chExt cx="2826327" cy="3580603"/>
          </a:xfrm>
        </p:grpSpPr>
        <p:sp>
          <p:nvSpPr>
            <p:cNvPr id="10" name="Rectangle 9">
              <a:extLst>
                <a:ext uri="{FF2B5EF4-FFF2-40B4-BE49-F238E27FC236}">
                  <a16:creationId xmlns:a16="http://schemas.microsoft.com/office/drawing/2014/main" id="{06D297A0-2C94-4035-89DE-C21F7F278BC7}"/>
                </a:ext>
              </a:extLst>
            </p:cNvPr>
            <p:cNvSpPr/>
            <p:nvPr/>
          </p:nvSpPr>
          <p:spPr>
            <a:xfrm>
              <a:off x="6272614" y="1203159"/>
              <a:ext cx="2826327" cy="3580602"/>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11" name="TextBox 10">
              <a:extLst>
                <a:ext uri="{FF2B5EF4-FFF2-40B4-BE49-F238E27FC236}">
                  <a16:creationId xmlns:a16="http://schemas.microsoft.com/office/drawing/2014/main" id="{90751208-C14C-4744-8707-76DE89824118}"/>
                </a:ext>
              </a:extLst>
            </p:cNvPr>
            <p:cNvSpPr txBox="1"/>
            <p:nvPr/>
          </p:nvSpPr>
          <p:spPr>
            <a:xfrm>
              <a:off x="6525928" y="1203158"/>
              <a:ext cx="2377439" cy="353031"/>
            </a:xfrm>
            <a:prstGeom prst="rect">
              <a:avLst/>
            </a:prstGeom>
            <a:noFill/>
          </p:spPr>
          <p:txBody>
            <a:bodyPr wrap="square" rtlCol="0">
              <a:spAutoFit/>
            </a:bodyPr>
            <a:lstStyle/>
            <a:p>
              <a:pPr algn="ctr"/>
              <a:r>
                <a:rPr lang="en-US" b="1" dirty="0"/>
                <a:t>Manufacturing</a:t>
              </a:r>
            </a:p>
          </p:txBody>
        </p:sp>
      </p:grpSp>
      <p:grpSp>
        <p:nvGrpSpPr>
          <p:cNvPr id="12" name="Group 11">
            <a:extLst>
              <a:ext uri="{FF2B5EF4-FFF2-40B4-BE49-F238E27FC236}">
                <a16:creationId xmlns:a16="http://schemas.microsoft.com/office/drawing/2014/main" id="{4A2DC5CE-8E6E-45AA-8A36-EB9CF0C99241}"/>
              </a:ext>
            </a:extLst>
          </p:cNvPr>
          <p:cNvGrpSpPr/>
          <p:nvPr/>
        </p:nvGrpSpPr>
        <p:grpSpPr>
          <a:xfrm>
            <a:off x="3947033" y="2001509"/>
            <a:ext cx="1299885" cy="1465446"/>
            <a:chOff x="3493973" y="1963554"/>
            <a:chExt cx="1299885" cy="1465446"/>
          </a:xfrm>
        </p:grpSpPr>
        <p:grpSp>
          <p:nvGrpSpPr>
            <p:cNvPr id="13" name="Group 12">
              <a:extLst>
                <a:ext uri="{FF2B5EF4-FFF2-40B4-BE49-F238E27FC236}">
                  <a16:creationId xmlns:a16="http://schemas.microsoft.com/office/drawing/2014/main" id="{64EE59D3-CD5B-456B-A771-C583DE2C1EA6}"/>
                </a:ext>
              </a:extLst>
            </p:cNvPr>
            <p:cNvGrpSpPr/>
            <p:nvPr/>
          </p:nvGrpSpPr>
          <p:grpSpPr>
            <a:xfrm>
              <a:off x="3493973" y="1963554"/>
              <a:ext cx="1299885" cy="1465446"/>
              <a:chOff x="3590223" y="1163594"/>
              <a:chExt cx="2390133" cy="3011858"/>
            </a:xfrm>
          </p:grpSpPr>
          <p:sp>
            <p:nvSpPr>
              <p:cNvPr id="15" name="Rectangle 14">
                <a:extLst>
                  <a:ext uri="{FF2B5EF4-FFF2-40B4-BE49-F238E27FC236}">
                    <a16:creationId xmlns:a16="http://schemas.microsoft.com/office/drawing/2014/main" id="{C58A3C06-5F70-4732-A904-B3C92A84EE88}"/>
                  </a:ext>
                </a:extLst>
              </p:cNvPr>
              <p:cNvSpPr/>
              <p:nvPr/>
            </p:nvSpPr>
            <p:spPr>
              <a:xfrm>
                <a:off x="3590223" y="1163594"/>
                <a:ext cx="2390133" cy="3011858"/>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16" name="TextBox 15">
                <a:extLst>
                  <a:ext uri="{FF2B5EF4-FFF2-40B4-BE49-F238E27FC236}">
                    <a16:creationId xmlns:a16="http://schemas.microsoft.com/office/drawing/2014/main" id="{3BA589B4-F75C-4C8C-AFD1-FB8CEB690732}"/>
                  </a:ext>
                </a:extLst>
              </p:cNvPr>
              <p:cNvSpPr txBox="1"/>
              <p:nvPr/>
            </p:nvSpPr>
            <p:spPr>
              <a:xfrm>
                <a:off x="3714107" y="1203160"/>
                <a:ext cx="2082492" cy="759070"/>
              </a:xfrm>
              <a:prstGeom prst="rect">
                <a:avLst/>
              </a:prstGeom>
              <a:noFill/>
            </p:spPr>
            <p:txBody>
              <a:bodyPr wrap="square" rtlCol="0">
                <a:spAutoFit/>
              </a:bodyPr>
              <a:lstStyle/>
              <a:p>
                <a:pPr algn="ctr"/>
                <a:r>
                  <a:rPr lang="en-US" b="1" dirty="0"/>
                  <a:t>MS</a:t>
                </a:r>
              </a:p>
            </p:txBody>
          </p:sp>
        </p:grpSp>
        <p:pic>
          <p:nvPicPr>
            <p:cNvPr id="14" name="Picture 2">
              <a:extLst>
                <a:ext uri="{FF2B5EF4-FFF2-40B4-BE49-F238E27FC236}">
                  <a16:creationId xmlns:a16="http://schemas.microsoft.com/office/drawing/2014/main" id="{6C4ADD33-8018-45A3-99F3-4D38738A4D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1647" y="2329054"/>
              <a:ext cx="731972" cy="96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7" name="Group 16">
            <a:extLst>
              <a:ext uri="{FF2B5EF4-FFF2-40B4-BE49-F238E27FC236}">
                <a16:creationId xmlns:a16="http://schemas.microsoft.com/office/drawing/2014/main" id="{60B066B3-EE5B-46E5-AA30-5E11EC11AF0D}"/>
              </a:ext>
            </a:extLst>
          </p:cNvPr>
          <p:cNvGrpSpPr/>
          <p:nvPr/>
        </p:nvGrpSpPr>
        <p:grpSpPr>
          <a:xfrm>
            <a:off x="139575" y="2816848"/>
            <a:ext cx="2830726" cy="2166122"/>
            <a:chOff x="293574" y="1632348"/>
            <a:chExt cx="2830726" cy="2166122"/>
          </a:xfrm>
        </p:grpSpPr>
        <p:pic>
          <p:nvPicPr>
            <p:cNvPr id="18" name="Picture 3">
              <a:extLst>
                <a:ext uri="{FF2B5EF4-FFF2-40B4-BE49-F238E27FC236}">
                  <a16:creationId xmlns:a16="http://schemas.microsoft.com/office/drawing/2014/main" id="{E92B8BE3-4204-4843-9DFF-39B14D889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574" y="1641873"/>
              <a:ext cx="733425"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a:extLst>
                <a:ext uri="{FF2B5EF4-FFF2-40B4-BE49-F238E27FC236}">
                  <a16:creationId xmlns:a16="http://schemas.microsoft.com/office/drawing/2014/main" id="{5EE096BE-5A7B-47B4-A1D1-11FB4AD5EC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7454" y="1641873"/>
              <a:ext cx="7620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5">
              <a:extLst>
                <a:ext uri="{FF2B5EF4-FFF2-40B4-BE49-F238E27FC236}">
                  <a16:creationId xmlns:a16="http://schemas.microsoft.com/office/drawing/2014/main" id="{58AA7103-3D18-4262-B6CE-466BC6E60B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350" y="1632348"/>
              <a:ext cx="74295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6">
              <a:extLst>
                <a:ext uri="{FF2B5EF4-FFF2-40B4-BE49-F238E27FC236}">
                  <a16:creationId xmlns:a16="http://schemas.microsoft.com/office/drawing/2014/main" id="{FCE254BB-6C12-4B90-A56F-F5542F7758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286" y="2836445"/>
              <a:ext cx="733425"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7">
              <a:extLst>
                <a:ext uri="{FF2B5EF4-FFF2-40B4-BE49-F238E27FC236}">
                  <a16:creationId xmlns:a16="http://schemas.microsoft.com/office/drawing/2014/main" id="{D5925A70-124E-42D5-B325-160C38B29B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5571" y="2826920"/>
              <a:ext cx="733425"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3" name="Group 22">
            <a:extLst>
              <a:ext uri="{FF2B5EF4-FFF2-40B4-BE49-F238E27FC236}">
                <a16:creationId xmlns:a16="http://schemas.microsoft.com/office/drawing/2014/main" id="{47972886-45DB-44C6-8733-54C13549A19A}"/>
              </a:ext>
            </a:extLst>
          </p:cNvPr>
          <p:cNvGrpSpPr/>
          <p:nvPr/>
        </p:nvGrpSpPr>
        <p:grpSpPr>
          <a:xfrm>
            <a:off x="6171081" y="2325313"/>
            <a:ext cx="2517931" cy="3267629"/>
            <a:chOff x="5987908" y="1691521"/>
            <a:chExt cx="2517931" cy="3267629"/>
          </a:xfrm>
        </p:grpSpPr>
        <p:pic>
          <p:nvPicPr>
            <p:cNvPr id="24" name="Picture 9">
              <a:extLst>
                <a:ext uri="{FF2B5EF4-FFF2-40B4-BE49-F238E27FC236}">
                  <a16:creationId xmlns:a16="http://schemas.microsoft.com/office/drawing/2014/main" id="{87756271-FD9A-4E61-91C2-2683C262BC5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87908" y="1691521"/>
              <a:ext cx="742950"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10">
              <a:extLst>
                <a:ext uri="{FF2B5EF4-FFF2-40B4-BE49-F238E27FC236}">
                  <a16:creationId xmlns:a16="http://schemas.microsoft.com/office/drawing/2014/main" id="{D14A0442-34D8-41DD-9860-5F539294A1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33204" y="1720096"/>
              <a:ext cx="77152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11">
              <a:extLst>
                <a:ext uri="{FF2B5EF4-FFF2-40B4-BE49-F238E27FC236}">
                  <a16:creationId xmlns:a16="http://schemas.microsoft.com/office/drawing/2014/main" id="{599B0CBE-EC6D-46B5-915A-A3CFF5C86C2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8358" t="13857"/>
            <a:stretch/>
          </p:blipFill>
          <p:spPr bwMode="auto">
            <a:xfrm>
              <a:off x="7748958" y="1713443"/>
              <a:ext cx="746537" cy="959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12">
              <a:extLst>
                <a:ext uri="{FF2B5EF4-FFF2-40B4-BE49-F238E27FC236}">
                  <a16:creationId xmlns:a16="http://schemas.microsoft.com/office/drawing/2014/main" id="{72FFEF82-2483-4524-BD90-DCF70842726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01101" y="3983721"/>
              <a:ext cx="781050"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13">
              <a:extLst>
                <a:ext uri="{FF2B5EF4-FFF2-40B4-BE49-F238E27FC236}">
                  <a16:creationId xmlns:a16="http://schemas.microsoft.com/office/drawing/2014/main" id="{7385257B-2BE4-4E63-B2FB-84AC784719C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5388" y="2912098"/>
              <a:ext cx="752475"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14">
              <a:extLst>
                <a:ext uri="{FF2B5EF4-FFF2-40B4-BE49-F238E27FC236}">
                  <a16:creationId xmlns:a16="http://schemas.microsoft.com/office/drawing/2014/main" id="{01301834-60E1-4868-B594-3DB8C4F61F6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81120" y="3986944"/>
              <a:ext cx="714375"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15">
              <a:extLst>
                <a:ext uri="{FF2B5EF4-FFF2-40B4-BE49-F238E27FC236}">
                  <a16:creationId xmlns:a16="http://schemas.microsoft.com/office/drawing/2014/main" id="{17E04E10-7BEF-4221-88F9-164780E3541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58625" y="3986944"/>
              <a:ext cx="781050" cy="972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17">
              <a:extLst>
                <a:ext uri="{FF2B5EF4-FFF2-40B4-BE49-F238E27FC236}">
                  <a16:creationId xmlns:a16="http://schemas.microsoft.com/office/drawing/2014/main" id="{AADB56FC-F8FC-4F50-9D61-CEA6F3D0CED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26373" y="2883523"/>
              <a:ext cx="79057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18">
              <a:extLst>
                <a:ext uri="{FF2B5EF4-FFF2-40B4-BE49-F238E27FC236}">
                  <a16:creationId xmlns:a16="http://schemas.microsoft.com/office/drawing/2014/main" id="{DB1E55E3-2D40-498C-8AB8-F8CCB580F9D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72414" y="2883523"/>
              <a:ext cx="7334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3" name="Group 32">
            <a:extLst>
              <a:ext uri="{FF2B5EF4-FFF2-40B4-BE49-F238E27FC236}">
                <a16:creationId xmlns:a16="http://schemas.microsoft.com/office/drawing/2014/main" id="{F1146C6A-ABDF-4CE5-A69D-33E5300ED84B}"/>
              </a:ext>
            </a:extLst>
          </p:cNvPr>
          <p:cNvGrpSpPr/>
          <p:nvPr/>
        </p:nvGrpSpPr>
        <p:grpSpPr>
          <a:xfrm>
            <a:off x="3406985" y="3797607"/>
            <a:ext cx="2293121" cy="1641158"/>
            <a:chOff x="13112705" y="671105"/>
            <a:chExt cx="3057495" cy="2188210"/>
          </a:xfrm>
        </p:grpSpPr>
        <p:grpSp>
          <p:nvGrpSpPr>
            <p:cNvPr id="34" name="Group 33">
              <a:extLst>
                <a:ext uri="{FF2B5EF4-FFF2-40B4-BE49-F238E27FC236}">
                  <a16:creationId xmlns:a16="http://schemas.microsoft.com/office/drawing/2014/main" id="{DB55E492-7E5C-424A-872E-9D01FB038C4F}"/>
                </a:ext>
              </a:extLst>
            </p:cNvPr>
            <p:cNvGrpSpPr/>
            <p:nvPr/>
          </p:nvGrpSpPr>
          <p:grpSpPr>
            <a:xfrm>
              <a:off x="13112705" y="671105"/>
              <a:ext cx="3057495" cy="2188210"/>
              <a:chOff x="6272614" y="1203158"/>
              <a:chExt cx="2826327" cy="3580603"/>
            </a:xfrm>
          </p:grpSpPr>
          <p:sp>
            <p:nvSpPr>
              <p:cNvPr id="37" name="Rectangle 36">
                <a:extLst>
                  <a:ext uri="{FF2B5EF4-FFF2-40B4-BE49-F238E27FC236}">
                    <a16:creationId xmlns:a16="http://schemas.microsoft.com/office/drawing/2014/main" id="{6D5034EE-A723-4F20-A8CD-5E66370CA13B}"/>
                  </a:ext>
                </a:extLst>
              </p:cNvPr>
              <p:cNvSpPr/>
              <p:nvPr/>
            </p:nvSpPr>
            <p:spPr>
              <a:xfrm>
                <a:off x="6272614" y="1203159"/>
                <a:ext cx="2826327" cy="3580602"/>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38" name="TextBox 37">
                <a:extLst>
                  <a:ext uri="{FF2B5EF4-FFF2-40B4-BE49-F238E27FC236}">
                    <a16:creationId xmlns:a16="http://schemas.microsoft.com/office/drawing/2014/main" id="{06C6366A-D7D7-4E11-91B7-39C90D1773EC}"/>
                  </a:ext>
                </a:extLst>
              </p:cNvPr>
              <p:cNvSpPr txBox="1"/>
              <p:nvPr/>
            </p:nvSpPr>
            <p:spPr>
              <a:xfrm>
                <a:off x="6525929" y="1203158"/>
                <a:ext cx="2377439" cy="805792"/>
              </a:xfrm>
              <a:prstGeom prst="rect">
                <a:avLst/>
              </a:prstGeom>
              <a:noFill/>
            </p:spPr>
            <p:txBody>
              <a:bodyPr wrap="square" rtlCol="0">
                <a:spAutoFit/>
              </a:bodyPr>
              <a:lstStyle/>
              <a:p>
                <a:pPr algn="ctr"/>
                <a:r>
                  <a:rPr lang="en-US" b="1" dirty="0"/>
                  <a:t>Maintenance</a:t>
                </a:r>
              </a:p>
            </p:txBody>
          </p:sp>
        </p:grpSp>
        <p:pic>
          <p:nvPicPr>
            <p:cNvPr id="35" name="Picture 8">
              <a:extLst>
                <a:ext uri="{FF2B5EF4-FFF2-40B4-BE49-F238E27FC236}">
                  <a16:creationId xmlns:a16="http://schemas.microsoft.com/office/drawing/2014/main" id="{B1E26910-D10B-407F-9D18-CF3EBE15AF0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547160" y="1311035"/>
              <a:ext cx="990600" cy="127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16">
              <a:extLst>
                <a:ext uri="{FF2B5EF4-FFF2-40B4-BE49-F238E27FC236}">
                  <a16:creationId xmlns:a16="http://schemas.microsoft.com/office/drawing/2014/main" id="{7A897426-9DB8-4CA2-890E-03F22F071F9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942630" y="1309090"/>
              <a:ext cx="1016000" cy="120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348872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D9676CF-4A46-4D0C-99E6-1700A368C0DD}"/>
              </a:ext>
            </a:extLst>
          </p:cNvPr>
          <p:cNvSpPr>
            <a:spLocks noGrp="1"/>
          </p:cNvSpPr>
          <p:nvPr>
            <p:ph type="body" sz="quarter" idx="14"/>
          </p:nvPr>
        </p:nvSpPr>
        <p:spPr>
          <a:xfrm>
            <a:off x="462817" y="1247620"/>
            <a:ext cx="4038600" cy="4779956"/>
          </a:xfrm>
        </p:spPr>
        <p:txBody>
          <a:bodyPr>
            <a:normAutofit/>
          </a:bodyPr>
          <a:lstStyle/>
          <a:p>
            <a:pPr marL="2381"/>
            <a:r>
              <a:rPr lang="en-US" sz="1400" dirty="0">
                <a:solidFill>
                  <a:schemeClr val="tx1"/>
                </a:solidFill>
              </a:rPr>
              <a:t>Suresh Nulu</a:t>
            </a:r>
          </a:p>
          <a:p>
            <a:pPr marL="2381"/>
            <a:r>
              <a:rPr lang="en-US" sz="1400" dirty="0">
                <a:solidFill>
                  <a:schemeClr val="tx1"/>
                </a:solidFill>
              </a:rPr>
              <a:t>Mehak Mehta</a:t>
            </a:r>
          </a:p>
          <a:p>
            <a:pPr marL="2381"/>
            <a:r>
              <a:rPr lang="en-US" sz="1400" dirty="0">
                <a:solidFill>
                  <a:schemeClr val="tx1"/>
                </a:solidFill>
              </a:rPr>
              <a:t>Cherie Parkhurst</a:t>
            </a:r>
          </a:p>
          <a:p>
            <a:pPr marL="2381"/>
            <a:r>
              <a:rPr lang="en-US" sz="1400" dirty="0">
                <a:solidFill>
                  <a:schemeClr val="tx1"/>
                </a:solidFill>
              </a:rPr>
              <a:t>Soham Bhatt</a:t>
            </a:r>
          </a:p>
          <a:p>
            <a:pPr marL="2381"/>
            <a:r>
              <a:rPr lang="en-US" sz="1400" dirty="0">
                <a:solidFill>
                  <a:schemeClr val="tx1"/>
                </a:solidFill>
              </a:rPr>
              <a:t>Josh Briggs</a:t>
            </a:r>
          </a:p>
          <a:p>
            <a:pPr marL="2381"/>
            <a:r>
              <a:rPr lang="en-US" sz="1400" dirty="0">
                <a:solidFill>
                  <a:schemeClr val="tx1"/>
                </a:solidFill>
              </a:rPr>
              <a:t>Chris Shirley</a:t>
            </a:r>
          </a:p>
          <a:p>
            <a:pPr marL="2381"/>
            <a:r>
              <a:rPr lang="en-US" sz="1400" dirty="0">
                <a:solidFill>
                  <a:schemeClr val="tx1"/>
                </a:solidFill>
              </a:rPr>
              <a:t>Mark Lee</a:t>
            </a:r>
          </a:p>
          <a:p>
            <a:pPr marL="2381"/>
            <a:r>
              <a:rPr lang="en-US" sz="1400" dirty="0">
                <a:solidFill>
                  <a:schemeClr val="tx1"/>
                </a:solidFill>
              </a:rPr>
              <a:t>Benjamin Young</a:t>
            </a:r>
          </a:p>
          <a:p>
            <a:pPr marL="2381"/>
            <a:r>
              <a:rPr lang="en-US" sz="1400" dirty="0">
                <a:solidFill>
                  <a:schemeClr val="tx1"/>
                </a:solidFill>
              </a:rPr>
              <a:t>Wendy Hinton</a:t>
            </a:r>
          </a:p>
          <a:p>
            <a:pPr marL="2381"/>
            <a:r>
              <a:rPr lang="en-US" sz="1400" dirty="0">
                <a:solidFill>
                  <a:schemeClr val="tx1"/>
                </a:solidFill>
              </a:rPr>
              <a:t>Cassandra Williams</a:t>
            </a:r>
          </a:p>
          <a:p>
            <a:pPr marL="216694" indent="-214313">
              <a:buFont typeface="Arial" panose="020B0604020202020204" pitchFamily="34" charset="0"/>
              <a:buChar char="•"/>
            </a:pPr>
            <a:endParaRPr lang="en-US" sz="1200" dirty="0">
              <a:solidFill>
                <a:schemeClr val="tx1"/>
              </a:solidFill>
            </a:endParaRPr>
          </a:p>
        </p:txBody>
      </p:sp>
      <p:sp>
        <p:nvSpPr>
          <p:cNvPr id="5" name="Text Placeholder 4">
            <a:extLst>
              <a:ext uri="{FF2B5EF4-FFF2-40B4-BE49-F238E27FC236}">
                <a16:creationId xmlns:a16="http://schemas.microsoft.com/office/drawing/2014/main" id="{76063B74-1CE3-43D4-9DD3-5DC8061406BC}"/>
              </a:ext>
            </a:extLst>
          </p:cNvPr>
          <p:cNvSpPr>
            <a:spLocks noGrp="1"/>
          </p:cNvSpPr>
          <p:nvPr>
            <p:ph type="body" sz="quarter" idx="15"/>
          </p:nvPr>
        </p:nvSpPr>
        <p:spPr>
          <a:xfrm>
            <a:off x="4501417" y="1247620"/>
            <a:ext cx="4038600" cy="4891923"/>
          </a:xfrm>
        </p:spPr>
        <p:txBody>
          <a:bodyPr>
            <a:normAutofit/>
          </a:bodyPr>
          <a:lstStyle/>
          <a:p>
            <a:pPr marL="2381"/>
            <a:r>
              <a:rPr lang="en-US" sz="1400" dirty="0">
                <a:solidFill>
                  <a:schemeClr val="tx1"/>
                </a:solidFill>
              </a:rPr>
              <a:t>Augustine Mbella</a:t>
            </a:r>
          </a:p>
          <a:p>
            <a:pPr marL="2381"/>
            <a:r>
              <a:rPr lang="en-US" sz="1400" dirty="0">
                <a:solidFill>
                  <a:schemeClr val="tx1"/>
                </a:solidFill>
              </a:rPr>
              <a:t>Sheridan Dickens</a:t>
            </a:r>
          </a:p>
          <a:p>
            <a:r>
              <a:rPr lang="en-US" sz="1400" dirty="0">
                <a:solidFill>
                  <a:schemeClr val="tx1"/>
                </a:solidFill>
              </a:rPr>
              <a:t>Robert Archer</a:t>
            </a:r>
          </a:p>
          <a:p>
            <a:r>
              <a:rPr lang="en-US" sz="1400" dirty="0">
                <a:solidFill>
                  <a:schemeClr val="tx1"/>
                </a:solidFill>
              </a:rPr>
              <a:t>Sam Black</a:t>
            </a:r>
          </a:p>
          <a:p>
            <a:r>
              <a:rPr lang="en-US" sz="1400" dirty="0">
                <a:solidFill>
                  <a:schemeClr val="tx1"/>
                </a:solidFill>
              </a:rPr>
              <a:t>David Coley</a:t>
            </a:r>
          </a:p>
          <a:p>
            <a:r>
              <a:rPr lang="en-US" sz="1400" dirty="0" err="1">
                <a:solidFill>
                  <a:schemeClr val="tx1"/>
                </a:solidFill>
              </a:rPr>
              <a:t>Daouda</a:t>
            </a:r>
            <a:r>
              <a:rPr lang="en-US" sz="1400" dirty="0">
                <a:solidFill>
                  <a:schemeClr val="tx1"/>
                </a:solidFill>
              </a:rPr>
              <a:t> Faye</a:t>
            </a:r>
          </a:p>
          <a:p>
            <a:r>
              <a:rPr lang="en-US" sz="1400" dirty="0">
                <a:solidFill>
                  <a:schemeClr val="tx1"/>
                </a:solidFill>
              </a:rPr>
              <a:t>Sean Goudy</a:t>
            </a:r>
          </a:p>
          <a:p>
            <a:r>
              <a:rPr lang="en-US" sz="1400" dirty="0">
                <a:solidFill>
                  <a:schemeClr val="tx1"/>
                </a:solidFill>
              </a:rPr>
              <a:t>Kevin Maloney</a:t>
            </a:r>
          </a:p>
          <a:p>
            <a:r>
              <a:rPr lang="en-US" sz="1400" dirty="0">
                <a:solidFill>
                  <a:schemeClr val="tx1"/>
                </a:solidFill>
              </a:rPr>
              <a:t>Nicole Onyeneho</a:t>
            </a:r>
          </a:p>
          <a:p>
            <a:r>
              <a:rPr lang="en-US" sz="1400" dirty="0">
                <a:solidFill>
                  <a:schemeClr val="tx1"/>
                </a:solidFill>
              </a:rPr>
              <a:t>Stuart Wang</a:t>
            </a:r>
          </a:p>
          <a:p>
            <a:pPr marL="214313" indent="-214313">
              <a:buFont typeface="Arial" panose="020B0604020202020204" pitchFamily="34" charset="0"/>
              <a:buChar char="•"/>
            </a:pPr>
            <a:endParaRPr lang="en-US" sz="1200" dirty="0">
              <a:solidFill>
                <a:schemeClr val="tx1"/>
              </a:solidFill>
            </a:endParaRPr>
          </a:p>
        </p:txBody>
      </p:sp>
      <p:sp>
        <p:nvSpPr>
          <p:cNvPr id="7" name="Text Placeholder 6">
            <a:extLst>
              <a:ext uri="{FF2B5EF4-FFF2-40B4-BE49-F238E27FC236}">
                <a16:creationId xmlns:a16="http://schemas.microsoft.com/office/drawing/2014/main" id="{58AF7D4F-5FAD-42E1-A58E-AAFD7FA3789A}"/>
              </a:ext>
            </a:extLst>
          </p:cNvPr>
          <p:cNvSpPr>
            <a:spLocks noGrp="1"/>
          </p:cNvSpPr>
          <p:nvPr>
            <p:ph type="body" sz="quarter" idx="13"/>
          </p:nvPr>
        </p:nvSpPr>
        <p:spPr/>
        <p:txBody>
          <a:bodyPr/>
          <a:lstStyle/>
          <a:p>
            <a:r>
              <a:rPr lang="en-US" dirty="0">
                <a:solidFill>
                  <a:schemeClr val="accent1"/>
                </a:solidFill>
              </a:rPr>
              <a:t>Acknowledgements</a:t>
            </a:r>
          </a:p>
        </p:txBody>
      </p:sp>
      <p:sp>
        <p:nvSpPr>
          <p:cNvPr id="6" name="Text Placeholder 4">
            <a:extLst>
              <a:ext uri="{FF2B5EF4-FFF2-40B4-BE49-F238E27FC236}">
                <a16:creationId xmlns:a16="http://schemas.microsoft.com/office/drawing/2014/main" id="{84C5BEC1-10F2-4E57-8846-DA9C24E4DF21}"/>
              </a:ext>
            </a:extLst>
          </p:cNvPr>
          <p:cNvSpPr txBox="1">
            <a:spLocks/>
          </p:cNvSpPr>
          <p:nvPr/>
        </p:nvSpPr>
        <p:spPr>
          <a:xfrm>
            <a:off x="6314592" y="4431695"/>
            <a:ext cx="1817077" cy="2042192"/>
          </a:xfrm>
          <a:prstGeom prst="rect">
            <a:avLst/>
          </a:prstGeom>
        </p:spPr>
        <p:txBody>
          <a:bodyPr vert="horz" lIns="0" tIns="0" rIns="0" bIns="0" rtlCol="0" anchor="t" anchorCtr="0">
            <a:normAutofit/>
          </a:bodyPr>
          <a:lstStyle>
            <a:lvl1pPr marL="0" indent="0" algn="l" defTabSz="571478" rtl="0" eaLnBrk="1" latinLnBrk="0" hangingPunct="1">
              <a:lnSpc>
                <a:spcPct val="1400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ct val="1400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ct val="1400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901304" indent="-214313" algn="l" defTabSz="571478" rtl="0" eaLnBrk="1" latinLnBrk="0" hangingPunct="1">
              <a:lnSpc>
                <a:spcPct val="1400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pPr marL="214313" indent="-214313">
              <a:buFont typeface="Arial" panose="020B0604020202020204" pitchFamily="34" charset="0"/>
              <a:buChar char="•"/>
            </a:pPr>
            <a:endParaRPr lang="en-US" sz="1200" dirty="0">
              <a:solidFill>
                <a:schemeClr val="tx1"/>
              </a:solidFill>
            </a:endParaRPr>
          </a:p>
        </p:txBody>
      </p:sp>
      <p:sp>
        <p:nvSpPr>
          <p:cNvPr id="8" name="Text Placeholder 3">
            <a:extLst>
              <a:ext uri="{FF2B5EF4-FFF2-40B4-BE49-F238E27FC236}">
                <a16:creationId xmlns:a16="http://schemas.microsoft.com/office/drawing/2014/main" id="{E9CD066A-0159-4AFC-9397-F096D0C327A9}"/>
              </a:ext>
            </a:extLst>
          </p:cNvPr>
          <p:cNvSpPr txBox="1">
            <a:spLocks/>
          </p:cNvSpPr>
          <p:nvPr/>
        </p:nvSpPr>
        <p:spPr>
          <a:xfrm>
            <a:off x="462817" y="3182737"/>
            <a:ext cx="4038600" cy="2779524"/>
          </a:xfrm>
          <a:prstGeom prst="rect">
            <a:avLst/>
          </a:prstGeom>
        </p:spPr>
        <p:txBody>
          <a:bodyPr vert="horz" lIns="0" tIns="0" rIns="0" bIns="0" rtlCol="0" anchor="t" anchorCtr="0">
            <a:normAutofit/>
          </a:bodyPr>
          <a:lstStyle>
            <a:lvl1pPr marL="0" indent="0" algn="l" defTabSz="571478" rtl="0" eaLnBrk="1" latinLnBrk="0" hangingPunct="1">
              <a:lnSpc>
                <a:spcPct val="1400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4313" indent="-214313" algn="l" defTabSz="571478" rtl="0" eaLnBrk="1" latinLnBrk="0" hangingPunct="1">
              <a:lnSpc>
                <a:spcPct val="140000"/>
              </a:lnSpc>
              <a:spcBef>
                <a:spcPts val="0"/>
              </a:spcBef>
              <a:spcAft>
                <a:spcPts val="1125"/>
              </a:spcAft>
              <a:buClr>
                <a:schemeClr val="accent2"/>
              </a:buClr>
              <a:buFont typeface="Arial" panose="020B0604020202020204" pitchFamily="34" charset="0"/>
              <a:buChar char="•"/>
              <a:defRPr sz="1250" kern="1200">
                <a:solidFill>
                  <a:schemeClr val="tx2"/>
                </a:solidFill>
                <a:latin typeface="+mn-lt"/>
                <a:ea typeface="+mn-ea"/>
                <a:cs typeface="+mn-cs"/>
              </a:defRPr>
            </a:lvl3pPr>
            <a:lvl4pPr marL="429816" indent="-214313" algn="l" defTabSz="571478" rtl="0" eaLnBrk="1" latinLnBrk="0" hangingPunct="1">
              <a:lnSpc>
                <a:spcPct val="1400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685800" indent="-255985" algn="l" defTabSz="571478" rtl="0" eaLnBrk="1" latinLnBrk="0" hangingPunct="1">
              <a:lnSpc>
                <a:spcPct val="140000"/>
              </a:lnSpc>
              <a:spcBef>
                <a:spcPct val="20000"/>
              </a:spcBef>
              <a:buFont typeface="Arial" panose="020B0604020202020204" pitchFamily="34" charset="0"/>
              <a:buChar char="•"/>
              <a:defRPr sz="1050" kern="1200">
                <a:solidFill>
                  <a:srgbClr val="7C878E"/>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pPr marL="216694" indent="-214313">
              <a:buFont typeface="Arial" panose="020B0604020202020204" pitchFamily="34" charset="0"/>
              <a:buChar char="•"/>
            </a:pPr>
            <a:endParaRPr lang="en-US" sz="1200" dirty="0"/>
          </a:p>
        </p:txBody>
      </p:sp>
    </p:spTree>
    <p:extLst>
      <p:ext uri="{BB962C8B-B14F-4D97-AF65-F5344CB8AC3E}">
        <p14:creationId xmlns:p14="http://schemas.microsoft.com/office/powerpoint/2010/main" val="999378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8AF7D4F-5FAD-42E1-A58E-AAFD7FA3789A}"/>
              </a:ext>
            </a:extLst>
          </p:cNvPr>
          <p:cNvSpPr>
            <a:spLocks noGrp="1"/>
          </p:cNvSpPr>
          <p:nvPr>
            <p:ph type="body" sz="quarter" idx="13"/>
          </p:nvPr>
        </p:nvSpPr>
        <p:spPr/>
        <p:txBody>
          <a:bodyPr/>
          <a:lstStyle/>
          <a:p>
            <a:r>
              <a:rPr lang="en-US" dirty="0">
                <a:solidFill>
                  <a:schemeClr val="accent1"/>
                </a:solidFill>
              </a:rPr>
              <a:t>References</a:t>
            </a:r>
          </a:p>
        </p:txBody>
      </p:sp>
      <p:sp>
        <p:nvSpPr>
          <p:cNvPr id="11" name="Text Placeholder 10">
            <a:extLst>
              <a:ext uri="{FF2B5EF4-FFF2-40B4-BE49-F238E27FC236}">
                <a16:creationId xmlns:a16="http://schemas.microsoft.com/office/drawing/2014/main" id="{651B69D4-4E3A-4A63-8D6E-D7019657C630}"/>
              </a:ext>
            </a:extLst>
          </p:cNvPr>
          <p:cNvSpPr>
            <a:spLocks noGrp="1"/>
          </p:cNvSpPr>
          <p:nvPr>
            <p:ph type="body" sz="quarter" idx="14"/>
          </p:nvPr>
        </p:nvSpPr>
        <p:spPr>
          <a:xfrm>
            <a:off x="454024" y="1101013"/>
            <a:ext cx="8447379" cy="5068070"/>
          </a:xfrm>
        </p:spPr>
        <p:txBody>
          <a:bodyPr/>
          <a:lstStyle/>
          <a:p>
            <a:r>
              <a:rPr lang="en-US" dirty="0">
                <a:solidFill>
                  <a:schemeClr val="tx1"/>
                </a:solidFill>
              </a:rPr>
              <a:t>Costantino, H., &amp; </a:t>
            </a:r>
            <a:r>
              <a:rPr lang="en-US" dirty="0" err="1">
                <a:solidFill>
                  <a:schemeClr val="tx1"/>
                </a:solidFill>
              </a:rPr>
              <a:t>Pikal</a:t>
            </a:r>
            <a:r>
              <a:rPr lang="en-US" dirty="0">
                <a:solidFill>
                  <a:schemeClr val="tx1"/>
                </a:solidFill>
              </a:rPr>
              <a:t>, M. (2005). Lyophilization of Biopharmaceuticals (pp. 75-110). AAPS Press.</a:t>
            </a:r>
          </a:p>
          <a:p>
            <a:endParaRPr lang="en-US" dirty="0">
              <a:solidFill>
                <a:schemeClr val="tx1"/>
              </a:solidFill>
            </a:endParaRPr>
          </a:p>
          <a:p>
            <a:r>
              <a:rPr lang="en-US" dirty="0" err="1">
                <a:solidFill>
                  <a:schemeClr val="tx1"/>
                </a:solidFill>
              </a:rPr>
              <a:t>Pikal</a:t>
            </a:r>
            <a:r>
              <a:rPr lang="en-US" dirty="0">
                <a:solidFill>
                  <a:schemeClr val="tx1"/>
                </a:solidFill>
              </a:rPr>
              <a:t>, M., Roy, M., &amp; Shah, S. (1984). Mass and heat transfer in vial freeze-drying of pharmaceuticals: 	role of the vial. J Pharm Sci, 73(9), 1224-37.</a:t>
            </a:r>
          </a:p>
          <a:p>
            <a:endParaRPr lang="en-US" dirty="0">
              <a:solidFill>
                <a:schemeClr val="tx1"/>
              </a:solidFill>
            </a:endParaRPr>
          </a:p>
          <a:p>
            <a:r>
              <a:rPr lang="en-US" dirty="0" err="1">
                <a:solidFill>
                  <a:schemeClr val="tx1"/>
                </a:solidFill>
              </a:rPr>
              <a:t>Tchessalov</a:t>
            </a:r>
            <a:r>
              <a:rPr lang="en-US" dirty="0">
                <a:solidFill>
                  <a:schemeClr val="tx1"/>
                </a:solidFill>
              </a:rPr>
              <a:t>, S (ND).  Heat and Mass Transfer during Lyophilization:  Generation of Inputs for the 	Primary Drying Model.  Breckenridge BPOG Workshop.</a:t>
            </a:r>
          </a:p>
          <a:p>
            <a:endParaRPr lang="en-US" dirty="0">
              <a:solidFill>
                <a:schemeClr val="tx1"/>
              </a:solidFill>
            </a:endParaRPr>
          </a:p>
          <a:p>
            <a:r>
              <a:rPr lang="en-US" dirty="0" err="1">
                <a:solidFill>
                  <a:schemeClr val="tx1"/>
                </a:solidFill>
              </a:rPr>
              <a:t>Tchessalov</a:t>
            </a:r>
            <a:r>
              <a:rPr lang="en-US" dirty="0">
                <a:solidFill>
                  <a:schemeClr val="tx1"/>
                </a:solidFill>
              </a:rPr>
              <a:t>, S., </a:t>
            </a:r>
            <a:r>
              <a:rPr lang="en-US" dirty="0" err="1">
                <a:solidFill>
                  <a:schemeClr val="tx1"/>
                </a:solidFill>
              </a:rPr>
              <a:t>Dassu</a:t>
            </a:r>
            <a:r>
              <a:rPr lang="en-US" dirty="0">
                <a:solidFill>
                  <a:schemeClr val="tx1"/>
                </a:solidFill>
              </a:rPr>
              <a:t>, D., </a:t>
            </a:r>
            <a:r>
              <a:rPr lang="en-US" dirty="0" err="1">
                <a:solidFill>
                  <a:schemeClr val="tx1"/>
                </a:solidFill>
              </a:rPr>
              <a:t>Latshaw</a:t>
            </a:r>
            <a:r>
              <a:rPr lang="en-US" dirty="0">
                <a:solidFill>
                  <a:schemeClr val="tx1"/>
                </a:solidFill>
              </a:rPr>
              <a:t> II, D., &amp; Nulu, S. (2017). An Industry Perspective on the Application 	of Modeling to Lyophilization Process Scale up and Transfer. American Pharmaceutical 	Review. Retrieved 23 May 2017, from http://www.americanpharmaceuticalreview.com/Featured-	Articles/335416-An-Industry-Perspective-on-the-Application-of-Modeling-to-Lyophilization-	Process-Scale-up-and-Transfer/</a:t>
            </a:r>
          </a:p>
          <a:p>
            <a:endParaRPr lang="en-US" b="0" dirty="0"/>
          </a:p>
        </p:txBody>
      </p:sp>
    </p:spTree>
    <p:extLst>
      <p:ext uri="{BB962C8B-B14F-4D97-AF65-F5344CB8AC3E}">
        <p14:creationId xmlns:p14="http://schemas.microsoft.com/office/powerpoint/2010/main" val="2458209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ACD2E77-F9BC-4039-8EB0-1BF84B218031}"/>
              </a:ext>
            </a:extLst>
          </p:cNvPr>
          <p:cNvSpPr>
            <a:spLocks noGrp="1"/>
          </p:cNvSpPr>
          <p:nvPr>
            <p:ph type="sldNum" sz="quarter" idx="12"/>
          </p:nvPr>
        </p:nvSpPr>
        <p:spPr/>
        <p:txBody>
          <a:bodyPr/>
          <a:lstStyle/>
          <a:p>
            <a:fld id="{677431CD-109D-4799-81C2-761F8C28FE26}" type="slidenum">
              <a:rPr lang="en-CA" smtClean="0"/>
              <a:t>28</a:t>
            </a:fld>
            <a:endParaRPr lang="en-CA"/>
          </a:p>
        </p:txBody>
      </p:sp>
      <p:sp>
        <p:nvSpPr>
          <p:cNvPr id="4" name="Text Placeholder 3">
            <a:extLst>
              <a:ext uri="{FF2B5EF4-FFF2-40B4-BE49-F238E27FC236}">
                <a16:creationId xmlns:a16="http://schemas.microsoft.com/office/drawing/2014/main" id="{DFC67115-3586-4373-8D28-928C2DC7E22C}"/>
              </a:ext>
            </a:extLst>
          </p:cNvPr>
          <p:cNvSpPr>
            <a:spLocks noGrp="1"/>
          </p:cNvSpPr>
          <p:nvPr>
            <p:ph type="body" sz="quarter" idx="13"/>
          </p:nvPr>
        </p:nvSpPr>
        <p:spPr>
          <a:xfrm>
            <a:off x="316601" y="895510"/>
            <a:ext cx="8380677" cy="945885"/>
          </a:xfrm>
        </p:spPr>
        <p:txBody>
          <a:bodyPr/>
          <a:lstStyle/>
          <a:p>
            <a:pPr algn="ctr"/>
            <a:r>
              <a:rPr lang="en-US" sz="4800" dirty="0"/>
              <a:t>Questions?</a:t>
            </a:r>
          </a:p>
        </p:txBody>
      </p:sp>
      <p:pic>
        <p:nvPicPr>
          <p:cNvPr id="5" name="Picture 4">
            <a:extLst>
              <a:ext uri="{FF2B5EF4-FFF2-40B4-BE49-F238E27FC236}">
                <a16:creationId xmlns:a16="http://schemas.microsoft.com/office/drawing/2014/main" id="{E376081F-66E0-4AB1-9491-C44AED562323}"/>
              </a:ext>
            </a:extLst>
          </p:cNvPr>
          <p:cNvPicPr>
            <a:picLocks noChangeAspect="1"/>
          </p:cNvPicPr>
          <p:nvPr/>
        </p:nvPicPr>
        <p:blipFill>
          <a:blip r:embed="rId2"/>
          <a:stretch>
            <a:fillRect/>
          </a:stretch>
        </p:blipFill>
        <p:spPr>
          <a:xfrm>
            <a:off x="1092612" y="1645452"/>
            <a:ext cx="7074710" cy="4092875"/>
          </a:xfrm>
          <a:prstGeom prst="rect">
            <a:avLst/>
          </a:prstGeom>
        </p:spPr>
      </p:pic>
    </p:spTree>
    <p:extLst>
      <p:ext uri="{BB962C8B-B14F-4D97-AF65-F5344CB8AC3E}">
        <p14:creationId xmlns:p14="http://schemas.microsoft.com/office/powerpoint/2010/main" val="1384044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F30C0-06FD-4E38-9479-6ED5F6DD7003}"/>
              </a:ext>
            </a:extLst>
          </p:cNvPr>
          <p:cNvSpPr>
            <a:spLocks noGrp="1"/>
          </p:cNvSpPr>
          <p:nvPr>
            <p:ph type="ctrTitle"/>
          </p:nvPr>
        </p:nvSpPr>
        <p:spPr/>
        <p:txBody>
          <a:bodyPr/>
          <a:lstStyle/>
          <a:p>
            <a:r>
              <a:rPr lang="en-US" dirty="0"/>
              <a:t>Backup Slides</a:t>
            </a:r>
          </a:p>
        </p:txBody>
      </p:sp>
      <p:sp>
        <p:nvSpPr>
          <p:cNvPr id="3" name="Subtitle 2">
            <a:extLst>
              <a:ext uri="{FF2B5EF4-FFF2-40B4-BE49-F238E27FC236}">
                <a16:creationId xmlns:a16="http://schemas.microsoft.com/office/drawing/2014/main" id="{AEC94278-CE1E-4FD3-BA3B-739F95F3BC6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40487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sz="2700" dirty="0"/>
              <a:t>Drug product process overview</a:t>
            </a:r>
          </a:p>
        </p:txBody>
      </p:sp>
      <p:pic>
        <p:nvPicPr>
          <p:cNvPr id="1026" name="Picture 2" descr="image003">
            <a:extLst>
              <a:ext uri="{FF2B5EF4-FFF2-40B4-BE49-F238E27FC236}">
                <a16:creationId xmlns:a16="http://schemas.microsoft.com/office/drawing/2014/main" id="{1B299FC4-6590-4ED4-8A13-C2D21A1CBB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2840" y="998839"/>
            <a:ext cx="5653536" cy="4977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8728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6395"/>
            <a:ext cx="8039100" cy="1143000"/>
          </a:xfrm>
        </p:spPr>
        <p:txBody>
          <a:bodyPr>
            <a:normAutofit/>
          </a:bodyPr>
          <a:lstStyle/>
          <a:p>
            <a:r>
              <a:rPr lang="en-US" sz="2700" dirty="0">
                <a:solidFill>
                  <a:schemeClr val="accent1"/>
                </a:solidFill>
              </a:rPr>
              <a:t>Primary Drying Mathematical Model:</a:t>
            </a:r>
            <a:br>
              <a:rPr lang="en-US" sz="2700" dirty="0">
                <a:solidFill>
                  <a:schemeClr val="accent1"/>
                </a:solidFill>
              </a:rPr>
            </a:br>
            <a:r>
              <a:rPr lang="en-US" sz="2700" dirty="0">
                <a:solidFill>
                  <a:schemeClr val="accent1"/>
                </a:solidFill>
              </a:rPr>
              <a:t>High Level Logic</a:t>
            </a:r>
          </a:p>
        </p:txBody>
      </p:sp>
      <p:grpSp>
        <p:nvGrpSpPr>
          <p:cNvPr id="7" name="Group 6"/>
          <p:cNvGrpSpPr/>
          <p:nvPr/>
        </p:nvGrpSpPr>
        <p:grpSpPr>
          <a:xfrm>
            <a:off x="269358" y="1340577"/>
            <a:ext cx="8702025" cy="1317410"/>
            <a:chOff x="213375" y="1730590"/>
            <a:chExt cx="8702025" cy="1317410"/>
          </a:xfrm>
        </p:grpSpPr>
        <mc:AlternateContent xmlns:mc="http://schemas.openxmlformats.org/markup-compatibility/2006" xmlns:a14="http://schemas.microsoft.com/office/drawing/2010/main">
          <mc:Choice Requires="a14">
            <p:sp>
              <p:nvSpPr>
                <p:cNvPr id="5" name="Rectangle 4"/>
                <p:cNvSpPr/>
                <p:nvPr/>
              </p:nvSpPr>
              <p:spPr>
                <a:xfrm>
                  <a:off x="213375" y="1730590"/>
                  <a:ext cx="8702025" cy="936410"/>
                </a:xfrm>
                <a:prstGeom prst="rect">
                  <a:avLst/>
                </a:prstGeom>
              </p:spPr>
              <p:txBody>
                <a:bodyPr wrap="square">
                  <a:spAutoFit/>
                </a:bodyPr>
                <a:lstStyle/>
                <a:p>
                  <a:pPr algn="ctr"/>
                  <a14:m>
                    <m:oMath xmlns:m="http://schemas.openxmlformats.org/officeDocument/2006/math">
                      <m:sSub>
                        <m:sSubPr>
                          <m:ctrlPr>
                            <a:rPr lang="en-US" sz="3200" b="1" i="1" smtClean="0">
                              <a:solidFill>
                                <a:schemeClr val="bg1">
                                  <a:lumMod val="50000"/>
                                </a:schemeClr>
                              </a:solidFill>
                              <a:latin typeface="Cambria Math" panose="02040503050406030204" pitchFamily="18" charset="0"/>
                            </a:rPr>
                          </m:ctrlPr>
                        </m:sSubPr>
                        <m:e>
                          <m:r>
                            <a:rPr lang="en-US" sz="3200" b="1" i="1">
                              <a:solidFill>
                                <a:schemeClr val="bg1">
                                  <a:lumMod val="50000"/>
                                </a:schemeClr>
                              </a:solidFill>
                              <a:latin typeface="Cambria Math"/>
                            </a:rPr>
                            <m:t>𝑲</m:t>
                          </m:r>
                        </m:e>
                        <m:sub>
                          <m:r>
                            <a:rPr lang="en-US" sz="3200" b="1" i="1">
                              <a:solidFill>
                                <a:schemeClr val="bg1">
                                  <a:lumMod val="50000"/>
                                </a:schemeClr>
                              </a:solidFill>
                              <a:latin typeface="Cambria Math"/>
                            </a:rPr>
                            <m:t>𝑽</m:t>
                          </m:r>
                        </m:sub>
                      </m:sSub>
                      <m:sSub>
                        <m:sSubPr>
                          <m:ctrlPr>
                            <a:rPr lang="en-US" sz="3200" b="1" i="1" smtClean="0">
                              <a:solidFill>
                                <a:schemeClr val="bg1">
                                  <a:lumMod val="50000"/>
                                </a:schemeClr>
                              </a:solidFill>
                              <a:latin typeface="Cambria Math" panose="02040503050406030204" pitchFamily="18" charset="0"/>
                            </a:rPr>
                          </m:ctrlPr>
                        </m:sSubPr>
                        <m:e>
                          <m:r>
                            <a:rPr lang="en-US" sz="3200" b="1" i="1">
                              <a:solidFill>
                                <a:schemeClr val="bg1">
                                  <a:lumMod val="50000"/>
                                </a:schemeClr>
                              </a:solidFill>
                              <a:latin typeface="Cambria Math"/>
                            </a:rPr>
                            <m:t>𝑨</m:t>
                          </m:r>
                        </m:e>
                        <m:sub>
                          <m:r>
                            <a:rPr lang="en-US" sz="3200" b="1" i="1">
                              <a:solidFill>
                                <a:schemeClr val="bg1">
                                  <a:lumMod val="50000"/>
                                </a:schemeClr>
                              </a:solidFill>
                              <a:latin typeface="Cambria Math"/>
                            </a:rPr>
                            <m:t>𝒐𝒖𝒕</m:t>
                          </m:r>
                        </m:sub>
                      </m:sSub>
                      <m:d>
                        <m:dPr>
                          <m:ctrlPr>
                            <a:rPr lang="en-US" sz="3200" b="1" i="1">
                              <a:solidFill>
                                <a:schemeClr val="bg1">
                                  <a:lumMod val="50000"/>
                                </a:schemeClr>
                              </a:solidFill>
                              <a:latin typeface="Cambria Math" panose="02040503050406030204" pitchFamily="18" charset="0"/>
                            </a:rPr>
                          </m:ctrlPr>
                        </m:dPr>
                        <m:e>
                          <m:sSub>
                            <m:sSubPr>
                              <m:ctrlPr>
                                <a:rPr lang="en-US" sz="3200" b="1" i="1">
                                  <a:solidFill>
                                    <a:schemeClr val="bg1">
                                      <a:lumMod val="50000"/>
                                    </a:schemeClr>
                                  </a:solidFill>
                                  <a:latin typeface="Cambria Math" panose="02040503050406030204" pitchFamily="18" charset="0"/>
                                </a:rPr>
                              </m:ctrlPr>
                            </m:sSubPr>
                            <m:e>
                              <m:r>
                                <a:rPr lang="en-US" sz="3200" b="1" i="1">
                                  <a:solidFill>
                                    <a:schemeClr val="bg1">
                                      <a:lumMod val="50000"/>
                                    </a:schemeClr>
                                  </a:solidFill>
                                  <a:latin typeface="Cambria Math"/>
                                </a:rPr>
                                <m:t>𝑻</m:t>
                              </m:r>
                            </m:e>
                            <m:sub>
                              <m:r>
                                <a:rPr lang="en-US" sz="3200" b="1" i="1">
                                  <a:solidFill>
                                    <a:schemeClr val="bg1">
                                      <a:lumMod val="50000"/>
                                    </a:schemeClr>
                                  </a:solidFill>
                                  <a:latin typeface="Cambria Math"/>
                                </a:rPr>
                                <m:t>𝒔</m:t>
                              </m:r>
                            </m:sub>
                          </m:sSub>
                          <m:r>
                            <a:rPr lang="en-US" sz="3200" b="1" i="1">
                              <a:solidFill>
                                <a:schemeClr val="bg1">
                                  <a:lumMod val="50000"/>
                                </a:schemeClr>
                              </a:solidFill>
                              <a:latin typeface="Cambria Math"/>
                            </a:rPr>
                            <m:t>−</m:t>
                          </m:r>
                          <m:sSub>
                            <m:sSubPr>
                              <m:ctrlPr>
                                <a:rPr lang="en-US" sz="3200" b="1" i="1">
                                  <a:solidFill>
                                    <a:schemeClr val="bg1">
                                      <a:lumMod val="50000"/>
                                    </a:schemeClr>
                                  </a:solidFill>
                                  <a:latin typeface="Cambria Math" panose="02040503050406030204" pitchFamily="18" charset="0"/>
                                </a:rPr>
                              </m:ctrlPr>
                            </m:sSubPr>
                            <m:e>
                              <m:r>
                                <a:rPr lang="en-US" sz="3200" b="1" i="1">
                                  <a:solidFill>
                                    <a:schemeClr val="bg1">
                                      <a:lumMod val="50000"/>
                                    </a:schemeClr>
                                  </a:solidFill>
                                  <a:latin typeface="Cambria Math"/>
                                </a:rPr>
                                <m:t>𝑻</m:t>
                              </m:r>
                            </m:e>
                            <m:sub>
                              <m:r>
                                <a:rPr lang="en-US" sz="3200" b="1" i="1">
                                  <a:solidFill>
                                    <a:schemeClr val="bg1">
                                      <a:lumMod val="50000"/>
                                    </a:schemeClr>
                                  </a:solidFill>
                                  <a:latin typeface="Cambria Math"/>
                                </a:rPr>
                                <m:t>𝒑</m:t>
                              </m:r>
                            </m:sub>
                          </m:sSub>
                        </m:e>
                      </m:d>
                      <m:r>
                        <a:rPr lang="en-US" sz="3200" b="1" i="1" smtClean="0">
                          <a:solidFill>
                            <a:schemeClr val="bg1">
                              <a:lumMod val="50000"/>
                            </a:schemeClr>
                          </a:solidFill>
                          <a:latin typeface="Cambria Math"/>
                        </a:rPr>
                        <m:t> </m:t>
                      </m:r>
                      <m:r>
                        <m:rPr>
                          <m:nor/>
                        </m:rPr>
                        <a:rPr lang="en-US" sz="3200" b="1" i="0" smtClean="0">
                          <a:solidFill>
                            <a:schemeClr val="bg1">
                              <a:lumMod val="50000"/>
                            </a:schemeClr>
                          </a:solidFill>
                          <a:latin typeface="Cambria Math"/>
                        </a:rPr>
                        <m:t> </m:t>
                      </m:r>
                      <m:r>
                        <m:rPr>
                          <m:nor/>
                        </m:rPr>
                        <a:rPr lang="en-US" sz="3200" b="1" dirty="0" smtClean="0">
                          <a:solidFill>
                            <a:schemeClr val="bg1">
                              <a:lumMod val="50000"/>
                            </a:schemeClr>
                          </a:solidFill>
                        </a:rPr>
                        <m:t>=</m:t>
                      </m:r>
                      <m:r>
                        <m:rPr>
                          <m:nor/>
                        </m:rPr>
                        <a:rPr lang="en-US" sz="3200" b="1" i="0" dirty="0" smtClean="0">
                          <a:solidFill>
                            <a:schemeClr val="bg1">
                              <a:lumMod val="50000"/>
                            </a:schemeClr>
                          </a:solidFill>
                        </a:rPr>
                        <m:t> </m:t>
                      </m:r>
                      <m:r>
                        <a:rPr lang="en-US" sz="3200" b="1" i="1" dirty="0" smtClean="0">
                          <a:solidFill>
                            <a:schemeClr val="bg1">
                              <a:lumMod val="50000"/>
                            </a:schemeClr>
                          </a:solidFill>
                          <a:latin typeface="Cambria Math"/>
                        </a:rPr>
                        <m:t> </m:t>
                      </m:r>
                      <m:f>
                        <m:fPr>
                          <m:ctrlPr>
                            <a:rPr lang="en-US" sz="3200" b="1" i="1" smtClean="0">
                              <a:solidFill>
                                <a:schemeClr val="bg1">
                                  <a:lumMod val="50000"/>
                                </a:schemeClr>
                              </a:solidFill>
                              <a:latin typeface="Cambria Math" panose="02040503050406030204" pitchFamily="18" charset="0"/>
                            </a:rPr>
                          </m:ctrlPr>
                        </m:fPr>
                        <m:num>
                          <m:sSub>
                            <m:sSubPr>
                              <m:ctrlPr>
                                <a:rPr lang="en-US" sz="3200" b="1" i="1">
                                  <a:solidFill>
                                    <a:schemeClr val="bg1">
                                      <a:lumMod val="50000"/>
                                    </a:schemeClr>
                                  </a:solidFill>
                                  <a:latin typeface="Cambria Math" panose="02040503050406030204" pitchFamily="18" charset="0"/>
                                </a:rPr>
                              </m:ctrlPr>
                            </m:sSubPr>
                            <m:e>
                              <m:r>
                                <a:rPr lang="en-US" sz="3200" b="1" i="1">
                                  <a:solidFill>
                                    <a:schemeClr val="bg1">
                                      <a:lumMod val="50000"/>
                                    </a:schemeClr>
                                  </a:solidFill>
                                  <a:latin typeface="Cambria Math"/>
                                </a:rPr>
                                <m:t>𝑨</m:t>
                              </m:r>
                            </m:e>
                            <m:sub>
                              <m:r>
                                <a:rPr lang="en-US" sz="3200" b="1" i="1">
                                  <a:solidFill>
                                    <a:schemeClr val="bg1">
                                      <a:lumMod val="50000"/>
                                    </a:schemeClr>
                                  </a:solidFill>
                                  <a:latin typeface="Cambria Math"/>
                                </a:rPr>
                                <m:t>𝒊𝒏</m:t>
                              </m:r>
                            </m:sub>
                          </m:sSub>
                          <m:d>
                            <m:dPr>
                              <m:ctrlPr>
                                <a:rPr lang="en-US" sz="3200" b="1" i="1">
                                  <a:solidFill>
                                    <a:schemeClr val="bg1">
                                      <a:lumMod val="50000"/>
                                    </a:schemeClr>
                                  </a:solidFill>
                                  <a:latin typeface="Cambria Math" panose="02040503050406030204" pitchFamily="18" charset="0"/>
                                </a:rPr>
                              </m:ctrlPr>
                            </m:dPr>
                            <m:e>
                              <m:sSub>
                                <m:sSubPr>
                                  <m:ctrlPr>
                                    <a:rPr lang="en-US" sz="3200" b="1" i="1">
                                      <a:solidFill>
                                        <a:schemeClr val="bg1">
                                          <a:lumMod val="50000"/>
                                        </a:schemeClr>
                                      </a:solidFill>
                                      <a:latin typeface="Cambria Math" panose="02040503050406030204" pitchFamily="18" charset="0"/>
                                    </a:rPr>
                                  </m:ctrlPr>
                                </m:sSubPr>
                                <m:e>
                                  <m:r>
                                    <a:rPr lang="en-US" sz="3200" b="1" i="1">
                                      <a:solidFill>
                                        <a:schemeClr val="bg1">
                                          <a:lumMod val="50000"/>
                                        </a:schemeClr>
                                      </a:solidFill>
                                      <a:latin typeface="Cambria Math"/>
                                    </a:rPr>
                                    <m:t>𝑷</m:t>
                                  </m:r>
                                </m:e>
                                <m:sub>
                                  <m:r>
                                    <a:rPr lang="en-US" sz="3200" b="1" i="1" smtClean="0">
                                      <a:solidFill>
                                        <a:schemeClr val="bg1">
                                          <a:lumMod val="50000"/>
                                        </a:schemeClr>
                                      </a:solidFill>
                                      <a:latin typeface="Cambria Math"/>
                                    </a:rPr>
                                    <m:t>𝒊</m:t>
                                  </m:r>
                                </m:sub>
                              </m:sSub>
                              <m:r>
                                <a:rPr lang="en-US" sz="3200" b="1" i="1">
                                  <a:solidFill>
                                    <a:schemeClr val="bg1">
                                      <a:lumMod val="50000"/>
                                    </a:schemeClr>
                                  </a:solidFill>
                                  <a:latin typeface="Cambria Math"/>
                                </a:rPr>
                                <m:t>−</m:t>
                              </m:r>
                              <m:sSub>
                                <m:sSubPr>
                                  <m:ctrlPr>
                                    <a:rPr lang="en-US" sz="3200" b="1" i="1">
                                      <a:solidFill>
                                        <a:schemeClr val="bg1">
                                          <a:lumMod val="50000"/>
                                        </a:schemeClr>
                                      </a:solidFill>
                                      <a:latin typeface="Cambria Math" panose="02040503050406030204" pitchFamily="18" charset="0"/>
                                    </a:rPr>
                                  </m:ctrlPr>
                                </m:sSubPr>
                                <m:e>
                                  <m:r>
                                    <a:rPr lang="en-US" sz="3200" b="1" i="1">
                                      <a:solidFill>
                                        <a:schemeClr val="bg1">
                                          <a:lumMod val="50000"/>
                                        </a:schemeClr>
                                      </a:solidFill>
                                      <a:latin typeface="Cambria Math"/>
                                    </a:rPr>
                                    <m:t>𝑷</m:t>
                                  </m:r>
                                </m:e>
                                <m:sub>
                                  <m:r>
                                    <a:rPr lang="en-US" sz="3200" b="1" i="1">
                                      <a:solidFill>
                                        <a:schemeClr val="bg1">
                                          <a:lumMod val="50000"/>
                                        </a:schemeClr>
                                      </a:solidFill>
                                      <a:latin typeface="Cambria Math"/>
                                    </a:rPr>
                                    <m:t>𝒄</m:t>
                                  </m:r>
                                </m:sub>
                              </m:sSub>
                            </m:e>
                          </m:d>
                        </m:num>
                        <m:den>
                          <m:acc>
                            <m:accPr>
                              <m:chr m:val="̂"/>
                              <m:ctrlPr>
                                <a:rPr lang="en-US" sz="3200" b="1" i="1" smtClean="0">
                                  <a:solidFill>
                                    <a:schemeClr val="bg1">
                                      <a:lumMod val="50000"/>
                                    </a:schemeClr>
                                  </a:solidFill>
                                  <a:latin typeface="Cambria Math" panose="02040503050406030204" pitchFamily="18" charset="0"/>
                                </a:rPr>
                              </m:ctrlPr>
                            </m:accPr>
                            <m:e>
                              <m:sSub>
                                <m:sSubPr>
                                  <m:ctrlPr>
                                    <a:rPr lang="en-US" sz="3200" b="1" i="1">
                                      <a:solidFill>
                                        <a:schemeClr val="bg1">
                                          <a:lumMod val="50000"/>
                                        </a:schemeClr>
                                      </a:solidFill>
                                      <a:latin typeface="Cambria Math" panose="02040503050406030204" pitchFamily="18" charset="0"/>
                                    </a:rPr>
                                  </m:ctrlPr>
                                </m:sSubPr>
                                <m:e>
                                  <m:r>
                                    <a:rPr lang="en-US" sz="3200" b="1" i="1">
                                      <a:solidFill>
                                        <a:schemeClr val="bg1">
                                          <a:lumMod val="50000"/>
                                        </a:schemeClr>
                                      </a:solidFill>
                                      <a:latin typeface="Cambria Math"/>
                                    </a:rPr>
                                    <m:t>𝑹</m:t>
                                  </m:r>
                                </m:e>
                                <m:sub>
                                  <m:r>
                                    <a:rPr lang="en-US" sz="3200" b="1" i="1">
                                      <a:solidFill>
                                        <a:schemeClr val="bg1">
                                          <a:lumMod val="50000"/>
                                        </a:schemeClr>
                                      </a:solidFill>
                                      <a:latin typeface="Cambria Math"/>
                                    </a:rPr>
                                    <m:t>𝒑</m:t>
                                  </m:r>
                                </m:sub>
                              </m:sSub>
                            </m:e>
                          </m:acc>
                          <m:r>
                            <a:rPr lang="en-US" sz="3200" b="1" i="1">
                              <a:solidFill>
                                <a:schemeClr val="bg1">
                                  <a:lumMod val="50000"/>
                                </a:schemeClr>
                              </a:solidFill>
                              <a:latin typeface="Cambria Math"/>
                            </a:rPr>
                            <m:t>.∆</m:t>
                          </m:r>
                          <m:sSub>
                            <m:sSubPr>
                              <m:ctrlPr>
                                <a:rPr lang="en-US" sz="3200" b="1" i="1">
                                  <a:solidFill>
                                    <a:schemeClr val="bg1">
                                      <a:lumMod val="50000"/>
                                    </a:schemeClr>
                                  </a:solidFill>
                                  <a:latin typeface="Cambria Math" panose="02040503050406030204" pitchFamily="18" charset="0"/>
                                </a:rPr>
                              </m:ctrlPr>
                            </m:sSubPr>
                            <m:e>
                              <m:r>
                                <a:rPr lang="en-US" sz="3200" b="1" i="1">
                                  <a:solidFill>
                                    <a:schemeClr val="bg1">
                                      <a:lumMod val="50000"/>
                                    </a:schemeClr>
                                  </a:solidFill>
                                  <a:latin typeface="Cambria Math"/>
                                </a:rPr>
                                <m:t>𝑯</m:t>
                              </m:r>
                            </m:e>
                            <m:sub>
                              <m:r>
                                <a:rPr lang="en-US" sz="3200" b="1" i="1">
                                  <a:solidFill>
                                    <a:schemeClr val="bg1">
                                      <a:lumMod val="50000"/>
                                    </a:schemeClr>
                                  </a:solidFill>
                                  <a:latin typeface="Cambria Math"/>
                                </a:rPr>
                                <m:t>𝒔</m:t>
                              </m:r>
                            </m:sub>
                          </m:sSub>
                        </m:den>
                      </m:f>
                    </m:oMath>
                  </a14:m>
                  <a:r>
                    <a:rPr lang="en-US" sz="3600" b="1" dirty="0">
                      <a:solidFill>
                        <a:schemeClr val="bg1">
                          <a:lumMod val="50000"/>
                        </a:schemeClr>
                      </a:solidFill>
                    </a:rPr>
                    <a:t> </a:t>
                  </a:r>
                </a:p>
              </p:txBody>
            </p:sp>
          </mc:Choice>
          <mc:Fallback xmlns="">
            <p:sp>
              <p:nvSpPr>
                <p:cNvPr id="5" name="Rectangle 4"/>
                <p:cNvSpPr>
                  <a:spLocks noRot="1" noChangeAspect="1" noMove="1" noResize="1" noEditPoints="1" noAdjustHandles="1" noChangeArrowheads="1" noChangeShapeType="1" noTextEdit="1"/>
                </p:cNvSpPr>
                <p:nvPr/>
              </p:nvSpPr>
              <p:spPr>
                <a:xfrm>
                  <a:off x="213375" y="1730590"/>
                  <a:ext cx="8702025" cy="936410"/>
                </a:xfrm>
                <a:prstGeom prst="rect">
                  <a:avLst/>
                </a:prstGeom>
                <a:blipFill rotWithShape="1">
                  <a:blip r:embed="rId3"/>
                  <a:stretch>
                    <a:fillRect/>
                  </a:stretch>
                </a:blipFill>
              </p:spPr>
              <p:txBody>
                <a:bodyPr/>
                <a:lstStyle/>
                <a:p>
                  <a:r>
                    <a:rPr lang="en-US">
                      <a:noFill/>
                    </a:rPr>
                    <a:t> </a:t>
                  </a:r>
                </a:p>
              </p:txBody>
            </p:sp>
          </mc:Fallback>
        </mc:AlternateContent>
        <p:sp>
          <p:nvSpPr>
            <p:cNvPr id="6" name="TextBox 5"/>
            <p:cNvSpPr txBox="1"/>
            <p:nvPr/>
          </p:nvSpPr>
          <p:spPr>
            <a:xfrm>
              <a:off x="2757714" y="2647890"/>
              <a:ext cx="5257800" cy="400110"/>
            </a:xfrm>
            <a:prstGeom prst="rect">
              <a:avLst/>
            </a:prstGeom>
            <a:noFill/>
          </p:spPr>
          <p:txBody>
            <a:bodyPr wrap="square" rtlCol="0">
              <a:spAutoFit/>
            </a:bodyPr>
            <a:lstStyle/>
            <a:p>
              <a:r>
                <a:rPr lang="en-US" sz="2000" dirty="0">
                  <a:solidFill>
                    <a:schemeClr val="bg1">
                      <a:lumMod val="50000"/>
                    </a:schemeClr>
                  </a:solidFill>
                </a:rPr>
                <a:t>Heat In                              Mass Out</a:t>
              </a:r>
            </a:p>
          </p:txBody>
        </p:sp>
      </p:grpSp>
      <p:sp>
        <p:nvSpPr>
          <p:cNvPr id="14" name="TextBox 13"/>
          <p:cNvSpPr txBox="1"/>
          <p:nvPr/>
        </p:nvSpPr>
        <p:spPr>
          <a:xfrm>
            <a:off x="2895600" y="5678715"/>
            <a:ext cx="3967438" cy="369332"/>
          </a:xfrm>
          <a:prstGeom prst="rect">
            <a:avLst/>
          </a:prstGeom>
          <a:noFill/>
        </p:spPr>
        <p:txBody>
          <a:bodyPr wrap="square" rtlCol="0">
            <a:spAutoFit/>
          </a:bodyPr>
          <a:lstStyle/>
          <a:p>
            <a:r>
              <a:rPr lang="en-US" b="1" dirty="0"/>
              <a:t>Solve Numerically by Changing T</a:t>
            </a:r>
            <a:r>
              <a:rPr lang="en-US" b="1" baseline="-25000" dirty="0"/>
              <a:t>p</a:t>
            </a:r>
          </a:p>
        </p:txBody>
      </p:sp>
      <p:grpSp>
        <p:nvGrpSpPr>
          <p:cNvPr id="17" name="Group 16"/>
          <p:cNvGrpSpPr/>
          <p:nvPr/>
        </p:nvGrpSpPr>
        <p:grpSpPr>
          <a:xfrm>
            <a:off x="5257800" y="3392354"/>
            <a:ext cx="4381500" cy="1908984"/>
            <a:chOff x="5257800" y="3653616"/>
            <a:chExt cx="4381500" cy="1908984"/>
          </a:xfrm>
        </p:grpSpPr>
        <mc:AlternateContent xmlns:mc="http://schemas.openxmlformats.org/markup-compatibility/2006" xmlns:a14="http://schemas.microsoft.com/office/drawing/2010/main">
          <mc:Choice Requires="a14">
            <p:sp>
              <p:nvSpPr>
                <p:cNvPr id="13" name="Rectangle 12"/>
                <p:cNvSpPr/>
                <p:nvPr/>
              </p:nvSpPr>
              <p:spPr>
                <a:xfrm>
                  <a:off x="5257800" y="3958777"/>
                  <a:ext cx="4381500" cy="1451423"/>
                </a:xfrm>
                <a:prstGeom prst="rect">
                  <a:avLst/>
                </a:prstGeom>
                <a:ln>
                  <a:noFill/>
                </a:ln>
              </p:spPr>
              <p:txBody>
                <a:bodyPr wrap="square">
                  <a:spAutoFit/>
                </a:bodyPr>
                <a:lstStyle/>
                <a:p>
                  <a:pPr/>
                  <a14:m>
                    <m:oMathPara xmlns:m="http://schemas.openxmlformats.org/officeDocument/2006/math">
                      <m:oMathParaPr>
                        <m:jc m:val="centerGroup"/>
                      </m:oMathParaPr>
                      <m:oMath xmlns:m="http://schemas.openxmlformats.org/officeDocument/2006/math">
                        <m:nary>
                          <m:naryPr>
                            <m:chr m:val="∑"/>
                            <m:ctrlPr>
                              <a:rPr lang="en-US" sz="2400" i="1" smtClean="0">
                                <a:solidFill>
                                  <a:srgbClr val="000000"/>
                                </a:solidFill>
                                <a:latin typeface="Cambria Math" panose="02040503050406030204" pitchFamily="18" charset="0"/>
                              </a:rPr>
                            </m:ctrlPr>
                          </m:naryPr>
                          <m:sub>
                            <m:r>
                              <a:rPr lang="en-US" sz="2400" b="0" i="1" smtClean="0">
                                <a:solidFill>
                                  <a:srgbClr val="000000"/>
                                </a:solidFill>
                                <a:latin typeface="Cambria Math"/>
                              </a:rPr>
                              <m:t>𝑖</m:t>
                            </m:r>
                            <m:r>
                              <a:rPr lang="en-US" sz="2400" i="1">
                                <a:solidFill>
                                  <a:srgbClr val="000000"/>
                                </a:solidFill>
                                <a:latin typeface="Cambria Math"/>
                              </a:rPr>
                              <m:t>=1</m:t>
                            </m:r>
                          </m:sub>
                          <m:sup>
                            <m:r>
                              <a:rPr lang="en-US" sz="2400" b="0" i="1" smtClean="0">
                                <a:solidFill>
                                  <a:srgbClr val="000000"/>
                                </a:solidFill>
                                <a:latin typeface="Cambria Math"/>
                              </a:rPr>
                              <m:t>𝑖</m:t>
                            </m:r>
                          </m:sup>
                          <m:e>
                            <m:d>
                              <m:dPr>
                                <m:ctrlPr>
                                  <a:rPr lang="en-US" sz="2400" i="1">
                                    <a:solidFill>
                                      <a:srgbClr val="000000"/>
                                    </a:solidFill>
                                    <a:latin typeface="Cambria Math" panose="02040503050406030204" pitchFamily="18" charset="0"/>
                                  </a:rPr>
                                </m:ctrlPr>
                              </m:dPr>
                              <m:e>
                                <m:sSub>
                                  <m:sSubPr>
                                    <m:ctrlPr>
                                      <a:rPr lang="en-US" sz="2400" b="1" i="1">
                                        <a:solidFill>
                                          <a:srgbClr val="000000"/>
                                        </a:solidFill>
                                        <a:latin typeface="Cambria Math" panose="02040503050406030204" pitchFamily="18" charset="0"/>
                                      </a:rPr>
                                    </m:ctrlPr>
                                  </m:sSubPr>
                                  <m:e>
                                    <m:r>
                                      <a:rPr lang="en-US" sz="2400" b="1" i="1" baseline="-25000" smtClean="0">
                                        <a:solidFill>
                                          <a:srgbClr val="000000"/>
                                        </a:solidFill>
                                        <a:latin typeface="Cambria Math"/>
                                      </a:rPr>
                                      <m:t>𝟏</m:t>
                                    </m:r>
                                    <m:r>
                                      <a:rPr lang="en-US" sz="2400" b="1" i="1">
                                        <a:solidFill>
                                          <a:srgbClr val="000000"/>
                                        </a:solidFill>
                                        <a:latin typeface="Cambria Math"/>
                                      </a:rPr>
                                      <m:t>𝑷</m:t>
                                    </m:r>
                                  </m:e>
                                  <m:sub>
                                    <m:r>
                                      <a:rPr lang="en-US" sz="2400" b="1" i="1">
                                        <a:solidFill>
                                          <a:srgbClr val="000000"/>
                                        </a:solidFill>
                                        <a:latin typeface="Cambria Math"/>
                                      </a:rPr>
                                      <m:t>𝒊</m:t>
                                    </m:r>
                                  </m:sub>
                                </m:sSub>
                                <m:r>
                                  <a:rPr lang="en-US" sz="2400" i="1">
                                    <a:solidFill>
                                      <a:srgbClr val="000000"/>
                                    </a:solidFill>
                                    <a:latin typeface="Cambria Math"/>
                                  </a:rPr>
                                  <m:t>−</m:t>
                                </m:r>
                                <m:r>
                                  <a:rPr lang="en-US" sz="2400" b="0" i="1" baseline="-25000" smtClean="0">
                                    <a:solidFill>
                                      <a:srgbClr val="000000"/>
                                    </a:solidFill>
                                    <a:latin typeface="Cambria Math"/>
                                  </a:rPr>
                                  <m:t>2</m:t>
                                </m:r>
                                <m:sSub>
                                  <m:sSubPr>
                                    <m:ctrlPr>
                                      <a:rPr lang="en-US" sz="2400" b="1" i="1">
                                        <a:solidFill>
                                          <a:srgbClr val="000000"/>
                                        </a:solidFill>
                                        <a:latin typeface="Cambria Math" panose="02040503050406030204" pitchFamily="18" charset="0"/>
                                      </a:rPr>
                                    </m:ctrlPr>
                                  </m:sSubPr>
                                  <m:e>
                                    <m:r>
                                      <a:rPr lang="en-US" sz="2400" b="1" i="1">
                                        <a:solidFill>
                                          <a:srgbClr val="000000"/>
                                        </a:solidFill>
                                        <a:latin typeface="Cambria Math"/>
                                      </a:rPr>
                                      <m:t>𝑷</m:t>
                                    </m:r>
                                  </m:e>
                                  <m:sub>
                                    <m:r>
                                      <a:rPr lang="en-US" sz="2400" b="1" i="1">
                                        <a:solidFill>
                                          <a:srgbClr val="000000"/>
                                        </a:solidFill>
                                        <a:latin typeface="Cambria Math"/>
                                      </a:rPr>
                                      <m:t>𝒊</m:t>
                                    </m:r>
                                  </m:sub>
                                </m:sSub>
                              </m:e>
                            </m:d>
                          </m:e>
                        </m:nary>
                        <m:r>
                          <a:rPr lang="en-US" sz="2400" b="1" i="1" baseline="30000">
                            <a:solidFill>
                              <a:srgbClr val="000000"/>
                            </a:solidFill>
                            <a:latin typeface="Cambria Math"/>
                          </a:rPr>
                          <m:t>𝟐</m:t>
                        </m:r>
                        <m:r>
                          <a:rPr lang="en-US" sz="2400" i="1">
                            <a:solidFill>
                              <a:srgbClr val="000000"/>
                            </a:solidFill>
                            <a:latin typeface="Cambria Math"/>
                            <a:ea typeface="Cambria Math"/>
                          </a:rPr>
                          <m:t>→</m:t>
                        </m:r>
                        <m:r>
                          <a:rPr lang="en-US" sz="2400" b="0" i="1" smtClean="0">
                            <a:solidFill>
                              <a:srgbClr val="000000"/>
                            </a:solidFill>
                            <a:latin typeface="Cambria Math"/>
                            <a:ea typeface="Cambria Math"/>
                          </a:rPr>
                          <m:t>0</m:t>
                        </m:r>
                      </m:oMath>
                    </m:oMathPara>
                  </a14:m>
                  <a:endParaRPr lang="en-US" sz="1050" dirty="0">
                    <a:latin typeface="Symbol" panose="05050102010706020507" pitchFamily="18" charset="2"/>
                  </a:endParaRPr>
                </a:p>
                <a:p>
                  <a:endParaRPr lang="en-US" sz="2000" dirty="0">
                    <a:latin typeface="Symbol" panose="05050102010706020507" pitchFamily="18" charset="2"/>
                  </a:endParaRPr>
                </a:p>
              </p:txBody>
            </p:sp>
          </mc:Choice>
          <mc:Fallback xmlns="">
            <p:sp>
              <p:nvSpPr>
                <p:cNvPr id="13" name="Rectangle 12"/>
                <p:cNvSpPr>
                  <a:spLocks noRot="1" noChangeAspect="1" noMove="1" noResize="1" noEditPoints="1" noAdjustHandles="1" noChangeArrowheads="1" noChangeShapeType="1" noTextEdit="1"/>
                </p:cNvSpPr>
                <p:nvPr/>
              </p:nvSpPr>
              <p:spPr>
                <a:xfrm>
                  <a:off x="5257800" y="3958777"/>
                  <a:ext cx="4381500" cy="1451423"/>
                </a:xfrm>
                <a:prstGeom prst="rect">
                  <a:avLst/>
                </a:prstGeom>
                <a:blipFill rotWithShape="1">
                  <a:blip r:embed="rId4"/>
                  <a:stretch>
                    <a:fillRect/>
                  </a:stretch>
                </a:blipFill>
                <a:ln>
                  <a:noFill/>
                </a:ln>
              </p:spPr>
              <p:txBody>
                <a:bodyPr/>
                <a:lstStyle/>
                <a:p>
                  <a:r>
                    <a:rPr lang="en-US">
                      <a:noFill/>
                    </a:rPr>
                    <a:t> </a:t>
                  </a:r>
                </a:p>
              </p:txBody>
            </p:sp>
          </mc:Fallback>
        </mc:AlternateContent>
        <p:sp>
          <p:nvSpPr>
            <p:cNvPr id="15" name="Right Brace 14"/>
            <p:cNvSpPr/>
            <p:nvPr/>
          </p:nvSpPr>
          <p:spPr>
            <a:xfrm>
              <a:off x="5410200" y="3653616"/>
              <a:ext cx="457200" cy="1908984"/>
            </a:xfrm>
            <a:prstGeom prst="rightBrace">
              <a:avLst/>
            </a:prstGeom>
            <a:noFill/>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1" name="Group 20"/>
          <p:cNvGrpSpPr/>
          <p:nvPr/>
        </p:nvGrpSpPr>
        <p:grpSpPr>
          <a:xfrm>
            <a:off x="122660" y="3167738"/>
            <a:ext cx="7802140" cy="1080232"/>
            <a:chOff x="122660" y="3429000"/>
            <a:chExt cx="7802140" cy="1080232"/>
          </a:xfrm>
        </p:grpSpPr>
        <mc:AlternateContent xmlns:mc="http://schemas.openxmlformats.org/markup-compatibility/2006" xmlns:a14="http://schemas.microsoft.com/office/drawing/2010/main">
          <mc:Choice Requires="a14">
            <p:sp>
              <p:nvSpPr>
                <p:cNvPr id="11" name="Rectangle 10"/>
                <p:cNvSpPr/>
                <p:nvPr/>
              </p:nvSpPr>
              <p:spPr>
                <a:xfrm>
                  <a:off x="122660" y="3429000"/>
                  <a:ext cx="7802140" cy="1080232"/>
                </a:xfrm>
                <a:prstGeom prst="rect">
                  <a:avLst/>
                </a:prstGeom>
              </p:spPr>
              <p:txBody>
                <a:bodyPr wrap="square">
                  <a:spAutoFit/>
                </a:bodyPr>
                <a:lstStyle/>
                <a:p>
                  <a14:m>
                    <m:oMath xmlns:m="http://schemas.openxmlformats.org/officeDocument/2006/math">
                      <m:sSub>
                        <m:sSubPr>
                          <m:ctrlPr>
                            <a:rPr lang="en-US" sz="2200" b="1" i="1" smtClean="0">
                              <a:solidFill>
                                <a:srgbClr val="000000"/>
                              </a:solidFill>
                              <a:latin typeface="Cambria Math" panose="02040503050406030204" pitchFamily="18" charset="0"/>
                            </a:rPr>
                          </m:ctrlPr>
                        </m:sSubPr>
                        <m:e>
                          <m:r>
                            <a:rPr lang="en-US" sz="2200" b="1" i="1" baseline="-25000" smtClean="0">
                              <a:solidFill>
                                <a:srgbClr val="000000"/>
                              </a:solidFill>
                              <a:latin typeface="Cambria Math"/>
                            </a:rPr>
                            <m:t>𝟏</m:t>
                          </m:r>
                          <m:r>
                            <a:rPr lang="en-US" sz="2200" b="1" i="1" smtClean="0">
                              <a:solidFill>
                                <a:srgbClr val="000000"/>
                              </a:solidFill>
                              <a:latin typeface="Cambria Math"/>
                            </a:rPr>
                            <m:t>𝑷</m:t>
                          </m:r>
                        </m:e>
                        <m:sub>
                          <m:r>
                            <a:rPr lang="en-US" sz="2200" b="1" i="1" smtClean="0">
                              <a:solidFill>
                                <a:srgbClr val="000000"/>
                              </a:solidFill>
                              <a:latin typeface="Cambria Math"/>
                            </a:rPr>
                            <m:t>𝒊</m:t>
                          </m:r>
                        </m:sub>
                      </m:sSub>
                    </m:oMath>
                  </a14:m>
                  <a:r>
                    <a:rPr lang="en-US" sz="2200" b="1" dirty="0">
                      <a:solidFill>
                        <a:schemeClr val="bg1">
                          <a:lumMod val="50000"/>
                        </a:schemeClr>
                      </a:solidFill>
                    </a:rPr>
                    <a:t>  =  </a:t>
                  </a:r>
                  <a14:m>
                    <m:oMath xmlns:m="http://schemas.openxmlformats.org/officeDocument/2006/math">
                      <m:f>
                        <m:fPr>
                          <m:ctrlPr>
                            <a:rPr lang="en-US" sz="2400" b="1" i="1">
                              <a:solidFill>
                                <a:schemeClr val="bg1">
                                  <a:lumMod val="50000"/>
                                </a:schemeClr>
                              </a:solidFill>
                              <a:latin typeface="Cambria Math" panose="02040503050406030204" pitchFamily="18" charset="0"/>
                            </a:rPr>
                          </m:ctrlPr>
                        </m:fPr>
                        <m:num>
                          <m:sSub>
                            <m:sSubPr>
                              <m:ctrlPr>
                                <a:rPr lang="en-US" sz="2400" b="1" i="1">
                                  <a:solidFill>
                                    <a:schemeClr val="bg1">
                                      <a:lumMod val="50000"/>
                                    </a:schemeClr>
                                  </a:solidFill>
                                  <a:latin typeface="Cambria Math" panose="02040503050406030204" pitchFamily="18" charset="0"/>
                                </a:rPr>
                              </m:ctrlPr>
                            </m:sSubPr>
                            <m:e>
                              <m:sSub>
                                <m:sSubPr>
                                  <m:ctrlPr>
                                    <a:rPr lang="en-US" sz="2400" b="1" i="1">
                                      <a:solidFill>
                                        <a:schemeClr val="bg1">
                                          <a:lumMod val="50000"/>
                                        </a:schemeClr>
                                      </a:solidFill>
                                      <a:latin typeface="Cambria Math" panose="02040503050406030204" pitchFamily="18" charset="0"/>
                                    </a:rPr>
                                  </m:ctrlPr>
                                </m:sSubPr>
                                <m:e>
                                  <m:r>
                                    <a:rPr lang="en-US" sz="2400" b="1" i="1">
                                      <a:solidFill>
                                        <a:schemeClr val="bg1">
                                          <a:lumMod val="50000"/>
                                        </a:schemeClr>
                                      </a:solidFill>
                                      <a:latin typeface="Cambria Math"/>
                                    </a:rPr>
                                    <m:t>𝑲</m:t>
                                  </m:r>
                                </m:e>
                                <m:sub>
                                  <m:r>
                                    <a:rPr lang="en-US" sz="2400" b="1" i="1">
                                      <a:solidFill>
                                        <a:schemeClr val="bg1">
                                          <a:lumMod val="50000"/>
                                        </a:schemeClr>
                                      </a:solidFill>
                                      <a:latin typeface="Cambria Math"/>
                                    </a:rPr>
                                    <m:t>𝑽</m:t>
                                  </m:r>
                                </m:sub>
                              </m:sSub>
                              <m:sSub>
                                <m:sSubPr>
                                  <m:ctrlPr>
                                    <a:rPr lang="en-US" sz="2400" b="1" i="1">
                                      <a:solidFill>
                                        <a:schemeClr val="bg1">
                                          <a:lumMod val="50000"/>
                                        </a:schemeClr>
                                      </a:solidFill>
                                      <a:latin typeface="Cambria Math" panose="02040503050406030204" pitchFamily="18" charset="0"/>
                                    </a:rPr>
                                  </m:ctrlPr>
                                </m:sSubPr>
                                <m:e>
                                  <m:r>
                                    <a:rPr lang="en-US" sz="2400" b="1" i="1">
                                      <a:solidFill>
                                        <a:schemeClr val="bg1">
                                          <a:lumMod val="50000"/>
                                        </a:schemeClr>
                                      </a:solidFill>
                                      <a:latin typeface="Cambria Math"/>
                                    </a:rPr>
                                    <m:t>𝑨</m:t>
                                  </m:r>
                                </m:e>
                                <m:sub>
                                  <m:r>
                                    <a:rPr lang="en-US" sz="2400" b="1" i="1">
                                      <a:solidFill>
                                        <a:schemeClr val="bg1">
                                          <a:lumMod val="50000"/>
                                        </a:schemeClr>
                                      </a:solidFill>
                                      <a:latin typeface="Cambria Math"/>
                                    </a:rPr>
                                    <m:t>𝒐𝒖𝒕</m:t>
                                  </m:r>
                                </m:sub>
                              </m:sSub>
                              <m:d>
                                <m:dPr>
                                  <m:ctrlPr>
                                    <a:rPr lang="en-US" sz="2400" b="1" i="1">
                                      <a:solidFill>
                                        <a:schemeClr val="bg1">
                                          <a:lumMod val="50000"/>
                                        </a:schemeClr>
                                      </a:solidFill>
                                      <a:latin typeface="Cambria Math" panose="02040503050406030204" pitchFamily="18" charset="0"/>
                                    </a:rPr>
                                  </m:ctrlPr>
                                </m:dPr>
                                <m:e>
                                  <m:sSub>
                                    <m:sSubPr>
                                      <m:ctrlPr>
                                        <a:rPr lang="en-US" sz="2400" b="1" i="1">
                                          <a:solidFill>
                                            <a:schemeClr val="bg1">
                                              <a:lumMod val="50000"/>
                                            </a:schemeClr>
                                          </a:solidFill>
                                          <a:latin typeface="Cambria Math" panose="02040503050406030204" pitchFamily="18" charset="0"/>
                                        </a:rPr>
                                      </m:ctrlPr>
                                    </m:sSubPr>
                                    <m:e>
                                      <m:r>
                                        <a:rPr lang="en-US" sz="2400" b="1" i="1">
                                          <a:solidFill>
                                            <a:schemeClr val="bg1">
                                              <a:lumMod val="50000"/>
                                            </a:schemeClr>
                                          </a:solidFill>
                                          <a:latin typeface="Cambria Math"/>
                                        </a:rPr>
                                        <m:t>𝑻</m:t>
                                      </m:r>
                                    </m:e>
                                    <m:sub>
                                      <m:r>
                                        <a:rPr lang="en-US" sz="2400" b="1" i="1">
                                          <a:solidFill>
                                            <a:schemeClr val="bg1">
                                              <a:lumMod val="50000"/>
                                            </a:schemeClr>
                                          </a:solidFill>
                                          <a:latin typeface="Cambria Math"/>
                                        </a:rPr>
                                        <m:t>𝒔</m:t>
                                      </m:r>
                                    </m:sub>
                                  </m:sSub>
                                  <m:r>
                                    <a:rPr lang="en-US" sz="2400" b="1" i="1">
                                      <a:solidFill>
                                        <a:schemeClr val="bg1">
                                          <a:lumMod val="50000"/>
                                        </a:schemeClr>
                                      </a:solidFill>
                                      <a:latin typeface="Cambria Math"/>
                                    </a:rPr>
                                    <m:t>−</m:t>
                                  </m:r>
                                  <m:sSub>
                                    <m:sSubPr>
                                      <m:ctrlPr>
                                        <a:rPr lang="en-US" sz="2400" b="1" i="1" smtClean="0">
                                          <a:solidFill>
                                            <a:srgbClr val="000000"/>
                                          </a:solidFill>
                                          <a:latin typeface="Cambria Math" panose="02040503050406030204" pitchFamily="18" charset="0"/>
                                        </a:rPr>
                                      </m:ctrlPr>
                                    </m:sSubPr>
                                    <m:e>
                                      <m:r>
                                        <a:rPr lang="en-US" sz="2400" b="1" i="1">
                                          <a:solidFill>
                                            <a:srgbClr val="000000"/>
                                          </a:solidFill>
                                          <a:latin typeface="Cambria Math"/>
                                        </a:rPr>
                                        <m:t>𝑻</m:t>
                                      </m:r>
                                    </m:e>
                                    <m:sub>
                                      <m:r>
                                        <a:rPr lang="en-US" sz="2400" b="1" i="1">
                                          <a:solidFill>
                                            <a:srgbClr val="000000"/>
                                          </a:solidFill>
                                          <a:latin typeface="Cambria Math"/>
                                        </a:rPr>
                                        <m:t>𝒑</m:t>
                                      </m:r>
                                    </m:sub>
                                  </m:sSub>
                                </m:e>
                              </m:d>
                              <m:acc>
                                <m:accPr>
                                  <m:chr m:val="̂"/>
                                  <m:ctrlPr>
                                    <a:rPr lang="en-US" sz="2400" b="1" i="1">
                                      <a:solidFill>
                                        <a:schemeClr val="bg1">
                                          <a:lumMod val="50000"/>
                                        </a:schemeClr>
                                      </a:solidFill>
                                      <a:latin typeface="Cambria Math" panose="02040503050406030204" pitchFamily="18" charset="0"/>
                                    </a:rPr>
                                  </m:ctrlPr>
                                </m:accPr>
                                <m:e>
                                  <m:sSub>
                                    <m:sSubPr>
                                      <m:ctrlPr>
                                        <a:rPr lang="en-US" sz="2400" b="1" i="1">
                                          <a:solidFill>
                                            <a:schemeClr val="bg1">
                                              <a:lumMod val="50000"/>
                                            </a:schemeClr>
                                          </a:solidFill>
                                          <a:latin typeface="Cambria Math" panose="02040503050406030204" pitchFamily="18" charset="0"/>
                                        </a:rPr>
                                      </m:ctrlPr>
                                    </m:sSubPr>
                                    <m:e>
                                      <m:r>
                                        <a:rPr lang="en-US" sz="2400" b="1" i="1">
                                          <a:solidFill>
                                            <a:schemeClr val="bg1">
                                              <a:lumMod val="50000"/>
                                            </a:schemeClr>
                                          </a:solidFill>
                                          <a:latin typeface="Cambria Math"/>
                                        </a:rPr>
                                        <m:t>𝑹</m:t>
                                      </m:r>
                                    </m:e>
                                    <m:sub>
                                      <m:r>
                                        <a:rPr lang="en-US" sz="2400" b="1" i="1">
                                          <a:solidFill>
                                            <a:schemeClr val="bg1">
                                              <a:lumMod val="50000"/>
                                            </a:schemeClr>
                                          </a:solidFill>
                                          <a:latin typeface="Cambria Math"/>
                                        </a:rPr>
                                        <m:t>𝒑</m:t>
                                      </m:r>
                                    </m:sub>
                                  </m:sSub>
                                </m:e>
                              </m:acc>
                              <m:r>
                                <a:rPr lang="en-US" sz="2400" b="1" i="1">
                                  <a:solidFill>
                                    <a:schemeClr val="bg1">
                                      <a:lumMod val="50000"/>
                                    </a:schemeClr>
                                  </a:solidFill>
                                  <a:latin typeface="Cambria Math"/>
                                </a:rPr>
                                <m:t>.∆</m:t>
                              </m:r>
                              <m:r>
                                <a:rPr lang="en-US" sz="2400" b="1" i="1">
                                  <a:solidFill>
                                    <a:schemeClr val="bg1">
                                      <a:lumMod val="50000"/>
                                    </a:schemeClr>
                                  </a:solidFill>
                                  <a:latin typeface="Cambria Math"/>
                                </a:rPr>
                                <m:t>𝑯</m:t>
                              </m:r>
                            </m:e>
                            <m:sub>
                              <m:r>
                                <a:rPr lang="en-US" sz="2400" b="1" i="1">
                                  <a:solidFill>
                                    <a:schemeClr val="bg1">
                                      <a:lumMod val="50000"/>
                                    </a:schemeClr>
                                  </a:solidFill>
                                  <a:latin typeface="Cambria Math"/>
                                </a:rPr>
                                <m:t>𝒔</m:t>
                              </m:r>
                            </m:sub>
                          </m:sSub>
                        </m:num>
                        <m:den>
                          <m:sSub>
                            <m:sSubPr>
                              <m:ctrlPr>
                                <a:rPr lang="en-US" sz="2400" b="1" i="1">
                                  <a:solidFill>
                                    <a:schemeClr val="bg1">
                                      <a:lumMod val="50000"/>
                                    </a:schemeClr>
                                  </a:solidFill>
                                  <a:latin typeface="Cambria Math" panose="02040503050406030204" pitchFamily="18" charset="0"/>
                                </a:rPr>
                              </m:ctrlPr>
                            </m:sSubPr>
                            <m:e>
                              <m:r>
                                <a:rPr lang="en-US" sz="2400" b="1" i="1">
                                  <a:solidFill>
                                    <a:schemeClr val="bg1">
                                      <a:lumMod val="50000"/>
                                    </a:schemeClr>
                                  </a:solidFill>
                                  <a:latin typeface="Cambria Math"/>
                                </a:rPr>
                                <m:t>𝑨</m:t>
                              </m:r>
                            </m:e>
                            <m:sub>
                              <m:r>
                                <a:rPr lang="en-US" sz="2400" b="1" i="1">
                                  <a:solidFill>
                                    <a:schemeClr val="bg1">
                                      <a:lumMod val="50000"/>
                                    </a:schemeClr>
                                  </a:solidFill>
                                  <a:latin typeface="Cambria Math"/>
                                </a:rPr>
                                <m:t>𝒊𝒏</m:t>
                              </m:r>
                            </m:sub>
                          </m:sSub>
                        </m:den>
                      </m:f>
                    </m:oMath>
                  </a14:m>
                  <a:r>
                    <a:rPr lang="en-US" sz="2200" b="1" dirty="0">
                      <a:solidFill>
                        <a:schemeClr val="bg1">
                          <a:lumMod val="50000"/>
                        </a:schemeClr>
                      </a:solidFill>
                    </a:rPr>
                    <a:t> + </a:t>
                  </a:r>
                  <a14:m>
                    <m:oMath xmlns:m="http://schemas.openxmlformats.org/officeDocument/2006/math">
                      <m:sSub>
                        <m:sSubPr>
                          <m:ctrlPr>
                            <a:rPr lang="en-US" sz="2200" b="1" i="1">
                              <a:solidFill>
                                <a:schemeClr val="bg1">
                                  <a:lumMod val="50000"/>
                                </a:schemeClr>
                              </a:solidFill>
                              <a:latin typeface="Cambria Math" panose="02040503050406030204" pitchFamily="18" charset="0"/>
                            </a:rPr>
                          </m:ctrlPr>
                        </m:sSubPr>
                        <m:e>
                          <m:r>
                            <a:rPr lang="en-US" sz="2200" b="1" i="1">
                              <a:solidFill>
                                <a:schemeClr val="bg1">
                                  <a:lumMod val="50000"/>
                                </a:schemeClr>
                              </a:solidFill>
                              <a:latin typeface="Cambria Math"/>
                            </a:rPr>
                            <m:t>𝑷</m:t>
                          </m:r>
                        </m:e>
                        <m:sub>
                          <m:r>
                            <a:rPr lang="en-US" sz="2200" b="1" i="1">
                              <a:solidFill>
                                <a:schemeClr val="bg1">
                                  <a:lumMod val="50000"/>
                                </a:schemeClr>
                              </a:solidFill>
                              <a:latin typeface="Cambria Math"/>
                            </a:rPr>
                            <m:t>𝒄</m:t>
                          </m:r>
                        </m:sub>
                      </m:sSub>
                    </m:oMath>
                  </a14:m>
                  <a:endParaRPr lang="en-US" sz="2200" b="1" dirty="0">
                    <a:solidFill>
                      <a:schemeClr val="bg1">
                        <a:lumMod val="50000"/>
                      </a:schemeClr>
                    </a:solidFill>
                  </a:endParaRPr>
                </a:p>
                <a:p>
                  <a:endParaRPr lang="en-US" sz="2200" b="1" dirty="0">
                    <a:solidFill>
                      <a:schemeClr val="bg1">
                        <a:lumMod val="50000"/>
                      </a:schemeClr>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122660" y="3429000"/>
                  <a:ext cx="7802140" cy="1080232"/>
                </a:xfrm>
                <a:prstGeom prst="rect">
                  <a:avLst/>
                </a:prstGeom>
                <a:blipFill rotWithShape="1">
                  <a:blip r:embed="rId5"/>
                  <a:stretch>
                    <a:fillRect/>
                  </a:stretch>
                </a:blipFill>
              </p:spPr>
              <p:txBody>
                <a:bodyPr/>
                <a:lstStyle/>
                <a:p>
                  <a:r>
                    <a:rPr lang="en-US">
                      <a:noFill/>
                    </a:rPr>
                    <a:t> </a:t>
                  </a:r>
                </a:p>
              </p:txBody>
            </p:sp>
          </mc:Fallback>
        </mc:AlternateContent>
        <p:sp>
          <p:nvSpPr>
            <p:cNvPr id="18" name="TextBox 17"/>
            <p:cNvSpPr txBox="1"/>
            <p:nvPr/>
          </p:nvSpPr>
          <p:spPr>
            <a:xfrm>
              <a:off x="169833" y="4096656"/>
              <a:ext cx="3853897" cy="307777"/>
            </a:xfrm>
            <a:prstGeom prst="rect">
              <a:avLst/>
            </a:prstGeom>
            <a:noFill/>
          </p:spPr>
          <p:txBody>
            <a:bodyPr wrap="square" rtlCol="0">
              <a:spAutoFit/>
            </a:bodyPr>
            <a:lstStyle/>
            <a:p>
              <a:pPr algn="ctr"/>
              <a:r>
                <a:rPr lang="en-US" sz="1400" dirty="0">
                  <a:solidFill>
                    <a:srgbClr val="000000"/>
                  </a:solidFill>
                  <a:latin typeface="Calibri" panose="020F0502020204030204" pitchFamily="34" charset="0"/>
                </a:rPr>
                <a:t>P</a:t>
              </a:r>
              <a:r>
                <a:rPr lang="en-US" sz="1400" baseline="-25000" dirty="0">
                  <a:solidFill>
                    <a:srgbClr val="000000"/>
                  </a:solidFill>
                  <a:latin typeface="Calibri" panose="020F0502020204030204" pitchFamily="34" charset="0"/>
                </a:rPr>
                <a:t>i</a:t>
              </a:r>
              <a:r>
                <a:rPr lang="en-US" sz="1400" dirty="0">
                  <a:solidFill>
                    <a:srgbClr val="000000"/>
                  </a:solidFill>
                  <a:latin typeface="Calibri" panose="020F0502020204030204" pitchFamily="34" charset="0"/>
                </a:rPr>
                <a:t>  - predicted by mass &amp; heat transfer balance</a:t>
              </a:r>
            </a:p>
          </p:txBody>
        </p:sp>
      </p:grpSp>
      <p:grpSp>
        <p:nvGrpSpPr>
          <p:cNvPr id="20" name="Group 19"/>
          <p:cNvGrpSpPr/>
          <p:nvPr/>
        </p:nvGrpSpPr>
        <p:grpSpPr>
          <a:xfrm>
            <a:off x="100182" y="4401386"/>
            <a:ext cx="5000023" cy="1126803"/>
            <a:chOff x="100182" y="4662648"/>
            <a:chExt cx="5000023" cy="1126803"/>
          </a:xfrm>
        </p:grpSpPr>
        <mc:AlternateContent xmlns:mc="http://schemas.openxmlformats.org/markup-compatibility/2006" xmlns:a14="http://schemas.microsoft.com/office/drawing/2010/main">
          <mc:Choice Requires="a14">
            <p:sp>
              <p:nvSpPr>
                <p:cNvPr id="16" name="Rectangle 15"/>
                <p:cNvSpPr/>
                <p:nvPr/>
              </p:nvSpPr>
              <p:spPr>
                <a:xfrm>
                  <a:off x="100182" y="4662648"/>
                  <a:ext cx="5000023" cy="757451"/>
                </a:xfrm>
                <a:prstGeom prst="rect">
                  <a:avLst/>
                </a:prstGeom>
              </p:spPr>
              <p:txBody>
                <a:bodyPr wrap="none">
                  <a:spAutoFit/>
                </a:bodyPr>
                <a:lstStyle/>
                <a:p>
                  <a14:m>
                    <m:oMath xmlns:m="http://schemas.openxmlformats.org/officeDocument/2006/math">
                      <m:sSub>
                        <m:sSubPr>
                          <m:ctrlPr>
                            <a:rPr lang="en-US" sz="2200" b="1" i="1">
                              <a:solidFill>
                                <a:srgbClr val="000000"/>
                              </a:solidFill>
                              <a:latin typeface="Cambria Math" panose="02040503050406030204" pitchFamily="18" charset="0"/>
                            </a:rPr>
                          </m:ctrlPr>
                        </m:sSubPr>
                        <m:e>
                          <m:r>
                            <a:rPr lang="en-US" sz="2200" b="1" i="1" baseline="-25000">
                              <a:solidFill>
                                <a:srgbClr val="000000"/>
                              </a:solidFill>
                              <a:latin typeface="Cambria Math"/>
                            </a:rPr>
                            <m:t>𝟐</m:t>
                          </m:r>
                          <m:r>
                            <a:rPr lang="en-US" sz="2200" b="1" i="1">
                              <a:solidFill>
                                <a:srgbClr val="000000"/>
                              </a:solidFill>
                              <a:latin typeface="Cambria Math"/>
                            </a:rPr>
                            <m:t>𝑷</m:t>
                          </m:r>
                        </m:e>
                        <m:sub>
                          <m:r>
                            <a:rPr lang="en-US" sz="2200" b="1" i="1">
                              <a:solidFill>
                                <a:srgbClr val="000000"/>
                              </a:solidFill>
                              <a:latin typeface="Cambria Math"/>
                            </a:rPr>
                            <m:t>𝒊</m:t>
                          </m:r>
                        </m:sub>
                      </m:sSub>
                    </m:oMath>
                  </a14:m>
                  <a:r>
                    <a:rPr lang="en-US" sz="2200" b="1" dirty="0">
                      <a:solidFill>
                        <a:schemeClr val="bg1">
                          <a:lumMod val="50000"/>
                        </a:schemeClr>
                      </a:solidFill>
                    </a:rPr>
                    <a:t> =    </a:t>
                  </a:r>
                  <a14:m>
                    <m:oMath xmlns:m="http://schemas.openxmlformats.org/officeDocument/2006/math">
                      <m:sSup>
                        <m:sSupPr>
                          <m:ctrlPr>
                            <a:rPr lang="en-US" sz="2000" b="1" i="1">
                              <a:solidFill>
                                <a:schemeClr val="bg1">
                                  <a:lumMod val="50000"/>
                                </a:schemeClr>
                              </a:solidFill>
                              <a:latin typeface="Cambria Math" panose="02040503050406030204" pitchFamily="18" charset="0"/>
                            </a:rPr>
                          </m:ctrlPr>
                        </m:sSupPr>
                        <m:e>
                          <m:r>
                            <a:rPr lang="en-US" sz="2000" b="1" i="1">
                              <a:solidFill>
                                <a:schemeClr val="bg1">
                                  <a:lumMod val="50000"/>
                                </a:schemeClr>
                              </a:solidFill>
                              <a:latin typeface="Cambria Math"/>
                            </a:rPr>
                            <m:t>𝒆</m:t>
                          </m:r>
                        </m:e>
                        <m:sup>
                          <m:d>
                            <m:dPr>
                              <m:ctrlPr>
                                <a:rPr lang="en-US" sz="2000" b="1" i="1">
                                  <a:solidFill>
                                    <a:schemeClr val="bg1">
                                      <a:lumMod val="50000"/>
                                    </a:schemeClr>
                                  </a:solidFill>
                                  <a:latin typeface="Cambria Math" panose="02040503050406030204" pitchFamily="18" charset="0"/>
                                </a:rPr>
                              </m:ctrlPr>
                            </m:dPr>
                            <m:e>
                              <m:r>
                                <a:rPr lang="en-US" sz="2000" b="1" i="1">
                                  <a:solidFill>
                                    <a:schemeClr val="bg1">
                                      <a:lumMod val="50000"/>
                                    </a:schemeClr>
                                  </a:solidFill>
                                  <a:latin typeface="Cambria Math"/>
                                </a:rPr>
                                <m:t>𝟐𝟒</m:t>
                              </m:r>
                              <m:r>
                                <a:rPr lang="en-US" sz="2000" b="1" i="1">
                                  <a:solidFill>
                                    <a:schemeClr val="bg1">
                                      <a:lumMod val="50000"/>
                                    </a:schemeClr>
                                  </a:solidFill>
                                  <a:latin typeface="Cambria Math"/>
                                </a:rPr>
                                <m:t>.</m:t>
                              </m:r>
                              <m:r>
                                <a:rPr lang="en-US" sz="2000" b="1" i="1">
                                  <a:solidFill>
                                    <a:schemeClr val="bg1">
                                      <a:lumMod val="50000"/>
                                    </a:schemeClr>
                                  </a:solidFill>
                                  <a:latin typeface="Cambria Math"/>
                                </a:rPr>
                                <m:t>𝟎𝟏𝟖𝟓</m:t>
                              </m:r>
                              <m:r>
                                <a:rPr lang="en-US" sz="2000" b="1" i="1">
                                  <a:solidFill>
                                    <a:schemeClr val="bg1">
                                      <a:lumMod val="50000"/>
                                    </a:schemeClr>
                                  </a:solidFill>
                                  <a:latin typeface="Cambria Math"/>
                                </a:rPr>
                                <m:t>  −</m:t>
                              </m:r>
                              <m:r>
                                <a:rPr lang="en-US" sz="2000" i="1">
                                  <a:solidFill>
                                    <a:schemeClr val="bg1">
                                      <a:lumMod val="50000"/>
                                    </a:schemeClr>
                                  </a:solidFill>
                                  <a:latin typeface="Cambria Math"/>
                                </a:rPr>
                                <m:t>  </m:t>
                              </m:r>
                              <m:f>
                                <m:fPr>
                                  <m:ctrlPr>
                                    <a:rPr lang="en-US" sz="2000" i="1">
                                      <a:solidFill>
                                        <a:schemeClr val="bg1">
                                          <a:lumMod val="50000"/>
                                        </a:schemeClr>
                                      </a:solidFill>
                                      <a:latin typeface="Cambria Math" panose="02040503050406030204" pitchFamily="18" charset="0"/>
                                    </a:rPr>
                                  </m:ctrlPr>
                                </m:fPr>
                                <m:num>
                                  <m:r>
                                    <a:rPr lang="en-US" sz="2000" i="1">
                                      <a:solidFill>
                                        <a:schemeClr val="bg1">
                                          <a:lumMod val="50000"/>
                                        </a:schemeClr>
                                      </a:solidFill>
                                      <a:latin typeface="Cambria Math"/>
                                    </a:rPr>
                                    <m:t>6144.96</m:t>
                                  </m:r>
                                </m:num>
                                <m:den>
                                  <m:sSub>
                                    <m:sSubPr>
                                      <m:ctrlPr>
                                        <a:rPr lang="en-US" sz="2000" b="1" i="1">
                                          <a:solidFill>
                                            <a:srgbClr val="000000"/>
                                          </a:solidFill>
                                          <a:latin typeface="Cambria Math" panose="02040503050406030204" pitchFamily="18" charset="0"/>
                                        </a:rPr>
                                      </m:ctrlPr>
                                    </m:sSubPr>
                                    <m:e>
                                      <m:r>
                                        <a:rPr lang="en-US" sz="2000" b="1" i="1">
                                          <a:solidFill>
                                            <a:srgbClr val="000000"/>
                                          </a:solidFill>
                                          <a:latin typeface="Cambria Math"/>
                                        </a:rPr>
                                        <m:t>𝑻</m:t>
                                      </m:r>
                                    </m:e>
                                    <m:sub>
                                      <m:r>
                                        <a:rPr lang="en-US" sz="2000" b="1" i="1">
                                          <a:solidFill>
                                            <a:srgbClr val="000000"/>
                                          </a:solidFill>
                                          <a:latin typeface="Cambria Math"/>
                                        </a:rPr>
                                        <m:t>𝑷</m:t>
                                      </m:r>
                                    </m:sub>
                                  </m:sSub>
                                  <m:r>
                                    <a:rPr lang="en-US" sz="2000" i="1">
                                      <a:solidFill>
                                        <a:srgbClr val="000000"/>
                                      </a:solidFill>
                                      <a:latin typeface="Cambria Math"/>
                                    </a:rPr>
                                    <m:t>+273</m:t>
                                  </m:r>
                                  <m:r>
                                    <a:rPr lang="en-US" sz="2000" i="1">
                                      <a:solidFill>
                                        <a:schemeClr val="bg1">
                                          <a:lumMod val="50000"/>
                                        </a:schemeClr>
                                      </a:solidFill>
                                      <a:latin typeface="Cambria Math"/>
                                    </a:rPr>
                                    <m:t>−</m:t>
                                  </m:r>
                                  <m:sSub>
                                    <m:sSubPr>
                                      <m:ctrlPr>
                                        <a:rPr lang="en-US" sz="2000" i="1">
                                          <a:solidFill>
                                            <a:schemeClr val="bg1">
                                              <a:lumMod val="50000"/>
                                            </a:schemeClr>
                                          </a:solidFill>
                                          <a:latin typeface="Cambria Math" panose="02040503050406030204" pitchFamily="18" charset="0"/>
                                        </a:rPr>
                                      </m:ctrlPr>
                                    </m:sSubPr>
                                    <m:e>
                                      <m:r>
                                        <a:rPr lang="en-US" sz="2000" i="1">
                                          <a:solidFill>
                                            <a:schemeClr val="bg1">
                                              <a:lumMod val="50000"/>
                                            </a:schemeClr>
                                          </a:solidFill>
                                          <a:latin typeface="Cambria Math"/>
                                        </a:rPr>
                                        <m:t>𝐾</m:t>
                                      </m:r>
                                    </m:e>
                                    <m:sub>
                                      <m:r>
                                        <a:rPr lang="en-US" sz="2000" i="1">
                                          <a:solidFill>
                                            <a:schemeClr val="bg1">
                                              <a:lumMod val="50000"/>
                                            </a:schemeClr>
                                          </a:solidFill>
                                          <a:latin typeface="Cambria Math"/>
                                        </a:rPr>
                                        <m:t>𝑣</m:t>
                                      </m:r>
                                    </m:sub>
                                  </m:sSub>
                                  <m:sSub>
                                    <m:sSubPr>
                                      <m:ctrlPr>
                                        <a:rPr lang="en-US" sz="2000" i="1">
                                          <a:solidFill>
                                            <a:schemeClr val="bg1">
                                              <a:lumMod val="50000"/>
                                            </a:schemeClr>
                                          </a:solidFill>
                                          <a:latin typeface="Cambria Math" panose="02040503050406030204" pitchFamily="18" charset="0"/>
                                        </a:rPr>
                                      </m:ctrlPr>
                                    </m:sSubPr>
                                    <m:e>
                                      <m:r>
                                        <a:rPr lang="en-US" sz="2000" i="1">
                                          <a:solidFill>
                                            <a:schemeClr val="bg1">
                                              <a:lumMod val="50000"/>
                                            </a:schemeClr>
                                          </a:solidFill>
                                          <a:latin typeface="Cambria Math"/>
                                        </a:rPr>
                                        <m:t>𝑃</m:t>
                                      </m:r>
                                    </m:e>
                                    <m:sub>
                                      <m:r>
                                        <a:rPr lang="en-US" sz="2000" i="1">
                                          <a:solidFill>
                                            <a:schemeClr val="bg1">
                                              <a:lumMod val="50000"/>
                                            </a:schemeClr>
                                          </a:solidFill>
                                          <a:latin typeface="Cambria Math"/>
                                        </a:rPr>
                                        <m:t>𝑐</m:t>
                                      </m:r>
                                    </m:sub>
                                  </m:sSub>
                                  <m:r>
                                    <a:rPr lang="en-US" sz="2000" i="1">
                                      <a:solidFill>
                                        <a:schemeClr val="bg1">
                                          <a:lumMod val="50000"/>
                                        </a:schemeClr>
                                      </a:solidFill>
                                      <a:latin typeface="Cambria Math"/>
                                    </a:rPr>
                                    <m:t>(</m:t>
                                  </m:r>
                                  <m:sSub>
                                    <m:sSubPr>
                                      <m:ctrlPr>
                                        <a:rPr lang="en-US" sz="2000" i="1">
                                          <a:solidFill>
                                            <a:schemeClr val="bg1">
                                              <a:lumMod val="50000"/>
                                            </a:schemeClr>
                                          </a:solidFill>
                                          <a:latin typeface="Cambria Math" panose="02040503050406030204" pitchFamily="18" charset="0"/>
                                        </a:rPr>
                                      </m:ctrlPr>
                                    </m:sSubPr>
                                    <m:e>
                                      <m:r>
                                        <a:rPr lang="en-US" sz="2000" i="1">
                                          <a:solidFill>
                                            <a:schemeClr val="bg1">
                                              <a:lumMod val="50000"/>
                                            </a:schemeClr>
                                          </a:solidFill>
                                          <a:latin typeface="Cambria Math"/>
                                        </a:rPr>
                                        <m:t>𝑇</m:t>
                                      </m:r>
                                    </m:e>
                                    <m:sub>
                                      <m:r>
                                        <a:rPr lang="en-US" sz="2000" i="1">
                                          <a:solidFill>
                                            <a:schemeClr val="bg1">
                                              <a:lumMod val="50000"/>
                                            </a:schemeClr>
                                          </a:solidFill>
                                          <a:latin typeface="Cambria Math"/>
                                        </a:rPr>
                                        <m:t>𝑠</m:t>
                                      </m:r>
                                    </m:sub>
                                  </m:sSub>
                                  <m:r>
                                    <a:rPr lang="en-US" sz="2000" i="1">
                                      <a:solidFill>
                                        <a:schemeClr val="bg1">
                                          <a:lumMod val="50000"/>
                                        </a:schemeClr>
                                      </a:solidFill>
                                      <a:latin typeface="Cambria Math"/>
                                    </a:rPr>
                                    <m:t>−</m:t>
                                  </m:r>
                                  <m:sSub>
                                    <m:sSubPr>
                                      <m:ctrlPr>
                                        <a:rPr lang="en-US" sz="2000" b="1" i="1">
                                          <a:solidFill>
                                            <a:srgbClr val="000000"/>
                                          </a:solidFill>
                                          <a:latin typeface="Cambria Math" panose="02040503050406030204" pitchFamily="18" charset="0"/>
                                        </a:rPr>
                                      </m:ctrlPr>
                                    </m:sSubPr>
                                    <m:e>
                                      <m:r>
                                        <a:rPr lang="en-US" sz="2000" b="1" i="1">
                                          <a:solidFill>
                                            <a:srgbClr val="000000"/>
                                          </a:solidFill>
                                          <a:latin typeface="Cambria Math"/>
                                        </a:rPr>
                                        <m:t>𝑻</m:t>
                                      </m:r>
                                    </m:e>
                                    <m:sub>
                                      <m:r>
                                        <a:rPr lang="en-US" sz="2000" b="1" i="1">
                                          <a:solidFill>
                                            <a:srgbClr val="000000"/>
                                          </a:solidFill>
                                          <a:latin typeface="Cambria Math"/>
                                        </a:rPr>
                                        <m:t>𝑷</m:t>
                                      </m:r>
                                    </m:sub>
                                  </m:sSub>
                                  <m:r>
                                    <a:rPr lang="en-US" sz="2000" i="1">
                                      <a:solidFill>
                                        <a:schemeClr val="bg1">
                                          <a:lumMod val="50000"/>
                                        </a:schemeClr>
                                      </a:solidFill>
                                      <a:latin typeface="Cambria Math"/>
                                    </a:rPr>
                                    <m:t>)</m:t>
                                  </m:r>
                                  <m:f>
                                    <m:fPr>
                                      <m:ctrlPr>
                                        <a:rPr lang="en-US" sz="2000" i="1">
                                          <a:solidFill>
                                            <a:schemeClr val="bg1">
                                              <a:lumMod val="50000"/>
                                            </a:schemeClr>
                                          </a:solidFill>
                                          <a:latin typeface="Cambria Math" panose="02040503050406030204" pitchFamily="18" charset="0"/>
                                        </a:rPr>
                                      </m:ctrlPr>
                                    </m:fPr>
                                    <m:num>
                                      <m:sSub>
                                        <m:sSubPr>
                                          <m:ctrlPr>
                                            <a:rPr lang="en-US" sz="2000" i="1">
                                              <a:solidFill>
                                                <a:schemeClr val="bg1">
                                                  <a:lumMod val="50000"/>
                                                </a:schemeClr>
                                              </a:solidFill>
                                              <a:latin typeface="Cambria Math" panose="02040503050406030204" pitchFamily="18" charset="0"/>
                                            </a:rPr>
                                          </m:ctrlPr>
                                        </m:sSubPr>
                                        <m:e>
                                          <m:r>
                                            <a:rPr lang="en-US" sz="2000" i="1">
                                              <a:solidFill>
                                                <a:schemeClr val="bg1">
                                                  <a:lumMod val="50000"/>
                                                </a:schemeClr>
                                              </a:solidFill>
                                              <a:latin typeface="Cambria Math"/>
                                            </a:rPr>
                                            <m:t>h</m:t>
                                          </m:r>
                                        </m:e>
                                        <m:sub>
                                          <m:r>
                                            <a:rPr lang="en-US" sz="2000" i="1">
                                              <a:solidFill>
                                                <a:schemeClr val="bg1">
                                                  <a:lumMod val="50000"/>
                                                </a:schemeClr>
                                              </a:solidFill>
                                              <a:latin typeface="Cambria Math"/>
                                            </a:rPr>
                                            <m:t>𝑖𝑐𝑒</m:t>
                                          </m:r>
                                        </m:sub>
                                      </m:sSub>
                                      <m:r>
                                        <a:rPr lang="en-US" sz="2000" i="1">
                                          <a:solidFill>
                                            <a:schemeClr val="bg1">
                                              <a:lumMod val="50000"/>
                                            </a:schemeClr>
                                          </a:solidFill>
                                          <a:latin typeface="Cambria Math"/>
                                        </a:rPr>
                                        <m:t>−</m:t>
                                      </m:r>
                                      <m:sSub>
                                        <m:sSubPr>
                                          <m:ctrlPr>
                                            <a:rPr lang="en-US" sz="2000" i="1">
                                              <a:solidFill>
                                                <a:schemeClr val="bg1">
                                                  <a:lumMod val="50000"/>
                                                </a:schemeClr>
                                              </a:solidFill>
                                              <a:latin typeface="Cambria Math" panose="02040503050406030204" pitchFamily="18" charset="0"/>
                                            </a:rPr>
                                          </m:ctrlPr>
                                        </m:sSubPr>
                                        <m:e>
                                          <m:r>
                                            <a:rPr lang="en-US" sz="2000" i="1">
                                              <a:solidFill>
                                                <a:schemeClr val="bg1">
                                                  <a:lumMod val="50000"/>
                                                </a:schemeClr>
                                              </a:solidFill>
                                              <a:latin typeface="Cambria Math"/>
                                            </a:rPr>
                                            <m:t>h</m:t>
                                          </m:r>
                                        </m:e>
                                        <m:sub>
                                          <m:r>
                                            <a:rPr lang="en-US" sz="2000" i="1">
                                              <a:solidFill>
                                                <a:schemeClr val="bg1">
                                                  <a:lumMod val="50000"/>
                                                </a:schemeClr>
                                              </a:solidFill>
                                              <a:latin typeface="Cambria Math"/>
                                            </a:rPr>
                                            <m:t>𝑖</m:t>
                                          </m:r>
                                        </m:sub>
                                      </m:sSub>
                                    </m:num>
                                    <m:den>
                                      <m:r>
                                        <m:rPr>
                                          <m:nor/>
                                        </m:rPr>
                                        <a:rPr lang="en-US" sz="2000">
                                          <a:solidFill>
                                            <a:schemeClr val="bg1">
                                              <a:lumMod val="50000"/>
                                            </a:schemeClr>
                                          </a:solidFill>
                                          <a:latin typeface="Symbol" panose="05050102010706020507" pitchFamily="18" charset="2"/>
                                        </a:rPr>
                                        <m:t>l</m:t>
                                      </m:r>
                                      <m:r>
                                        <m:rPr>
                                          <m:nor/>
                                        </m:rPr>
                                        <a:rPr lang="en-US" sz="2000">
                                          <a:solidFill>
                                            <a:schemeClr val="bg1">
                                              <a:lumMod val="50000"/>
                                            </a:schemeClr>
                                          </a:solidFill>
                                        </a:rPr>
                                        <m:t> </m:t>
                                      </m:r>
                                      <m:r>
                                        <m:rPr>
                                          <m:nor/>
                                        </m:rPr>
                                        <a:rPr lang="en-US" sz="2000" baseline="-25000">
                                          <a:solidFill>
                                            <a:schemeClr val="bg1">
                                              <a:lumMod val="50000"/>
                                            </a:schemeClr>
                                          </a:solidFill>
                                        </a:rPr>
                                        <m:t>ice</m:t>
                                      </m:r>
                                    </m:den>
                                  </m:f>
                                  <m:r>
                                    <m:rPr>
                                      <m:nor/>
                                    </m:rPr>
                                    <a:rPr lang="en-US" sz="2000" dirty="0">
                                      <a:solidFill>
                                        <a:schemeClr val="bg1">
                                          <a:lumMod val="50000"/>
                                        </a:schemeClr>
                                      </a:solidFill>
                                      <a:latin typeface="Symbol" panose="05050102010706020507" pitchFamily="18" charset="2"/>
                                    </a:rPr>
                                    <m:t> </m:t>
                                  </m:r>
                                </m:den>
                              </m:f>
                            </m:e>
                          </m:d>
                        </m:sup>
                      </m:sSup>
                    </m:oMath>
                  </a14:m>
                  <a:endParaRPr lang="en-US" sz="2200" b="1" dirty="0">
                    <a:solidFill>
                      <a:schemeClr val="bg1">
                        <a:lumMod val="50000"/>
                      </a:schemeClr>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100182" y="4662648"/>
                  <a:ext cx="5000023" cy="757451"/>
                </a:xfrm>
                <a:prstGeom prst="rect">
                  <a:avLst/>
                </a:prstGeom>
                <a:blipFill rotWithShape="1">
                  <a:blip r:embed="rId6"/>
                  <a:stretch>
                    <a:fillRect b="-16129"/>
                  </a:stretch>
                </a:blipFill>
              </p:spPr>
              <p:txBody>
                <a:bodyPr/>
                <a:lstStyle/>
                <a:p>
                  <a:r>
                    <a:rPr lang="en-US">
                      <a:noFill/>
                    </a:rPr>
                    <a:t> </a:t>
                  </a:r>
                </a:p>
              </p:txBody>
            </p:sp>
          </mc:Fallback>
        </mc:AlternateContent>
        <p:sp>
          <p:nvSpPr>
            <p:cNvPr id="19" name="TextBox 18"/>
            <p:cNvSpPr txBox="1"/>
            <p:nvPr/>
          </p:nvSpPr>
          <p:spPr>
            <a:xfrm>
              <a:off x="152400" y="5481674"/>
              <a:ext cx="3657599" cy="307777"/>
            </a:xfrm>
            <a:prstGeom prst="rect">
              <a:avLst/>
            </a:prstGeom>
            <a:noFill/>
          </p:spPr>
          <p:txBody>
            <a:bodyPr wrap="square" rtlCol="0">
              <a:spAutoFit/>
            </a:bodyPr>
            <a:lstStyle/>
            <a:p>
              <a:pPr algn="ctr"/>
              <a:r>
                <a:rPr lang="en-US" sz="1400" dirty="0">
                  <a:solidFill>
                    <a:srgbClr val="000000"/>
                  </a:solidFill>
                  <a:latin typeface="Calibri" panose="020F0502020204030204" pitchFamily="34" charset="0"/>
                </a:rPr>
                <a:t>P</a:t>
              </a:r>
              <a:r>
                <a:rPr lang="en-US" sz="1400" baseline="-25000" dirty="0">
                  <a:solidFill>
                    <a:srgbClr val="000000"/>
                  </a:solidFill>
                  <a:latin typeface="Calibri" panose="020F0502020204030204" pitchFamily="34" charset="0"/>
                </a:rPr>
                <a:t>i</a:t>
              </a:r>
              <a:r>
                <a:rPr lang="en-US" sz="1400" dirty="0">
                  <a:solidFill>
                    <a:srgbClr val="000000"/>
                  </a:solidFill>
                  <a:latin typeface="Calibri" panose="020F0502020204030204" pitchFamily="34" charset="0"/>
                </a:rPr>
                <a:t>  - predicted by vapor pressure equilibrium</a:t>
              </a:r>
            </a:p>
          </p:txBody>
        </p:sp>
      </p:grpSp>
    </p:spTree>
    <p:extLst>
      <p:ext uri="{BB962C8B-B14F-4D97-AF65-F5344CB8AC3E}">
        <p14:creationId xmlns:p14="http://schemas.microsoft.com/office/powerpoint/2010/main" val="426455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700" dirty="0">
                <a:solidFill>
                  <a:schemeClr val="accent1"/>
                </a:solidFill>
              </a:rPr>
              <a:t>Heat Transfer into vials through direct contact Conduction from shelf </a:t>
            </a:r>
          </a:p>
        </p:txBody>
      </p:sp>
      <p:pic>
        <p:nvPicPr>
          <p:cNvPr id="1024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2738" y="1380931"/>
            <a:ext cx="7998524" cy="4667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5BE6B8AA-A5D7-4017-83CF-3DCD48C83995}"/>
              </a:ext>
            </a:extLst>
          </p:cNvPr>
          <p:cNvSpPr/>
          <p:nvPr/>
        </p:nvSpPr>
        <p:spPr>
          <a:xfrm>
            <a:off x="6693009" y="5679326"/>
            <a:ext cx="2270750" cy="369332"/>
          </a:xfrm>
          <a:prstGeom prst="rect">
            <a:avLst/>
          </a:prstGeom>
        </p:spPr>
        <p:txBody>
          <a:bodyPr wrap="none">
            <a:spAutoFit/>
          </a:bodyPr>
          <a:lstStyle/>
          <a:p>
            <a:r>
              <a:rPr lang="en-US" dirty="0" err="1"/>
              <a:t>Tchessalov</a:t>
            </a:r>
            <a:r>
              <a:rPr lang="en-US" dirty="0"/>
              <a:t>, S (ND) </a:t>
            </a:r>
          </a:p>
        </p:txBody>
      </p:sp>
    </p:spTree>
    <p:extLst>
      <p:ext uri="{BB962C8B-B14F-4D97-AF65-F5344CB8AC3E}">
        <p14:creationId xmlns:p14="http://schemas.microsoft.com/office/powerpoint/2010/main" val="1963861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700" dirty="0">
                <a:solidFill>
                  <a:schemeClr val="accent1"/>
                </a:solidFill>
              </a:rPr>
              <a:t>Heat Transfer into vials through direct contact Conduction from shelf </a:t>
            </a:r>
          </a:p>
        </p:txBody>
      </p:sp>
      <p:pic>
        <p:nvPicPr>
          <p:cNvPr id="1024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2738" y="1371600"/>
            <a:ext cx="7998524" cy="4667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38C878D7-498B-46E4-8574-83676C74482C}"/>
              </a:ext>
            </a:extLst>
          </p:cNvPr>
          <p:cNvSpPr/>
          <p:nvPr/>
        </p:nvSpPr>
        <p:spPr>
          <a:xfrm>
            <a:off x="6693009" y="5679326"/>
            <a:ext cx="2270750" cy="369332"/>
          </a:xfrm>
          <a:prstGeom prst="rect">
            <a:avLst/>
          </a:prstGeom>
        </p:spPr>
        <p:txBody>
          <a:bodyPr wrap="none">
            <a:spAutoFit/>
          </a:bodyPr>
          <a:lstStyle/>
          <a:p>
            <a:r>
              <a:rPr lang="en-US" dirty="0" err="1"/>
              <a:t>Tchessalov</a:t>
            </a:r>
            <a:r>
              <a:rPr lang="en-US" dirty="0"/>
              <a:t>, S (ND) </a:t>
            </a:r>
          </a:p>
        </p:txBody>
      </p:sp>
    </p:spTree>
    <p:extLst>
      <p:ext uri="{BB962C8B-B14F-4D97-AF65-F5344CB8AC3E}">
        <p14:creationId xmlns:p14="http://schemas.microsoft.com/office/powerpoint/2010/main" val="2842035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700" dirty="0">
                <a:solidFill>
                  <a:schemeClr val="accent1"/>
                </a:solidFill>
              </a:rPr>
              <a:t>Heat Transfer into vials by Radiation from walls and shelves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63" y="1408114"/>
            <a:ext cx="8516937" cy="4638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84075806-169E-469F-A6B8-AEDDA7E30B67}"/>
              </a:ext>
            </a:extLst>
          </p:cNvPr>
          <p:cNvSpPr/>
          <p:nvPr/>
        </p:nvSpPr>
        <p:spPr>
          <a:xfrm>
            <a:off x="6683678" y="5781963"/>
            <a:ext cx="2270750" cy="369332"/>
          </a:xfrm>
          <a:prstGeom prst="rect">
            <a:avLst/>
          </a:prstGeom>
        </p:spPr>
        <p:txBody>
          <a:bodyPr wrap="none">
            <a:spAutoFit/>
          </a:bodyPr>
          <a:lstStyle/>
          <a:p>
            <a:r>
              <a:rPr lang="en-US" dirty="0" err="1"/>
              <a:t>Tchessalov</a:t>
            </a:r>
            <a:r>
              <a:rPr lang="en-US" dirty="0"/>
              <a:t>, S (ND) </a:t>
            </a:r>
          </a:p>
        </p:txBody>
      </p:sp>
    </p:spTree>
    <p:extLst>
      <p:ext uri="{BB962C8B-B14F-4D97-AF65-F5344CB8AC3E}">
        <p14:creationId xmlns:p14="http://schemas.microsoft.com/office/powerpoint/2010/main" val="4075013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700" dirty="0">
                <a:solidFill>
                  <a:schemeClr val="accent1"/>
                </a:solidFill>
              </a:rPr>
              <a:t>Heat Transfer into vials through</a:t>
            </a:r>
            <a:br>
              <a:rPr lang="en-US" sz="2700" dirty="0">
                <a:solidFill>
                  <a:schemeClr val="accent1"/>
                </a:solidFill>
              </a:rPr>
            </a:br>
            <a:r>
              <a:rPr lang="en-US" sz="2700" dirty="0">
                <a:solidFill>
                  <a:schemeClr val="accent1"/>
                </a:solidFill>
              </a:rPr>
              <a:t>Gas Conduction and Convection</a:t>
            </a:r>
          </a:p>
        </p:txBody>
      </p:sp>
      <p:pic>
        <p:nvPicPr>
          <p:cNvPr id="9218"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1338264"/>
            <a:ext cx="8560797" cy="4866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FE76C556-358E-46A3-B9C1-3A72CAD0158A}"/>
              </a:ext>
            </a:extLst>
          </p:cNvPr>
          <p:cNvSpPr/>
          <p:nvPr/>
        </p:nvSpPr>
        <p:spPr>
          <a:xfrm>
            <a:off x="6795645" y="5735310"/>
            <a:ext cx="2270750" cy="369332"/>
          </a:xfrm>
          <a:prstGeom prst="rect">
            <a:avLst/>
          </a:prstGeom>
        </p:spPr>
        <p:txBody>
          <a:bodyPr wrap="none">
            <a:spAutoFit/>
          </a:bodyPr>
          <a:lstStyle/>
          <a:p>
            <a:r>
              <a:rPr lang="en-US" dirty="0" err="1"/>
              <a:t>Tchessalov</a:t>
            </a:r>
            <a:r>
              <a:rPr lang="en-US" dirty="0"/>
              <a:t>, S (ND) </a:t>
            </a:r>
          </a:p>
        </p:txBody>
      </p:sp>
    </p:spTree>
    <p:extLst>
      <p:ext uri="{BB962C8B-B14F-4D97-AF65-F5344CB8AC3E}">
        <p14:creationId xmlns:p14="http://schemas.microsoft.com/office/powerpoint/2010/main" val="2481753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sz="2700" dirty="0"/>
              <a:t>Why lyophilize?</a:t>
            </a:r>
          </a:p>
        </p:txBody>
      </p:sp>
      <p:pic>
        <p:nvPicPr>
          <p:cNvPr id="6" name="Picture 5">
            <a:extLst>
              <a:ext uri="{FF2B5EF4-FFF2-40B4-BE49-F238E27FC236}">
                <a16:creationId xmlns:a16="http://schemas.microsoft.com/office/drawing/2014/main" id="{6C5CEFDF-C3A8-49FB-ABF3-4C469E2902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704" t="15555" r="27963" b="21128"/>
          <a:stretch/>
        </p:blipFill>
        <p:spPr>
          <a:xfrm>
            <a:off x="5345005" y="1651376"/>
            <a:ext cx="2739117" cy="2438876"/>
          </a:xfrm>
          <a:prstGeom prst="rect">
            <a:avLst/>
          </a:prstGeom>
        </p:spPr>
      </p:pic>
      <p:sp>
        <p:nvSpPr>
          <p:cNvPr id="7" name="TextBox 6">
            <a:extLst>
              <a:ext uri="{FF2B5EF4-FFF2-40B4-BE49-F238E27FC236}">
                <a16:creationId xmlns:a16="http://schemas.microsoft.com/office/drawing/2014/main" id="{79FA3ABE-A47D-4A57-BF16-46BFDF8EC08F}"/>
              </a:ext>
            </a:extLst>
          </p:cNvPr>
          <p:cNvSpPr txBox="1"/>
          <p:nvPr/>
        </p:nvSpPr>
        <p:spPr>
          <a:xfrm>
            <a:off x="5077149" y="4386045"/>
            <a:ext cx="3274828" cy="954107"/>
          </a:xfrm>
          <a:prstGeom prst="rect">
            <a:avLst/>
          </a:prstGeom>
          <a:noFill/>
        </p:spPr>
        <p:txBody>
          <a:bodyPr wrap="square" rtlCol="0">
            <a:spAutoFit/>
          </a:bodyPr>
          <a:lstStyle/>
          <a:p>
            <a:pPr algn="ctr"/>
            <a:r>
              <a:rPr lang="en-US" sz="1400" b="1" dirty="0"/>
              <a:t>Product A Before and After Lyophilization</a:t>
            </a:r>
          </a:p>
          <a:p>
            <a:pPr algn="ctr"/>
            <a:endParaRPr lang="en-US" sz="1400" b="1" dirty="0"/>
          </a:p>
          <a:p>
            <a:pPr algn="ctr"/>
            <a:r>
              <a:rPr lang="en-US" sz="1400" dirty="0"/>
              <a:t>Biogen RTP Optimization Cycles</a:t>
            </a:r>
          </a:p>
        </p:txBody>
      </p:sp>
      <p:sp>
        <p:nvSpPr>
          <p:cNvPr id="3" name="TextBox 2">
            <a:extLst>
              <a:ext uri="{FF2B5EF4-FFF2-40B4-BE49-F238E27FC236}">
                <a16:creationId xmlns:a16="http://schemas.microsoft.com/office/drawing/2014/main" id="{E4AEE81F-FA6B-4425-9338-3440F5E913B5}"/>
              </a:ext>
            </a:extLst>
          </p:cNvPr>
          <p:cNvSpPr txBox="1"/>
          <p:nvPr/>
        </p:nvSpPr>
        <p:spPr>
          <a:xfrm>
            <a:off x="754344" y="3263986"/>
            <a:ext cx="3929624" cy="3139321"/>
          </a:xfrm>
          <a:prstGeom prst="rect">
            <a:avLst/>
          </a:prstGeom>
          <a:noFill/>
        </p:spPr>
        <p:txBody>
          <a:bodyPr wrap="square" rtlCol="0">
            <a:spAutoFit/>
          </a:bodyPr>
          <a:lstStyle/>
          <a:p>
            <a:endParaRPr lang="en-US" dirty="0"/>
          </a:p>
          <a:p>
            <a:r>
              <a:rPr lang="en-US" u="sng" dirty="0"/>
              <a:t>Advantages to lyophilization:</a:t>
            </a:r>
          </a:p>
          <a:p>
            <a:endParaRPr lang="en-US" dirty="0"/>
          </a:p>
          <a:p>
            <a:pPr marL="285750" indent="-285750">
              <a:buFont typeface="Arial" panose="020B0604020202020204" pitchFamily="34" charset="0"/>
              <a:buChar char="•"/>
            </a:pPr>
            <a:r>
              <a:rPr lang="en-US" dirty="0"/>
              <a:t>Extend shelf life</a:t>
            </a:r>
          </a:p>
          <a:p>
            <a:pPr marL="285750" indent="-285750">
              <a:buFont typeface="Arial" panose="020B0604020202020204" pitchFamily="34" charset="0"/>
              <a:buChar char="•"/>
            </a:pPr>
            <a:r>
              <a:rPr lang="en-US" dirty="0"/>
              <a:t>Increased flexibility</a:t>
            </a:r>
          </a:p>
          <a:p>
            <a:r>
              <a:rPr lang="en-US" dirty="0"/>
              <a:t>	(</a:t>
            </a:r>
            <a:r>
              <a:rPr lang="en-US" dirty="0" err="1"/>
              <a:t>eg</a:t>
            </a:r>
            <a:r>
              <a:rPr lang="en-US" dirty="0"/>
              <a:t>. reconstitution volume, 	concentration)</a:t>
            </a:r>
          </a:p>
          <a:p>
            <a:pPr marL="285750" indent="-285750">
              <a:buFont typeface="Arial" panose="020B0604020202020204" pitchFamily="34" charset="0"/>
              <a:buChar char="•"/>
            </a:pPr>
            <a:r>
              <a:rPr lang="en-US" dirty="0"/>
              <a:t>Minimize cold chain</a:t>
            </a:r>
          </a:p>
          <a:p>
            <a:endParaRPr lang="en-US" dirty="0"/>
          </a:p>
          <a:p>
            <a:endParaRPr lang="en-US" dirty="0"/>
          </a:p>
          <a:p>
            <a:endParaRPr lang="en-US" dirty="0"/>
          </a:p>
        </p:txBody>
      </p:sp>
      <p:sp>
        <p:nvSpPr>
          <p:cNvPr id="2" name="Rectangle 1">
            <a:extLst>
              <a:ext uri="{FF2B5EF4-FFF2-40B4-BE49-F238E27FC236}">
                <a16:creationId xmlns:a16="http://schemas.microsoft.com/office/drawing/2014/main" id="{E0C9FDD2-1B95-4CDA-9C08-E84FC387A152}"/>
              </a:ext>
            </a:extLst>
          </p:cNvPr>
          <p:cNvSpPr/>
          <p:nvPr/>
        </p:nvSpPr>
        <p:spPr>
          <a:xfrm>
            <a:off x="379679" y="1918409"/>
            <a:ext cx="4460641" cy="923330"/>
          </a:xfrm>
          <a:prstGeom prst="rect">
            <a:avLst/>
          </a:prstGeom>
        </p:spPr>
        <p:txBody>
          <a:bodyPr wrap="square">
            <a:spAutoFit/>
          </a:bodyPr>
          <a:lstStyle/>
          <a:p>
            <a:r>
              <a:rPr lang="en-US" b="1" dirty="0"/>
              <a:t>Lyophilization is used to remove liquid from a formulation at low temperatures through the process of sublimation</a:t>
            </a:r>
          </a:p>
        </p:txBody>
      </p:sp>
    </p:spTree>
    <p:extLst>
      <p:ext uri="{BB962C8B-B14F-4D97-AF65-F5344CB8AC3E}">
        <p14:creationId xmlns:p14="http://schemas.microsoft.com/office/powerpoint/2010/main" val="2277908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sz="2700" dirty="0"/>
              <a:t>Lyophilization basic principle</a:t>
            </a:r>
          </a:p>
        </p:txBody>
      </p:sp>
      <p:grpSp>
        <p:nvGrpSpPr>
          <p:cNvPr id="44" name="Group 43">
            <a:extLst>
              <a:ext uri="{FF2B5EF4-FFF2-40B4-BE49-F238E27FC236}">
                <a16:creationId xmlns:a16="http://schemas.microsoft.com/office/drawing/2014/main" id="{5454EDA6-634F-49FB-A9E9-C5D57BA7BE16}"/>
              </a:ext>
            </a:extLst>
          </p:cNvPr>
          <p:cNvGrpSpPr/>
          <p:nvPr/>
        </p:nvGrpSpPr>
        <p:grpSpPr>
          <a:xfrm>
            <a:off x="2934648" y="2131134"/>
            <a:ext cx="4822568" cy="4010126"/>
            <a:chOff x="1878483" y="1435794"/>
            <a:chExt cx="4822568" cy="4010126"/>
          </a:xfrm>
        </p:grpSpPr>
        <p:grpSp>
          <p:nvGrpSpPr>
            <p:cNvPr id="14" name="Group 13">
              <a:extLst>
                <a:ext uri="{FF2B5EF4-FFF2-40B4-BE49-F238E27FC236}">
                  <a16:creationId xmlns:a16="http://schemas.microsoft.com/office/drawing/2014/main" id="{67934D82-15F6-44BA-8BF7-0C7DD89A2B18}"/>
                </a:ext>
              </a:extLst>
            </p:cNvPr>
            <p:cNvGrpSpPr/>
            <p:nvPr/>
          </p:nvGrpSpPr>
          <p:grpSpPr>
            <a:xfrm>
              <a:off x="1878483" y="1435794"/>
              <a:ext cx="4822568" cy="4010126"/>
              <a:chOff x="3242229" y="1074285"/>
              <a:chExt cx="4304388" cy="3597819"/>
            </a:xfrm>
          </p:grpSpPr>
          <p:pic>
            <p:nvPicPr>
              <p:cNvPr id="15" name="Picture 14">
                <a:extLst>
                  <a:ext uri="{FF2B5EF4-FFF2-40B4-BE49-F238E27FC236}">
                    <a16:creationId xmlns:a16="http://schemas.microsoft.com/office/drawing/2014/main" id="{ECD50AE1-7504-4B5C-B8FC-336BD0F99A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229" y="1074285"/>
                <a:ext cx="4304388" cy="3597819"/>
              </a:xfrm>
              <a:prstGeom prst="rect">
                <a:avLst/>
              </a:prstGeom>
            </p:spPr>
          </p:pic>
          <p:cxnSp>
            <p:nvCxnSpPr>
              <p:cNvPr id="17" name="Straight Arrow Connector 16">
                <a:extLst>
                  <a:ext uri="{FF2B5EF4-FFF2-40B4-BE49-F238E27FC236}">
                    <a16:creationId xmlns:a16="http://schemas.microsoft.com/office/drawing/2014/main" id="{32865EF5-15A6-4C9E-BF0D-127946EBB4C6}"/>
                  </a:ext>
                </a:extLst>
              </p:cNvPr>
              <p:cNvCxnSpPr>
                <a:cxnSpLocks/>
              </p:cNvCxnSpPr>
              <p:nvPr/>
            </p:nvCxnSpPr>
            <p:spPr>
              <a:xfrm>
                <a:off x="4084388" y="3720748"/>
                <a:ext cx="1267459" cy="0"/>
              </a:xfrm>
              <a:prstGeom prst="straightConnector1">
                <a:avLst/>
              </a:prstGeom>
              <a:ln w="38100">
                <a:solidFill>
                  <a:srgbClr val="0B0C0D"/>
                </a:solidFill>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FC162351-AB19-4025-9092-423F0EFBA118}"/>
                  </a:ext>
                </a:extLst>
              </p:cNvPr>
              <p:cNvSpPr txBox="1"/>
              <p:nvPr/>
            </p:nvSpPr>
            <p:spPr>
              <a:xfrm>
                <a:off x="3868238" y="2624676"/>
                <a:ext cx="1003620" cy="248519"/>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nchor="ctr">
                <a:spAutoFit/>
              </a:bodyPr>
              <a:lstStyle/>
              <a:p>
                <a:pPr marL="257175" indent="-257175" algn="ctr">
                  <a:buAutoNum type="arabicPeriod"/>
                </a:pPr>
                <a:r>
                  <a:rPr lang="en-US" sz="1200" b="1" dirty="0">
                    <a:solidFill>
                      <a:schemeClr val="bg1"/>
                    </a:solidFill>
                  </a:rPr>
                  <a:t>Freezing</a:t>
                </a:r>
              </a:p>
            </p:txBody>
          </p:sp>
          <p:sp>
            <p:nvSpPr>
              <p:cNvPr id="19" name="TextBox 18">
                <a:extLst>
                  <a:ext uri="{FF2B5EF4-FFF2-40B4-BE49-F238E27FC236}">
                    <a16:creationId xmlns:a16="http://schemas.microsoft.com/office/drawing/2014/main" id="{C94E2CAE-1247-441E-8792-B877DE128961}"/>
                  </a:ext>
                </a:extLst>
              </p:cNvPr>
              <p:cNvSpPr txBox="1"/>
              <p:nvPr/>
            </p:nvSpPr>
            <p:spPr>
              <a:xfrm>
                <a:off x="4084388" y="3854713"/>
                <a:ext cx="1267459" cy="24851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200" b="1" dirty="0">
                    <a:solidFill>
                      <a:schemeClr val="bg1"/>
                    </a:solidFill>
                  </a:rPr>
                  <a:t>2.  Sublimation</a:t>
                </a:r>
              </a:p>
            </p:txBody>
          </p:sp>
        </p:grpSp>
        <p:cxnSp>
          <p:nvCxnSpPr>
            <p:cNvPr id="38" name="Straight Arrow Connector 37">
              <a:extLst>
                <a:ext uri="{FF2B5EF4-FFF2-40B4-BE49-F238E27FC236}">
                  <a16:creationId xmlns:a16="http://schemas.microsoft.com/office/drawing/2014/main" id="{BED067DE-CD50-4C2A-98DB-5B0DF48CCFEA}"/>
                </a:ext>
              </a:extLst>
            </p:cNvPr>
            <p:cNvCxnSpPr>
              <a:cxnSpLocks/>
            </p:cNvCxnSpPr>
            <p:nvPr/>
          </p:nvCxnSpPr>
          <p:spPr>
            <a:xfrm flipH="1">
              <a:off x="2822025" y="3605954"/>
              <a:ext cx="1327571" cy="0"/>
            </a:xfrm>
            <a:prstGeom prst="straightConnector1">
              <a:avLst/>
            </a:prstGeom>
            <a:ln w="38100">
              <a:solidFill>
                <a:srgbClr val="0B0C0D"/>
              </a:solidFill>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0599C90C-0720-46BF-A38D-037BD6E87C04}"/>
                </a:ext>
              </a:extLst>
            </p:cNvPr>
            <p:cNvCxnSpPr>
              <a:cxnSpLocks/>
            </p:cNvCxnSpPr>
            <p:nvPr/>
          </p:nvCxnSpPr>
          <p:spPr>
            <a:xfrm>
              <a:off x="2822025" y="3605954"/>
              <a:ext cx="0" cy="763805"/>
            </a:xfrm>
            <a:prstGeom prst="straightConnector1">
              <a:avLst/>
            </a:prstGeom>
            <a:ln w="38100">
              <a:solidFill>
                <a:srgbClr val="0B0C0D"/>
              </a:solidFill>
              <a:tailEnd type="triangle"/>
            </a:ln>
          </p:spPr>
          <p:style>
            <a:lnRef idx="2">
              <a:schemeClr val="accent1"/>
            </a:lnRef>
            <a:fillRef idx="0">
              <a:schemeClr val="accent1"/>
            </a:fillRef>
            <a:effectRef idx="1">
              <a:schemeClr val="accent1"/>
            </a:effectRef>
            <a:fontRef idx="minor">
              <a:schemeClr val="tx1"/>
            </a:fontRef>
          </p:style>
        </p:cxnSp>
      </p:grpSp>
      <p:sp>
        <p:nvSpPr>
          <p:cNvPr id="45" name="Rectangle 44">
            <a:extLst>
              <a:ext uri="{FF2B5EF4-FFF2-40B4-BE49-F238E27FC236}">
                <a16:creationId xmlns:a16="http://schemas.microsoft.com/office/drawing/2014/main" id="{7921B7DB-94BC-4E74-B54A-0359A1B501BD}"/>
              </a:ext>
            </a:extLst>
          </p:cNvPr>
          <p:cNvSpPr/>
          <p:nvPr/>
        </p:nvSpPr>
        <p:spPr>
          <a:xfrm>
            <a:off x="483577" y="1218152"/>
            <a:ext cx="8343182" cy="1754326"/>
          </a:xfrm>
          <a:prstGeom prst="rect">
            <a:avLst/>
          </a:prstGeom>
        </p:spPr>
        <p:txBody>
          <a:bodyPr wrap="square">
            <a:spAutoFit/>
          </a:bodyPr>
          <a:lstStyle/>
          <a:p>
            <a:r>
              <a:rPr lang="en-US" b="1" dirty="0"/>
              <a:t>The freeze drying process involves freezing a product and then placing under a vacuum, allowing the ice to change directly from solid to vapor without passing through a liquid phase</a:t>
            </a:r>
          </a:p>
          <a:p>
            <a:endParaRPr lang="en-US" dirty="0"/>
          </a:p>
          <a:p>
            <a:endParaRPr lang="en-US" dirty="0"/>
          </a:p>
          <a:p>
            <a:endParaRPr lang="en-US" dirty="0"/>
          </a:p>
        </p:txBody>
      </p:sp>
      <p:sp>
        <p:nvSpPr>
          <p:cNvPr id="46" name="TextBox 45">
            <a:extLst>
              <a:ext uri="{FF2B5EF4-FFF2-40B4-BE49-F238E27FC236}">
                <a16:creationId xmlns:a16="http://schemas.microsoft.com/office/drawing/2014/main" id="{000D3A00-E59F-45C5-96D1-C168F2963629}"/>
              </a:ext>
            </a:extLst>
          </p:cNvPr>
          <p:cNvSpPr txBox="1"/>
          <p:nvPr/>
        </p:nvSpPr>
        <p:spPr>
          <a:xfrm>
            <a:off x="1256580" y="2972478"/>
            <a:ext cx="1551660" cy="1200329"/>
          </a:xfrm>
          <a:prstGeom prst="rect">
            <a:avLst/>
          </a:prstGeom>
          <a:noFill/>
        </p:spPr>
        <p:txBody>
          <a:bodyPr wrap="square" rtlCol="0">
            <a:spAutoFit/>
          </a:bodyPr>
          <a:lstStyle/>
          <a:p>
            <a:r>
              <a:rPr lang="en-US" sz="1200" dirty="0"/>
              <a:t>Under atmospheric pressure, ice converts to liquid (melting) when temperature increases</a:t>
            </a:r>
          </a:p>
        </p:txBody>
      </p:sp>
      <p:sp>
        <p:nvSpPr>
          <p:cNvPr id="47" name="TextBox 46">
            <a:extLst>
              <a:ext uri="{FF2B5EF4-FFF2-40B4-BE49-F238E27FC236}">
                <a16:creationId xmlns:a16="http://schemas.microsoft.com/office/drawing/2014/main" id="{98AF76A6-A844-4E6A-B15E-0D93F55AAB7B}"/>
              </a:ext>
            </a:extLst>
          </p:cNvPr>
          <p:cNvSpPr txBox="1"/>
          <p:nvPr/>
        </p:nvSpPr>
        <p:spPr>
          <a:xfrm>
            <a:off x="1308510" y="4683196"/>
            <a:ext cx="1447800" cy="1015663"/>
          </a:xfrm>
          <a:prstGeom prst="rect">
            <a:avLst/>
          </a:prstGeom>
          <a:noFill/>
        </p:spPr>
        <p:txBody>
          <a:bodyPr wrap="square" rtlCol="0">
            <a:spAutoFit/>
          </a:bodyPr>
          <a:lstStyle/>
          <a:p>
            <a:r>
              <a:rPr lang="en-US" sz="1200" dirty="0"/>
              <a:t>Under low pressure, ice converts to gas when temperature increases</a:t>
            </a:r>
          </a:p>
        </p:txBody>
      </p:sp>
    </p:spTree>
    <p:extLst>
      <p:ext uri="{BB962C8B-B14F-4D97-AF65-F5344CB8AC3E}">
        <p14:creationId xmlns:p14="http://schemas.microsoft.com/office/powerpoint/2010/main" val="263595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sz="2700" dirty="0"/>
              <a:t>Lyophilization Process Overview</a:t>
            </a:r>
          </a:p>
        </p:txBody>
      </p:sp>
      <p:grpSp>
        <p:nvGrpSpPr>
          <p:cNvPr id="6" name="Group 5">
            <a:extLst>
              <a:ext uri="{FF2B5EF4-FFF2-40B4-BE49-F238E27FC236}">
                <a16:creationId xmlns:a16="http://schemas.microsoft.com/office/drawing/2014/main" id="{47F19ABD-7DAA-448A-AC15-97CD19D2187D}"/>
              </a:ext>
            </a:extLst>
          </p:cNvPr>
          <p:cNvGrpSpPr/>
          <p:nvPr/>
        </p:nvGrpSpPr>
        <p:grpSpPr>
          <a:xfrm>
            <a:off x="1217286" y="1106267"/>
            <a:ext cx="6705461" cy="2508730"/>
            <a:chOff x="381000" y="3429000"/>
            <a:chExt cx="8458200" cy="2971800"/>
          </a:xfrm>
        </p:grpSpPr>
        <p:pic>
          <p:nvPicPr>
            <p:cNvPr id="7" name="Picture 4">
              <a:extLst>
                <a:ext uri="{FF2B5EF4-FFF2-40B4-BE49-F238E27FC236}">
                  <a16:creationId xmlns:a16="http://schemas.microsoft.com/office/drawing/2014/main" id="{9A29950F-208E-4534-AC50-D57DF4DE3B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429000"/>
              <a:ext cx="84582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F39AEE81-2651-4F91-8F41-D3DDCFFF9A3C}"/>
                </a:ext>
              </a:extLst>
            </p:cNvPr>
            <p:cNvSpPr/>
            <p:nvPr/>
          </p:nvSpPr>
          <p:spPr>
            <a:xfrm>
              <a:off x="1058196" y="3871452"/>
              <a:ext cx="838200" cy="2195052"/>
            </a:xfrm>
            <a:prstGeom prst="rect">
              <a:avLst/>
            </a:prstGeom>
            <a:noFill/>
            <a:ln w="3175">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8165CEF8-250C-4DE0-9459-98CE61A747F8}"/>
                </a:ext>
              </a:extLst>
            </p:cNvPr>
            <p:cNvSpPr/>
            <p:nvPr/>
          </p:nvSpPr>
          <p:spPr>
            <a:xfrm>
              <a:off x="1905000" y="3871452"/>
              <a:ext cx="4648199" cy="2195052"/>
            </a:xfrm>
            <a:prstGeom prst="rect">
              <a:avLst/>
            </a:prstGeom>
            <a:solidFill>
              <a:srgbClr val="C6190C">
                <a:alpha val="10000"/>
              </a:srgbClr>
            </a:solidFill>
            <a:ln w="3175">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75F0D245-2219-42A1-AE53-998635CD98E7}"/>
                </a:ext>
              </a:extLst>
            </p:cNvPr>
            <p:cNvSpPr/>
            <p:nvPr/>
          </p:nvSpPr>
          <p:spPr>
            <a:xfrm>
              <a:off x="6562383" y="3871452"/>
              <a:ext cx="2174074" cy="2195052"/>
            </a:xfrm>
            <a:prstGeom prst="rect">
              <a:avLst/>
            </a:prstGeom>
            <a:noFill/>
            <a:ln w="3175">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5E868B08-8BF8-4AB7-955B-06E5BE5AD33D}"/>
                </a:ext>
              </a:extLst>
            </p:cNvPr>
            <p:cNvSpPr txBox="1"/>
            <p:nvPr/>
          </p:nvSpPr>
          <p:spPr>
            <a:xfrm>
              <a:off x="1288002" y="3962400"/>
              <a:ext cx="378588" cy="355472"/>
            </a:xfrm>
            <a:prstGeom prst="rect">
              <a:avLst/>
            </a:prstGeom>
            <a:noFill/>
          </p:spPr>
          <p:txBody>
            <a:bodyPr wrap="square" rtlCol="0">
              <a:spAutoFit/>
            </a:bodyPr>
            <a:lstStyle/>
            <a:p>
              <a:r>
                <a:rPr lang="en-US" sz="1350" b="1" dirty="0">
                  <a:solidFill>
                    <a:srgbClr val="000000"/>
                  </a:solidFill>
                </a:rPr>
                <a:t>1</a:t>
              </a:r>
            </a:p>
          </p:txBody>
        </p:sp>
        <p:sp>
          <p:nvSpPr>
            <p:cNvPr id="12" name="TextBox 11">
              <a:extLst>
                <a:ext uri="{FF2B5EF4-FFF2-40B4-BE49-F238E27FC236}">
                  <a16:creationId xmlns:a16="http://schemas.microsoft.com/office/drawing/2014/main" id="{18FADBED-5697-45C2-B846-310C4D6A03FF}"/>
                </a:ext>
              </a:extLst>
            </p:cNvPr>
            <p:cNvSpPr txBox="1"/>
            <p:nvPr/>
          </p:nvSpPr>
          <p:spPr>
            <a:xfrm>
              <a:off x="3810000" y="3962400"/>
              <a:ext cx="378588" cy="355472"/>
            </a:xfrm>
            <a:prstGeom prst="rect">
              <a:avLst/>
            </a:prstGeom>
            <a:noFill/>
          </p:spPr>
          <p:txBody>
            <a:bodyPr wrap="square" rtlCol="0">
              <a:spAutoFit/>
            </a:bodyPr>
            <a:lstStyle/>
            <a:p>
              <a:r>
                <a:rPr lang="en-US" sz="1350" b="1" dirty="0">
                  <a:solidFill>
                    <a:srgbClr val="000000"/>
                  </a:solidFill>
                </a:rPr>
                <a:t>2</a:t>
              </a:r>
            </a:p>
          </p:txBody>
        </p:sp>
        <p:sp>
          <p:nvSpPr>
            <p:cNvPr id="13" name="TextBox 12">
              <a:extLst>
                <a:ext uri="{FF2B5EF4-FFF2-40B4-BE49-F238E27FC236}">
                  <a16:creationId xmlns:a16="http://schemas.microsoft.com/office/drawing/2014/main" id="{B30DB18E-ABAC-4FA9-8376-BB5B604E75EE}"/>
                </a:ext>
              </a:extLst>
            </p:cNvPr>
            <p:cNvSpPr txBox="1"/>
            <p:nvPr/>
          </p:nvSpPr>
          <p:spPr>
            <a:xfrm>
              <a:off x="7470012" y="3962400"/>
              <a:ext cx="378588" cy="355472"/>
            </a:xfrm>
            <a:prstGeom prst="rect">
              <a:avLst/>
            </a:prstGeom>
            <a:noFill/>
          </p:spPr>
          <p:txBody>
            <a:bodyPr wrap="square" rtlCol="0">
              <a:spAutoFit/>
            </a:bodyPr>
            <a:lstStyle/>
            <a:p>
              <a:r>
                <a:rPr lang="en-US" sz="1350" b="1" dirty="0">
                  <a:solidFill>
                    <a:srgbClr val="000000"/>
                  </a:solidFill>
                </a:rPr>
                <a:t>3</a:t>
              </a:r>
            </a:p>
          </p:txBody>
        </p:sp>
      </p:grpSp>
      <p:grpSp>
        <p:nvGrpSpPr>
          <p:cNvPr id="2" name="Group 1">
            <a:extLst>
              <a:ext uri="{FF2B5EF4-FFF2-40B4-BE49-F238E27FC236}">
                <a16:creationId xmlns:a16="http://schemas.microsoft.com/office/drawing/2014/main" id="{D35D6435-9A49-4C61-ABDF-9031DD4DDF9C}"/>
              </a:ext>
            </a:extLst>
          </p:cNvPr>
          <p:cNvGrpSpPr/>
          <p:nvPr/>
        </p:nvGrpSpPr>
        <p:grpSpPr>
          <a:xfrm>
            <a:off x="1197941" y="3765027"/>
            <a:ext cx="7046694" cy="1006627"/>
            <a:chOff x="1121360" y="4421821"/>
            <a:chExt cx="7046694" cy="1006627"/>
          </a:xfrm>
        </p:grpSpPr>
        <p:sp>
          <p:nvSpPr>
            <p:cNvPr id="26" name="Content Placeholder 1">
              <a:extLst>
                <a:ext uri="{FF2B5EF4-FFF2-40B4-BE49-F238E27FC236}">
                  <a16:creationId xmlns:a16="http://schemas.microsoft.com/office/drawing/2014/main" id="{63663C32-3873-4B28-8F68-CEB97FAA68A3}"/>
                </a:ext>
              </a:extLst>
            </p:cNvPr>
            <p:cNvSpPr txBox="1">
              <a:spLocks/>
            </p:cNvSpPr>
            <p:nvPr/>
          </p:nvSpPr>
          <p:spPr>
            <a:xfrm>
              <a:off x="1121360" y="4421821"/>
              <a:ext cx="2924457" cy="1006627"/>
            </a:xfrm>
            <a:prstGeom prst="rect">
              <a:avLst/>
            </a:prstGeom>
          </p:spPr>
          <p:txBody>
            <a:bodyPr>
              <a:normAutofit/>
            </a:bodyPr>
            <a:lst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pPr marL="342900" lvl="3" indent="-210741" defTabSz="85725">
                <a:buFont typeface="+mj-lt"/>
                <a:buAutoNum type="arabicPeriod"/>
              </a:pPr>
              <a:r>
                <a:rPr lang="en-US" sz="1350" dirty="0">
                  <a:solidFill>
                    <a:srgbClr val="000000"/>
                  </a:solidFill>
                </a:rPr>
                <a:t>Freezing and Annealing</a:t>
              </a:r>
            </a:p>
            <a:p>
              <a:pPr marL="342900" lvl="3" indent="-210741" defTabSz="85725">
                <a:buFont typeface="+mj-lt"/>
                <a:buAutoNum type="arabicPeriod"/>
              </a:pPr>
              <a:r>
                <a:rPr lang="en-US" sz="1350" b="1" dirty="0">
                  <a:solidFill>
                    <a:srgbClr val="000000"/>
                  </a:solidFill>
                </a:rPr>
                <a:t>Primary Drying   </a:t>
              </a:r>
            </a:p>
            <a:p>
              <a:pPr marL="342900" lvl="3" indent="-210741" defTabSz="85725">
                <a:buFont typeface="+mj-lt"/>
                <a:buAutoNum type="arabicPeriod"/>
              </a:pPr>
              <a:r>
                <a:rPr lang="en-US" sz="1350" dirty="0">
                  <a:solidFill>
                    <a:srgbClr val="000000"/>
                  </a:solidFill>
                </a:rPr>
                <a:t>Secondary Drying</a:t>
              </a:r>
              <a:endParaRPr lang="en-US" sz="1200" dirty="0"/>
            </a:p>
          </p:txBody>
        </p:sp>
        <p:sp>
          <p:nvSpPr>
            <p:cNvPr id="27" name="Content Placeholder 1">
              <a:extLst>
                <a:ext uri="{FF2B5EF4-FFF2-40B4-BE49-F238E27FC236}">
                  <a16:creationId xmlns:a16="http://schemas.microsoft.com/office/drawing/2014/main" id="{49468579-B68B-4594-BCA6-F2D4FCB1D07A}"/>
                </a:ext>
              </a:extLst>
            </p:cNvPr>
            <p:cNvSpPr txBox="1">
              <a:spLocks/>
            </p:cNvSpPr>
            <p:nvPr/>
          </p:nvSpPr>
          <p:spPr>
            <a:xfrm>
              <a:off x="3614033" y="4469780"/>
              <a:ext cx="1975656" cy="936522"/>
            </a:xfrm>
            <a:prstGeom prst="rect">
              <a:avLst/>
            </a:prstGeom>
          </p:spPr>
          <p:txBody>
            <a:bodyPr vert="horz" lIns="68580" tIns="34290" rIns="68580" bIns="34290" rtlCol="0">
              <a:noAutofit/>
            </a:bodyPr>
            <a:lstStyle>
              <a:lvl1pPr marL="171450" marR="0" indent="-171450" algn="l" defTabSz="457200" rtl="0" eaLnBrk="1" fontAlgn="auto" latinLnBrk="0" hangingPunct="1">
                <a:lnSpc>
                  <a:spcPct val="140000"/>
                </a:lnSpc>
                <a:spcBef>
                  <a:spcPct val="20000"/>
                </a:spcBef>
                <a:spcAft>
                  <a:spcPts val="600"/>
                </a:spcAft>
                <a:buClrTx/>
                <a:buSzTx/>
                <a:buFont typeface="Arial"/>
                <a:buChar char="•"/>
                <a:tabLst/>
                <a:defRPr lang="en-US" sz="1400" b="0" i="0" kern="1200" baseline="0" smtClean="0">
                  <a:solidFill>
                    <a:srgbClr val="7C878E"/>
                  </a:solidFill>
                  <a:effectLst/>
                  <a:latin typeface="Arial"/>
                  <a:ea typeface="+mn-ea"/>
                  <a:cs typeface="Arial"/>
                </a:defRPr>
              </a:lvl1pPr>
              <a:lvl2pPr marL="0" indent="0" algn="l" defTabSz="457200" rtl="0" eaLnBrk="1" latinLnBrk="0" hangingPunct="1">
                <a:spcBef>
                  <a:spcPct val="20000"/>
                </a:spcBef>
                <a:spcAft>
                  <a:spcPts val="600"/>
                </a:spcAft>
                <a:buFont typeface="Arial"/>
                <a:buNone/>
                <a:defRPr sz="1400" kern="1200">
                  <a:solidFill>
                    <a:srgbClr val="578196"/>
                  </a:solidFill>
                  <a:latin typeface="+mn-lt"/>
                  <a:ea typeface="+mn-ea"/>
                  <a:cs typeface="+mn-cs"/>
                </a:defRPr>
              </a:lvl2pPr>
              <a:lvl3pPr marL="346075" indent="-111125" algn="l" defTabSz="169863" rtl="0" eaLnBrk="1" latinLnBrk="0" hangingPunct="1">
                <a:lnSpc>
                  <a:spcPct val="100000"/>
                </a:lnSpc>
                <a:spcBef>
                  <a:spcPct val="20000"/>
                </a:spcBef>
                <a:spcAft>
                  <a:spcPts val="600"/>
                </a:spcAft>
                <a:buFont typeface="Arial"/>
                <a:buChar char="•"/>
                <a:defRPr sz="1400" b="0" i="0" kern="1200">
                  <a:solidFill>
                    <a:srgbClr val="7C878E"/>
                  </a:solidFill>
                  <a:latin typeface="+mn-lt"/>
                  <a:ea typeface="+mn-ea"/>
                  <a:cs typeface="Arial"/>
                </a:defRPr>
              </a:lvl3pPr>
              <a:lvl4pPr marL="568325" indent="-111125" algn="l" defTabSz="-109538" rtl="0" eaLnBrk="1" latinLnBrk="0" hangingPunct="1">
                <a:lnSpc>
                  <a:spcPct val="100000"/>
                </a:lnSpc>
                <a:spcBef>
                  <a:spcPct val="20000"/>
                </a:spcBef>
                <a:spcAft>
                  <a:spcPts val="600"/>
                </a:spcAft>
                <a:buFont typeface="Arial"/>
                <a:buChar char="–"/>
                <a:tabLst>
                  <a:tab pos="690563" algn="l"/>
                </a:tabLst>
                <a:defRPr sz="1400" b="0" i="0" kern="1200">
                  <a:solidFill>
                    <a:srgbClr val="7C878E"/>
                  </a:solidFill>
                  <a:latin typeface="+mn-lt"/>
                  <a:ea typeface="+mn-ea"/>
                  <a:cs typeface="Arial"/>
                </a:defRPr>
              </a:lvl4pPr>
              <a:lvl5pPr marL="690563" indent="-9525" algn="l" defTabSz="-9525" rtl="0" eaLnBrk="1" latinLnBrk="0" hangingPunct="1">
                <a:spcBef>
                  <a:spcPct val="20000"/>
                </a:spcBef>
                <a:buFont typeface="Arial"/>
                <a:buChar char="»"/>
                <a:defRPr sz="1100" kern="1200">
                  <a:solidFill>
                    <a:srgbClr val="57819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3" indent="0">
                <a:buNone/>
              </a:pPr>
              <a:r>
                <a:rPr lang="en-US" sz="1350" dirty="0">
                  <a:solidFill>
                    <a:srgbClr val="000000"/>
                  </a:solidFill>
                </a:rPr>
                <a:t>Freezing</a:t>
              </a:r>
            </a:p>
            <a:p>
              <a:pPr lvl="3" indent="0">
                <a:buNone/>
              </a:pPr>
              <a:r>
                <a:rPr lang="en-US" sz="1350" b="1" dirty="0">
                  <a:solidFill>
                    <a:srgbClr val="000000"/>
                  </a:solidFill>
                </a:rPr>
                <a:t>Sublimation</a:t>
              </a:r>
            </a:p>
            <a:p>
              <a:pPr lvl="3" indent="0">
                <a:buNone/>
              </a:pPr>
              <a:r>
                <a:rPr lang="en-US" sz="1350" dirty="0">
                  <a:solidFill>
                    <a:srgbClr val="000000"/>
                  </a:solidFill>
                </a:rPr>
                <a:t>Desorption</a:t>
              </a:r>
              <a:endParaRPr lang="en-US" sz="1200" dirty="0"/>
            </a:p>
          </p:txBody>
        </p:sp>
        <p:grpSp>
          <p:nvGrpSpPr>
            <p:cNvPr id="28" name="Group 27">
              <a:extLst>
                <a:ext uri="{FF2B5EF4-FFF2-40B4-BE49-F238E27FC236}">
                  <a16:creationId xmlns:a16="http://schemas.microsoft.com/office/drawing/2014/main" id="{8CE104E7-F234-4800-B600-7505712D0B20}"/>
                </a:ext>
              </a:extLst>
            </p:cNvPr>
            <p:cNvGrpSpPr/>
            <p:nvPr/>
          </p:nvGrpSpPr>
          <p:grpSpPr>
            <a:xfrm>
              <a:off x="3429050" y="4617263"/>
              <a:ext cx="518040" cy="593622"/>
              <a:chOff x="3138112" y="1723104"/>
              <a:chExt cx="690720" cy="791496"/>
            </a:xfrm>
          </p:grpSpPr>
          <p:cxnSp>
            <p:nvCxnSpPr>
              <p:cNvPr id="29" name="Straight Arrow Connector 28">
                <a:extLst>
                  <a:ext uri="{FF2B5EF4-FFF2-40B4-BE49-F238E27FC236}">
                    <a16:creationId xmlns:a16="http://schemas.microsoft.com/office/drawing/2014/main" id="{043749DA-E469-4509-9304-289AD83AB79D}"/>
                  </a:ext>
                </a:extLst>
              </p:cNvPr>
              <p:cNvCxnSpPr/>
              <p:nvPr/>
            </p:nvCxnSpPr>
            <p:spPr>
              <a:xfrm>
                <a:off x="3138112" y="1723104"/>
                <a:ext cx="68580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1382F676-B41F-4DCA-9E99-26CDEB4C17C8}"/>
                  </a:ext>
                </a:extLst>
              </p:cNvPr>
              <p:cNvCxnSpPr/>
              <p:nvPr/>
            </p:nvCxnSpPr>
            <p:spPr>
              <a:xfrm>
                <a:off x="3140572" y="2133600"/>
                <a:ext cx="68580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1C87CFFC-70C9-493A-8020-B40EAF635B85}"/>
                  </a:ext>
                </a:extLst>
              </p:cNvPr>
              <p:cNvCxnSpPr/>
              <p:nvPr/>
            </p:nvCxnSpPr>
            <p:spPr>
              <a:xfrm>
                <a:off x="3143032" y="2514600"/>
                <a:ext cx="68580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
          <p:nvSpPr>
            <p:cNvPr id="32" name="Content Placeholder 1">
              <a:extLst>
                <a:ext uri="{FF2B5EF4-FFF2-40B4-BE49-F238E27FC236}">
                  <a16:creationId xmlns:a16="http://schemas.microsoft.com/office/drawing/2014/main" id="{19B1DB72-0E3F-4DC7-9351-649589428C49}"/>
                </a:ext>
              </a:extLst>
            </p:cNvPr>
            <p:cNvSpPr txBox="1">
              <a:spLocks/>
            </p:cNvSpPr>
            <p:nvPr/>
          </p:nvSpPr>
          <p:spPr>
            <a:xfrm>
              <a:off x="5304566" y="4467935"/>
              <a:ext cx="2863488" cy="936522"/>
            </a:xfrm>
            <a:prstGeom prst="rect">
              <a:avLst/>
            </a:prstGeom>
          </p:spPr>
          <p:txBody>
            <a:bodyPr vert="horz" lIns="68580" tIns="34290" rIns="68580" bIns="34290" rtlCol="0">
              <a:noAutofit/>
            </a:bodyPr>
            <a:lstStyle>
              <a:lvl1pPr marL="171450" marR="0" indent="-171450" algn="l" defTabSz="457200" rtl="0" eaLnBrk="1" fontAlgn="auto" latinLnBrk="0" hangingPunct="1">
                <a:lnSpc>
                  <a:spcPct val="140000"/>
                </a:lnSpc>
                <a:spcBef>
                  <a:spcPct val="20000"/>
                </a:spcBef>
                <a:spcAft>
                  <a:spcPts val="600"/>
                </a:spcAft>
                <a:buClrTx/>
                <a:buSzTx/>
                <a:buFont typeface="Arial"/>
                <a:buChar char="•"/>
                <a:tabLst/>
                <a:defRPr lang="en-US" sz="1400" b="0" i="0" kern="1200" baseline="0" smtClean="0">
                  <a:solidFill>
                    <a:srgbClr val="7C878E"/>
                  </a:solidFill>
                  <a:effectLst/>
                  <a:latin typeface="Arial"/>
                  <a:ea typeface="+mn-ea"/>
                  <a:cs typeface="Arial"/>
                </a:defRPr>
              </a:lvl1pPr>
              <a:lvl2pPr marL="0" indent="0" algn="l" defTabSz="457200" rtl="0" eaLnBrk="1" latinLnBrk="0" hangingPunct="1">
                <a:spcBef>
                  <a:spcPct val="20000"/>
                </a:spcBef>
                <a:spcAft>
                  <a:spcPts val="600"/>
                </a:spcAft>
                <a:buFont typeface="Arial"/>
                <a:buNone/>
                <a:defRPr sz="1400" kern="1200">
                  <a:solidFill>
                    <a:srgbClr val="578196"/>
                  </a:solidFill>
                  <a:latin typeface="+mn-lt"/>
                  <a:ea typeface="+mn-ea"/>
                  <a:cs typeface="+mn-cs"/>
                </a:defRPr>
              </a:lvl2pPr>
              <a:lvl3pPr marL="346075" indent="-111125" algn="l" defTabSz="169863" rtl="0" eaLnBrk="1" latinLnBrk="0" hangingPunct="1">
                <a:lnSpc>
                  <a:spcPct val="100000"/>
                </a:lnSpc>
                <a:spcBef>
                  <a:spcPct val="20000"/>
                </a:spcBef>
                <a:spcAft>
                  <a:spcPts val="600"/>
                </a:spcAft>
                <a:buFont typeface="Arial"/>
                <a:buChar char="•"/>
                <a:defRPr sz="1400" b="0" i="0" kern="1200">
                  <a:solidFill>
                    <a:srgbClr val="7C878E"/>
                  </a:solidFill>
                  <a:latin typeface="+mn-lt"/>
                  <a:ea typeface="+mn-ea"/>
                  <a:cs typeface="Arial"/>
                </a:defRPr>
              </a:lvl3pPr>
              <a:lvl4pPr marL="568325" indent="-111125" algn="l" defTabSz="-109538" rtl="0" eaLnBrk="1" latinLnBrk="0" hangingPunct="1">
                <a:lnSpc>
                  <a:spcPct val="100000"/>
                </a:lnSpc>
                <a:spcBef>
                  <a:spcPct val="20000"/>
                </a:spcBef>
                <a:spcAft>
                  <a:spcPts val="600"/>
                </a:spcAft>
                <a:buFont typeface="Arial"/>
                <a:buChar char="–"/>
                <a:tabLst>
                  <a:tab pos="690563" algn="l"/>
                </a:tabLst>
                <a:defRPr sz="1400" b="0" i="0" kern="1200">
                  <a:solidFill>
                    <a:srgbClr val="7C878E"/>
                  </a:solidFill>
                  <a:latin typeface="+mn-lt"/>
                  <a:ea typeface="+mn-ea"/>
                  <a:cs typeface="Arial"/>
                </a:defRPr>
              </a:lvl4pPr>
              <a:lvl5pPr marL="690563" indent="-9525" algn="l" defTabSz="-9525" rtl="0" eaLnBrk="1" latinLnBrk="0" hangingPunct="1">
                <a:spcBef>
                  <a:spcPct val="20000"/>
                </a:spcBef>
                <a:buFont typeface="Arial"/>
                <a:buChar char="»"/>
                <a:defRPr sz="1100" kern="1200">
                  <a:solidFill>
                    <a:srgbClr val="57819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3" indent="0">
                <a:buNone/>
              </a:pPr>
              <a:r>
                <a:rPr lang="en-US" sz="1350" dirty="0">
                  <a:solidFill>
                    <a:srgbClr val="000000"/>
                  </a:solidFill>
                </a:rPr>
                <a:t>Stochastic in nature</a:t>
              </a:r>
            </a:p>
            <a:p>
              <a:pPr lvl="3" indent="0">
                <a:buNone/>
              </a:pPr>
              <a:r>
                <a:rPr lang="en-US" sz="1350" b="1" dirty="0">
                  <a:solidFill>
                    <a:srgbClr val="000000"/>
                  </a:solidFill>
                </a:rPr>
                <a:t>Physics well understood </a:t>
              </a:r>
            </a:p>
            <a:p>
              <a:pPr lvl="3" indent="0">
                <a:buNone/>
              </a:pPr>
              <a:r>
                <a:rPr lang="en-US" sz="1350" dirty="0">
                  <a:solidFill>
                    <a:srgbClr val="000000"/>
                  </a:solidFill>
                </a:rPr>
                <a:t>Physics well understood</a:t>
              </a:r>
              <a:endParaRPr lang="en-US" sz="1200" dirty="0"/>
            </a:p>
          </p:txBody>
        </p:sp>
        <p:grpSp>
          <p:nvGrpSpPr>
            <p:cNvPr id="33" name="Group 32">
              <a:extLst>
                <a:ext uri="{FF2B5EF4-FFF2-40B4-BE49-F238E27FC236}">
                  <a16:creationId xmlns:a16="http://schemas.microsoft.com/office/drawing/2014/main" id="{3D6B4998-8820-40DC-857B-457BCCDD3099}"/>
                </a:ext>
              </a:extLst>
            </p:cNvPr>
            <p:cNvGrpSpPr/>
            <p:nvPr/>
          </p:nvGrpSpPr>
          <p:grpSpPr>
            <a:xfrm>
              <a:off x="5304566" y="4628323"/>
              <a:ext cx="518040" cy="593622"/>
              <a:chOff x="5481480" y="1723104"/>
              <a:chExt cx="690720" cy="791496"/>
            </a:xfrm>
          </p:grpSpPr>
          <p:cxnSp>
            <p:nvCxnSpPr>
              <p:cNvPr id="34" name="Straight Arrow Connector 33">
                <a:extLst>
                  <a:ext uri="{FF2B5EF4-FFF2-40B4-BE49-F238E27FC236}">
                    <a16:creationId xmlns:a16="http://schemas.microsoft.com/office/drawing/2014/main" id="{71DC7015-7055-486B-8348-5E108768C377}"/>
                  </a:ext>
                </a:extLst>
              </p:cNvPr>
              <p:cNvCxnSpPr/>
              <p:nvPr/>
            </p:nvCxnSpPr>
            <p:spPr>
              <a:xfrm>
                <a:off x="5481480" y="1723104"/>
                <a:ext cx="68580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C5307D15-C296-4520-A707-68C50D4AD089}"/>
                  </a:ext>
                </a:extLst>
              </p:cNvPr>
              <p:cNvCxnSpPr/>
              <p:nvPr/>
            </p:nvCxnSpPr>
            <p:spPr>
              <a:xfrm>
                <a:off x="5483940" y="2133600"/>
                <a:ext cx="68580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D4FD112B-C707-4FA5-85BE-3C95A37FE2B6}"/>
                  </a:ext>
                </a:extLst>
              </p:cNvPr>
              <p:cNvCxnSpPr/>
              <p:nvPr/>
            </p:nvCxnSpPr>
            <p:spPr>
              <a:xfrm>
                <a:off x="5486400" y="2514600"/>
                <a:ext cx="68580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
          <p:nvSpPr>
            <p:cNvPr id="37" name="Rectangle 36">
              <a:extLst>
                <a:ext uri="{FF2B5EF4-FFF2-40B4-BE49-F238E27FC236}">
                  <a16:creationId xmlns:a16="http://schemas.microsoft.com/office/drawing/2014/main" id="{BAFC9040-C787-4842-9B08-C391BF38F159}"/>
                </a:ext>
              </a:extLst>
            </p:cNvPr>
            <p:cNvSpPr/>
            <p:nvPr/>
          </p:nvSpPr>
          <p:spPr>
            <a:xfrm>
              <a:off x="1238120" y="4772131"/>
              <a:ext cx="6743700" cy="283886"/>
            </a:xfrm>
            <a:prstGeom prst="rect">
              <a:avLst/>
            </a:prstGeom>
            <a:solidFill>
              <a:srgbClr val="00B0F0">
                <a:alpha val="11000"/>
              </a:srgbClr>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24" name="Rectangle 23">
            <a:extLst>
              <a:ext uri="{FF2B5EF4-FFF2-40B4-BE49-F238E27FC236}">
                <a16:creationId xmlns:a16="http://schemas.microsoft.com/office/drawing/2014/main" id="{16B44887-68ED-4D33-97B5-F2FD585E9481}"/>
              </a:ext>
            </a:extLst>
          </p:cNvPr>
          <p:cNvSpPr/>
          <p:nvPr/>
        </p:nvSpPr>
        <p:spPr>
          <a:xfrm>
            <a:off x="161205" y="5074005"/>
            <a:ext cx="8889490" cy="923330"/>
          </a:xfrm>
          <a:prstGeom prst="rect">
            <a:avLst/>
          </a:prstGeom>
        </p:spPr>
        <p:txBody>
          <a:bodyPr wrap="square">
            <a:spAutoFit/>
          </a:bodyPr>
          <a:lstStyle/>
          <a:p>
            <a:pPr algn="ctr"/>
            <a:r>
              <a:rPr lang="en-US" b="1" dirty="0"/>
              <a:t>Primary drying is the longest step in a lyophilization process.  Since the physics are well understood, we can apply modeling to enhance process knowledge and improve efficiency.</a:t>
            </a:r>
          </a:p>
        </p:txBody>
      </p:sp>
    </p:spTree>
    <p:extLst>
      <p:ext uri="{BB962C8B-B14F-4D97-AF65-F5344CB8AC3E}">
        <p14:creationId xmlns:p14="http://schemas.microsoft.com/office/powerpoint/2010/main" val="405484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sz="2700" dirty="0"/>
              <a:t>The Scale-Up Challenge</a:t>
            </a:r>
          </a:p>
        </p:txBody>
      </p:sp>
      <p:sp>
        <p:nvSpPr>
          <p:cNvPr id="6" name="TextBox 5">
            <a:extLst>
              <a:ext uri="{FF2B5EF4-FFF2-40B4-BE49-F238E27FC236}">
                <a16:creationId xmlns:a16="http://schemas.microsoft.com/office/drawing/2014/main" id="{CCC0C42E-E43D-431A-A889-AFF77BDA23E5}"/>
              </a:ext>
            </a:extLst>
          </p:cNvPr>
          <p:cNvSpPr txBox="1"/>
          <p:nvPr/>
        </p:nvSpPr>
        <p:spPr>
          <a:xfrm>
            <a:off x="692253" y="4418789"/>
            <a:ext cx="3336823" cy="507831"/>
          </a:xfrm>
          <a:prstGeom prst="rect">
            <a:avLst/>
          </a:prstGeom>
          <a:noFill/>
        </p:spPr>
        <p:txBody>
          <a:bodyPr wrap="square" rtlCol="0">
            <a:spAutoFit/>
          </a:bodyPr>
          <a:lstStyle/>
          <a:p>
            <a:r>
              <a:rPr lang="en-US" sz="1350" dirty="0">
                <a:solidFill>
                  <a:srgbClr val="000000"/>
                </a:solidFill>
              </a:rPr>
              <a:t>Total Shelf Area:  ~ 4.6ft</a:t>
            </a:r>
            <a:r>
              <a:rPr lang="en-US" sz="1350" baseline="30000" dirty="0">
                <a:solidFill>
                  <a:srgbClr val="000000"/>
                </a:solidFill>
              </a:rPr>
              <a:t>2</a:t>
            </a:r>
            <a:r>
              <a:rPr lang="en-US" sz="1350" dirty="0">
                <a:solidFill>
                  <a:srgbClr val="000000"/>
                </a:solidFill>
              </a:rPr>
              <a:t> (0.43m</a:t>
            </a:r>
            <a:r>
              <a:rPr lang="en-US" sz="1350" baseline="30000" dirty="0">
                <a:solidFill>
                  <a:srgbClr val="000000"/>
                </a:solidFill>
              </a:rPr>
              <a:t>2</a:t>
            </a:r>
            <a:r>
              <a:rPr lang="en-US" sz="1350" dirty="0">
                <a:solidFill>
                  <a:srgbClr val="000000"/>
                </a:solidFill>
              </a:rPr>
              <a:t>) </a:t>
            </a:r>
          </a:p>
          <a:p>
            <a:r>
              <a:rPr lang="en-US" sz="1350" dirty="0">
                <a:solidFill>
                  <a:srgbClr val="000000"/>
                </a:solidFill>
              </a:rPr>
              <a:t>Capacity: ~ 500 10R vials </a:t>
            </a:r>
          </a:p>
        </p:txBody>
      </p:sp>
      <p:sp>
        <p:nvSpPr>
          <p:cNvPr id="7" name="TextBox 6">
            <a:extLst>
              <a:ext uri="{FF2B5EF4-FFF2-40B4-BE49-F238E27FC236}">
                <a16:creationId xmlns:a16="http://schemas.microsoft.com/office/drawing/2014/main" id="{9203C31C-6ACF-42C0-A173-4775B0458515}"/>
              </a:ext>
            </a:extLst>
          </p:cNvPr>
          <p:cNvSpPr txBox="1"/>
          <p:nvPr/>
        </p:nvSpPr>
        <p:spPr>
          <a:xfrm>
            <a:off x="4972050" y="4418789"/>
            <a:ext cx="2571750" cy="507831"/>
          </a:xfrm>
          <a:prstGeom prst="rect">
            <a:avLst/>
          </a:prstGeom>
          <a:noFill/>
        </p:spPr>
        <p:txBody>
          <a:bodyPr wrap="square" rtlCol="0">
            <a:spAutoFit/>
          </a:bodyPr>
          <a:lstStyle/>
          <a:p>
            <a:r>
              <a:rPr lang="en-US" sz="1350" dirty="0">
                <a:solidFill>
                  <a:srgbClr val="000000"/>
                </a:solidFill>
              </a:rPr>
              <a:t>Total Shelf Area:  ~ 86ft</a:t>
            </a:r>
            <a:r>
              <a:rPr lang="en-US" sz="1350" baseline="30000" dirty="0">
                <a:solidFill>
                  <a:srgbClr val="000000"/>
                </a:solidFill>
              </a:rPr>
              <a:t>2</a:t>
            </a:r>
            <a:r>
              <a:rPr lang="en-US" sz="1350" dirty="0">
                <a:solidFill>
                  <a:srgbClr val="000000"/>
                </a:solidFill>
              </a:rPr>
              <a:t> (8m</a:t>
            </a:r>
            <a:r>
              <a:rPr lang="en-US" sz="1350" baseline="30000" dirty="0">
                <a:solidFill>
                  <a:srgbClr val="000000"/>
                </a:solidFill>
              </a:rPr>
              <a:t>2</a:t>
            </a:r>
            <a:r>
              <a:rPr lang="en-US" sz="1350" dirty="0">
                <a:solidFill>
                  <a:srgbClr val="000000"/>
                </a:solidFill>
              </a:rPr>
              <a:t>) </a:t>
            </a:r>
          </a:p>
          <a:p>
            <a:r>
              <a:rPr lang="en-US" sz="1350" dirty="0">
                <a:solidFill>
                  <a:srgbClr val="000000"/>
                </a:solidFill>
              </a:rPr>
              <a:t>Capacity: ~  13000 10R vials </a:t>
            </a:r>
          </a:p>
        </p:txBody>
      </p:sp>
      <p:sp>
        <p:nvSpPr>
          <p:cNvPr id="8" name="Rectangle 7">
            <a:extLst>
              <a:ext uri="{FF2B5EF4-FFF2-40B4-BE49-F238E27FC236}">
                <a16:creationId xmlns:a16="http://schemas.microsoft.com/office/drawing/2014/main" id="{D9EFDE0B-563C-4C6A-B62E-8E75D3FEE2FA}"/>
              </a:ext>
            </a:extLst>
          </p:cNvPr>
          <p:cNvSpPr/>
          <p:nvPr/>
        </p:nvSpPr>
        <p:spPr>
          <a:xfrm>
            <a:off x="1428750" y="5113721"/>
            <a:ext cx="6400800" cy="738664"/>
          </a:xfrm>
          <a:prstGeom prst="rect">
            <a:avLst/>
          </a:prstGeom>
        </p:spPr>
        <p:txBody>
          <a:bodyPr wrap="square">
            <a:spAutoFit/>
          </a:bodyPr>
          <a:lstStyle/>
          <a:p>
            <a:pPr algn="ctr"/>
            <a:r>
              <a:rPr lang="en-US" sz="2100" b="1" dirty="0">
                <a:solidFill>
                  <a:srgbClr val="000000"/>
                </a:solidFill>
              </a:rPr>
              <a:t>Freeze dryers differ quite a bit between scales, </a:t>
            </a:r>
          </a:p>
          <a:p>
            <a:pPr algn="ctr"/>
            <a:r>
              <a:rPr lang="en-US" sz="2100" b="1" dirty="0">
                <a:solidFill>
                  <a:srgbClr val="000000"/>
                </a:solidFill>
              </a:rPr>
              <a:t>both in capacity and design</a:t>
            </a:r>
          </a:p>
        </p:txBody>
      </p:sp>
      <p:cxnSp>
        <p:nvCxnSpPr>
          <p:cNvPr id="9" name="Straight Arrow Connector 8">
            <a:extLst>
              <a:ext uri="{FF2B5EF4-FFF2-40B4-BE49-F238E27FC236}">
                <a16:creationId xmlns:a16="http://schemas.microsoft.com/office/drawing/2014/main" id="{D3E3D4F0-ED10-46F5-9B0E-C0C2B9BFBACE}"/>
              </a:ext>
            </a:extLst>
          </p:cNvPr>
          <p:cNvCxnSpPr/>
          <p:nvPr/>
        </p:nvCxnSpPr>
        <p:spPr>
          <a:xfrm flipV="1">
            <a:off x="3250406" y="3177653"/>
            <a:ext cx="1200150" cy="127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725F623F-3D6F-4141-A91A-88025D5E5310}"/>
              </a:ext>
            </a:extLst>
          </p:cNvPr>
          <p:cNvSpPr txBox="1"/>
          <p:nvPr/>
        </p:nvSpPr>
        <p:spPr>
          <a:xfrm>
            <a:off x="3536156" y="2784021"/>
            <a:ext cx="628650" cy="300082"/>
          </a:xfrm>
          <a:prstGeom prst="rect">
            <a:avLst/>
          </a:prstGeom>
          <a:noFill/>
        </p:spPr>
        <p:txBody>
          <a:bodyPr wrap="square" rtlCol="0">
            <a:spAutoFit/>
          </a:bodyPr>
          <a:lstStyle/>
          <a:p>
            <a:pPr algn="ctr"/>
            <a:r>
              <a:rPr lang="en-US" sz="1350" b="1" dirty="0"/>
              <a:t>19X</a:t>
            </a:r>
          </a:p>
        </p:txBody>
      </p:sp>
      <p:pic>
        <p:nvPicPr>
          <p:cNvPr id="11" name="Picture 2" descr="C:\Users\snulu\AppData\Local\Microsoft\Windows\Temporary Internet Files\Content.Outlook\NVNAQZ8B\IMG_0286.JPG">
            <a:extLst>
              <a:ext uri="{FF2B5EF4-FFF2-40B4-BE49-F238E27FC236}">
                <a16:creationId xmlns:a16="http://schemas.microsoft.com/office/drawing/2014/main" id="{75571FE5-BEAD-44AF-A4DC-D1CDF266A6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3450" y="2171700"/>
            <a:ext cx="2857500" cy="21431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0633397-00F5-4F30-B91E-5BF41427214B}"/>
              </a:ext>
            </a:extLst>
          </p:cNvPr>
          <p:cNvSpPr txBox="1"/>
          <p:nvPr/>
        </p:nvSpPr>
        <p:spPr>
          <a:xfrm>
            <a:off x="726358" y="1573109"/>
            <a:ext cx="2645492" cy="323165"/>
          </a:xfrm>
          <a:prstGeom prst="rect">
            <a:avLst/>
          </a:prstGeom>
          <a:noFill/>
        </p:spPr>
        <p:txBody>
          <a:bodyPr wrap="square" rtlCol="0">
            <a:spAutoFit/>
          </a:bodyPr>
          <a:lstStyle/>
          <a:p>
            <a:pPr algn="ctr"/>
            <a:r>
              <a:rPr lang="en-US" sz="1500" b="1" dirty="0">
                <a:solidFill>
                  <a:srgbClr val="000000"/>
                </a:solidFill>
              </a:rPr>
              <a:t>Development Scale</a:t>
            </a:r>
          </a:p>
        </p:txBody>
      </p:sp>
      <p:sp>
        <p:nvSpPr>
          <p:cNvPr id="13" name="TextBox 12">
            <a:extLst>
              <a:ext uri="{FF2B5EF4-FFF2-40B4-BE49-F238E27FC236}">
                <a16:creationId xmlns:a16="http://schemas.microsoft.com/office/drawing/2014/main" id="{1E5594BB-169E-4425-8E87-7A31D2DAC813}"/>
              </a:ext>
            </a:extLst>
          </p:cNvPr>
          <p:cNvSpPr txBox="1"/>
          <p:nvPr/>
        </p:nvSpPr>
        <p:spPr>
          <a:xfrm>
            <a:off x="4972050" y="1627540"/>
            <a:ext cx="2400300" cy="553998"/>
          </a:xfrm>
          <a:prstGeom prst="rect">
            <a:avLst/>
          </a:prstGeom>
          <a:noFill/>
        </p:spPr>
        <p:txBody>
          <a:bodyPr wrap="square" rtlCol="0">
            <a:spAutoFit/>
          </a:bodyPr>
          <a:lstStyle/>
          <a:p>
            <a:pPr algn="ctr"/>
            <a:r>
              <a:rPr lang="en-US" sz="1500" b="1" dirty="0">
                <a:solidFill>
                  <a:srgbClr val="000000"/>
                </a:solidFill>
              </a:rPr>
              <a:t>Commercial Scale at Biogen DP Site</a:t>
            </a:r>
          </a:p>
        </p:txBody>
      </p:sp>
      <p:pic>
        <p:nvPicPr>
          <p:cNvPr id="14" name="Picture 4" descr="http://photos.labwrench.com/equipmentPhotos/8000/8771-6563.jpg">
            <a:extLst>
              <a:ext uri="{FF2B5EF4-FFF2-40B4-BE49-F238E27FC236}">
                <a16:creationId xmlns:a16="http://schemas.microsoft.com/office/drawing/2014/main" id="{FEA96E8E-3278-4796-BFC7-AD7BF6897312}"/>
              </a:ext>
            </a:extLst>
          </p:cNvPr>
          <p:cNvPicPr>
            <a:picLocks noChangeAspect="1" noChangeArrowheads="1"/>
          </p:cNvPicPr>
          <p:nvPr/>
        </p:nvPicPr>
        <p:blipFill rotWithShape="1">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l="8032" r="8821"/>
          <a:stretch/>
        </p:blipFill>
        <p:spPr bwMode="auto">
          <a:xfrm>
            <a:off x="812109" y="1794062"/>
            <a:ext cx="2145404" cy="2661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723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370349" y="335673"/>
            <a:ext cx="8380677" cy="945885"/>
          </a:xfrm>
        </p:spPr>
        <p:txBody>
          <a:bodyPr/>
          <a:lstStyle/>
          <a:p>
            <a:r>
              <a:rPr lang="en-US" sz="2700" dirty="0"/>
              <a:t>Current Development Paradigm:</a:t>
            </a:r>
          </a:p>
          <a:p>
            <a:pPr>
              <a:lnSpc>
                <a:spcPts val="1000"/>
              </a:lnSpc>
            </a:pPr>
            <a:endParaRPr lang="en-US" dirty="0"/>
          </a:p>
          <a:p>
            <a:r>
              <a:rPr lang="en-US" dirty="0"/>
              <a:t>Process understanding is achieved by collecting data at all scales using experiments</a:t>
            </a:r>
          </a:p>
        </p:txBody>
      </p:sp>
      <p:pic>
        <p:nvPicPr>
          <p:cNvPr id="6" name="Picture 8">
            <a:extLst>
              <a:ext uri="{FF2B5EF4-FFF2-40B4-BE49-F238E27FC236}">
                <a16:creationId xmlns:a16="http://schemas.microsoft.com/office/drawing/2014/main" id="{BE1DCFF6-B58E-40E6-ACCE-FDEE8B02921D}"/>
              </a:ext>
            </a:extLst>
          </p:cNvPr>
          <p:cNvPicPr>
            <a:picLocks noChangeAspect="1"/>
          </p:cNvPicPr>
          <p:nvPr/>
        </p:nvPicPr>
        <p:blipFill>
          <a:blip r:embed="rId3"/>
          <a:stretch>
            <a:fillRect/>
          </a:stretch>
        </p:blipFill>
        <p:spPr>
          <a:xfrm>
            <a:off x="1198409" y="1749287"/>
            <a:ext cx="7022127" cy="3537678"/>
          </a:xfrm>
          <a:prstGeom prst="rect">
            <a:avLst/>
          </a:prstGeom>
        </p:spPr>
      </p:pic>
      <p:pic>
        <p:nvPicPr>
          <p:cNvPr id="7" name="Picture 10">
            <a:extLst>
              <a:ext uri="{FF2B5EF4-FFF2-40B4-BE49-F238E27FC236}">
                <a16:creationId xmlns:a16="http://schemas.microsoft.com/office/drawing/2014/main" id="{A94E4021-AB73-4994-8320-27194E6BE786}"/>
              </a:ext>
            </a:extLst>
          </p:cNvPr>
          <p:cNvPicPr>
            <a:picLocks noChangeAspect="1"/>
          </p:cNvPicPr>
          <p:nvPr/>
        </p:nvPicPr>
        <p:blipFill>
          <a:blip r:embed="rId4"/>
          <a:stretch>
            <a:fillRect/>
          </a:stretch>
        </p:blipFill>
        <p:spPr>
          <a:xfrm>
            <a:off x="3420675" y="5463043"/>
            <a:ext cx="2911652" cy="309006"/>
          </a:xfrm>
          <a:prstGeom prst="rect">
            <a:avLst/>
          </a:prstGeom>
        </p:spPr>
      </p:pic>
    </p:spTree>
    <p:extLst>
      <p:ext uri="{BB962C8B-B14F-4D97-AF65-F5344CB8AC3E}">
        <p14:creationId xmlns:p14="http://schemas.microsoft.com/office/powerpoint/2010/main" val="1407324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379679" y="317009"/>
            <a:ext cx="8372435" cy="945885"/>
          </a:xfrm>
        </p:spPr>
        <p:txBody>
          <a:bodyPr/>
          <a:lstStyle/>
          <a:p>
            <a:r>
              <a:rPr lang="en-US" sz="2700" dirty="0"/>
              <a:t>New Paradigm:</a:t>
            </a:r>
          </a:p>
          <a:p>
            <a:pPr>
              <a:lnSpc>
                <a:spcPts val="1000"/>
              </a:lnSpc>
            </a:pPr>
            <a:endParaRPr lang="en-US" sz="1000" dirty="0"/>
          </a:p>
          <a:p>
            <a:r>
              <a:rPr lang="en-US" dirty="0"/>
              <a:t>Leverage predictive models to minimize/eliminate experiments “at-scale”</a:t>
            </a:r>
          </a:p>
        </p:txBody>
      </p:sp>
      <p:grpSp>
        <p:nvGrpSpPr>
          <p:cNvPr id="6" name="Group 5">
            <a:extLst>
              <a:ext uri="{FF2B5EF4-FFF2-40B4-BE49-F238E27FC236}">
                <a16:creationId xmlns:a16="http://schemas.microsoft.com/office/drawing/2014/main" id="{92000B06-50BB-47BD-9F4A-FFE2137FB82D}"/>
              </a:ext>
            </a:extLst>
          </p:cNvPr>
          <p:cNvGrpSpPr/>
          <p:nvPr/>
        </p:nvGrpSpPr>
        <p:grpSpPr>
          <a:xfrm>
            <a:off x="944741" y="1728840"/>
            <a:ext cx="7242310" cy="4261675"/>
            <a:chOff x="1768340" y="1359128"/>
            <a:chExt cx="8683204" cy="5385266"/>
          </a:xfrm>
        </p:grpSpPr>
        <p:cxnSp>
          <p:nvCxnSpPr>
            <p:cNvPr id="7" name="Straight Connector 6">
              <a:extLst>
                <a:ext uri="{FF2B5EF4-FFF2-40B4-BE49-F238E27FC236}">
                  <a16:creationId xmlns:a16="http://schemas.microsoft.com/office/drawing/2014/main" id="{E7A068A8-B6C1-4C98-9604-667BFCD3CB36}"/>
                </a:ext>
              </a:extLst>
            </p:cNvPr>
            <p:cNvCxnSpPr/>
            <p:nvPr/>
          </p:nvCxnSpPr>
          <p:spPr>
            <a:xfrm flipH="1">
              <a:off x="8724900" y="1600201"/>
              <a:ext cx="38100" cy="361639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8" name="Rectangle 6">
              <a:extLst>
                <a:ext uri="{FF2B5EF4-FFF2-40B4-BE49-F238E27FC236}">
                  <a16:creationId xmlns:a16="http://schemas.microsoft.com/office/drawing/2014/main" id="{CD18B585-348A-4282-BDE3-918920973A5E}"/>
                </a:ext>
              </a:extLst>
            </p:cNvPr>
            <p:cNvSpPr/>
            <p:nvPr/>
          </p:nvSpPr>
          <p:spPr>
            <a:xfrm flipH="1" flipV="1">
              <a:off x="2029836" y="1677582"/>
              <a:ext cx="8285378" cy="1675219"/>
            </a:xfrm>
            <a:custGeom>
              <a:avLst/>
              <a:gdLst>
                <a:gd name="connsiteX0" fmla="*/ 0 w 6324600"/>
                <a:gd name="connsiteY0" fmla="*/ 0 h 3505200"/>
                <a:gd name="connsiteX1" fmla="*/ 6324600 w 6324600"/>
                <a:gd name="connsiteY1" fmla="*/ 0 h 3505200"/>
                <a:gd name="connsiteX2" fmla="*/ 6324600 w 6324600"/>
                <a:gd name="connsiteY2" fmla="*/ 3505200 h 3505200"/>
                <a:gd name="connsiteX3" fmla="*/ 0 w 6324600"/>
                <a:gd name="connsiteY3" fmla="*/ 3505200 h 3505200"/>
                <a:gd name="connsiteX4" fmla="*/ 0 w 6324600"/>
                <a:gd name="connsiteY4" fmla="*/ 0 h 3505200"/>
                <a:gd name="connsiteX0" fmla="*/ 0 w 6324600"/>
                <a:gd name="connsiteY0" fmla="*/ 0 h 3505200"/>
                <a:gd name="connsiteX1" fmla="*/ 6324600 w 6324600"/>
                <a:gd name="connsiteY1" fmla="*/ 0 h 3505200"/>
                <a:gd name="connsiteX2" fmla="*/ 6324600 w 6324600"/>
                <a:gd name="connsiteY2" fmla="*/ 3505200 h 3505200"/>
                <a:gd name="connsiteX3" fmla="*/ 0 w 6324600"/>
                <a:gd name="connsiteY3" fmla="*/ 0 h 3505200"/>
                <a:gd name="connsiteX0" fmla="*/ 6324600 w 6416040"/>
                <a:gd name="connsiteY0" fmla="*/ 3505200 h 3596640"/>
                <a:gd name="connsiteX1" fmla="*/ 0 w 6416040"/>
                <a:gd name="connsiteY1" fmla="*/ 0 h 3596640"/>
                <a:gd name="connsiteX2" fmla="*/ 6324600 w 6416040"/>
                <a:gd name="connsiteY2" fmla="*/ 0 h 3596640"/>
                <a:gd name="connsiteX3" fmla="*/ 6416040 w 6416040"/>
                <a:gd name="connsiteY3" fmla="*/ 3596640 h 3596640"/>
                <a:gd name="connsiteX0" fmla="*/ 2327787 w 6416040"/>
                <a:gd name="connsiteY0" fmla="*/ 1941871 h 3596640"/>
                <a:gd name="connsiteX1" fmla="*/ 0 w 6416040"/>
                <a:gd name="connsiteY1" fmla="*/ 0 h 3596640"/>
                <a:gd name="connsiteX2" fmla="*/ 6324600 w 6416040"/>
                <a:gd name="connsiteY2" fmla="*/ 0 h 3596640"/>
                <a:gd name="connsiteX3" fmla="*/ 6416040 w 6416040"/>
                <a:gd name="connsiteY3" fmla="*/ 3596640 h 3596640"/>
                <a:gd name="connsiteX0" fmla="*/ 0 w 6416040"/>
                <a:gd name="connsiteY0" fmla="*/ 0 h 3596640"/>
                <a:gd name="connsiteX1" fmla="*/ 6324600 w 6416040"/>
                <a:gd name="connsiteY1" fmla="*/ 0 h 3596640"/>
                <a:gd name="connsiteX2" fmla="*/ 6416040 w 6416040"/>
                <a:gd name="connsiteY2" fmla="*/ 3596640 h 3596640"/>
                <a:gd name="connsiteX0" fmla="*/ 0 w 6416040"/>
                <a:gd name="connsiteY0" fmla="*/ 0 h 3596640"/>
                <a:gd name="connsiteX1" fmla="*/ 6324600 w 6416040"/>
                <a:gd name="connsiteY1" fmla="*/ 0 h 3596640"/>
                <a:gd name="connsiteX2" fmla="*/ 6416040 w 6416040"/>
                <a:gd name="connsiteY2" fmla="*/ 3596640 h 3596640"/>
                <a:gd name="connsiteX3" fmla="*/ 0 w 6416040"/>
                <a:gd name="connsiteY3" fmla="*/ 0 h 3596640"/>
                <a:gd name="connsiteX0" fmla="*/ 6416040 w 6507480"/>
                <a:gd name="connsiteY0" fmla="*/ 3596640 h 3688080"/>
                <a:gd name="connsiteX1" fmla="*/ 0 w 6507480"/>
                <a:gd name="connsiteY1" fmla="*/ 0 h 3688080"/>
                <a:gd name="connsiteX2" fmla="*/ 6324600 w 6507480"/>
                <a:gd name="connsiteY2" fmla="*/ 0 h 3688080"/>
                <a:gd name="connsiteX3" fmla="*/ 6507480 w 6507480"/>
                <a:gd name="connsiteY3" fmla="*/ 3688080 h 3688080"/>
                <a:gd name="connsiteX0" fmla="*/ 1563821 w 6507480"/>
                <a:gd name="connsiteY0" fmla="*/ 3050950 h 3688080"/>
                <a:gd name="connsiteX1" fmla="*/ 0 w 6507480"/>
                <a:gd name="connsiteY1" fmla="*/ 0 h 3688080"/>
                <a:gd name="connsiteX2" fmla="*/ 6324600 w 6507480"/>
                <a:gd name="connsiteY2" fmla="*/ 0 h 3688080"/>
                <a:gd name="connsiteX3" fmla="*/ 6507480 w 6507480"/>
                <a:gd name="connsiteY3" fmla="*/ 3688080 h 3688080"/>
                <a:gd name="connsiteX0" fmla="*/ 0 w 6507480"/>
                <a:gd name="connsiteY0" fmla="*/ 0 h 3688080"/>
                <a:gd name="connsiteX1" fmla="*/ 6324600 w 6507480"/>
                <a:gd name="connsiteY1" fmla="*/ 0 h 3688080"/>
                <a:gd name="connsiteX2" fmla="*/ 6507480 w 6507480"/>
                <a:gd name="connsiteY2" fmla="*/ 3688080 h 3688080"/>
                <a:gd name="connsiteX0" fmla="*/ 0 w 6324600"/>
                <a:gd name="connsiteY0" fmla="*/ 0 h 2168996"/>
                <a:gd name="connsiteX1" fmla="*/ 6324600 w 6324600"/>
                <a:gd name="connsiteY1" fmla="*/ 0 h 2168996"/>
                <a:gd name="connsiteX2" fmla="*/ 6242009 w 6324600"/>
                <a:gd name="connsiteY2" fmla="*/ 2168996 h 2168996"/>
                <a:gd name="connsiteX0" fmla="*/ 0 w 6522228"/>
                <a:gd name="connsiteY0" fmla="*/ 0 h 2404970"/>
                <a:gd name="connsiteX1" fmla="*/ 6324600 w 6522228"/>
                <a:gd name="connsiteY1" fmla="*/ 0 h 2404970"/>
                <a:gd name="connsiteX2" fmla="*/ 6522228 w 6522228"/>
                <a:gd name="connsiteY2" fmla="*/ 2404970 h 2404970"/>
                <a:gd name="connsiteX0" fmla="*/ 0 w 7057136"/>
                <a:gd name="connsiteY0" fmla="*/ 0 h 2589105"/>
                <a:gd name="connsiteX1" fmla="*/ 6324600 w 7057136"/>
                <a:gd name="connsiteY1" fmla="*/ 0 h 2589105"/>
                <a:gd name="connsiteX2" fmla="*/ 6522228 w 7057136"/>
                <a:gd name="connsiteY2" fmla="*/ 2404970 h 2589105"/>
                <a:gd name="connsiteX0" fmla="*/ 0 w 6522228"/>
                <a:gd name="connsiteY0" fmla="*/ 0 h 2884378"/>
                <a:gd name="connsiteX1" fmla="*/ 6324600 w 6522228"/>
                <a:gd name="connsiteY1" fmla="*/ 0 h 2884378"/>
                <a:gd name="connsiteX2" fmla="*/ 6522228 w 6522228"/>
                <a:gd name="connsiteY2" fmla="*/ 2404970 h 2884378"/>
                <a:gd name="connsiteX0" fmla="*/ 0 w 6959565"/>
                <a:gd name="connsiteY0" fmla="*/ 0 h 2629590"/>
                <a:gd name="connsiteX1" fmla="*/ 6324600 w 6959565"/>
                <a:gd name="connsiteY1" fmla="*/ 0 h 2629590"/>
                <a:gd name="connsiteX2" fmla="*/ 6522228 w 6959565"/>
                <a:gd name="connsiteY2" fmla="*/ 2404970 h 2629590"/>
                <a:gd name="connsiteX0" fmla="*/ 0 w 6959565"/>
                <a:gd name="connsiteY0" fmla="*/ 0 h 2629590"/>
                <a:gd name="connsiteX1" fmla="*/ 6324600 w 6959565"/>
                <a:gd name="connsiteY1" fmla="*/ 0 h 2629590"/>
                <a:gd name="connsiteX2" fmla="*/ 6522228 w 6959565"/>
                <a:gd name="connsiteY2" fmla="*/ 2404970 h 2629590"/>
                <a:gd name="connsiteX0" fmla="*/ 0 w 6522228"/>
                <a:gd name="connsiteY0" fmla="*/ 0 h 2404970"/>
                <a:gd name="connsiteX1" fmla="*/ 6324600 w 6522228"/>
                <a:gd name="connsiteY1" fmla="*/ 0 h 2404970"/>
                <a:gd name="connsiteX2" fmla="*/ 6522228 w 6522228"/>
                <a:gd name="connsiteY2" fmla="*/ 2404970 h 2404970"/>
                <a:gd name="connsiteX0" fmla="*/ 0 w 6839285"/>
                <a:gd name="connsiteY0" fmla="*/ 178145 h 2583115"/>
                <a:gd name="connsiteX1" fmla="*/ 6324600 w 6839285"/>
                <a:gd name="connsiteY1" fmla="*/ 178145 h 2583115"/>
                <a:gd name="connsiteX2" fmla="*/ 6522228 w 6839285"/>
                <a:gd name="connsiteY2" fmla="*/ 2583115 h 2583115"/>
                <a:gd name="connsiteX0" fmla="*/ 0 w 6522228"/>
                <a:gd name="connsiteY0" fmla="*/ 0 h 2404970"/>
                <a:gd name="connsiteX1" fmla="*/ 3699387 w 6522228"/>
                <a:gd name="connsiteY1" fmla="*/ 575187 h 2404970"/>
                <a:gd name="connsiteX2" fmla="*/ 6522228 w 6522228"/>
                <a:gd name="connsiteY2" fmla="*/ 2404970 h 2404970"/>
                <a:gd name="connsiteX0" fmla="*/ 0 w 6522228"/>
                <a:gd name="connsiteY0" fmla="*/ 5635 h 2410605"/>
                <a:gd name="connsiteX1" fmla="*/ 3699387 w 6522228"/>
                <a:gd name="connsiteY1" fmla="*/ 580822 h 2410605"/>
                <a:gd name="connsiteX2" fmla="*/ 6522228 w 6522228"/>
                <a:gd name="connsiteY2" fmla="*/ 2410605 h 2410605"/>
                <a:gd name="connsiteX0" fmla="*/ 0 w 6522228"/>
                <a:gd name="connsiteY0" fmla="*/ 5635 h 2410605"/>
                <a:gd name="connsiteX1" fmla="*/ 3699387 w 6522228"/>
                <a:gd name="connsiteY1" fmla="*/ 580822 h 2410605"/>
                <a:gd name="connsiteX2" fmla="*/ 6522228 w 6522228"/>
                <a:gd name="connsiteY2" fmla="*/ 2410605 h 2410605"/>
                <a:gd name="connsiteX0" fmla="*/ 0 w 6522228"/>
                <a:gd name="connsiteY0" fmla="*/ 6310 h 2411280"/>
                <a:gd name="connsiteX1" fmla="*/ 4628535 w 6522228"/>
                <a:gd name="connsiteY1" fmla="*/ 552000 h 2411280"/>
                <a:gd name="connsiteX2" fmla="*/ 6522228 w 6522228"/>
                <a:gd name="connsiteY2" fmla="*/ 2411280 h 2411280"/>
                <a:gd name="connsiteX0" fmla="*/ 0 w 6522228"/>
                <a:gd name="connsiteY0" fmla="*/ 5347 h 2410317"/>
                <a:gd name="connsiteX1" fmla="*/ 4023851 w 6522228"/>
                <a:gd name="connsiteY1" fmla="*/ 595282 h 2410317"/>
                <a:gd name="connsiteX2" fmla="*/ 6522228 w 6522228"/>
                <a:gd name="connsiteY2" fmla="*/ 2410317 h 2410317"/>
                <a:gd name="connsiteX0" fmla="*/ 0 w 6509203"/>
                <a:gd name="connsiteY0" fmla="*/ 163951 h 1949489"/>
                <a:gd name="connsiteX1" fmla="*/ 4010826 w 6509203"/>
                <a:gd name="connsiteY1" fmla="*/ 134454 h 1949489"/>
                <a:gd name="connsiteX2" fmla="*/ 6509203 w 6509203"/>
                <a:gd name="connsiteY2" fmla="*/ 1949489 h 1949489"/>
                <a:gd name="connsiteX0" fmla="*/ 0 w 6535251"/>
                <a:gd name="connsiteY0" fmla="*/ 155212 h 1822763"/>
                <a:gd name="connsiteX1" fmla="*/ 4010826 w 6535251"/>
                <a:gd name="connsiteY1" fmla="*/ 125715 h 1822763"/>
                <a:gd name="connsiteX2" fmla="*/ 6535251 w 6535251"/>
                <a:gd name="connsiteY2" fmla="*/ 1822763 h 1822763"/>
                <a:gd name="connsiteX0" fmla="*/ 0 w 6535251"/>
                <a:gd name="connsiteY0" fmla="*/ 155212 h 1822763"/>
                <a:gd name="connsiteX1" fmla="*/ 4010826 w 6535251"/>
                <a:gd name="connsiteY1" fmla="*/ 125715 h 1822763"/>
                <a:gd name="connsiteX2" fmla="*/ 6535251 w 6535251"/>
                <a:gd name="connsiteY2" fmla="*/ 1822763 h 1822763"/>
                <a:gd name="connsiteX0" fmla="*/ 0 w 6535251"/>
                <a:gd name="connsiteY0" fmla="*/ 10655 h 1678206"/>
                <a:gd name="connsiteX1" fmla="*/ 4062921 w 6535251"/>
                <a:gd name="connsiteY1" fmla="*/ 335120 h 1678206"/>
                <a:gd name="connsiteX2" fmla="*/ 6535251 w 6535251"/>
                <a:gd name="connsiteY2" fmla="*/ 1678206 h 1678206"/>
                <a:gd name="connsiteX0" fmla="*/ 0 w 6535251"/>
                <a:gd name="connsiteY0" fmla="*/ 3375 h 1670926"/>
                <a:gd name="connsiteX1" fmla="*/ 4128041 w 6535251"/>
                <a:gd name="connsiteY1" fmla="*/ 637556 h 1670926"/>
                <a:gd name="connsiteX2" fmla="*/ 6535251 w 6535251"/>
                <a:gd name="connsiteY2" fmla="*/ 1670926 h 1670926"/>
                <a:gd name="connsiteX0" fmla="*/ 0 w 6535251"/>
                <a:gd name="connsiteY0" fmla="*/ 7668 h 1675219"/>
                <a:gd name="connsiteX1" fmla="*/ 4023848 w 6535251"/>
                <a:gd name="connsiteY1" fmla="*/ 391126 h 1675219"/>
                <a:gd name="connsiteX2" fmla="*/ 6535251 w 6535251"/>
                <a:gd name="connsiteY2" fmla="*/ 1675219 h 1675219"/>
                <a:gd name="connsiteX0" fmla="*/ 0 w 6535251"/>
                <a:gd name="connsiteY0" fmla="*/ 7668 h 1675219"/>
                <a:gd name="connsiteX1" fmla="*/ 4023848 w 6535251"/>
                <a:gd name="connsiteY1" fmla="*/ 391126 h 1675219"/>
                <a:gd name="connsiteX2" fmla="*/ 6535251 w 6535251"/>
                <a:gd name="connsiteY2" fmla="*/ 1675219 h 1675219"/>
              </a:gdLst>
              <a:ahLst/>
              <a:cxnLst>
                <a:cxn ang="0">
                  <a:pos x="connsiteX0" y="connsiteY0"/>
                </a:cxn>
                <a:cxn ang="0">
                  <a:pos x="connsiteX1" y="connsiteY1"/>
                </a:cxn>
                <a:cxn ang="0">
                  <a:pos x="connsiteX2" y="connsiteY2"/>
                </a:cxn>
              </a:cxnLst>
              <a:rect l="l" t="t" r="r" b="b"/>
              <a:pathLst>
                <a:path w="6535251" h="1675219">
                  <a:moveTo>
                    <a:pt x="0" y="7668"/>
                  </a:moveTo>
                  <a:cubicBezTo>
                    <a:pt x="618613" y="-36578"/>
                    <a:pt x="2934640" y="113201"/>
                    <a:pt x="4023848" y="391126"/>
                  </a:cubicBezTo>
                  <a:cubicBezTo>
                    <a:pt x="5113057" y="669051"/>
                    <a:pt x="6017867" y="1075450"/>
                    <a:pt x="6535251" y="1675219"/>
                  </a:cubicBezTo>
                </a:path>
              </a:pathLst>
            </a:cu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 name="Group 8">
              <a:extLst>
                <a:ext uri="{FF2B5EF4-FFF2-40B4-BE49-F238E27FC236}">
                  <a16:creationId xmlns:a16="http://schemas.microsoft.com/office/drawing/2014/main" id="{6E165F3B-0968-4BF1-A7B4-E73A31632664}"/>
                </a:ext>
              </a:extLst>
            </p:cNvPr>
            <p:cNvGrpSpPr/>
            <p:nvPr/>
          </p:nvGrpSpPr>
          <p:grpSpPr>
            <a:xfrm>
              <a:off x="1768340" y="1933972"/>
              <a:ext cx="2847975" cy="3471508"/>
              <a:chOff x="0" y="1885283"/>
              <a:chExt cx="2847975" cy="3471508"/>
            </a:xfrm>
          </p:grpSpPr>
          <p:grpSp>
            <p:nvGrpSpPr>
              <p:cNvPr id="75" name="Group 74">
                <a:extLst>
                  <a:ext uri="{FF2B5EF4-FFF2-40B4-BE49-F238E27FC236}">
                    <a16:creationId xmlns:a16="http://schemas.microsoft.com/office/drawing/2014/main" id="{18E18845-4DAB-42CE-B861-3855E7771C05}"/>
                  </a:ext>
                </a:extLst>
              </p:cNvPr>
              <p:cNvGrpSpPr/>
              <p:nvPr/>
            </p:nvGrpSpPr>
            <p:grpSpPr>
              <a:xfrm>
                <a:off x="1983691" y="3902230"/>
                <a:ext cx="864284" cy="708591"/>
                <a:chOff x="1499700" y="3951331"/>
                <a:chExt cx="864284" cy="708591"/>
              </a:xfrm>
            </p:grpSpPr>
            <p:sp>
              <p:nvSpPr>
                <p:cNvPr id="150" name="Oval 149">
                  <a:extLst>
                    <a:ext uri="{FF2B5EF4-FFF2-40B4-BE49-F238E27FC236}">
                      <a16:creationId xmlns:a16="http://schemas.microsoft.com/office/drawing/2014/main" id="{7CA3B6FE-5F50-4C2E-864A-1BBCB1C1FBE6}"/>
                    </a:ext>
                  </a:extLst>
                </p:cNvPr>
                <p:cNvSpPr/>
                <p:nvPr/>
              </p:nvSpPr>
              <p:spPr>
                <a:xfrm>
                  <a:off x="1604726" y="4522762"/>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1" name="Oval 150">
                  <a:extLst>
                    <a:ext uri="{FF2B5EF4-FFF2-40B4-BE49-F238E27FC236}">
                      <a16:creationId xmlns:a16="http://schemas.microsoft.com/office/drawing/2014/main" id="{18BCC985-9DD9-4B03-80B4-B8E512CD86B2}"/>
                    </a:ext>
                  </a:extLst>
                </p:cNvPr>
                <p:cNvSpPr/>
                <p:nvPr/>
              </p:nvSpPr>
              <p:spPr>
                <a:xfrm>
                  <a:off x="1554524" y="4090523"/>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2" name="Oval 151">
                  <a:extLst>
                    <a:ext uri="{FF2B5EF4-FFF2-40B4-BE49-F238E27FC236}">
                      <a16:creationId xmlns:a16="http://schemas.microsoft.com/office/drawing/2014/main" id="{E109E4D2-F82C-4F5F-97C8-6D73564FE96A}"/>
                    </a:ext>
                  </a:extLst>
                </p:cNvPr>
                <p:cNvSpPr/>
                <p:nvPr/>
              </p:nvSpPr>
              <p:spPr>
                <a:xfrm>
                  <a:off x="2010585" y="3953363"/>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3" name="Oval 152">
                  <a:extLst>
                    <a:ext uri="{FF2B5EF4-FFF2-40B4-BE49-F238E27FC236}">
                      <a16:creationId xmlns:a16="http://schemas.microsoft.com/office/drawing/2014/main" id="{9BE2AC4F-12B4-4711-9266-3343A31DD666}"/>
                    </a:ext>
                  </a:extLst>
                </p:cNvPr>
                <p:cNvSpPr/>
                <p:nvPr/>
              </p:nvSpPr>
              <p:spPr>
                <a:xfrm>
                  <a:off x="1740370" y="3951331"/>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4" name="Oval 153">
                  <a:extLst>
                    <a:ext uri="{FF2B5EF4-FFF2-40B4-BE49-F238E27FC236}">
                      <a16:creationId xmlns:a16="http://schemas.microsoft.com/office/drawing/2014/main" id="{4092752F-BB62-476C-B54C-971A23276A8A}"/>
                    </a:ext>
                  </a:extLst>
                </p:cNvPr>
                <p:cNvSpPr/>
                <p:nvPr/>
              </p:nvSpPr>
              <p:spPr>
                <a:xfrm>
                  <a:off x="1499700" y="4317094"/>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5" name="Oval 154">
                  <a:extLst>
                    <a:ext uri="{FF2B5EF4-FFF2-40B4-BE49-F238E27FC236}">
                      <a16:creationId xmlns:a16="http://schemas.microsoft.com/office/drawing/2014/main" id="{80F93533-8C77-44FA-9711-89899167F7EA}"/>
                    </a:ext>
                  </a:extLst>
                </p:cNvPr>
                <p:cNvSpPr/>
                <p:nvPr/>
              </p:nvSpPr>
              <p:spPr>
                <a:xfrm>
                  <a:off x="2226824" y="4172019"/>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6" name="Group 75">
                <a:extLst>
                  <a:ext uri="{FF2B5EF4-FFF2-40B4-BE49-F238E27FC236}">
                    <a16:creationId xmlns:a16="http://schemas.microsoft.com/office/drawing/2014/main" id="{281EEDB8-6C57-4EDE-B4DD-A03C35B88D4D}"/>
                  </a:ext>
                </a:extLst>
              </p:cNvPr>
              <p:cNvGrpSpPr/>
              <p:nvPr/>
            </p:nvGrpSpPr>
            <p:grpSpPr>
              <a:xfrm>
                <a:off x="1926506" y="2873665"/>
                <a:ext cx="864284" cy="845774"/>
                <a:chOff x="1435183" y="3781425"/>
                <a:chExt cx="864284" cy="845774"/>
              </a:xfrm>
            </p:grpSpPr>
            <p:sp>
              <p:nvSpPr>
                <p:cNvPr id="140" name="Oval 139">
                  <a:extLst>
                    <a:ext uri="{FF2B5EF4-FFF2-40B4-BE49-F238E27FC236}">
                      <a16:creationId xmlns:a16="http://schemas.microsoft.com/office/drawing/2014/main" id="{4C88CF66-D20B-4F49-A041-B247C7F617DD}"/>
                    </a:ext>
                  </a:extLst>
                </p:cNvPr>
                <p:cNvSpPr/>
                <p:nvPr/>
              </p:nvSpPr>
              <p:spPr>
                <a:xfrm>
                  <a:off x="1540209" y="4352856"/>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1" name="Oval 140">
                  <a:extLst>
                    <a:ext uri="{FF2B5EF4-FFF2-40B4-BE49-F238E27FC236}">
                      <a16:creationId xmlns:a16="http://schemas.microsoft.com/office/drawing/2014/main" id="{D1B14793-88D4-4036-A348-91F7E8C3760B}"/>
                    </a:ext>
                  </a:extLst>
                </p:cNvPr>
                <p:cNvSpPr/>
                <p:nvPr/>
              </p:nvSpPr>
              <p:spPr>
                <a:xfrm>
                  <a:off x="1490007" y="3920617"/>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2" name="Oval 141">
                  <a:extLst>
                    <a:ext uri="{FF2B5EF4-FFF2-40B4-BE49-F238E27FC236}">
                      <a16:creationId xmlns:a16="http://schemas.microsoft.com/office/drawing/2014/main" id="{D9ED3E63-CD6D-4481-92E7-F6F3302CA99C}"/>
                    </a:ext>
                  </a:extLst>
                </p:cNvPr>
                <p:cNvSpPr/>
                <p:nvPr/>
              </p:nvSpPr>
              <p:spPr>
                <a:xfrm>
                  <a:off x="1946068" y="3783457"/>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3" name="Oval 142">
                  <a:extLst>
                    <a:ext uri="{FF2B5EF4-FFF2-40B4-BE49-F238E27FC236}">
                      <a16:creationId xmlns:a16="http://schemas.microsoft.com/office/drawing/2014/main" id="{67970DE3-377D-4AF3-B41B-BCE1EC521226}"/>
                    </a:ext>
                  </a:extLst>
                </p:cNvPr>
                <p:cNvSpPr/>
                <p:nvPr/>
              </p:nvSpPr>
              <p:spPr>
                <a:xfrm>
                  <a:off x="1675853" y="3781425"/>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4" name="Oval 143">
                  <a:extLst>
                    <a:ext uri="{FF2B5EF4-FFF2-40B4-BE49-F238E27FC236}">
                      <a16:creationId xmlns:a16="http://schemas.microsoft.com/office/drawing/2014/main" id="{0BBD9CB0-5F66-436C-BDB7-990FF242AD6E}"/>
                    </a:ext>
                  </a:extLst>
                </p:cNvPr>
                <p:cNvSpPr/>
                <p:nvPr/>
              </p:nvSpPr>
              <p:spPr>
                <a:xfrm>
                  <a:off x="1691642" y="4484301"/>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5" name="Oval 144">
                  <a:extLst>
                    <a:ext uri="{FF2B5EF4-FFF2-40B4-BE49-F238E27FC236}">
                      <a16:creationId xmlns:a16="http://schemas.microsoft.com/office/drawing/2014/main" id="{B8CB1D21-A883-4883-9ED0-CA92CB5870F6}"/>
                    </a:ext>
                  </a:extLst>
                </p:cNvPr>
                <p:cNvSpPr/>
                <p:nvPr/>
              </p:nvSpPr>
              <p:spPr>
                <a:xfrm>
                  <a:off x="1435183" y="4147188"/>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6" name="Oval 145">
                  <a:extLst>
                    <a:ext uri="{FF2B5EF4-FFF2-40B4-BE49-F238E27FC236}">
                      <a16:creationId xmlns:a16="http://schemas.microsoft.com/office/drawing/2014/main" id="{870D53FA-28B6-47C1-943D-2D3032E3D8B9}"/>
                    </a:ext>
                  </a:extLst>
                </p:cNvPr>
                <p:cNvSpPr/>
                <p:nvPr/>
              </p:nvSpPr>
              <p:spPr>
                <a:xfrm>
                  <a:off x="1917519" y="4490039"/>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7" name="Oval 146">
                  <a:extLst>
                    <a:ext uri="{FF2B5EF4-FFF2-40B4-BE49-F238E27FC236}">
                      <a16:creationId xmlns:a16="http://schemas.microsoft.com/office/drawing/2014/main" id="{A9788B7C-2214-4698-BDD3-1AB0CDF22E41}"/>
                    </a:ext>
                  </a:extLst>
                </p:cNvPr>
                <p:cNvSpPr/>
                <p:nvPr/>
              </p:nvSpPr>
              <p:spPr>
                <a:xfrm>
                  <a:off x="2162307" y="4302665"/>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8" name="Oval 147">
                  <a:extLst>
                    <a:ext uri="{FF2B5EF4-FFF2-40B4-BE49-F238E27FC236}">
                      <a16:creationId xmlns:a16="http://schemas.microsoft.com/office/drawing/2014/main" id="{F35FA393-70A1-4C85-A8F5-95F1FE84F62B}"/>
                    </a:ext>
                  </a:extLst>
                </p:cNvPr>
                <p:cNvSpPr/>
                <p:nvPr/>
              </p:nvSpPr>
              <p:spPr>
                <a:xfrm>
                  <a:off x="2162307" y="4002113"/>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9" name="Oval 148">
                  <a:extLst>
                    <a:ext uri="{FF2B5EF4-FFF2-40B4-BE49-F238E27FC236}">
                      <a16:creationId xmlns:a16="http://schemas.microsoft.com/office/drawing/2014/main" id="{07079150-359A-4206-AF53-B91B934C9E93}"/>
                    </a:ext>
                  </a:extLst>
                </p:cNvPr>
                <p:cNvSpPr/>
                <p:nvPr/>
              </p:nvSpPr>
              <p:spPr>
                <a:xfrm>
                  <a:off x="1741971" y="4070721"/>
                  <a:ext cx="275438" cy="275438"/>
                </a:xfrm>
                <a:prstGeom prst="ellipse">
                  <a:avLst/>
                </a:prstGeom>
                <a:gradFill flip="none" rotWithShape="1">
                  <a:gsLst>
                    <a:gs pos="100000">
                      <a:srgbClr val="92D050">
                        <a:shade val="30000"/>
                        <a:satMod val="115000"/>
                      </a:srgbClr>
                    </a:gs>
                    <a:gs pos="0">
                      <a:srgbClr val="92D050">
                        <a:shade val="100000"/>
                        <a:satMod val="115000"/>
                      </a:srgbClr>
                    </a:gs>
                  </a:gsLst>
                  <a:path path="shape">
                    <a:fillToRect l="50000" t="50000" r="50000" b="50000"/>
                  </a:path>
                  <a:tileRect/>
                </a:gradFill>
                <a:ln w="12700">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77" name="Group 76">
                <a:extLst>
                  <a:ext uri="{FF2B5EF4-FFF2-40B4-BE49-F238E27FC236}">
                    <a16:creationId xmlns:a16="http://schemas.microsoft.com/office/drawing/2014/main" id="{AA010D49-E10F-48D1-B712-204EBF06CE46}"/>
                  </a:ext>
                </a:extLst>
              </p:cNvPr>
              <p:cNvGrpSpPr/>
              <p:nvPr/>
            </p:nvGrpSpPr>
            <p:grpSpPr>
              <a:xfrm>
                <a:off x="988005" y="2454705"/>
                <a:ext cx="864284" cy="845774"/>
                <a:chOff x="1435183" y="3781425"/>
                <a:chExt cx="864284" cy="845774"/>
              </a:xfrm>
            </p:grpSpPr>
            <p:sp>
              <p:nvSpPr>
                <p:cNvPr id="132" name="Oval 131">
                  <a:extLst>
                    <a:ext uri="{FF2B5EF4-FFF2-40B4-BE49-F238E27FC236}">
                      <a16:creationId xmlns:a16="http://schemas.microsoft.com/office/drawing/2014/main" id="{12531B9C-F802-4240-8326-C74693CCD482}"/>
                    </a:ext>
                  </a:extLst>
                </p:cNvPr>
                <p:cNvSpPr/>
                <p:nvPr/>
              </p:nvSpPr>
              <p:spPr>
                <a:xfrm>
                  <a:off x="1540209" y="4352856"/>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3" name="Oval 132">
                  <a:extLst>
                    <a:ext uri="{FF2B5EF4-FFF2-40B4-BE49-F238E27FC236}">
                      <a16:creationId xmlns:a16="http://schemas.microsoft.com/office/drawing/2014/main" id="{C55A1D22-AD3E-4883-BB6B-65972D9A765E}"/>
                    </a:ext>
                  </a:extLst>
                </p:cNvPr>
                <p:cNvSpPr/>
                <p:nvPr/>
              </p:nvSpPr>
              <p:spPr>
                <a:xfrm>
                  <a:off x="1490007" y="3920617"/>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4" name="Oval 133">
                  <a:extLst>
                    <a:ext uri="{FF2B5EF4-FFF2-40B4-BE49-F238E27FC236}">
                      <a16:creationId xmlns:a16="http://schemas.microsoft.com/office/drawing/2014/main" id="{87672653-10A0-49D0-B7D1-E0E40F518E2F}"/>
                    </a:ext>
                  </a:extLst>
                </p:cNvPr>
                <p:cNvSpPr/>
                <p:nvPr/>
              </p:nvSpPr>
              <p:spPr>
                <a:xfrm>
                  <a:off x="1675853" y="3781425"/>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5" name="Oval 134">
                  <a:extLst>
                    <a:ext uri="{FF2B5EF4-FFF2-40B4-BE49-F238E27FC236}">
                      <a16:creationId xmlns:a16="http://schemas.microsoft.com/office/drawing/2014/main" id="{4DA548A4-DF1F-40C3-9243-6A0A50E3A6D6}"/>
                    </a:ext>
                  </a:extLst>
                </p:cNvPr>
                <p:cNvSpPr/>
                <p:nvPr/>
              </p:nvSpPr>
              <p:spPr>
                <a:xfrm>
                  <a:off x="1691642" y="4484301"/>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6" name="Oval 135">
                  <a:extLst>
                    <a:ext uri="{FF2B5EF4-FFF2-40B4-BE49-F238E27FC236}">
                      <a16:creationId xmlns:a16="http://schemas.microsoft.com/office/drawing/2014/main" id="{E2531B14-D313-4D0D-B53F-A2BEA304A613}"/>
                    </a:ext>
                  </a:extLst>
                </p:cNvPr>
                <p:cNvSpPr/>
                <p:nvPr/>
              </p:nvSpPr>
              <p:spPr>
                <a:xfrm>
                  <a:off x="1435183" y="4147188"/>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7" name="Oval 136">
                  <a:extLst>
                    <a:ext uri="{FF2B5EF4-FFF2-40B4-BE49-F238E27FC236}">
                      <a16:creationId xmlns:a16="http://schemas.microsoft.com/office/drawing/2014/main" id="{2905E900-09AF-4F5E-BC45-BB392750E4AB}"/>
                    </a:ext>
                  </a:extLst>
                </p:cNvPr>
                <p:cNvSpPr/>
                <p:nvPr/>
              </p:nvSpPr>
              <p:spPr>
                <a:xfrm>
                  <a:off x="1917519" y="4490039"/>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8" name="Oval 137">
                  <a:extLst>
                    <a:ext uri="{FF2B5EF4-FFF2-40B4-BE49-F238E27FC236}">
                      <a16:creationId xmlns:a16="http://schemas.microsoft.com/office/drawing/2014/main" id="{49F035CE-41FB-43B6-9125-3DE15A5DFDD5}"/>
                    </a:ext>
                  </a:extLst>
                </p:cNvPr>
                <p:cNvSpPr/>
                <p:nvPr/>
              </p:nvSpPr>
              <p:spPr>
                <a:xfrm>
                  <a:off x="2162307" y="4302665"/>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9" name="Oval 138">
                  <a:extLst>
                    <a:ext uri="{FF2B5EF4-FFF2-40B4-BE49-F238E27FC236}">
                      <a16:creationId xmlns:a16="http://schemas.microsoft.com/office/drawing/2014/main" id="{F705BFC5-E471-47E1-828B-A6FB2669DC2C}"/>
                    </a:ext>
                  </a:extLst>
                </p:cNvPr>
                <p:cNvSpPr/>
                <p:nvPr/>
              </p:nvSpPr>
              <p:spPr>
                <a:xfrm>
                  <a:off x="2162307" y="4002113"/>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78" name="Group 77">
                <a:extLst>
                  <a:ext uri="{FF2B5EF4-FFF2-40B4-BE49-F238E27FC236}">
                    <a16:creationId xmlns:a16="http://schemas.microsoft.com/office/drawing/2014/main" id="{855BDBB8-5206-4433-9667-421EAF404FC3}"/>
                  </a:ext>
                </a:extLst>
              </p:cNvPr>
              <p:cNvGrpSpPr/>
              <p:nvPr/>
            </p:nvGrpSpPr>
            <p:grpSpPr>
              <a:xfrm>
                <a:off x="964516" y="4335826"/>
                <a:ext cx="864284" cy="708591"/>
                <a:chOff x="1435183" y="3781425"/>
                <a:chExt cx="864284" cy="708591"/>
              </a:xfrm>
            </p:grpSpPr>
            <p:sp>
              <p:nvSpPr>
                <p:cNvPr id="126" name="Oval 125">
                  <a:extLst>
                    <a:ext uri="{FF2B5EF4-FFF2-40B4-BE49-F238E27FC236}">
                      <a16:creationId xmlns:a16="http://schemas.microsoft.com/office/drawing/2014/main" id="{4B352BF7-138D-425E-8174-06ED59DC2B95}"/>
                    </a:ext>
                  </a:extLst>
                </p:cNvPr>
                <p:cNvSpPr/>
                <p:nvPr/>
              </p:nvSpPr>
              <p:spPr>
                <a:xfrm>
                  <a:off x="1540209" y="4352856"/>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Oval 126">
                  <a:extLst>
                    <a:ext uri="{FF2B5EF4-FFF2-40B4-BE49-F238E27FC236}">
                      <a16:creationId xmlns:a16="http://schemas.microsoft.com/office/drawing/2014/main" id="{2D1823BD-B2BF-41A9-89C1-3031455A9327}"/>
                    </a:ext>
                  </a:extLst>
                </p:cNvPr>
                <p:cNvSpPr/>
                <p:nvPr/>
              </p:nvSpPr>
              <p:spPr>
                <a:xfrm>
                  <a:off x="1490007" y="3920617"/>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8" name="Oval 127">
                  <a:extLst>
                    <a:ext uri="{FF2B5EF4-FFF2-40B4-BE49-F238E27FC236}">
                      <a16:creationId xmlns:a16="http://schemas.microsoft.com/office/drawing/2014/main" id="{31446C98-C169-4AE4-A675-245576634012}"/>
                    </a:ext>
                  </a:extLst>
                </p:cNvPr>
                <p:cNvSpPr/>
                <p:nvPr/>
              </p:nvSpPr>
              <p:spPr>
                <a:xfrm>
                  <a:off x="1946068" y="3783457"/>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9" name="Oval 128">
                  <a:extLst>
                    <a:ext uri="{FF2B5EF4-FFF2-40B4-BE49-F238E27FC236}">
                      <a16:creationId xmlns:a16="http://schemas.microsoft.com/office/drawing/2014/main" id="{6215D737-FE2A-4CC5-83C0-BF01CDAD789B}"/>
                    </a:ext>
                  </a:extLst>
                </p:cNvPr>
                <p:cNvSpPr/>
                <p:nvPr/>
              </p:nvSpPr>
              <p:spPr>
                <a:xfrm>
                  <a:off x="1675853" y="3781425"/>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0" name="Oval 129">
                  <a:extLst>
                    <a:ext uri="{FF2B5EF4-FFF2-40B4-BE49-F238E27FC236}">
                      <a16:creationId xmlns:a16="http://schemas.microsoft.com/office/drawing/2014/main" id="{5F96676C-61C8-41BF-A336-02CE2F426657}"/>
                    </a:ext>
                  </a:extLst>
                </p:cNvPr>
                <p:cNvSpPr/>
                <p:nvPr/>
              </p:nvSpPr>
              <p:spPr>
                <a:xfrm>
                  <a:off x="1435183" y="4147188"/>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1" name="Oval 130">
                  <a:extLst>
                    <a:ext uri="{FF2B5EF4-FFF2-40B4-BE49-F238E27FC236}">
                      <a16:creationId xmlns:a16="http://schemas.microsoft.com/office/drawing/2014/main" id="{76B21B78-09C6-4C7E-88DE-08E58BBBF746}"/>
                    </a:ext>
                  </a:extLst>
                </p:cNvPr>
                <p:cNvSpPr/>
                <p:nvPr/>
              </p:nvSpPr>
              <p:spPr>
                <a:xfrm>
                  <a:off x="2162307" y="4002113"/>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9" name="Group 78">
                <a:extLst>
                  <a:ext uri="{FF2B5EF4-FFF2-40B4-BE49-F238E27FC236}">
                    <a16:creationId xmlns:a16="http://schemas.microsoft.com/office/drawing/2014/main" id="{7277198E-8E6F-44D3-B7A2-EEB8D0C880FA}"/>
                  </a:ext>
                </a:extLst>
              </p:cNvPr>
              <p:cNvGrpSpPr/>
              <p:nvPr/>
            </p:nvGrpSpPr>
            <p:grpSpPr>
              <a:xfrm>
                <a:off x="0" y="1885283"/>
                <a:ext cx="864284" cy="845774"/>
                <a:chOff x="1435183" y="3781425"/>
                <a:chExt cx="864284" cy="845774"/>
              </a:xfrm>
            </p:grpSpPr>
            <p:sp>
              <p:nvSpPr>
                <p:cNvPr id="118" name="Oval 117">
                  <a:extLst>
                    <a:ext uri="{FF2B5EF4-FFF2-40B4-BE49-F238E27FC236}">
                      <a16:creationId xmlns:a16="http://schemas.microsoft.com/office/drawing/2014/main" id="{A9EABAE6-7AF6-498B-B246-0A4ECE2A996C}"/>
                    </a:ext>
                  </a:extLst>
                </p:cNvPr>
                <p:cNvSpPr/>
                <p:nvPr/>
              </p:nvSpPr>
              <p:spPr>
                <a:xfrm>
                  <a:off x="1540209" y="4352856"/>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9" name="Oval 118">
                  <a:extLst>
                    <a:ext uri="{FF2B5EF4-FFF2-40B4-BE49-F238E27FC236}">
                      <a16:creationId xmlns:a16="http://schemas.microsoft.com/office/drawing/2014/main" id="{4A55D7AF-A03F-4973-9AAF-4B117E66134C}"/>
                    </a:ext>
                  </a:extLst>
                </p:cNvPr>
                <p:cNvSpPr/>
                <p:nvPr/>
              </p:nvSpPr>
              <p:spPr>
                <a:xfrm>
                  <a:off x="1490007" y="3920617"/>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0" name="Oval 119">
                  <a:extLst>
                    <a:ext uri="{FF2B5EF4-FFF2-40B4-BE49-F238E27FC236}">
                      <a16:creationId xmlns:a16="http://schemas.microsoft.com/office/drawing/2014/main" id="{D7FB1989-C108-475A-8C30-83FC577D2A94}"/>
                    </a:ext>
                  </a:extLst>
                </p:cNvPr>
                <p:cNvSpPr/>
                <p:nvPr/>
              </p:nvSpPr>
              <p:spPr>
                <a:xfrm>
                  <a:off x="1675853" y="3781425"/>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1" name="Oval 120">
                  <a:extLst>
                    <a:ext uri="{FF2B5EF4-FFF2-40B4-BE49-F238E27FC236}">
                      <a16:creationId xmlns:a16="http://schemas.microsoft.com/office/drawing/2014/main" id="{BDE5F959-15FF-4B58-9EEF-F450A9E756E2}"/>
                    </a:ext>
                  </a:extLst>
                </p:cNvPr>
                <p:cNvSpPr/>
                <p:nvPr/>
              </p:nvSpPr>
              <p:spPr>
                <a:xfrm>
                  <a:off x="1691642" y="4484301"/>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 name="Oval 121">
                  <a:extLst>
                    <a:ext uri="{FF2B5EF4-FFF2-40B4-BE49-F238E27FC236}">
                      <a16:creationId xmlns:a16="http://schemas.microsoft.com/office/drawing/2014/main" id="{73B51972-B647-40F8-8ED0-D1C86008F3D0}"/>
                    </a:ext>
                  </a:extLst>
                </p:cNvPr>
                <p:cNvSpPr/>
                <p:nvPr/>
              </p:nvSpPr>
              <p:spPr>
                <a:xfrm>
                  <a:off x="1435183" y="4147188"/>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3" name="Oval 122">
                  <a:extLst>
                    <a:ext uri="{FF2B5EF4-FFF2-40B4-BE49-F238E27FC236}">
                      <a16:creationId xmlns:a16="http://schemas.microsoft.com/office/drawing/2014/main" id="{14ADA6B1-6C1E-4EAF-9D29-AEA6590FB75C}"/>
                    </a:ext>
                  </a:extLst>
                </p:cNvPr>
                <p:cNvSpPr/>
                <p:nvPr/>
              </p:nvSpPr>
              <p:spPr>
                <a:xfrm>
                  <a:off x="1917519" y="4490039"/>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4" name="Oval 123">
                  <a:extLst>
                    <a:ext uri="{FF2B5EF4-FFF2-40B4-BE49-F238E27FC236}">
                      <a16:creationId xmlns:a16="http://schemas.microsoft.com/office/drawing/2014/main" id="{41D45052-2E62-4E23-8997-CA043CED64E7}"/>
                    </a:ext>
                  </a:extLst>
                </p:cNvPr>
                <p:cNvSpPr/>
                <p:nvPr/>
              </p:nvSpPr>
              <p:spPr>
                <a:xfrm>
                  <a:off x="2162307" y="4302665"/>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5" name="Oval 124">
                  <a:extLst>
                    <a:ext uri="{FF2B5EF4-FFF2-40B4-BE49-F238E27FC236}">
                      <a16:creationId xmlns:a16="http://schemas.microsoft.com/office/drawing/2014/main" id="{0FCD21E1-2DEE-4697-A0F7-E21388A42EB5}"/>
                    </a:ext>
                  </a:extLst>
                </p:cNvPr>
                <p:cNvSpPr/>
                <p:nvPr/>
              </p:nvSpPr>
              <p:spPr>
                <a:xfrm>
                  <a:off x="1741971" y="4070721"/>
                  <a:ext cx="275438" cy="275438"/>
                </a:xfrm>
                <a:prstGeom prst="ellipse">
                  <a:avLst/>
                </a:prstGeom>
                <a:gradFill flip="none" rotWithShape="1">
                  <a:gsLst>
                    <a:gs pos="100000">
                      <a:srgbClr val="92D050">
                        <a:shade val="30000"/>
                        <a:satMod val="115000"/>
                      </a:srgbClr>
                    </a:gs>
                    <a:gs pos="0">
                      <a:srgbClr val="92D050">
                        <a:shade val="100000"/>
                        <a:satMod val="115000"/>
                      </a:srgbClr>
                    </a:gs>
                  </a:gsLst>
                  <a:path path="shape">
                    <a:fillToRect l="50000" t="50000" r="50000" b="50000"/>
                  </a:path>
                  <a:tileRect/>
                </a:gradFill>
                <a:ln w="12700">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0" name="Group 79">
                <a:extLst>
                  <a:ext uri="{FF2B5EF4-FFF2-40B4-BE49-F238E27FC236}">
                    <a16:creationId xmlns:a16="http://schemas.microsoft.com/office/drawing/2014/main" id="{C5BC9AAF-1866-4FCC-9CDC-B2B02A084598}"/>
                  </a:ext>
                </a:extLst>
              </p:cNvPr>
              <p:cNvGrpSpPr/>
              <p:nvPr/>
            </p:nvGrpSpPr>
            <p:grpSpPr>
              <a:xfrm>
                <a:off x="50116" y="4648200"/>
                <a:ext cx="864284" cy="708591"/>
                <a:chOff x="1435183" y="3781425"/>
                <a:chExt cx="864284" cy="708591"/>
              </a:xfrm>
            </p:grpSpPr>
            <p:sp>
              <p:nvSpPr>
                <p:cNvPr id="112" name="Oval 111">
                  <a:extLst>
                    <a:ext uri="{FF2B5EF4-FFF2-40B4-BE49-F238E27FC236}">
                      <a16:creationId xmlns:a16="http://schemas.microsoft.com/office/drawing/2014/main" id="{32370B9C-67F0-4B5C-9DB3-8AA90C123545}"/>
                    </a:ext>
                  </a:extLst>
                </p:cNvPr>
                <p:cNvSpPr/>
                <p:nvPr/>
              </p:nvSpPr>
              <p:spPr>
                <a:xfrm>
                  <a:off x="1540209" y="4352856"/>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3" name="Oval 112">
                  <a:extLst>
                    <a:ext uri="{FF2B5EF4-FFF2-40B4-BE49-F238E27FC236}">
                      <a16:creationId xmlns:a16="http://schemas.microsoft.com/office/drawing/2014/main" id="{0349091C-2F96-483F-A999-32C7491242C1}"/>
                    </a:ext>
                  </a:extLst>
                </p:cNvPr>
                <p:cNvSpPr/>
                <p:nvPr/>
              </p:nvSpPr>
              <p:spPr>
                <a:xfrm>
                  <a:off x="1490007" y="3920617"/>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Oval 113">
                  <a:extLst>
                    <a:ext uri="{FF2B5EF4-FFF2-40B4-BE49-F238E27FC236}">
                      <a16:creationId xmlns:a16="http://schemas.microsoft.com/office/drawing/2014/main" id="{089D3DA3-79FB-4053-A41C-CEB99BD279A0}"/>
                    </a:ext>
                  </a:extLst>
                </p:cNvPr>
                <p:cNvSpPr/>
                <p:nvPr/>
              </p:nvSpPr>
              <p:spPr>
                <a:xfrm>
                  <a:off x="1946068" y="3783457"/>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5" name="Oval 114">
                  <a:extLst>
                    <a:ext uri="{FF2B5EF4-FFF2-40B4-BE49-F238E27FC236}">
                      <a16:creationId xmlns:a16="http://schemas.microsoft.com/office/drawing/2014/main" id="{7783D0F2-F6A2-4918-B37C-F645E5CAC12B}"/>
                    </a:ext>
                  </a:extLst>
                </p:cNvPr>
                <p:cNvSpPr/>
                <p:nvPr/>
              </p:nvSpPr>
              <p:spPr>
                <a:xfrm>
                  <a:off x="1675853" y="3781425"/>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6" name="Oval 115">
                  <a:extLst>
                    <a:ext uri="{FF2B5EF4-FFF2-40B4-BE49-F238E27FC236}">
                      <a16:creationId xmlns:a16="http://schemas.microsoft.com/office/drawing/2014/main" id="{24C39360-D763-4030-A700-29BB91B80DD3}"/>
                    </a:ext>
                  </a:extLst>
                </p:cNvPr>
                <p:cNvSpPr/>
                <p:nvPr/>
              </p:nvSpPr>
              <p:spPr>
                <a:xfrm>
                  <a:off x="1435183" y="4147188"/>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7" name="Oval 116">
                  <a:extLst>
                    <a:ext uri="{FF2B5EF4-FFF2-40B4-BE49-F238E27FC236}">
                      <a16:creationId xmlns:a16="http://schemas.microsoft.com/office/drawing/2014/main" id="{881212C6-ECAF-4602-AB02-A38DB646E996}"/>
                    </a:ext>
                  </a:extLst>
                </p:cNvPr>
                <p:cNvSpPr/>
                <p:nvPr/>
              </p:nvSpPr>
              <p:spPr>
                <a:xfrm>
                  <a:off x="2162307" y="4002113"/>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1" name="Group 80">
                <a:extLst>
                  <a:ext uri="{FF2B5EF4-FFF2-40B4-BE49-F238E27FC236}">
                    <a16:creationId xmlns:a16="http://schemas.microsoft.com/office/drawing/2014/main" id="{B3F0D325-B144-40B5-8617-89705202F16C}"/>
                  </a:ext>
                </a:extLst>
              </p:cNvPr>
              <p:cNvGrpSpPr/>
              <p:nvPr/>
            </p:nvGrpSpPr>
            <p:grpSpPr>
              <a:xfrm>
                <a:off x="62481" y="2827199"/>
                <a:ext cx="864284" cy="845774"/>
                <a:chOff x="1435183" y="3781425"/>
                <a:chExt cx="864284" cy="845774"/>
              </a:xfrm>
            </p:grpSpPr>
            <p:sp>
              <p:nvSpPr>
                <p:cNvPr id="103" name="Oval 102">
                  <a:extLst>
                    <a:ext uri="{FF2B5EF4-FFF2-40B4-BE49-F238E27FC236}">
                      <a16:creationId xmlns:a16="http://schemas.microsoft.com/office/drawing/2014/main" id="{D7FF619D-F0DC-4077-9D06-F03D32882A7A}"/>
                    </a:ext>
                  </a:extLst>
                </p:cNvPr>
                <p:cNvSpPr/>
                <p:nvPr/>
              </p:nvSpPr>
              <p:spPr>
                <a:xfrm>
                  <a:off x="1540209" y="4352856"/>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 name="Oval 103">
                  <a:extLst>
                    <a:ext uri="{FF2B5EF4-FFF2-40B4-BE49-F238E27FC236}">
                      <a16:creationId xmlns:a16="http://schemas.microsoft.com/office/drawing/2014/main" id="{18B3EF9C-F6C7-4E9B-8704-BB87CB7B4EF6}"/>
                    </a:ext>
                  </a:extLst>
                </p:cNvPr>
                <p:cNvSpPr/>
                <p:nvPr/>
              </p:nvSpPr>
              <p:spPr>
                <a:xfrm>
                  <a:off x="1490007" y="3920617"/>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5" name="Oval 104">
                  <a:extLst>
                    <a:ext uri="{FF2B5EF4-FFF2-40B4-BE49-F238E27FC236}">
                      <a16:creationId xmlns:a16="http://schemas.microsoft.com/office/drawing/2014/main" id="{E182787E-A92C-440E-9150-08803FBDCDCD}"/>
                    </a:ext>
                  </a:extLst>
                </p:cNvPr>
                <p:cNvSpPr/>
                <p:nvPr/>
              </p:nvSpPr>
              <p:spPr>
                <a:xfrm>
                  <a:off x="1946068" y="3783457"/>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6" name="Oval 105">
                  <a:extLst>
                    <a:ext uri="{FF2B5EF4-FFF2-40B4-BE49-F238E27FC236}">
                      <a16:creationId xmlns:a16="http://schemas.microsoft.com/office/drawing/2014/main" id="{EB72F76D-3AFB-4363-8600-2F4DECCF256A}"/>
                    </a:ext>
                  </a:extLst>
                </p:cNvPr>
                <p:cNvSpPr/>
                <p:nvPr/>
              </p:nvSpPr>
              <p:spPr>
                <a:xfrm>
                  <a:off x="1675853" y="3781425"/>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7" name="Oval 106">
                  <a:extLst>
                    <a:ext uri="{FF2B5EF4-FFF2-40B4-BE49-F238E27FC236}">
                      <a16:creationId xmlns:a16="http://schemas.microsoft.com/office/drawing/2014/main" id="{7F772EC2-C0EA-46F3-838C-55EC2886AC37}"/>
                    </a:ext>
                  </a:extLst>
                </p:cNvPr>
                <p:cNvSpPr/>
                <p:nvPr/>
              </p:nvSpPr>
              <p:spPr>
                <a:xfrm>
                  <a:off x="1691642" y="4484301"/>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8" name="Oval 107">
                  <a:extLst>
                    <a:ext uri="{FF2B5EF4-FFF2-40B4-BE49-F238E27FC236}">
                      <a16:creationId xmlns:a16="http://schemas.microsoft.com/office/drawing/2014/main" id="{3A1DABFA-C480-49E9-9A23-CC94EB04489E}"/>
                    </a:ext>
                  </a:extLst>
                </p:cNvPr>
                <p:cNvSpPr/>
                <p:nvPr/>
              </p:nvSpPr>
              <p:spPr>
                <a:xfrm>
                  <a:off x="1435183" y="4147188"/>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9" name="Oval 108">
                  <a:extLst>
                    <a:ext uri="{FF2B5EF4-FFF2-40B4-BE49-F238E27FC236}">
                      <a16:creationId xmlns:a16="http://schemas.microsoft.com/office/drawing/2014/main" id="{5B6B19E1-78F1-4BC4-8DEE-0643BC1A3C5E}"/>
                    </a:ext>
                  </a:extLst>
                </p:cNvPr>
                <p:cNvSpPr/>
                <p:nvPr/>
              </p:nvSpPr>
              <p:spPr>
                <a:xfrm>
                  <a:off x="1917519" y="4490039"/>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Oval 109">
                  <a:extLst>
                    <a:ext uri="{FF2B5EF4-FFF2-40B4-BE49-F238E27FC236}">
                      <a16:creationId xmlns:a16="http://schemas.microsoft.com/office/drawing/2014/main" id="{16471235-3BF2-496B-B387-E9187D2AE693}"/>
                    </a:ext>
                  </a:extLst>
                </p:cNvPr>
                <p:cNvSpPr/>
                <p:nvPr/>
              </p:nvSpPr>
              <p:spPr>
                <a:xfrm>
                  <a:off x="2162307" y="4302665"/>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1" name="Oval 110">
                  <a:extLst>
                    <a:ext uri="{FF2B5EF4-FFF2-40B4-BE49-F238E27FC236}">
                      <a16:creationId xmlns:a16="http://schemas.microsoft.com/office/drawing/2014/main" id="{552290D2-ABD0-461B-988B-D6B4D661F6C2}"/>
                    </a:ext>
                  </a:extLst>
                </p:cNvPr>
                <p:cNvSpPr/>
                <p:nvPr/>
              </p:nvSpPr>
              <p:spPr>
                <a:xfrm>
                  <a:off x="2162307" y="4002113"/>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2" name="Group 81">
                <a:extLst>
                  <a:ext uri="{FF2B5EF4-FFF2-40B4-BE49-F238E27FC236}">
                    <a16:creationId xmlns:a16="http://schemas.microsoft.com/office/drawing/2014/main" id="{EBD077F7-0422-470B-B480-7FF689BBAF1E}"/>
                  </a:ext>
                </a:extLst>
              </p:cNvPr>
              <p:cNvGrpSpPr/>
              <p:nvPr/>
            </p:nvGrpSpPr>
            <p:grpSpPr>
              <a:xfrm>
                <a:off x="1000370" y="3343704"/>
                <a:ext cx="864284" cy="845774"/>
                <a:chOff x="1435183" y="3781425"/>
                <a:chExt cx="864284" cy="845774"/>
              </a:xfrm>
            </p:grpSpPr>
            <p:sp>
              <p:nvSpPr>
                <p:cNvPr id="94" name="Oval 93">
                  <a:extLst>
                    <a:ext uri="{FF2B5EF4-FFF2-40B4-BE49-F238E27FC236}">
                      <a16:creationId xmlns:a16="http://schemas.microsoft.com/office/drawing/2014/main" id="{06ED2FE0-CCBB-402E-BBE4-07FB056ACEA8}"/>
                    </a:ext>
                  </a:extLst>
                </p:cNvPr>
                <p:cNvSpPr/>
                <p:nvPr/>
              </p:nvSpPr>
              <p:spPr>
                <a:xfrm>
                  <a:off x="1540209" y="4352856"/>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Oval 94">
                  <a:extLst>
                    <a:ext uri="{FF2B5EF4-FFF2-40B4-BE49-F238E27FC236}">
                      <a16:creationId xmlns:a16="http://schemas.microsoft.com/office/drawing/2014/main" id="{B795554C-8513-419C-B7FB-E7BD00391058}"/>
                    </a:ext>
                  </a:extLst>
                </p:cNvPr>
                <p:cNvSpPr/>
                <p:nvPr/>
              </p:nvSpPr>
              <p:spPr>
                <a:xfrm>
                  <a:off x="1490007" y="3920617"/>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6" name="Oval 95">
                  <a:extLst>
                    <a:ext uri="{FF2B5EF4-FFF2-40B4-BE49-F238E27FC236}">
                      <a16:creationId xmlns:a16="http://schemas.microsoft.com/office/drawing/2014/main" id="{4B8E873B-6821-462F-99D2-6880099F9ECF}"/>
                    </a:ext>
                  </a:extLst>
                </p:cNvPr>
                <p:cNvSpPr/>
                <p:nvPr/>
              </p:nvSpPr>
              <p:spPr>
                <a:xfrm>
                  <a:off x="1946068" y="3783457"/>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7" name="Oval 96">
                  <a:extLst>
                    <a:ext uri="{FF2B5EF4-FFF2-40B4-BE49-F238E27FC236}">
                      <a16:creationId xmlns:a16="http://schemas.microsoft.com/office/drawing/2014/main" id="{EF6D65C9-918C-4CE7-A190-A574489809F7}"/>
                    </a:ext>
                  </a:extLst>
                </p:cNvPr>
                <p:cNvSpPr/>
                <p:nvPr/>
              </p:nvSpPr>
              <p:spPr>
                <a:xfrm>
                  <a:off x="1675853" y="3781425"/>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8" name="Oval 97">
                  <a:extLst>
                    <a:ext uri="{FF2B5EF4-FFF2-40B4-BE49-F238E27FC236}">
                      <a16:creationId xmlns:a16="http://schemas.microsoft.com/office/drawing/2014/main" id="{1D5396D6-22DC-4F57-A7F0-5C0029CB311A}"/>
                    </a:ext>
                  </a:extLst>
                </p:cNvPr>
                <p:cNvSpPr/>
                <p:nvPr/>
              </p:nvSpPr>
              <p:spPr>
                <a:xfrm>
                  <a:off x="1691642" y="4484301"/>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9" name="Oval 98">
                  <a:extLst>
                    <a:ext uri="{FF2B5EF4-FFF2-40B4-BE49-F238E27FC236}">
                      <a16:creationId xmlns:a16="http://schemas.microsoft.com/office/drawing/2014/main" id="{D4AC7B2C-F7BB-466D-81F3-187BBCDF3EB1}"/>
                    </a:ext>
                  </a:extLst>
                </p:cNvPr>
                <p:cNvSpPr/>
                <p:nvPr/>
              </p:nvSpPr>
              <p:spPr>
                <a:xfrm>
                  <a:off x="1435183" y="4147188"/>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 name="Oval 99">
                  <a:extLst>
                    <a:ext uri="{FF2B5EF4-FFF2-40B4-BE49-F238E27FC236}">
                      <a16:creationId xmlns:a16="http://schemas.microsoft.com/office/drawing/2014/main" id="{95E88284-FBB4-46F8-8360-83135A6EDB6F}"/>
                    </a:ext>
                  </a:extLst>
                </p:cNvPr>
                <p:cNvSpPr/>
                <p:nvPr/>
              </p:nvSpPr>
              <p:spPr>
                <a:xfrm>
                  <a:off x="1917519" y="4490039"/>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 name="Oval 100">
                  <a:extLst>
                    <a:ext uri="{FF2B5EF4-FFF2-40B4-BE49-F238E27FC236}">
                      <a16:creationId xmlns:a16="http://schemas.microsoft.com/office/drawing/2014/main" id="{53CCC43A-CD97-4D8B-96F4-2E9D8685DB38}"/>
                    </a:ext>
                  </a:extLst>
                </p:cNvPr>
                <p:cNvSpPr/>
                <p:nvPr/>
              </p:nvSpPr>
              <p:spPr>
                <a:xfrm>
                  <a:off x="2162307" y="4302665"/>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 name="Oval 101">
                  <a:extLst>
                    <a:ext uri="{FF2B5EF4-FFF2-40B4-BE49-F238E27FC236}">
                      <a16:creationId xmlns:a16="http://schemas.microsoft.com/office/drawing/2014/main" id="{DF6586A9-C749-435D-8183-591D875C9595}"/>
                    </a:ext>
                  </a:extLst>
                </p:cNvPr>
                <p:cNvSpPr/>
                <p:nvPr/>
              </p:nvSpPr>
              <p:spPr>
                <a:xfrm>
                  <a:off x="2162307" y="4002113"/>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3" name="Group 82">
                <a:extLst>
                  <a:ext uri="{FF2B5EF4-FFF2-40B4-BE49-F238E27FC236}">
                    <a16:creationId xmlns:a16="http://schemas.microsoft.com/office/drawing/2014/main" id="{972D5254-94C7-43A3-B177-EA7021CB1A12}"/>
                  </a:ext>
                </a:extLst>
              </p:cNvPr>
              <p:cNvGrpSpPr/>
              <p:nvPr/>
            </p:nvGrpSpPr>
            <p:grpSpPr>
              <a:xfrm>
                <a:off x="69513" y="3770719"/>
                <a:ext cx="864284" cy="845774"/>
                <a:chOff x="1435183" y="3781425"/>
                <a:chExt cx="864284" cy="845774"/>
              </a:xfrm>
            </p:grpSpPr>
            <p:sp>
              <p:nvSpPr>
                <p:cNvPr id="84" name="Oval 83">
                  <a:extLst>
                    <a:ext uri="{FF2B5EF4-FFF2-40B4-BE49-F238E27FC236}">
                      <a16:creationId xmlns:a16="http://schemas.microsoft.com/office/drawing/2014/main" id="{F8855331-23E4-45CF-B126-EE0C08DE2A49}"/>
                    </a:ext>
                  </a:extLst>
                </p:cNvPr>
                <p:cNvSpPr/>
                <p:nvPr/>
              </p:nvSpPr>
              <p:spPr>
                <a:xfrm>
                  <a:off x="1540209" y="4352856"/>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Oval 84">
                  <a:extLst>
                    <a:ext uri="{FF2B5EF4-FFF2-40B4-BE49-F238E27FC236}">
                      <a16:creationId xmlns:a16="http://schemas.microsoft.com/office/drawing/2014/main" id="{A43FBEC5-AA4E-4EA1-A8D7-67D41BE0DBA7}"/>
                    </a:ext>
                  </a:extLst>
                </p:cNvPr>
                <p:cNvSpPr/>
                <p:nvPr/>
              </p:nvSpPr>
              <p:spPr>
                <a:xfrm>
                  <a:off x="1490007" y="3920617"/>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6" name="Oval 85">
                  <a:extLst>
                    <a:ext uri="{FF2B5EF4-FFF2-40B4-BE49-F238E27FC236}">
                      <a16:creationId xmlns:a16="http://schemas.microsoft.com/office/drawing/2014/main" id="{49159F87-72D8-47D8-89BB-5E67F3EAA056}"/>
                    </a:ext>
                  </a:extLst>
                </p:cNvPr>
                <p:cNvSpPr/>
                <p:nvPr/>
              </p:nvSpPr>
              <p:spPr>
                <a:xfrm>
                  <a:off x="1946068" y="3783457"/>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7" name="Oval 86">
                  <a:extLst>
                    <a:ext uri="{FF2B5EF4-FFF2-40B4-BE49-F238E27FC236}">
                      <a16:creationId xmlns:a16="http://schemas.microsoft.com/office/drawing/2014/main" id="{A94CE078-1DCA-4FFC-A14D-639733752DF4}"/>
                    </a:ext>
                  </a:extLst>
                </p:cNvPr>
                <p:cNvSpPr/>
                <p:nvPr/>
              </p:nvSpPr>
              <p:spPr>
                <a:xfrm>
                  <a:off x="1675853" y="3781425"/>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Oval 87">
                  <a:extLst>
                    <a:ext uri="{FF2B5EF4-FFF2-40B4-BE49-F238E27FC236}">
                      <a16:creationId xmlns:a16="http://schemas.microsoft.com/office/drawing/2014/main" id="{340D5AC2-38D2-4FBE-BE19-2423C6427424}"/>
                    </a:ext>
                  </a:extLst>
                </p:cNvPr>
                <p:cNvSpPr/>
                <p:nvPr/>
              </p:nvSpPr>
              <p:spPr>
                <a:xfrm>
                  <a:off x="1691642" y="4484301"/>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 name="Oval 88">
                  <a:extLst>
                    <a:ext uri="{FF2B5EF4-FFF2-40B4-BE49-F238E27FC236}">
                      <a16:creationId xmlns:a16="http://schemas.microsoft.com/office/drawing/2014/main" id="{A6C71037-8F89-400A-9D68-4AAF4F2DD907}"/>
                    </a:ext>
                  </a:extLst>
                </p:cNvPr>
                <p:cNvSpPr/>
                <p:nvPr/>
              </p:nvSpPr>
              <p:spPr>
                <a:xfrm>
                  <a:off x="1435183" y="4147188"/>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 name="Oval 89">
                  <a:extLst>
                    <a:ext uri="{FF2B5EF4-FFF2-40B4-BE49-F238E27FC236}">
                      <a16:creationId xmlns:a16="http://schemas.microsoft.com/office/drawing/2014/main" id="{B520B0EA-96BF-4A0A-AE81-E3099674E2B6}"/>
                    </a:ext>
                  </a:extLst>
                </p:cNvPr>
                <p:cNvSpPr/>
                <p:nvPr/>
              </p:nvSpPr>
              <p:spPr>
                <a:xfrm>
                  <a:off x="1917519" y="4490039"/>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Oval 90">
                  <a:extLst>
                    <a:ext uri="{FF2B5EF4-FFF2-40B4-BE49-F238E27FC236}">
                      <a16:creationId xmlns:a16="http://schemas.microsoft.com/office/drawing/2014/main" id="{EFDF8E7B-899E-4E74-B4DD-C84BB55199D9}"/>
                    </a:ext>
                  </a:extLst>
                </p:cNvPr>
                <p:cNvSpPr/>
                <p:nvPr/>
              </p:nvSpPr>
              <p:spPr>
                <a:xfrm>
                  <a:off x="2162307" y="4302665"/>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Oval 91">
                  <a:extLst>
                    <a:ext uri="{FF2B5EF4-FFF2-40B4-BE49-F238E27FC236}">
                      <a16:creationId xmlns:a16="http://schemas.microsoft.com/office/drawing/2014/main" id="{4E39EA01-831E-458B-8153-BC154C3BA04A}"/>
                    </a:ext>
                  </a:extLst>
                </p:cNvPr>
                <p:cNvSpPr/>
                <p:nvPr/>
              </p:nvSpPr>
              <p:spPr>
                <a:xfrm>
                  <a:off x="2162307" y="4002113"/>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 name="Oval 92">
                  <a:extLst>
                    <a:ext uri="{FF2B5EF4-FFF2-40B4-BE49-F238E27FC236}">
                      <a16:creationId xmlns:a16="http://schemas.microsoft.com/office/drawing/2014/main" id="{62D5E92C-B3B7-4AC4-B53A-C871CBDEE292}"/>
                    </a:ext>
                  </a:extLst>
                </p:cNvPr>
                <p:cNvSpPr/>
                <p:nvPr/>
              </p:nvSpPr>
              <p:spPr>
                <a:xfrm>
                  <a:off x="1741971" y="4070721"/>
                  <a:ext cx="275438" cy="275438"/>
                </a:xfrm>
                <a:prstGeom prst="ellipse">
                  <a:avLst/>
                </a:prstGeom>
                <a:gradFill flip="none" rotWithShape="1">
                  <a:gsLst>
                    <a:gs pos="100000">
                      <a:srgbClr val="92D050">
                        <a:shade val="30000"/>
                        <a:satMod val="115000"/>
                      </a:srgbClr>
                    </a:gs>
                    <a:gs pos="0">
                      <a:srgbClr val="92D050">
                        <a:shade val="100000"/>
                        <a:satMod val="115000"/>
                      </a:srgbClr>
                    </a:gs>
                  </a:gsLst>
                  <a:path path="shape">
                    <a:fillToRect l="50000" t="50000" r="50000" b="50000"/>
                  </a:path>
                  <a:tileRect/>
                </a:gradFill>
                <a:ln w="12700">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10" name="Oval 9">
              <a:extLst>
                <a:ext uri="{FF2B5EF4-FFF2-40B4-BE49-F238E27FC236}">
                  <a16:creationId xmlns:a16="http://schemas.microsoft.com/office/drawing/2014/main" id="{3297DD77-3988-4A68-832A-717A0916F262}"/>
                </a:ext>
              </a:extLst>
            </p:cNvPr>
            <p:cNvSpPr/>
            <p:nvPr/>
          </p:nvSpPr>
          <p:spPr>
            <a:xfrm>
              <a:off x="8810720" y="3543586"/>
              <a:ext cx="333280" cy="333280"/>
            </a:xfrm>
            <a:prstGeom prst="ellipse">
              <a:avLst/>
            </a:prstGeom>
            <a:gradFill flip="none" rotWithShape="1">
              <a:gsLst>
                <a:gs pos="100000">
                  <a:srgbClr val="92D050">
                    <a:shade val="30000"/>
                    <a:satMod val="115000"/>
                  </a:srgbClr>
                </a:gs>
                <a:gs pos="0">
                  <a:srgbClr val="92D050">
                    <a:shade val="100000"/>
                    <a:satMod val="115000"/>
                  </a:srgbClr>
                </a:gs>
              </a:gsLst>
              <a:path path="shape">
                <a:fillToRect l="50000" t="50000" r="50000" b="50000"/>
              </a:path>
              <a:tileRect/>
            </a:gradFill>
            <a:ln w="12700">
              <a:solidFill>
                <a:schemeClr val="accent3">
                  <a:lumMod val="50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rgbClr val="000000"/>
                  </a:solidFill>
                </a:rPr>
                <a:t>1</a:t>
              </a:r>
            </a:p>
          </p:txBody>
        </p:sp>
        <p:cxnSp>
          <p:nvCxnSpPr>
            <p:cNvPr id="11" name="Straight Connector 10">
              <a:extLst>
                <a:ext uri="{FF2B5EF4-FFF2-40B4-BE49-F238E27FC236}">
                  <a16:creationId xmlns:a16="http://schemas.microsoft.com/office/drawing/2014/main" id="{97FD6D28-5BCA-40E9-A490-7D70ED752E92}"/>
                </a:ext>
              </a:extLst>
            </p:cNvPr>
            <p:cNvCxnSpPr/>
            <p:nvPr/>
          </p:nvCxnSpPr>
          <p:spPr>
            <a:xfrm flipH="1">
              <a:off x="6864552" y="1617082"/>
              <a:ext cx="38100" cy="361639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2" name="Pentagon 419">
              <a:extLst>
                <a:ext uri="{FF2B5EF4-FFF2-40B4-BE49-F238E27FC236}">
                  <a16:creationId xmlns:a16="http://schemas.microsoft.com/office/drawing/2014/main" id="{54E69638-370E-4378-AF6B-5801370E9ADB}"/>
                </a:ext>
              </a:extLst>
            </p:cNvPr>
            <p:cNvSpPr/>
            <p:nvPr/>
          </p:nvSpPr>
          <p:spPr>
            <a:xfrm>
              <a:off x="2942316" y="1359128"/>
              <a:ext cx="3903187" cy="864139"/>
            </a:xfrm>
            <a:prstGeom prst="homePlate">
              <a:avLst>
                <a:gd name="adj" fmla="val 34444"/>
              </a:avLst>
            </a:prstGeom>
            <a:gradFill flip="none" rotWithShape="1">
              <a:gsLst>
                <a:gs pos="100000">
                  <a:srgbClr val="004890"/>
                </a:gs>
                <a:gs pos="0">
                  <a:srgbClr val="007FDE"/>
                </a:gs>
              </a:gsLst>
              <a:lin ang="5400000" scaled="1"/>
              <a:tileRect/>
            </a:gradFill>
            <a:ln w="12700">
              <a:solidFill>
                <a:srgbClr val="0058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effectLst>
                    <a:outerShdw blurRad="50800" dist="38100" dir="5400000" algn="t" rotWithShape="0">
                      <a:prstClr val="black">
                        <a:alpha val="40000"/>
                      </a:prstClr>
                    </a:outerShdw>
                  </a:effectLst>
                </a:rPr>
                <a:t>Comprehensive Development</a:t>
              </a:r>
              <a:r>
                <a:rPr lang="en-US" sz="1050" b="1" dirty="0">
                  <a:effectLst>
                    <a:outerShdw blurRad="50800" dist="38100" dir="5400000" algn="t" rotWithShape="0">
                      <a:prstClr val="black">
                        <a:alpha val="40000"/>
                      </a:prstClr>
                    </a:outerShdw>
                  </a:effectLst>
                </a:rPr>
                <a:t> </a:t>
              </a:r>
            </a:p>
            <a:p>
              <a:pPr algn="ctr"/>
              <a:r>
                <a:rPr lang="en-US" sz="900" b="1" dirty="0">
                  <a:effectLst>
                    <a:outerShdw blurRad="50800" dist="38100" dir="5400000" algn="t" rotWithShape="0">
                      <a:prstClr val="black">
                        <a:alpha val="40000"/>
                      </a:prstClr>
                    </a:outerShdw>
                  </a:effectLst>
                </a:rPr>
                <a:t>Small Scale</a:t>
              </a:r>
            </a:p>
            <a:p>
              <a:pPr algn="ctr"/>
              <a:r>
                <a:rPr lang="en-US" sz="900" b="1" dirty="0">
                  <a:effectLst>
                    <a:outerShdw blurRad="50800" dist="38100" dir="5400000" algn="t" rotWithShape="0">
                      <a:prstClr val="black">
                        <a:alpha val="40000"/>
                      </a:prstClr>
                    </a:outerShdw>
                  </a:effectLst>
                </a:rPr>
                <a:t>Pilot Scale</a:t>
              </a:r>
            </a:p>
            <a:p>
              <a:pPr algn="ctr"/>
              <a:r>
                <a:rPr lang="en-US" sz="900" b="1" dirty="0">
                  <a:effectLst>
                    <a:outerShdw blurRad="50800" dist="38100" dir="5400000" algn="t" rotWithShape="0">
                      <a:prstClr val="black">
                        <a:alpha val="40000"/>
                      </a:prstClr>
                    </a:outerShdw>
                  </a:effectLst>
                </a:rPr>
                <a:t>At Scale (Predictive Models)</a:t>
              </a:r>
            </a:p>
          </p:txBody>
        </p:sp>
        <p:sp>
          <p:nvSpPr>
            <p:cNvPr id="13" name="Pentagon 421">
              <a:extLst>
                <a:ext uri="{FF2B5EF4-FFF2-40B4-BE49-F238E27FC236}">
                  <a16:creationId xmlns:a16="http://schemas.microsoft.com/office/drawing/2014/main" id="{48543534-4058-4236-AB8A-1A582625FBB5}"/>
                </a:ext>
              </a:extLst>
            </p:cNvPr>
            <p:cNvSpPr/>
            <p:nvPr/>
          </p:nvSpPr>
          <p:spPr>
            <a:xfrm>
              <a:off x="8851344" y="1465469"/>
              <a:ext cx="1600200" cy="685800"/>
            </a:xfrm>
            <a:prstGeom prst="homePlate">
              <a:avLst>
                <a:gd name="adj" fmla="val 34444"/>
              </a:avLst>
            </a:prstGeom>
            <a:gradFill flip="none" rotWithShape="1">
              <a:gsLst>
                <a:gs pos="100000">
                  <a:srgbClr val="004890"/>
                </a:gs>
                <a:gs pos="0">
                  <a:srgbClr val="007FDE"/>
                </a:gs>
              </a:gsLst>
              <a:lin ang="5400000" scaled="1"/>
              <a:tileRect/>
            </a:gradFill>
            <a:ln w="12700">
              <a:solidFill>
                <a:srgbClr val="0058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effectLst>
                    <a:outerShdw blurRad="50800" dist="38100" dir="5400000" algn="t" rotWithShape="0">
                      <a:prstClr val="black">
                        <a:alpha val="40000"/>
                      </a:prstClr>
                    </a:outerShdw>
                  </a:effectLst>
                </a:rPr>
                <a:t>PVR</a:t>
              </a:r>
              <a:endParaRPr lang="en-US" sz="1050" b="1" dirty="0">
                <a:effectLst>
                  <a:outerShdw blurRad="50800" dist="38100" dir="5400000" algn="t" rotWithShape="0">
                    <a:prstClr val="black">
                      <a:alpha val="40000"/>
                    </a:prstClr>
                  </a:outerShdw>
                </a:effectLst>
              </a:endParaRPr>
            </a:p>
            <a:p>
              <a:pPr algn="ctr"/>
              <a:r>
                <a:rPr lang="en-US" sz="900" b="1" dirty="0">
                  <a:effectLst>
                    <a:outerShdw blurRad="50800" dist="38100" dir="5400000" algn="t" rotWithShape="0">
                      <a:prstClr val="black">
                        <a:alpha val="40000"/>
                      </a:prstClr>
                    </a:outerShdw>
                  </a:effectLst>
                </a:rPr>
                <a:t>“At – Scale”</a:t>
              </a:r>
            </a:p>
          </p:txBody>
        </p:sp>
        <p:sp>
          <p:nvSpPr>
            <p:cNvPr id="14" name="Rectangle 6">
              <a:extLst>
                <a:ext uri="{FF2B5EF4-FFF2-40B4-BE49-F238E27FC236}">
                  <a16:creationId xmlns:a16="http://schemas.microsoft.com/office/drawing/2014/main" id="{3F900F5F-7DDB-4E9A-A67F-556B62EA8642}"/>
                </a:ext>
              </a:extLst>
            </p:cNvPr>
            <p:cNvSpPr/>
            <p:nvPr/>
          </p:nvSpPr>
          <p:spPr>
            <a:xfrm flipH="1">
              <a:off x="2077822" y="4192182"/>
              <a:ext cx="8285378" cy="1675219"/>
            </a:xfrm>
            <a:custGeom>
              <a:avLst/>
              <a:gdLst>
                <a:gd name="connsiteX0" fmla="*/ 0 w 6324600"/>
                <a:gd name="connsiteY0" fmla="*/ 0 h 3505200"/>
                <a:gd name="connsiteX1" fmla="*/ 6324600 w 6324600"/>
                <a:gd name="connsiteY1" fmla="*/ 0 h 3505200"/>
                <a:gd name="connsiteX2" fmla="*/ 6324600 w 6324600"/>
                <a:gd name="connsiteY2" fmla="*/ 3505200 h 3505200"/>
                <a:gd name="connsiteX3" fmla="*/ 0 w 6324600"/>
                <a:gd name="connsiteY3" fmla="*/ 3505200 h 3505200"/>
                <a:gd name="connsiteX4" fmla="*/ 0 w 6324600"/>
                <a:gd name="connsiteY4" fmla="*/ 0 h 3505200"/>
                <a:gd name="connsiteX0" fmla="*/ 0 w 6324600"/>
                <a:gd name="connsiteY0" fmla="*/ 0 h 3505200"/>
                <a:gd name="connsiteX1" fmla="*/ 6324600 w 6324600"/>
                <a:gd name="connsiteY1" fmla="*/ 0 h 3505200"/>
                <a:gd name="connsiteX2" fmla="*/ 6324600 w 6324600"/>
                <a:gd name="connsiteY2" fmla="*/ 3505200 h 3505200"/>
                <a:gd name="connsiteX3" fmla="*/ 0 w 6324600"/>
                <a:gd name="connsiteY3" fmla="*/ 0 h 3505200"/>
                <a:gd name="connsiteX0" fmla="*/ 6324600 w 6416040"/>
                <a:gd name="connsiteY0" fmla="*/ 3505200 h 3596640"/>
                <a:gd name="connsiteX1" fmla="*/ 0 w 6416040"/>
                <a:gd name="connsiteY1" fmla="*/ 0 h 3596640"/>
                <a:gd name="connsiteX2" fmla="*/ 6324600 w 6416040"/>
                <a:gd name="connsiteY2" fmla="*/ 0 h 3596640"/>
                <a:gd name="connsiteX3" fmla="*/ 6416040 w 6416040"/>
                <a:gd name="connsiteY3" fmla="*/ 3596640 h 3596640"/>
                <a:gd name="connsiteX0" fmla="*/ 2327787 w 6416040"/>
                <a:gd name="connsiteY0" fmla="*/ 1941871 h 3596640"/>
                <a:gd name="connsiteX1" fmla="*/ 0 w 6416040"/>
                <a:gd name="connsiteY1" fmla="*/ 0 h 3596640"/>
                <a:gd name="connsiteX2" fmla="*/ 6324600 w 6416040"/>
                <a:gd name="connsiteY2" fmla="*/ 0 h 3596640"/>
                <a:gd name="connsiteX3" fmla="*/ 6416040 w 6416040"/>
                <a:gd name="connsiteY3" fmla="*/ 3596640 h 3596640"/>
                <a:gd name="connsiteX0" fmla="*/ 0 w 6416040"/>
                <a:gd name="connsiteY0" fmla="*/ 0 h 3596640"/>
                <a:gd name="connsiteX1" fmla="*/ 6324600 w 6416040"/>
                <a:gd name="connsiteY1" fmla="*/ 0 h 3596640"/>
                <a:gd name="connsiteX2" fmla="*/ 6416040 w 6416040"/>
                <a:gd name="connsiteY2" fmla="*/ 3596640 h 3596640"/>
                <a:gd name="connsiteX0" fmla="*/ 0 w 6416040"/>
                <a:gd name="connsiteY0" fmla="*/ 0 h 3596640"/>
                <a:gd name="connsiteX1" fmla="*/ 6324600 w 6416040"/>
                <a:gd name="connsiteY1" fmla="*/ 0 h 3596640"/>
                <a:gd name="connsiteX2" fmla="*/ 6416040 w 6416040"/>
                <a:gd name="connsiteY2" fmla="*/ 3596640 h 3596640"/>
                <a:gd name="connsiteX3" fmla="*/ 0 w 6416040"/>
                <a:gd name="connsiteY3" fmla="*/ 0 h 3596640"/>
                <a:gd name="connsiteX0" fmla="*/ 6416040 w 6507480"/>
                <a:gd name="connsiteY0" fmla="*/ 3596640 h 3688080"/>
                <a:gd name="connsiteX1" fmla="*/ 0 w 6507480"/>
                <a:gd name="connsiteY1" fmla="*/ 0 h 3688080"/>
                <a:gd name="connsiteX2" fmla="*/ 6324600 w 6507480"/>
                <a:gd name="connsiteY2" fmla="*/ 0 h 3688080"/>
                <a:gd name="connsiteX3" fmla="*/ 6507480 w 6507480"/>
                <a:gd name="connsiteY3" fmla="*/ 3688080 h 3688080"/>
                <a:gd name="connsiteX0" fmla="*/ 1563821 w 6507480"/>
                <a:gd name="connsiteY0" fmla="*/ 3050950 h 3688080"/>
                <a:gd name="connsiteX1" fmla="*/ 0 w 6507480"/>
                <a:gd name="connsiteY1" fmla="*/ 0 h 3688080"/>
                <a:gd name="connsiteX2" fmla="*/ 6324600 w 6507480"/>
                <a:gd name="connsiteY2" fmla="*/ 0 h 3688080"/>
                <a:gd name="connsiteX3" fmla="*/ 6507480 w 6507480"/>
                <a:gd name="connsiteY3" fmla="*/ 3688080 h 3688080"/>
                <a:gd name="connsiteX0" fmla="*/ 0 w 6507480"/>
                <a:gd name="connsiteY0" fmla="*/ 0 h 3688080"/>
                <a:gd name="connsiteX1" fmla="*/ 6324600 w 6507480"/>
                <a:gd name="connsiteY1" fmla="*/ 0 h 3688080"/>
                <a:gd name="connsiteX2" fmla="*/ 6507480 w 6507480"/>
                <a:gd name="connsiteY2" fmla="*/ 3688080 h 3688080"/>
                <a:gd name="connsiteX0" fmla="*/ 0 w 6324600"/>
                <a:gd name="connsiteY0" fmla="*/ 0 h 2168996"/>
                <a:gd name="connsiteX1" fmla="*/ 6324600 w 6324600"/>
                <a:gd name="connsiteY1" fmla="*/ 0 h 2168996"/>
                <a:gd name="connsiteX2" fmla="*/ 6242009 w 6324600"/>
                <a:gd name="connsiteY2" fmla="*/ 2168996 h 2168996"/>
                <a:gd name="connsiteX0" fmla="*/ 0 w 6522228"/>
                <a:gd name="connsiteY0" fmla="*/ 0 h 2404970"/>
                <a:gd name="connsiteX1" fmla="*/ 6324600 w 6522228"/>
                <a:gd name="connsiteY1" fmla="*/ 0 h 2404970"/>
                <a:gd name="connsiteX2" fmla="*/ 6522228 w 6522228"/>
                <a:gd name="connsiteY2" fmla="*/ 2404970 h 2404970"/>
                <a:gd name="connsiteX0" fmla="*/ 0 w 7057136"/>
                <a:gd name="connsiteY0" fmla="*/ 0 h 2589105"/>
                <a:gd name="connsiteX1" fmla="*/ 6324600 w 7057136"/>
                <a:gd name="connsiteY1" fmla="*/ 0 h 2589105"/>
                <a:gd name="connsiteX2" fmla="*/ 6522228 w 7057136"/>
                <a:gd name="connsiteY2" fmla="*/ 2404970 h 2589105"/>
                <a:gd name="connsiteX0" fmla="*/ 0 w 6522228"/>
                <a:gd name="connsiteY0" fmla="*/ 0 h 2884378"/>
                <a:gd name="connsiteX1" fmla="*/ 6324600 w 6522228"/>
                <a:gd name="connsiteY1" fmla="*/ 0 h 2884378"/>
                <a:gd name="connsiteX2" fmla="*/ 6522228 w 6522228"/>
                <a:gd name="connsiteY2" fmla="*/ 2404970 h 2884378"/>
                <a:gd name="connsiteX0" fmla="*/ 0 w 6959565"/>
                <a:gd name="connsiteY0" fmla="*/ 0 h 2629590"/>
                <a:gd name="connsiteX1" fmla="*/ 6324600 w 6959565"/>
                <a:gd name="connsiteY1" fmla="*/ 0 h 2629590"/>
                <a:gd name="connsiteX2" fmla="*/ 6522228 w 6959565"/>
                <a:gd name="connsiteY2" fmla="*/ 2404970 h 2629590"/>
                <a:gd name="connsiteX0" fmla="*/ 0 w 6959565"/>
                <a:gd name="connsiteY0" fmla="*/ 0 h 2629590"/>
                <a:gd name="connsiteX1" fmla="*/ 6324600 w 6959565"/>
                <a:gd name="connsiteY1" fmla="*/ 0 h 2629590"/>
                <a:gd name="connsiteX2" fmla="*/ 6522228 w 6959565"/>
                <a:gd name="connsiteY2" fmla="*/ 2404970 h 2629590"/>
                <a:gd name="connsiteX0" fmla="*/ 0 w 6522228"/>
                <a:gd name="connsiteY0" fmla="*/ 0 h 2404970"/>
                <a:gd name="connsiteX1" fmla="*/ 6324600 w 6522228"/>
                <a:gd name="connsiteY1" fmla="*/ 0 h 2404970"/>
                <a:gd name="connsiteX2" fmla="*/ 6522228 w 6522228"/>
                <a:gd name="connsiteY2" fmla="*/ 2404970 h 2404970"/>
                <a:gd name="connsiteX0" fmla="*/ 0 w 6839285"/>
                <a:gd name="connsiteY0" fmla="*/ 178145 h 2583115"/>
                <a:gd name="connsiteX1" fmla="*/ 6324600 w 6839285"/>
                <a:gd name="connsiteY1" fmla="*/ 178145 h 2583115"/>
                <a:gd name="connsiteX2" fmla="*/ 6522228 w 6839285"/>
                <a:gd name="connsiteY2" fmla="*/ 2583115 h 2583115"/>
                <a:gd name="connsiteX0" fmla="*/ 0 w 6522228"/>
                <a:gd name="connsiteY0" fmla="*/ 0 h 2404970"/>
                <a:gd name="connsiteX1" fmla="*/ 3699387 w 6522228"/>
                <a:gd name="connsiteY1" fmla="*/ 575187 h 2404970"/>
                <a:gd name="connsiteX2" fmla="*/ 6522228 w 6522228"/>
                <a:gd name="connsiteY2" fmla="*/ 2404970 h 2404970"/>
                <a:gd name="connsiteX0" fmla="*/ 0 w 6522228"/>
                <a:gd name="connsiteY0" fmla="*/ 5635 h 2410605"/>
                <a:gd name="connsiteX1" fmla="*/ 3699387 w 6522228"/>
                <a:gd name="connsiteY1" fmla="*/ 580822 h 2410605"/>
                <a:gd name="connsiteX2" fmla="*/ 6522228 w 6522228"/>
                <a:gd name="connsiteY2" fmla="*/ 2410605 h 2410605"/>
                <a:gd name="connsiteX0" fmla="*/ 0 w 6522228"/>
                <a:gd name="connsiteY0" fmla="*/ 5635 h 2410605"/>
                <a:gd name="connsiteX1" fmla="*/ 3699387 w 6522228"/>
                <a:gd name="connsiteY1" fmla="*/ 580822 h 2410605"/>
                <a:gd name="connsiteX2" fmla="*/ 6522228 w 6522228"/>
                <a:gd name="connsiteY2" fmla="*/ 2410605 h 2410605"/>
                <a:gd name="connsiteX0" fmla="*/ 0 w 6522228"/>
                <a:gd name="connsiteY0" fmla="*/ 6310 h 2411280"/>
                <a:gd name="connsiteX1" fmla="*/ 4628535 w 6522228"/>
                <a:gd name="connsiteY1" fmla="*/ 552000 h 2411280"/>
                <a:gd name="connsiteX2" fmla="*/ 6522228 w 6522228"/>
                <a:gd name="connsiteY2" fmla="*/ 2411280 h 2411280"/>
                <a:gd name="connsiteX0" fmla="*/ 0 w 6522228"/>
                <a:gd name="connsiteY0" fmla="*/ 5347 h 2410317"/>
                <a:gd name="connsiteX1" fmla="*/ 4023851 w 6522228"/>
                <a:gd name="connsiteY1" fmla="*/ 595282 h 2410317"/>
                <a:gd name="connsiteX2" fmla="*/ 6522228 w 6522228"/>
                <a:gd name="connsiteY2" fmla="*/ 2410317 h 2410317"/>
                <a:gd name="connsiteX0" fmla="*/ 0 w 6509203"/>
                <a:gd name="connsiteY0" fmla="*/ 163951 h 1949489"/>
                <a:gd name="connsiteX1" fmla="*/ 4010826 w 6509203"/>
                <a:gd name="connsiteY1" fmla="*/ 134454 h 1949489"/>
                <a:gd name="connsiteX2" fmla="*/ 6509203 w 6509203"/>
                <a:gd name="connsiteY2" fmla="*/ 1949489 h 1949489"/>
                <a:gd name="connsiteX0" fmla="*/ 0 w 6535251"/>
                <a:gd name="connsiteY0" fmla="*/ 155212 h 1822763"/>
                <a:gd name="connsiteX1" fmla="*/ 4010826 w 6535251"/>
                <a:gd name="connsiteY1" fmla="*/ 125715 h 1822763"/>
                <a:gd name="connsiteX2" fmla="*/ 6535251 w 6535251"/>
                <a:gd name="connsiteY2" fmla="*/ 1822763 h 1822763"/>
                <a:gd name="connsiteX0" fmla="*/ 0 w 6535251"/>
                <a:gd name="connsiteY0" fmla="*/ 155212 h 1822763"/>
                <a:gd name="connsiteX1" fmla="*/ 4010826 w 6535251"/>
                <a:gd name="connsiteY1" fmla="*/ 125715 h 1822763"/>
                <a:gd name="connsiteX2" fmla="*/ 6535251 w 6535251"/>
                <a:gd name="connsiteY2" fmla="*/ 1822763 h 1822763"/>
                <a:gd name="connsiteX0" fmla="*/ 0 w 6535251"/>
                <a:gd name="connsiteY0" fmla="*/ 10655 h 1678206"/>
                <a:gd name="connsiteX1" fmla="*/ 4062921 w 6535251"/>
                <a:gd name="connsiteY1" fmla="*/ 335120 h 1678206"/>
                <a:gd name="connsiteX2" fmla="*/ 6535251 w 6535251"/>
                <a:gd name="connsiteY2" fmla="*/ 1678206 h 1678206"/>
                <a:gd name="connsiteX0" fmla="*/ 0 w 6535251"/>
                <a:gd name="connsiteY0" fmla="*/ 3375 h 1670926"/>
                <a:gd name="connsiteX1" fmla="*/ 4128041 w 6535251"/>
                <a:gd name="connsiteY1" fmla="*/ 637556 h 1670926"/>
                <a:gd name="connsiteX2" fmla="*/ 6535251 w 6535251"/>
                <a:gd name="connsiteY2" fmla="*/ 1670926 h 1670926"/>
                <a:gd name="connsiteX0" fmla="*/ 0 w 6535251"/>
                <a:gd name="connsiteY0" fmla="*/ 7668 h 1675219"/>
                <a:gd name="connsiteX1" fmla="*/ 4023848 w 6535251"/>
                <a:gd name="connsiteY1" fmla="*/ 391126 h 1675219"/>
                <a:gd name="connsiteX2" fmla="*/ 6535251 w 6535251"/>
                <a:gd name="connsiteY2" fmla="*/ 1675219 h 1675219"/>
                <a:gd name="connsiteX0" fmla="*/ 0 w 6535251"/>
                <a:gd name="connsiteY0" fmla="*/ 7668 h 1675219"/>
                <a:gd name="connsiteX1" fmla="*/ 4023848 w 6535251"/>
                <a:gd name="connsiteY1" fmla="*/ 391126 h 1675219"/>
                <a:gd name="connsiteX2" fmla="*/ 6535251 w 6535251"/>
                <a:gd name="connsiteY2" fmla="*/ 1675219 h 1675219"/>
              </a:gdLst>
              <a:ahLst/>
              <a:cxnLst>
                <a:cxn ang="0">
                  <a:pos x="connsiteX0" y="connsiteY0"/>
                </a:cxn>
                <a:cxn ang="0">
                  <a:pos x="connsiteX1" y="connsiteY1"/>
                </a:cxn>
                <a:cxn ang="0">
                  <a:pos x="connsiteX2" y="connsiteY2"/>
                </a:cxn>
              </a:cxnLst>
              <a:rect l="l" t="t" r="r" b="b"/>
              <a:pathLst>
                <a:path w="6535251" h="1675219">
                  <a:moveTo>
                    <a:pt x="0" y="7668"/>
                  </a:moveTo>
                  <a:cubicBezTo>
                    <a:pt x="618613" y="-36578"/>
                    <a:pt x="2934640" y="113201"/>
                    <a:pt x="4023848" y="391126"/>
                  </a:cubicBezTo>
                  <a:cubicBezTo>
                    <a:pt x="5113057" y="669051"/>
                    <a:pt x="6017867" y="1075450"/>
                    <a:pt x="6535251" y="1675219"/>
                  </a:cubicBezTo>
                </a:path>
              </a:pathLst>
            </a:cu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5" name="Group 14">
              <a:extLst>
                <a:ext uri="{FF2B5EF4-FFF2-40B4-BE49-F238E27FC236}">
                  <a16:creationId xmlns:a16="http://schemas.microsoft.com/office/drawing/2014/main" id="{E724855B-4082-4D32-97DB-1BAAEC555CC6}"/>
                </a:ext>
              </a:extLst>
            </p:cNvPr>
            <p:cNvGrpSpPr/>
            <p:nvPr/>
          </p:nvGrpSpPr>
          <p:grpSpPr>
            <a:xfrm>
              <a:off x="2729241" y="4340648"/>
              <a:ext cx="7464520" cy="2403746"/>
              <a:chOff x="1205241" y="4340648"/>
              <a:chExt cx="7464520" cy="2403746"/>
            </a:xfrm>
          </p:grpSpPr>
          <p:sp>
            <p:nvSpPr>
              <p:cNvPr id="70" name="Right Arrow 3079">
                <a:extLst>
                  <a:ext uri="{FF2B5EF4-FFF2-40B4-BE49-F238E27FC236}">
                    <a16:creationId xmlns:a16="http://schemas.microsoft.com/office/drawing/2014/main" id="{EA0FC394-D2D3-45D7-9BF4-BD42E470DAD6}"/>
                  </a:ext>
                </a:extLst>
              </p:cNvPr>
              <p:cNvSpPr/>
              <p:nvPr/>
            </p:nvSpPr>
            <p:spPr>
              <a:xfrm>
                <a:off x="3531138" y="4340648"/>
                <a:ext cx="5138623" cy="160384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chemeClr val="bg1"/>
                    </a:solidFill>
                  </a:rPr>
                  <a:t>Increased Predictive Capability</a:t>
                </a:r>
              </a:p>
              <a:p>
                <a:pPr algn="ctr"/>
                <a:r>
                  <a:rPr lang="en-US" sz="1350" dirty="0">
                    <a:solidFill>
                      <a:schemeClr val="bg1"/>
                    </a:solidFill>
                  </a:rPr>
                  <a:t>Increased Process Understanding</a:t>
                </a:r>
              </a:p>
              <a:p>
                <a:pPr algn="ctr"/>
                <a:r>
                  <a:rPr lang="en-US" sz="1350" dirty="0">
                    <a:solidFill>
                      <a:schemeClr val="bg1"/>
                    </a:solidFill>
                  </a:rPr>
                  <a:t>Increased Assurance of At-scale Parameters</a:t>
                </a:r>
              </a:p>
            </p:txBody>
          </p:sp>
          <p:grpSp>
            <p:nvGrpSpPr>
              <p:cNvPr id="71" name="Group 70">
                <a:extLst>
                  <a:ext uri="{FF2B5EF4-FFF2-40B4-BE49-F238E27FC236}">
                    <a16:creationId xmlns:a16="http://schemas.microsoft.com/office/drawing/2014/main" id="{4EF12256-04DA-41C3-910E-86D6CFA96078}"/>
                  </a:ext>
                </a:extLst>
              </p:cNvPr>
              <p:cNvGrpSpPr/>
              <p:nvPr/>
            </p:nvGrpSpPr>
            <p:grpSpPr>
              <a:xfrm>
                <a:off x="4679282" y="5829994"/>
                <a:ext cx="1391785" cy="914400"/>
                <a:chOff x="3742619" y="5550371"/>
                <a:chExt cx="1607766" cy="1159385"/>
              </a:xfrm>
            </p:grpSpPr>
            <p:pic>
              <p:nvPicPr>
                <p:cNvPr id="73" name="Picture 3">
                  <a:extLst>
                    <a:ext uri="{FF2B5EF4-FFF2-40B4-BE49-F238E27FC236}">
                      <a16:creationId xmlns:a16="http://schemas.microsoft.com/office/drawing/2014/main" id="{EB6569AA-62ED-4D01-8A41-FBE5CE05777F}"/>
                    </a:ext>
                  </a:extLst>
                </p:cNvPr>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191000" y="5550371"/>
                  <a:ext cx="1159385" cy="1159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4" name="Down Arrow 3083">
                  <a:extLst>
                    <a:ext uri="{FF2B5EF4-FFF2-40B4-BE49-F238E27FC236}">
                      <a16:creationId xmlns:a16="http://schemas.microsoft.com/office/drawing/2014/main" id="{94540316-BE0E-430D-AABE-6A41DE3C2202}"/>
                    </a:ext>
                  </a:extLst>
                </p:cNvPr>
                <p:cNvSpPr/>
                <p:nvPr/>
              </p:nvSpPr>
              <p:spPr>
                <a:xfrm>
                  <a:off x="3742619" y="5680667"/>
                  <a:ext cx="561482" cy="898792"/>
                </a:xfrm>
                <a:prstGeom prst="downArrow">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72" name="TextBox 71">
                <a:extLst>
                  <a:ext uri="{FF2B5EF4-FFF2-40B4-BE49-F238E27FC236}">
                    <a16:creationId xmlns:a16="http://schemas.microsoft.com/office/drawing/2014/main" id="{9CE3884C-AED8-4679-B9BA-FC4F337B9B64}"/>
                  </a:ext>
                </a:extLst>
              </p:cNvPr>
              <p:cNvSpPr txBox="1"/>
              <p:nvPr/>
            </p:nvSpPr>
            <p:spPr>
              <a:xfrm>
                <a:off x="1205241" y="6085488"/>
                <a:ext cx="3530732" cy="400109"/>
              </a:xfrm>
              <a:prstGeom prst="rect">
                <a:avLst/>
              </a:prstGeom>
              <a:noFill/>
            </p:spPr>
            <p:txBody>
              <a:bodyPr wrap="square" rtlCol="0">
                <a:spAutoFit/>
              </a:bodyPr>
              <a:lstStyle/>
              <a:p>
                <a:r>
                  <a:rPr lang="en-US" sz="1350" b="1" dirty="0">
                    <a:solidFill>
                      <a:srgbClr val="000000"/>
                    </a:solidFill>
                  </a:rPr>
                  <a:t>No “At-Scale” Development  =</a:t>
                </a:r>
              </a:p>
            </p:txBody>
          </p:sp>
        </p:grpSp>
        <p:pic>
          <p:nvPicPr>
            <p:cNvPr id="16" name="Picture 4">
              <a:extLst>
                <a:ext uri="{FF2B5EF4-FFF2-40B4-BE49-F238E27FC236}">
                  <a16:creationId xmlns:a16="http://schemas.microsoft.com/office/drawing/2014/main" id="{9D23D127-65C5-4434-A8DB-056E67314E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5580" y="5972022"/>
              <a:ext cx="2098720" cy="733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Oval 16">
              <a:extLst>
                <a:ext uri="{FF2B5EF4-FFF2-40B4-BE49-F238E27FC236}">
                  <a16:creationId xmlns:a16="http://schemas.microsoft.com/office/drawing/2014/main" id="{9F3A96C8-48BA-45FE-BFBF-36D45C9B0EF2}"/>
                </a:ext>
              </a:extLst>
            </p:cNvPr>
            <p:cNvSpPr/>
            <p:nvPr/>
          </p:nvSpPr>
          <p:spPr>
            <a:xfrm>
              <a:off x="9276073" y="3552920"/>
              <a:ext cx="333280" cy="333280"/>
            </a:xfrm>
            <a:prstGeom prst="ellipse">
              <a:avLst/>
            </a:prstGeom>
            <a:gradFill flip="none" rotWithShape="1">
              <a:gsLst>
                <a:gs pos="100000">
                  <a:srgbClr val="92D050">
                    <a:shade val="30000"/>
                    <a:satMod val="115000"/>
                  </a:srgbClr>
                </a:gs>
                <a:gs pos="0">
                  <a:srgbClr val="92D050">
                    <a:shade val="100000"/>
                    <a:satMod val="115000"/>
                  </a:srgbClr>
                </a:gs>
              </a:gsLst>
              <a:path path="shape">
                <a:fillToRect l="50000" t="50000" r="50000" b="50000"/>
              </a:path>
              <a:tileRect/>
            </a:gradFill>
            <a:ln w="12700">
              <a:solidFill>
                <a:schemeClr val="accent3">
                  <a:lumMod val="50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rgbClr val="000000"/>
                  </a:solidFill>
                </a:rPr>
                <a:t>2</a:t>
              </a:r>
            </a:p>
          </p:txBody>
        </p:sp>
        <p:sp>
          <p:nvSpPr>
            <p:cNvPr id="18" name="Oval 17">
              <a:extLst>
                <a:ext uri="{FF2B5EF4-FFF2-40B4-BE49-F238E27FC236}">
                  <a16:creationId xmlns:a16="http://schemas.microsoft.com/office/drawing/2014/main" id="{A1F82AB7-A647-4654-813B-56AE656475AA}"/>
                </a:ext>
              </a:extLst>
            </p:cNvPr>
            <p:cNvSpPr/>
            <p:nvPr/>
          </p:nvSpPr>
          <p:spPr>
            <a:xfrm>
              <a:off x="9789051" y="3552920"/>
              <a:ext cx="333280" cy="333280"/>
            </a:xfrm>
            <a:prstGeom prst="ellipse">
              <a:avLst/>
            </a:prstGeom>
            <a:gradFill flip="none" rotWithShape="1">
              <a:gsLst>
                <a:gs pos="100000">
                  <a:srgbClr val="92D050">
                    <a:shade val="30000"/>
                    <a:satMod val="115000"/>
                  </a:srgbClr>
                </a:gs>
                <a:gs pos="0">
                  <a:srgbClr val="92D050">
                    <a:shade val="100000"/>
                    <a:satMod val="115000"/>
                  </a:srgbClr>
                </a:gs>
              </a:gsLst>
              <a:path path="shape">
                <a:fillToRect l="50000" t="50000" r="50000" b="50000"/>
              </a:path>
              <a:tileRect/>
            </a:gradFill>
            <a:ln w="12700">
              <a:solidFill>
                <a:schemeClr val="accent3">
                  <a:lumMod val="50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rgbClr val="000000"/>
                  </a:solidFill>
                </a:rPr>
                <a:t>3</a:t>
              </a:r>
            </a:p>
          </p:txBody>
        </p:sp>
        <p:grpSp>
          <p:nvGrpSpPr>
            <p:cNvPr id="19" name="Group 18">
              <a:extLst>
                <a:ext uri="{FF2B5EF4-FFF2-40B4-BE49-F238E27FC236}">
                  <a16:creationId xmlns:a16="http://schemas.microsoft.com/office/drawing/2014/main" id="{92078933-CE7D-4B93-B0CD-5CBDEE7A4D4D}"/>
                </a:ext>
              </a:extLst>
            </p:cNvPr>
            <p:cNvGrpSpPr/>
            <p:nvPr/>
          </p:nvGrpSpPr>
          <p:grpSpPr>
            <a:xfrm>
              <a:off x="5520745" y="3362462"/>
              <a:ext cx="864284" cy="845774"/>
              <a:chOff x="3677931" y="3331995"/>
              <a:chExt cx="864284" cy="845774"/>
            </a:xfrm>
          </p:grpSpPr>
          <p:sp>
            <p:nvSpPr>
              <p:cNvPr id="61" name="Oval 60">
                <a:extLst>
                  <a:ext uri="{FF2B5EF4-FFF2-40B4-BE49-F238E27FC236}">
                    <a16:creationId xmlns:a16="http://schemas.microsoft.com/office/drawing/2014/main" id="{ECFF1FCE-628D-4E55-9717-5378A6CB9DD6}"/>
                  </a:ext>
                </a:extLst>
              </p:cNvPr>
              <p:cNvSpPr/>
              <p:nvPr/>
            </p:nvSpPr>
            <p:spPr>
              <a:xfrm>
                <a:off x="3782957" y="3903426"/>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Oval 61">
                <a:extLst>
                  <a:ext uri="{FF2B5EF4-FFF2-40B4-BE49-F238E27FC236}">
                    <a16:creationId xmlns:a16="http://schemas.microsoft.com/office/drawing/2014/main" id="{A5ED241F-11F1-42D4-A750-6AF39EB83371}"/>
                  </a:ext>
                </a:extLst>
              </p:cNvPr>
              <p:cNvSpPr/>
              <p:nvPr/>
            </p:nvSpPr>
            <p:spPr>
              <a:xfrm>
                <a:off x="3732755" y="3471187"/>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Oval 62">
                <a:extLst>
                  <a:ext uri="{FF2B5EF4-FFF2-40B4-BE49-F238E27FC236}">
                    <a16:creationId xmlns:a16="http://schemas.microsoft.com/office/drawing/2014/main" id="{7C3E6BC7-1810-4234-A400-449CCFEDD365}"/>
                  </a:ext>
                </a:extLst>
              </p:cNvPr>
              <p:cNvSpPr/>
              <p:nvPr/>
            </p:nvSpPr>
            <p:spPr>
              <a:xfrm>
                <a:off x="4188816" y="3334027"/>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Oval 63">
                <a:extLst>
                  <a:ext uri="{FF2B5EF4-FFF2-40B4-BE49-F238E27FC236}">
                    <a16:creationId xmlns:a16="http://schemas.microsoft.com/office/drawing/2014/main" id="{1A198615-F1C2-4DB8-BEB3-27CA69CBFF56}"/>
                  </a:ext>
                </a:extLst>
              </p:cNvPr>
              <p:cNvSpPr/>
              <p:nvPr/>
            </p:nvSpPr>
            <p:spPr>
              <a:xfrm>
                <a:off x="3918601" y="3331995"/>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Oval 64">
                <a:extLst>
                  <a:ext uri="{FF2B5EF4-FFF2-40B4-BE49-F238E27FC236}">
                    <a16:creationId xmlns:a16="http://schemas.microsoft.com/office/drawing/2014/main" id="{AC3E9ECB-C067-4EBE-B5FB-B340400F693A}"/>
                  </a:ext>
                </a:extLst>
              </p:cNvPr>
              <p:cNvSpPr/>
              <p:nvPr/>
            </p:nvSpPr>
            <p:spPr>
              <a:xfrm>
                <a:off x="3934390" y="4034871"/>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Oval 65">
                <a:extLst>
                  <a:ext uri="{FF2B5EF4-FFF2-40B4-BE49-F238E27FC236}">
                    <a16:creationId xmlns:a16="http://schemas.microsoft.com/office/drawing/2014/main" id="{BC2AF7DA-9D85-4BDC-8A16-37B76A66CE50}"/>
                  </a:ext>
                </a:extLst>
              </p:cNvPr>
              <p:cNvSpPr/>
              <p:nvPr/>
            </p:nvSpPr>
            <p:spPr>
              <a:xfrm>
                <a:off x="3677931" y="3697758"/>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Oval 66">
                <a:extLst>
                  <a:ext uri="{FF2B5EF4-FFF2-40B4-BE49-F238E27FC236}">
                    <a16:creationId xmlns:a16="http://schemas.microsoft.com/office/drawing/2014/main" id="{CDC55296-0E56-4284-A9B1-E3DFAC4C343C}"/>
                  </a:ext>
                </a:extLst>
              </p:cNvPr>
              <p:cNvSpPr/>
              <p:nvPr/>
            </p:nvSpPr>
            <p:spPr>
              <a:xfrm>
                <a:off x="4160267" y="4040609"/>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Oval 67">
                <a:extLst>
                  <a:ext uri="{FF2B5EF4-FFF2-40B4-BE49-F238E27FC236}">
                    <a16:creationId xmlns:a16="http://schemas.microsoft.com/office/drawing/2014/main" id="{92BC772C-9E05-4097-B269-1D6E4F4C2177}"/>
                  </a:ext>
                </a:extLst>
              </p:cNvPr>
              <p:cNvSpPr/>
              <p:nvPr/>
            </p:nvSpPr>
            <p:spPr>
              <a:xfrm>
                <a:off x="4405055" y="3853235"/>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 name="Oval 68">
                <a:extLst>
                  <a:ext uri="{FF2B5EF4-FFF2-40B4-BE49-F238E27FC236}">
                    <a16:creationId xmlns:a16="http://schemas.microsoft.com/office/drawing/2014/main" id="{084722C1-B020-4B6D-9F61-53E7866150A9}"/>
                  </a:ext>
                </a:extLst>
              </p:cNvPr>
              <p:cNvSpPr/>
              <p:nvPr/>
            </p:nvSpPr>
            <p:spPr>
              <a:xfrm>
                <a:off x="4405055" y="3552683"/>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0" name="Group 19">
              <a:extLst>
                <a:ext uri="{FF2B5EF4-FFF2-40B4-BE49-F238E27FC236}">
                  <a16:creationId xmlns:a16="http://schemas.microsoft.com/office/drawing/2014/main" id="{33751802-28EB-4578-87B6-69535BAC2A22}"/>
                </a:ext>
              </a:extLst>
            </p:cNvPr>
            <p:cNvGrpSpPr/>
            <p:nvPr/>
          </p:nvGrpSpPr>
          <p:grpSpPr>
            <a:xfrm>
              <a:off x="4605047" y="3341665"/>
              <a:ext cx="799050" cy="845774"/>
              <a:chOff x="3743165" y="3331995"/>
              <a:chExt cx="799050" cy="845774"/>
            </a:xfrm>
          </p:grpSpPr>
          <p:sp>
            <p:nvSpPr>
              <p:cNvPr id="52" name="Oval 51">
                <a:extLst>
                  <a:ext uri="{FF2B5EF4-FFF2-40B4-BE49-F238E27FC236}">
                    <a16:creationId xmlns:a16="http://schemas.microsoft.com/office/drawing/2014/main" id="{29A785E5-8576-4C5C-9196-9BD6D603E619}"/>
                  </a:ext>
                </a:extLst>
              </p:cNvPr>
              <p:cNvSpPr/>
              <p:nvPr/>
            </p:nvSpPr>
            <p:spPr>
              <a:xfrm>
                <a:off x="3743165" y="3874032"/>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Oval 52">
                <a:extLst>
                  <a:ext uri="{FF2B5EF4-FFF2-40B4-BE49-F238E27FC236}">
                    <a16:creationId xmlns:a16="http://schemas.microsoft.com/office/drawing/2014/main" id="{22A8BD3E-98B8-47E7-B1D7-54B89BFA87DF}"/>
                  </a:ext>
                </a:extLst>
              </p:cNvPr>
              <p:cNvSpPr/>
              <p:nvPr/>
            </p:nvSpPr>
            <p:spPr>
              <a:xfrm>
                <a:off x="4188816" y="3334027"/>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Oval 53">
                <a:extLst>
                  <a:ext uri="{FF2B5EF4-FFF2-40B4-BE49-F238E27FC236}">
                    <a16:creationId xmlns:a16="http://schemas.microsoft.com/office/drawing/2014/main" id="{AAED5703-DD42-4E1D-B782-29EED5B4D142}"/>
                  </a:ext>
                </a:extLst>
              </p:cNvPr>
              <p:cNvSpPr/>
              <p:nvPr/>
            </p:nvSpPr>
            <p:spPr>
              <a:xfrm>
                <a:off x="3918601" y="3331995"/>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Oval 54">
                <a:extLst>
                  <a:ext uri="{FF2B5EF4-FFF2-40B4-BE49-F238E27FC236}">
                    <a16:creationId xmlns:a16="http://schemas.microsoft.com/office/drawing/2014/main" id="{530BA560-3284-4287-9840-7BDB068C87EB}"/>
                  </a:ext>
                </a:extLst>
              </p:cNvPr>
              <p:cNvSpPr/>
              <p:nvPr/>
            </p:nvSpPr>
            <p:spPr>
              <a:xfrm>
                <a:off x="3934390" y="4034871"/>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Oval 55">
                <a:extLst>
                  <a:ext uri="{FF2B5EF4-FFF2-40B4-BE49-F238E27FC236}">
                    <a16:creationId xmlns:a16="http://schemas.microsoft.com/office/drawing/2014/main" id="{EEFC035C-2D17-48F0-9EFD-4C44903C26FC}"/>
                  </a:ext>
                </a:extLst>
              </p:cNvPr>
              <p:cNvSpPr/>
              <p:nvPr/>
            </p:nvSpPr>
            <p:spPr>
              <a:xfrm>
                <a:off x="3743165" y="3583623"/>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 name="Oval 56">
                <a:extLst>
                  <a:ext uri="{FF2B5EF4-FFF2-40B4-BE49-F238E27FC236}">
                    <a16:creationId xmlns:a16="http://schemas.microsoft.com/office/drawing/2014/main" id="{97568F4A-9CC6-4115-9371-C9F1C62D504B}"/>
                  </a:ext>
                </a:extLst>
              </p:cNvPr>
              <p:cNvSpPr/>
              <p:nvPr/>
            </p:nvSpPr>
            <p:spPr>
              <a:xfrm>
                <a:off x="4160267" y="4040609"/>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Oval 57">
                <a:extLst>
                  <a:ext uri="{FF2B5EF4-FFF2-40B4-BE49-F238E27FC236}">
                    <a16:creationId xmlns:a16="http://schemas.microsoft.com/office/drawing/2014/main" id="{EE6632E4-5800-4AAF-919D-8325331B25FF}"/>
                  </a:ext>
                </a:extLst>
              </p:cNvPr>
              <p:cNvSpPr/>
              <p:nvPr/>
            </p:nvSpPr>
            <p:spPr>
              <a:xfrm>
                <a:off x="4405055" y="3853235"/>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Oval 58">
                <a:extLst>
                  <a:ext uri="{FF2B5EF4-FFF2-40B4-BE49-F238E27FC236}">
                    <a16:creationId xmlns:a16="http://schemas.microsoft.com/office/drawing/2014/main" id="{F96DA27F-5647-49D0-832F-9EEC417EC6EA}"/>
                  </a:ext>
                </a:extLst>
              </p:cNvPr>
              <p:cNvSpPr/>
              <p:nvPr/>
            </p:nvSpPr>
            <p:spPr>
              <a:xfrm>
                <a:off x="4405055" y="3552683"/>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Oval 59">
                <a:extLst>
                  <a:ext uri="{FF2B5EF4-FFF2-40B4-BE49-F238E27FC236}">
                    <a16:creationId xmlns:a16="http://schemas.microsoft.com/office/drawing/2014/main" id="{AAC93E8F-94DB-46C4-ACAE-0A4DB8DBF9AA}"/>
                  </a:ext>
                </a:extLst>
              </p:cNvPr>
              <p:cNvSpPr/>
              <p:nvPr/>
            </p:nvSpPr>
            <p:spPr>
              <a:xfrm>
                <a:off x="3984719" y="3621291"/>
                <a:ext cx="275438" cy="275438"/>
              </a:xfrm>
              <a:prstGeom prst="ellipse">
                <a:avLst/>
              </a:prstGeom>
              <a:gradFill flip="none" rotWithShape="1">
                <a:gsLst>
                  <a:gs pos="100000">
                    <a:srgbClr val="92D050">
                      <a:shade val="30000"/>
                      <a:satMod val="115000"/>
                    </a:srgbClr>
                  </a:gs>
                  <a:gs pos="0">
                    <a:srgbClr val="92D050">
                      <a:shade val="100000"/>
                      <a:satMod val="115000"/>
                    </a:srgbClr>
                  </a:gs>
                </a:gsLst>
                <a:path path="shape">
                  <a:fillToRect l="50000" t="50000" r="50000" b="50000"/>
                </a:path>
                <a:tileRect/>
              </a:gradFill>
              <a:ln w="12700">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1" name="Pentagon 139">
              <a:extLst>
                <a:ext uri="{FF2B5EF4-FFF2-40B4-BE49-F238E27FC236}">
                  <a16:creationId xmlns:a16="http://schemas.microsoft.com/office/drawing/2014/main" id="{2B57AA0C-C6AA-4DDE-85F4-CE0B41B85C2C}"/>
                </a:ext>
              </a:extLst>
            </p:cNvPr>
            <p:cNvSpPr/>
            <p:nvPr/>
          </p:nvSpPr>
          <p:spPr>
            <a:xfrm>
              <a:off x="7062794" y="1448298"/>
              <a:ext cx="1595431" cy="685800"/>
            </a:xfrm>
            <a:prstGeom prst="homePlate">
              <a:avLst>
                <a:gd name="adj" fmla="val 34444"/>
              </a:avLst>
            </a:prstGeom>
            <a:gradFill flip="none" rotWithShape="1">
              <a:gsLst>
                <a:gs pos="100000">
                  <a:srgbClr val="004890"/>
                </a:gs>
                <a:gs pos="0">
                  <a:srgbClr val="007FDE"/>
                </a:gs>
              </a:gsLst>
              <a:lin ang="5400000" scaled="1"/>
              <a:tileRect/>
            </a:gradFill>
            <a:ln w="12700">
              <a:solidFill>
                <a:srgbClr val="0058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effectLst>
                    <a:outerShdw blurRad="50800" dist="38100" dir="5400000" algn="t" rotWithShape="0">
                      <a:prstClr val="black">
                        <a:alpha val="40000"/>
                      </a:prstClr>
                    </a:outerShdw>
                  </a:effectLst>
                </a:rPr>
                <a:t>At Site Verification</a:t>
              </a:r>
              <a:endParaRPr lang="en-US" sz="825" b="1" dirty="0">
                <a:effectLst>
                  <a:outerShdw blurRad="50800" dist="38100" dir="5400000" algn="t" rotWithShape="0">
                    <a:prstClr val="black">
                      <a:alpha val="40000"/>
                    </a:prstClr>
                  </a:outerShdw>
                </a:effectLst>
              </a:endParaRPr>
            </a:p>
          </p:txBody>
        </p:sp>
        <p:grpSp>
          <p:nvGrpSpPr>
            <p:cNvPr id="22" name="Group 21">
              <a:extLst>
                <a:ext uri="{FF2B5EF4-FFF2-40B4-BE49-F238E27FC236}">
                  <a16:creationId xmlns:a16="http://schemas.microsoft.com/office/drawing/2014/main" id="{A59ED8A7-1C79-4E36-9790-A4ED1E86EB9D}"/>
                </a:ext>
              </a:extLst>
            </p:cNvPr>
            <p:cNvGrpSpPr/>
            <p:nvPr/>
          </p:nvGrpSpPr>
          <p:grpSpPr>
            <a:xfrm>
              <a:off x="7239000" y="3352800"/>
              <a:ext cx="864284" cy="845774"/>
              <a:chOff x="3677931" y="3331995"/>
              <a:chExt cx="864284" cy="845774"/>
            </a:xfrm>
          </p:grpSpPr>
          <p:sp>
            <p:nvSpPr>
              <p:cNvPr id="42" name="Oval 41">
                <a:extLst>
                  <a:ext uri="{FF2B5EF4-FFF2-40B4-BE49-F238E27FC236}">
                    <a16:creationId xmlns:a16="http://schemas.microsoft.com/office/drawing/2014/main" id="{036E4C4F-2071-4286-AC8E-44CAB86CA50B}"/>
                  </a:ext>
                </a:extLst>
              </p:cNvPr>
              <p:cNvSpPr/>
              <p:nvPr/>
            </p:nvSpPr>
            <p:spPr>
              <a:xfrm>
                <a:off x="3782957" y="3903426"/>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Oval 42">
                <a:extLst>
                  <a:ext uri="{FF2B5EF4-FFF2-40B4-BE49-F238E27FC236}">
                    <a16:creationId xmlns:a16="http://schemas.microsoft.com/office/drawing/2014/main" id="{7D18682B-8654-4F26-990E-9BA33E5AF187}"/>
                  </a:ext>
                </a:extLst>
              </p:cNvPr>
              <p:cNvSpPr/>
              <p:nvPr/>
            </p:nvSpPr>
            <p:spPr>
              <a:xfrm>
                <a:off x="3732755" y="3471187"/>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Oval 43">
                <a:extLst>
                  <a:ext uri="{FF2B5EF4-FFF2-40B4-BE49-F238E27FC236}">
                    <a16:creationId xmlns:a16="http://schemas.microsoft.com/office/drawing/2014/main" id="{45DD3A01-47DE-4FA6-A69F-D4D6D08913D2}"/>
                  </a:ext>
                </a:extLst>
              </p:cNvPr>
              <p:cNvSpPr/>
              <p:nvPr/>
            </p:nvSpPr>
            <p:spPr>
              <a:xfrm>
                <a:off x="4188816" y="3334027"/>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Oval 44">
                <a:extLst>
                  <a:ext uri="{FF2B5EF4-FFF2-40B4-BE49-F238E27FC236}">
                    <a16:creationId xmlns:a16="http://schemas.microsoft.com/office/drawing/2014/main" id="{80C9AED0-9CF1-4A4D-AF81-1BCF6EFEF5BD}"/>
                  </a:ext>
                </a:extLst>
              </p:cNvPr>
              <p:cNvSpPr/>
              <p:nvPr/>
            </p:nvSpPr>
            <p:spPr>
              <a:xfrm>
                <a:off x="3918601" y="3331995"/>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Oval 45">
                <a:extLst>
                  <a:ext uri="{FF2B5EF4-FFF2-40B4-BE49-F238E27FC236}">
                    <a16:creationId xmlns:a16="http://schemas.microsoft.com/office/drawing/2014/main" id="{65030586-3665-43C9-BB2E-311BB83E2BE4}"/>
                  </a:ext>
                </a:extLst>
              </p:cNvPr>
              <p:cNvSpPr/>
              <p:nvPr/>
            </p:nvSpPr>
            <p:spPr>
              <a:xfrm>
                <a:off x="3934390" y="4034871"/>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Oval 46">
                <a:extLst>
                  <a:ext uri="{FF2B5EF4-FFF2-40B4-BE49-F238E27FC236}">
                    <a16:creationId xmlns:a16="http://schemas.microsoft.com/office/drawing/2014/main" id="{E5D6739A-EF1C-45B6-B405-C616094FFC47}"/>
                  </a:ext>
                </a:extLst>
              </p:cNvPr>
              <p:cNvSpPr/>
              <p:nvPr/>
            </p:nvSpPr>
            <p:spPr>
              <a:xfrm>
                <a:off x="3677931" y="3697758"/>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Oval 47">
                <a:extLst>
                  <a:ext uri="{FF2B5EF4-FFF2-40B4-BE49-F238E27FC236}">
                    <a16:creationId xmlns:a16="http://schemas.microsoft.com/office/drawing/2014/main" id="{64B0C1EC-40EA-4FFB-92F5-BFC2D29BDB87}"/>
                  </a:ext>
                </a:extLst>
              </p:cNvPr>
              <p:cNvSpPr/>
              <p:nvPr/>
            </p:nvSpPr>
            <p:spPr>
              <a:xfrm>
                <a:off x="4160267" y="4040609"/>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Oval 48">
                <a:extLst>
                  <a:ext uri="{FF2B5EF4-FFF2-40B4-BE49-F238E27FC236}">
                    <a16:creationId xmlns:a16="http://schemas.microsoft.com/office/drawing/2014/main" id="{105E03EA-8852-4C21-BF13-C0A2D27D150E}"/>
                  </a:ext>
                </a:extLst>
              </p:cNvPr>
              <p:cNvSpPr/>
              <p:nvPr/>
            </p:nvSpPr>
            <p:spPr>
              <a:xfrm>
                <a:off x="4405055" y="3853235"/>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Oval 49">
                <a:extLst>
                  <a:ext uri="{FF2B5EF4-FFF2-40B4-BE49-F238E27FC236}">
                    <a16:creationId xmlns:a16="http://schemas.microsoft.com/office/drawing/2014/main" id="{34AC96E9-BFBF-4F04-95C9-570D6EA21D5C}"/>
                  </a:ext>
                </a:extLst>
              </p:cNvPr>
              <p:cNvSpPr/>
              <p:nvPr/>
            </p:nvSpPr>
            <p:spPr>
              <a:xfrm>
                <a:off x="4405055" y="3552683"/>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Oval 50">
                <a:extLst>
                  <a:ext uri="{FF2B5EF4-FFF2-40B4-BE49-F238E27FC236}">
                    <a16:creationId xmlns:a16="http://schemas.microsoft.com/office/drawing/2014/main" id="{78406A5F-9586-4033-AA73-D8299B355B5B}"/>
                  </a:ext>
                </a:extLst>
              </p:cNvPr>
              <p:cNvSpPr/>
              <p:nvPr/>
            </p:nvSpPr>
            <p:spPr>
              <a:xfrm>
                <a:off x="3984719" y="3621291"/>
                <a:ext cx="275438" cy="275438"/>
              </a:xfrm>
              <a:prstGeom prst="ellipse">
                <a:avLst/>
              </a:prstGeom>
              <a:gradFill flip="none" rotWithShape="1">
                <a:gsLst>
                  <a:gs pos="100000">
                    <a:srgbClr val="92D050">
                      <a:shade val="30000"/>
                      <a:satMod val="115000"/>
                    </a:srgbClr>
                  </a:gs>
                  <a:gs pos="0">
                    <a:srgbClr val="92D050">
                      <a:shade val="100000"/>
                      <a:satMod val="115000"/>
                    </a:srgbClr>
                  </a:gs>
                </a:gsLst>
                <a:path path="shape">
                  <a:fillToRect l="50000" t="50000" r="50000" b="50000"/>
                </a:path>
                <a:tileRect/>
              </a:gradFill>
              <a:ln w="12700">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rgbClr val="000000"/>
                    </a:solidFill>
                  </a:rPr>
                  <a:t>?</a:t>
                </a:r>
              </a:p>
            </p:txBody>
          </p:sp>
        </p:grpSp>
        <p:sp>
          <p:nvSpPr>
            <p:cNvPr id="23" name="Oval 22">
              <a:extLst>
                <a:ext uri="{FF2B5EF4-FFF2-40B4-BE49-F238E27FC236}">
                  <a16:creationId xmlns:a16="http://schemas.microsoft.com/office/drawing/2014/main" id="{5144F592-0FAC-4193-B418-E450D9DE9DE2}"/>
                </a:ext>
              </a:extLst>
            </p:cNvPr>
            <p:cNvSpPr/>
            <p:nvPr/>
          </p:nvSpPr>
          <p:spPr>
            <a:xfrm>
              <a:off x="3426694" y="4182639"/>
              <a:ext cx="275438" cy="275438"/>
            </a:xfrm>
            <a:prstGeom prst="ellipse">
              <a:avLst/>
            </a:prstGeom>
            <a:gradFill flip="none" rotWithShape="1">
              <a:gsLst>
                <a:gs pos="100000">
                  <a:srgbClr val="92D050">
                    <a:shade val="30000"/>
                    <a:satMod val="115000"/>
                  </a:srgbClr>
                </a:gs>
                <a:gs pos="0">
                  <a:srgbClr val="92D050">
                    <a:shade val="100000"/>
                    <a:satMod val="115000"/>
                  </a:srgbClr>
                </a:gs>
              </a:gsLst>
              <a:path path="shape">
                <a:fillToRect l="50000" t="50000" r="50000" b="50000"/>
              </a:path>
              <a:tileRect/>
            </a:gradFill>
            <a:ln w="12700">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4" name="Group 23">
              <a:extLst>
                <a:ext uri="{FF2B5EF4-FFF2-40B4-BE49-F238E27FC236}">
                  <a16:creationId xmlns:a16="http://schemas.microsoft.com/office/drawing/2014/main" id="{F6961AF4-B08B-4C52-A2FE-4AC27A84C6E8}"/>
                </a:ext>
              </a:extLst>
            </p:cNvPr>
            <p:cNvGrpSpPr/>
            <p:nvPr/>
          </p:nvGrpSpPr>
          <p:grpSpPr>
            <a:xfrm>
              <a:off x="5626525" y="2283236"/>
              <a:ext cx="2590800" cy="707674"/>
              <a:chOff x="4102525" y="2283235"/>
              <a:chExt cx="2590800" cy="707674"/>
            </a:xfrm>
          </p:grpSpPr>
          <p:cxnSp>
            <p:nvCxnSpPr>
              <p:cNvPr id="39" name="Straight Arrow Connector 38">
                <a:extLst>
                  <a:ext uri="{FF2B5EF4-FFF2-40B4-BE49-F238E27FC236}">
                    <a16:creationId xmlns:a16="http://schemas.microsoft.com/office/drawing/2014/main" id="{0F0301AE-6F70-426D-811F-E96860B6B97B}"/>
                  </a:ext>
                </a:extLst>
              </p:cNvPr>
              <p:cNvCxnSpPr/>
              <p:nvPr/>
            </p:nvCxnSpPr>
            <p:spPr>
              <a:xfrm>
                <a:off x="4505666" y="2590800"/>
                <a:ext cx="1666534" cy="1868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A1DE68F4-5D06-4A9E-9534-C86BCE87CC4A}"/>
                  </a:ext>
                </a:extLst>
              </p:cNvPr>
              <p:cNvSpPr txBox="1"/>
              <p:nvPr/>
            </p:nvSpPr>
            <p:spPr>
              <a:xfrm>
                <a:off x="4668573" y="2283235"/>
                <a:ext cx="1275027" cy="677108"/>
              </a:xfrm>
              <a:prstGeom prst="rect">
                <a:avLst/>
              </a:prstGeom>
              <a:noFill/>
            </p:spPr>
            <p:txBody>
              <a:bodyPr wrap="square" rtlCol="0">
                <a:spAutoFit/>
              </a:bodyPr>
              <a:lstStyle/>
              <a:p>
                <a:r>
                  <a:rPr lang="en-US" sz="1350" b="1" dirty="0">
                    <a:solidFill>
                      <a:srgbClr val="000000"/>
                    </a:solidFill>
                  </a:rPr>
                  <a:t>Scale- Up</a:t>
                </a:r>
              </a:p>
            </p:txBody>
          </p:sp>
          <p:sp>
            <p:nvSpPr>
              <p:cNvPr id="41" name="TextBox 40">
                <a:extLst>
                  <a:ext uri="{FF2B5EF4-FFF2-40B4-BE49-F238E27FC236}">
                    <a16:creationId xmlns:a16="http://schemas.microsoft.com/office/drawing/2014/main" id="{20719EDB-7B01-4959-ACC2-0F90BF0C6B90}"/>
                  </a:ext>
                </a:extLst>
              </p:cNvPr>
              <p:cNvSpPr txBox="1"/>
              <p:nvPr/>
            </p:nvSpPr>
            <p:spPr>
              <a:xfrm>
                <a:off x="4102525" y="2590800"/>
                <a:ext cx="2590800" cy="400109"/>
              </a:xfrm>
              <a:prstGeom prst="rect">
                <a:avLst/>
              </a:prstGeom>
              <a:noFill/>
            </p:spPr>
            <p:txBody>
              <a:bodyPr wrap="square" rtlCol="0">
                <a:spAutoFit/>
              </a:bodyPr>
              <a:lstStyle/>
              <a:p>
                <a:pPr algn="ctr"/>
                <a:r>
                  <a:rPr lang="en-US" sz="1350" b="1" dirty="0">
                    <a:solidFill>
                      <a:srgbClr val="000000"/>
                    </a:solidFill>
                  </a:rPr>
                  <a:t>Predictive Models</a:t>
                </a:r>
              </a:p>
            </p:txBody>
          </p:sp>
        </p:grpSp>
        <p:sp>
          <p:nvSpPr>
            <p:cNvPr id="25" name="Oval 24">
              <a:extLst>
                <a:ext uri="{FF2B5EF4-FFF2-40B4-BE49-F238E27FC236}">
                  <a16:creationId xmlns:a16="http://schemas.microsoft.com/office/drawing/2014/main" id="{1DFFAB20-20E4-4C7B-9A58-D9710D03F79B}"/>
                </a:ext>
              </a:extLst>
            </p:cNvPr>
            <p:cNvSpPr/>
            <p:nvPr/>
          </p:nvSpPr>
          <p:spPr>
            <a:xfrm>
              <a:off x="3050256" y="3730453"/>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a:extLst>
                <a:ext uri="{FF2B5EF4-FFF2-40B4-BE49-F238E27FC236}">
                  <a16:creationId xmlns:a16="http://schemas.microsoft.com/office/drawing/2014/main" id="{AC8720F9-1147-4759-ACBE-F16569498BAA}"/>
                </a:ext>
              </a:extLst>
            </p:cNvPr>
            <p:cNvSpPr/>
            <p:nvPr/>
          </p:nvSpPr>
          <p:spPr>
            <a:xfrm>
              <a:off x="3243740" y="3895244"/>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F941574A-4287-46C7-8CAC-145AC02DD07B}"/>
                </a:ext>
              </a:extLst>
            </p:cNvPr>
            <p:cNvSpPr/>
            <p:nvPr/>
          </p:nvSpPr>
          <p:spPr>
            <a:xfrm>
              <a:off x="3260788" y="3638529"/>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Oval 27">
              <a:extLst>
                <a:ext uri="{FF2B5EF4-FFF2-40B4-BE49-F238E27FC236}">
                  <a16:creationId xmlns:a16="http://schemas.microsoft.com/office/drawing/2014/main" id="{54116933-9E4F-41FB-8F70-5C9886D9D95C}"/>
                </a:ext>
              </a:extLst>
            </p:cNvPr>
            <p:cNvSpPr/>
            <p:nvPr/>
          </p:nvSpPr>
          <p:spPr>
            <a:xfrm>
              <a:off x="5895460" y="3702909"/>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Oval 28">
              <a:extLst>
                <a:ext uri="{FF2B5EF4-FFF2-40B4-BE49-F238E27FC236}">
                  <a16:creationId xmlns:a16="http://schemas.microsoft.com/office/drawing/2014/main" id="{1A0C468B-7D91-4D6B-BCA6-EF33F3FC038E}"/>
                </a:ext>
              </a:extLst>
            </p:cNvPr>
            <p:cNvSpPr/>
            <p:nvPr/>
          </p:nvSpPr>
          <p:spPr>
            <a:xfrm>
              <a:off x="4110349" y="4231104"/>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 name="Oval 29">
              <a:extLst>
                <a:ext uri="{FF2B5EF4-FFF2-40B4-BE49-F238E27FC236}">
                  <a16:creationId xmlns:a16="http://schemas.microsoft.com/office/drawing/2014/main" id="{48810C39-D112-4295-BDFA-BF6759BAD163}"/>
                </a:ext>
              </a:extLst>
            </p:cNvPr>
            <p:cNvSpPr/>
            <p:nvPr/>
          </p:nvSpPr>
          <p:spPr>
            <a:xfrm>
              <a:off x="3151398" y="2887474"/>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1" name="Oval 30">
              <a:extLst>
                <a:ext uri="{FF2B5EF4-FFF2-40B4-BE49-F238E27FC236}">
                  <a16:creationId xmlns:a16="http://schemas.microsoft.com/office/drawing/2014/main" id="{FB47ACAD-7C0C-4DD4-9BB4-6F4E52090EB3}"/>
                </a:ext>
              </a:extLst>
            </p:cNvPr>
            <p:cNvSpPr/>
            <p:nvPr/>
          </p:nvSpPr>
          <p:spPr>
            <a:xfrm>
              <a:off x="2224341" y="3217365"/>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 name="Oval 31">
              <a:extLst>
                <a:ext uri="{FF2B5EF4-FFF2-40B4-BE49-F238E27FC236}">
                  <a16:creationId xmlns:a16="http://schemas.microsoft.com/office/drawing/2014/main" id="{020D85EF-972B-48F0-8AA7-454BB269F80D}"/>
                </a:ext>
              </a:extLst>
            </p:cNvPr>
            <p:cNvSpPr/>
            <p:nvPr/>
          </p:nvSpPr>
          <p:spPr>
            <a:xfrm>
              <a:off x="3747752" y="3812507"/>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3" name="Oval 32">
              <a:extLst>
                <a:ext uri="{FF2B5EF4-FFF2-40B4-BE49-F238E27FC236}">
                  <a16:creationId xmlns:a16="http://schemas.microsoft.com/office/drawing/2014/main" id="{5667FC09-9C79-4FA0-AFE7-546CAC97BFF8}"/>
                </a:ext>
              </a:extLst>
            </p:cNvPr>
            <p:cNvSpPr/>
            <p:nvPr/>
          </p:nvSpPr>
          <p:spPr>
            <a:xfrm>
              <a:off x="3106580" y="4706108"/>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4" name="Oval 33">
              <a:extLst>
                <a:ext uri="{FF2B5EF4-FFF2-40B4-BE49-F238E27FC236}">
                  <a16:creationId xmlns:a16="http://schemas.microsoft.com/office/drawing/2014/main" id="{A08FB422-126B-45CE-A081-BCAA0249ED3A}"/>
                </a:ext>
              </a:extLst>
            </p:cNvPr>
            <p:cNvSpPr/>
            <p:nvPr/>
          </p:nvSpPr>
          <p:spPr>
            <a:xfrm>
              <a:off x="2182096" y="4980498"/>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5" name="Oval 34">
              <a:extLst>
                <a:ext uri="{FF2B5EF4-FFF2-40B4-BE49-F238E27FC236}">
                  <a16:creationId xmlns:a16="http://schemas.microsoft.com/office/drawing/2014/main" id="{36E11DFA-3007-43F9-B648-7C4F7E236AAA}"/>
                </a:ext>
              </a:extLst>
            </p:cNvPr>
            <p:cNvSpPr/>
            <p:nvPr/>
          </p:nvSpPr>
          <p:spPr>
            <a:xfrm>
              <a:off x="5408980" y="3316899"/>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6" name="Oval 35">
              <a:extLst>
                <a:ext uri="{FF2B5EF4-FFF2-40B4-BE49-F238E27FC236}">
                  <a16:creationId xmlns:a16="http://schemas.microsoft.com/office/drawing/2014/main" id="{137FAA7A-A77B-459F-9A4C-BEADAD0469F1}"/>
                </a:ext>
              </a:extLst>
            </p:cNvPr>
            <p:cNvSpPr/>
            <p:nvPr/>
          </p:nvSpPr>
          <p:spPr>
            <a:xfrm>
              <a:off x="5420151" y="4098867"/>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7" name="Oval 36">
              <a:extLst>
                <a:ext uri="{FF2B5EF4-FFF2-40B4-BE49-F238E27FC236}">
                  <a16:creationId xmlns:a16="http://schemas.microsoft.com/office/drawing/2014/main" id="{009C036D-252E-4A2E-81A6-3B7D3B9976A5}"/>
                </a:ext>
              </a:extLst>
            </p:cNvPr>
            <p:cNvSpPr/>
            <p:nvPr/>
          </p:nvSpPr>
          <p:spPr>
            <a:xfrm>
              <a:off x="4704493" y="3085323"/>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8" name="Oval 37">
              <a:extLst>
                <a:ext uri="{FF2B5EF4-FFF2-40B4-BE49-F238E27FC236}">
                  <a16:creationId xmlns:a16="http://schemas.microsoft.com/office/drawing/2014/main" id="{5C5A314F-30FC-44B0-9077-35F2D93ABA07}"/>
                </a:ext>
              </a:extLst>
            </p:cNvPr>
            <p:cNvSpPr/>
            <p:nvPr/>
          </p:nvSpPr>
          <p:spPr>
            <a:xfrm>
              <a:off x="4725542" y="4297017"/>
              <a:ext cx="137160" cy="137160"/>
            </a:xfrm>
            <a:prstGeom prst="ellipse">
              <a:avLst/>
            </a:prstGeom>
            <a:gradFill flip="none" rotWithShape="1">
              <a:gsLst>
                <a:gs pos="0">
                  <a:srgbClr val="00B0F0"/>
                </a:gs>
                <a:gs pos="100000">
                  <a:srgbClr val="0070C0"/>
                </a:gs>
              </a:gsLst>
              <a:path path="shape">
                <a:fillToRect l="50000" t="50000" r="50000" b="50000"/>
              </a:path>
              <a:tileRect/>
            </a:gradFill>
            <a:ln w="3175">
              <a:solidFill>
                <a:srgbClr val="000000"/>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Tree>
    <p:extLst>
      <p:ext uri="{BB962C8B-B14F-4D97-AF65-F5344CB8AC3E}">
        <p14:creationId xmlns:p14="http://schemas.microsoft.com/office/powerpoint/2010/main" val="664891654"/>
      </p:ext>
    </p:extLst>
  </p:cSld>
  <p:clrMapOvr>
    <a:masterClrMapping/>
  </p:clrMapOvr>
</p:sld>
</file>

<file path=ppt/theme/theme1.xml><?xml version="1.0" encoding="utf-8"?>
<a:theme xmlns:a="http://schemas.openxmlformats.org/drawingml/2006/main" name="ispe-power-point-template (1)">
  <a:themeElements>
    <a:clrScheme name="ISPE">
      <a:dk1>
        <a:sysClr val="windowText" lastClr="000000"/>
      </a:dk1>
      <a:lt1>
        <a:sysClr val="window" lastClr="FFFFFF"/>
      </a:lt1>
      <a:dk2>
        <a:srgbClr val="59595B"/>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PE_template_16x9.potx" id="{B6B90781-42E1-4CCE-918B-18E54AB2B747}" vid="{2FA9E34A-9B39-4A22-94BA-D50E6F19186F}"/>
    </a:ext>
  </a:extLst>
</a:theme>
</file>

<file path=ppt/theme/theme2.xml><?xml version="1.0" encoding="utf-8"?>
<a:theme xmlns:a="http://schemas.openxmlformats.org/drawingml/2006/main" name="ISPE section">
  <a:themeElements>
    <a:clrScheme name="ISPE">
      <a:dk1>
        <a:sysClr val="windowText" lastClr="000000"/>
      </a:dk1>
      <a:lt1>
        <a:sysClr val="window" lastClr="FFFFFF"/>
      </a:lt1>
      <a:dk2>
        <a:srgbClr val="464646"/>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PE_template_16x9.potx" id="{B6B90781-42E1-4CCE-918B-18E54AB2B747}" vid="{B196676E-C01E-43AF-A3BE-A040EBEB3FFA}"/>
    </a:ext>
  </a:extLst>
</a:theme>
</file>

<file path=ppt/theme/theme3.xml><?xml version="1.0" encoding="utf-8"?>
<a:theme xmlns:a="http://schemas.openxmlformats.org/drawingml/2006/main" name="ISPE content">
  <a:themeElements>
    <a:clrScheme name="ISPE">
      <a:dk1>
        <a:sysClr val="windowText" lastClr="000000"/>
      </a:dk1>
      <a:lt1>
        <a:sysClr val="window" lastClr="FFFFFF"/>
      </a:lt1>
      <a:dk2>
        <a:srgbClr val="59595B"/>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PE_template_16x9.potx" id="{B6B90781-42E1-4CCE-918B-18E54AB2B747}" vid="{23B8E42B-494B-421B-8BD1-8185E8198E6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ispe-power-point-template (1)</Template>
  <TotalTime>1332</TotalTime>
  <Words>1366</Words>
  <Application>Microsoft Office PowerPoint</Application>
  <PresentationFormat>On-screen Show (4:3)</PresentationFormat>
  <Paragraphs>281</Paragraphs>
  <Slides>34</Slides>
  <Notes>14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34</vt:i4>
      </vt:variant>
    </vt:vector>
  </HeadingPairs>
  <TitlesOfParts>
    <vt:vector size="44" baseType="lpstr">
      <vt:lpstr>ＭＳ 明朝</vt:lpstr>
      <vt:lpstr>Arial</vt:lpstr>
      <vt:lpstr>Calibri</vt:lpstr>
      <vt:lpstr>Cambria Math</vt:lpstr>
      <vt:lpstr>Symbol</vt:lpstr>
      <vt:lpstr>Times New Roman</vt:lpstr>
      <vt:lpstr>Wingdings</vt:lpstr>
      <vt:lpstr>ispe-power-point-template (1)</vt:lpstr>
      <vt:lpstr>ISPE section</vt:lpstr>
      <vt:lpstr>ISPE content</vt:lpstr>
      <vt:lpstr>Changing development &amp; manufacturing paradigms in lyophilization through application of predictive process modeling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Heat Transfer Coefficient (Kv)</vt:lpstr>
      <vt:lpstr>PowerPoint Presentation</vt:lpstr>
      <vt:lpstr>Total Heat Transfer Coefficient (KV) has a strong dependence on Pc</vt:lpstr>
      <vt:lpstr>PowerPoint Presentation</vt:lpstr>
      <vt:lpstr>PowerPoint Presentation</vt:lpstr>
      <vt:lpstr>PowerPoint Presentation</vt:lpstr>
      <vt:lpstr>PowerPoint Presentation</vt:lpstr>
      <vt:lpstr>PowerPoint Presentation</vt:lpstr>
      <vt:lpstr>From Lab to Manufacturing with full Design Space Understanding in 30 mins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Backup Slides</vt:lpstr>
      <vt:lpstr>Primary Drying Mathematical Model: High Level Logic</vt:lpstr>
      <vt:lpstr>Heat Transfer into vials through direct contact Conduction from shelf </vt:lpstr>
      <vt:lpstr>Heat Transfer into vials through direct contact Conduction from shelf </vt:lpstr>
      <vt:lpstr>Heat Transfer into vials by Radiation from walls and shelves</vt:lpstr>
      <vt:lpstr>Heat Transfer into vials through Gas Conduction and Convection</vt:lpstr>
    </vt:vector>
  </TitlesOfParts>
  <Company>FirstPoint,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Claudia Carroll</dc:creator>
  <cp:lastModifiedBy>Jamie Sigmon</cp:lastModifiedBy>
  <cp:revision>107</cp:revision>
  <dcterms:created xsi:type="dcterms:W3CDTF">2017-01-20T19:50:04Z</dcterms:created>
  <dcterms:modified xsi:type="dcterms:W3CDTF">2018-03-01T19:23:07Z</dcterms:modified>
</cp:coreProperties>
</file>