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64" r:id="rId3"/>
  </p:sldMasterIdLst>
  <p:notesMasterIdLst>
    <p:notesMasterId r:id="rId46"/>
  </p:notesMasterIdLst>
  <p:sldIdLst>
    <p:sldId id="256" r:id="rId4"/>
    <p:sldId id="257" r:id="rId5"/>
    <p:sldId id="300" r:id="rId6"/>
    <p:sldId id="299" r:id="rId7"/>
    <p:sldId id="288" r:id="rId8"/>
    <p:sldId id="268" r:id="rId9"/>
    <p:sldId id="279" r:id="rId10"/>
    <p:sldId id="301" r:id="rId11"/>
    <p:sldId id="302" r:id="rId12"/>
    <p:sldId id="306" r:id="rId13"/>
    <p:sldId id="303" r:id="rId14"/>
    <p:sldId id="304" r:id="rId15"/>
    <p:sldId id="305" r:id="rId16"/>
    <p:sldId id="284" r:id="rId17"/>
    <p:sldId id="287" r:id="rId18"/>
    <p:sldId id="286" r:id="rId19"/>
    <p:sldId id="285" r:id="rId20"/>
    <p:sldId id="290" r:id="rId21"/>
    <p:sldId id="294" r:id="rId22"/>
    <p:sldId id="291" r:id="rId23"/>
    <p:sldId id="292" r:id="rId24"/>
    <p:sldId id="293" r:id="rId25"/>
    <p:sldId id="295" r:id="rId26"/>
    <p:sldId id="296" r:id="rId27"/>
    <p:sldId id="297" r:id="rId28"/>
    <p:sldId id="298" r:id="rId29"/>
    <p:sldId id="307" r:id="rId30"/>
    <p:sldId id="308" r:id="rId31"/>
    <p:sldId id="309" r:id="rId32"/>
    <p:sldId id="310" r:id="rId33"/>
    <p:sldId id="311" r:id="rId34"/>
    <p:sldId id="325" r:id="rId35"/>
    <p:sldId id="327" r:id="rId36"/>
    <p:sldId id="328" r:id="rId37"/>
    <p:sldId id="329" r:id="rId38"/>
    <p:sldId id="315" r:id="rId39"/>
    <p:sldId id="317" r:id="rId40"/>
    <p:sldId id="330" r:id="rId41"/>
    <p:sldId id="331" r:id="rId42"/>
    <p:sldId id="319" r:id="rId43"/>
    <p:sldId id="320" r:id="rId44"/>
    <p:sldId id="321"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B"/>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39" autoAdjust="0"/>
    <p:restoredTop sz="83021" autoAdjust="0"/>
  </p:normalViewPr>
  <p:slideViewPr>
    <p:cSldViewPr snapToGrid="0">
      <p:cViewPr varScale="1">
        <p:scale>
          <a:sx n="95" d="100"/>
          <a:sy n="95" d="100"/>
        </p:scale>
        <p:origin x="1992"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 Id="rId51" Type="http://schemas.microsoft.com/office/2015/10/relationships/revisionInfo" Target="revisionInfo.xml"/></Relationships>
</file>

<file path=ppt/charts/_rels/chart1.xml.rels><?xml version="1.0" encoding="UTF-8" standalone="yes"?>
<Relationships xmlns="http://schemas.openxmlformats.org/package/2006/relationships"><Relationship Id="rId1" Type="http://schemas.openxmlformats.org/officeDocument/2006/relationships/oleObject" Target="file:///C:\Users\ssiva\Desktop\HT%20vs%20ILS%20comp.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ssiva\Desktop\HT%20vs%20ILS%20comp.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solidFill>
                  <a:srgbClr val="59595B"/>
                </a:solidFill>
              </a:defRPr>
            </a:pPr>
            <a:r>
              <a:rPr lang="en-US" dirty="0">
                <a:solidFill>
                  <a:srgbClr val="59595B"/>
                </a:solidFill>
              </a:rPr>
              <a:t>Yield</a:t>
            </a:r>
          </a:p>
        </c:rich>
      </c:tx>
      <c:overlay val="0"/>
    </c:title>
    <c:autoTitleDeleted val="0"/>
    <c:plotArea>
      <c:layout/>
      <c:barChart>
        <c:barDir val="col"/>
        <c:grouping val="clustered"/>
        <c:varyColors val="0"/>
        <c:ser>
          <c:idx val="2"/>
          <c:order val="0"/>
          <c:tx>
            <c:strRef>
              <c:f>Sheet1!$C$2</c:f>
              <c:strCache>
                <c:ptCount val="1"/>
                <c:pt idx="0">
                  <c:v>Manufacturing Data</c:v>
                </c:pt>
              </c:strCache>
            </c:strRef>
          </c:tx>
          <c:invertIfNegative val="0"/>
          <c:cat>
            <c:multiLvlStrRef>
              <c:f>Sheet1!$A$3:$B$8</c:f>
              <c:multiLvlStrCache>
                <c:ptCount val="6"/>
                <c:lvl>
                  <c:pt idx="0">
                    <c:v>1</c:v>
                  </c:pt>
                  <c:pt idx="1">
                    <c:v>2</c:v>
                  </c:pt>
                  <c:pt idx="2">
                    <c:v>3</c:v>
                  </c:pt>
                  <c:pt idx="3">
                    <c:v>1</c:v>
                  </c:pt>
                  <c:pt idx="4">
                    <c:v>2</c:v>
                  </c:pt>
                  <c:pt idx="5">
                    <c:v>3</c:v>
                  </c:pt>
                </c:lvl>
                <c:lvl>
                  <c:pt idx="0">
                    <c:v>AEX</c:v>
                  </c:pt>
                  <c:pt idx="3">
                    <c:v>HIC</c:v>
                  </c:pt>
                </c:lvl>
              </c:multiLvlStrCache>
            </c:multiLvlStrRef>
          </c:cat>
          <c:val>
            <c:numRef>
              <c:f>Sheet1!$C$3:$C$8</c:f>
              <c:numCache>
                <c:formatCode>General</c:formatCode>
                <c:ptCount val="6"/>
                <c:pt idx="0">
                  <c:v>87</c:v>
                </c:pt>
                <c:pt idx="1">
                  <c:v>87</c:v>
                </c:pt>
                <c:pt idx="2">
                  <c:v>91</c:v>
                </c:pt>
                <c:pt idx="3">
                  <c:v>85</c:v>
                </c:pt>
                <c:pt idx="4">
                  <c:v>86</c:v>
                </c:pt>
                <c:pt idx="5">
                  <c:v>83</c:v>
                </c:pt>
              </c:numCache>
            </c:numRef>
          </c:val>
          <c:extLst>
            <c:ext xmlns:c16="http://schemas.microsoft.com/office/drawing/2014/chart" uri="{C3380CC4-5D6E-409C-BE32-E72D297353CC}">
              <c16:uniqueId val="{00000000-C72C-4FDC-8797-1AE88CE7A3FA}"/>
            </c:ext>
          </c:extLst>
        </c:ser>
        <c:ser>
          <c:idx val="3"/>
          <c:order val="1"/>
          <c:tx>
            <c:strRef>
              <c:f>Sheet1!$D$2</c:f>
              <c:strCache>
                <c:ptCount val="1"/>
                <c:pt idx="0">
                  <c:v>HT DOE Prediction</c:v>
                </c:pt>
              </c:strCache>
            </c:strRef>
          </c:tx>
          <c:invertIfNegative val="0"/>
          <c:errBars>
            <c:errBarType val="both"/>
            <c:errValType val="cust"/>
            <c:noEndCap val="0"/>
            <c:plus>
              <c:numRef>
                <c:f>Sheet1!$H$3:$H$8</c:f>
                <c:numCache>
                  <c:formatCode>General</c:formatCode>
                  <c:ptCount val="6"/>
                  <c:pt idx="0">
                    <c:v>4</c:v>
                  </c:pt>
                  <c:pt idx="1">
                    <c:v>4</c:v>
                  </c:pt>
                  <c:pt idx="2">
                    <c:v>4</c:v>
                  </c:pt>
                  <c:pt idx="3">
                    <c:v>3</c:v>
                  </c:pt>
                  <c:pt idx="4">
                    <c:v>3</c:v>
                  </c:pt>
                  <c:pt idx="5">
                    <c:v>4</c:v>
                  </c:pt>
                </c:numCache>
              </c:numRef>
            </c:plus>
            <c:minus>
              <c:numRef>
                <c:f>Sheet1!$G$3:$G$8</c:f>
                <c:numCache>
                  <c:formatCode>General</c:formatCode>
                  <c:ptCount val="6"/>
                  <c:pt idx="0">
                    <c:v>4</c:v>
                  </c:pt>
                  <c:pt idx="1">
                    <c:v>4</c:v>
                  </c:pt>
                  <c:pt idx="2">
                    <c:v>4</c:v>
                  </c:pt>
                  <c:pt idx="3">
                    <c:v>4</c:v>
                  </c:pt>
                  <c:pt idx="4">
                    <c:v>4</c:v>
                  </c:pt>
                  <c:pt idx="5">
                    <c:v>3</c:v>
                  </c:pt>
                </c:numCache>
              </c:numRef>
            </c:minus>
          </c:errBars>
          <c:cat>
            <c:multiLvlStrRef>
              <c:f>Sheet1!$A$3:$B$8</c:f>
              <c:multiLvlStrCache>
                <c:ptCount val="6"/>
                <c:lvl>
                  <c:pt idx="0">
                    <c:v>1</c:v>
                  </c:pt>
                  <c:pt idx="1">
                    <c:v>2</c:v>
                  </c:pt>
                  <c:pt idx="2">
                    <c:v>3</c:v>
                  </c:pt>
                  <c:pt idx="3">
                    <c:v>1</c:v>
                  </c:pt>
                  <c:pt idx="4">
                    <c:v>2</c:v>
                  </c:pt>
                  <c:pt idx="5">
                    <c:v>3</c:v>
                  </c:pt>
                </c:lvl>
                <c:lvl>
                  <c:pt idx="0">
                    <c:v>AEX</c:v>
                  </c:pt>
                  <c:pt idx="3">
                    <c:v>HIC</c:v>
                  </c:pt>
                </c:lvl>
              </c:multiLvlStrCache>
            </c:multiLvlStrRef>
          </c:cat>
          <c:val>
            <c:numRef>
              <c:f>Sheet1!$D$3:$D$8</c:f>
              <c:numCache>
                <c:formatCode>General</c:formatCode>
                <c:ptCount val="6"/>
                <c:pt idx="0">
                  <c:v>89</c:v>
                </c:pt>
                <c:pt idx="1">
                  <c:v>91</c:v>
                </c:pt>
                <c:pt idx="2">
                  <c:v>91</c:v>
                </c:pt>
                <c:pt idx="3">
                  <c:v>86</c:v>
                </c:pt>
                <c:pt idx="4">
                  <c:v>89</c:v>
                </c:pt>
                <c:pt idx="5">
                  <c:v>89</c:v>
                </c:pt>
              </c:numCache>
            </c:numRef>
          </c:val>
          <c:extLst>
            <c:ext xmlns:c16="http://schemas.microsoft.com/office/drawing/2014/chart" uri="{C3380CC4-5D6E-409C-BE32-E72D297353CC}">
              <c16:uniqueId val="{00000001-C72C-4FDC-8797-1AE88CE7A3FA}"/>
            </c:ext>
          </c:extLst>
        </c:ser>
        <c:dLbls>
          <c:showLegendKey val="0"/>
          <c:showVal val="0"/>
          <c:showCatName val="0"/>
          <c:showSerName val="0"/>
          <c:showPercent val="0"/>
          <c:showBubbleSize val="0"/>
        </c:dLbls>
        <c:gapWidth val="150"/>
        <c:axId val="719882552"/>
        <c:axId val="719882944"/>
      </c:barChart>
      <c:catAx>
        <c:axId val="719882552"/>
        <c:scaling>
          <c:orientation val="minMax"/>
        </c:scaling>
        <c:delete val="0"/>
        <c:axPos val="b"/>
        <c:numFmt formatCode="General" sourceLinked="0"/>
        <c:majorTickMark val="out"/>
        <c:minorTickMark val="none"/>
        <c:tickLblPos val="nextTo"/>
        <c:txPr>
          <a:bodyPr/>
          <a:lstStyle/>
          <a:p>
            <a:pPr>
              <a:defRPr b="1">
                <a:solidFill>
                  <a:srgbClr val="59595B"/>
                </a:solidFill>
              </a:defRPr>
            </a:pPr>
            <a:endParaRPr lang="en-US"/>
          </a:p>
        </c:txPr>
        <c:crossAx val="719882944"/>
        <c:crosses val="autoZero"/>
        <c:auto val="1"/>
        <c:lblAlgn val="ctr"/>
        <c:lblOffset val="100"/>
        <c:noMultiLvlLbl val="0"/>
      </c:catAx>
      <c:valAx>
        <c:axId val="719882944"/>
        <c:scaling>
          <c:orientation val="minMax"/>
          <c:max val="100"/>
          <c:min val="25"/>
        </c:scaling>
        <c:delete val="0"/>
        <c:axPos val="l"/>
        <c:title>
          <c:tx>
            <c:rich>
              <a:bodyPr rot="-5400000" vert="horz"/>
              <a:lstStyle/>
              <a:p>
                <a:pPr>
                  <a:defRPr>
                    <a:solidFill>
                      <a:srgbClr val="59595B"/>
                    </a:solidFill>
                  </a:defRPr>
                </a:pPr>
                <a:r>
                  <a:rPr lang="en-US">
                    <a:solidFill>
                      <a:srgbClr val="59595B"/>
                    </a:solidFill>
                  </a:rPr>
                  <a:t>Yield (%)</a:t>
                </a:r>
              </a:p>
            </c:rich>
          </c:tx>
          <c:overlay val="0"/>
        </c:title>
        <c:numFmt formatCode="General" sourceLinked="1"/>
        <c:majorTickMark val="out"/>
        <c:minorTickMark val="none"/>
        <c:tickLblPos val="nextTo"/>
        <c:crossAx val="719882552"/>
        <c:crosses val="autoZero"/>
        <c:crossBetween val="between"/>
        <c:majorUnit val="25"/>
      </c:valAx>
      <c:spPr>
        <a:noFill/>
        <a:ln w="25400">
          <a:noFill/>
        </a:ln>
      </c:spPr>
    </c:plotArea>
    <c:legend>
      <c:legendPos val="b"/>
      <c:overlay val="0"/>
      <c:txPr>
        <a:bodyPr/>
        <a:lstStyle/>
        <a:p>
          <a:pPr>
            <a:defRPr b="1">
              <a:solidFill>
                <a:srgbClr val="59595B"/>
              </a:solidFill>
            </a:defRPr>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solidFill>
                  <a:srgbClr val="59595B"/>
                </a:solidFill>
              </a:defRPr>
            </a:pPr>
            <a:r>
              <a:rPr lang="en-US">
                <a:solidFill>
                  <a:srgbClr val="59595B"/>
                </a:solidFill>
              </a:rPr>
              <a:t>HMW</a:t>
            </a:r>
          </a:p>
        </c:rich>
      </c:tx>
      <c:overlay val="0"/>
    </c:title>
    <c:autoTitleDeleted val="0"/>
    <c:plotArea>
      <c:layout/>
      <c:barChart>
        <c:barDir val="col"/>
        <c:grouping val="clustered"/>
        <c:varyColors val="0"/>
        <c:ser>
          <c:idx val="2"/>
          <c:order val="0"/>
          <c:tx>
            <c:strRef>
              <c:f>Sheet1!$C$2</c:f>
              <c:strCache>
                <c:ptCount val="1"/>
                <c:pt idx="0">
                  <c:v>Manufacturing Data</c:v>
                </c:pt>
              </c:strCache>
            </c:strRef>
          </c:tx>
          <c:invertIfNegative val="0"/>
          <c:cat>
            <c:multiLvlStrRef>
              <c:f>Sheet1!$A$3:$B$8</c:f>
              <c:multiLvlStrCache>
                <c:ptCount val="6"/>
                <c:lvl>
                  <c:pt idx="0">
                    <c:v>1</c:v>
                  </c:pt>
                  <c:pt idx="1">
                    <c:v>2</c:v>
                  </c:pt>
                  <c:pt idx="2">
                    <c:v>3</c:v>
                  </c:pt>
                  <c:pt idx="3">
                    <c:v>1</c:v>
                  </c:pt>
                  <c:pt idx="4">
                    <c:v>2</c:v>
                  </c:pt>
                  <c:pt idx="5">
                    <c:v>3</c:v>
                  </c:pt>
                </c:lvl>
                <c:lvl>
                  <c:pt idx="0">
                    <c:v>AEX</c:v>
                  </c:pt>
                  <c:pt idx="3">
                    <c:v>HIC</c:v>
                  </c:pt>
                </c:lvl>
              </c:multiLvlStrCache>
            </c:multiLvlStrRef>
          </c:cat>
          <c:val>
            <c:numRef>
              <c:f>Sheet1!$K$3:$K$8</c:f>
              <c:numCache>
                <c:formatCode>0</c:formatCode>
                <c:ptCount val="6"/>
                <c:pt idx="0">
                  <c:v>51</c:v>
                </c:pt>
                <c:pt idx="1">
                  <c:v>48</c:v>
                </c:pt>
                <c:pt idx="2">
                  <c:v>47.433518862090303</c:v>
                </c:pt>
                <c:pt idx="3">
                  <c:v>50</c:v>
                </c:pt>
                <c:pt idx="4">
                  <c:v>57</c:v>
                </c:pt>
                <c:pt idx="5">
                  <c:v>52.941176470588239</c:v>
                </c:pt>
              </c:numCache>
            </c:numRef>
          </c:val>
          <c:extLst>
            <c:ext xmlns:c16="http://schemas.microsoft.com/office/drawing/2014/chart" uri="{C3380CC4-5D6E-409C-BE32-E72D297353CC}">
              <c16:uniqueId val="{00000000-32AA-4D50-AD83-C94779460F99}"/>
            </c:ext>
          </c:extLst>
        </c:ser>
        <c:ser>
          <c:idx val="3"/>
          <c:order val="1"/>
          <c:tx>
            <c:strRef>
              <c:f>Sheet1!$D$2</c:f>
              <c:strCache>
                <c:ptCount val="1"/>
                <c:pt idx="0">
                  <c:v>HT DOE Prediction</c:v>
                </c:pt>
              </c:strCache>
            </c:strRef>
          </c:tx>
          <c:invertIfNegative val="0"/>
          <c:errBars>
            <c:errBarType val="both"/>
            <c:errValType val="cust"/>
            <c:noEndCap val="0"/>
            <c:plus>
              <c:numRef>
                <c:f>Sheet1!$P$3:$P$8</c:f>
                <c:numCache>
                  <c:formatCode>General</c:formatCode>
                  <c:ptCount val="6"/>
                  <c:pt idx="0">
                    <c:v>3</c:v>
                  </c:pt>
                  <c:pt idx="1">
                    <c:v>3</c:v>
                  </c:pt>
                  <c:pt idx="2">
                    <c:v>3</c:v>
                  </c:pt>
                  <c:pt idx="3">
                    <c:v>4</c:v>
                  </c:pt>
                  <c:pt idx="4">
                    <c:v>4</c:v>
                  </c:pt>
                  <c:pt idx="5">
                    <c:v>4</c:v>
                  </c:pt>
                </c:numCache>
              </c:numRef>
            </c:plus>
            <c:minus>
              <c:numRef>
                <c:f>Sheet1!$O$3:$O$8</c:f>
                <c:numCache>
                  <c:formatCode>General</c:formatCode>
                  <c:ptCount val="6"/>
                  <c:pt idx="0">
                    <c:v>4</c:v>
                  </c:pt>
                  <c:pt idx="1">
                    <c:v>3</c:v>
                  </c:pt>
                  <c:pt idx="2">
                    <c:v>3</c:v>
                  </c:pt>
                  <c:pt idx="3">
                    <c:v>4</c:v>
                  </c:pt>
                  <c:pt idx="4">
                    <c:v>4</c:v>
                  </c:pt>
                  <c:pt idx="5">
                    <c:v>4</c:v>
                  </c:pt>
                </c:numCache>
              </c:numRef>
            </c:minus>
          </c:errBars>
          <c:cat>
            <c:multiLvlStrRef>
              <c:f>Sheet1!$A$3:$B$8</c:f>
              <c:multiLvlStrCache>
                <c:ptCount val="6"/>
                <c:lvl>
                  <c:pt idx="0">
                    <c:v>1</c:v>
                  </c:pt>
                  <c:pt idx="1">
                    <c:v>2</c:v>
                  </c:pt>
                  <c:pt idx="2">
                    <c:v>3</c:v>
                  </c:pt>
                  <c:pt idx="3">
                    <c:v>1</c:v>
                  </c:pt>
                  <c:pt idx="4">
                    <c:v>2</c:v>
                  </c:pt>
                  <c:pt idx="5">
                    <c:v>3</c:v>
                  </c:pt>
                </c:lvl>
                <c:lvl>
                  <c:pt idx="0">
                    <c:v>AEX</c:v>
                  </c:pt>
                  <c:pt idx="3">
                    <c:v>HIC</c:v>
                  </c:pt>
                </c:lvl>
              </c:multiLvlStrCache>
            </c:multiLvlStrRef>
          </c:cat>
          <c:val>
            <c:numRef>
              <c:f>Sheet1!$L$3:$L$8</c:f>
              <c:numCache>
                <c:formatCode>General</c:formatCode>
                <c:ptCount val="6"/>
                <c:pt idx="0">
                  <c:v>47</c:v>
                </c:pt>
                <c:pt idx="1">
                  <c:v>42</c:v>
                </c:pt>
                <c:pt idx="2">
                  <c:v>42</c:v>
                </c:pt>
                <c:pt idx="3">
                  <c:v>59</c:v>
                </c:pt>
                <c:pt idx="4">
                  <c:v>53</c:v>
                </c:pt>
                <c:pt idx="5">
                  <c:v>51</c:v>
                </c:pt>
              </c:numCache>
            </c:numRef>
          </c:val>
          <c:extLst>
            <c:ext xmlns:c16="http://schemas.microsoft.com/office/drawing/2014/chart" uri="{C3380CC4-5D6E-409C-BE32-E72D297353CC}">
              <c16:uniqueId val="{00000001-32AA-4D50-AD83-C94779460F99}"/>
            </c:ext>
          </c:extLst>
        </c:ser>
        <c:dLbls>
          <c:showLegendKey val="0"/>
          <c:showVal val="0"/>
          <c:showCatName val="0"/>
          <c:showSerName val="0"/>
          <c:showPercent val="0"/>
          <c:showBubbleSize val="0"/>
        </c:dLbls>
        <c:gapWidth val="150"/>
        <c:axId val="719883728"/>
        <c:axId val="630128984"/>
      </c:barChart>
      <c:catAx>
        <c:axId val="719883728"/>
        <c:scaling>
          <c:orientation val="minMax"/>
        </c:scaling>
        <c:delete val="0"/>
        <c:axPos val="b"/>
        <c:numFmt formatCode="General" sourceLinked="0"/>
        <c:majorTickMark val="out"/>
        <c:minorTickMark val="none"/>
        <c:tickLblPos val="nextTo"/>
        <c:txPr>
          <a:bodyPr/>
          <a:lstStyle/>
          <a:p>
            <a:pPr>
              <a:defRPr b="1">
                <a:solidFill>
                  <a:srgbClr val="59595B"/>
                </a:solidFill>
              </a:defRPr>
            </a:pPr>
            <a:endParaRPr lang="en-US"/>
          </a:p>
        </c:txPr>
        <c:crossAx val="630128984"/>
        <c:crosses val="autoZero"/>
        <c:auto val="1"/>
        <c:lblAlgn val="ctr"/>
        <c:lblOffset val="100"/>
        <c:noMultiLvlLbl val="0"/>
      </c:catAx>
      <c:valAx>
        <c:axId val="630128984"/>
        <c:scaling>
          <c:orientation val="minMax"/>
          <c:max val="75"/>
          <c:min val="0"/>
        </c:scaling>
        <c:delete val="0"/>
        <c:axPos val="l"/>
        <c:title>
          <c:tx>
            <c:rich>
              <a:bodyPr rot="-5400000" vert="horz"/>
              <a:lstStyle/>
              <a:p>
                <a:pPr>
                  <a:defRPr>
                    <a:solidFill>
                      <a:srgbClr val="59595B"/>
                    </a:solidFill>
                  </a:defRPr>
                </a:pPr>
                <a:r>
                  <a:rPr lang="en-US">
                    <a:solidFill>
                      <a:srgbClr val="59595B"/>
                    </a:solidFill>
                  </a:rPr>
                  <a:t>HMW</a:t>
                </a:r>
                <a:r>
                  <a:rPr lang="en-US" baseline="0">
                    <a:solidFill>
                      <a:srgbClr val="59595B"/>
                    </a:solidFill>
                  </a:rPr>
                  <a:t> Reduction </a:t>
                </a:r>
                <a:r>
                  <a:rPr lang="en-US">
                    <a:solidFill>
                      <a:srgbClr val="59595B"/>
                    </a:solidFill>
                  </a:rPr>
                  <a:t>(%)</a:t>
                </a:r>
              </a:p>
            </c:rich>
          </c:tx>
          <c:overlay val="0"/>
        </c:title>
        <c:numFmt formatCode="0" sourceLinked="1"/>
        <c:majorTickMark val="out"/>
        <c:minorTickMark val="none"/>
        <c:tickLblPos val="nextTo"/>
        <c:crossAx val="719883728"/>
        <c:crosses val="autoZero"/>
        <c:crossBetween val="between"/>
        <c:majorUnit val="25"/>
      </c:valAx>
      <c:spPr>
        <a:noFill/>
      </c:spPr>
    </c:plotArea>
    <c:legend>
      <c:legendPos val="b"/>
      <c:overlay val="0"/>
      <c:txPr>
        <a:bodyPr/>
        <a:lstStyle/>
        <a:p>
          <a:pPr>
            <a:defRPr b="1">
              <a:solidFill>
                <a:srgbClr val="59595B"/>
              </a:solidFill>
            </a:defRPr>
          </a:pPr>
          <a:endParaRPr lang="en-US"/>
        </a:p>
      </c:txPr>
    </c:legend>
    <c:plotVisOnly val="1"/>
    <c:dispBlanksAs val="gap"/>
    <c:showDLblsOverMax val="0"/>
  </c:chart>
  <c:externalData r:id="rId1">
    <c:autoUpdate val="0"/>
  </c:externalData>
</c:chartSpace>
</file>

<file path=ppt/diagrams/_rels/data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image" Target="../media/image41.jpeg"/><Relationship Id="rId5" Type="http://schemas.openxmlformats.org/officeDocument/2006/relationships/image" Target="../media/image45.jpeg"/><Relationship Id="rId4" Type="http://schemas.openxmlformats.org/officeDocument/2006/relationships/image" Target="../media/image44.jpeg"/></Relationships>
</file>

<file path=ppt/diagrams/_rels/data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image" Target="../media/image72.png"/><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80.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image" Target="../media/image41.jpeg"/><Relationship Id="rId5" Type="http://schemas.openxmlformats.org/officeDocument/2006/relationships/image" Target="../media/image45.jpeg"/><Relationship Id="rId4" Type="http://schemas.openxmlformats.org/officeDocument/2006/relationships/image" Target="../media/image44.jpeg"/></Relationships>
</file>

<file path=ppt/diagrams/_rels/drawing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image" Target="../media/image72.png"/><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80.png"/></Relationships>
</file>

<file path=ppt/diagrams/colors1.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EF3675-BCBC-4BC0-9A62-2DB24E0BFA23}" type="doc">
      <dgm:prSet loTypeId="urn:microsoft.com/office/officeart/2005/8/layout/hProcess9" loCatId="process" qsTypeId="urn:microsoft.com/office/officeart/2005/8/quickstyle/simple4" qsCatId="simple" csTypeId="urn:microsoft.com/office/officeart/2005/8/colors/accent5_3" csCatId="accent5" phldr="1"/>
      <dgm:spPr/>
    </dgm:pt>
    <dgm:pt modelId="{7138B5EC-E90E-4785-82F8-F5F8E8A42825}">
      <dgm:prSet phldrT="[Text]"/>
      <dgm:spPr/>
      <dgm:t>
        <a:bodyPr/>
        <a:lstStyle/>
        <a:p>
          <a:r>
            <a:rPr lang="en-US" dirty="0"/>
            <a:t>Year 1</a:t>
          </a:r>
        </a:p>
      </dgm:t>
    </dgm:pt>
    <dgm:pt modelId="{C5A1045C-BDD0-43E6-A703-887847FE34C8}" type="parTrans" cxnId="{3F62D2D7-77C2-4818-9799-A5B32B37C93A}">
      <dgm:prSet/>
      <dgm:spPr/>
      <dgm:t>
        <a:bodyPr/>
        <a:lstStyle/>
        <a:p>
          <a:endParaRPr lang="en-US"/>
        </a:p>
      </dgm:t>
    </dgm:pt>
    <dgm:pt modelId="{9A6733A0-40DE-4F2B-9C54-3C958CD339F4}" type="sibTrans" cxnId="{3F62D2D7-77C2-4818-9799-A5B32B37C93A}">
      <dgm:prSet/>
      <dgm:spPr/>
      <dgm:t>
        <a:bodyPr/>
        <a:lstStyle/>
        <a:p>
          <a:endParaRPr lang="en-US"/>
        </a:p>
      </dgm:t>
    </dgm:pt>
    <dgm:pt modelId="{C87D66B1-90E5-465C-A43C-AAB8A9BCDF07}">
      <dgm:prSet phldrT="[Text]"/>
      <dgm:spPr/>
      <dgm:t>
        <a:bodyPr/>
        <a:lstStyle/>
        <a:p>
          <a:r>
            <a:rPr lang="en-US" dirty="0"/>
            <a:t>Year 2</a:t>
          </a:r>
        </a:p>
      </dgm:t>
    </dgm:pt>
    <dgm:pt modelId="{2E3C622B-AF3E-4810-8487-F2E8633A0D3F}" type="parTrans" cxnId="{CEEBFA85-D3C8-422B-A2B6-D5F4D5332C8C}">
      <dgm:prSet/>
      <dgm:spPr/>
      <dgm:t>
        <a:bodyPr/>
        <a:lstStyle/>
        <a:p>
          <a:endParaRPr lang="en-US"/>
        </a:p>
      </dgm:t>
    </dgm:pt>
    <dgm:pt modelId="{F67397AA-B00F-425B-9B83-01EE09EA05A1}" type="sibTrans" cxnId="{CEEBFA85-D3C8-422B-A2B6-D5F4D5332C8C}">
      <dgm:prSet/>
      <dgm:spPr/>
      <dgm:t>
        <a:bodyPr/>
        <a:lstStyle/>
        <a:p>
          <a:endParaRPr lang="en-US"/>
        </a:p>
      </dgm:t>
    </dgm:pt>
    <dgm:pt modelId="{2E4C93D9-F80B-4C38-8827-909BA1B4F428}">
      <dgm:prSet phldrT="[Text]"/>
      <dgm:spPr/>
      <dgm:t>
        <a:bodyPr/>
        <a:lstStyle/>
        <a:p>
          <a:r>
            <a:rPr lang="en-US" dirty="0"/>
            <a:t>Year 3</a:t>
          </a:r>
        </a:p>
      </dgm:t>
    </dgm:pt>
    <dgm:pt modelId="{A460B868-AB5E-486A-9FCB-F712FA34E02E}" type="parTrans" cxnId="{560808DF-CDC6-4F8B-ADDD-2DA60D7C6F50}">
      <dgm:prSet/>
      <dgm:spPr/>
      <dgm:t>
        <a:bodyPr/>
        <a:lstStyle/>
        <a:p>
          <a:endParaRPr lang="en-US"/>
        </a:p>
      </dgm:t>
    </dgm:pt>
    <dgm:pt modelId="{97EA5D01-D4FB-433C-A2F1-F7E3083BF4F5}" type="sibTrans" cxnId="{560808DF-CDC6-4F8B-ADDD-2DA60D7C6F50}">
      <dgm:prSet/>
      <dgm:spPr/>
      <dgm:t>
        <a:bodyPr/>
        <a:lstStyle/>
        <a:p>
          <a:endParaRPr lang="en-US"/>
        </a:p>
      </dgm:t>
    </dgm:pt>
    <dgm:pt modelId="{D4FE98A8-6DB7-4F44-BE38-496DA2640861}">
      <dgm:prSet phldrT="[Text]"/>
      <dgm:spPr/>
      <dgm:t>
        <a:bodyPr/>
        <a:lstStyle/>
        <a:p>
          <a:r>
            <a:rPr lang="en-US" dirty="0"/>
            <a:t>Year 4</a:t>
          </a:r>
        </a:p>
      </dgm:t>
    </dgm:pt>
    <dgm:pt modelId="{FCDA2DFC-3D64-4DA7-A2DA-D9FCB7189F96}" type="parTrans" cxnId="{92441317-8C65-4EDD-9117-C649AABE81AD}">
      <dgm:prSet/>
      <dgm:spPr/>
      <dgm:t>
        <a:bodyPr/>
        <a:lstStyle/>
        <a:p>
          <a:endParaRPr lang="en-US"/>
        </a:p>
      </dgm:t>
    </dgm:pt>
    <dgm:pt modelId="{620515C6-750B-4198-A6B2-2558C4E1EDFB}" type="sibTrans" cxnId="{92441317-8C65-4EDD-9117-C649AABE81AD}">
      <dgm:prSet/>
      <dgm:spPr/>
      <dgm:t>
        <a:bodyPr/>
        <a:lstStyle/>
        <a:p>
          <a:endParaRPr lang="en-US"/>
        </a:p>
      </dgm:t>
    </dgm:pt>
    <dgm:pt modelId="{873B97FC-CE6E-4239-9C62-9E655CFF1600}">
      <dgm:prSet phldrT="[Text]"/>
      <dgm:spPr/>
      <dgm:t>
        <a:bodyPr/>
        <a:lstStyle/>
        <a:p>
          <a:r>
            <a:rPr lang="en-US" dirty="0"/>
            <a:t>Year X</a:t>
          </a:r>
        </a:p>
      </dgm:t>
    </dgm:pt>
    <dgm:pt modelId="{E25C925C-86E5-4738-8AD7-5F9F3C89C701}" type="parTrans" cxnId="{DD13024F-BCF8-458A-9789-2A4173ED0AA3}">
      <dgm:prSet/>
      <dgm:spPr/>
      <dgm:t>
        <a:bodyPr/>
        <a:lstStyle/>
        <a:p>
          <a:endParaRPr lang="en-US"/>
        </a:p>
      </dgm:t>
    </dgm:pt>
    <dgm:pt modelId="{C82B785E-0637-4581-90D6-BEF9EF47F17E}" type="sibTrans" cxnId="{DD13024F-BCF8-458A-9789-2A4173ED0AA3}">
      <dgm:prSet/>
      <dgm:spPr/>
      <dgm:t>
        <a:bodyPr/>
        <a:lstStyle/>
        <a:p>
          <a:endParaRPr lang="en-US"/>
        </a:p>
      </dgm:t>
    </dgm:pt>
    <dgm:pt modelId="{4368CB25-A8AC-4E90-A1C8-4F8D18A11ED3}" type="pres">
      <dgm:prSet presAssocID="{2EEF3675-BCBC-4BC0-9A62-2DB24E0BFA23}" presName="CompostProcess" presStyleCnt="0">
        <dgm:presLayoutVars>
          <dgm:dir/>
          <dgm:resizeHandles val="exact"/>
        </dgm:presLayoutVars>
      </dgm:prSet>
      <dgm:spPr/>
    </dgm:pt>
    <dgm:pt modelId="{F2634C4F-454C-437E-9428-ECBA2EC424A9}" type="pres">
      <dgm:prSet presAssocID="{2EEF3675-BCBC-4BC0-9A62-2DB24E0BFA23}" presName="arrow" presStyleLbl="bgShp" presStyleIdx="0" presStyleCnt="1"/>
      <dgm:spPr/>
    </dgm:pt>
    <dgm:pt modelId="{F07535F5-6EDC-4861-B226-0C668F5B64FD}" type="pres">
      <dgm:prSet presAssocID="{2EEF3675-BCBC-4BC0-9A62-2DB24E0BFA23}" presName="linearProcess" presStyleCnt="0"/>
      <dgm:spPr/>
    </dgm:pt>
    <dgm:pt modelId="{89D36628-A9D7-4805-9C87-A62AEA2E68CE}" type="pres">
      <dgm:prSet presAssocID="{7138B5EC-E90E-4785-82F8-F5F8E8A42825}" presName="textNode" presStyleLbl="node1" presStyleIdx="0" presStyleCnt="5" custScaleX="99785">
        <dgm:presLayoutVars>
          <dgm:bulletEnabled val="1"/>
        </dgm:presLayoutVars>
      </dgm:prSet>
      <dgm:spPr/>
    </dgm:pt>
    <dgm:pt modelId="{871397FB-9547-4C96-83BA-9274864D5FD6}" type="pres">
      <dgm:prSet presAssocID="{9A6733A0-40DE-4F2B-9C54-3C958CD339F4}" presName="sibTrans" presStyleCnt="0"/>
      <dgm:spPr/>
    </dgm:pt>
    <dgm:pt modelId="{85205C2E-0D9B-4B8C-B890-7FE9D3C1C9BF}" type="pres">
      <dgm:prSet presAssocID="{C87D66B1-90E5-465C-A43C-AAB8A9BCDF07}" presName="textNode" presStyleLbl="node1" presStyleIdx="1" presStyleCnt="5">
        <dgm:presLayoutVars>
          <dgm:bulletEnabled val="1"/>
        </dgm:presLayoutVars>
      </dgm:prSet>
      <dgm:spPr/>
    </dgm:pt>
    <dgm:pt modelId="{57B54015-7011-4FF3-AA9D-458053B9081A}" type="pres">
      <dgm:prSet presAssocID="{F67397AA-B00F-425B-9B83-01EE09EA05A1}" presName="sibTrans" presStyleCnt="0"/>
      <dgm:spPr/>
    </dgm:pt>
    <dgm:pt modelId="{4504587A-4D47-4678-9BB2-989F31891F3D}" type="pres">
      <dgm:prSet presAssocID="{2E4C93D9-F80B-4C38-8827-909BA1B4F428}" presName="textNode" presStyleLbl="node1" presStyleIdx="2" presStyleCnt="5">
        <dgm:presLayoutVars>
          <dgm:bulletEnabled val="1"/>
        </dgm:presLayoutVars>
      </dgm:prSet>
      <dgm:spPr/>
    </dgm:pt>
    <dgm:pt modelId="{1724D8A7-43C9-4900-B6F2-BF9D3895D6A3}" type="pres">
      <dgm:prSet presAssocID="{97EA5D01-D4FB-433C-A2F1-F7E3083BF4F5}" presName="sibTrans" presStyleCnt="0"/>
      <dgm:spPr/>
    </dgm:pt>
    <dgm:pt modelId="{1D35E713-869A-4182-94B3-524F6E5F8EA2}" type="pres">
      <dgm:prSet presAssocID="{D4FE98A8-6DB7-4F44-BE38-496DA2640861}" presName="textNode" presStyleLbl="node1" presStyleIdx="3" presStyleCnt="5">
        <dgm:presLayoutVars>
          <dgm:bulletEnabled val="1"/>
        </dgm:presLayoutVars>
      </dgm:prSet>
      <dgm:spPr/>
    </dgm:pt>
    <dgm:pt modelId="{9474464B-B3A7-48EA-AD6E-7230D353F025}" type="pres">
      <dgm:prSet presAssocID="{620515C6-750B-4198-A6B2-2558C4E1EDFB}" presName="sibTrans" presStyleCnt="0"/>
      <dgm:spPr/>
    </dgm:pt>
    <dgm:pt modelId="{2BDE3650-32AB-4AFA-A944-F5EBA7D9C13E}" type="pres">
      <dgm:prSet presAssocID="{873B97FC-CE6E-4239-9C62-9E655CFF1600}" presName="textNode" presStyleLbl="node1" presStyleIdx="4" presStyleCnt="5">
        <dgm:presLayoutVars>
          <dgm:bulletEnabled val="1"/>
        </dgm:presLayoutVars>
      </dgm:prSet>
      <dgm:spPr/>
    </dgm:pt>
  </dgm:ptLst>
  <dgm:cxnLst>
    <dgm:cxn modelId="{92441317-8C65-4EDD-9117-C649AABE81AD}" srcId="{2EEF3675-BCBC-4BC0-9A62-2DB24E0BFA23}" destId="{D4FE98A8-6DB7-4F44-BE38-496DA2640861}" srcOrd="3" destOrd="0" parTransId="{FCDA2DFC-3D64-4DA7-A2DA-D9FCB7189F96}" sibTransId="{620515C6-750B-4198-A6B2-2558C4E1EDFB}"/>
    <dgm:cxn modelId="{91D9071B-A074-45F7-980C-36B318C13BC8}" type="presOf" srcId="{2EEF3675-BCBC-4BC0-9A62-2DB24E0BFA23}" destId="{4368CB25-A8AC-4E90-A1C8-4F8D18A11ED3}" srcOrd="0" destOrd="0" presId="urn:microsoft.com/office/officeart/2005/8/layout/hProcess9"/>
    <dgm:cxn modelId="{613CD45D-A3AC-4F54-8719-E063D8267DFC}" type="presOf" srcId="{2E4C93D9-F80B-4C38-8827-909BA1B4F428}" destId="{4504587A-4D47-4678-9BB2-989F31891F3D}" srcOrd="0" destOrd="0" presId="urn:microsoft.com/office/officeart/2005/8/layout/hProcess9"/>
    <dgm:cxn modelId="{7AF6F068-758C-47C7-BE43-1F9871745C02}" type="presOf" srcId="{873B97FC-CE6E-4239-9C62-9E655CFF1600}" destId="{2BDE3650-32AB-4AFA-A944-F5EBA7D9C13E}" srcOrd="0" destOrd="0" presId="urn:microsoft.com/office/officeart/2005/8/layout/hProcess9"/>
    <dgm:cxn modelId="{DD13024F-BCF8-458A-9789-2A4173ED0AA3}" srcId="{2EEF3675-BCBC-4BC0-9A62-2DB24E0BFA23}" destId="{873B97FC-CE6E-4239-9C62-9E655CFF1600}" srcOrd="4" destOrd="0" parTransId="{E25C925C-86E5-4738-8AD7-5F9F3C89C701}" sibTransId="{C82B785E-0637-4581-90D6-BEF9EF47F17E}"/>
    <dgm:cxn modelId="{B7DB6A72-AE40-4E7C-9E2D-592604D85F58}" type="presOf" srcId="{7138B5EC-E90E-4785-82F8-F5F8E8A42825}" destId="{89D36628-A9D7-4805-9C87-A62AEA2E68CE}" srcOrd="0" destOrd="0" presId="urn:microsoft.com/office/officeart/2005/8/layout/hProcess9"/>
    <dgm:cxn modelId="{CEEBFA85-D3C8-422B-A2B6-D5F4D5332C8C}" srcId="{2EEF3675-BCBC-4BC0-9A62-2DB24E0BFA23}" destId="{C87D66B1-90E5-465C-A43C-AAB8A9BCDF07}" srcOrd="1" destOrd="0" parTransId="{2E3C622B-AF3E-4810-8487-F2E8633A0D3F}" sibTransId="{F67397AA-B00F-425B-9B83-01EE09EA05A1}"/>
    <dgm:cxn modelId="{ABB7EFBD-9A50-4B6D-98F7-F4E20B9F3FEA}" type="presOf" srcId="{D4FE98A8-6DB7-4F44-BE38-496DA2640861}" destId="{1D35E713-869A-4182-94B3-524F6E5F8EA2}" srcOrd="0" destOrd="0" presId="urn:microsoft.com/office/officeart/2005/8/layout/hProcess9"/>
    <dgm:cxn modelId="{3F62D2D7-77C2-4818-9799-A5B32B37C93A}" srcId="{2EEF3675-BCBC-4BC0-9A62-2DB24E0BFA23}" destId="{7138B5EC-E90E-4785-82F8-F5F8E8A42825}" srcOrd="0" destOrd="0" parTransId="{C5A1045C-BDD0-43E6-A703-887847FE34C8}" sibTransId="{9A6733A0-40DE-4F2B-9C54-3C958CD339F4}"/>
    <dgm:cxn modelId="{560808DF-CDC6-4F8B-ADDD-2DA60D7C6F50}" srcId="{2EEF3675-BCBC-4BC0-9A62-2DB24E0BFA23}" destId="{2E4C93D9-F80B-4C38-8827-909BA1B4F428}" srcOrd="2" destOrd="0" parTransId="{A460B868-AB5E-486A-9FCB-F712FA34E02E}" sibTransId="{97EA5D01-D4FB-433C-A2F1-F7E3083BF4F5}"/>
    <dgm:cxn modelId="{9EEC8CE8-02FF-4549-8EEA-8F7190A21D8A}" type="presOf" srcId="{C87D66B1-90E5-465C-A43C-AAB8A9BCDF07}" destId="{85205C2E-0D9B-4B8C-B890-7FE9D3C1C9BF}" srcOrd="0" destOrd="0" presId="urn:microsoft.com/office/officeart/2005/8/layout/hProcess9"/>
    <dgm:cxn modelId="{F012DE72-6D98-47D9-AA7F-29A017D1913F}" type="presParOf" srcId="{4368CB25-A8AC-4E90-A1C8-4F8D18A11ED3}" destId="{F2634C4F-454C-437E-9428-ECBA2EC424A9}" srcOrd="0" destOrd="0" presId="urn:microsoft.com/office/officeart/2005/8/layout/hProcess9"/>
    <dgm:cxn modelId="{CD20FB8D-B729-41ED-A9AD-CE3874AD9396}" type="presParOf" srcId="{4368CB25-A8AC-4E90-A1C8-4F8D18A11ED3}" destId="{F07535F5-6EDC-4861-B226-0C668F5B64FD}" srcOrd="1" destOrd="0" presId="urn:microsoft.com/office/officeart/2005/8/layout/hProcess9"/>
    <dgm:cxn modelId="{AC59FD34-D5A1-4CCB-A0BB-5C38A9DD287E}" type="presParOf" srcId="{F07535F5-6EDC-4861-B226-0C668F5B64FD}" destId="{89D36628-A9D7-4805-9C87-A62AEA2E68CE}" srcOrd="0" destOrd="0" presId="urn:microsoft.com/office/officeart/2005/8/layout/hProcess9"/>
    <dgm:cxn modelId="{78AFB678-897C-412B-8C2B-8DE18D32FB20}" type="presParOf" srcId="{F07535F5-6EDC-4861-B226-0C668F5B64FD}" destId="{871397FB-9547-4C96-83BA-9274864D5FD6}" srcOrd="1" destOrd="0" presId="urn:microsoft.com/office/officeart/2005/8/layout/hProcess9"/>
    <dgm:cxn modelId="{B4E85D49-1148-47A3-B415-EDD6C04A8FF1}" type="presParOf" srcId="{F07535F5-6EDC-4861-B226-0C668F5B64FD}" destId="{85205C2E-0D9B-4B8C-B890-7FE9D3C1C9BF}" srcOrd="2" destOrd="0" presId="urn:microsoft.com/office/officeart/2005/8/layout/hProcess9"/>
    <dgm:cxn modelId="{D5A0D3B1-321D-4BCC-9993-E30E6B66617B}" type="presParOf" srcId="{F07535F5-6EDC-4861-B226-0C668F5B64FD}" destId="{57B54015-7011-4FF3-AA9D-458053B9081A}" srcOrd="3" destOrd="0" presId="urn:microsoft.com/office/officeart/2005/8/layout/hProcess9"/>
    <dgm:cxn modelId="{867E1191-311F-4CA4-AF4C-AC9506712FAD}" type="presParOf" srcId="{F07535F5-6EDC-4861-B226-0C668F5B64FD}" destId="{4504587A-4D47-4678-9BB2-989F31891F3D}" srcOrd="4" destOrd="0" presId="urn:microsoft.com/office/officeart/2005/8/layout/hProcess9"/>
    <dgm:cxn modelId="{92ED51A1-FE23-49B3-98FC-E2D24F947E2C}" type="presParOf" srcId="{F07535F5-6EDC-4861-B226-0C668F5B64FD}" destId="{1724D8A7-43C9-4900-B6F2-BF9D3895D6A3}" srcOrd="5" destOrd="0" presId="urn:microsoft.com/office/officeart/2005/8/layout/hProcess9"/>
    <dgm:cxn modelId="{86D31238-599E-4BF5-8AD5-DC54DC220468}" type="presParOf" srcId="{F07535F5-6EDC-4861-B226-0C668F5B64FD}" destId="{1D35E713-869A-4182-94B3-524F6E5F8EA2}" srcOrd="6" destOrd="0" presId="urn:microsoft.com/office/officeart/2005/8/layout/hProcess9"/>
    <dgm:cxn modelId="{AA7B6A36-1EEE-42E0-B84E-4B176784CD7A}" type="presParOf" srcId="{F07535F5-6EDC-4861-B226-0C668F5B64FD}" destId="{9474464B-B3A7-48EA-AD6E-7230D353F025}" srcOrd="7" destOrd="0" presId="urn:microsoft.com/office/officeart/2005/8/layout/hProcess9"/>
    <dgm:cxn modelId="{83AC86F5-D549-4DD0-BA35-07543A0ED845}" type="presParOf" srcId="{F07535F5-6EDC-4861-B226-0C668F5B64FD}" destId="{2BDE3650-32AB-4AFA-A944-F5EBA7D9C13E}"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67D7FAF-38E7-472B-A97D-470B79D73F17}" type="doc">
      <dgm:prSet loTypeId="urn:microsoft.com/office/officeart/2005/8/layout/vList3" loCatId="list" qsTypeId="urn:microsoft.com/office/officeart/2005/8/quickstyle/simple5" qsCatId="simple" csTypeId="urn:microsoft.com/office/officeart/2005/8/colors/accent1_2" csCatId="accent1" phldr="1"/>
      <dgm:spPr/>
    </dgm:pt>
    <dgm:pt modelId="{A0DC74F9-706F-4BB0-AAAC-DB4199395994}">
      <dgm:prSet phldrT="[Text]"/>
      <dgm:spPr/>
      <dgm:t>
        <a:bodyPr/>
        <a:lstStyle/>
        <a:p>
          <a:r>
            <a:rPr lang="en-US" dirty="0"/>
            <a:t>Formulation</a:t>
          </a:r>
        </a:p>
      </dgm:t>
    </dgm:pt>
    <dgm:pt modelId="{A17ADF80-2943-4897-8EA2-B8BC4B074497}" type="parTrans" cxnId="{9A245E53-01A5-4AEA-9B5F-D4CECE284575}">
      <dgm:prSet/>
      <dgm:spPr/>
      <dgm:t>
        <a:bodyPr/>
        <a:lstStyle/>
        <a:p>
          <a:endParaRPr lang="en-US"/>
        </a:p>
      </dgm:t>
    </dgm:pt>
    <dgm:pt modelId="{CFC37DEA-2169-4EDC-AA61-70792D7BD956}" type="sibTrans" cxnId="{9A245E53-01A5-4AEA-9B5F-D4CECE284575}">
      <dgm:prSet/>
      <dgm:spPr/>
      <dgm:t>
        <a:bodyPr/>
        <a:lstStyle/>
        <a:p>
          <a:endParaRPr lang="en-US"/>
        </a:p>
      </dgm:t>
    </dgm:pt>
    <dgm:pt modelId="{16BB0323-3180-4B37-8C82-2150FE6BBBB7}">
      <dgm:prSet phldrT="[Text]"/>
      <dgm:spPr/>
      <dgm:t>
        <a:bodyPr/>
        <a:lstStyle/>
        <a:p>
          <a:r>
            <a:rPr lang="en-US" dirty="0"/>
            <a:t>Container Closure System and Integrity</a:t>
          </a:r>
        </a:p>
      </dgm:t>
    </dgm:pt>
    <dgm:pt modelId="{2BC85099-3CF4-4B3E-9472-46ADA02B4B97}" type="parTrans" cxnId="{0D84336D-CFD6-49C7-9024-F28515EE6FF7}">
      <dgm:prSet/>
      <dgm:spPr/>
      <dgm:t>
        <a:bodyPr/>
        <a:lstStyle/>
        <a:p>
          <a:endParaRPr lang="en-US"/>
        </a:p>
      </dgm:t>
    </dgm:pt>
    <dgm:pt modelId="{BD73A72E-E422-4266-AC6E-149342BA38CA}" type="sibTrans" cxnId="{0D84336D-CFD6-49C7-9024-F28515EE6FF7}">
      <dgm:prSet/>
      <dgm:spPr/>
      <dgm:t>
        <a:bodyPr/>
        <a:lstStyle/>
        <a:p>
          <a:endParaRPr lang="en-US"/>
        </a:p>
      </dgm:t>
    </dgm:pt>
    <dgm:pt modelId="{36501BD8-FA4B-4DB9-A501-1B0B975027BA}">
      <dgm:prSet phldrT="[Text]"/>
      <dgm:spPr/>
      <dgm:t>
        <a:bodyPr/>
        <a:lstStyle/>
        <a:p>
          <a:r>
            <a:rPr lang="en-US" dirty="0"/>
            <a:t>Fill/Finish Process</a:t>
          </a:r>
        </a:p>
      </dgm:t>
    </dgm:pt>
    <dgm:pt modelId="{FFA2E027-43C7-4738-9637-B56F1CF43D25}" type="parTrans" cxnId="{95808031-2820-4351-B8C0-4468E1610E4F}">
      <dgm:prSet/>
      <dgm:spPr/>
      <dgm:t>
        <a:bodyPr/>
        <a:lstStyle/>
        <a:p>
          <a:endParaRPr lang="en-US"/>
        </a:p>
      </dgm:t>
    </dgm:pt>
    <dgm:pt modelId="{1C47FD32-995B-4D32-88E5-30198E0590DF}" type="sibTrans" cxnId="{95808031-2820-4351-B8C0-4468E1610E4F}">
      <dgm:prSet/>
      <dgm:spPr/>
      <dgm:t>
        <a:bodyPr/>
        <a:lstStyle/>
        <a:p>
          <a:endParaRPr lang="en-US"/>
        </a:p>
      </dgm:t>
    </dgm:pt>
    <dgm:pt modelId="{FDE54333-B4D5-40BF-8422-A6ADB5A9BB1F}">
      <dgm:prSet phldrT="[Text]"/>
      <dgm:spPr/>
      <dgm:t>
        <a:bodyPr/>
        <a:lstStyle/>
        <a:p>
          <a:r>
            <a:rPr lang="en-US" dirty="0"/>
            <a:t>Lyophilization Process (when applicable)</a:t>
          </a:r>
        </a:p>
      </dgm:t>
    </dgm:pt>
    <dgm:pt modelId="{BFE369DB-CFB5-44CD-803B-19791E0F1210}" type="parTrans" cxnId="{ABB18801-22D2-4935-AD26-D1BF268675DF}">
      <dgm:prSet/>
      <dgm:spPr/>
      <dgm:t>
        <a:bodyPr/>
        <a:lstStyle/>
        <a:p>
          <a:endParaRPr lang="en-US"/>
        </a:p>
      </dgm:t>
    </dgm:pt>
    <dgm:pt modelId="{CC8A46EE-2224-4BB3-B66C-D5C6F7ED0E5E}" type="sibTrans" cxnId="{ABB18801-22D2-4935-AD26-D1BF268675DF}">
      <dgm:prSet/>
      <dgm:spPr/>
      <dgm:t>
        <a:bodyPr/>
        <a:lstStyle/>
        <a:p>
          <a:endParaRPr lang="en-US"/>
        </a:p>
      </dgm:t>
    </dgm:pt>
    <dgm:pt modelId="{01E53138-F990-4A69-AE81-CA792A40FEA8}">
      <dgm:prSet phldrT="[Text]"/>
      <dgm:spPr/>
      <dgm:t>
        <a:bodyPr/>
        <a:lstStyle/>
        <a:p>
          <a:r>
            <a:rPr lang="en-US" dirty="0"/>
            <a:t>Directions for Handling and Administration (DHA)</a:t>
          </a:r>
        </a:p>
      </dgm:t>
    </dgm:pt>
    <dgm:pt modelId="{5484D181-4899-4109-8A4C-1079D2BEE932}" type="parTrans" cxnId="{BDAD6120-DA9E-4608-B07A-FBD6A4F24131}">
      <dgm:prSet/>
      <dgm:spPr/>
      <dgm:t>
        <a:bodyPr/>
        <a:lstStyle/>
        <a:p>
          <a:endParaRPr lang="en-US"/>
        </a:p>
      </dgm:t>
    </dgm:pt>
    <dgm:pt modelId="{AF628B61-6A7A-4E8F-B66A-D4F244DDBE25}" type="sibTrans" cxnId="{BDAD6120-DA9E-4608-B07A-FBD6A4F24131}">
      <dgm:prSet/>
      <dgm:spPr/>
      <dgm:t>
        <a:bodyPr/>
        <a:lstStyle/>
        <a:p>
          <a:endParaRPr lang="en-US"/>
        </a:p>
      </dgm:t>
    </dgm:pt>
    <dgm:pt modelId="{0AA9D7AA-FC9D-4440-BC62-A5167FF49778}" type="pres">
      <dgm:prSet presAssocID="{867D7FAF-38E7-472B-A97D-470B79D73F17}" presName="linearFlow" presStyleCnt="0">
        <dgm:presLayoutVars>
          <dgm:dir/>
          <dgm:resizeHandles val="exact"/>
        </dgm:presLayoutVars>
      </dgm:prSet>
      <dgm:spPr/>
    </dgm:pt>
    <dgm:pt modelId="{B8D48A62-BA32-412F-9AE2-3A80DBC80B6E}" type="pres">
      <dgm:prSet presAssocID="{A0DC74F9-706F-4BB0-AAAC-DB4199395994}" presName="composite" presStyleCnt="0"/>
      <dgm:spPr/>
    </dgm:pt>
    <dgm:pt modelId="{6500618B-D03E-4D7C-928F-D5A54B34ED77}" type="pres">
      <dgm:prSet presAssocID="{A0DC74F9-706F-4BB0-AAAC-DB4199395994}" presName="imgShp" presStyleLbl="fgImgPlace1" presStyleIdx="0" presStyleCnt="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pt>
    <dgm:pt modelId="{CF4C8D50-5D64-4E5D-B137-BB8641F3CDF5}" type="pres">
      <dgm:prSet presAssocID="{A0DC74F9-706F-4BB0-AAAC-DB4199395994}" presName="txShp" presStyleLbl="node1" presStyleIdx="0" presStyleCnt="5">
        <dgm:presLayoutVars>
          <dgm:bulletEnabled val="1"/>
        </dgm:presLayoutVars>
      </dgm:prSet>
      <dgm:spPr/>
    </dgm:pt>
    <dgm:pt modelId="{1F6AF337-A24A-48C6-8A52-94E4CB83C63B}" type="pres">
      <dgm:prSet presAssocID="{CFC37DEA-2169-4EDC-AA61-70792D7BD956}" presName="spacing" presStyleCnt="0"/>
      <dgm:spPr/>
    </dgm:pt>
    <dgm:pt modelId="{8FB290B1-FB6F-42DF-9337-AB0BBFF3B5C3}" type="pres">
      <dgm:prSet presAssocID="{16BB0323-3180-4B37-8C82-2150FE6BBBB7}" presName="composite" presStyleCnt="0"/>
      <dgm:spPr/>
    </dgm:pt>
    <dgm:pt modelId="{97008418-27FA-43D0-8C8E-7BF48A7A51BA}" type="pres">
      <dgm:prSet presAssocID="{16BB0323-3180-4B37-8C82-2150FE6BBBB7}" presName="imgShp" presStyleLbl="fgImgPlace1" presStyleIdx="1" presStyleCnt="5"/>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dgm:spPr>
    </dgm:pt>
    <dgm:pt modelId="{F5692232-63D6-4F09-B928-6BC868207855}" type="pres">
      <dgm:prSet presAssocID="{16BB0323-3180-4B37-8C82-2150FE6BBBB7}" presName="txShp" presStyleLbl="node1" presStyleIdx="1" presStyleCnt="5">
        <dgm:presLayoutVars>
          <dgm:bulletEnabled val="1"/>
        </dgm:presLayoutVars>
      </dgm:prSet>
      <dgm:spPr/>
    </dgm:pt>
    <dgm:pt modelId="{0E035D11-AB08-4AB1-AC06-17D89DEE1AFC}" type="pres">
      <dgm:prSet presAssocID="{BD73A72E-E422-4266-AC6E-149342BA38CA}" presName="spacing" presStyleCnt="0"/>
      <dgm:spPr/>
    </dgm:pt>
    <dgm:pt modelId="{F7DA58A5-1CFD-4E59-B459-15E1D374BD75}" type="pres">
      <dgm:prSet presAssocID="{36501BD8-FA4B-4DB9-A501-1B0B975027BA}" presName="composite" presStyleCnt="0"/>
      <dgm:spPr/>
    </dgm:pt>
    <dgm:pt modelId="{E828B802-87C7-4EDD-9FD4-13D096658C27}" type="pres">
      <dgm:prSet presAssocID="{36501BD8-FA4B-4DB9-A501-1B0B975027BA}" presName="imgShp" presStyleLbl="fgImgPlace1" presStyleIdx="2" presStyleCnt="5"/>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34000" r="-34000"/>
          </a:stretch>
        </a:blipFill>
      </dgm:spPr>
    </dgm:pt>
    <dgm:pt modelId="{9959DA79-155A-48D6-87C1-05CECD01BE07}" type="pres">
      <dgm:prSet presAssocID="{36501BD8-FA4B-4DB9-A501-1B0B975027BA}" presName="txShp" presStyleLbl="node1" presStyleIdx="2" presStyleCnt="5">
        <dgm:presLayoutVars>
          <dgm:bulletEnabled val="1"/>
        </dgm:presLayoutVars>
      </dgm:prSet>
      <dgm:spPr/>
    </dgm:pt>
    <dgm:pt modelId="{EDAA70C5-BFBF-43BE-81D8-75D4CFCE6473}" type="pres">
      <dgm:prSet presAssocID="{1C47FD32-995B-4D32-88E5-30198E0590DF}" presName="spacing" presStyleCnt="0"/>
      <dgm:spPr/>
    </dgm:pt>
    <dgm:pt modelId="{C814F92B-E2BF-4577-91B5-E2B3F1D756D5}" type="pres">
      <dgm:prSet presAssocID="{FDE54333-B4D5-40BF-8422-A6ADB5A9BB1F}" presName="composite" presStyleCnt="0"/>
      <dgm:spPr/>
    </dgm:pt>
    <dgm:pt modelId="{EA610B2F-E1B6-4827-880D-487022BBB278}" type="pres">
      <dgm:prSet presAssocID="{FDE54333-B4D5-40BF-8422-A6ADB5A9BB1F}" presName="imgShp" presStyleLbl="fgImgPlace1" presStyleIdx="3" presStyleCnt="5"/>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17000" r="-17000"/>
          </a:stretch>
        </a:blipFill>
      </dgm:spPr>
    </dgm:pt>
    <dgm:pt modelId="{5EEA9E24-752D-4E01-ACE8-4312C4779F8C}" type="pres">
      <dgm:prSet presAssocID="{FDE54333-B4D5-40BF-8422-A6ADB5A9BB1F}" presName="txShp" presStyleLbl="node1" presStyleIdx="3" presStyleCnt="5">
        <dgm:presLayoutVars>
          <dgm:bulletEnabled val="1"/>
        </dgm:presLayoutVars>
      </dgm:prSet>
      <dgm:spPr/>
    </dgm:pt>
    <dgm:pt modelId="{7010D208-212D-4C17-88C6-AC51D2DABEEF}" type="pres">
      <dgm:prSet presAssocID="{CC8A46EE-2224-4BB3-B66C-D5C6F7ED0E5E}" presName="spacing" presStyleCnt="0"/>
      <dgm:spPr/>
    </dgm:pt>
    <dgm:pt modelId="{628DDBB2-89CB-44BA-9EAA-C9D1154A9735}" type="pres">
      <dgm:prSet presAssocID="{01E53138-F990-4A69-AE81-CA792A40FEA8}" presName="composite" presStyleCnt="0"/>
      <dgm:spPr/>
    </dgm:pt>
    <dgm:pt modelId="{E87BDE5D-AB63-43B5-8AAE-8CBB13BB0BAE}" type="pres">
      <dgm:prSet presAssocID="{01E53138-F990-4A69-AE81-CA792A40FEA8}" presName="imgShp" presStyleLbl="fgImgPlace1" presStyleIdx="4" presStyleCnt="5" custAng="18539413"/>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t="-25000" b="-25000"/>
          </a:stretch>
        </a:blipFill>
      </dgm:spPr>
    </dgm:pt>
    <dgm:pt modelId="{036FF8C1-6211-4A50-B1AF-6F96016429E7}" type="pres">
      <dgm:prSet presAssocID="{01E53138-F990-4A69-AE81-CA792A40FEA8}" presName="txShp" presStyleLbl="node1" presStyleIdx="4" presStyleCnt="5">
        <dgm:presLayoutVars>
          <dgm:bulletEnabled val="1"/>
        </dgm:presLayoutVars>
      </dgm:prSet>
      <dgm:spPr/>
    </dgm:pt>
  </dgm:ptLst>
  <dgm:cxnLst>
    <dgm:cxn modelId="{ABB18801-22D2-4935-AD26-D1BF268675DF}" srcId="{867D7FAF-38E7-472B-A97D-470B79D73F17}" destId="{FDE54333-B4D5-40BF-8422-A6ADB5A9BB1F}" srcOrd="3" destOrd="0" parTransId="{BFE369DB-CFB5-44CD-803B-19791E0F1210}" sibTransId="{CC8A46EE-2224-4BB3-B66C-D5C6F7ED0E5E}"/>
    <dgm:cxn modelId="{887F2303-1868-44FA-AFCD-C9848301BA60}" type="presOf" srcId="{01E53138-F990-4A69-AE81-CA792A40FEA8}" destId="{036FF8C1-6211-4A50-B1AF-6F96016429E7}" srcOrd="0" destOrd="0" presId="urn:microsoft.com/office/officeart/2005/8/layout/vList3"/>
    <dgm:cxn modelId="{BDAD6120-DA9E-4608-B07A-FBD6A4F24131}" srcId="{867D7FAF-38E7-472B-A97D-470B79D73F17}" destId="{01E53138-F990-4A69-AE81-CA792A40FEA8}" srcOrd="4" destOrd="0" parTransId="{5484D181-4899-4109-8A4C-1079D2BEE932}" sibTransId="{AF628B61-6A7A-4E8F-B66A-D4F244DDBE25}"/>
    <dgm:cxn modelId="{95808031-2820-4351-B8C0-4468E1610E4F}" srcId="{867D7FAF-38E7-472B-A97D-470B79D73F17}" destId="{36501BD8-FA4B-4DB9-A501-1B0B975027BA}" srcOrd="2" destOrd="0" parTransId="{FFA2E027-43C7-4738-9637-B56F1CF43D25}" sibTransId="{1C47FD32-995B-4D32-88E5-30198E0590DF}"/>
    <dgm:cxn modelId="{F6E90737-2314-4311-BE2E-F02D3503EDDC}" type="presOf" srcId="{FDE54333-B4D5-40BF-8422-A6ADB5A9BB1F}" destId="{5EEA9E24-752D-4E01-ACE8-4312C4779F8C}" srcOrd="0" destOrd="0" presId="urn:microsoft.com/office/officeart/2005/8/layout/vList3"/>
    <dgm:cxn modelId="{0D84336D-CFD6-49C7-9024-F28515EE6FF7}" srcId="{867D7FAF-38E7-472B-A97D-470B79D73F17}" destId="{16BB0323-3180-4B37-8C82-2150FE6BBBB7}" srcOrd="1" destOrd="0" parTransId="{2BC85099-3CF4-4B3E-9472-46ADA02B4B97}" sibTransId="{BD73A72E-E422-4266-AC6E-149342BA38CA}"/>
    <dgm:cxn modelId="{9E924A51-F3B5-4E75-8D5D-E8A07CC6F49E}" type="presOf" srcId="{36501BD8-FA4B-4DB9-A501-1B0B975027BA}" destId="{9959DA79-155A-48D6-87C1-05CECD01BE07}" srcOrd="0" destOrd="0" presId="urn:microsoft.com/office/officeart/2005/8/layout/vList3"/>
    <dgm:cxn modelId="{9A245E53-01A5-4AEA-9B5F-D4CECE284575}" srcId="{867D7FAF-38E7-472B-A97D-470B79D73F17}" destId="{A0DC74F9-706F-4BB0-AAAC-DB4199395994}" srcOrd="0" destOrd="0" parTransId="{A17ADF80-2943-4897-8EA2-B8BC4B074497}" sibTransId="{CFC37DEA-2169-4EDC-AA61-70792D7BD956}"/>
    <dgm:cxn modelId="{46DAC175-7941-44FC-8F6D-35D9527A0A8C}" type="presOf" srcId="{867D7FAF-38E7-472B-A97D-470B79D73F17}" destId="{0AA9D7AA-FC9D-4440-BC62-A5167FF49778}" srcOrd="0" destOrd="0" presId="urn:microsoft.com/office/officeart/2005/8/layout/vList3"/>
    <dgm:cxn modelId="{20E2EFB2-3EAF-4C28-8686-717C8074F595}" type="presOf" srcId="{16BB0323-3180-4B37-8C82-2150FE6BBBB7}" destId="{F5692232-63D6-4F09-B928-6BC868207855}" srcOrd="0" destOrd="0" presId="urn:microsoft.com/office/officeart/2005/8/layout/vList3"/>
    <dgm:cxn modelId="{0ABE80FD-6E11-44E1-B897-F2FE64217291}" type="presOf" srcId="{A0DC74F9-706F-4BB0-AAAC-DB4199395994}" destId="{CF4C8D50-5D64-4E5D-B137-BB8641F3CDF5}" srcOrd="0" destOrd="0" presId="urn:microsoft.com/office/officeart/2005/8/layout/vList3"/>
    <dgm:cxn modelId="{3DF5650E-1A4E-40E5-BB89-0020CE7082F8}" type="presParOf" srcId="{0AA9D7AA-FC9D-4440-BC62-A5167FF49778}" destId="{B8D48A62-BA32-412F-9AE2-3A80DBC80B6E}" srcOrd="0" destOrd="0" presId="urn:microsoft.com/office/officeart/2005/8/layout/vList3"/>
    <dgm:cxn modelId="{CA2AB428-40F5-4C01-8F50-645EF5415A27}" type="presParOf" srcId="{B8D48A62-BA32-412F-9AE2-3A80DBC80B6E}" destId="{6500618B-D03E-4D7C-928F-D5A54B34ED77}" srcOrd="0" destOrd="0" presId="urn:microsoft.com/office/officeart/2005/8/layout/vList3"/>
    <dgm:cxn modelId="{1F545A36-0718-4128-959E-597173488846}" type="presParOf" srcId="{B8D48A62-BA32-412F-9AE2-3A80DBC80B6E}" destId="{CF4C8D50-5D64-4E5D-B137-BB8641F3CDF5}" srcOrd="1" destOrd="0" presId="urn:microsoft.com/office/officeart/2005/8/layout/vList3"/>
    <dgm:cxn modelId="{4955E365-73C6-4473-8BBB-8324D4BA05CE}" type="presParOf" srcId="{0AA9D7AA-FC9D-4440-BC62-A5167FF49778}" destId="{1F6AF337-A24A-48C6-8A52-94E4CB83C63B}" srcOrd="1" destOrd="0" presId="urn:microsoft.com/office/officeart/2005/8/layout/vList3"/>
    <dgm:cxn modelId="{0C31A45B-A823-40D4-BB6F-BDE8271F6A73}" type="presParOf" srcId="{0AA9D7AA-FC9D-4440-BC62-A5167FF49778}" destId="{8FB290B1-FB6F-42DF-9337-AB0BBFF3B5C3}" srcOrd="2" destOrd="0" presId="urn:microsoft.com/office/officeart/2005/8/layout/vList3"/>
    <dgm:cxn modelId="{93940ED4-F633-444D-9E99-B84E3EAD00F9}" type="presParOf" srcId="{8FB290B1-FB6F-42DF-9337-AB0BBFF3B5C3}" destId="{97008418-27FA-43D0-8C8E-7BF48A7A51BA}" srcOrd="0" destOrd="0" presId="urn:microsoft.com/office/officeart/2005/8/layout/vList3"/>
    <dgm:cxn modelId="{FE3130D9-8D19-4A8E-835E-48A2CA8ACBF7}" type="presParOf" srcId="{8FB290B1-FB6F-42DF-9337-AB0BBFF3B5C3}" destId="{F5692232-63D6-4F09-B928-6BC868207855}" srcOrd="1" destOrd="0" presId="urn:microsoft.com/office/officeart/2005/8/layout/vList3"/>
    <dgm:cxn modelId="{5A39C971-3739-4428-A655-66FA76602328}" type="presParOf" srcId="{0AA9D7AA-FC9D-4440-BC62-A5167FF49778}" destId="{0E035D11-AB08-4AB1-AC06-17D89DEE1AFC}" srcOrd="3" destOrd="0" presId="urn:microsoft.com/office/officeart/2005/8/layout/vList3"/>
    <dgm:cxn modelId="{CCE51B51-6743-4B0E-9DE5-9AA379402963}" type="presParOf" srcId="{0AA9D7AA-FC9D-4440-BC62-A5167FF49778}" destId="{F7DA58A5-1CFD-4E59-B459-15E1D374BD75}" srcOrd="4" destOrd="0" presId="urn:microsoft.com/office/officeart/2005/8/layout/vList3"/>
    <dgm:cxn modelId="{AFF36281-C779-4BF4-9B98-3CD931B1436E}" type="presParOf" srcId="{F7DA58A5-1CFD-4E59-B459-15E1D374BD75}" destId="{E828B802-87C7-4EDD-9FD4-13D096658C27}" srcOrd="0" destOrd="0" presId="urn:microsoft.com/office/officeart/2005/8/layout/vList3"/>
    <dgm:cxn modelId="{C1BFDD7B-023B-47B4-A675-EF2639817561}" type="presParOf" srcId="{F7DA58A5-1CFD-4E59-B459-15E1D374BD75}" destId="{9959DA79-155A-48D6-87C1-05CECD01BE07}" srcOrd="1" destOrd="0" presId="urn:microsoft.com/office/officeart/2005/8/layout/vList3"/>
    <dgm:cxn modelId="{54E1A662-514C-480B-9A88-8CCCE68DE7EA}" type="presParOf" srcId="{0AA9D7AA-FC9D-4440-BC62-A5167FF49778}" destId="{EDAA70C5-BFBF-43BE-81D8-75D4CFCE6473}" srcOrd="5" destOrd="0" presId="urn:microsoft.com/office/officeart/2005/8/layout/vList3"/>
    <dgm:cxn modelId="{45540581-E0EF-4757-89F4-742AE215E5E5}" type="presParOf" srcId="{0AA9D7AA-FC9D-4440-BC62-A5167FF49778}" destId="{C814F92B-E2BF-4577-91B5-E2B3F1D756D5}" srcOrd="6" destOrd="0" presId="urn:microsoft.com/office/officeart/2005/8/layout/vList3"/>
    <dgm:cxn modelId="{03B8B257-3672-462A-931A-783BC0BECCFA}" type="presParOf" srcId="{C814F92B-E2BF-4577-91B5-E2B3F1D756D5}" destId="{EA610B2F-E1B6-4827-880D-487022BBB278}" srcOrd="0" destOrd="0" presId="urn:microsoft.com/office/officeart/2005/8/layout/vList3"/>
    <dgm:cxn modelId="{1885F08E-B2D6-4776-8919-1D812B1F4F76}" type="presParOf" srcId="{C814F92B-E2BF-4577-91B5-E2B3F1D756D5}" destId="{5EEA9E24-752D-4E01-ACE8-4312C4779F8C}" srcOrd="1" destOrd="0" presId="urn:microsoft.com/office/officeart/2005/8/layout/vList3"/>
    <dgm:cxn modelId="{2ACB7508-6859-4CFC-89B0-D135B087E160}" type="presParOf" srcId="{0AA9D7AA-FC9D-4440-BC62-A5167FF49778}" destId="{7010D208-212D-4C17-88C6-AC51D2DABEEF}" srcOrd="7" destOrd="0" presId="urn:microsoft.com/office/officeart/2005/8/layout/vList3"/>
    <dgm:cxn modelId="{FCEAB216-A708-4DAB-B341-4EB75CBB7B74}" type="presParOf" srcId="{0AA9D7AA-FC9D-4440-BC62-A5167FF49778}" destId="{628DDBB2-89CB-44BA-9EAA-C9D1154A9735}" srcOrd="8" destOrd="0" presId="urn:microsoft.com/office/officeart/2005/8/layout/vList3"/>
    <dgm:cxn modelId="{B80A955D-350C-449F-AB58-1B9686867815}" type="presParOf" srcId="{628DDBB2-89CB-44BA-9EAA-C9D1154A9735}" destId="{E87BDE5D-AB63-43B5-8AAE-8CBB13BB0BAE}" srcOrd="0" destOrd="0" presId="urn:microsoft.com/office/officeart/2005/8/layout/vList3"/>
    <dgm:cxn modelId="{876EA2EC-9610-4172-B37C-9556134B913B}" type="presParOf" srcId="{628DDBB2-89CB-44BA-9EAA-C9D1154A9735}" destId="{036FF8C1-6211-4A50-B1AF-6F96016429E7}"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84A0D34-0244-4E79-9C3B-65239A707E24}"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0738D718-1F41-4269-8E9C-573D93BE33DC}">
      <dgm:prSet phldrT="[Text]"/>
      <dgm:spPr/>
      <dgm:t>
        <a:bodyPr/>
        <a:lstStyle/>
        <a:p>
          <a:r>
            <a:rPr lang="en-US" dirty="0"/>
            <a:t>CCS</a:t>
          </a:r>
        </a:p>
      </dgm:t>
    </dgm:pt>
    <dgm:pt modelId="{1C193D0E-3E95-41D7-83D8-B2DB8C3636B0}" type="parTrans" cxnId="{4DC3E97A-59E4-4FAB-9BDB-70C265CFAFD2}">
      <dgm:prSet/>
      <dgm:spPr/>
      <dgm:t>
        <a:bodyPr/>
        <a:lstStyle/>
        <a:p>
          <a:endParaRPr lang="en-US"/>
        </a:p>
      </dgm:t>
    </dgm:pt>
    <dgm:pt modelId="{1EAB05E0-8220-4171-BA79-F90255C19B73}" type="sibTrans" cxnId="{4DC3E97A-59E4-4FAB-9BDB-70C265CFAFD2}">
      <dgm:prSet/>
      <dgm:spPr/>
      <dgm:t>
        <a:bodyPr/>
        <a:lstStyle/>
        <a:p>
          <a:endParaRPr lang="en-US"/>
        </a:p>
      </dgm:t>
    </dgm:pt>
    <dgm:pt modelId="{C60EBFD1-E0DD-44F8-9955-47BED850D2F0}">
      <dgm:prSet phldrT="[Text]"/>
      <dgm:spPr/>
      <dgm:t>
        <a:bodyPr/>
        <a:lstStyle/>
        <a:p>
          <a:pPr>
            <a:buFont typeface="Arial" panose="020B0604020202020204" pitchFamily="34" charset="0"/>
            <a:buNone/>
          </a:pPr>
          <a:r>
            <a:rPr lang="en-US" dirty="0"/>
            <a:t>Container type</a:t>
          </a:r>
        </a:p>
      </dgm:t>
    </dgm:pt>
    <dgm:pt modelId="{EF2D71F4-81B9-41D6-8747-C92A971BBEE0}" type="parTrans" cxnId="{840915DF-2076-467F-ACC3-8E0D85F376A0}">
      <dgm:prSet/>
      <dgm:spPr/>
      <dgm:t>
        <a:bodyPr/>
        <a:lstStyle/>
        <a:p>
          <a:endParaRPr lang="en-US"/>
        </a:p>
      </dgm:t>
    </dgm:pt>
    <dgm:pt modelId="{DAA690B4-9076-4D5E-B339-D2C83BA3A07E}" type="sibTrans" cxnId="{840915DF-2076-467F-ACC3-8E0D85F376A0}">
      <dgm:prSet/>
      <dgm:spPr/>
      <dgm:t>
        <a:bodyPr/>
        <a:lstStyle/>
        <a:p>
          <a:endParaRPr lang="en-US"/>
        </a:p>
      </dgm:t>
    </dgm:pt>
    <dgm:pt modelId="{2B92D1BB-EDBE-42F3-8669-B97296C2F95A}">
      <dgm:prSet phldrT="[Text]"/>
      <dgm:spPr/>
      <dgm:t>
        <a:bodyPr/>
        <a:lstStyle/>
        <a:p>
          <a:r>
            <a:rPr lang="en-US" dirty="0"/>
            <a:t>Influencing Factors</a:t>
          </a:r>
        </a:p>
      </dgm:t>
    </dgm:pt>
    <dgm:pt modelId="{4775FF7E-F4A2-4791-88E9-4A3B367FEA17}" type="parTrans" cxnId="{B1FC2900-4FB8-4CCA-B851-2DE48510D78A}">
      <dgm:prSet/>
      <dgm:spPr/>
      <dgm:t>
        <a:bodyPr/>
        <a:lstStyle/>
        <a:p>
          <a:endParaRPr lang="en-US"/>
        </a:p>
      </dgm:t>
    </dgm:pt>
    <dgm:pt modelId="{83A67F34-F01E-4AD4-A8AA-0FE01090D9D0}" type="sibTrans" cxnId="{B1FC2900-4FB8-4CCA-B851-2DE48510D78A}">
      <dgm:prSet/>
      <dgm:spPr/>
      <dgm:t>
        <a:bodyPr/>
        <a:lstStyle/>
        <a:p>
          <a:endParaRPr lang="en-US"/>
        </a:p>
      </dgm:t>
    </dgm:pt>
    <dgm:pt modelId="{B6EE84FE-B0A2-48D1-981E-212E1E1CBBE1}">
      <dgm:prSet phldrT="[Text]"/>
      <dgm:spPr/>
      <dgm:t>
        <a:bodyPr/>
        <a:lstStyle/>
        <a:p>
          <a:pPr>
            <a:buFont typeface="Arial" panose="020B0604020202020204" pitchFamily="34" charset="0"/>
            <a:buNone/>
          </a:pPr>
          <a:r>
            <a:rPr lang="en-US" dirty="0"/>
            <a:t>Physical presentation (liquid vs. </a:t>
          </a:r>
          <a:r>
            <a:rPr lang="en-US" dirty="0" err="1"/>
            <a:t>lyo</a:t>
          </a:r>
          <a:r>
            <a:rPr lang="en-US" dirty="0"/>
            <a:t>)</a:t>
          </a:r>
        </a:p>
      </dgm:t>
    </dgm:pt>
    <dgm:pt modelId="{DD5D9716-3A81-4284-B271-E37C8F67A61D}" type="parTrans" cxnId="{12823ACA-1927-4369-9415-33BFA7C91271}">
      <dgm:prSet/>
      <dgm:spPr/>
      <dgm:t>
        <a:bodyPr/>
        <a:lstStyle/>
        <a:p>
          <a:endParaRPr lang="en-US"/>
        </a:p>
      </dgm:t>
    </dgm:pt>
    <dgm:pt modelId="{03A5B3D7-32D5-43F2-A0E9-7386AF5FF4C4}" type="sibTrans" cxnId="{12823ACA-1927-4369-9415-33BFA7C91271}">
      <dgm:prSet/>
      <dgm:spPr/>
      <dgm:t>
        <a:bodyPr/>
        <a:lstStyle/>
        <a:p>
          <a:endParaRPr lang="en-US"/>
        </a:p>
      </dgm:t>
    </dgm:pt>
    <dgm:pt modelId="{500B98A9-9CE0-4236-9E93-02373B8BC9E2}">
      <dgm:prSet phldrT="[Text]"/>
      <dgm:spPr/>
      <dgm:t>
        <a:bodyPr/>
        <a:lstStyle/>
        <a:p>
          <a:r>
            <a:rPr lang="en-US" dirty="0"/>
            <a:t>Product Contact Controls</a:t>
          </a:r>
        </a:p>
      </dgm:t>
    </dgm:pt>
    <dgm:pt modelId="{D019A4E4-87D9-468C-850D-FD0F89B33480}" type="parTrans" cxnId="{B399E0AB-FD14-487C-A3C7-5FEC1DC8C24A}">
      <dgm:prSet/>
      <dgm:spPr/>
      <dgm:t>
        <a:bodyPr/>
        <a:lstStyle/>
        <a:p>
          <a:endParaRPr lang="en-US"/>
        </a:p>
      </dgm:t>
    </dgm:pt>
    <dgm:pt modelId="{0593DF5C-6F7B-4886-93F5-A9132EF3F7F5}" type="sibTrans" cxnId="{B399E0AB-FD14-487C-A3C7-5FEC1DC8C24A}">
      <dgm:prSet/>
      <dgm:spPr/>
      <dgm:t>
        <a:bodyPr/>
        <a:lstStyle/>
        <a:p>
          <a:endParaRPr lang="en-US"/>
        </a:p>
      </dgm:t>
    </dgm:pt>
    <dgm:pt modelId="{12F9D5F8-97E7-4F96-998B-8EE29D42D68B}">
      <dgm:prSet phldrT="[Text]"/>
      <dgm:spPr/>
      <dgm:t>
        <a:bodyPr/>
        <a:lstStyle/>
        <a:p>
          <a:pPr>
            <a:buNone/>
          </a:pPr>
          <a:r>
            <a:rPr lang="en-US" dirty="0"/>
            <a:t>USP Type 1 material requirements</a:t>
          </a:r>
        </a:p>
      </dgm:t>
    </dgm:pt>
    <dgm:pt modelId="{5FA59F69-FC33-4026-A336-F2C12F645FB4}" type="parTrans" cxnId="{3467F24E-71FC-44CB-A3ED-A13216B6791F}">
      <dgm:prSet/>
      <dgm:spPr/>
      <dgm:t>
        <a:bodyPr/>
        <a:lstStyle/>
        <a:p>
          <a:endParaRPr lang="en-US"/>
        </a:p>
      </dgm:t>
    </dgm:pt>
    <dgm:pt modelId="{9A7C9F33-05F4-4D9A-B41C-A73C4042213F}" type="sibTrans" cxnId="{3467F24E-71FC-44CB-A3ED-A13216B6791F}">
      <dgm:prSet/>
      <dgm:spPr/>
      <dgm:t>
        <a:bodyPr/>
        <a:lstStyle/>
        <a:p>
          <a:endParaRPr lang="en-US"/>
        </a:p>
      </dgm:t>
    </dgm:pt>
    <dgm:pt modelId="{2A7A7EF3-0810-42E8-A96B-2158A9784BBC}">
      <dgm:prSet phldrT="[Text]"/>
      <dgm:spPr/>
      <dgm:t>
        <a:bodyPr/>
        <a:lstStyle/>
        <a:p>
          <a:pPr>
            <a:buFont typeface="Arial" panose="020B0604020202020204" pitchFamily="34" charset="0"/>
            <a:buNone/>
          </a:pPr>
          <a:r>
            <a:rPr lang="en-US" dirty="0"/>
            <a:t>Container size</a:t>
          </a:r>
        </a:p>
      </dgm:t>
    </dgm:pt>
    <dgm:pt modelId="{B3FF85B5-4B5B-41FE-BB95-E72352369CCF}" type="parTrans" cxnId="{10B8459C-F601-4552-B174-D2B5E78E95EB}">
      <dgm:prSet/>
      <dgm:spPr/>
      <dgm:t>
        <a:bodyPr/>
        <a:lstStyle/>
        <a:p>
          <a:endParaRPr lang="en-US"/>
        </a:p>
      </dgm:t>
    </dgm:pt>
    <dgm:pt modelId="{F3A431DA-A979-4046-AFF6-7A435DAF9903}" type="sibTrans" cxnId="{10B8459C-F601-4552-B174-D2B5E78E95EB}">
      <dgm:prSet/>
      <dgm:spPr/>
      <dgm:t>
        <a:bodyPr/>
        <a:lstStyle/>
        <a:p>
          <a:endParaRPr lang="en-US"/>
        </a:p>
      </dgm:t>
    </dgm:pt>
    <dgm:pt modelId="{3FE30E54-3FA5-4399-BDB6-689FD8DE4B13}">
      <dgm:prSet phldrT="[Text]"/>
      <dgm:spPr/>
      <dgm:t>
        <a:bodyPr/>
        <a:lstStyle/>
        <a:p>
          <a:pPr>
            <a:buFont typeface="Arial" panose="020B0604020202020204" pitchFamily="34" charset="0"/>
            <a:buNone/>
          </a:pPr>
          <a:r>
            <a:rPr lang="en-US" dirty="0"/>
            <a:t>Stopper size</a:t>
          </a:r>
        </a:p>
      </dgm:t>
    </dgm:pt>
    <dgm:pt modelId="{1377EACF-9CDC-4320-B12B-4C315B7D5B94}" type="parTrans" cxnId="{B1BF892F-313B-424A-8BC7-DECD5E6A1E58}">
      <dgm:prSet/>
      <dgm:spPr/>
      <dgm:t>
        <a:bodyPr/>
        <a:lstStyle/>
        <a:p>
          <a:endParaRPr lang="en-US"/>
        </a:p>
      </dgm:t>
    </dgm:pt>
    <dgm:pt modelId="{28F14D34-6B75-4DDC-938F-C230F8BF8904}" type="sibTrans" cxnId="{B1BF892F-313B-424A-8BC7-DECD5E6A1E58}">
      <dgm:prSet/>
      <dgm:spPr/>
      <dgm:t>
        <a:bodyPr/>
        <a:lstStyle/>
        <a:p>
          <a:endParaRPr lang="en-US"/>
        </a:p>
      </dgm:t>
    </dgm:pt>
    <dgm:pt modelId="{C148F95A-A64A-46B7-ABBC-6DA67E6D3986}">
      <dgm:prSet phldrT="[Text]"/>
      <dgm:spPr/>
      <dgm:t>
        <a:bodyPr/>
        <a:lstStyle/>
        <a:p>
          <a:pPr>
            <a:buFont typeface="Arial" panose="020B0604020202020204" pitchFamily="34" charset="0"/>
            <a:buNone/>
          </a:pPr>
          <a:r>
            <a:rPr lang="en-US" dirty="0"/>
            <a:t>Stopper material formulation</a:t>
          </a:r>
        </a:p>
      </dgm:t>
    </dgm:pt>
    <dgm:pt modelId="{06F93B36-70AA-4F14-B010-6FF1169EB836}" type="parTrans" cxnId="{199AE597-6443-4561-BEAB-88427D01F9BD}">
      <dgm:prSet/>
      <dgm:spPr/>
      <dgm:t>
        <a:bodyPr/>
        <a:lstStyle/>
        <a:p>
          <a:endParaRPr lang="en-US"/>
        </a:p>
      </dgm:t>
    </dgm:pt>
    <dgm:pt modelId="{E732F696-2D74-46B7-8DDD-F7AB73FB1E2B}" type="sibTrans" cxnId="{199AE597-6443-4561-BEAB-88427D01F9BD}">
      <dgm:prSet/>
      <dgm:spPr/>
      <dgm:t>
        <a:bodyPr/>
        <a:lstStyle/>
        <a:p>
          <a:endParaRPr lang="en-US"/>
        </a:p>
      </dgm:t>
    </dgm:pt>
    <dgm:pt modelId="{C9059C7F-1257-4E74-8DF4-49CDA79CBF4A}">
      <dgm:prSet phldrT="[Text]"/>
      <dgm:spPr/>
      <dgm:t>
        <a:bodyPr/>
        <a:lstStyle/>
        <a:p>
          <a:pPr>
            <a:buFont typeface="Arial" panose="020B0604020202020204" pitchFamily="34" charset="0"/>
            <a:buNone/>
          </a:pPr>
          <a:r>
            <a:rPr lang="en-US" dirty="0"/>
            <a:t>Stopper configuration (serum vs. </a:t>
          </a:r>
          <a:r>
            <a:rPr lang="en-US" dirty="0" err="1"/>
            <a:t>lyo</a:t>
          </a:r>
          <a:r>
            <a:rPr lang="en-US" dirty="0"/>
            <a:t>)</a:t>
          </a:r>
        </a:p>
      </dgm:t>
    </dgm:pt>
    <dgm:pt modelId="{1C58160B-AD20-4FFD-A2C1-495AC863C625}" type="parTrans" cxnId="{F576E0E4-570F-4B0E-8774-1321E5D00BDC}">
      <dgm:prSet/>
      <dgm:spPr/>
      <dgm:t>
        <a:bodyPr/>
        <a:lstStyle/>
        <a:p>
          <a:endParaRPr lang="en-US"/>
        </a:p>
      </dgm:t>
    </dgm:pt>
    <dgm:pt modelId="{60E43B08-14DE-46E9-B7A9-525BFBCB4B5E}" type="sibTrans" cxnId="{F576E0E4-570F-4B0E-8774-1321E5D00BDC}">
      <dgm:prSet/>
      <dgm:spPr/>
      <dgm:t>
        <a:bodyPr/>
        <a:lstStyle/>
        <a:p>
          <a:endParaRPr lang="en-US"/>
        </a:p>
      </dgm:t>
    </dgm:pt>
    <dgm:pt modelId="{02D0239A-7C7F-4BE4-A598-BB7E5EFFA52D}">
      <dgm:prSet phldrT="[Text]"/>
      <dgm:spPr/>
      <dgm:t>
        <a:bodyPr/>
        <a:lstStyle/>
        <a:p>
          <a:pPr>
            <a:buFont typeface="Arial" panose="020B0604020202020204" pitchFamily="34" charset="0"/>
            <a:buNone/>
          </a:pPr>
          <a:r>
            <a:rPr lang="en-US" dirty="0"/>
            <a:t>Drug product concentration</a:t>
          </a:r>
        </a:p>
      </dgm:t>
    </dgm:pt>
    <dgm:pt modelId="{8A26350A-BBDE-4B4D-AF91-3FFBE39F3E5B}" type="parTrans" cxnId="{C423F0A3-4DB2-47F0-AB2D-E661F15AB956}">
      <dgm:prSet/>
      <dgm:spPr/>
      <dgm:t>
        <a:bodyPr/>
        <a:lstStyle/>
        <a:p>
          <a:endParaRPr lang="en-US"/>
        </a:p>
      </dgm:t>
    </dgm:pt>
    <dgm:pt modelId="{C1CC70B1-1E43-4C85-96B9-E00CE71A6BD5}" type="sibTrans" cxnId="{C423F0A3-4DB2-47F0-AB2D-E661F15AB956}">
      <dgm:prSet/>
      <dgm:spPr/>
      <dgm:t>
        <a:bodyPr/>
        <a:lstStyle/>
        <a:p>
          <a:endParaRPr lang="en-US"/>
        </a:p>
      </dgm:t>
    </dgm:pt>
    <dgm:pt modelId="{DDECF2DC-E0FC-415D-9B63-A7CA49EEE7E3}">
      <dgm:prSet phldrT="[Text]"/>
      <dgm:spPr/>
      <dgm:t>
        <a:bodyPr/>
        <a:lstStyle/>
        <a:p>
          <a:pPr>
            <a:buFont typeface="Arial" panose="020B0604020202020204" pitchFamily="34" charset="0"/>
            <a:buNone/>
          </a:pPr>
          <a:r>
            <a:rPr lang="en-US" dirty="0"/>
            <a:t>Dosing volume</a:t>
          </a:r>
        </a:p>
      </dgm:t>
    </dgm:pt>
    <dgm:pt modelId="{682CC229-E379-4CAD-93ED-BB25C14109CA}" type="parTrans" cxnId="{E3FA1104-B9EB-4563-98B5-BE590F6EE987}">
      <dgm:prSet/>
      <dgm:spPr/>
      <dgm:t>
        <a:bodyPr/>
        <a:lstStyle/>
        <a:p>
          <a:endParaRPr lang="en-US"/>
        </a:p>
      </dgm:t>
    </dgm:pt>
    <dgm:pt modelId="{973071DE-FB99-4D98-A7AC-704D911AA840}" type="sibTrans" cxnId="{E3FA1104-B9EB-4563-98B5-BE590F6EE987}">
      <dgm:prSet/>
      <dgm:spPr/>
      <dgm:t>
        <a:bodyPr/>
        <a:lstStyle/>
        <a:p>
          <a:endParaRPr lang="en-US"/>
        </a:p>
      </dgm:t>
    </dgm:pt>
    <dgm:pt modelId="{08BDC60E-C4C1-45F0-AB95-69881E4E54C3}">
      <dgm:prSet phldrT="[Text]"/>
      <dgm:spPr/>
      <dgm:t>
        <a:bodyPr/>
        <a:lstStyle/>
        <a:p>
          <a:pPr>
            <a:buNone/>
          </a:pPr>
          <a:r>
            <a:rPr lang="en-US" dirty="0"/>
            <a:t>Manufacturer and format</a:t>
          </a:r>
        </a:p>
      </dgm:t>
    </dgm:pt>
    <dgm:pt modelId="{A60BE19D-0069-4125-9DB9-B03CFE134074}" type="parTrans" cxnId="{F5CB4682-B428-43A3-AF34-710C29513DA7}">
      <dgm:prSet/>
      <dgm:spPr/>
      <dgm:t>
        <a:bodyPr/>
        <a:lstStyle/>
        <a:p>
          <a:endParaRPr lang="en-US"/>
        </a:p>
      </dgm:t>
    </dgm:pt>
    <dgm:pt modelId="{154DD765-DE43-404B-95C6-7CD5A36FFA10}" type="sibTrans" cxnId="{F5CB4682-B428-43A3-AF34-710C29513DA7}">
      <dgm:prSet/>
      <dgm:spPr/>
      <dgm:t>
        <a:bodyPr/>
        <a:lstStyle/>
        <a:p>
          <a:endParaRPr lang="en-US"/>
        </a:p>
      </dgm:t>
    </dgm:pt>
    <dgm:pt modelId="{A46ECF67-1C0B-4E4B-A200-BF8367C9491F}">
      <dgm:prSet phldrT="[Text]"/>
      <dgm:spPr/>
      <dgm:t>
        <a:bodyPr/>
        <a:lstStyle/>
        <a:p>
          <a:pPr>
            <a:buNone/>
          </a:pPr>
          <a:r>
            <a:rPr lang="en-US" dirty="0"/>
            <a:t>Stopper elastomer – low extractable content, etc.</a:t>
          </a:r>
        </a:p>
      </dgm:t>
    </dgm:pt>
    <dgm:pt modelId="{85FF3362-248B-4F40-8841-6AAD44AC5DBB}" type="parTrans" cxnId="{0C797C5E-6ED7-4246-B81B-55A05EE00272}">
      <dgm:prSet/>
      <dgm:spPr/>
      <dgm:t>
        <a:bodyPr/>
        <a:lstStyle/>
        <a:p>
          <a:endParaRPr lang="en-US"/>
        </a:p>
      </dgm:t>
    </dgm:pt>
    <dgm:pt modelId="{63C2AEFA-13AE-4C35-8E16-F1347FFD2244}" type="sibTrans" cxnId="{0C797C5E-6ED7-4246-B81B-55A05EE00272}">
      <dgm:prSet/>
      <dgm:spPr/>
      <dgm:t>
        <a:bodyPr/>
        <a:lstStyle/>
        <a:p>
          <a:endParaRPr lang="en-US"/>
        </a:p>
      </dgm:t>
    </dgm:pt>
    <dgm:pt modelId="{D95A8405-2D8F-471E-96FB-A1F9784DF171}">
      <dgm:prSet phldrT="[Text]"/>
      <dgm:spPr/>
      <dgm:t>
        <a:bodyPr/>
        <a:lstStyle/>
        <a:p>
          <a:pPr>
            <a:buNone/>
          </a:pPr>
          <a:r>
            <a:rPr lang="en-US" dirty="0"/>
            <a:t>Stopper configuration, size, coating</a:t>
          </a:r>
        </a:p>
      </dgm:t>
    </dgm:pt>
    <dgm:pt modelId="{7CC8890A-09FD-4BCE-B758-4E27F8C58943}" type="parTrans" cxnId="{653ECA79-2353-4C17-8047-BD9B3FB25416}">
      <dgm:prSet/>
      <dgm:spPr/>
      <dgm:t>
        <a:bodyPr/>
        <a:lstStyle/>
        <a:p>
          <a:endParaRPr lang="en-US"/>
        </a:p>
      </dgm:t>
    </dgm:pt>
    <dgm:pt modelId="{5D29E641-AAB9-4229-8EBC-4F0AA15F6B59}" type="sibTrans" cxnId="{653ECA79-2353-4C17-8047-BD9B3FB25416}">
      <dgm:prSet/>
      <dgm:spPr/>
      <dgm:t>
        <a:bodyPr/>
        <a:lstStyle/>
        <a:p>
          <a:endParaRPr lang="en-US"/>
        </a:p>
      </dgm:t>
    </dgm:pt>
    <dgm:pt modelId="{B68327C2-9C0D-4DC2-88C2-15C030921BDC}">
      <dgm:prSet phldrT="[Text]"/>
      <dgm:spPr/>
      <dgm:t>
        <a:bodyPr/>
        <a:lstStyle/>
        <a:p>
          <a:pPr>
            <a:buNone/>
          </a:pPr>
          <a:r>
            <a:rPr lang="en-US" dirty="0"/>
            <a:t>Container Development</a:t>
          </a:r>
        </a:p>
      </dgm:t>
    </dgm:pt>
    <dgm:pt modelId="{61AA8390-0A61-4C9F-98E5-E72E3496DB93}" type="parTrans" cxnId="{19B5F1B4-9742-44DC-80CC-AECEF22C0648}">
      <dgm:prSet/>
      <dgm:spPr/>
      <dgm:t>
        <a:bodyPr/>
        <a:lstStyle/>
        <a:p>
          <a:endParaRPr lang="en-US"/>
        </a:p>
      </dgm:t>
    </dgm:pt>
    <dgm:pt modelId="{36679588-B7D8-4B4F-924D-3AC99129FD0B}" type="sibTrans" cxnId="{19B5F1B4-9742-44DC-80CC-AECEF22C0648}">
      <dgm:prSet/>
      <dgm:spPr/>
      <dgm:t>
        <a:bodyPr/>
        <a:lstStyle/>
        <a:p>
          <a:endParaRPr lang="en-US"/>
        </a:p>
      </dgm:t>
    </dgm:pt>
    <dgm:pt modelId="{3688F073-F96F-4AEA-ACF5-B582F9691F0E}">
      <dgm:prSet phldrT="[Text]"/>
      <dgm:spPr/>
      <dgm:t>
        <a:bodyPr/>
        <a:lstStyle/>
        <a:p>
          <a:pPr>
            <a:buNone/>
          </a:pPr>
          <a:r>
            <a:rPr lang="en-US" dirty="0" err="1"/>
            <a:t>Extractables</a:t>
          </a:r>
          <a:r>
            <a:rPr lang="en-US" dirty="0"/>
            <a:t> &amp; </a:t>
          </a:r>
          <a:r>
            <a:rPr lang="en-US" dirty="0" err="1"/>
            <a:t>leachables</a:t>
          </a:r>
          <a:endParaRPr lang="en-US" dirty="0"/>
        </a:p>
      </dgm:t>
    </dgm:pt>
    <dgm:pt modelId="{2585AD39-B292-4DC0-89B3-AC1AF7793217}" type="parTrans" cxnId="{9A59D20D-942E-4E6D-9D9D-10D01F3CD371}">
      <dgm:prSet/>
      <dgm:spPr/>
      <dgm:t>
        <a:bodyPr/>
        <a:lstStyle/>
        <a:p>
          <a:endParaRPr lang="en-US"/>
        </a:p>
      </dgm:t>
    </dgm:pt>
    <dgm:pt modelId="{0912BA91-06DD-49F3-BCD4-F038C9835BE7}" type="sibTrans" cxnId="{9A59D20D-942E-4E6D-9D9D-10D01F3CD371}">
      <dgm:prSet/>
      <dgm:spPr/>
      <dgm:t>
        <a:bodyPr/>
        <a:lstStyle/>
        <a:p>
          <a:endParaRPr lang="en-US"/>
        </a:p>
      </dgm:t>
    </dgm:pt>
    <dgm:pt modelId="{04CFB79D-C4B1-4EF2-B84B-904202185166}">
      <dgm:prSet phldrT="[Text]"/>
      <dgm:spPr/>
      <dgm:t>
        <a:bodyPr/>
        <a:lstStyle/>
        <a:p>
          <a:pPr>
            <a:buNone/>
          </a:pPr>
          <a:r>
            <a:rPr lang="en-US" dirty="0"/>
            <a:t>Container Closure Integrity Testing (CCIT)</a:t>
          </a:r>
        </a:p>
      </dgm:t>
    </dgm:pt>
    <dgm:pt modelId="{DFBDADED-36B0-4DC7-9581-3A65FAB51BF9}" type="parTrans" cxnId="{D6A319EA-B99B-438E-8D82-7513A64AC7A2}">
      <dgm:prSet/>
      <dgm:spPr/>
      <dgm:t>
        <a:bodyPr/>
        <a:lstStyle/>
        <a:p>
          <a:endParaRPr lang="en-US"/>
        </a:p>
      </dgm:t>
    </dgm:pt>
    <dgm:pt modelId="{F8C20A9A-4D5F-43BD-87FA-56097F1E45D2}" type="sibTrans" cxnId="{D6A319EA-B99B-438E-8D82-7513A64AC7A2}">
      <dgm:prSet/>
      <dgm:spPr/>
      <dgm:t>
        <a:bodyPr/>
        <a:lstStyle/>
        <a:p>
          <a:endParaRPr lang="en-US"/>
        </a:p>
      </dgm:t>
    </dgm:pt>
    <dgm:pt modelId="{61C35CD4-F910-47E4-A147-6241D0114F9A}">
      <dgm:prSet phldrT="[Text]"/>
      <dgm:spPr/>
      <dgm:t>
        <a:bodyPr/>
        <a:lstStyle/>
        <a:p>
          <a:pPr>
            <a:buNone/>
          </a:pPr>
          <a:r>
            <a:rPr lang="en-US" dirty="0"/>
            <a:t>Delamination Assessment</a:t>
          </a:r>
        </a:p>
      </dgm:t>
    </dgm:pt>
    <dgm:pt modelId="{9C04169E-9174-4ACC-B18F-93A792C34F1C}" type="parTrans" cxnId="{3CFCD4A6-1512-4A88-ACDD-0BFA9269ED83}">
      <dgm:prSet/>
      <dgm:spPr/>
      <dgm:t>
        <a:bodyPr/>
        <a:lstStyle/>
        <a:p>
          <a:endParaRPr lang="en-US"/>
        </a:p>
      </dgm:t>
    </dgm:pt>
    <dgm:pt modelId="{A0D8A2F6-0D48-4139-BD62-8742C1F32923}" type="sibTrans" cxnId="{3CFCD4A6-1512-4A88-ACDD-0BFA9269ED83}">
      <dgm:prSet/>
      <dgm:spPr/>
      <dgm:t>
        <a:bodyPr/>
        <a:lstStyle/>
        <a:p>
          <a:endParaRPr lang="en-US"/>
        </a:p>
      </dgm:t>
    </dgm:pt>
    <dgm:pt modelId="{B9670B06-DCCE-4D59-8402-24432678A963}">
      <dgm:prSet phldrT="[Text]"/>
      <dgm:spPr/>
      <dgm:t>
        <a:bodyPr/>
        <a:lstStyle/>
        <a:p>
          <a:pPr>
            <a:buFont typeface="Arial" panose="020B0604020202020204" pitchFamily="34" charset="0"/>
            <a:buNone/>
          </a:pPr>
          <a:r>
            <a:rPr lang="en-US" dirty="0"/>
            <a:t>Stage in development/life cycle</a:t>
          </a:r>
        </a:p>
      </dgm:t>
    </dgm:pt>
    <dgm:pt modelId="{B2B67DD8-C9B5-4E86-81C9-59DA830E339D}" type="parTrans" cxnId="{3CFA90D0-A2DD-46C7-8700-DD08940410AF}">
      <dgm:prSet/>
      <dgm:spPr/>
      <dgm:t>
        <a:bodyPr/>
        <a:lstStyle/>
        <a:p>
          <a:endParaRPr lang="en-US"/>
        </a:p>
      </dgm:t>
    </dgm:pt>
    <dgm:pt modelId="{3DFA4E65-95C2-4C30-BC8E-A267E2902926}" type="sibTrans" cxnId="{3CFA90D0-A2DD-46C7-8700-DD08940410AF}">
      <dgm:prSet/>
      <dgm:spPr/>
      <dgm:t>
        <a:bodyPr/>
        <a:lstStyle/>
        <a:p>
          <a:endParaRPr lang="en-US"/>
        </a:p>
      </dgm:t>
    </dgm:pt>
    <dgm:pt modelId="{D6D45785-B0B5-417A-A4D5-EFCCBF2E4239}" type="pres">
      <dgm:prSet presAssocID="{384A0D34-0244-4E79-9C3B-65239A707E24}" presName="Name0" presStyleCnt="0">
        <dgm:presLayoutVars>
          <dgm:dir/>
          <dgm:animLvl val="lvl"/>
          <dgm:resizeHandles val="exact"/>
        </dgm:presLayoutVars>
      </dgm:prSet>
      <dgm:spPr/>
    </dgm:pt>
    <dgm:pt modelId="{E55C6923-12C8-4FEB-8EF6-57121AB682A0}" type="pres">
      <dgm:prSet presAssocID="{0738D718-1F41-4269-8E9C-573D93BE33DC}" presName="linNode" presStyleCnt="0"/>
      <dgm:spPr/>
    </dgm:pt>
    <dgm:pt modelId="{E781479B-C8E3-4454-AAE2-DFBEABB6EBA3}" type="pres">
      <dgm:prSet presAssocID="{0738D718-1F41-4269-8E9C-573D93BE33DC}" presName="parTx" presStyleLbl="revTx" presStyleIdx="0" presStyleCnt="4">
        <dgm:presLayoutVars>
          <dgm:chMax val="1"/>
          <dgm:bulletEnabled val="1"/>
        </dgm:presLayoutVars>
      </dgm:prSet>
      <dgm:spPr/>
    </dgm:pt>
    <dgm:pt modelId="{FF65FAF5-A5A1-4194-83F9-DB9887B8C4A4}" type="pres">
      <dgm:prSet presAssocID="{0738D718-1F41-4269-8E9C-573D93BE33DC}" presName="bracket" presStyleLbl="parChTrans1D1" presStyleIdx="0" presStyleCnt="4"/>
      <dgm:spPr/>
    </dgm:pt>
    <dgm:pt modelId="{88710066-94A2-4027-908D-75AC017A49A4}" type="pres">
      <dgm:prSet presAssocID="{0738D718-1F41-4269-8E9C-573D93BE33DC}" presName="spH" presStyleCnt="0"/>
      <dgm:spPr/>
    </dgm:pt>
    <dgm:pt modelId="{5E0AA387-87F9-424F-ABCE-67E39A3412B9}" type="pres">
      <dgm:prSet presAssocID="{0738D718-1F41-4269-8E9C-573D93BE33DC}" presName="desTx" presStyleLbl="node1" presStyleIdx="0" presStyleCnt="4">
        <dgm:presLayoutVars>
          <dgm:bulletEnabled val="1"/>
        </dgm:presLayoutVars>
      </dgm:prSet>
      <dgm:spPr/>
    </dgm:pt>
    <dgm:pt modelId="{5768BEBF-2024-4209-9AF3-335BE5CAC816}" type="pres">
      <dgm:prSet presAssocID="{1EAB05E0-8220-4171-BA79-F90255C19B73}" presName="spV" presStyleCnt="0"/>
      <dgm:spPr/>
    </dgm:pt>
    <dgm:pt modelId="{78E10C7D-206A-4D62-BCC7-5D32B7439808}" type="pres">
      <dgm:prSet presAssocID="{2B92D1BB-EDBE-42F3-8669-B97296C2F95A}" presName="linNode" presStyleCnt="0"/>
      <dgm:spPr/>
    </dgm:pt>
    <dgm:pt modelId="{E458FAC3-A6E5-4471-880E-8944B6E34180}" type="pres">
      <dgm:prSet presAssocID="{2B92D1BB-EDBE-42F3-8669-B97296C2F95A}" presName="parTx" presStyleLbl="revTx" presStyleIdx="1" presStyleCnt="4">
        <dgm:presLayoutVars>
          <dgm:chMax val="1"/>
          <dgm:bulletEnabled val="1"/>
        </dgm:presLayoutVars>
      </dgm:prSet>
      <dgm:spPr/>
    </dgm:pt>
    <dgm:pt modelId="{3033D584-7859-4651-A10B-522E9A61E981}" type="pres">
      <dgm:prSet presAssocID="{2B92D1BB-EDBE-42F3-8669-B97296C2F95A}" presName="bracket" presStyleLbl="parChTrans1D1" presStyleIdx="1" presStyleCnt="4"/>
      <dgm:spPr/>
    </dgm:pt>
    <dgm:pt modelId="{3B5D3B1B-C958-4FD8-BC0F-C87D374AEB7D}" type="pres">
      <dgm:prSet presAssocID="{2B92D1BB-EDBE-42F3-8669-B97296C2F95A}" presName="spH" presStyleCnt="0"/>
      <dgm:spPr/>
    </dgm:pt>
    <dgm:pt modelId="{8ADCC15A-6D7E-48A1-B76B-C83A62B7C7DF}" type="pres">
      <dgm:prSet presAssocID="{2B92D1BB-EDBE-42F3-8669-B97296C2F95A}" presName="desTx" presStyleLbl="node1" presStyleIdx="1" presStyleCnt="4">
        <dgm:presLayoutVars>
          <dgm:bulletEnabled val="1"/>
        </dgm:presLayoutVars>
      </dgm:prSet>
      <dgm:spPr/>
    </dgm:pt>
    <dgm:pt modelId="{3CA1538A-2CC6-4EB1-86EA-2B5ABE6AD255}" type="pres">
      <dgm:prSet presAssocID="{83A67F34-F01E-4AD4-A8AA-0FE01090D9D0}" presName="spV" presStyleCnt="0"/>
      <dgm:spPr/>
    </dgm:pt>
    <dgm:pt modelId="{D965ABE5-5778-43AB-A77B-79C3D0A1C057}" type="pres">
      <dgm:prSet presAssocID="{500B98A9-9CE0-4236-9E93-02373B8BC9E2}" presName="linNode" presStyleCnt="0"/>
      <dgm:spPr/>
    </dgm:pt>
    <dgm:pt modelId="{E6A00B65-D51C-411B-BA2C-8D070B879997}" type="pres">
      <dgm:prSet presAssocID="{500B98A9-9CE0-4236-9E93-02373B8BC9E2}" presName="parTx" presStyleLbl="revTx" presStyleIdx="2" presStyleCnt="4">
        <dgm:presLayoutVars>
          <dgm:chMax val="1"/>
          <dgm:bulletEnabled val="1"/>
        </dgm:presLayoutVars>
      </dgm:prSet>
      <dgm:spPr/>
    </dgm:pt>
    <dgm:pt modelId="{A8CE5201-52FF-4BD8-A4DE-3F9FF5A22025}" type="pres">
      <dgm:prSet presAssocID="{500B98A9-9CE0-4236-9E93-02373B8BC9E2}" presName="bracket" presStyleLbl="parChTrans1D1" presStyleIdx="2" presStyleCnt="4"/>
      <dgm:spPr/>
    </dgm:pt>
    <dgm:pt modelId="{1353C0E4-16D2-461D-A88F-4D7666645051}" type="pres">
      <dgm:prSet presAssocID="{500B98A9-9CE0-4236-9E93-02373B8BC9E2}" presName="spH" presStyleCnt="0"/>
      <dgm:spPr/>
    </dgm:pt>
    <dgm:pt modelId="{7AAB42B1-186B-4CF5-AD31-24FDBE95A095}" type="pres">
      <dgm:prSet presAssocID="{500B98A9-9CE0-4236-9E93-02373B8BC9E2}" presName="desTx" presStyleLbl="node1" presStyleIdx="2" presStyleCnt="4">
        <dgm:presLayoutVars>
          <dgm:bulletEnabled val="1"/>
        </dgm:presLayoutVars>
      </dgm:prSet>
      <dgm:spPr/>
    </dgm:pt>
    <dgm:pt modelId="{9494DF3D-50DC-4647-B272-150330753764}" type="pres">
      <dgm:prSet presAssocID="{0593DF5C-6F7B-4886-93F5-A9132EF3F7F5}" presName="spV" presStyleCnt="0"/>
      <dgm:spPr/>
    </dgm:pt>
    <dgm:pt modelId="{A67DAACE-2077-470E-8010-5880959BE2E4}" type="pres">
      <dgm:prSet presAssocID="{B68327C2-9C0D-4DC2-88C2-15C030921BDC}" presName="linNode" presStyleCnt="0"/>
      <dgm:spPr/>
    </dgm:pt>
    <dgm:pt modelId="{59479B58-72D0-409C-8752-E240EB7AD561}" type="pres">
      <dgm:prSet presAssocID="{B68327C2-9C0D-4DC2-88C2-15C030921BDC}" presName="parTx" presStyleLbl="revTx" presStyleIdx="3" presStyleCnt="4">
        <dgm:presLayoutVars>
          <dgm:chMax val="1"/>
          <dgm:bulletEnabled val="1"/>
        </dgm:presLayoutVars>
      </dgm:prSet>
      <dgm:spPr/>
    </dgm:pt>
    <dgm:pt modelId="{EB402312-2582-45E8-9C5B-648C34B8B183}" type="pres">
      <dgm:prSet presAssocID="{B68327C2-9C0D-4DC2-88C2-15C030921BDC}" presName="bracket" presStyleLbl="parChTrans1D1" presStyleIdx="3" presStyleCnt="4"/>
      <dgm:spPr/>
    </dgm:pt>
    <dgm:pt modelId="{0F6387B4-AF9D-44A4-BA68-99F47C8D3E0C}" type="pres">
      <dgm:prSet presAssocID="{B68327C2-9C0D-4DC2-88C2-15C030921BDC}" presName="spH" presStyleCnt="0"/>
      <dgm:spPr/>
    </dgm:pt>
    <dgm:pt modelId="{48A160CC-295D-4C81-8578-1127C063B757}" type="pres">
      <dgm:prSet presAssocID="{B68327C2-9C0D-4DC2-88C2-15C030921BDC}" presName="desTx" presStyleLbl="node1" presStyleIdx="3" presStyleCnt="4">
        <dgm:presLayoutVars>
          <dgm:bulletEnabled val="1"/>
        </dgm:presLayoutVars>
      </dgm:prSet>
      <dgm:spPr/>
    </dgm:pt>
  </dgm:ptLst>
  <dgm:cxnLst>
    <dgm:cxn modelId="{B1FC2900-4FB8-4CCA-B851-2DE48510D78A}" srcId="{384A0D34-0244-4E79-9C3B-65239A707E24}" destId="{2B92D1BB-EDBE-42F3-8669-B97296C2F95A}" srcOrd="1" destOrd="0" parTransId="{4775FF7E-F4A2-4791-88E9-4A3B367FEA17}" sibTransId="{83A67F34-F01E-4AD4-A8AA-0FE01090D9D0}"/>
    <dgm:cxn modelId="{E3FA1104-B9EB-4563-98B5-BE590F6EE987}" srcId="{2B92D1BB-EDBE-42F3-8669-B97296C2F95A}" destId="{DDECF2DC-E0FC-415D-9B63-A7CA49EEE7E3}" srcOrd="3" destOrd="0" parTransId="{682CC229-E379-4CAD-93ED-BB25C14109CA}" sibTransId="{973071DE-FB99-4D98-A7AC-704D911AA840}"/>
    <dgm:cxn modelId="{B9515E09-4E83-40AB-9970-FA505D217CBF}" type="presOf" srcId="{02D0239A-7C7F-4BE4-A598-BB7E5EFFA52D}" destId="{8ADCC15A-6D7E-48A1-B76B-C83A62B7C7DF}" srcOrd="0" destOrd="2" presId="urn:diagrams.loki3.com/BracketList"/>
    <dgm:cxn modelId="{9A59D20D-942E-4E6D-9D9D-10D01F3CD371}" srcId="{B68327C2-9C0D-4DC2-88C2-15C030921BDC}" destId="{3688F073-F96F-4AEA-ACF5-B582F9691F0E}" srcOrd="0" destOrd="0" parTransId="{2585AD39-B292-4DC0-89B3-AC1AF7793217}" sibTransId="{0912BA91-06DD-49F3-BCD4-F038C9835BE7}"/>
    <dgm:cxn modelId="{C37B2F1D-16AC-42A5-93EE-2C25D6B7D734}" type="presOf" srcId="{04CFB79D-C4B1-4EF2-B84B-904202185166}" destId="{48A160CC-295D-4C81-8578-1127C063B757}" srcOrd="0" destOrd="1" presId="urn:diagrams.loki3.com/BracketList"/>
    <dgm:cxn modelId="{138C5225-42DB-43CC-B116-BA6A33E21DC6}" type="presOf" srcId="{3FE30E54-3FA5-4399-BDB6-689FD8DE4B13}" destId="{5E0AA387-87F9-424F-ABCE-67E39A3412B9}" srcOrd="0" destOrd="2" presId="urn:diagrams.loki3.com/BracketList"/>
    <dgm:cxn modelId="{89914F2B-ACC7-440F-8B69-4479A7CB3DEA}" type="presOf" srcId="{B68327C2-9C0D-4DC2-88C2-15C030921BDC}" destId="{59479B58-72D0-409C-8752-E240EB7AD561}" srcOrd="0" destOrd="0" presId="urn:diagrams.loki3.com/BracketList"/>
    <dgm:cxn modelId="{B1BF892F-313B-424A-8BC7-DECD5E6A1E58}" srcId="{0738D718-1F41-4269-8E9C-573D93BE33DC}" destId="{3FE30E54-3FA5-4399-BDB6-689FD8DE4B13}" srcOrd="2" destOrd="0" parTransId="{1377EACF-9CDC-4320-B12B-4C315B7D5B94}" sibTransId="{28F14D34-6B75-4DDC-938F-C230F8BF8904}"/>
    <dgm:cxn modelId="{E5074C39-B291-4F07-A5EA-FBB9AFD8EB15}" type="presOf" srcId="{12F9D5F8-97E7-4F96-998B-8EE29D42D68B}" destId="{7AAB42B1-186B-4CF5-AD31-24FDBE95A095}" srcOrd="0" destOrd="0" presId="urn:diagrams.loki3.com/BracketList"/>
    <dgm:cxn modelId="{781AEB3B-94DD-4E9D-9C77-674168257424}" type="presOf" srcId="{3688F073-F96F-4AEA-ACF5-B582F9691F0E}" destId="{48A160CC-295D-4C81-8578-1127C063B757}" srcOrd="0" destOrd="0" presId="urn:diagrams.loki3.com/BracketList"/>
    <dgm:cxn modelId="{0C797C5E-6ED7-4246-B81B-55A05EE00272}" srcId="{500B98A9-9CE0-4236-9E93-02373B8BC9E2}" destId="{A46ECF67-1C0B-4E4B-A200-BF8367C9491F}" srcOrd="2" destOrd="0" parTransId="{85FF3362-248B-4F40-8841-6AAD44AC5DBB}" sibTransId="{63C2AEFA-13AE-4C35-8E16-F1347FFD2244}"/>
    <dgm:cxn modelId="{AB80EE63-B4D9-4544-A0B2-698A526D8EBF}" type="presOf" srcId="{2B92D1BB-EDBE-42F3-8669-B97296C2F95A}" destId="{E458FAC3-A6E5-4471-880E-8944B6E34180}" srcOrd="0" destOrd="0" presId="urn:diagrams.loki3.com/BracketList"/>
    <dgm:cxn modelId="{7724CA44-1ACF-43B3-89CB-3DF259D0763E}" type="presOf" srcId="{2A7A7EF3-0810-42E8-A96B-2158A9784BBC}" destId="{5E0AA387-87F9-424F-ABCE-67E39A3412B9}" srcOrd="0" destOrd="1" presId="urn:diagrams.loki3.com/BracketList"/>
    <dgm:cxn modelId="{84454149-184C-4AAB-9D6F-68C8B249F650}" type="presOf" srcId="{0738D718-1F41-4269-8E9C-573D93BE33DC}" destId="{E781479B-C8E3-4454-AAE2-DFBEABB6EBA3}" srcOrd="0" destOrd="0" presId="urn:diagrams.loki3.com/BracketList"/>
    <dgm:cxn modelId="{24687A6B-8E88-4B17-9FC2-C2B119638F2C}" type="presOf" srcId="{DDECF2DC-E0FC-415D-9B63-A7CA49EEE7E3}" destId="{8ADCC15A-6D7E-48A1-B76B-C83A62B7C7DF}" srcOrd="0" destOrd="3" presId="urn:diagrams.loki3.com/BracketList"/>
    <dgm:cxn modelId="{3467F24E-71FC-44CB-A3ED-A13216B6791F}" srcId="{500B98A9-9CE0-4236-9E93-02373B8BC9E2}" destId="{12F9D5F8-97E7-4F96-998B-8EE29D42D68B}" srcOrd="0" destOrd="0" parTransId="{5FA59F69-FC33-4026-A336-F2C12F645FB4}" sibTransId="{9A7C9F33-05F4-4D9A-B41C-A73C4042213F}"/>
    <dgm:cxn modelId="{88D09250-7E14-49D0-87B5-BF1B900E02FB}" type="presOf" srcId="{D95A8405-2D8F-471E-96FB-A1F9784DF171}" destId="{7AAB42B1-186B-4CF5-AD31-24FDBE95A095}" srcOrd="0" destOrd="3" presId="urn:diagrams.loki3.com/BracketList"/>
    <dgm:cxn modelId="{B66D3B73-A5F2-4616-9A4E-FF6265A1F6D7}" type="presOf" srcId="{500B98A9-9CE0-4236-9E93-02373B8BC9E2}" destId="{E6A00B65-D51C-411B-BA2C-8D070B879997}" srcOrd="0" destOrd="0" presId="urn:diagrams.loki3.com/BracketList"/>
    <dgm:cxn modelId="{630DBB57-5700-4483-BDCF-43D0DC5B6C81}" type="presOf" srcId="{C148F95A-A64A-46B7-ABBC-6DA67E6D3986}" destId="{5E0AA387-87F9-424F-ABCE-67E39A3412B9}" srcOrd="0" destOrd="3" presId="urn:diagrams.loki3.com/BracketList"/>
    <dgm:cxn modelId="{653ECA79-2353-4C17-8047-BD9B3FB25416}" srcId="{500B98A9-9CE0-4236-9E93-02373B8BC9E2}" destId="{D95A8405-2D8F-471E-96FB-A1F9784DF171}" srcOrd="3" destOrd="0" parTransId="{7CC8890A-09FD-4BCE-B758-4E27F8C58943}" sibTransId="{5D29E641-AAB9-4229-8EBC-4F0AA15F6B59}"/>
    <dgm:cxn modelId="{4DC3E97A-59E4-4FAB-9BDB-70C265CFAFD2}" srcId="{384A0D34-0244-4E79-9C3B-65239A707E24}" destId="{0738D718-1F41-4269-8E9C-573D93BE33DC}" srcOrd="0" destOrd="0" parTransId="{1C193D0E-3E95-41D7-83D8-B2DB8C3636B0}" sibTransId="{1EAB05E0-8220-4171-BA79-F90255C19B73}"/>
    <dgm:cxn modelId="{DACC6B7F-58B9-4818-A34A-5A6D74E7EC29}" type="presOf" srcId="{384A0D34-0244-4E79-9C3B-65239A707E24}" destId="{D6D45785-B0B5-417A-A4D5-EFCCBF2E4239}" srcOrd="0" destOrd="0" presId="urn:diagrams.loki3.com/BracketList"/>
    <dgm:cxn modelId="{F5CB4682-B428-43A3-AF34-710C29513DA7}" srcId="{500B98A9-9CE0-4236-9E93-02373B8BC9E2}" destId="{08BDC60E-C4C1-45F0-AB95-69881E4E54C3}" srcOrd="1" destOrd="0" parTransId="{A60BE19D-0069-4125-9DB9-B03CFE134074}" sibTransId="{154DD765-DE43-404B-95C6-7CD5A36FFA10}"/>
    <dgm:cxn modelId="{9436478B-FF04-43D6-ADEC-4EC52394027F}" type="presOf" srcId="{C9059C7F-1257-4E74-8DF4-49CDA79CBF4A}" destId="{5E0AA387-87F9-424F-ABCE-67E39A3412B9}" srcOrd="0" destOrd="4" presId="urn:diagrams.loki3.com/BracketList"/>
    <dgm:cxn modelId="{59C29694-E2DC-4624-8320-797CAF2F685F}" type="presOf" srcId="{A46ECF67-1C0B-4E4B-A200-BF8367C9491F}" destId="{7AAB42B1-186B-4CF5-AD31-24FDBE95A095}" srcOrd="0" destOrd="2" presId="urn:diagrams.loki3.com/BracketList"/>
    <dgm:cxn modelId="{199AE597-6443-4561-BEAB-88427D01F9BD}" srcId="{0738D718-1F41-4269-8E9C-573D93BE33DC}" destId="{C148F95A-A64A-46B7-ABBC-6DA67E6D3986}" srcOrd="3" destOrd="0" parTransId="{06F93B36-70AA-4F14-B010-6FF1169EB836}" sibTransId="{E732F696-2D74-46B7-8DDD-F7AB73FB1E2B}"/>
    <dgm:cxn modelId="{16455598-B8A7-4A7B-8E6A-2D0F149E6812}" type="presOf" srcId="{B9670B06-DCCE-4D59-8402-24432678A963}" destId="{8ADCC15A-6D7E-48A1-B76B-C83A62B7C7DF}" srcOrd="0" destOrd="0" presId="urn:diagrams.loki3.com/BracketList"/>
    <dgm:cxn modelId="{10B8459C-F601-4552-B174-D2B5E78E95EB}" srcId="{0738D718-1F41-4269-8E9C-573D93BE33DC}" destId="{2A7A7EF3-0810-42E8-A96B-2158A9784BBC}" srcOrd="1" destOrd="0" parTransId="{B3FF85B5-4B5B-41FE-BB95-E72352369CCF}" sibTransId="{F3A431DA-A979-4046-AFF6-7A435DAF9903}"/>
    <dgm:cxn modelId="{C423F0A3-4DB2-47F0-AB2D-E661F15AB956}" srcId="{2B92D1BB-EDBE-42F3-8669-B97296C2F95A}" destId="{02D0239A-7C7F-4BE4-A598-BB7E5EFFA52D}" srcOrd="2" destOrd="0" parTransId="{8A26350A-BBDE-4B4D-AF91-3FFBE39F3E5B}" sibTransId="{C1CC70B1-1E43-4C85-96B9-E00CE71A6BD5}"/>
    <dgm:cxn modelId="{CB4B29A4-95F6-4175-8EEA-582CE5164017}" type="presOf" srcId="{61C35CD4-F910-47E4-A147-6241D0114F9A}" destId="{48A160CC-295D-4C81-8578-1127C063B757}" srcOrd="0" destOrd="2" presId="urn:diagrams.loki3.com/BracketList"/>
    <dgm:cxn modelId="{51E300A6-FCA1-402E-9A97-724937E96E48}" type="presOf" srcId="{08BDC60E-C4C1-45F0-AB95-69881E4E54C3}" destId="{7AAB42B1-186B-4CF5-AD31-24FDBE95A095}" srcOrd="0" destOrd="1" presId="urn:diagrams.loki3.com/BracketList"/>
    <dgm:cxn modelId="{3CFCD4A6-1512-4A88-ACDD-0BFA9269ED83}" srcId="{B68327C2-9C0D-4DC2-88C2-15C030921BDC}" destId="{61C35CD4-F910-47E4-A147-6241D0114F9A}" srcOrd="2" destOrd="0" parTransId="{9C04169E-9174-4ACC-B18F-93A792C34F1C}" sibTransId="{A0D8A2F6-0D48-4139-BD62-8742C1F32923}"/>
    <dgm:cxn modelId="{B399E0AB-FD14-487C-A3C7-5FEC1DC8C24A}" srcId="{384A0D34-0244-4E79-9C3B-65239A707E24}" destId="{500B98A9-9CE0-4236-9E93-02373B8BC9E2}" srcOrd="2" destOrd="0" parTransId="{D019A4E4-87D9-468C-850D-FD0F89B33480}" sibTransId="{0593DF5C-6F7B-4886-93F5-A9132EF3F7F5}"/>
    <dgm:cxn modelId="{19B5F1B4-9742-44DC-80CC-AECEF22C0648}" srcId="{384A0D34-0244-4E79-9C3B-65239A707E24}" destId="{B68327C2-9C0D-4DC2-88C2-15C030921BDC}" srcOrd="3" destOrd="0" parTransId="{61AA8390-0A61-4C9F-98E5-E72E3496DB93}" sibTransId="{36679588-B7D8-4B4F-924D-3AC99129FD0B}"/>
    <dgm:cxn modelId="{62E909C2-08CD-403F-815A-D2D62E82CD35}" type="presOf" srcId="{C60EBFD1-E0DD-44F8-9955-47BED850D2F0}" destId="{5E0AA387-87F9-424F-ABCE-67E39A3412B9}" srcOrd="0" destOrd="0" presId="urn:diagrams.loki3.com/BracketList"/>
    <dgm:cxn modelId="{12823ACA-1927-4369-9415-33BFA7C91271}" srcId="{2B92D1BB-EDBE-42F3-8669-B97296C2F95A}" destId="{B6EE84FE-B0A2-48D1-981E-212E1E1CBBE1}" srcOrd="1" destOrd="0" parTransId="{DD5D9716-3A81-4284-B271-E37C8F67A61D}" sibTransId="{03A5B3D7-32D5-43F2-A0E9-7386AF5FF4C4}"/>
    <dgm:cxn modelId="{3CFA90D0-A2DD-46C7-8700-DD08940410AF}" srcId="{2B92D1BB-EDBE-42F3-8669-B97296C2F95A}" destId="{B9670B06-DCCE-4D59-8402-24432678A963}" srcOrd="0" destOrd="0" parTransId="{B2B67DD8-C9B5-4E86-81C9-59DA830E339D}" sibTransId="{3DFA4E65-95C2-4C30-BC8E-A267E2902926}"/>
    <dgm:cxn modelId="{840915DF-2076-467F-ACC3-8E0D85F376A0}" srcId="{0738D718-1F41-4269-8E9C-573D93BE33DC}" destId="{C60EBFD1-E0DD-44F8-9955-47BED850D2F0}" srcOrd="0" destOrd="0" parTransId="{EF2D71F4-81B9-41D6-8747-C92A971BBEE0}" sibTransId="{DAA690B4-9076-4D5E-B339-D2C83BA3A07E}"/>
    <dgm:cxn modelId="{4ED740E2-BF73-43DC-BDEC-7D3424C6DC5B}" type="presOf" srcId="{B6EE84FE-B0A2-48D1-981E-212E1E1CBBE1}" destId="{8ADCC15A-6D7E-48A1-B76B-C83A62B7C7DF}" srcOrd="0" destOrd="1" presId="urn:diagrams.loki3.com/BracketList"/>
    <dgm:cxn modelId="{F576E0E4-570F-4B0E-8774-1321E5D00BDC}" srcId="{0738D718-1F41-4269-8E9C-573D93BE33DC}" destId="{C9059C7F-1257-4E74-8DF4-49CDA79CBF4A}" srcOrd="4" destOrd="0" parTransId="{1C58160B-AD20-4FFD-A2C1-495AC863C625}" sibTransId="{60E43B08-14DE-46E9-B7A9-525BFBCB4B5E}"/>
    <dgm:cxn modelId="{D6A319EA-B99B-438E-8D82-7513A64AC7A2}" srcId="{B68327C2-9C0D-4DC2-88C2-15C030921BDC}" destId="{04CFB79D-C4B1-4EF2-B84B-904202185166}" srcOrd="1" destOrd="0" parTransId="{DFBDADED-36B0-4DC7-9581-3A65FAB51BF9}" sibTransId="{F8C20A9A-4D5F-43BD-87FA-56097F1E45D2}"/>
    <dgm:cxn modelId="{8BD03BD2-FD7C-4A3E-A4FF-CA4AA397480E}" type="presParOf" srcId="{D6D45785-B0B5-417A-A4D5-EFCCBF2E4239}" destId="{E55C6923-12C8-4FEB-8EF6-57121AB682A0}" srcOrd="0" destOrd="0" presId="urn:diagrams.loki3.com/BracketList"/>
    <dgm:cxn modelId="{DF83FF17-537A-454D-82BC-B12E38CD08A1}" type="presParOf" srcId="{E55C6923-12C8-4FEB-8EF6-57121AB682A0}" destId="{E781479B-C8E3-4454-AAE2-DFBEABB6EBA3}" srcOrd="0" destOrd="0" presId="urn:diagrams.loki3.com/BracketList"/>
    <dgm:cxn modelId="{E1B8DD20-CFE8-4A9E-AE13-E09B48AB5593}" type="presParOf" srcId="{E55C6923-12C8-4FEB-8EF6-57121AB682A0}" destId="{FF65FAF5-A5A1-4194-83F9-DB9887B8C4A4}" srcOrd="1" destOrd="0" presId="urn:diagrams.loki3.com/BracketList"/>
    <dgm:cxn modelId="{23F575B2-0346-4AC3-AD32-BDF2D769F65A}" type="presParOf" srcId="{E55C6923-12C8-4FEB-8EF6-57121AB682A0}" destId="{88710066-94A2-4027-908D-75AC017A49A4}" srcOrd="2" destOrd="0" presId="urn:diagrams.loki3.com/BracketList"/>
    <dgm:cxn modelId="{AD00BF64-D3BC-488E-B1C6-C180FD7854E8}" type="presParOf" srcId="{E55C6923-12C8-4FEB-8EF6-57121AB682A0}" destId="{5E0AA387-87F9-424F-ABCE-67E39A3412B9}" srcOrd="3" destOrd="0" presId="urn:diagrams.loki3.com/BracketList"/>
    <dgm:cxn modelId="{66F28A35-4D5D-462A-8081-99940E7BDCD2}" type="presParOf" srcId="{D6D45785-B0B5-417A-A4D5-EFCCBF2E4239}" destId="{5768BEBF-2024-4209-9AF3-335BE5CAC816}" srcOrd="1" destOrd="0" presId="urn:diagrams.loki3.com/BracketList"/>
    <dgm:cxn modelId="{3788F5B3-4BF3-4A90-997A-5FC224F797C5}" type="presParOf" srcId="{D6D45785-B0B5-417A-A4D5-EFCCBF2E4239}" destId="{78E10C7D-206A-4D62-BCC7-5D32B7439808}" srcOrd="2" destOrd="0" presId="urn:diagrams.loki3.com/BracketList"/>
    <dgm:cxn modelId="{26C54069-97EF-4BFA-8F47-CE278CD7C684}" type="presParOf" srcId="{78E10C7D-206A-4D62-BCC7-5D32B7439808}" destId="{E458FAC3-A6E5-4471-880E-8944B6E34180}" srcOrd="0" destOrd="0" presId="urn:diagrams.loki3.com/BracketList"/>
    <dgm:cxn modelId="{DA5D6528-4297-4231-BAB5-B2A05751D058}" type="presParOf" srcId="{78E10C7D-206A-4D62-BCC7-5D32B7439808}" destId="{3033D584-7859-4651-A10B-522E9A61E981}" srcOrd="1" destOrd="0" presId="urn:diagrams.loki3.com/BracketList"/>
    <dgm:cxn modelId="{01D11765-3F58-4D03-8BE1-AC1EF708D44D}" type="presParOf" srcId="{78E10C7D-206A-4D62-BCC7-5D32B7439808}" destId="{3B5D3B1B-C958-4FD8-BC0F-C87D374AEB7D}" srcOrd="2" destOrd="0" presId="urn:diagrams.loki3.com/BracketList"/>
    <dgm:cxn modelId="{8FC40D6C-5643-4167-9622-695A48408070}" type="presParOf" srcId="{78E10C7D-206A-4D62-BCC7-5D32B7439808}" destId="{8ADCC15A-6D7E-48A1-B76B-C83A62B7C7DF}" srcOrd="3" destOrd="0" presId="urn:diagrams.loki3.com/BracketList"/>
    <dgm:cxn modelId="{DB37EE27-5774-4C26-9C61-201913E61468}" type="presParOf" srcId="{D6D45785-B0B5-417A-A4D5-EFCCBF2E4239}" destId="{3CA1538A-2CC6-4EB1-86EA-2B5ABE6AD255}" srcOrd="3" destOrd="0" presId="urn:diagrams.loki3.com/BracketList"/>
    <dgm:cxn modelId="{D9C0A662-8FF6-4447-A8FC-BD277CA4FBFD}" type="presParOf" srcId="{D6D45785-B0B5-417A-A4D5-EFCCBF2E4239}" destId="{D965ABE5-5778-43AB-A77B-79C3D0A1C057}" srcOrd="4" destOrd="0" presId="urn:diagrams.loki3.com/BracketList"/>
    <dgm:cxn modelId="{FFE4655D-DBEA-416A-A2EB-442B3A37CC54}" type="presParOf" srcId="{D965ABE5-5778-43AB-A77B-79C3D0A1C057}" destId="{E6A00B65-D51C-411B-BA2C-8D070B879997}" srcOrd="0" destOrd="0" presId="urn:diagrams.loki3.com/BracketList"/>
    <dgm:cxn modelId="{495A2355-59EB-4FA8-9AF2-F5661CCD38A6}" type="presParOf" srcId="{D965ABE5-5778-43AB-A77B-79C3D0A1C057}" destId="{A8CE5201-52FF-4BD8-A4DE-3F9FF5A22025}" srcOrd="1" destOrd="0" presId="urn:diagrams.loki3.com/BracketList"/>
    <dgm:cxn modelId="{363EEAC0-43D9-4C97-907C-96DCAC625BC4}" type="presParOf" srcId="{D965ABE5-5778-43AB-A77B-79C3D0A1C057}" destId="{1353C0E4-16D2-461D-A88F-4D7666645051}" srcOrd="2" destOrd="0" presId="urn:diagrams.loki3.com/BracketList"/>
    <dgm:cxn modelId="{764F31F2-5B2C-4D5D-977A-3A3675714F97}" type="presParOf" srcId="{D965ABE5-5778-43AB-A77B-79C3D0A1C057}" destId="{7AAB42B1-186B-4CF5-AD31-24FDBE95A095}" srcOrd="3" destOrd="0" presId="urn:diagrams.loki3.com/BracketList"/>
    <dgm:cxn modelId="{EA08EE28-74FD-4850-B68D-E6D757CD4DDB}" type="presParOf" srcId="{D6D45785-B0B5-417A-A4D5-EFCCBF2E4239}" destId="{9494DF3D-50DC-4647-B272-150330753764}" srcOrd="5" destOrd="0" presId="urn:diagrams.loki3.com/BracketList"/>
    <dgm:cxn modelId="{CB1EC544-7FB7-473A-A1A4-D5BCA9D79A4E}" type="presParOf" srcId="{D6D45785-B0B5-417A-A4D5-EFCCBF2E4239}" destId="{A67DAACE-2077-470E-8010-5880959BE2E4}" srcOrd="6" destOrd="0" presId="urn:diagrams.loki3.com/BracketList"/>
    <dgm:cxn modelId="{5EE613F6-0380-4DD4-BFA4-3522D27780F4}" type="presParOf" srcId="{A67DAACE-2077-470E-8010-5880959BE2E4}" destId="{59479B58-72D0-409C-8752-E240EB7AD561}" srcOrd="0" destOrd="0" presId="urn:diagrams.loki3.com/BracketList"/>
    <dgm:cxn modelId="{599FAFAF-7B30-4CA5-ADA9-D722B543F287}" type="presParOf" srcId="{A67DAACE-2077-470E-8010-5880959BE2E4}" destId="{EB402312-2582-45E8-9C5B-648C34B8B183}" srcOrd="1" destOrd="0" presId="urn:diagrams.loki3.com/BracketList"/>
    <dgm:cxn modelId="{1E071335-4D68-4B0B-A5A2-F977B1AD7A51}" type="presParOf" srcId="{A67DAACE-2077-470E-8010-5880959BE2E4}" destId="{0F6387B4-AF9D-44A4-BA68-99F47C8D3E0C}" srcOrd="2" destOrd="0" presId="urn:diagrams.loki3.com/BracketList"/>
    <dgm:cxn modelId="{BDD50A2F-F13E-4E60-AC16-3494F12AB83C}" type="presParOf" srcId="{A67DAACE-2077-470E-8010-5880959BE2E4}" destId="{48A160CC-295D-4C81-8578-1127C063B757}"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DD11AF5-9E79-4FB5-B049-7116C2DA605D}" type="doc">
      <dgm:prSet loTypeId="urn:microsoft.com/office/officeart/2008/layout/PictureLineup" loCatId="picture" qsTypeId="urn:microsoft.com/office/officeart/2005/8/quickstyle/simple1" qsCatId="simple" csTypeId="urn:microsoft.com/office/officeart/2005/8/colors/accent1_2" csCatId="accent1" phldr="1"/>
      <dgm:spPr/>
      <dgm:t>
        <a:bodyPr/>
        <a:lstStyle/>
        <a:p>
          <a:endParaRPr lang="en-US"/>
        </a:p>
      </dgm:t>
    </dgm:pt>
    <dgm:pt modelId="{DCD1D9CD-1002-44EA-83B5-55CDFDD27DF6}">
      <dgm:prSet phldrT="[Text]"/>
      <dgm:spPr/>
      <dgm:t>
        <a:bodyPr/>
        <a:lstStyle/>
        <a:p>
          <a:pPr algn="ctr"/>
          <a:r>
            <a:rPr lang="en-US" dirty="0"/>
            <a:t>Thaw</a:t>
          </a:r>
        </a:p>
        <a:p>
          <a:pPr algn="ctr"/>
          <a:r>
            <a:rPr lang="en-US" i="1" dirty="0"/>
            <a:t>(Equilibrate)</a:t>
          </a:r>
        </a:p>
      </dgm:t>
    </dgm:pt>
    <dgm:pt modelId="{EAF969A4-5747-4321-9E5F-3DD372CE2F71}" type="parTrans" cxnId="{261B4865-4A39-4D6B-8986-05E01D0AD9F7}">
      <dgm:prSet/>
      <dgm:spPr/>
      <dgm:t>
        <a:bodyPr/>
        <a:lstStyle/>
        <a:p>
          <a:endParaRPr lang="en-US"/>
        </a:p>
      </dgm:t>
    </dgm:pt>
    <dgm:pt modelId="{94BD43E5-EC69-4FCE-A866-619390DBC0D3}" type="sibTrans" cxnId="{261B4865-4A39-4D6B-8986-05E01D0AD9F7}">
      <dgm:prSet/>
      <dgm:spPr/>
      <dgm:t>
        <a:bodyPr/>
        <a:lstStyle/>
        <a:p>
          <a:endParaRPr lang="en-US"/>
        </a:p>
      </dgm:t>
    </dgm:pt>
    <dgm:pt modelId="{62050482-E012-4220-8148-0ED2CD42AF06}">
      <dgm:prSet phldrT="[Text]"/>
      <dgm:spPr/>
      <dgm:t>
        <a:bodyPr/>
        <a:lstStyle/>
        <a:p>
          <a:pPr algn="ctr"/>
          <a:r>
            <a:rPr lang="en-US" dirty="0"/>
            <a:t>Bioburden </a:t>
          </a:r>
        </a:p>
        <a:p>
          <a:pPr algn="ctr"/>
          <a:r>
            <a:rPr lang="en-US" dirty="0"/>
            <a:t>Reduction</a:t>
          </a:r>
        </a:p>
        <a:p>
          <a:pPr algn="ctr"/>
          <a:r>
            <a:rPr lang="en-US" dirty="0"/>
            <a:t>Filter</a:t>
          </a:r>
        </a:p>
        <a:p>
          <a:pPr algn="ctr"/>
          <a:endParaRPr lang="en-US" dirty="0"/>
        </a:p>
      </dgm:t>
    </dgm:pt>
    <dgm:pt modelId="{3E930C01-360E-4CC7-9B49-05FC20F4ACDC}" type="parTrans" cxnId="{2DF1BB5A-9924-499D-A92A-D54065E8DBA1}">
      <dgm:prSet/>
      <dgm:spPr/>
      <dgm:t>
        <a:bodyPr/>
        <a:lstStyle/>
        <a:p>
          <a:endParaRPr lang="en-US"/>
        </a:p>
      </dgm:t>
    </dgm:pt>
    <dgm:pt modelId="{07DA57EC-8803-4DB1-988C-A7CE449B94A9}" type="sibTrans" cxnId="{2DF1BB5A-9924-499D-A92A-D54065E8DBA1}">
      <dgm:prSet/>
      <dgm:spPr/>
      <dgm:t>
        <a:bodyPr/>
        <a:lstStyle/>
        <a:p>
          <a:endParaRPr lang="en-US"/>
        </a:p>
      </dgm:t>
    </dgm:pt>
    <dgm:pt modelId="{12EA221B-C582-413E-A9E3-C7FFA4688FAE}">
      <dgm:prSet/>
      <dgm:spPr/>
      <dgm:t>
        <a:bodyPr/>
        <a:lstStyle/>
        <a:p>
          <a:pPr algn="ctr"/>
          <a:r>
            <a:rPr lang="en-US" dirty="0"/>
            <a:t>Hold</a:t>
          </a:r>
        </a:p>
      </dgm:t>
    </dgm:pt>
    <dgm:pt modelId="{E999EA99-281A-4D5A-BCEA-AA0077632C9F}" type="parTrans" cxnId="{2C4CFB5A-DFA0-47F4-AE46-B57CB53DEB4D}">
      <dgm:prSet/>
      <dgm:spPr/>
      <dgm:t>
        <a:bodyPr/>
        <a:lstStyle/>
        <a:p>
          <a:endParaRPr lang="en-US"/>
        </a:p>
      </dgm:t>
    </dgm:pt>
    <dgm:pt modelId="{1396F687-6604-414A-AA09-94B78397F565}" type="sibTrans" cxnId="{2C4CFB5A-DFA0-47F4-AE46-B57CB53DEB4D}">
      <dgm:prSet/>
      <dgm:spPr/>
      <dgm:t>
        <a:bodyPr/>
        <a:lstStyle/>
        <a:p>
          <a:endParaRPr lang="en-US"/>
        </a:p>
      </dgm:t>
    </dgm:pt>
    <dgm:pt modelId="{0AAA7E83-4119-49FE-B72D-7BD38C05F825}">
      <dgm:prSet/>
      <dgm:spPr/>
      <dgm:t>
        <a:bodyPr/>
        <a:lstStyle/>
        <a:p>
          <a:pPr algn="ctr"/>
          <a:r>
            <a:rPr lang="en-US" dirty="0"/>
            <a:t>Dual Sterile Filter</a:t>
          </a:r>
        </a:p>
      </dgm:t>
    </dgm:pt>
    <dgm:pt modelId="{A4BB8AE3-E02E-4141-B80F-01CDDE51CD1B}" type="parTrans" cxnId="{41AA09DD-2174-452F-B832-1997F90B2F44}">
      <dgm:prSet/>
      <dgm:spPr/>
      <dgm:t>
        <a:bodyPr/>
        <a:lstStyle/>
        <a:p>
          <a:endParaRPr lang="en-US"/>
        </a:p>
      </dgm:t>
    </dgm:pt>
    <dgm:pt modelId="{0487E7A7-1B05-4146-9C63-D8F312FA6F1B}" type="sibTrans" cxnId="{41AA09DD-2174-452F-B832-1997F90B2F44}">
      <dgm:prSet/>
      <dgm:spPr/>
      <dgm:t>
        <a:bodyPr/>
        <a:lstStyle/>
        <a:p>
          <a:endParaRPr lang="en-US"/>
        </a:p>
      </dgm:t>
    </dgm:pt>
    <dgm:pt modelId="{02A30BA7-676F-4300-BE89-556B293EA7E1}">
      <dgm:prSet/>
      <dgm:spPr/>
      <dgm:t>
        <a:bodyPr/>
        <a:lstStyle/>
        <a:p>
          <a:pPr algn="ctr"/>
          <a:r>
            <a:rPr lang="en-US" dirty="0"/>
            <a:t>Fill</a:t>
          </a:r>
        </a:p>
      </dgm:t>
    </dgm:pt>
    <dgm:pt modelId="{0B7BFC84-6F84-4B29-A17C-48D7C08E425A}" type="parTrans" cxnId="{376673BC-7480-4393-AECC-D0274073C764}">
      <dgm:prSet/>
      <dgm:spPr/>
      <dgm:t>
        <a:bodyPr/>
        <a:lstStyle/>
        <a:p>
          <a:endParaRPr lang="en-US"/>
        </a:p>
      </dgm:t>
    </dgm:pt>
    <dgm:pt modelId="{64D8E63A-7028-4419-A03B-8AAC6B49499B}" type="sibTrans" cxnId="{376673BC-7480-4393-AECC-D0274073C764}">
      <dgm:prSet/>
      <dgm:spPr/>
      <dgm:t>
        <a:bodyPr/>
        <a:lstStyle/>
        <a:p>
          <a:endParaRPr lang="en-US"/>
        </a:p>
      </dgm:t>
    </dgm:pt>
    <dgm:pt modelId="{27FF2E9F-C51C-4271-B9BB-5DA5BD59F804}">
      <dgm:prSet/>
      <dgm:spPr/>
      <dgm:t>
        <a:bodyPr/>
        <a:lstStyle/>
        <a:p>
          <a:pPr algn="ctr"/>
          <a:r>
            <a:rPr lang="en-US" i="0" dirty="0" err="1"/>
            <a:t>Lyo</a:t>
          </a:r>
          <a:endParaRPr lang="en-US" i="0" dirty="0"/>
        </a:p>
        <a:p>
          <a:pPr algn="ctr"/>
          <a:r>
            <a:rPr lang="en-US" i="0" dirty="0"/>
            <a:t>(if needed)</a:t>
          </a:r>
        </a:p>
      </dgm:t>
    </dgm:pt>
    <dgm:pt modelId="{990E89AF-B6CA-4E17-AB77-19E0A0D4E247}" type="parTrans" cxnId="{B6A49827-BCC1-4CBB-A5E4-F59C7D1A2B19}">
      <dgm:prSet/>
      <dgm:spPr/>
      <dgm:t>
        <a:bodyPr/>
        <a:lstStyle/>
        <a:p>
          <a:endParaRPr lang="en-US"/>
        </a:p>
      </dgm:t>
    </dgm:pt>
    <dgm:pt modelId="{4BDC946C-8BB8-46D0-9E97-4E3DDBD664DD}" type="sibTrans" cxnId="{B6A49827-BCC1-4CBB-A5E4-F59C7D1A2B19}">
      <dgm:prSet/>
      <dgm:spPr/>
      <dgm:t>
        <a:bodyPr/>
        <a:lstStyle/>
        <a:p>
          <a:endParaRPr lang="en-US"/>
        </a:p>
      </dgm:t>
    </dgm:pt>
    <dgm:pt modelId="{529E1692-61DC-4329-9736-893620BDF5EC}">
      <dgm:prSet/>
      <dgm:spPr/>
      <dgm:t>
        <a:bodyPr/>
        <a:lstStyle/>
        <a:p>
          <a:pPr algn="ctr"/>
          <a:r>
            <a:rPr lang="en-US" dirty="0"/>
            <a:t>Cap</a:t>
          </a:r>
        </a:p>
      </dgm:t>
    </dgm:pt>
    <dgm:pt modelId="{1BC47633-ED2B-4BB2-9CFB-28A62C693C36}" type="parTrans" cxnId="{630EADAF-852B-44CD-9D5C-9C3C7A3B5BC3}">
      <dgm:prSet/>
      <dgm:spPr/>
      <dgm:t>
        <a:bodyPr/>
        <a:lstStyle/>
        <a:p>
          <a:endParaRPr lang="en-US"/>
        </a:p>
      </dgm:t>
    </dgm:pt>
    <dgm:pt modelId="{CE4CC993-1AD3-436D-970F-F4504889BFA0}" type="sibTrans" cxnId="{630EADAF-852B-44CD-9D5C-9C3C7A3B5BC3}">
      <dgm:prSet/>
      <dgm:spPr/>
      <dgm:t>
        <a:bodyPr/>
        <a:lstStyle/>
        <a:p>
          <a:endParaRPr lang="en-US"/>
        </a:p>
      </dgm:t>
    </dgm:pt>
    <dgm:pt modelId="{9AC0C240-3CAC-42DB-B12C-41F2A288D506}">
      <dgm:prSet/>
      <dgm:spPr/>
      <dgm:t>
        <a:bodyPr/>
        <a:lstStyle/>
        <a:p>
          <a:pPr algn="ctr"/>
          <a:r>
            <a:rPr lang="en-US" dirty="0"/>
            <a:t>Inspect</a:t>
          </a:r>
        </a:p>
      </dgm:t>
    </dgm:pt>
    <dgm:pt modelId="{A765E7B4-8DE9-41C8-A3A7-1836389B7346}" type="parTrans" cxnId="{86E23CD5-C2D7-4F13-BF46-0D02251D5738}">
      <dgm:prSet/>
      <dgm:spPr/>
      <dgm:t>
        <a:bodyPr/>
        <a:lstStyle/>
        <a:p>
          <a:endParaRPr lang="en-US"/>
        </a:p>
      </dgm:t>
    </dgm:pt>
    <dgm:pt modelId="{642EDAFF-2A50-46CC-AD84-C49B48951269}" type="sibTrans" cxnId="{86E23CD5-C2D7-4F13-BF46-0D02251D5738}">
      <dgm:prSet/>
      <dgm:spPr/>
      <dgm:t>
        <a:bodyPr/>
        <a:lstStyle/>
        <a:p>
          <a:endParaRPr lang="en-US"/>
        </a:p>
      </dgm:t>
    </dgm:pt>
    <dgm:pt modelId="{B7251432-41E5-477A-94C8-5F7C1C2B99DC}">
      <dgm:prSet phldrT="[Text]"/>
      <dgm:spPr/>
      <dgm:t>
        <a:bodyPr/>
        <a:lstStyle/>
        <a:p>
          <a:pPr algn="ctr"/>
          <a:r>
            <a:rPr lang="en-US" dirty="0"/>
            <a:t>Pool &amp;</a:t>
          </a:r>
        </a:p>
        <a:p>
          <a:pPr algn="ctr"/>
          <a:r>
            <a:rPr lang="en-US" i="0" dirty="0"/>
            <a:t>Compound</a:t>
          </a:r>
        </a:p>
      </dgm:t>
    </dgm:pt>
    <dgm:pt modelId="{F3E0F1CF-CB42-4200-B223-1366435F812D}" type="sibTrans" cxnId="{F2C80588-8E87-4C5F-9F24-57DD4E6760E5}">
      <dgm:prSet/>
      <dgm:spPr/>
      <dgm:t>
        <a:bodyPr/>
        <a:lstStyle/>
        <a:p>
          <a:endParaRPr lang="en-US"/>
        </a:p>
      </dgm:t>
    </dgm:pt>
    <dgm:pt modelId="{40696851-8134-4C26-88F3-7D65297B1DB6}" type="parTrans" cxnId="{F2C80588-8E87-4C5F-9F24-57DD4E6760E5}">
      <dgm:prSet/>
      <dgm:spPr/>
      <dgm:t>
        <a:bodyPr/>
        <a:lstStyle/>
        <a:p>
          <a:endParaRPr lang="en-US"/>
        </a:p>
      </dgm:t>
    </dgm:pt>
    <dgm:pt modelId="{8634E565-BFAE-4BFC-B832-69BEACA164F7}" type="pres">
      <dgm:prSet presAssocID="{8DD11AF5-9E79-4FB5-B049-7116C2DA605D}" presName="Name0" presStyleCnt="0">
        <dgm:presLayoutVars>
          <dgm:chMax/>
          <dgm:chPref/>
          <dgm:dir/>
          <dgm:animLvl val="lvl"/>
          <dgm:resizeHandles val="exact"/>
        </dgm:presLayoutVars>
      </dgm:prSet>
      <dgm:spPr/>
    </dgm:pt>
    <dgm:pt modelId="{3BD38D17-5490-424F-8F2A-5A659C19B450}" type="pres">
      <dgm:prSet presAssocID="{DCD1D9CD-1002-44EA-83B5-55CDFDD27DF6}" presName="composite" presStyleCnt="0"/>
      <dgm:spPr/>
    </dgm:pt>
    <dgm:pt modelId="{3677FEE0-8BC9-4A3F-AC61-11EF4BAC9E46}" type="pres">
      <dgm:prSet presAssocID="{DCD1D9CD-1002-44EA-83B5-55CDFDD27DF6}" presName="Image" presStyleLbl="alignNode1" presStyleIdx="0" presStyleCnt="9"/>
      <dgm:spPr>
        <a:blipFill rotWithShape="1">
          <a:blip xmlns:r="http://schemas.openxmlformats.org/officeDocument/2006/relationships" r:embed="rId1"/>
          <a:srcRect/>
          <a:stretch>
            <a:fillRect l="-7000" r="-7000"/>
          </a:stretch>
        </a:blipFill>
      </dgm:spPr>
    </dgm:pt>
    <dgm:pt modelId="{D89ACED7-DBD3-47BE-AD20-D89237DE5E84}" type="pres">
      <dgm:prSet presAssocID="{DCD1D9CD-1002-44EA-83B5-55CDFDD27DF6}" presName="Accent" presStyleLbl="parChTrans1D1" presStyleIdx="0" presStyleCnt="9"/>
      <dgm:spPr/>
    </dgm:pt>
    <dgm:pt modelId="{88429236-512A-41DC-98CF-0232B26CB6ED}" type="pres">
      <dgm:prSet presAssocID="{DCD1D9CD-1002-44EA-83B5-55CDFDD27DF6}" presName="Parent" presStyleLbl="revTx" presStyleIdx="0" presStyleCnt="9">
        <dgm:presLayoutVars>
          <dgm:chMax val="0"/>
          <dgm:chPref val="0"/>
          <dgm:bulletEnabled val="1"/>
        </dgm:presLayoutVars>
      </dgm:prSet>
      <dgm:spPr/>
    </dgm:pt>
    <dgm:pt modelId="{63A2A0F1-37BB-4028-BA79-CC76C6C0DFF9}" type="pres">
      <dgm:prSet presAssocID="{94BD43E5-EC69-4FCE-A866-619390DBC0D3}" presName="sibTrans" presStyleCnt="0"/>
      <dgm:spPr/>
    </dgm:pt>
    <dgm:pt modelId="{8B0EC31E-38FE-41F3-B12A-A3D5DDBB8C67}" type="pres">
      <dgm:prSet presAssocID="{B7251432-41E5-477A-94C8-5F7C1C2B99DC}" presName="composite" presStyleCnt="0"/>
      <dgm:spPr/>
    </dgm:pt>
    <dgm:pt modelId="{B8616479-24E1-4396-AA12-30096E2E2E6B}" type="pres">
      <dgm:prSet presAssocID="{B7251432-41E5-477A-94C8-5F7C1C2B99DC}" presName="Image" presStyleLbl="alignNode1" presStyleIdx="1" presStyleCnt="9"/>
      <dgm:spPr>
        <a:blipFill rotWithShape="1">
          <a:blip xmlns:r="http://schemas.openxmlformats.org/officeDocument/2006/relationships" r:embed="rId2"/>
          <a:stretch>
            <a:fillRect/>
          </a:stretch>
        </a:blipFill>
      </dgm:spPr>
    </dgm:pt>
    <dgm:pt modelId="{EBFA0173-BCCD-40CB-9EE9-4F824FEF76A1}" type="pres">
      <dgm:prSet presAssocID="{B7251432-41E5-477A-94C8-5F7C1C2B99DC}" presName="Accent" presStyleLbl="parChTrans1D1" presStyleIdx="1" presStyleCnt="9"/>
      <dgm:spPr/>
    </dgm:pt>
    <dgm:pt modelId="{D9DFB9EA-0F32-412D-9D45-62A6122C2496}" type="pres">
      <dgm:prSet presAssocID="{B7251432-41E5-477A-94C8-5F7C1C2B99DC}" presName="Parent" presStyleLbl="revTx" presStyleIdx="1" presStyleCnt="9">
        <dgm:presLayoutVars>
          <dgm:chMax val="0"/>
          <dgm:chPref val="0"/>
          <dgm:bulletEnabled val="1"/>
        </dgm:presLayoutVars>
      </dgm:prSet>
      <dgm:spPr/>
    </dgm:pt>
    <dgm:pt modelId="{CCAA37D4-1AD9-47CA-B6B2-5DB88134D5FC}" type="pres">
      <dgm:prSet presAssocID="{F3E0F1CF-CB42-4200-B223-1366435F812D}" presName="sibTrans" presStyleCnt="0"/>
      <dgm:spPr/>
    </dgm:pt>
    <dgm:pt modelId="{7337C5E3-46C7-45F5-BDBE-77A9AB23BD13}" type="pres">
      <dgm:prSet presAssocID="{62050482-E012-4220-8148-0ED2CD42AF06}" presName="composite" presStyleCnt="0"/>
      <dgm:spPr/>
    </dgm:pt>
    <dgm:pt modelId="{36D430D2-2D33-47E8-AE5E-CE1956AE9F07}" type="pres">
      <dgm:prSet presAssocID="{62050482-E012-4220-8148-0ED2CD42AF06}" presName="Image" presStyleLbl="alignNode1" presStyleIdx="2" presStyleCnt="9"/>
      <dgm:spPr>
        <a:blipFill dpi="0" rotWithShape="1">
          <a:blip xmlns:r="http://schemas.openxmlformats.org/officeDocument/2006/relationships" r:embed="rId3"/>
          <a:srcRect/>
          <a:stretch>
            <a:fillRect t="-377" r="-377"/>
          </a:stretch>
        </a:blipFill>
      </dgm:spPr>
    </dgm:pt>
    <dgm:pt modelId="{CA1422EF-5B9C-44B3-BCB9-EE0A3315C7AE}" type="pres">
      <dgm:prSet presAssocID="{62050482-E012-4220-8148-0ED2CD42AF06}" presName="Accent" presStyleLbl="parChTrans1D1" presStyleIdx="2" presStyleCnt="9"/>
      <dgm:spPr/>
    </dgm:pt>
    <dgm:pt modelId="{CCE90979-5898-4C6F-9CC6-7A8AEE087715}" type="pres">
      <dgm:prSet presAssocID="{62050482-E012-4220-8148-0ED2CD42AF06}" presName="Parent" presStyleLbl="revTx" presStyleIdx="2" presStyleCnt="9">
        <dgm:presLayoutVars>
          <dgm:chMax val="0"/>
          <dgm:chPref val="0"/>
          <dgm:bulletEnabled val="1"/>
        </dgm:presLayoutVars>
      </dgm:prSet>
      <dgm:spPr/>
    </dgm:pt>
    <dgm:pt modelId="{B0361BE8-070E-4A80-8301-AA9F4A10F03F}" type="pres">
      <dgm:prSet presAssocID="{07DA57EC-8803-4DB1-988C-A7CE449B94A9}" presName="sibTrans" presStyleCnt="0"/>
      <dgm:spPr/>
    </dgm:pt>
    <dgm:pt modelId="{82EFD86C-6C72-4825-83AD-8DB93C30FC7B}" type="pres">
      <dgm:prSet presAssocID="{12EA221B-C582-413E-A9E3-C7FFA4688FAE}" presName="composite" presStyleCnt="0"/>
      <dgm:spPr/>
    </dgm:pt>
    <dgm:pt modelId="{93A3A5F0-8B82-4BFA-B013-FD922CB9398F}" type="pres">
      <dgm:prSet presAssocID="{12EA221B-C582-413E-A9E3-C7FFA4688FAE}" presName="Image" presStyleLbl="alignNode1" presStyleIdx="3" presStyleCnt="9"/>
      <dgm:spPr>
        <a:blipFill rotWithShape="1">
          <a:blip xmlns:r="http://schemas.openxmlformats.org/officeDocument/2006/relationships" r:embed="rId4"/>
          <a:stretch>
            <a:fillRect/>
          </a:stretch>
        </a:blipFill>
      </dgm:spPr>
    </dgm:pt>
    <dgm:pt modelId="{6B6F471E-EEB7-4A5F-B46A-BAF391446387}" type="pres">
      <dgm:prSet presAssocID="{12EA221B-C582-413E-A9E3-C7FFA4688FAE}" presName="Accent" presStyleLbl="parChTrans1D1" presStyleIdx="3" presStyleCnt="9"/>
      <dgm:spPr/>
    </dgm:pt>
    <dgm:pt modelId="{32C9D86E-EA71-4AE7-A8E9-65EBFC819591}" type="pres">
      <dgm:prSet presAssocID="{12EA221B-C582-413E-A9E3-C7FFA4688FAE}" presName="Parent" presStyleLbl="revTx" presStyleIdx="3" presStyleCnt="9">
        <dgm:presLayoutVars>
          <dgm:chMax val="0"/>
          <dgm:chPref val="0"/>
          <dgm:bulletEnabled val="1"/>
        </dgm:presLayoutVars>
      </dgm:prSet>
      <dgm:spPr/>
    </dgm:pt>
    <dgm:pt modelId="{0151B6D1-860D-4B0F-8826-BF28CCB57B2F}" type="pres">
      <dgm:prSet presAssocID="{1396F687-6604-414A-AA09-94B78397F565}" presName="sibTrans" presStyleCnt="0"/>
      <dgm:spPr/>
    </dgm:pt>
    <dgm:pt modelId="{F26A786A-3FA4-46B1-9DDF-BF258FFFB36C}" type="pres">
      <dgm:prSet presAssocID="{0AAA7E83-4119-49FE-B72D-7BD38C05F825}" presName="composite" presStyleCnt="0"/>
      <dgm:spPr/>
    </dgm:pt>
    <dgm:pt modelId="{36BFAFCD-FAEC-4287-A232-C4D0305EFD66}" type="pres">
      <dgm:prSet presAssocID="{0AAA7E83-4119-49FE-B72D-7BD38C05F825}" presName="Image" presStyleLbl="alignNode1" presStyleIdx="4" presStyleCnt="9"/>
      <dgm:spPr>
        <a:blipFill rotWithShape="1">
          <a:blip xmlns:r="http://schemas.openxmlformats.org/officeDocument/2006/relationships" r:embed="rId5"/>
          <a:srcRect/>
          <a:stretch>
            <a:fillRect/>
          </a:stretch>
        </a:blipFill>
      </dgm:spPr>
    </dgm:pt>
    <dgm:pt modelId="{1F8D79B3-A403-482E-A8DC-929D71BDF457}" type="pres">
      <dgm:prSet presAssocID="{0AAA7E83-4119-49FE-B72D-7BD38C05F825}" presName="Accent" presStyleLbl="parChTrans1D1" presStyleIdx="4" presStyleCnt="9"/>
      <dgm:spPr/>
    </dgm:pt>
    <dgm:pt modelId="{1C158EB5-549B-4E91-9B57-800263546125}" type="pres">
      <dgm:prSet presAssocID="{0AAA7E83-4119-49FE-B72D-7BD38C05F825}" presName="Parent" presStyleLbl="revTx" presStyleIdx="4" presStyleCnt="9">
        <dgm:presLayoutVars>
          <dgm:chMax val="0"/>
          <dgm:chPref val="0"/>
          <dgm:bulletEnabled val="1"/>
        </dgm:presLayoutVars>
      </dgm:prSet>
      <dgm:spPr/>
    </dgm:pt>
    <dgm:pt modelId="{65A473EF-EA04-41EB-85E3-DC24624A3275}" type="pres">
      <dgm:prSet presAssocID="{0487E7A7-1B05-4146-9C63-D8F312FA6F1B}" presName="sibTrans" presStyleCnt="0"/>
      <dgm:spPr/>
    </dgm:pt>
    <dgm:pt modelId="{B3DCE9B2-DE49-4CEB-9E32-DDD4C8923E1F}" type="pres">
      <dgm:prSet presAssocID="{02A30BA7-676F-4300-BE89-556B293EA7E1}" presName="composite" presStyleCnt="0"/>
      <dgm:spPr/>
    </dgm:pt>
    <dgm:pt modelId="{D710C0FD-8D31-4F93-A0CD-0EA2B6F488C4}" type="pres">
      <dgm:prSet presAssocID="{02A30BA7-676F-4300-BE89-556B293EA7E1}" presName="Image" presStyleLbl="alignNode1" presStyleIdx="5" presStyleCnt="9"/>
      <dgm:spPr>
        <a:blipFill rotWithShape="1">
          <a:blip xmlns:r="http://schemas.openxmlformats.org/officeDocument/2006/relationships" r:embed="rId6"/>
          <a:stretch>
            <a:fillRect/>
          </a:stretch>
        </a:blipFill>
      </dgm:spPr>
    </dgm:pt>
    <dgm:pt modelId="{930EB235-A794-437C-A1DF-D1BD43B7133D}" type="pres">
      <dgm:prSet presAssocID="{02A30BA7-676F-4300-BE89-556B293EA7E1}" presName="Accent" presStyleLbl="parChTrans1D1" presStyleIdx="5" presStyleCnt="9"/>
      <dgm:spPr/>
    </dgm:pt>
    <dgm:pt modelId="{32339882-5A4E-4D9A-8883-F7B3E9F7E3B4}" type="pres">
      <dgm:prSet presAssocID="{02A30BA7-676F-4300-BE89-556B293EA7E1}" presName="Parent" presStyleLbl="revTx" presStyleIdx="5" presStyleCnt="9">
        <dgm:presLayoutVars>
          <dgm:chMax val="0"/>
          <dgm:chPref val="0"/>
          <dgm:bulletEnabled val="1"/>
        </dgm:presLayoutVars>
      </dgm:prSet>
      <dgm:spPr/>
    </dgm:pt>
    <dgm:pt modelId="{FCA9CEFA-4A92-4706-9993-827BFC0903B2}" type="pres">
      <dgm:prSet presAssocID="{64D8E63A-7028-4419-A03B-8AAC6B49499B}" presName="sibTrans" presStyleCnt="0"/>
      <dgm:spPr/>
    </dgm:pt>
    <dgm:pt modelId="{1C534890-E251-4FE7-8785-74E46514F43B}" type="pres">
      <dgm:prSet presAssocID="{27FF2E9F-C51C-4271-B9BB-5DA5BD59F804}" presName="composite" presStyleCnt="0"/>
      <dgm:spPr/>
    </dgm:pt>
    <dgm:pt modelId="{403EF57E-B242-415C-8C7C-07453DA680ED}" type="pres">
      <dgm:prSet presAssocID="{27FF2E9F-C51C-4271-B9BB-5DA5BD59F804}" presName="Image" presStyleLbl="alignNode1" presStyleIdx="6" presStyleCnt="9"/>
      <dgm:spPr>
        <a:blipFill rotWithShape="1">
          <a:blip xmlns:r="http://schemas.openxmlformats.org/officeDocument/2006/relationships" r:embed="rId7"/>
          <a:stretch>
            <a:fillRect/>
          </a:stretch>
        </a:blipFill>
      </dgm:spPr>
    </dgm:pt>
    <dgm:pt modelId="{F9E6AA54-E243-47B0-B158-96EDC50CC7D2}" type="pres">
      <dgm:prSet presAssocID="{27FF2E9F-C51C-4271-B9BB-5DA5BD59F804}" presName="Accent" presStyleLbl="parChTrans1D1" presStyleIdx="6" presStyleCnt="9"/>
      <dgm:spPr/>
    </dgm:pt>
    <dgm:pt modelId="{0E66F861-EEB2-4FAC-84C0-1F3F87E1F4C4}" type="pres">
      <dgm:prSet presAssocID="{27FF2E9F-C51C-4271-B9BB-5DA5BD59F804}" presName="Parent" presStyleLbl="revTx" presStyleIdx="6" presStyleCnt="9">
        <dgm:presLayoutVars>
          <dgm:chMax val="0"/>
          <dgm:chPref val="0"/>
          <dgm:bulletEnabled val="1"/>
        </dgm:presLayoutVars>
      </dgm:prSet>
      <dgm:spPr/>
    </dgm:pt>
    <dgm:pt modelId="{D7859B71-9577-4405-B0DA-39F8C9E6BEFB}" type="pres">
      <dgm:prSet presAssocID="{4BDC946C-8BB8-46D0-9E97-4E3DDBD664DD}" presName="sibTrans" presStyleCnt="0"/>
      <dgm:spPr/>
    </dgm:pt>
    <dgm:pt modelId="{7A21FC9B-E9AB-4E58-A8B7-B1C86AC259B0}" type="pres">
      <dgm:prSet presAssocID="{529E1692-61DC-4329-9736-893620BDF5EC}" presName="composite" presStyleCnt="0"/>
      <dgm:spPr/>
    </dgm:pt>
    <dgm:pt modelId="{1502349E-5FA1-449C-B7D4-070E1601E5F6}" type="pres">
      <dgm:prSet presAssocID="{529E1692-61DC-4329-9736-893620BDF5EC}" presName="Image" presStyleLbl="alignNode1" presStyleIdx="7" presStyleCnt="9"/>
      <dgm:spPr>
        <a:blipFill rotWithShape="1">
          <a:blip xmlns:r="http://schemas.openxmlformats.org/officeDocument/2006/relationships" r:embed="rId8"/>
          <a:stretch>
            <a:fillRect/>
          </a:stretch>
        </a:blipFill>
      </dgm:spPr>
    </dgm:pt>
    <dgm:pt modelId="{EFE381FC-59D9-4851-9EFA-BDC708280161}" type="pres">
      <dgm:prSet presAssocID="{529E1692-61DC-4329-9736-893620BDF5EC}" presName="Accent" presStyleLbl="parChTrans1D1" presStyleIdx="7" presStyleCnt="9"/>
      <dgm:spPr/>
    </dgm:pt>
    <dgm:pt modelId="{4F196CC6-0C92-4DA8-96FB-866877F8C141}" type="pres">
      <dgm:prSet presAssocID="{529E1692-61DC-4329-9736-893620BDF5EC}" presName="Parent" presStyleLbl="revTx" presStyleIdx="7" presStyleCnt="9">
        <dgm:presLayoutVars>
          <dgm:chMax val="0"/>
          <dgm:chPref val="0"/>
          <dgm:bulletEnabled val="1"/>
        </dgm:presLayoutVars>
      </dgm:prSet>
      <dgm:spPr/>
    </dgm:pt>
    <dgm:pt modelId="{E223E81C-FC27-439B-BD21-2313D4544715}" type="pres">
      <dgm:prSet presAssocID="{CE4CC993-1AD3-436D-970F-F4504889BFA0}" presName="sibTrans" presStyleCnt="0"/>
      <dgm:spPr/>
    </dgm:pt>
    <dgm:pt modelId="{E3902C52-282B-4FAD-9DEC-947904DA01DE}" type="pres">
      <dgm:prSet presAssocID="{9AC0C240-3CAC-42DB-B12C-41F2A288D506}" presName="composite" presStyleCnt="0"/>
      <dgm:spPr/>
    </dgm:pt>
    <dgm:pt modelId="{F1523B33-297A-4567-8E29-2ED6676FD3B5}" type="pres">
      <dgm:prSet presAssocID="{9AC0C240-3CAC-42DB-B12C-41F2A288D506}" presName="Image" presStyleLbl="alignNode1" presStyleIdx="8" presStyleCnt="9"/>
      <dgm:spPr>
        <a:blipFill rotWithShape="1">
          <a:blip xmlns:r="http://schemas.openxmlformats.org/officeDocument/2006/relationships" r:embed="rId9"/>
          <a:stretch>
            <a:fillRect/>
          </a:stretch>
        </a:blipFill>
      </dgm:spPr>
    </dgm:pt>
    <dgm:pt modelId="{EE158CF7-1712-450A-B12A-048C7196E252}" type="pres">
      <dgm:prSet presAssocID="{9AC0C240-3CAC-42DB-B12C-41F2A288D506}" presName="Accent" presStyleLbl="parChTrans1D1" presStyleIdx="8" presStyleCnt="9"/>
      <dgm:spPr/>
    </dgm:pt>
    <dgm:pt modelId="{2128CBCF-4624-4299-87AB-A74631778430}" type="pres">
      <dgm:prSet presAssocID="{9AC0C240-3CAC-42DB-B12C-41F2A288D506}" presName="Parent" presStyleLbl="revTx" presStyleIdx="8" presStyleCnt="9">
        <dgm:presLayoutVars>
          <dgm:chMax val="0"/>
          <dgm:chPref val="0"/>
          <dgm:bulletEnabled val="1"/>
        </dgm:presLayoutVars>
      </dgm:prSet>
      <dgm:spPr/>
    </dgm:pt>
  </dgm:ptLst>
  <dgm:cxnLst>
    <dgm:cxn modelId="{B6A49827-BCC1-4CBB-A5E4-F59C7D1A2B19}" srcId="{8DD11AF5-9E79-4FB5-B049-7116C2DA605D}" destId="{27FF2E9F-C51C-4271-B9BB-5DA5BD59F804}" srcOrd="6" destOrd="0" parTransId="{990E89AF-B6CA-4E17-AB77-19E0A0D4E247}" sibTransId="{4BDC946C-8BB8-46D0-9E97-4E3DDBD664DD}"/>
    <dgm:cxn modelId="{6C513263-90E9-412C-AE4D-F8334F0990A8}" type="presOf" srcId="{8DD11AF5-9E79-4FB5-B049-7116C2DA605D}" destId="{8634E565-BFAE-4BFC-B832-69BEACA164F7}" srcOrd="0" destOrd="0" presId="urn:microsoft.com/office/officeart/2008/layout/PictureLineup"/>
    <dgm:cxn modelId="{261B4865-4A39-4D6B-8986-05E01D0AD9F7}" srcId="{8DD11AF5-9E79-4FB5-B049-7116C2DA605D}" destId="{DCD1D9CD-1002-44EA-83B5-55CDFDD27DF6}" srcOrd="0" destOrd="0" parTransId="{EAF969A4-5747-4321-9E5F-3DD372CE2F71}" sibTransId="{94BD43E5-EC69-4FCE-A866-619390DBC0D3}"/>
    <dgm:cxn modelId="{8196C058-FA95-48CC-8A9A-78B0D43F7013}" type="presOf" srcId="{62050482-E012-4220-8148-0ED2CD42AF06}" destId="{CCE90979-5898-4C6F-9CC6-7A8AEE087715}" srcOrd="0" destOrd="0" presId="urn:microsoft.com/office/officeart/2008/layout/PictureLineup"/>
    <dgm:cxn modelId="{2DF1BB5A-9924-499D-A92A-D54065E8DBA1}" srcId="{8DD11AF5-9E79-4FB5-B049-7116C2DA605D}" destId="{62050482-E012-4220-8148-0ED2CD42AF06}" srcOrd="2" destOrd="0" parTransId="{3E930C01-360E-4CC7-9B49-05FC20F4ACDC}" sibTransId="{07DA57EC-8803-4DB1-988C-A7CE449B94A9}"/>
    <dgm:cxn modelId="{2C4CFB5A-DFA0-47F4-AE46-B57CB53DEB4D}" srcId="{8DD11AF5-9E79-4FB5-B049-7116C2DA605D}" destId="{12EA221B-C582-413E-A9E3-C7FFA4688FAE}" srcOrd="3" destOrd="0" parTransId="{E999EA99-281A-4D5A-BCEA-AA0077632C9F}" sibTransId="{1396F687-6604-414A-AA09-94B78397F565}"/>
    <dgm:cxn modelId="{D900927F-4068-4C8E-8234-6739EAD45BDF}" type="presOf" srcId="{B7251432-41E5-477A-94C8-5F7C1C2B99DC}" destId="{D9DFB9EA-0F32-412D-9D45-62A6122C2496}" srcOrd="0" destOrd="0" presId="urn:microsoft.com/office/officeart/2008/layout/PictureLineup"/>
    <dgm:cxn modelId="{F2C80588-8E87-4C5F-9F24-57DD4E6760E5}" srcId="{8DD11AF5-9E79-4FB5-B049-7116C2DA605D}" destId="{B7251432-41E5-477A-94C8-5F7C1C2B99DC}" srcOrd="1" destOrd="0" parTransId="{40696851-8134-4C26-88F3-7D65297B1DB6}" sibTransId="{F3E0F1CF-CB42-4200-B223-1366435F812D}"/>
    <dgm:cxn modelId="{7C4AE18D-9637-4346-86D0-827E7C66CC72}" type="presOf" srcId="{27FF2E9F-C51C-4271-B9BB-5DA5BD59F804}" destId="{0E66F861-EEB2-4FAC-84C0-1F3F87E1F4C4}" srcOrd="0" destOrd="0" presId="urn:microsoft.com/office/officeart/2008/layout/PictureLineup"/>
    <dgm:cxn modelId="{471D8D8F-0FA9-4812-B887-E15F5CE77CDD}" type="presOf" srcId="{0AAA7E83-4119-49FE-B72D-7BD38C05F825}" destId="{1C158EB5-549B-4E91-9B57-800263546125}" srcOrd="0" destOrd="0" presId="urn:microsoft.com/office/officeart/2008/layout/PictureLineup"/>
    <dgm:cxn modelId="{E0D86898-A744-46BC-AC42-4964A54FFDA0}" type="presOf" srcId="{12EA221B-C582-413E-A9E3-C7FFA4688FAE}" destId="{32C9D86E-EA71-4AE7-A8E9-65EBFC819591}" srcOrd="0" destOrd="0" presId="urn:microsoft.com/office/officeart/2008/layout/PictureLineup"/>
    <dgm:cxn modelId="{830AA89F-4273-4435-B68C-0DDED35EC0D8}" type="presOf" srcId="{529E1692-61DC-4329-9736-893620BDF5EC}" destId="{4F196CC6-0C92-4DA8-96FB-866877F8C141}" srcOrd="0" destOrd="0" presId="urn:microsoft.com/office/officeart/2008/layout/PictureLineup"/>
    <dgm:cxn modelId="{230964A1-945C-4DF8-9C48-965BC9D7AD2C}" type="presOf" srcId="{9AC0C240-3CAC-42DB-B12C-41F2A288D506}" destId="{2128CBCF-4624-4299-87AB-A74631778430}" srcOrd="0" destOrd="0" presId="urn:microsoft.com/office/officeart/2008/layout/PictureLineup"/>
    <dgm:cxn modelId="{630EADAF-852B-44CD-9D5C-9C3C7A3B5BC3}" srcId="{8DD11AF5-9E79-4FB5-B049-7116C2DA605D}" destId="{529E1692-61DC-4329-9736-893620BDF5EC}" srcOrd="7" destOrd="0" parTransId="{1BC47633-ED2B-4BB2-9CFB-28A62C693C36}" sibTransId="{CE4CC993-1AD3-436D-970F-F4504889BFA0}"/>
    <dgm:cxn modelId="{376673BC-7480-4393-AECC-D0274073C764}" srcId="{8DD11AF5-9E79-4FB5-B049-7116C2DA605D}" destId="{02A30BA7-676F-4300-BE89-556B293EA7E1}" srcOrd="5" destOrd="0" parTransId="{0B7BFC84-6F84-4B29-A17C-48D7C08E425A}" sibTransId="{64D8E63A-7028-4419-A03B-8AAC6B49499B}"/>
    <dgm:cxn modelId="{C0F30DCA-61A6-43AA-A231-CB420604DC2A}" type="presOf" srcId="{DCD1D9CD-1002-44EA-83B5-55CDFDD27DF6}" destId="{88429236-512A-41DC-98CF-0232B26CB6ED}" srcOrd="0" destOrd="0" presId="urn:microsoft.com/office/officeart/2008/layout/PictureLineup"/>
    <dgm:cxn modelId="{86E23CD5-C2D7-4F13-BF46-0D02251D5738}" srcId="{8DD11AF5-9E79-4FB5-B049-7116C2DA605D}" destId="{9AC0C240-3CAC-42DB-B12C-41F2A288D506}" srcOrd="8" destOrd="0" parTransId="{A765E7B4-8DE9-41C8-A3A7-1836389B7346}" sibTransId="{642EDAFF-2A50-46CC-AD84-C49B48951269}"/>
    <dgm:cxn modelId="{41AA09DD-2174-452F-B832-1997F90B2F44}" srcId="{8DD11AF5-9E79-4FB5-B049-7116C2DA605D}" destId="{0AAA7E83-4119-49FE-B72D-7BD38C05F825}" srcOrd="4" destOrd="0" parTransId="{A4BB8AE3-E02E-4141-B80F-01CDDE51CD1B}" sibTransId="{0487E7A7-1B05-4146-9C63-D8F312FA6F1B}"/>
    <dgm:cxn modelId="{DA5856FA-70CE-4F00-9F58-52B8F50B72F2}" type="presOf" srcId="{02A30BA7-676F-4300-BE89-556B293EA7E1}" destId="{32339882-5A4E-4D9A-8883-F7B3E9F7E3B4}" srcOrd="0" destOrd="0" presId="urn:microsoft.com/office/officeart/2008/layout/PictureLineup"/>
    <dgm:cxn modelId="{E9570E7E-AC3A-4E43-8E3E-403B8990C156}" type="presParOf" srcId="{8634E565-BFAE-4BFC-B832-69BEACA164F7}" destId="{3BD38D17-5490-424F-8F2A-5A659C19B450}" srcOrd="0" destOrd="0" presId="urn:microsoft.com/office/officeart/2008/layout/PictureLineup"/>
    <dgm:cxn modelId="{393B8D60-FB71-4479-A44A-4D60989D2B05}" type="presParOf" srcId="{3BD38D17-5490-424F-8F2A-5A659C19B450}" destId="{3677FEE0-8BC9-4A3F-AC61-11EF4BAC9E46}" srcOrd="0" destOrd="0" presId="urn:microsoft.com/office/officeart/2008/layout/PictureLineup"/>
    <dgm:cxn modelId="{DB8C2860-2565-4DE4-BDD1-566D2757A13A}" type="presParOf" srcId="{3BD38D17-5490-424F-8F2A-5A659C19B450}" destId="{D89ACED7-DBD3-47BE-AD20-D89237DE5E84}" srcOrd="1" destOrd="0" presId="urn:microsoft.com/office/officeart/2008/layout/PictureLineup"/>
    <dgm:cxn modelId="{079C85E3-179F-4062-87CF-E2EDA2D0E9A9}" type="presParOf" srcId="{3BD38D17-5490-424F-8F2A-5A659C19B450}" destId="{88429236-512A-41DC-98CF-0232B26CB6ED}" srcOrd="2" destOrd="0" presId="urn:microsoft.com/office/officeart/2008/layout/PictureLineup"/>
    <dgm:cxn modelId="{181CF570-E1FB-4E17-9527-04A84DCAEC95}" type="presParOf" srcId="{8634E565-BFAE-4BFC-B832-69BEACA164F7}" destId="{63A2A0F1-37BB-4028-BA79-CC76C6C0DFF9}" srcOrd="1" destOrd="0" presId="urn:microsoft.com/office/officeart/2008/layout/PictureLineup"/>
    <dgm:cxn modelId="{71DB7D35-E6B1-4521-8F00-68027A1F2B25}" type="presParOf" srcId="{8634E565-BFAE-4BFC-B832-69BEACA164F7}" destId="{8B0EC31E-38FE-41F3-B12A-A3D5DDBB8C67}" srcOrd="2" destOrd="0" presId="urn:microsoft.com/office/officeart/2008/layout/PictureLineup"/>
    <dgm:cxn modelId="{3517C916-0D4A-4B0D-89F9-4917827C284C}" type="presParOf" srcId="{8B0EC31E-38FE-41F3-B12A-A3D5DDBB8C67}" destId="{B8616479-24E1-4396-AA12-30096E2E2E6B}" srcOrd="0" destOrd="0" presId="urn:microsoft.com/office/officeart/2008/layout/PictureLineup"/>
    <dgm:cxn modelId="{0B0D665F-B3A8-4657-A9BF-EFDD23223ECE}" type="presParOf" srcId="{8B0EC31E-38FE-41F3-B12A-A3D5DDBB8C67}" destId="{EBFA0173-BCCD-40CB-9EE9-4F824FEF76A1}" srcOrd="1" destOrd="0" presId="urn:microsoft.com/office/officeart/2008/layout/PictureLineup"/>
    <dgm:cxn modelId="{8C07154D-3E20-42D1-B70A-80039C0441F4}" type="presParOf" srcId="{8B0EC31E-38FE-41F3-B12A-A3D5DDBB8C67}" destId="{D9DFB9EA-0F32-412D-9D45-62A6122C2496}" srcOrd="2" destOrd="0" presId="urn:microsoft.com/office/officeart/2008/layout/PictureLineup"/>
    <dgm:cxn modelId="{169116B0-F300-4EAC-9A48-238842D628CB}" type="presParOf" srcId="{8634E565-BFAE-4BFC-B832-69BEACA164F7}" destId="{CCAA37D4-1AD9-47CA-B6B2-5DB88134D5FC}" srcOrd="3" destOrd="0" presId="urn:microsoft.com/office/officeart/2008/layout/PictureLineup"/>
    <dgm:cxn modelId="{C032E814-B9BA-4C26-8E1F-9874407E85A4}" type="presParOf" srcId="{8634E565-BFAE-4BFC-B832-69BEACA164F7}" destId="{7337C5E3-46C7-45F5-BDBE-77A9AB23BD13}" srcOrd="4" destOrd="0" presId="urn:microsoft.com/office/officeart/2008/layout/PictureLineup"/>
    <dgm:cxn modelId="{C618F4FD-C924-4677-BC60-F8DBE88746A5}" type="presParOf" srcId="{7337C5E3-46C7-45F5-BDBE-77A9AB23BD13}" destId="{36D430D2-2D33-47E8-AE5E-CE1956AE9F07}" srcOrd="0" destOrd="0" presId="urn:microsoft.com/office/officeart/2008/layout/PictureLineup"/>
    <dgm:cxn modelId="{056E7893-FB65-42C5-926F-3FF0147B834C}" type="presParOf" srcId="{7337C5E3-46C7-45F5-BDBE-77A9AB23BD13}" destId="{CA1422EF-5B9C-44B3-BCB9-EE0A3315C7AE}" srcOrd="1" destOrd="0" presId="urn:microsoft.com/office/officeart/2008/layout/PictureLineup"/>
    <dgm:cxn modelId="{741A98C3-ED05-443D-AF42-BA8ACAAC7EA2}" type="presParOf" srcId="{7337C5E3-46C7-45F5-BDBE-77A9AB23BD13}" destId="{CCE90979-5898-4C6F-9CC6-7A8AEE087715}" srcOrd="2" destOrd="0" presId="urn:microsoft.com/office/officeart/2008/layout/PictureLineup"/>
    <dgm:cxn modelId="{63C89B8B-1713-4DAE-B247-FD7EF77D67F6}" type="presParOf" srcId="{8634E565-BFAE-4BFC-B832-69BEACA164F7}" destId="{B0361BE8-070E-4A80-8301-AA9F4A10F03F}" srcOrd="5" destOrd="0" presId="urn:microsoft.com/office/officeart/2008/layout/PictureLineup"/>
    <dgm:cxn modelId="{3FD8D273-E435-4837-96AC-C1F827DC77B8}" type="presParOf" srcId="{8634E565-BFAE-4BFC-B832-69BEACA164F7}" destId="{82EFD86C-6C72-4825-83AD-8DB93C30FC7B}" srcOrd="6" destOrd="0" presId="urn:microsoft.com/office/officeart/2008/layout/PictureLineup"/>
    <dgm:cxn modelId="{9F60915D-0F85-4859-9872-F678C1AC4D98}" type="presParOf" srcId="{82EFD86C-6C72-4825-83AD-8DB93C30FC7B}" destId="{93A3A5F0-8B82-4BFA-B013-FD922CB9398F}" srcOrd="0" destOrd="0" presId="urn:microsoft.com/office/officeart/2008/layout/PictureLineup"/>
    <dgm:cxn modelId="{6B5C7476-2C76-4211-8FDF-F42CF32E6741}" type="presParOf" srcId="{82EFD86C-6C72-4825-83AD-8DB93C30FC7B}" destId="{6B6F471E-EEB7-4A5F-B46A-BAF391446387}" srcOrd="1" destOrd="0" presId="urn:microsoft.com/office/officeart/2008/layout/PictureLineup"/>
    <dgm:cxn modelId="{51EBBCB4-447A-4B17-99A7-E1DBE3CF0F7D}" type="presParOf" srcId="{82EFD86C-6C72-4825-83AD-8DB93C30FC7B}" destId="{32C9D86E-EA71-4AE7-A8E9-65EBFC819591}" srcOrd="2" destOrd="0" presId="urn:microsoft.com/office/officeart/2008/layout/PictureLineup"/>
    <dgm:cxn modelId="{3615367E-232C-4A36-ACCE-A0923472CFC5}" type="presParOf" srcId="{8634E565-BFAE-4BFC-B832-69BEACA164F7}" destId="{0151B6D1-860D-4B0F-8826-BF28CCB57B2F}" srcOrd="7" destOrd="0" presId="urn:microsoft.com/office/officeart/2008/layout/PictureLineup"/>
    <dgm:cxn modelId="{2EA62919-0230-4B72-8941-4C903F55C4E1}" type="presParOf" srcId="{8634E565-BFAE-4BFC-B832-69BEACA164F7}" destId="{F26A786A-3FA4-46B1-9DDF-BF258FFFB36C}" srcOrd="8" destOrd="0" presId="urn:microsoft.com/office/officeart/2008/layout/PictureLineup"/>
    <dgm:cxn modelId="{D06D68CE-B736-4720-8DFF-62B94F3CDA2C}" type="presParOf" srcId="{F26A786A-3FA4-46B1-9DDF-BF258FFFB36C}" destId="{36BFAFCD-FAEC-4287-A232-C4D0305EFD66}" srcOrd="0" destOrd="0" presId="urn:microsoft.com/office/officeart/2008/layout/PictureLineup"/>
    <dgm:cxn modelId="{AEEF2806-2D5F-4968-B02A-48B4CC476CB5}" type="presParOf" srcId="{F26A786A-3FA4-46B1-9DDF-BF258FFFB36C}" destId="{1F8D79B3-A403-482E-A8DC-929D71BDF457}" srcOrd="1" destOrd="0" presId="urn:microsoft.com/office/officeart/2008/layout/PictureLineup"/>
    <dgm:cxn modelId="{B2D57FE6-AD4D-4767-857E-DCF612623F10}" type="presParOf" srcId="{F26A786A-3FA4-46B1-9DDF-BF258FFFB36C}" destId="{1C158EB5-549B-4E91-9B57-800263546125}" srcOrd="2" destOrd="0" presId="urn:microsoft.com/office/officeart/2008/layout/PictureLineup"/>
    <dgm:cxn modelId="{08860DC5-980F-41DC-937B-4B616C198771}" type="presParOf" srcId="{8634E565-BFAE-4BFC-B832-69BEACA164F7}" destId="{65A473EF-EA04-41EB-85E3-DC24624A3275}" srcOrd="9" destOrd="0" presId="urn:microsoft.com/office/officeart/2008/layout/PictureLineup"/>
    <dgm:cxn modelId="{1A53D3C7-D635-46AB-BB4A-BD501B556C92}" type="presParOf" srcId="{8634E565-BFAE-4BFC-B832-69BEACA164F7}" destId="{B3DCE9B2-DE49-4CEB-9E32-DDD4C8923E1F}" srcOrd="10" destOrd="0" presId="urn:microsoft.com/office/officeart/2008/layout/PictureLineup"/>
    <dgm:cxn modelId="{961ACAF5-8AF9-46BB-9259-3CA995784379}" type="presParOf" srcId="{B3DCE9B2-DE49-4CEB-9E32-DDD4C8923E1F}" destId="{D710C0FD-8D31-4F93-A0CD-0EA2B6F488C4}" srcOrd="0" destOrd="0" presId="urn:microsoft.com/office/officeart/2008/layout/PictureLineup"/>
    <dgm:cxn modelId="{887F429B-2167-431D-8B3D-5C66398A1286}" type="presParOf" srcId="{B3DCE9B2-DE49-4CEB-9E32-DDD4C8923E1F}" destId="{930EB235-A794-437C-A1DF-D1BD43B7133D}" srcOrd="1" destOrd="0" presId="urn:microsoft.com/office/officeart/2008/layout/PictureLineup"/>
    <dgm:cxn modelId="{7C32A328-F78B-4EA5-A872-F731A0A32EAB}" type="presParOf" srcId="{B3DCE9B2-DE49-4CEB-9E32-DDD4C8923E1F}" destId="{32339882-5A4E-4D9A-8883-F7B3E9F7E3B4}" srcOrd="2" destOrd="0" presId="urn:microsoft.com/office/officeart/2008/layout/PictureLineup"/>
    <dgm:cxn modelId="{F9572E1F-C974-40A9-81F9-8619A43F3789}" type="presParOf" srcId="{8634E565-BFAE-4BFC-B832-69BEACA164F7}" destId="{FCA9CEFA-4A92-4706-9993-827BFC0903B2}" srcOrd="11" destOrd="0" presId="urn:microsoft.com/office/officeart/2008/layout/PictureLineup"/>
    <dgm:cxn modelId="{8406727D-B510-4CC1-9329-E38695AE0913}" type="presParOf" srcId="{8634E565-BFAE-4BFC-B832-69BEACA164F7}" destId="{1C534890-E251-4FE7-8785-74E46514F43B}" srcOrd="12" destOrd="0" presId="urn:microsoft.com/office/officeart/2008/layout/PictureLineup"/>
    <dgm:cxn modelId="{C2F4728C-1F6B-480E-A08F-C7DCA440FD13}" type="presParOf" srcId="{1C534890-E251-4FE7-8785-74E46514F43B}" destId="{403EF57E-B242-415C-8C7C-07453DA680ED}" srcOrd="0" destOrd="0" presId="urn:microsoft.com/office/officeart/2008/layout/PictureLineup"/>
    <dgm:cxn modelId="{AF4A5CD2-C9D3-491A-942F-E3B4FFA6FA9E}" type="presParOf" srcId="{1C534890-E251-4FE7-8785-74E46514F43B}" destId="{F9E6AA54-E243-47B0-B158-96EDC50CC7D2}" srcOrd="1" destOrd="0" presId="urn:microsoft.com/office/officeart/2008/layout/PictureLineup"/>
    <dgm:cxn modelId="{84B231DD-9D3C-46C5-B21A-C7E8F11151FB}" type="presParOf" srcId="{1C534890-E251-4FE7-8785-74E46514F43B}" destId="{0E66F861-EEB2-4FAC-84C0-1F3F87E1F4C4}" srcOrd="2" destOrd="0" presId="urn:microsoft.com/office/officeart/2008/layout/PictureLineup"/>
    <dgm:cxn modelId="{0341950E-2A2E-4B67-A87E-6869AEEB154A}" type="presParOf" srcId="{8634E565-BFAE-4BFC-B832-69BEACA164F7}" destId="{D7859B71-9577-4405-B0DA-39F8C9E6BEFB}" srcOrd="13" destOrd="0" presId="urn:microsoft.com/office/officeart/2008/layout/PictureLineup"/>
    <dgm:cxn modelId="{9A4164F4-6EA0-4E18-A1D1-A11C1C07DE9E}" type="presParOf" srcId="{8634E565-BFAE-4BFC-B832-69BEACA164F7}" destId="{7A21FC9B-E9AB-4E58-A8B7-B1C86AC259B0}" srcOrd="14" destOrd="0" presId="urn:microsoft.com/office/officeart/2008/layout/PictureLineup"/>
    <dgm:cxn modelId="{32772416-ECC2-43D2-89B6-D2529AF1FBF8}" type="presParOf" srcId="{7A21FC9B-E9AB-4E58-A8B7-B1C86AC259B0}" destId="{1502349E-5FA1-449C-B7D4-070E1601E5F6}" srcOrd="0" destOrd="0" presId="urn:microsoft.com/office/officeart/2008/layout/PictureLineup"/>
    <dgm:cxn modelId="{282D09C5-F61F-4BC0-B479-85D562D794B5}" type="presParOf" srcId="{7A21FC9B-E9AB-4E58-A8B7-B1C86AC259B0}" destId="{EFE381FC-59D9-4851-9EFA-BDC708280161}" srcOrd="1" destOrd="0" presId="urn:microsoft.com/office/officeart/2008/layout/PictureLineup"/>
    <dgm:cxn modelId="{D63FCFF6-AB86-4DF9-880C-6780D40BDBBF}" type="presParOf" srcId="{7A21FC9B-E9AB-4E58-A8B7-B1C86AC259B0}" destId="{4F196CC6-0C92-4DA8-96FB-866877F8C141}" srcOrd="2" destOrd="0" presId="urn:microsoft.com/office/officeart/2008/layout/PictureLineup"/>
    <dgm:cxn modelId="{CC920FB7-D89D-4705-A815-31E9874D2A18}" type="presParOf" srcId="{8634E565-BFAE-4BFC-B832-69BEACA164F7}" destId="{E223E81C-FC27-439B-BD21-2313D4544715}" srcOrd="15" destOrd="0" presId="urn:microsoft.com/office/officeart/2008/layout/PictureLineup"/>
    <dgm:cxn modelId="{3D38B14C-BA07-45BC-B3B0-7F1C83F3BF8E}" type="presParOf" srcId="{8634E565-BFAE-4BFC-B832-69BEACA164F7}" destId="{E3902C52-282B-4FAD-9DEC-947904DA01DE}" srcOrd="16" destOrd="0" presId="urn:microsoft.com/office/officeart/2008/layout/PictureLineup"/>
    <dgm:cxn modelId="{02745A78-9283-4D03-80D3-8EF99AA023C1}" type="presParOf" srcId="{E3902C52-282B-4FAD-9DEC-947904DA01DE}" destId="{F1523B33-297A-4567-8E29-2ED6676FD3B5}" srcOrd="0" destOrd="0" presId="urn:microsoft.com/office/officeart/2008/layout/PictureLineup"/>
    <dgm:cxn modelId="{AEF6FE2A-2A90-4EA6-8D36-D7EAA0388BC7}" type="presParOf" srcId="{E3902C52-282B-4FAD-9DEC-947904DA01DE}" destId="{EE158CF7-1712-450A-B12A-048C7196E252}" srcOrd="1" destOrd="0" presId="urn:microsoft.com/office/officeart/2008/layout/PictureLineup"/>
    <dgm:cxn modelId="{BFAAEC03-0D88-4A47-9F84-631FC81CCB9C}" type="presParOf" srcId="{E3902C52-282B-4FAD-9DEC-947904DA01DE}" destId="{2128CBCF-4624-4299-87AB-A74631778430}" srcOrd="2" destOrd="0" presId="urn:microsoft.com/office/officeart/2008/layout/PictureLineup"/>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634C4F-454C-437E-9428-ECBA2EC424A9}">
      <dsp:nvSpPr>
        <dsp:cNvPr id="0" name=""/>
        <dsp:cNvSpPr/>
      </dsp:nvSpPr>
      <dsp:spPr>
        <a:xfrm>
          <a:off x="644258" y="0"/>
          <a:ext cx="7301599" cy="912269"/>
        </a:xfrm>
        <a:prstGeom prst="rightArrow">
          <a:avLst/>
        </a:prstGeom>
        <a:solidFill>
          <a:schemeClr val="accent5">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89D36628-A9D7-4805-9C87-A62AEA2E68CE}">
      <dsp:nvSpPr>
        <dsp:cNvPr id="0" name=""/>
        <dsp:cNvSpPr/>
      </dsp:nvSpPr>
      <dsp:spPr>
        <a:xfrm>
          <a:off x="5478" y="273680"/>
          <a:ext cx="1536982" cy="364907"/>
        </a:xfrm>
        <a:prstGeom prst="roundRect">
          <a:avLst/>
        </a:prstGeom>
        <a:gradFill rotWithShape="0">
          <a:gsLst>
            <a:gs pos="0">
              <a:schemeClr val="accent5">
                <a:shade val="80000"/>
                <a:hueOff val="0"/>
                <a:satOff val="0"/>
                <a:lumOff val="0"/>
                <a:alphaOff val="0"/>
                <a:shade val="51000"/>
                <a:satMod val="130000"/>
              </a:schemeClr>
            </a:gs>
            <a:gs pos="80000">
              <a:schemeClr val="accent5">
                <a:shade val="80000"/>
                <a:hueOff val="0"/>
                <a:satOff val="0"/>
                <a:lumOff val="0"/>
                <a:alphaOff val="0"/>
                <a:shade val="93000"/>
                <a:satMod val="130000"/>
              </a:schemeClr>
            </a:gs>
            <a:gs pos="100000">
              <a:schemeClr val="accent5">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Year 1</a:t>
          </a:r>
        </a:p>
      </dsp:txBody>
      <dsp:txXfrm>
        <a:off x="23291" y="291493"/>
        <a:ext cx="1501356" cy="329281"/>
      </dsp:txXfrm>
    </dsp:sp>
    <dsp:sp modelId="{85205C2E-0D9B-4B8C-B890-7FE9D3C1C9BF}">
      <dsp:nvSpPr>
        <dsp:cNvPr id="0" name=""/>
        <dsp:cNvSpPr/>
      </dsp:nvSpPr>
      <dsp:spPr>
        <a:xfrm>
          <a:off x="1766022" y="273680"/>
          <a:ext cx="1536982" cy="364907"/>
        </a:xfrm>
        <a:prstGeom prst="roundRect">
          <a:avLst/>
        </a:prstGeom>
        <a:gradFill rotWithShape="0">
          <a:gsLst>
            <a:gs pos="0">
              <a:schemeClr val="accent5">
                <a:shade val="80000"/>
                <a:hueOff val="41297"/>
                <a:satOff val="-5636"/>
                <a:lumOff val="7807"/>
                <a:alphaOff val="0"/>
                <a:shade val="51000"/>
                <a:satMod val="130000"/>
              </a:schemeClr>
            </a:gs>
            <a:gs pos="80000">
              <a:schemeClr val="accent5">
                <a:shade val="80000"/>
                <a:hueOff val="41297"/>
                <a:satOff val="-5636"/>
                <a:lumOff val="7807"/>
                <a:alphaOff val="0"/>
                <a:shade val="93000"/>
                <a:satMod val="130000"/>
              </a:schemeClr>
            </a:gs>
            <a:gs pos="100000">
              <a:schemeClr val="accent5">
                <a:shade val="80000"/>
                <a:hueOff val="41297"/>
                <a:satOff val="-5636"/>
                <a:lumOff val="780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Year 2</a:t>
          </a:r>
        </a:p>
      </dsp:txBody>
      <dsp:txXfrm>
        <a:off x="1783835" y="291493"/>
        <a:ext cx="1501356" cy="329281"/>
      </dsp:txXfrm>
    </dsp:sp>
    <dsp:sp modelId="{4504587A-4D47-4678-9BB2-989F31891F3D}">
      <dsp:nvSpPr>
        <dsp:cNvPr id="0" name=""/>
        <dsp:cNvSpPr/>
      </dsp:nvSpPr>
      <dsp:spPr>
        <a:xfrm>
          <a:off x="3526567" y="273680"/>
          <a:ext cx="1536982" cy="364907"/>
        </a:xfrm>
        <a:prstGeom prst="roundRect">
          <a:avLst/>
        </a:prstGeom>
        <a:gradFill rotWithShape="0">
          <a:gsLst>
            <a:gs pos="0">
              <a:schemeClr val="accent5">
                <a:shade val="80000"/>
                <a:hueOff val="82594"/>
                <a:satOff val="-11272"/>
                <a:lumOff val="15614"/>
                <a:alphaOff val="0"/>
                <a:shade val="51000"/>
                <a:satMod val="130000"/>
              </a:schemeClr>
            </a:gs>
            <a:gs pos="80000">
              <a:schemeClr val="accent5">
                <a:shade val="80000"/>
                <a:hueOff val="82594"/>
                <a:satOff val="-11272"/>
                <a:lumOff val="15614"/>
                <a:alphaOff val="0"/>
                <a:shade val="93000"/>
                <a:satMod val="130000"/>
              </a:schemeClr>
            </a:gs>
            <a:gs pos="100000">
              <a:schemeClr val="accent5">
                <a:shade val="80000"/>
                <a:hueOff val="82594"/>
                <a:satOff val="-11272"/>
                <a:lumOff val="1561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Year 3</a:t>
          </a:r>
        </a:p>
      </dsp:txBody>
      <dsp:txXfrm>
        <a:off x="3544380" y="291493"/>
        <a:ext cx="1501356" cy="329281"/>
      </dsp:txXfrm>
    </dsp:sp>
    <dsp:sp modelId="{1D35E713-869A-4182-94B3-524F6E5F8EA2}">
      <dsp:nvSpPr>
        <dsp:cNvPr id="0" name=""/>
        <dsp:cNvSpPr/>
      </dsp:nvSpPr>
      <dsp:spPr>
        <a:xfrm>
          <a:off x="5287111" y="273680"/>
          <a:ext cx="1536982" cy="364907"/>
        </a:xfrm>
        <a:prstGeom prst="roundRect">
          <a:avLst/>
        </a:prstGeom>
        <a:gradFill rotWithShape="0">
          <a:gsLst>
            <a:gs pos="0">
              <a:schemeClr val="accent5">
                <a:shade val="80000"/>
                <a:hueOff val="123891"/>
                <a:satOff val="-16907"/>
                <a:lumOff val="23421"/>
                <a:alphaOff val="0"/>
                <a:shade val="51000"/>
                <a:satMod val="130000"/>
              </a:schemeClr>
            </a:gs>
            <a:gs pos="80000">
              <a:schemeClr val="accent5">
                <a:shade val="80000"/>
                <a:hueOff val="123891"/>
                <a:satOff val="-16907"/>
                <a:lumOff val="23421"/>
                <a:alphaOff val="0"/>
                <a:shade val="93000"/>
                <a:satMod val="130000"/>
              </a:schemeClr>
            </a:gs>
            <a:gs pos="100000">
              <a:schemeClr val="accent5">
                <a:shade val="80000"/>
                <a:hueOff val="123891"/>
                <a:satOff val="-16907"/>
                <a:lumOff val="23421"/>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Year 4</a:t>
          </a:r>
        </a:p>
      </dsp:txBody>
      <dsp:txXfrm>
        <a:off x="5304924" y="291493"/>
        <a:ext cx="1501356" cy="329281"/>
      </dsp:txXfrm>
    </dsp:sp>
    <dsp:sp modelId="{2BDE3650-32AB-4AFA-A944-F5EBA7D9C13E}">
      <dsp:nvSpPr>
        <dsp:cNvPr id="0" name=""/>
        <dsp:cNvSpPr/>
      </dsp:nvSpPr>
      <dsp:spPr>
        <a:xfrm>
          <a:off x="7047655" y="273680"/>
          <a:ext cx="1536982" cy="364907"/>
        </a:xfrm>
        <a:prstGeom prst="roundRect">
          <a:avLst/>
        </a:prstGeom>
        <a:gradFill rotWithShape="0">
          <a:gsLst>
            <a:gs pos="0">
              <a:schemeClr val="accent5">
                <a:shade val="80000"/>
                <a:hueOff val="165189"/>
                <a:satOff val="-22543"/>
                <a:lumOff val="31228"/>
                <a:alphaOff val="0"/>
                <a:shade val="51000"/>
                <a:satMod val="130000"/>
              </a:schemeClr>
            </a:gs>
            <a:gs pos="80000">
              <a:schemeClr val="accent5">
                <a:shade val="80000"/>
                <a:hueOff val="165189"/>
                <a:satOff val="-22543"/>
                <a:lumOff val="31228"/>
                <a:alphaOff val="0"/>
                <a:shade val="93000"/>
                <a:satMod val="130000"/>
              </a:schemeClr>
            </a:gs>
            <a:gs pos="100000">
              <a:schemeClr val="accent5">
                <a:shade val="80000"/>
                <a:hueOff val="165189"/>
                <a:satOff val="-22543"/>
                <a:lumOff val="3122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Year X</a:t>
          </a:r>
        </a:p>
      </dsp:txBody>
      <dsp:txXfrm>
        <a:off x="7065468" y="291493"/>
        <a:ext cx="1501356" cy="3292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C8D50-5D64-4E5D-B137-BB8641F3CDF5}">
      <dsp:nvSpPr>
        <dsp:cNvPr id="0" name=""/>
        <dsp:cNvSpPr/>
      </dsp:nvSpPr>
      <dsp:spPr>
        <a:xfrm rot="10800000">
          <a:off x="1821019" y="1829"/>
          <a:ext cx="6553708" cy="681093"/>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0344"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kern="1200" dirty="0"/>
            <a:t>Formulation</a:t>
          </a:r>
        </a:p>
      </dsp:txBody>
      <dsp:txXfrm rot="10800000">
        <a:off x="1991292" y="1829"/>
        <a:ext cx="6383435" cy="681093"/>
      </dsp:txXfrm>
    </dsp:sp>
    <dsp:sp modelId="{6500618B-D03E-4D7C-928F-D5A54B34ED77}">
      <dsp:nvSpPr>
        <dsp:cNvPr id="0" name=""/>
        <dsp:cNvSpPr/>
      </dsp:nvSpPr>
      <dsp:spPr>
        <a:xfrm>
          <a:off x="1480472" y="1829"/>
          <a:ext cx="681093" cy="681093"/>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F5692232-63D6-4F09-B928-6BC868207855}">
      <dsp:nvSpPr>
        <dsp:cNvPr id="0" name=""/>
        <dsp:cNvSpPr/>
      </dsp:nvSpPr>
      <dsp:spPr>
        <a:xfrm rot="10800000">
          <a:off x="1821019" y="886235"/>
          <a:ext cx="6553708" cy="681093"/>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0344"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kern="1200" dirty="0"/>
            <a:t>Container Closure System and Integrity</a:t>
          </a:r>
        </a:p>
      </dsp:txBody>
      <dsp:txXfrm rot="10800000">
        <a:off x="1991292" y="886235"/>
        <a:ext cx="6383435" cy="681093"/>
      </dsp:txXfrm>
    </dsp:sp>
    <dsp:sp modelId="{97008418-27FA-43D0-8C8E-7BF48A7A51BA}">
      <dsp:nvSpPr>
        <dsp:cNvPr id="0" name=""/>
        <dsp:cNvSpPr/>
      </dsp:nvSpPr>
      <dsp:spPr>
        <a:xfrm>
          <a:off x="1480472" y="886235"/>
          <a:ext cx="681093" cy="681093"/>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9959DA79-155A-48D6-87C1-05CECD01BE07}">
      <dsp:nvSpPr>
        <dsp:cNvPr id="0" name=""/>
        <dsp:cNvSpPr/>
      </dsp:nvSpPr>
      <dsp:spPr>
        <a:xfrm rot="10800000">
          <a:off x="1821019" y="1770641"/>
          <a:ext cx="6553708" cy="681093"/>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0344"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kern="1200" dirty="0"/>
            <a:t>Fill/Finish Process</a:t>
          </a:r>
        </a:p>
      </dsp:txBody>
      <dsp:txXfrm rot="10800000">
        <a:off x="1991292" y="1770641"/>
        <a:ext cx="6383435" cy="681093"/>
      </dsp:txXfrm>
    </dsp:sp>
    <dsp:sp modelId="{E828B802-87C7-4EDD-9FD4-13D096658C27}">
      <dsp:nvSpPr>
        <dsp:cNvPr id="0" name=""/>
        <dsp:cNvSpPr/>
      </dsp:nvSpPr>
      <dsp:spPr>
        <a:xfrm>
          <a:off x="1480472" y="1770641"/>
          <a:ext cx="681093" cy="681093"/>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34000" r="-34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5EEA9E24-752D-4E01-ACE8-4312C4779F8C}">
      <dsp:nvSpPr>
        <dsp:cNvPr id="0" name=""/>
        <dsp:cNvSpPr/>
      </dsp:nvSpPr>
      <dsp:spPr>
        <a:xfrm rot="10800000">
          <a:off x="1821019" y="2655046"/>
          <a:ext cx="6553708" cy="681093"/>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0344"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kern="1200" dirty="0"/>
            <a:t>Lyophilization Process (when applicable)</a:t>
          </a:r>
        </a:p>
      </dsp:txBody>
      <dsp:txXfrm rot="10800000">
        <a:off x="1991292" y="2655046"/>
        <a:ext cx="6383435" cy="681093"/>
      </dsp:txXfrm>
    </dsp:sp>
    <dsp:sp modelId="{EA610B2F-E1B6-4827-880D-487022BBB278}">
      <dsp:nvSpPr>
        <dsp:cNvPr id="0" name=""/>
        <dsp:cNvSpPr/>
      </dsp:nvSpPr>
      <dsp:spPr>
        <a:xfrm>
          <a:off x="1480472" y="2655046"/>
          <a:ext cx="681093" cy="681093"/>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17000" r="-17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036FF8C1-6211-4A50-B1AF-6F96016429E7}">
      <dsp:nvSpPr>
        <dsp:cNvPr id="0" name=""/>
        <dsp:cNvSpPr/>
      </dsp:nvSpPr>
      <dsp:spPr>
        <a:xfrm rot="10800000">
          <a:off x="1821019" y="3539452"/>
          <a:ext cx="6553708" cy="681093"/>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0344"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kern="1200" dirty="0"/>
            <a:t>Directions for Handling and Administration (DHA)</a:t>
          </a:r>
        </a:p>
      </dsp:txBody>
      <dsp:txXfrm rot="10800000">
        <a:off x="1991292" y="3539452"/>
        <a:ext cx="6383435" cy="681093"/>
      </dsp:txXfrm>
    </dsp:sp>
    <dsp:sp modelId="{E87BDE5D-AB63-43B5-8AAE-8CBB13BB0BAE}">
      <dsp:nvSpPr>
        <dsp:cNvPr id="0" name=""/>
        <dsp:cNvSpPr/>
      </dsp:nvSpPr>
      <dsp:spPr>
        <a:xfrm rot="18539413">
          <a:off x="1480472" y="3539452"/>
          <a:ext cx="681093" cy="681093"/>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t="-25000" b="-25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81479B-C8E3-4454-AAE2-DFBEABB6EBA3}">
      <dsp:nvSpPr>
        <dsp:cNvPr id="0" name=""/>
        <dsp:cNvSpPr/>
      </dsp:nvSpPr>
      <dsp:spPr>
        <a:xfrm>
          <a:off x="4151" y="588494"/>
          <a:ext cx="2123535" cy="27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35560" rIns="99568" bIns="35560" numCol="1" spcCol="1270" anchor="ctr" anchorCtr="0">
          <a:noAutofit/>
        </a:bodyPr>
        <a:lstStyle/>
        <a:p>
          <a:pPr marL="0" lvl="0" indent="0" algn="r" defTabSz="622300">
            <a:lnSpc>
              <a:spcPct val="90000"/>
            </a:lnSpc>
            <a:spcBef>
              <a:spcPct val="0"/>
            </a:spcBef>
            <a:spcAft>
              <a:spcPct val="35000"/>
            </a:spcAft>
            <a:buNone/>
          </a:pPr>
          <a:r>
            <a:rPr lang="en-US" sz="1400" kern="1200" dirty="0"/>
            <a:t>CCS</a:t>
          </a:r>
        </a:p>
      </dsp:txBody>
      <dsp:txXfrm>
        <a:off x="4151" y="588494"/>
        <a:ext cx="2123535" cy="277200"/>
      </dsp:txXfrm>
    </dsp:sp>
    <dsp:sp modelId="{FF65FAF5-A5A1-4194-83F9-DB9887B8C4A4}">
      <dsp:nvSpPr>
        <dsp:cNvPr id="0" name=""/>
        <dsp:cNvSpPr/>
      </dsp:nvSpPr>
      <dsp:spPr>
        <a:xfrm>
          <a:off x="2127687" y="138044"/>
          <a:ext cx="424707" cy="1178100"/>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0AA387-87F9-424F-ABCE-67E39A3412B9}">
      <dsp:nvSpPr>
        <dsp:cNvPr id="0" name=""/>
        <dsp:cNvSpPr/>
      </dsp:nvSpPr>
      <dsp:spPr>
        <a:xfrm>
          <a:off x="2722277" y="138044"/>
          <a:ext cx="5776017" cy="117810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Font typeface="Arial" panose="020B0604020202020204" pitchFamily="34" charset="0"/>
            <a:buNone/>
          </a:pPr>
          <a:r>
            <a:rPr lang="en-US" sz="1400" kern="1200" dirty="0"/>
            <a:t>Container type</a:t>
          </a:r>
        </a:p>
        <a:p>
          <a:pPr marL="114300" lvl="1" indent="-114300" algn="l" defTabSz="622300">
            <a:lnSpc>
              <a:spcPct val="90000"/>
            </a:lnSpc>
            <a:spcBef>
              <a:spcPct val="0"/>
            </a:spcBef>
            <a:spcAft>
              <a:spcPct val="15000"/>
            </a:spcAft>
            <a:buFont typeface="Arial" panose="020B0604020202020204" pitchFamily="34" charset="0"/>
            <a:buNone/>
          </a:pPr>
          <a:r>
            <a:rPr lang="en-US" sz="1400" kern="1200" dirty="0"/>
            <a:t>Container size</a:t>
          </a:r>
        </a:p>
        <a:p>
          <a:pPr marL="114300" lvl="1" indent="-114300" algn="l" defTabSz="622300">
            <a:lnSpc>
              <a:spcPct val="90000"/>
            </a:lnSpc>
            <a:spcBef>
              <a:spcPct val="0"/>
            </a:spcBef>
            <a:spcAft>
              <a:spcPct val="15000"/>
            </a:spcAft>
            <a:buFont typeface="Arial" panose="020B0604020202020204" pitchFamily="34" charset="0"/>
            <a:buNone/>
          </a:pPr>
          <a:r>
            <a:rPr lang="en-US" sz="1400" kern="1200" dirty="0"/>
            <a:t>Stopper size</a:t>
          </a:r>
        </a:p>
        <a:p>
          <a:pPr marL="114300" lvl="1" indent="-114300" algn="l" defTabSz="622300">
            <a:lnSpc>
              <a:spcPct val="90000"/>
            </a:lnSpc>
            <a:spcBef>
              <a:spcPct val="0"/>
            </a:spcBef>
            <a:spcAft>
              <a:spcPct val="15000"/>
            </a:spcAft>
            <a:buFont typeface="Arial" panose="020B0604020202020204" pitchFamily="34" charset="0"/>
            <a:buNone/>
          </a:pPr>
          <a:r>
            <a:rPr lang="en-US" sz="1400" kern="1200" dirty="0"/>
            <a:t>Stopper material formulation</a:t>
          </a:r>
        </a:p>
        <a:p>
          <a:pPr marL="114300" lvl="1" indent="-114300" algn="l" defTabSz="622300">
            <a:lnSpc>
              <a:spcPct val="90000"/>
            </a:lnSpc>
            <a:spcBef>
              <a:spcPct val="0"/>
            </a:spcBef>
            <a:spcAft>
              <a:spcPct val="15000"/>
            </a:spcAft>
            <a:buFont typeface="Arial" panose="020B0604020202020204" pitchFamily="34" charset="0"/>
            <a:buNone/>
          </a:pPr>
          <a:r>
            <a:rPr lang="en-US" sz="1400" kern="1200" dirty="0"/>
            <a:t>Stopper configuration (serum vs. </a:t>
          </a:r>
          <a:r>
            <a:rPr lang="en-US" sz="1400" kern="1200" dirty="0" err="1"/>
            <a:t>lyo</a:t>
          </a:r>
          <a:r>
            <a:rPr lang="en-US" sz="1400" kern="1200" dirty="0"/>
            <a:t>)</a:t>
          </a:r>
        </a:p>
      </dsp:txBody>
      <dsp:txXfrm>
        <a:off x="2722277" y="138044"/>
        <a:ext cx="5776017" cy="1178100"/>
      </dsp:txXfrm>
    </dsp:sp>
    <dsp:sp modelId="{E458FAC3-A6E5-4471-880E-8944B6E34180}">
      <dsp:nvSpPr>
        <dsp:cNvPr id="0" name=""/>
        <dsp:cNvSpPr/>
      </dsp:nvSpPr>
      <dsp:spPr>
        <a:xfrm>
          <a:off x="4151" y="1695719"/>
          <a:ext cx="2123535" cy="27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35560" rIns="99568" bIns="35560" numCol="1" spcCol="1270" anchor="ctr" anchorCtr="0">
          <a:noAutofit/>
        </a:bodyPr>
        <a:lstStyle/>
        <a:p>
          <a:pPr marL="0" lvl="0" indent="0" algn="r" defTabSz="622300">
            <a:lnSpc>
              <a:spcPct val="90000"/>
            </a:lnSpc>
            <a:spcBef>
              <a:spcPct val="0"/>
            </a:spcBef>
            <a:spcAft>
              <a:spcPct val="35000"/>
            </a:spcAft>
            <a:buNone/>
          </a:pPr>
          <a:r>
            <a:rPr lang="en-US" sz="1400" kern="1200" dirty="0"/>
            <a:t>Influencing Factors</a:t>
          </a:r>
        </a:p>
      </dsp:txBody>
      <dsp:txXfrm>
        <a:off x="4151" y="1695719"/>
        <a:ext cx="2123535" cy="277200"/>
      </dsp:txXfrm>
    </dsp:sp>
    <dsp:sp modelId="{3033D584-7859-4651-A10B-522E9A61E981}">
      <dsp:nvSpPr>
        <dsp:cNvPr id="0" name=""/>
        <dsp:cNvSpPr/>
      </dsp:nvSpPr>
      <dsp:spPr>
        <a:xfrm>
          <a:off x="2127687" y="1366544"/>
          <a:ext cx="424707" cy="935550"/>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DCC15A-6D7E-48A1-B76B-C83A62B7C7DF}">
      <dsp:nvSpPr>
        <dsp:cNvPr id="0" name=""/>
        <dsp:cNvSpPr/>
      </dsp:nvSpPr>
      <dsp:spPr>
        <a:xfrm>
          <a:off x="2722277" y="1366544"/>
          <a:ext cx="5776017" cy="9355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Font typeface="Arial" panose="020B0604020202020204" pitchFamily="34" charset="0"/>
            <a:buNone/>
          </a:pPr>
          <a:r>
            <a:rPr lang="en-US" sz="1400" kern="1200" dirty="0"/>
            <a:t>Stage in development/life cycle</a:t>
          </a:r>
        </a:p>
        <a:p>
          <a:pPr marL="114300" lvl="1" indent="-114300" algn="l" defTabSz="622300">
            <a:lnSpc>
              <a:spcPct val="90000"/>
            </a:lnSpc>
            <a:spcBef>
              <a:spcPct val="0"/>
            </a:spcBef>
            <a:spcAft>
              <a:spcPct val="15000"/>
            </a:spcAft>
            <a:buFont typeface="Arial" panose="020B0604020202020204" pitchFamily="34" charset="0"/>
            <a:buNone/>
          </a:pPr>
          <a:r>
            <a:rPr lang="en-US" sz="1400" kern="1200" dirty="0"/>
            <a:t>Physical presentation (liquid vs. </a:t>
          </a:r>
          <a:r>
            <a:rPr lang="en-US" sz="1400" kern="1200" dirty="0" err="1"/>
            <a:t>lyo</a:t>
          </a:r>
          <a:r>
            <a:rPr lang="en-US" sz="1400" kern="1200" dirty="0"/>
            <a:t>)</a:t>
          </a:r>
        </a:p>
        <a:p>
          <a:pPr marL="114300" lvl="1" indent="-114300" algn="l" defTabSz="622300">
            <a:lnSpc>
              <a:spcPct val="90000"/>
            </a:lnSpc>
            <a:spcBef>
              <a:spcPct val="0"/>
            </a:spcBef>
            <a:spcAft>
              <a:spcPct val="15000"/>
            </a:spcAft>
            <a:buFont typeface="Arial" panose="020B0604020202020204" pitchFamily="34" charset="0"/>
            <a:buNone/>
          </a:pPr>
          <a:r>
            <a:rPr lang="en-US" sz="1400" kern="1200" dirty="0"/>
            <a:t>Drug product concentration</a:t>
          </a:r>
        </a:p>
        <a:p>
          <a:pPr marL="114300" lvl="1" indent="-114300" algn="l" defTabSz="622300">
            <a:lnSpc>
              <a:spcPct val="90000"/>
            </a:lnSpc>
            <a:spcBef>
              <a:spcPct val="0"/>
            </a:spcBef>
            <a:spcAft>
              <a:spcPct val="15000"/>
            </a:spcAft>
            <a:buFont typeface="Arial" panose="020B0604020202020204" pitchFamily="34" charset="0"/>
            <a:buNone/>
          </a:pPr>
          <a:r>
            <a:rPr lang="en-US" sz="1400" kern="1200" dirty="0"/>
            <a:t>Dosing volume</a:t>
          </a:r>
        </a:p>
      </dsp:txBody>
      <dsp:txXfrm>
        <a:off x="2722277" y="1366544"/>
        <a:ext cx="5776017" cy="935550"/>
      </dsp:txXfrm>
    </dsp:sp>
    <dsp:sp modelId="{E6A00B65-D51C-411B-BA2C-8D070B879997}">
      <dsp:nvSpPr>
        <dsp:cNvPr id="0" name=""/>
        <dsp:cNvSpPr/>
      </dsp:nvSpPr>
      <dsp:spPr>
        <a:xfrm>
          <a:off x="4151" y="2600999"/>
          <a:ext cx="2123535" cy="441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35560" rIns="99568" bIns="35560" numCol="1" spcCol="1270" anchor="ctr" anchorCtr="0">
          <a:noAutofit/>
        </a:bodyPr>
        <a:lstStyle/>
        <a:p>
          <a:pPr marL="0" lvl="0" indent="0" algn="r" defTabSz="622300">
            <a:lnSpc>
              <a:spcPct val="90000"/>
            </a:lnSpc>
            <a:spcBef>
              <a:spcPct val="0"/>
            </a:spcBef>
            <a:spcAft>
              <a:spcPct val="35000"/>
            </a:spcAft>
            <a:buNone/>
          </a:pPr>
          <a:r>
            <a:rPr lang="en-US" sz="1400" kern="1200" dirty="0"/>
            <a:t>Product Contact Controls</a:t>
          </a:r>
        </a:p>
      </dsp:txBody>
      <dsp:txXfrm>
        <a:off x="4151" y="2600999"/>
        <a:ext cx="2123535" cy="441787"/>
      </dsp:txXfrm>
    </dsp:sp>
    <dsp:sp modelId="{A8CE5201-52FF-4BD8-A4DE-3F9FF5A22025}">
      <dsp:nvSpPr>
        <dsp:cNvPr id="0" name=""/>
        <dsp:cNvSpPr/>
      </dsp:nvSpPr>
      <dsp:spPr>
        <a:xfrm>
          <a:off x="2127687" y="2352494"/>
          <a:ext cx="424707" cy="938798"/>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AAB42B1-186B-4CF5-AD31-24FDBE95A095}">
      <dsp:nvSpPr>
        <dsp:cNvPr id="0" name=""/>
        <dsp:cNvSpPr/>
      </dsp:nvSpPr>
      <dsp:spPr>
        <a:xfrm>
          <a:off x="2722277" y="2352494"/>
          <a:ext cx="5776017" cy="93879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None/>
          </a:pPr>
          <a:r>
            <a:rPr lang="en-US" sz="1400" kern="1200" dirty="0"/>
            <a:t>USP Type 1 material requirements</a:t>
          </a:r>
        </a:p>
        <a:p>
          <a:pPr marL="114300" lvl="1" indent="-114300" algn="l" defTabSz="622300">
            <a:lnSpc>
              <a:spcPct val="90000"/>
            </a:lnSpc>
            <a:spcBef>
              <a:spcPct val="0"/>
            </a:spcBef>
            <a:spcAft>
              <a:spcPct val="15000"/>
            </a:spcAft>
            <a:buNone/>
          </a:pPr>
          <a:r>
            <a:rPr lang="en-US" sz="1400" kern="1200" dirty="0"/>
            <a:t>Manufacturer and format</a:t>
          </a:r>
        </a:p>
        <a:p>
          <a:pPr marL="114300" lvl="1" indent="-114300" algn="l" defTabSz="622300">
            <a:lnSpc>
              <a:spcPct val="90000"/>
            </a:lnSpc>
            <a:spcBef>
              <a:spcPct val="0"/>
            </a:spcBef>
            <a:spcAft>
              <a:spcPct val="15000"/>
            </a:spcAft>
            <a:buNone/>
          </a:pPr>
          <a:r>
            <a:rPr lang="en-US" sz="1400" kern="1200" dirty="0"/>
            <a:t>Stopper elastomer – low extractable content, etc.</a:t>
          </a:r>
        </a:p>
        <a:p>
          <a:pPr marL="114300" lvl="1" indent="-114300" algn="l" defTabSz="622300">
            <a:lnSpc>
              <a:spcPct val="90000"/>
            </a:lnSpc>
            <a:spcBef>
              <a:spcPct val="0"/>
            </a:spcBef>
            <a:spcAft>
              <a:spcPct val="15000"/>
            </a:spcAft>
            <a:buNone/>
          </a:pPr>
          <a:r>
            <a:rPr lang="en-US" sz="1400" kern="1200" dirty="0"/>
            <a:t>Stopper configuration, size, coating</a:t>
          </a:r>
        </a:p>
      </dsp:txBody>
      <dsp:txXfrm>
        <a:off x="2722277" y="2352494"/>
        <a:ext cx="5776017" cy="938798"/>
      </dsp:txXfrm>
    </dsp:sp>
    <dsp:sp modelId="{59479B58-72D0-409C-8752-E240EB7AD561}">
      <dsp:nvSpPr>
        <dsp:cNvPr id="0" name=""/>
        <dsp:cNvSpPr/>
      </dsp:nvSpPr>
      <dsp:spPr>
        <a:xfrm>
          <a:off x="4151" y="3566917"/>
          <a:ext cx="2123535" cy="27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35560" rIns="99568" bIns="35560" numCol="1" spcCol="1270" anchor="ctr" anchorCtr="0">
          <a:noAutofit/>
        </a:bodyPr>
        <a:lstStyle/>
        <a:p>
          <a:pPr marL="0" lvl="0" indent="0" algn="r" defTabSz="622300">
            <a:lnSpc>
              <a:spcPct val="90000"/>
            </a:lnSpc>
            <a:spcBef>
              <a:spcPct val="0"/>
            </a:spcBef>
            <a:spcAft>
              <a:spcPct val="35000"/>
            </a:spcAft>
            <a:buNone/>
          </a:pPr>
          <a:r>
            <a:rPr lang="en-US" sz="1400" kern="1200" dirty="0"/>
            <a:t>Container Development</a:t>
          </a:r>
        </a:p>
      </dsp:txBody>
      <dsp:txXfrm>
        <a:off x="4151" y="3566917"/>
        <a:ext cx="2123535" cy="277200"/>
      </dsp:txXfrm>
    </dsp:sp>
    <dsp:sp modelId="{EB402312-2582-45E8-9C5B-648C34B8B183}">
      <dsp:nvSpPr>
        <dsp:cNvPr id="0" name=""/>
        <dsp:cNvSpPr/>
      </dsp:nvSpPr>
      <dsp:spPr>
        <a:xfrm>
          <a:off x="2127687" y="3341692"/>
          <a:ext cx="424707" cy="727650"/>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8A160CC-295D-4C81-8578-1127C063B757}">
      <dsp:nvSpPr>
        <dsp:cNvPr id="0" name=""/>
        <dsp:cNvSpPr/>
      </dsp:nvSpPr>
      <dsp:spPr>
        <a:xfrm>
          <a:off x="2722277" y="3341692"/>
          <a:ext cx="5776017" cy="7276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None/>
          </a:pPr>
          <a:r>
            <a:rPr lang="en-US" sz="1400" kern="1200" dirty="0" err="1"/>
            <a:t>Extractables</a:t>
          </a:r>
          <a:r>
            <a:rPr lang="en-US" sz="1400" kern="1200" dirty="0"/>
            <a:t> &amp; </a:t>
          </a:r>
          <a:r>
            <a:rPr lang="en-US" sz="1400" kern="1200" dirty="0" err="1"/>
            <a:t>leachables</a:t>
          </a:r>
          <a:endParaRPr lang="en-US" sz="1400" kern="1200" dirty="0"/>
        </a:p>
        <a:p>
          <a:pPr marL="114300" lvl="1" indent="-114300" algn="l" defTabSz="622300">
            <a:lnSpc>
              <a:spcPct val="90000"/>
            </a:lnSpc>
            <a:spcBef>
              <a:spcPct val="0"/>
            </a:spcBef>
            <a:spcAft>
              <a:spcPct val="15000"/>
            </a:spcAft>
            <a:buNone/>
          </a:pPr>
          <a:r>
            <a:rPr lang="en-US" sz="1400" kern="1200" dirty="0"/>
            <a:t>Container Closure Integrity Testing (CCIT)</a:t>
          </a:r>
        </a:p>
        <a:p>
          <a:pPr marL="114300" lvl="1" indent="-114300" algn="l" defTabSz="622300">
            <a:lnSpc>
              <a:spcPct val="90000"/>
            </a:lnSpc>
            <a:spcBef>
              <a:spcPct val="0"/>
            </a:spcBef>
            <a:spcAft>
              <a:spcPct val="15000"/>
            </a:spcAft>
            <a:buNone/>
          </a:pPr>
          <a:r>
            <a:rPr lang="en-US" sz="1400" kern="1200" dirty="0"/>
            <a:t>Delamination Assessment</a:t>
          </a:r>
        </a:p>
      </dsp:txBody>
      <dsp:txXfrm>
        <a:off x="2722277" y="3341692"/>
        <a:ext cx="5776017" cy="7276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77FEE0-8BC9-4A3F-AC61-11EF4BAC9E46}">
      <dsp:nvSpPr>
        <dsp:cNvPr id="0" name=""/>
        <dsp:cNvSpPr/>
      </dsp:nvSpPr>
      <dsp:spPr>
        <a:xfrm>
          <a:off x="4339" y="352908"/>
          <a:ext cx="980591" cy="980591"/>
        </a:xfrm>
        <a:prstGeom prst="rect">
          <a:avLst/>
        </a:prstGeom>
        <a:blipFill rotWithShape="1">
          <a:blip xmlns:r="http://schemas.openxmlformats.org/officeDocument/2006/relationships" r:embed="rId1"/>
          <a:srcRect/>
          <a:stretch>
            <a:fillRect l="-7000" r="-7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9ACED7-DBD3-47BE-AD20-D89237DE5E84}">
      <dsp:nvSpPr>
        <dsp:cNvPr id="0" name=""/>
        <dsp:cNvSpPr/>
      </dsp:nvSpPr>
      <dsp:spPr>
        <a:xfrm>
          <a:off x="4339" y="352908"/>
          <a:ext cx="98" cy="1961182"/>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429236-512A-41DC-98CF-0232B26CB6ED}">
      <dsp:nvSpPr>
        <dsp:cNvPr id="0" name=""/>
        <dsp:cNvSpPr/>
      </dsp:nvSpPr>
      <dsp:spPr>
        <a:xfrm>
          <a:off x="4339" y="1333500"/>
          <a:ext cx="980591" cy="980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kern="1200" dirty="0"/>
            <a:t>Thaw</a:t>
          </a:r>
        </a:p>
        <a:p>
          <a:pPr marL="0" lvl="0" indent="0" algn="ctr" defTabSz="533400">
            <a:lnSpc>
              <a:spcPct val="90000"/>
            </a:lnSpc>
            <a:spcBef>
              <a:spcPct val="0"/>
            </a:spcBef>
            <a:spcAft>
              <a:spcPct val="35000"/>
            </a:spcAft>
            <a:buNone/>
          </a:pPr>
          <a:r>
            <a:rPr lang="en-US" sz="1200" i="1" kern="1200" dirty="0"/>
            <a:t>(Equilibrate)</a:t>
          </a:r>
        </a:p>
      </dsp:txBody>
      <dsp:txXfrm>
        <a:off x="4339" y="1333500"/>
        <a:ext cx="980591" cy="980591"/>
      </dsp:txXfrm>
    </dsp:sp>
    <dsp:sp modelId="{B8616479-24E1-4396-AA12-30096E2E2E6B}">
      <dsp:nvSpPr>
        <dsp:cNvPr id="0" name=""/>
        <dsp:cNvSpPr/>
      </dsp:nvSpPr>
      <dsp:spPr>
        <a:xfrm>
          <a:off x="985580" y="352908"/>
          <a:ext cx="980591" cy="980591"/>
        </a:xfrm>
        <a:prstGeom prst="rect">
          <a:avLst/>
        </a:prstGeom>
        <a:blipFill rotWithShape="1">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FA0173-BCCD-40CB-9EE9-4F824FEF76A1}">
      <dsp:nvSpPr>
        <dsp:cNvPr id="0" name=""/>
        <dsp:cNvSpPr/>
      </dsp:nvSpPr>
      <dsp:spPr>
        <a:xfrm>
          <a:off x="985580" y="352908"/>
          <a:ext cx="98" cy="1961182"/>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DFB9EA-0F32-412D-9D45-62A6122C2496}">
      <dsp:nvSpPr>
        <dsp:cNvPr id="0" name=""/>
        <dsp:cNvSpPr/>
      </dsp:nvSpPr>
      <dsp:spPr>
        <a:xfrm>
          <a:off x="985580" y="1333500"/>
          <a:ext cx="980591" cy="980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kern="1200" dirty="0"/>
            <a:t>Pool &amp;</a:t>
          </a:r>
        </a:p>
        <a:p>
          <a:pPr marL="0" lvl="0" indent="0" algn="ctr" defTabSz="533400">
            <a:lnSpc>
              <a:spcPct val="90000"/>
            </a:lnSpc>
            <a:spcBef>
              <a:spcPct val="0"/>
            </a:spcBef>
            <a:spcAft>
              <a:spcPct val="35000"/>
            </a:spcAft>
            <a:buNone/>
          </a:pPr>
          <a:r>
            <a:rPr lang="en-US" sz="1200" i="0" kern="1200" dirty="0"/>
            <a:t>Compound</a:t>
          </a:r>
        </a:p>
      </dsp:txBody>
      <dsp:txXfrm>
        <a:off x="985580" y="1333500"/>
        <a:ext cx="980591" cy="980591"/>
      </dsp:txXfrm>
    </dsp:sp>
    <dsp:sp modelId="{36D430D2-2D33-47E8-AE5E-CE1956AE9F07}">
      <dsp:nvSpPr>
        <dsp:cNvPr id="0" name=""/>
        <dsp:cNvSpPr/>
      </dsp:nvSpPr>
      <dsp:spPr>
        <a:xfrm>
          <a:off x="1966821" y="352908"/>
          <a:ext cx="980591" cy="980591"/>
        </a:xfrm>
        <a:prstGeom prst="rect">
          <a:avLst/>
        </a:prstGeom>
        <a:blipFill dpi="0" rotWithShape="1">
          <a:blip xmlns:r="http://schemas.openxmlformats.org/officeDocument/2006/relationships" r:embed="rId3"/>
          <a:srcRect/>
          <a:stretch>
            <a:fillRect t="-377" r="-377"/>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1422EF-5B9C-44B3-BCB9-EE0A3315C7AE}">
      <dsp:nvSpPr>
        <dsp:cNvPr id="0" name=""/>
        <dsp:cNvSpPr/>
      </dsp:nvSpPr>
      <dsp:spPr>
        <a:xfrm>
          <a:off x="1966821" y="352908"/>
          <a:ext cx="98" cy="1961182"/>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CE90979-5898-4C6F-9CC6-7A8AEE087715}">
      <dsp:nvSpPr>
        <dsp:cNvPr id="0" name=""/>
        <dsp:cNvSpPr/>
      </dsp:nvSpPr>
      <dsp:spPr>
        <a:xfrm>
          <a:off x="1966821" y="1333500"/>
          <a:ext cx="980591" cy="980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kern="1200" dirty="0"/>
            <a:t>Bioburden </a:t>
          </a:r>
        </a:p>
        <a:p>
          <a:pPr marL="0" lvl="0" indent="0" algn="ctr" defTabSz="533400">
            <a:lnSpc>
              <a:spcPct val="90000"/>
            </a:lnSpc>
            <a:spcBef>
              <a:spcPct val="0"/>
            </a:spcBef>
            <a:spcAft>
              <a:spcPct val="35000"/>
            </a:spcAft>
            <a:buNone/>
          </a:pPr>
          <a:r>
            <a:rPr lang="en-US" sz="1200" kern="1200" dirty="0"/>
            <a:t>Reduction</a:t>
          </a:r>
        </a:p>
        <a:p>
          <a:pPr marL="0" lvl="0" indent="0" algn="ctr" defTabSz="533400">
            <a:lnSpc>
              <a:spcPct val="90000"/>
            </a:lnSpc>
            <a:spcBef>
              <a:spcPct val="0"/>
            </a:spcBef>
            <a:spcAft>
              <a:spcPct val="35000"/>
            </a:spcAft>
            <a:buNone/>
          </a:pPr>
          <a:r>
            <a:rPr lang="en-US" sz="1200" kern="1200" dirty="0"/>
            <a:t>Filter</a:t>
          </a:r>
        </a:p>
        <a:p>
          <a:pPr marL="0" lvl="0" indent="0" algn="ctr" defTabSz="533400">
            <a:lnSpc>
              <a:spcPct val="90000"/>
            </a:lnSpc>
            <a:spcBef>
              <a:spcPct val="0"/>
            </a:spcBef>
            <a:spcAft>
              <a:spcPct val="35000"/>
            </a:spcAft>
            <a:buNone/>
          </a:pPr>
          <a:endParaRPr lang="en-US" sz="1200" kern="1200" dirty="0"/>
        </a:p>
      </dsp:txBody>
      <dsp:txXfrm>
        <a:off x="1966821" y="1333500"/>
        <a:ext cx="980591" cy="980591"/>
      </dsp:txXfrm>
    </dsp:sp>
    <dsp:sp modelId="{93A3A5F0-8B82-4BFA-B013-FD922CB9398F}">
      <dsp:nvSpPr>
        <dsp:cNvPr id="0" name=""/>
        <dsp:cNvSpPr/>
      </dsp:nvSpPr>
      <dsp:spPr>
        <a:xfrm>
          <a:off x="2948063" y="352908"/>
          <a:ext cx="980591" cy="980591"/>
        </a:xfrm>
        <a:prstGeom prst="rect">
          <a:avLst/>
        </a:prstGeom>
        <a:blipFill rotWithShape="1">
          <a:blip xmlns:r="http://schemas.openxmlformats.org/officeDocument/2006/relationships" r:embed="rId4"/>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6F471E-EEB7-4A5F-B46A-BAF391446387}">
      <dsp:nvSpPr>
        <dsp:cNvPr id="0" name=""/>
        <dsp:cNvSpPr/>
      </dsp:nvSpPr>
      <dsp:spPr>
        <a:xfrm>
          <a:off x="2948063" y="352908"/>
          <a:ext cx="98" cy="1961182"/>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2C9D86E-EA71-4AE7-A8E9-65EBFC819591}">
      <dsp:nvSpPr>
        <dsp:cNvPr id="0" name=""/>
        <dsp:cNvSpPr/>
      </dsp:nvSpPr>
      <dsp:spPr>
        <a:xfrm>
          <a:off x="2948063" y="1333500"/>
          <a:ext cx="980591" cy="980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kern="1200" dirty="0"/>
            <a:t>Hold</a:t>
          </a:r>
        </a:p>
      </dsp:txBody>
      <dsp:txXfrm>
        <a:off x="2948063" y="1333500"/>
        <a:ext cx="980591" cy="980591"/>
      </dsp:txXfrm>
    </dsp:sp>
    <dsp:sp modelId="{36BFAFCD-FAEC-4287-A232-C4D0305EFD66}">
      <dsp:nvSpPr>
        <dsp:cNvPr id="0" name=""/>
        <dsp:cNvSpPr/>
      </dsp:nvSpPr>
      <dsp:spPr>
        <a:xfrm>
          <a:off x="3929304" y="352908"/>
          <a:ext cx="980591" cy="980591"/>
        </a:xfrm>
        <a:prstGeom prst="rect">
          <a:avLst/>
        </a:prstGeom>
        <a:blipFill rotWithShape="1">
          <a:blip xmlns:r="http://schemas.openxmlformats.org/officeDocument/2006/relationships" r:embed="rId5"/>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8D79B3-A403-482E-A8DC-929D71BDF457}">
      <dsp:nvSpPr>
        <dsp:cNvPr id="0" name=""/>
        <dsp:cNvSpPr/>
      </dsp:nvSpPr>
      <dsp:spPr>
        <a:xfrm>
          <a:off x="3929304" y="352908"/>
          <a:ext cx="98" cy="1961182"/>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158EB5-549B-4E91-9B57-800263546125}">
      <dsp:nvSpPr>
        <dsp:cNvPr id="0" name=""/>
        <dsp:cNvSpPr/>
      </dsp:nvSpPr>
      <dsp:spPr>
        <a:xfrm>
          <a:off x="3929304" y="1333500"/>
          <a:ext cx="980591" cy="980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kern="1200" dirty="0"/>
            <a:t>Dual Sterile Filter</a:t>
          </a:r>
        </a:p>
      </dsp:txBody>
      <dsp:txXfrm>
        <a:off x="3929304" y="1333500"/>
        <a:ext cx="980591" cy="980591"/>
      </dsp:txXfrm>
    </dsp:sp>
    <dsp:sp modelId="{D710C0FD-8D31-4F93-A0CD-0EA2B6F488C4}">
      <dsp:nvSpPr>
        <dsp:cNvPr id="0" name=""/>
        <dsp:cNvSpPr/>
      </dsp:nvSpPr>
      <dsp:spPr>
        <a:xfrm>
          <a:off x="4910545" y="352908"/>
          <a:ext cx="980591" cy="980591"/>
        </a:xfrm>
        <a:prstGeom prst="rect">
          <a:avLst/>
        </a:prstGeom>
        <a:blipFill rotWithShape="1">
          <a:blip xmlns:r="http://schemas.openxmlformats.org/officeDocument/2006/relationships" r:embed="rId6"/>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0EB235-A794-437C-A1DF-D1BD43B7133D}">
      <dsp:nvSpPr>
        <dsp:cNvPr id="0" name=""/>
        <dsp:cNvSpPr/>
      </dsp:nvSpPr>
      <dsp:spPr>
        <a:xfrm>
          <a:off x="4910545" y="352908"/>
          <a:ext cx="98" cy="1961182"/>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2339882-5A4E-4D9A-8883-F7B3E9F7E3B4}">
      <dsp:nvSpPr>
        <dsp:cNvPr id="0" name=""/>
        <dsp:cNvSpPr/>
      </dsp:nvSpPr>
      <dsp:spPr>
        <a:xfrm>
          <a:off x="4910545" y="1333500"/>
          <a:ext cx="980591" cy="980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kern="1200" dirty="0"/>
            <a:t>Fill</a:t>
          </a:r>
        </a:p>
      </dsp:txBody>
      <dsp:txXfrm>
        <a:off x="4910545" y="1333500"/>
        <a:ext cx="980591" cy="980591"/>
      </dsp:txXfrm>
    </dsp:sp>
    <dsp:sp modelId="{403EF57E-B242-415C-8C7C-07453DA680ED}">
      <dsp:nvSpPr>
        <dsp:cNvPr id="0" name=""/>
        <dsp:cNvSpPr/>
      </dsp:nvSpPr>
      <dsp:spPr>
        <a:xfrm>
          <a:off x="5891786" y="352908"/>
          <a:ext cx="980591" cy="980591"/>
        </a:xfrm>
        <a:prstGeom prst="rect">
          <a:avLst/>
        </a:prstGeom>
        <a:blipFill rotWithShape="1">
          <a:blip xmlns:r="http://schemas.openxmlformats.org/officeDocument/2006/relationships" r:embed="rId7"/>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E6AA54-E243-47B0-B158-96EDC50CC7D2}">
      <dsp:nvSpPr>
        <dsp:cNvPr id="0" name=""/>
        <dsp:cNvSpPr/>
      </dsp:nvSpPr>
      <dsp:spPr>
        <a:xfrm>
          <a:off x="5891786" y="352908"/>
          <a:ext cx="98" cy="1961182"/>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E66F861-EEB2-4FAC-84C0-1F3F87E1F4C4}">
      <dsp:nvSpPr>
        <dsp:cNvPr id="0" name=""/>
        <dsp:cNvSpPr/>
      </dsp:nvSpPr>
      <dsp:spPr>
        <a:xfrm>
          <a:off x="5891786" y="1333500"/>
          <a:ext cx="980591" cy="980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i="0" kern="1200" dirty="0" err="1"/>
            <a:t>Lyo</a:t>
          </a:r>
          <a:endParaRPr lang="en-US" sz="1200" i="0" kern="1200" dirty="0"/>
        </a:p>
        <a:p>
          <a:pPr marL="0" lvl="0" indent="0" algn="ctr" defTabSz="533400">
            <a:lnSpc>
              <a:spcPct val="90000"/>
            </a:lnSpc>
            <a:spcBef>
              <a:spcPct val="0"/>
            </a:spcBef>
            <a:spcAft>
              <a:spcPct val="35000"/>
            </a:spcAft>
            <a:buNone/>
          </a:pPr>
          <a:r>
            <a:rPr lang="en-US" sz="1200" i="0" kern="1200" dirty="0"/>
            <a:t>(if needed)</a:t>
          </a:r>
        </a:p>
      </dsp:txBody>
      <dsp:txXfrm>
        <a:off x="5891786" y="1333500"/>
        <a:ext cx="980591" cy="980591"/>
      </dsp:txXfrm>
    </dsp:sp>
    <dsp:sp modelId="{1502349E-5FA1-449C-B7D4-070E1601E5F6}">
      <dsp:nvSpPr>
        <dsp:cNvPr id="0" name=""/>
        <dsp:cNvSpPr/>
      </dsp:nvSpPr>
      <dsp:spPr>
        <a:xfrm>
          <a:off x="6873028" y="352908"/>
          <a:ext cx="980591" cy="980591"/>
        </a:xfrm>
        <a:prstGeom prst="rect">
          <a:avLst/>
        </a:prstGeom>
        <a:blipFill rotWithShape="1">
          <a:blip xmlns:r="http://schemas.openxmlformats.org/officeDocument/2006/relationships" r:embed="rId8"/>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E381FC-59D9-4851-9EFA-BDC708280161}">
      <dsp:nvSpPr>
        <dsp:cNvPr id="0" name=""/>
        <dsp:cNvSpPr/>
      </dsp:nvSpPr>
      <dsp:spPr>
        <a:xfrm>
          <a:off x="6873028" y="352908"/>
          <a:ext cx="98" cy="1961182"/>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196CC6-0C92-4DA8-96FB-866877F8C141}">
      <dsp:nvSpPr>
        <dsp:cNvPr id="0" name=""/>
        <dsp:cNvSpPr/>
      </dsp:nvSpPr>
      <dsp:spPr>
        <a:xfrm>
          <a:off x="6873028" y="1333500"/>
          <a:ext cx="980591" cy="980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kern="1200" dirty="0"/>
            <a:t>Cap</a:t>
          </a:r>
        </a:p>
      </dsp:txBody>
      <dsp:txXfrm>
        <a:off x="6873028" y="1333500"/>
        <a:ext cx="980591" cy="980591"/>
      </dsp:txXfrm>
    </dsp:sp>
    <dsp:sp modelId="{F1523B33-297A-4567-8E29-2ED6676FD3B5}">
      <dsp:nvSpPr>
        <dsp:cNvPr id="0" name=""/>
        <dsp:cNvSpPr/>
      </dsp:nvSpPr>
      <dsp:spPr>
        <a:xfrm>
          <a:off x="7854269" y="352908"/>
          <a:ext cx="980591" cy="980591"/>
        </a:xfrm>
        <a:prstGeom prst="rect">
          <a:avLst/>
        </a:prstGeom>
        <a:blipFill rotWithShape="1">
          <a:blip xmlns:r="http://schemas.openxmlformats.org/officeDocument/2006/relationships" r:embed="rId9"/>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158CF7-1712-450A-B12A-048C7196E252}">
      <dsp:nvSpPr>
        <dsp:cNvPr id="0" name=""/>
        <dsp:cNvSpPr/>
      </dsp:nvSpPr>
      <dsp:spPr>
        <a:xfrm>
          <a:off x="7854269" y="352908"/>
          <a:ext cx="98" cy="1961182"/>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128CBCF-4624-4299-87AB-A74631778430}">
      <dsp:nvSpPr>
        <dsp:cNvPr id="0" name=""/>
        <dsp:cNvSpPr/>
      </dsp:nvSpPr>
      <dsp:spPr>
        <a:xfrm>
          <a:off x="7854269" y="1333500"/>
          <a:ext cx="980591" cy="980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kern="1200" dirty="0"/>
            <a:t>Inspect</a:t>
          </a:r>
        </a:p>
      </dsp:txBody>
      <dsp:txXfrm>
        <a:off x="7854269" y="1333500"/>
        <a:ext cx="980591" cy="98059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1C58DE-08B7-4ED4-8D8B-F9E201E0A876}" type="datetimeFigureOut">
              <a:rPr lang="en-US" smtClean="0"/>
              <a:t>3/2/2018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39E430-B05E-4916-8A50-735799A28C25}" type="slidenum">
              <a:rPr lang="en-US" smtClean="0"/>
              <a:t>‹#›</a:t>
            </a:fld>
            <a:endParaRPr lang="en-US"/>
          </a:p>
        </p:txBody>
      </p:sp>
    </p:spTree>
    <p:extLst>
      <p:ext uri="{BB962C8B-B14F-4D97-AF65-F5344CB8AC3E}">
        <p14:creationId xmlns:p14="http://schemas.microsoft.com/office/powerpoint/2010/main" val="1115613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21035CFB-8CA6-46B5-B3F2-220160CE6736}"/>
              </a:ext>
            </a:extLst>
          </p:cNvPr>
          <p:cNvSpPr>
            <a:spLocks noGrp="1" noChangeArrowheads="1"/>
          </p:cNvSpPr>
          <p:nvPr>
            <p:ph type="sldNum" sz="quarter" idx="5"/>
          </p:nvPr>
        </p:nvSpPr>
        <p:spPr>
          <a:noFill/>
        </p:spPr>
        <p:txBody>
          <a:bodyPr/>
          <a:lstStyle>
            <a:lvl1pPr>
              <a:defRPr sz="2800">
                <a:solidFill>
                  <a:schemeClr val="tx1"/>
                </a:solidFill>
                <a:latin typeface="Tahoma" panose="020B0604030504040204" pitchFamily="34" charset="0"/>
              </a:defRPr>
            </a:lvl1pPr>
            <a:lvl2pPr marL="742950" indent="-285750">
              <a:defRPr sz="2800">
                <a:solidFill>
                  <a:schemeClr val="tx1"/>
                </a:solidFill>
                <a:latin typeface="Tahoma" panose="020B0604030504040204" pitchFamily="34" charset="0"/>
              </a:defRPr>
            </a:lvl2pPr>
            <a:lvl3pPr marL="1143000" indent="-228600">
              <a:defRPr sz="2800">
                <a:solidFill>
                  <a:schemeClr val="tx1"/>
                </a:solidFill>
                <a:latin typeface="Tahoma" panose="020B0604030504040204" pitchFamily="34" charset="0"/>
              </a:defRPr>
            </a:lvl3pPr>
            <a:lvl4pPr marL="1600200" indent="-228600">
              <a:defRPr sz="2800">
                <a:solidFill>
                  <a:schemeClr val="tx1"/>
                </a:solidFill>
                <a:latin typeface="Tahoma" panose="020B0604030504040204" pitchFamily="34" charset="0"/>
              </a:defRPr>
            </a:lvl4pPr>
            <a:lvl5pPr marL="2057400" indent="-228600">
              <a:defRPr sz="2800">
                <a:solidFill>
                  <a:schemeClr val="tx1"/>
                </a:solidFill>
                <a:latin typeface="Tahoma" panose="020B0604030504040204" pitchFamily="34" charset="0"/>
              </a:defRPr>
            </a:lvl5pPr>
            <a:lvl6pPr marL="2514600" indent="-228600" algn="ctr" eaLnBrk="0" fontAlgn="base" hangingPunct="0">
              <a:spcBef>
                <a:spcPct val="0"/>
              </a:spcBef>
              <a:spcAft>
                <a:spcPct val="0"/>
              </a:spcAft>
              <a:defRPr sz="2800">
                <a:solidFill>
                  <a:schemeClr val="tx1"/>
                </a:solidFill>
                <a:latin typeface="Tahoma" panose="020B0604030504040204" pitchFamily="34" charset="0"/>
              </a:defRPr>
            </a:lvl6pPr>
            <a:lvl7pPr marL="2971800" indent="-228600" algn="ctr" eaLnBrk="0" fontAlgn="base" hangingPunct="0">
              <a:spcBef>
                <a:spcPct val="0"/>
              </a:spcBef>
              <a:spcAft>
                <a:spcPct val="0"/>
              </a:spcAft>
              <a:defRPr sz="2800">
                <a:solidFill>
                  <a:schemeClr val="tx1"/>
                </a:solidFill>
                <a:latin typeface="Tahoma" panose="020B0604030504040204" pitchFamily="34" charset="0"/>
              </a:defRPr>
            </a:lvl7pPr>
            <a:lvl8pPr marL="3429000" indent="-228600" algn="ctr" eaLnBrk="0" fontAlgn="base" hangingPunct="0">
              <a:spcBef>
                <a:spcPct val="0"/>
              </a:spcBef>
              <a:spcAft>
                <a:spcPct val="0"/>
              </a:spcAft>
              <a:defRPr sz="2800">
                <a:solidFill>
                  <a:schemeClr val="tx1"/>
                </a:solidFill>
                <a:latin typeface="Tahoma" panose="020B0604030504040204" pitchFamily="34" charset="0"/>
              </a:defRPr>
            </a:lvl8pPr>
            <a:lvl9pPr marL="3886200" indent="-228600" algn="ctr" eaLnBrk="0" fontAlgn="base" hangingPunct="0">
              <a:spcBef>
                <a:spcPct val="0"/>
              </a:spcBef>
              <a:spcAft>
                <a:spcPct val="0"/>
              </a:spcAft>
              <a:defRPr sz="2800">
                <a:solidFill>
                  <a:schemeClr val="tx1"/>
                </a:solidFill>
                <a:latin typeface="Tahoma" panose="020B0604030504040204" pitchFamily="34" charset="0"/>
              </a:defRPr>
            </a:lvl9pPr>
          </a:lstStyle>
          <a:p>
            <a:fld id="{A26CF43E-6319-4A60-820C-C318A9CCFA77}" type="slidenum">
              <a:rPr lang="en-US" altLang="en-US" sz="1200">
                <a:latin typeface="Arial" panose="020B0604020202020204" pitchFamily="34" charset="0"/>
              </a:rPr>
              <a:pPr/>
              <a:t>4</a:t>
            </a:fld>
            <a:endParaRPr lang="en-US" altLang="en-US" sz="1200">
              <a:latin typeface="Arial" panose="020B0604020202020204" pitchFamily="34" charset="0"/>
            </a:endParaRPr>
          </a:p>
        </p:txBody>
      </p:sp>
      <p:sp>
        <p:nvSpPr>
          <p:cNvPr id="87043" name="Rectangle 2">
            <a:extLst>
              <a:ext uri="{FF2B5EF4-FFF2-40B4-BE49-F238E27FC236}">
                <a16:creationId xmlns:a16="http://schemas.microsoft.com/office/drawing/2014/main" id="{CBC90884-3956-481F-9EE6-3E7B67DB8BCC}"/>
              </a:ext>
            </a:extLst>
          </p:cNvPr>
          <p:cNvSpPr>
            <a:spLocks noGrp="1" noRot="1" noChangeAspect="1" noChangeArrowheads="1" noTextEdit="1"/>
          </p:cNvSpPr>
          <p:nvPr>
            <p:ph type="sldImg"/>
          </p:nvPr>
        </p:nvSpPr>
        <p:spPr>
          <a:xfrm>
            <a:off x="1158875" y="690563"/>
            <a:ext cx="4616450" cy="3462337"/>
          </a:xfrm>
          <a:ln/>
        </p:spPr>
      </p:sp>
      <p:sp>
        <p:nvSpPr>
          <p:cNvPr id="87044" name="Rectangle 3">
            <a:extLst>
              <a:ext uri="{FF2B5EF4-FFF2-40B4-BE49-F238E27FC236}">
                <a16:creationId xmlns:a16="http://schemas.microsoft.com/office/drawing/2014/main" id="{C5029546-8F03-4094-ABD5-724C9578BCE1}"/>
              </a:ext>
            </a:extLst>
          </p:cNvPr>
          <p:cNvSpPr>
            <a:spLocks noGrp="1" noChangeArrowheads="1"/>
          </p:cNvSpPr>
          <p:nvPr>
            <p:ph type="body" idx="1"/>
          </p:nvPr>
        </p:nvSpPr>
        <p:spPr>
          <a:xfrm>
            <a:off x="923925" y="4386263"/>
            <a:ext cx="5086350" cy="4156075"/>
          </a:xfrm>
          <a:noFill/>
        </p:spPr>
        <p:txBody>
          <a:bodyPr/>
          <a:lstStyle/>
          <a:p>
            <a:r>
              <a:rPr lang="en-US" altLang="en-US">
                <a:latin typeface="Arial" panose="020B0604020202020204" pitchFamily="34" charset="0"/>
              </a:rPr>
              <a:t>To launch one drug per year, the pipeline needs to be populated as shown</a:t>
            </a:r>
          </a:p>
          <a:p>
            <a:pPr algn="ctr">
              <a:spcBef>
                <a:spcPct val="0"/>
              </a:spcBef>
            </a:pPr>
            <a:r>
              <a:rPr lang="en-US" altLang="en-US">
                <a:latin typeface="Arial" panose="020B0604020202020204" pitchFamily="34" charset="0"/>
              </a:rPr>
              <a:t># of pipeline units by stage per year required  for 1 Launch/year</a:t>
            </a:r>
          </a:p>
          <a:p>
            <a:endParaRPr lang="en-US" altLang="en-US">
              <a:latin typeface="Arial" panose="020B0604020202020204" pitchFamily="34" charset="0"/>
            </a:endParaRPr>
          </a:p>
          <a:p>
            <a:r>
              <a:rPr lang="en-US" altLang="en-US">
                <a:latin typeface="Arial" panose="020B0604020202020204" pitchFamily="34" charset="0"/>
              </a:rPr>
              <a:t>Pipeline units account for program and indication (e.g. HSP 90 is 2 pipeline units, 3 if early research program in immunology is included</a:t>
            </a:r>
          </a:p>
          <a:p>
            <a:r>
              <a:rPr lang="en-US" altLang="en-US">
                <a:latin typeface="Arial" panose="020B0604020202020204" pitchFamily="34" charset="0"/>
              </a:rPr>
              <a:t>Probability of success is higher in this example than historical Big Pharma</a:t>
            </a:r>
          </a:p>
          <a:p>
            <a:r>
              <a:rPr lang="en-US" altLang="en-US">
                <a:latin typeface="Arial" panose="020B0604020202020204" pitchFamily="34" charset="0"/>
              </a:rPr>
              <a:t>Costs increase rapidly as programs move into larger clinical trials</a:t>
            </a:r>
          </a:p>
        </p:txBody>
      </p:sp>
    </p:spTree>
    <p:extLst>
      <p:ext uri="{BB962C8B-B14F-4D97-AF65-F5344CB8AC3E}">
        <p14:creationId xmlns:p14="http://schemas.microsoft.com/office/powerpoint/2010/main" val="1691672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9599791-BE1F-46D7-81CD-D2CE09486F8D}" type="slidenum">
              <a:rPr lang="en-US" smtClean="0"/>
              <a:pPr>
                <a:defRPr/>
              </a:pPr>
              <a:t>24</a:t>
            </a:fld>
            <a:endParaRPr lang="en-US"/>
          </a:p>
        </p:txBody>
      </p:sp>
    </p:spTree>
    <p:extLst>
      <p:ext uri="{BB962C8B-B14F-4D97-AF65-F5344CB8AC3E}">
        <p14:creationId xmlns:p14="http://schemas.microsoft.com/office/powerpoint/2010/main" val="3402050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9599791-BE1F-46D7-81CD-D2CE09486F8D}" type="slidenum">
              <a:rPr lang="en-US" smtClean="0"/>
              <a:pPr>
                <a:defRPr/>
              </a:pPr>
              <a:t>25</a:t>
            </a:fld>
            <a:endParaRPr lang="en-US"/>
          </a:p>
        </p:txBody>
      </p:sp>
    </p:spTree>
    <p:extLst>
      <p:ext uri="{BB962C8B-B14F-4D97-AF65-F5344CB8AC3E}">
        <p14:creationId xmlns:p14="http://schemas.microsoft.com/office/powerpoint/2010/main" val="1396904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2573BA"/>
                </a:solidFill>
              </a:rPr>
              <a:t>HTPD Challenges</a:t>
            </a:r>
          </a:p>
          <a:p>
            <a:pPr marL="746125" lvl="2" indent="-346075">
              <a:buFont typeface="Arial" panose="020B0604020202020204" pitchFamily="34" charset="0"/>
              <a:buChar char="•"/>
              <a:tabLst>
                <a:tab pos="746125" algn="l"/>
              </a:tabLst>
            </a:pPr>
            <a:r>
              <a:rPr lang="en-US" sz="1800" dirty="0"/>
              <a:t>Lack of in-line monitoring, including pH, conductivity, and pressure</a:t>
            </a:r>
          </a:p>
          <a:p>
            <a:pPr marL="746125" lvl="3" indent="-346075">
              <a:buFont typeface="Arial" panose="020B0604020202020204" pitchFamily="34" charset="0"/>
              <a:buChar char="•"/>
              <a:tabLst>
                <a:tab pos="746125" algn="l"/>
              </a:tabLst>
            </a:pPr>
            <a:r>
              <a:rPr lang="en-US" sz="1800" dirty="0"/>
              <a:t>Small bioreactor volumes limit the amount of development experiments</a:t>
            </a:r>
          </a:p>
          <a:p>
            <a:pPr marL="0" indent="0">
              <a:buNone/>
            </a:pPr>
            <a:endParaRPr lang="en-US" sz="1800" dirty="0"/>
          </a:p>
          <a:p>
            <a:r>
              <a:rPr lang="en-US" sz="1800" b="1" dirty="0">
                <a:solidFill>
                  <a:srgbClr val="2573BA"/>
                </a:solidFill>
              </a:rPr>
              <a:t>Analytical Support and Data Management</a:t>
            </a:r>
          </a:p>
          <a:p>
            <a:pPr marL="746125" lvl="1" indent="-346075">
              <a:buFont typeface="Arial" panose="020B0604020202020204" pitchFamily="34" charset="0"/>
              <a:buChar char="•"/>
            </a:pPr>
            <a:r>
              <a:rPr lang="en-US" sz="1800" dirty="0"/>
              <a:t>Large sample numbers can quickly overwhelm analytical groups </a:t>
            </a:r>
          </a:p>
          <a:p>
            <a:pPr marL="746125" lvl="1" indent="-346075">
              <a:buFont typeface="Arial" panose="020B0604020202020204" pitchFamily="34" charset="0"/>
              <a:buChar char="•"/>
            </a:pPr>
            <a:r>
              <a:rPr lang="en-US" sz="1800" dirty="0"/>
              <a:t>Require effective IT infrastructure to manage large amounts of data  </a:t>
            </a:r>
          </a:p>
          <a:p>
            <a:endParaRPr lang="en-US" dirty="0"/>
          </a:p>
        </p:txBody>
      </p:sp>
      <p:sp>
        <p:nvSpPr>
          <p:cNvPr id="4" name="Slide Number Placeholder 3"/>
          <p:cNvSpPr>
            <a:spLocks noGrp="1"/>
          </p:cNvSpPr>
          <p:nvPr>
            <p:ph type="sldNum" sz="quarter" idx="10"/>
          </p:nvPr>
        </p:nvSpPr>
        <p:spPr/>
        <p:txBody>
          <a:bodyPr/>
          <a:lstStyle/>
          <a:p>
            <a:pPr>
              <a:defRPr/>
            </a:pPr>
            <a:fld id="{C9599791-BE1F-46D7-81CD-D2CE09486F8D}" type="slidenum">
              <a:rPr lang="en-US" smtClean="0"/>
              <a:pPr>
                <a:defRPr/>
              </a:pPr>
              <a:t>26</a:t>
            </a:fld>
            <a:endParaRPr lang="en-US"/>
          </a:p>
        </p:txBody>
      </p:sp>
    </p:spTree>
    <p:extLst>
      <p:ext uri="{BB962C8B-B14F-4D97-AF65-F5344CB8AC3E}">
        <p14:creationId xmlns:p14="http://schemas.microsoft.com/office/powerpoint/2010/main" val="1352605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2"/>
                </a:solidFill>
              </a:rPr>
              <a:t>Goal of DP Dev:</a:t>
            </a:r>
          </a:p>
          <a:p>
            <a:pPr marL="171450" indent="-171450">
              <a:buFont typeface="Arial" panose="020B0604020202020204" pitchFamily="34" charset="0"/>
              <a:buChar char="•"/>
            </a:pPr>
            <a:r>
              <a:rPr lang="en-US" sz="1200" dirty="0">
                <a:solidFill>
                  <a:schemeClr val="tx2"/>
                </a:solidFill>
              </a:rPr>
              <a:t>Take bulk DS and deliver safely to patient</a:t>
            </a:r>
          </a:p>
          <a:p>
            <a:pPr marL="171450" indent="-171450">
              <a:buFont typeface="Arial" panose="020B0604020202020204" pitchFamily="34" charset="0"/>
              <a:buChar char="•"/>
            </a:pPr>
            <a:endParaRPr lang="en-US" sz="1200" dirty="0">
              <a:solidFill>
                <a:schemeClr val="tx2"/>
              </a:solidFill>
            </a:endParaRPr>
          </a:p>
          <a:p>
            <a:r>
              <a:rPr lang="en-US" sz="1200" dirty="0">
                <a:solidFill>
                  <a:schemeClr val="tx2"/>
                </a:solidFill>
              </a:rPr>
              <a:t>Formulation</a:t>
            </a:r>
          </a:p>
          <a:p>
            <a:pPr marL="285750" indent="-285750">
              <a:buFont typeface="Arial" panose="020B0604020202020204" pitchFamily="34" charset="0"/>
              <a:buChar char="•"/>
            </a:pPr>
            <a:r>
              <a:rPr lang="en-US" sz="1200" b="0" dirty="0">
                <a:solidFill>
                  <a:schemeClr val="tx2"/>
                </a:solidFill>
              </a:rPr>
              <a:t>Ensuring stable, bioavailable, and proper dosage form for intended route of administration</a:t>
            </a:r>
          </a:p>
          <a:p>
            <a:r>
              <a:rPr lang="en-US" sz="1200" dirty="0">
                <a:solidFill>
                  <a:schemeClr val="tx2"/>
                </a:solidFill>
              </a:rPr>
              <a:t>Container closure system and integrity</a:t>
            </a:r>
          </a:p>
          <a:p>
            <a:pPr marL="285750" indent="-285750">
              <a:buFont typeface="Arial" panose="020B0604020202020204" pitchFamily="34" charset="0"/>
              <a:buChar char="•"/>
            </a:pPr>
            <a:r>
              <a:rPr lang="en-US" sz="1200" b="0" dirty="0">
                <a:solidFill>
                  <a:schemeClr val="tx2"/>
                </a:solidFill>
              </a:rPr>
              <a:t>Final container is appropriate for use and the closure is integral</a:t>
            </a:r>
          </a:p>
          <a:p>
            <a:r>
              <a:rPr lang="en-US" sz="1200" dirty="0">
                <a:solidFill>
                  <a:schemeClr val="tx2"/>
                </a:solidFill>
              </a:rPr>
              <a:t>Fill/finish process</a:t>
            </a:r>
          </a:p>
          <a:p>
            <a:pPr marL="285750" indent="-285750">
              <a:buFont typeface="Arial" panose="020B0604020202020204" pitchFamily="34" charset="0"/>
              <a:buChar char="•"/>
            </a:pPr>
            <a:r>
              <a:rPr lang="en-US" sz="1200" b="0" dirty="0">
                <a:solidFill>
                  <a:schemeClr val="tx2"/>
                </a:solidFill>
              </a:rPr>
              <a:t>Getting from bulk into final formulation and container aseptically while minimizing stress conditions</a:t>
            </a:r>
          </a:p>
          <a:p>
            <a:r>
              <a:rPr lang="en-US" sz="1200" dirty="0">
                <a:solidFill>
                  <a:schemeClr val="tx2"/>
                </a:solidFill>
              </a:rPr>
              <a:t>Lyophilization process</a:t>
            </a:r>
          </a:p>
          <a:p>
            <a:pPr marL="285750" indent="-285750">
              <a:buFont typeface="Arial" panose="020B0604020202020204" pitchFamily="34" charset="0"/>
              <a:buChar char="•"/>
            </a:pPr>
            <a:r>
              <a:rPr lang="en-US" sz="1200" b="0" dirty="0">
                <a:solidFill>
                  <a:schemeClr val="tx2"/>
                </a:solidFill>
              </a:rPr>
              <a:t>if not stable in liquid or the need demands, the product is lyophilized</a:t>
            </a:r>
          </a:p>
          <a:p>
            <a:r>
              <a:rPr lang="en-US" sz="1200" dirty="0">
                <a:solidFill>
                  <a:schemeClr val="tx2"/>
                </a:solidFill>
              </a:rPr>
              <a:t>Visual inspection</a:t>
            </a:r>
          </a:p>
          <a:p>
            <a:pPr marL="285750" indent="-285750">
              <a:buFont typeface="Arial" panose="020B0604020202020204" pitchFamily="34" charset="0"/>
              <a:buChar char="•"/>
            </a:pPr>
            <a:r>
              <a:rPr lang="en-US" sz="1200" b="0" dirty="0">
                <a:solidFill>
                  <a:schemeClr val="tx2"/>
                </a:solidFill>
              </a:rPr>
              <a:t>The product is visually free from defects (particles, foreign objects, color, clarity, etc.)</a:t>
            </a:r>
          </a:p>
          <a:p>
            <a:r>
              <a:rPr lang="en-US" sz="1200" dirty="0">
                <a:solidFill>
                  <a:schemeClr val="tx2"/>
                </a:solidFill>
              </a:rPr>
              <a:t>Directions for handling and administration (DHA)</a:t>
            </a:r>
          </a:p>
          <a:p>
            <a:pPr marL="285750" indent="-285750">
              <a:buFont typeface="Arial" panose="020B0604020202020204" pitchFamily="34" charset="0"/>
              <a:buChar char="•"/>
            </a:pPr>
            <a:r>
              <a:rPr lang="en-US" sz="1200" b="0" dirty="0">
                <a:solidFill>
                  <a:schemeClr val="tx2"/>
                </a:solidFill>
              </a:rPr>
              <a:t>How to administer to patient</a:t>
            </a:r>
          </a:p>
          <a:p>
            <a:endParaRPr lang="en-US" dirty="0"/>
          </a:p>
        </p:txBody>
      </p:sp>
      <p:sp>
        <p:nvSpPr>
          <p:cNvPr id="4" name="Slide Number Placeholder 3"/>
          <p:cNvSpPr>
            <a:spLocks noGrp="1"/>
          </p:cNvSpPr>
          <p:nvPr>
            <p:ph type="sldNum" sz="quarter" idx="10"/>
          </p:nvPr>
        </p:nvSpPr>
        <p:spPr/>
        <p:txBody>
          <a:bodyPr/>
          <a:lstStyle/>
          <a:p>
            <a:fld id="{E439E430-B05E-4916-8A50-735799A28C25}" type="slidenum">
              <a:rPr lang="en-US" smtClean="0"/>
              <a:t>27</a:t>
            </a:fld>
            <a:endParaRPr lang="en-US"/>
          </a:p>
        </p:txBody>
      </p:sp>
    </p:spTree>
    <p:extLst>
      <p:ext uri="{BB962C8B-B14F-4D97-AF65-F5344CB8AC3E}">
        <p14:creationId xmlns:p14="http://schemas.microsoft.com/office/powerpoint/2010/main" val="32306005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role of drug excipients</a:t>
            </a:r>
          </a:p>
          <a:p>
            <a:pPr lvl="1"/>
            <a:r>
              <a:rPr lang="en-US" b="1" dirty="0"/>
              <a:t>Buffer</a:t>
            </a:r>
            <a:r>
              <a:rPr lang="en-US" dirty="0"/>
              <a:t> – to maintain the chosen pH</a:t>
            </a:r>
          </a:p>
          <a:p>
            <a:pPr lvl="1"/>
            <a:r>
              <a:rPr lang="en-US" b="1" dirty="0"/>
              <a:t>Tonicity agent </a:t>
            </a:r>
            <a:r>
              <a:rPr lang="en-US" dirty="0"/>
              <a:t>– obtain the desired tonicity; e.g. </a:t>
            </a:r>
            <a:r>
              <a:rPr lang="en-US" dirty="0" err="1"/>
              <a:t>NaCl</a:t>
            </a:r>
            <a:endParaRPr lang="en-US" dirty="0"/>
          </a:p>
          <a:p>
            <a:pPr lvl="1"/>
            <a:r>
              <a:rPr lang="en-US" b="1" dirty="0"/>
              <a:t>Bulking agent </a:t>
            </a:r>
            <a:r>
              <a:rPr lang="en-US" dirty="0"/>
              <a:t>– if going with </a:t>
            </a:r>
            <a:r>
              <a:rPr lang="en-US" dirty="0" err="1"/>
              <a:t>lyo</a:t>
            </a:r>
            <a:r>
              <a:rPr lang="en-US" dirty="0"/>
              <a:t>, this protects the protein and helps control drying; e.g. sucrose, </a:t>
            </a:r>
            <a:r>
              <a:rPr lang="en-US" dirty="0" err="1"/>
              <a:t>trehalose</a:t>
            </a:r>
            <a:endParaRPr lang="en-US" dirty="0"/>
          </a:p>
          <a:p>
            <a:pPr lvl="1"/>
            <a:r>
              <a:rPr lang="en-US" b="1" dirty="0"/>
              <a:t>Surfactant</a:t>
            </a:r>
            <a:r>
              <a:rPr lang="en-US" dirty="0"/>
              <a:t> – to minimize surface interactions; e.g. Tween</a:t>
            </a:r>
          </a:p>
          <a:p>
            <a:pPr lvl="1"/>
            <a:r>
              <a:rPr lang="en-US" b="1" dirty="0"/>
              <a:t>Antioxidants</a:t>
            </a:r>
            <a:r>
              <a:rPr lang="en-US" dirty="0"/>
              <a:t> – prevent oxidation; e.g. Met, EDTA</a:t>
            </a:r>
          </a:p>
          <a:p>
            <a:pPr lvl="1"/>
            <a:r>
              <a:rPr lang="en-US" b="1" dirty="0"/>
              <a:t>Stabilizers</a:t>
            </a:r>
            <a:r>
              <a:rPr lang="en-US" dirty="0"/>
              <a:t> – contribute to stability through one of several means; e.g. </a:t>
            </a:r>
            <a:r>
              <a:rPr lang="en-US" dirty="0" err="1"/>
              <a:t>Arg</a:t>
            </a:r>
            <a:r>
              <a:rPr lang="en-US" dirty="0"/>
              <a:t>, Pro</a:t>
            </a:r>
          </a:p>
          <a:p>
            <a:endParaRPr lang="en-US" dirty="0"/>
          </a:p>
        </p:txBody>
      </p:sp>
      <p:sp>
        <p:nvSpPr>
          <p:cNvPr id="4" name="Slide Number Placeholder 3"/>
          <p:cNvSpPr>
            <a:spLocks noGrp="1"/>
          </p:cNvSpPr>
          <p:nvPr>
            <p:ph type="sldNum" sz="quarter" idx="10"/>
          </p:nvPr>
        </p:nvSpPr>
        <p:spPr/>
        <p:txBody>
          <a:bodyPr/>
          <a:lstStyle/>
          <a:p>
            <a:fld id="{E439E430-B05E-4916-8A50-735799A28C25}" type="slidenum">
              <a:rPr lang="en-US" smtClean="0"/>
              <a:t>28</a:t>
            </a:fld>
            <a:endParaRPr lang="en-US"/>
          </a:p>
        </p:txBody>
      </p:sp>
    </p:spTree>
    <p:extLst>
      <p:ext uri="{BB962C8B-B14F-4D97-AF65-F5344CB8AC3E}">
        <p14:creationId xmlns:p14="http://schemas.microsoft.com/office/powerpoint/2010/main" val="8166036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 can help, </a:t>
            </a:r>
          </a:p>
        </p:txBody>
      </p:sp>
      <p:sp>
        <p:nvSpPr>
          <p:cNvPr id="4" name="Slide Number Placeholder 3"/>
          <p:cNvSpPr>
            <a:spLocks noGrp="1"/>
          </p:cNvSpPr>
          <p:nvPr>
            <p:ph type="sldNum" sz="quarter" idx="10"/>
          </p:nvPr>
        </p:nvSpPr>
        <p:spPr/>
        <p:txBody>
          <a:bodyPr/>
          <a:lstStyle/>
          <a:p>
            <a:fld id="{E439E430-B05E-4916-8A50-735799A28C25}" type="slidenum">
              <a:rPr lang="en-US" smtClean="0"/>
              <a:t>29</a:t>
            </a:fld>
            <a:endParaRPr lang="en-US"/>
          </a:p>
        </p:txBody>
      </p:sp>
    </p:spTree>
    <p:extLst>
      <p:ext uri="{BB962C8B-B14F-4D97-AF65-F5344CB8AC3E}">
        <p14:creationId xmlns:p14="http://schemas.microsoft.com/office/powerpoint/2010/main" val="479891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process to:</a:t>
            </a:r>
          </a:p>
          <a:p>
            <a:pPr marL="285750" indent="-285750">
              <a:buFont typeface="Arial" panose="020B0604020202020204" pitchFamily="34" charset="0"/>
              <a:buChar char="•"/>
            </a:pPr>
            <a:r>
              <a:rPr lang="en-US" dirty="0"/>
              <a:t>Ensure product quality</a:t>
            </a:r>
          </a:p>
          <a:p>
            <a:pPr marL="285750" indent="-285750">
              <a:buFont typeface="Arial" panose="020B0604020202020204" pitchFamily="34" charset="0"/>
              <a:buChar char="•"/>
            </a:pPr>
            <a:r>
              <a:rPr lang="en-US" dirty="0"/>
              <a:t>Reduce product loss</a:t>
            </a:r>
          </a:p>
          <a:p>
            <a:pPr marL="285750" indent="-285750">
              <a:buFont typeface="Arial" panose="020B0604020202020204" pitchFamily="34" charset="0"/>
              <a:buChar char="•"/>
            </a:pPr>
            <a:r>
              <a:rPr lang="en-US" dirty="0"/>
              <a:t>Maximize yield</a:t>
            </a:r>
          </a:p>
          <a:p>
            <a:pPr marL="285750" indent="-285750">
              <a:buFont typeface="Arial" panose="020B0604020202020204" pitchFamily="34" charset="0"/>
              <a:buChar char="•"/>
            </a:pPr>
            <a:r>
              <a:rPr lang="en-US" dirty="0"/>
              <a:t>Maintain strength and efficacy of product</a:t>
            </a:r>
          </a:p>
          <a:p>
            <a:endParaRPr lang="en-US" dirty="0"/>
          </a:p>
        </p:txBody>
      </p:sp>
      <p:sp>
        <p:nvSpPr>
          <p:cNvPr id="4" name="Slide Number Placeholder 3"/>
          <p:cNvSpPr>
            <a:spLocks noGrp="1"/>
          </p:cNvSpPr>
          <p:nvPr>
            <p:ph type="sldNum" sz="quarter" idx="10"/>
          </p:nvPr>
        </p:nvSpPr>
        <p:spPr/>
        <p:txBody>
          <a:bodyPr/>
          <a:lstStyle/>
          <a:p>
            <a:fld id="{E439E430-B05E-4916-8A50-735799A28C25}" type="slidenum">
              <a:rPr lang="en-US" smtClean="0"/>
              <a:t>31</a:t>
            </a:fld>
            <a:endParaRPr lang="en-US"/>
          </a:p>
        </p:txBody>
      </p:sp>
    </p:spTree>
    <p:extLst>
      <p:ext uri="{BB962C8B-B14F-4D97-AF65-F5344CB8AC3E}">
        <p14:creationId xmlns:p14="http://schemas.microsoft.com/office/powerpoint/2010/main" val="3995437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Drug product bridges the gap between bulk manufacturing (drug substance) and the patient</a:t>
            </a:r>
          </a:p>
          <a:p>
            <a:r>
              <a:rPr lang="en-US" dirty="0"/>
              <a:t>Evaluate Stress Conditions:</a:t>
            </a:r>
          </a:p>
          <a:p>
            <a:pPr marL="285750" indent="-285750">
              <a:buFont typeface="Arial" panose="020B0604020202020204" pitchFamily="34" charset="0"/>
              <a:buChar char="•"/>
            </a:pPr>
            <a:r>
              <a:rPr lang="en-US" dirty="0"/>
              <a:t>Mechanical stresses </a:t>
            </a:r>
            <a:r>
              <a:rPr lang="en-US" dirty="0" err="1"/>
              <a:t>eg</a:t>
            </a:r>
            <a:r>
              <a:rPr lang="en-US" dirty="0"/>
              <a:t>. Shear, agitation, freeze/thaw</a:t>
            </a:r>
          </a:p>
          <a:p>
            <a:pPr marL="285750" indent="-285750">
              <a:buFont typeface="Arial" panose="020B0604020202020204" pitchFamily="34" charset="0"/>
              <a:buChar char="•"/>
            </a:pPr>
            <a:r>
              <a:rPr lang="en-US" dirty="0"/>
              <a:t>Environmental, </a:t>
            </a:r>
            <a:r>
              <a:rPr lang="en-US" dirty="0" err="1"/>
              <a:t>eg</a:t>
            </a:r>
            <a:r>
              <a:rPr lang="en-US" dirty="0"/>
              <a:t>. Light exposure, needle drying</a:t>
            </a:r>
          </a:p>
          <a:p>
            <a:pPr marL="285750" indent="-285750">
              <a:buFont typeface="Arial" panose="020B0604020202020204" pitchFamily="34" charset="0"/>
              <a:buChar char="•"/>
            </a:pPr>
            <a:r>
              <a:rPr lang="en-US" dirty="0" err="1"/>
              <a:t>Physico</a:t>
            </a:r>
            <a:r>
              <a:rPr lang="en-US" dirty="0"/>
              <a:t>-chemical, </a:t>
            </a:r>
            <a:r>
              <a:rPr lang="en-US" dirty="0" err="1"/>
              <a:t>eg</a:t>
            </a:r>
            <a:r>
              <a:rPr lang="en-US" dirty="0"/>
              <a:t>. Oxidation, aggregation, fragmentation</a:t>
            </a:r>
          </a:p>
          <a:p>
            <a:endParaRPr lang="en-US" dirty="0"/>
          </a:p>
        </p:txBody>
      </p:sp>
      <p:sp>
        <p:nvSpPr>
          <p:cNvPr id="4" name="Slide Number Placeholder 3"/>
          <p:cNvSpPr>
            <a:spLocks noGrp="1"/>
          </p:cNvSpPr>
          <p:nvPr>
            <p:ph type="sldNum" sz="quarter" idx="10"/>
          </p:nvPr>
        </p:nvSpPr>
        <p:spPr/>
        <p:txBody>
          <a:bodyPr/>
          <a:lstStyle/>
          <a:p>
            <a:fld id="{E439E430-B05E-4916-8A50-735799A28C25}" type="slidenum">
              <a:rPr lang="en-US" smtClean="0"/>
              <a:t>36</a:t>
            </a:fld>
            <a:endParaRPr lang="en-US"/>
          </a:p>
        </p:txBody>
      </p:sp>
    </p:spTree>
    <p:extLst>
      <p:ext uri="{BB962C8B-B14F-4D97-AF65-F5344CB8AC3E}">
        <p14:creationId xmlns:p14="http://schemas.microsoft.com/office/powerpoint/2010/main" val="3269928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ID a Target </a:t>
            </a:r>
            <a:r>
              <a:rPr lang="en-US" sz="1200" dirty="0">
                <a:sym typeface="Wingdings" panose="05000000000000000000" pitchFamily="2" charset="2"/>
              </a:rPr>
              <a:t> Generate antibodies against it (hybridoma technology)  Screen for binding  Humanize  Animal trials</a:t>
            </a:r>
            <a:endParaRPr lang="en-US" sz="1200" dirty="0"/>
          </a:p>
          <a:p>
            <a:endParaRPr lang="en-US" sz="1200" dirty="0"/>
          </a:p>
          <a:p>
            <a:r>
              <a:rPr lang="en-US" sz="1200" dirty="0"/>
              <a:t>Phage display </a:t>
            </a:r>
            <a:r>
              <a:rPr lang="en-US" sz="1200" dirty="0">
                <a:sym typeface="Wingdings" panose="05000000000000000000" pitchFamily="2" charset="2"/>
              </a:rPr>
              <a:t> Screen for binding</a:t>
            </a:r>
          </a:p>
          <a:p>
            <a:endParaRPr lang="en-US" dirty="0"/>
          </a:p>
        </p:txBody>
      </p:sp>
      <p:sp>
        <p:nvSpPr>
          <p:cNvPr id="4" name="Slide Number Placeholder 3"/>
          <p:cNvSpPr>
            <a:spLocks noGrp="1"/>
          </p:cNvSpPr>
          <p:nvPr>
            <p:ph type="sldNum" sz="quarter" idx="10"/>
          </p:nvPr>
        </p:nvSpPr>
        <p:spPr/>
        <p:txBody>
          <a:bodyPr/>
          <a:lstStyle/>
          <a:p>
            <a:fld id="{E439E430-B05E-4916-8A50-735799A28C25}" type="slidenum">
              <a:rPr lang="en-US" smtClean="0"/>
              <a:t>40</a:t>
            </a:fld>
            <a:endParaRPr lang="en-US"/>
          </a:p>
        </p:txBody>
      </p:sp>
    </p:spTree>
    <p:extLst>
      <p:ext uri="{BB962C8B-B14F-4D97-AF65-F5344CB8AC3E}">
        <p14:creationId xmlns:p14="http://schemas.microsoft.com/office/powerpoint/2010/main" val="2610025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dirty="0"/>
              <a:t>Recover therapeutic protein from producer cell </a:t>
            </a:r>
          </a:p>
          <a:p>
            <a:pPr eaLnBrk="1" hangingPunct="1">
              <a:defRPr/>
            </a:pPr>
            <a:r>
              <a:rPr lang="en-US" dirty="0"/>
              <a:t>Purify the protein from product-variants, host 	cell protein and other contaminants</a:t>
            </a:r>
          </a:p>
          <a:p>
            <a:pPr eaLnBrk="1" hangingPunct="1">
              <a:defRPr/>
            </a:pPr>
            <a:r>
              <a:rPr lang="en-US" dirty="0"/>
              <a:t>Formulate the protein into final product </a:t>
            </a:r>
          </a:p>
          <a:p>
            <a:pPr eaLnBrk="1" hangingPunct="1">
              <a:defRPr/>
            </a:pPr>
            <a:r>
              <a:rPr lang="en-US" dirty="0"/>
              <a:t>Monitor every step of this process</a:t>
            </a:r>
          </a:p>
          <a:p>
            <a:pPr eaLnBrk="1" hangingPunct="1">
              <a:defRPr/>
            </a:pPr>
            <a:r>
              <a:rPr lang="en-US" dirty="0"/>
              <a:t>…and </a:t>
            </a:r>
            <a:r>
              <a:rPr lang="en-US" u="sng" dirty="0">
                <a:solidFill>
                  <a:srgbClr val="FF0000"/>
                </a:solidFill>
              </a:rPr>
              <a:t>Repeat all-of-the-above Consistently</a:t>
            </a:r>
            <a:r>
              <a:rPr lang="en-US" dirty="0">
                <a:solidFill>
                  <a:srgbClr val="FF0000"/>
                </a:solidFill>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Processing steps use strategy of orthogonal 	chromatography (columns or filters) to purify product from impurities and contaminants</a:t>
            </a:r>
          </a:p>
          <a:p>
            <a:endParaRPr lang="en-US" dirty="0"/>
          </a:p>
        </p:txBody>
      </p:sp>
      <p:sp>
        <p:nvSpPr>
          <p:cNvPr id="4" name="Slide Number Placeholder 3"/>
          <p:cNvSpPr>
            <a:spLocks noGrp="1"/>
          </p:cNvSpPr>
          <p:nvPr>
            <p:ph type="sldNum" sz="quarter" idx="10"/>
          </p:nvPr>
        </p:nvSpPr>
        <p:spPr/>
        <p:txBody>
          <a:bodyPr/>
          <a:lstStyle/>
          <a:p>
            <a:fld id="{E1A920DB-DA39-B948-8A10-FF782037E64A}" type="slidenum">
              <a:rPr lang="en-US" smtClean="0"/>
              <a:t>14</a:t>
            </a:fld>
            <a:endParaRPr lang="en-US" dirty="0"/>
          </a:p>
        </p:txBody>
      </p:sp>
    </p:spTree>
    <p:extLst>
      <p:ext uri="{BB962C8B-B14F-4D97-AF65-F5344CB8AC3E}">
        <p14:creationId xmlns:p14="http://schemas.microsoft.com/office/powerpoint/2010/main" val="1729909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Think of products and impurity “binding” on a column each at different “on” rates (usually diffusion limited) and “off” rates (tight binding means a slower “off” rate)</a:t>
            </a:r>
          </a:p>
          <a:p>
            <a:endParaRPr lang="en-US" dirty="0"/>
          </a:p>
        </p:txBody>
      </p:sp>
      <p:sp>
        <p:nvSpPr>
          <p:cNvPr id="4" name="Slide Number Placeholder 3"/>
          <p:cNvSpPr>
            <a:spLocks noGrp="1"/>
          </p:cNvSpPr>
          <p:nvPr>
            <p:ph type="sldNum" sz="quarter" idx="10"/>
          </p:nvPr>
        </p:nvSpPr>
        <p:spPr/>
        <p:txBody>
          <a:bodyPr/>
          <a:lstStyle/>
          <a:p>
            <a:fld id="{E1A920DB-DA39-B948-8A10-FF782037E64A}" type="slidenum">
              <a:rPr lang="en-US" smtClean="0"/>
              <a:t>15</a:t>
            </a:fld>
            <a:endParaRPr lang="en-US" dirty="0"/>
          </a:p>
        </p:txBody>
      </p:sp>
    </p:spTree>
    <p:extLst>
      <p:ext uri="{BB962C8B-B14F-4D97-AF65-F5344CB8AC3E}">
        <p14:creationId xmlns:p14="http://schemas.microsoft.com/office/powerpoint/2010/main" val="2566032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lnSpc>
                <a:spcPct val="90000"/>
              </a:lnSpc>
              <a:spcAft>
                <a:spcPts val="0"/>
              </a:spcAft>
              <a:buFont typeface="+mj-lt"/>
              <a:buAutoNum type="arabicPeriod"/>
              <a:defRPr/>
            </a:pPr>
            <a:r>
              <a:rPr lang="en-US" sz="2000" dirty="0">
                <a:solidFill>
                  <a:schemeClr val="tx1"/>
                </a:solidFill>
              </a:rPr>
              <a:t>Harvest and Recovery</a:t>
            </a:r>
          </a:p>
          <a:p>
            <a:pPr lvl="2">
              <a:lnSpc>
                <a:spcPct val="90000"/>
              </a:lnSpc>
              <a:spcAft>
                <a:spcPts val="0"/>
              </a:spcAft>
              <a:buFont typeface="+mj-lt"/>
              <a:buAutoNum type="arabicPeriod"/>
              <a:defRPr/>
            </a:pPr>
            <a:r>
              <a:rPr lang="en-US" sz="2000" dirty="0">
                <a:solidFill>
                  <a:schemeClr val="tx1"/>
                </a:solidFill>
              </a:rPr>
              <a:t>Purification step 1 (Reduce volume while purifying)</a:t>
            </a:r>
          </a:p>
          <a:p>
            <a:pPr lvl="2">
              <a:lnSpc>
                <a:spcPct val="90000"/>
              </a:lnSpc>
              <a:spcAft>
                <a:spcPts val="0"/>
              </a:spcAft>
              <a:buFont typeface="+mj-lt"/>
              <a:buAutoNum type="arabicPeriod"/>
              <a:defRPr/>
            </a:pPr>
            <a:r>
              <a:rPr lang="en-US" sz="2000" dirty="0">
                <a:solidFill>
                  <a:schemeClr val="tx1"/>
                </a:solidFill>
              </a:rPr>
              <a:t>Purification step 2 (Further purification from host proteins and removal of product-variants)</a:t>
            </a:r>
          </a:p>
          <a:p>
            <a:pPr lvl="2">
              <a:lnSpc>
                <a:spcPct val="90000"/>
              </a:lnSpc>
              <a:spcAft>
                <a:spcPts val="0"/>
              </a:spcAft>
              <a:buFont typeface="+mj-lt"/>
              <a:buAutoNum type="arabicPeriod"/>
              <a:defRPr/>
            </a:pPr>
            <a:r>
              <a:rPr lang="en-US" sz="2000" dirty="0">
                <a:solidFill>
                  <a:schemeClr val="tx1"/>
                </a:solidFill>
              </a:rPr>
              <a:t>Purification step 3 (Polishing step)</a:t>
            </a:r>
          </a:p>
          <a:p>
            <a:pPr lvl="2">
              <a:lnSpc>
                <a:spcPct val="90000"/>
              </a:lnSpc>
              <a:spcAft>
                <a:spcPts val="0"/>
              </a:spcAft>
              <a:buFont typeface="+mj-lt"/>
              <a:buAutoNum type="arabicPeriod"/>
              <a:defRPr/>
            </a:pPr>
            <a:r>
              <a:rPr lang="en-US" sz="2000" dirty="0">
                <a:solidFill>
                  <a:schemeClr val="tx1"/>
                </a:solidFill>
              </a:rPr>
              <a:t>Viral filtration step for mammalian system</a:t>
            </a:r>
          </a:p>
          <a:p>
            <a:pPr lvl="2">
              <a:lnSpc>
                <a:spcPct val="90000"/>
              </a:lnSpc>
              <a:spcAft>
                <a:spcPts val="0"/>
              </a:spcAft>
              <a:buFont typeface="+mj-lt"/>
              <a:buAutoNum type="arabicPeriod"/>
              <a:defRPr/>
            </a:pPr>
            <a:r>
              <a:rPr lang="en-US" sz="2000" dirty="0">
                <a:solidFill>
                  <a:schemeClr val="tx1"/>
                </a:solidFill>
              </a:rPr>
              <a:t>Formulation and Bulk Fill</a:t>
            </a:r>
          </a:p>
          <a:p>
            <a:endParaRPr lang="en-US" dirty="0"/>
          </a:p>
        </p:txBody>
      </p:sp>
      <p:sp>
        <p:nvSpPr>
          <p:cNvPr id="4" name="Slide Number Placeholder 3"/>
          <p:cNvSpPr>
            <a:spLocks noGrp="1"/>
          </p:cNvSpPr>
          <p:nvPr>
            <p:ph type="sldNum" sz="quarter" idx="10"/>
          </p:nvPr>
        </p:nvSpPr>
        <p:spPr/>
        <p:txBody>
          <a:bodyPr/>
          <a:lstStyle/>
          <a:p>
            <a:pPr>
              <a:defRPr/>
            </a:pPr>
            <a:fld id="{C9599791-BE1F-46D7-81CD-D2CE09486F8D}" type="slidenum">
              <a:rPr lang="en-US" smtClean="0"/>
              <a:pPr>
                <a:defRPr/>
              </a:pPr>
              <a:t>18</a:t>
            </a:fld>
            <a:endParaRPr lang="en-US"/>
          </a:p>
        </p:txBody>
      </p:sp>
    </p:spTree>
    <p:extLst>
      <p:ext uri="{BB962C8B-B14F-4D97-AF65-F5344CB8AC3E}">
        <p14:creationId xmlns:p14="http://schemas.microsoft.com/office/powerpoint/2010/main" val="1753684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Mechanistic modeling and simulations for chromatographic performance prediction.</a:t>
            </a:r>
          </a:p>
          <a:p>
            <a:endParaRPr lang="en-US" dirty="0"/>
          </a:p>
          <a:p>
            <a:r>
              <a:rPr lang="en-US" dirty="0"/>
              <a:t>These technologies allow process scientists to better understand critical process parameters and optimize processes rapidly without the need for pilot-scale runs and extensive experimentation. Additionally, they require significantly less material than traditional scale-down models.</a:t>
            </a:r>
          </a:p>
          <a:p>
            <a:endParaRPr lang="en-US" dirty="0"/>
          </a:p>
        </p:txBody>
      </p:sp>
      <p:sp>
        <p:nvSpPr>
          <p:cNvPr id="4" name="Slide Number Placeholder 3"/>
          <p:cNvSpPr>
            <a:spLocks noGrp="1"/>
          </p:cNvSpPr>
          <p:nvPr>
            <p:ph type="sldNum" sz="quarter" idx="10"/>
          </p:nvPr>
        </p:nvSpPr>
        <p:spPr/>
        <p:txBody>
          <a:bodyPr/>
          <a:lstStyle/>
          <a:p>
            <a:fld id="{E1A920DB-DA39-B948-8A10-FF782037E64A}" type="slidenum">
              <a:rPr lang="en-US" smtClean="0"/>
              <a:t>19</a:t>
            </a:fld>
            <a:endParaRPr lang="en-US" dirty="0"/>
          </a:p>
        </p:txBody>
      </p:sp>
    </p:spTree>
    <p:extLst>
      <p:ext uri="{BB962C8B-B14F-4D97-AF65-F5344CB8AC3E}">
        <p14:creationId xmlns:p14="http://schemas.microsoft.com/office/powerpoint/2010/main" val="1587779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spcBef>
                <a:spcPts val="1200"/>
              </a:spcBef>
              <a:defRPr/>
            </a:pPr>
            <a:r>
              <a:rPr lang="en-US" sz="2000" kern="1200" dirty="0">
                <a:solidFill>
                  <a:schemeClr val="tx1"/>
                </a:solidFill>
                <a:latin typeface="+mn-lt"/>
                <a:ea typeface="+mn-ea"/>
                <a:cs typeface="+mn-cs"/>
              </a:rPr>
              <a:t>Large-scale processing is:</a:t>
            </a:r>
          </a:p>
          <a:p>
            <a:pPr lvl="1" eaLnBrk="1" hangingPunct="1">
              <a:lnSpc>
                <a:spcPct val="80000"/>
              </a:lnSpc>
              <a:spcBef>
                <a:spcPts val="1200"/>
              </a:spcBef>
              <a:defRPr/>
            </a:pPr>
            <a:r>
              <a:rPr lang="en-US" sz="2000" kern="1200" dirty="0">
                <a:solidFill>
                  <a:schemeClr val="tx1"/>
                </a:solidFill>
                <a:latin typeface="+mn-lt"/>
                <a:ea typeface="+mn-ea"/>
                <a:cs typeface="+mn-cs"/>
              </a:rPr>
              <a:t>Expensive (facility time, raw materials expense is also scaled up)</a:t>
            </a:r>
          </a:p>
          <a:p>
            <a:pPr lvl="1" eaLnBrk="1" hangingPunct="1">
              <a:lnSpc>
                <a:spcPct val="80000"/>
              </a:lnSpc>
              <a:spcBef>
                <a:spcPts val="1200"/>
              </a:spcBef>
              <a:defRPr/>
            </a:pPr>
            <a:r>
              <a:rPr lang="en-US" sz="2000" kern="1200" dirty="0">
                <a:solidFill>
                  <a:schemeClr val="tx1"/>
                </a:solidFill>
                <a:latin typeface="+mn-lt"/>
                <a:ea typeface="+mn-ea"/>
                <a:cs typeface="+mn-cs"/>
              </a:rPr>
              <a:t>Resource heavy (numerous people to manage it)</a:t>
            </a:r>
          </a:p>
          <a:p>
            <a:pPr lvl="1" eaLnBrk="1" hangingPunct="1">
              <a:lnSpc>
                <a:spcPct val="80000"/>
              </a:lnSpc>
              <a:spcBef>
                <a:spcPts val="1200"/>
              </a:spcBef>
              <a:defRPr/>
            </a:pPr>
            <a:r>
              <a:rPr lang="en-US" sz="2000" kern="1200" dirty="0">
                <a:solidFill>
                  <a:schemeClr val="tx1"/>
                </a:solidFill>
                <a:latin typeface="+mn-lt"/>
                <a:ea typeface="+mn-ea"/>
                <a:cs typeface="+mn-cs"/>
              </a:rPr>
              <a:t>Restriction to facility (difficult to open up even a single 	purification suite for testing during commercial production)</a:t>
            </a:r>
          </a:p>
          <a:p>
            <a:pPr lvl="1" eaLnBrk="1" hangingPunct="1">
              <a:lnSpc>
                <a:spcPct val="80000"/>
              </a:lnSpc>
              <a:spcBef>
                <a:spcPts val="1200"/>
              </a:spcBef>
              <a:buFont typeface="Wingdings" panose="05000000000000000000" pitchFamily="2" charset="2"/>
              <a:buNone/>
              <a:defRPr/>
            </a:pPr>
            <a:endParaRPr lang="en-US" sz="2000" kern="1200" dirty="0">
              <a:solidFill>
                <a:schemeClr val="tx1"/>
              </a:solidFill>
              <a:latin typeface="+mn-lt"/>
              <a:ea typeface="+mn-ea"/>
              <a:cs typeface="+mn-cs"/>
            </a:endParaRPr>
          </a:p>
          <a:p>
            <a:pPr eaLnBrk="1" hangingPunct="1">
              <a:lnSpc>
                <a:spcPct val="80000"/>
              </a:lnSpc>
              <a:spcBef>
                <a:spcPts val="1200"/>
              </a:spcBef>
              <a:defRPr/>
            </a:pPr>
            <a:r>
              <a:rPr lang="en-US" sz="2000" kern="1200" dirty="0">
                <a:solidFill>
                  <a:schemeClr val="tx1"/>
                </a:solidFill>
                <a:latin typeface="+mn-lt"/>
                <a:ea typeface="+mn-ea"/>
                <a:cs typeface="+mn-cs"/>
              </a:rPr>
              <a:t>Lab-scale processing is:</a:t>
            </a:r>
          </a:p>
          <a:p>
            <a:pPr lvl="1" eaLnBrk="1" hangingPunct="1">
              <a:lnSpc>
                <a:spcPct val="80000"/>
              </a:lnSpc>
              <a:spcBef>
                <a:spcPts val="1200"/>
              </a:spcBef>
              <a:defRPr/>
            </a:pPr>
            <a:r>
              <a:rPr lang="en-US" sz="2000" kern="1200" dirty="0">
                <a:solidFill>
                  <a:schemeClr val="tx1"/>
                </a:solidFill>
                <a:latin typeface="+mn-lt"/>
                <a:ea typeface="+mn-ea"/>
                <a:cs typeface="+mn-cs"/>
              </a:rPr>
              <a:t>Less expensive (facility time and raw materials)</a:t>
            </a:r>
          </a:p>
          <a:p>
            <a:pPr lvl="1" eaLnBrk="1" hangingPunct="1">
              <a:lnSpc>
                <a:spcPct val="80000"/>
              </a:lnSpc>
              <a:spcBef>
                <a:spcPts val="1200"/>
              </a:spcBef>
              <a:defRPr/>
            </a:pPr>
            <a:r>
              <a:rPr lang="en-US" sz="2000" kern="1200" dirty="0">
                <a:solidFill>
                  <a:schemeClr val="tx1"/>
                </a:solidFill>
                <a:latin typeface="+mn-lt"/>
                <a:ea typeface="+mn-ea"/>
                <a:cs typeface="+mn-cs"/>
              </a:rPr>
              <a:t>Multiple experiments can be performed efficiently and side-by-	side with less equipment, cost and people</a:t>
            </a:r>
          </a:p>
          <a:p>
            <a:pPr lvl="1" eaLnBrk="1" hangingPunct="1">
              <a:lnSpc>
                <a:spcPct val="80000"/>
              </a:lnSpc>
              <a:spcBef>
                <a:spcPts val="1200"/>
              </a:spcBef>
              <a:defRPr/>
            </a:pPr>
            <a:r>
              <a:rPr lang="en-US" sz="2000" kern="1200" dirty="0">
                <a:solidFill>
                  <a:schemeClr val="tx1"/>
                </a:solidFill>
                <a:latin typeface="+mn-lt"/>
                <a:ea typeface="+mn-ea"/>
                <a:cs typeface="+mn-cs"/>
              </a:rPr>
              <a:t>Results are scalable (when proper scaling of parameters are 	considered)</a:t>
            </a:r>
          </a:p>
          <a:p>
            <a:pPr lvl="1" eaLnBrk="1" hangingPunct="1">
              <a:lnSpc>
                <a:spcPct val="80000"/>
              </a:lnSpc>
              <a:spcBef>
                <a:spcPts val="1200"/>
              </a:spcBef>
              <a:defRPr/>
            </a:pPr>
            <a:r>
              <a:rPr lang="en-US" sz="2000" kern="1200" dirty="0">
                <a:solidFill>
                  <a:schemeClr val="tx1"/>
                </a:solidFill>
                <a:latin typeface="+mn-lt"/>
                <a:ea typeface="+mn-ea"/>
                <a:cs typeface="+mn-cs"/>
              </a:rPr>
              <a:t>Lab-scale studies are routinely used during development, Design 	of 	Experiment (DoE), trouble-shooting and preliminary Process 	Validation (PV)</a:t>
            </a:r>
          </a:p>
          <a:p>
            <a:endParaRPr lang="en-US" dirty="0"/>
          </a:p>
        </p:txBody>
      </p:sp>
      <p:sp>
        <p:nvSpPr>
          <p:cNvPr id="4" name="Slide Number Placeholder 3"/>
          <p:cNvSpPr>
            <a:spLocks noGrp="1"/>
          </p:cNvSpPr>
          <p:nvPr>
            <p:ph type="sldNum" sz="quarter" idx="10"/>
          </p:nvPr>
        </p:nvSpPr>
        <p:spPr/>
        <p:txBody>
          <a:bodyPr/>
          <a:lstStyle/>
          <a:p>
            <a:fld id="{E1A920DB-DA39-B948-8A10-FF782037E64A}" type="slidenum">
              <a:rPr lang="en-US" smtClean="0"/>
              <a:t>20</a:t>
            </a:fld>
            <a:endParaRPr lang="en-US" dirty="0"/>
          </a:p>
        </p:txBody>
      </p:sp>
    </p:spTree>
    <p:extLst>
      <p:ext uri="{BB962C8B-B14F-4D97-AF65-F5344CB8AC3E}">
        <p14:creationId xmlns:p14="http://schemas.microsoft.com/office/powerpoint/2010/main" val="3793920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scaling</a:t>
            </a:r>
            <a:r>
              <a:rPr lang="en-US" baseline="0" dirty="0"/>
              <a:t> parameters:  Solution pH, conductivity, protein conc., composition.</a:t>
            </a:r>
          </a:p>
          <a:p>
            <a:endParaRPr lang="en-US" baseline="0" dirty="0"/>
          </a:p>
          <a:p>
            <a:r>
              <a:rPr lang="en-US" dirty="0"/>
              <a:t>Procedures for preparation of buffers and solutions for scale-down studies should be according to established protocols used in large-scale manufacturing, since subtle changes in ionic strength or pH could lead to altered elution and purity profiles. Further, the quality of buffers and salts used for preparing solutions for scale-down studies should also be consistent with those used in manufacturing. For chromatographic resins, the base matrix, functional groups, and ligand densities should be similar to large-scale manufacturing since these parameters could have an impact on impurity removal [14]. Resins with the same functional group but differences in base matrices or porosities have yielded different levels of virus and DNA removal, respectively [14].</a:t>
            </a:r>
          </a:p>
          <a:p>
            <a:r>
              <a:rPr lang="en-US" dirty="0"/>
              <a:t>Temperature is another variable that could affect the retention time of proteins on chromatographic resins. Scale-down models should be run at the same temperatures as large-scale manufacturing. Fluctuations in temperature could lead to changes in pH and conductivity of certain buffers, which could affect retention of proteins.</a:t>
            </a:r>
          </a:p>
          <a:p>
            <a:endParaRPr lang="en-US" dirty="0"/>
          </a:p>
          <a:p>
            <a:r>
              <a:rPr lang="en-US" dirty="0"/>
              <a:t>Scalable input parameters</a:t>
            </a:r>
          </a:p>
          <a:p>
            <a:pPr defTabSz="628650" eaLnBrk="1" hangingPunct="1">
              <a:lnSpc>
                <a:spcPct val="90000"/>
              </a:lnSpc>
              <a:defRPr/>
            </a:pPr>
            <a:r>
              <a:rPr lang="en-US" sz="1400" dirty="0"/>
              <a:t>Load Product Quality: </a:t>
            </a:r>
            <a:r>
              <a:rPr lang="en-US" sz="1200" dirty="0"/>
              <a:t>(representative material with 	equivalent impurity levels and product concentration)</a:t>
            </a:r>
          </a:p>
          <a:p>
            <a:pPr defTabSz="628650" eaLnBrk="1" hangingPunct="1">
              <a:lnSpc>
                <a:spcPct val="90000"/>
              </a:lnSpc>
              <a:defRPr/>
            </a:pPr>
            <a:r>
              <a:rPr lang="en-US" sz="1400" dirty="0"/>
              <a:t>Resin Load: </a:t>
            </a:r>
            <a:r>
              <a:rPr lang="en-US" sz="1200" dirty="0"/>
              <a:t>(normalized amount of product to resin, i.e., 	grams product per liter resin)</a:t>
            </a:r>
          </a:p>
          <a:p>
            <a:pPr defTabSz="628650" eaLnBrk="1" hangingPunct="1">
              <a:lnSpc>
                <a:spcPct val="90000"/>
              </a:lnSpc>
              <a:defRPr/>
            </a:pPr>
            <a:r>
              <a:rPr lang="en-US" sz="1400" dirty="0"/>
              <a:t>Column height: </a:t>
            </a:r>
            <a:r>
              <a:rPr lang="en-US" sz="1200" dirty="0"/>
              <a:t>(albeit diameter is proportional to 	scale via 	surface area, i.e., height in cm)</a:t>
            </a:r>
          </a:p>
          <a:p>
            <a:pPr eaLnBrk="1" hangingPunct="1">
              <a:lnSpc>
                <a:spcPct val="90000"/>
              </a:lnSpc>
              <a:defRPr/>
            </a:pPr>
            <a:r>
              <a:rPr lang="en-US" sz="1400" dirty="0"/>
              <a:t>Column Packing Integrity: </a:t>
            </a:r>
            <a:r>
              <a:rPr lang="en-US" sz="1200" dirty="0"/>
              <a:t>(HETP and Asymmetry)</a:t>
            </a:r>
          </a:p>
          <a:p>
            <a:pPr defTabSz="628650" eaLnBrk="1" hangingPunct="1">
              <a:lnSpc>
                <a:spcPct val="90000"/>
              </a:lnSpc>
              <a:defRPr/>
            </a:pPr>
            <a:r>
              <a:rPr lang="en-US" sz="1400" dirty="0"/>
              <a:t>Linear Velocity: </a:t>
            </a:r>
            <a:r>
              <a:rPr lang="en-US" sz="1200" dirty="0"/>
              <a:t>(normalize flow rate to surface area, i.e., 	units of cm/</a:t>
            </a:r>
            <a:r>
              <a:rPr lang="en-US" sz="1200" dirty="0" err="1"/>
              <a:t>hr</a:t>
            </a:r>
            <a:r>
              <a:rPr lang="en-US" sz="1200" dirty="0"/>
              <a:t> … multiply this by the column surface area 	in units of cm</a:t>
            </a:r>
            <a:r>
              <a:rPr lang="en-US" sz="1200" baseline="30000" dirty="0"/>
              <a:t>2</a:t>
            </a:r>
            <a:r>
              <a:rPr lang="en-US" sz="1200" dirty="0"/>
              <a:t> to get flow rate in mL /</a:t>
            </a:r>
            <a:r>
              <a:rPr lang="en-US" sz="1200" dirty="0" err="1"/>
              <a:t>hr</a:t>
            </a:r>
            <a:r>
              <a:rPr lang="en-US" sz="1200" dirty="0"/>
              <a:t>… then convert 	to L/min)</a:t>
            </a:r>
          </a:p>
          <a:p>
            <a:pPr eaLnBrk="1" hangingPunct="1">
              <a:lnSpc>
                <a:spcPct val="90000"/>
              </a:lnSpc>
              <a:defRPr/>
            </a:pPr>
            <a:r>
              <a:rPr lang="en-US" sz="1400" dirty="0"/>
              <a:t>Buffer conditions: </a:t>
            </a:r>
            <a:r>
              <a:rPr lang="en-US" sz="1200" dirty="0"/>
              <a:t>(pH, conductivity)</a:t>
            </a:r>
          </a:p>
          <a:p>
            <a:pPr eaLnBrk="1" hangingPunct="1">
              <a:lnSpc>
                <a:spcPct val="90000"/>
              </a:lnSpc>
              <a:defRPr/>
            </a:pPr>
            <a:r>
              <a:rPr lang="en-US" sz="1400" dirty="0"/>
              <a:t>Processing Conditions: </a:t>
            </a:r>
            <a:r>
              <a:rPr lang="en-US" sz="1200" dirty="0"/>
              <a:t>(temperature)</a:t>
            </a:r>
          </a:p>
          <a:p>
            <a:endParaRPr lang="en-US" dirty="0"/>
          </a:p>
          <a:p>
            <a:r>
              <a:rPr lang="en-US" dirty="0"/>
              <a:t>Scalable output parameters:</a:t>
            </a:r>
          </a:p>
          <a:p>
            <a:endParaRPr lang="en-US" dirty="0"/>
          </a:p>
        </p:txBody>
      </p:sp>
      <p:sp>
        <p:nvSpPr>
          <p:cNvPr id="4" name="Slide Number Placeholder 3"/>
          <p:cNvSpPr>
            <a:spLocks noGrp="1"/>
          </p:cNvSpPr>
          <p:nvPr>
            <p:ph type="sldNum" sz="quarter" idx="10"/>
          </p:nvPr>
        </p:nvSpPr>
        <p:spPr/>
        <p:txBody>
          <a:bodyPr/>
          <a:lstStyle/>
          <a:p>
            <a:fld id="{E1A920DB-DA39-B948-8A10-FF782037E64A}" type="slidenum">
              <a:rPr lang="en-US" smtClean="0"/>
              <a:t>21</a:t>
            </a:fld>
            <a:endParaRPr lang="en-US" dirty="0"/>
          </a:p>
        </p:txBody>
      </p:sp>
    </p:spTree>
    <p:extLst>
      <p:ext uri="{BB962C8B-B14F-4D97-AF65-F5344CB8AC3E}">
        <p14:creationId xmlns:p14="http://schemas.microsoft.com/office/powerpoint/2010/main" val="3416790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One consideration to keep in mind when scaling down column diameter is wall effects, which could impact chromatographic performance, column diameters less than 1.0 cm.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Scalable output Parameters</a:t>
            </a:r>
          </a:p>
          <a:p>
            <a:pPr defTabSz="628650" eaLnBrk="1" hangingPunct="1">
              <a:spcBef>
                <a:spcPts val="1200"/>
              </a:spcBef>
              <a:spcAft>
                <a:spcPts val="600"/>
              </a:spcAft>
              <a:defRPr/>
            </a:pPr>
            <a:r>
              <a:rPr lang="en-US" dirty="0"/>
              <a:t>Step Yield: (% product recovered/product 	loaded)</a:t>
            </a:r>
          </a:p>
          <a:p>
            <a:pPr eaLnBrk="1" hangingPunct="1">
              <a:spcBef>
                <a:spcPts val="1200"/>
              </a:spcBef>
              <a:spcAft>
                <a:spcPts val="600"/>
              </a:spcAft>
              <a:defRPr/>
            </a:pPr>
            <a:r>
              <a:rPr lang="en-US" dirty="0"/>
              <a:t>Impurity Clearance:  Assay for this</a:t>
            </a:r>
          </a:p>
          <a:p>
            <a:pPr eaLnBrk="1" hangingPunct="1">
              <a:spcBef>
                <a:spcPts val="1200"/>
              </a:spcBef>
              <a:spcAft>
                <a:spcPts val="600"/>
              </a:spcAft>
              <a:defRPr/>
            </a:pPr>
            <a:r>
              <a:rPr lang="en-US" dirty="0"/>
              <a:t>Eluate Concentration </a:t>
            </a:r>
          </a:p>
          <a:p>
            <a:pPr defTabSz="628650" eaLnBrk="1" hangingPunct="1">
              <a:spcBef>
                <a:spcPts val="1200"/>
              </a:spcBef>
              <a:spcAft>
                <a:spcPts val="600"/>
              </a:spcAft>
              <a:defRPr/>
            </a:pPr>
            <a:r>
              <a:rPr lang="en-US" dirty="0"/>
              <a:t>Eluate/product Formulation: (solution 	conditions)</a:t>
            </a:r>
          </a:p>
          <a:p>
            <a:pPr eaLnBrk="1" hangingPunct="1">
              <a:spcBef>
                <a:spcPts val="1200"/>
              </a:spcBef>
              <a:spcAft>
                <a:spcPts val="600"/>
              </a:spcAft>
              <a:defRPr/>
            </a:pPr>
            <a:r>
              <a:rPr lang="en-US" dirty="0"/>
              <a:t>Processing Time:</a:t>
            </a:r>
          </a:p>
          <a:p>
            <a:endParaRPr lang="en-US" dirty="0"/>
          </a:p>
        </p:txBody>
      </p:sp>
      <p:sp>
        <p:nvSpPr>
          <p:cNvPr id="4" name="Slide Number Placeholder 3"/>
          <p:cNvSpPr>
            <a:spLocks noGrp="1"/>
          </p:cNvSpPr>
          <p:nvPr>
            <p:ph type="sldNum" sz="quarter" idx="10"/>
          </p:nvPr>
        </p:nvSpPr>
        <p:spPr/>
        <p:txBody>
          <a:bodyPr/>
          <a:lstStyle/>
          <a:p>
            <a:fld id="{E1A920DB-DA39-B948-8A10-FF782037E64A}" type="slidenum">
              <a:rPr lang="en-US" smtClean="0"/>
              <a:t>22</a:t>
            </a:fld>
            <a:endParaRPr lang="en-US" dirty="0"/>
          </a:p>
        </p:txBody>
      </p:sp>
    </p:spTree>
    <p:extLst>
      <p:ext uri="{BB962C8B-B14F-4D97-AF65-F5344CB8AC3E}">
        <p14:creationId xmlns:p14="http://schemas.microsoft.com/office/powerpoint/2010/main" val="4101628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9599791-BE1F-46D7-81CD-D2CE09486F8D}" type="slidenum">
              <a:rPr lang="en-US" smtClean="0"/>
              <a:pPr>
                <a:defRPr/>
              </a:pPr>
              <a:t>23</a:t>
            </a:fld>
            <a:endParaRPr lang="en-US"/>
          </a:p>
        </p:txBody>
      </p:sp>
    </p:spTree>
    <p:extLst>
      <p:ext uri="{BB962C8B-B14F-4D97-AF65-F5344CB8AC3E}">
        <p14:creationId xmlns:p14="http://schemas.microsoft.com/office/powerpoint/2010/main" val="2176038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79678" y="2878906"/>
            <a:ext cx="4099718" cy="1243673"/>
          </a:xfrm>
        </p:spPr>
        <p:txBody>
          <a:bodyPr/>
          <a:lstStyle>
            <a:lvl1pPr>
              <a:defRPr/>
            </a:lvl1pPr>
          </a:lstStyle>
          <a:p>
            <a:r>
              <a:rPr lang="en-US" dirty="0"/>
              <a:t>PRESENTATION TITLE</a:t>
            </a:r>
            <a:endParaRPr lang="en-CA" dirty="0"/>
          </a:p>
        </p:txBody>
      </p:sp>
      <p:sp>
        <p:nvSpPr>
          <p:cNvPr id="3" name="Subtitle 2"/>
          <p:cNvSpPr>
            <a:spLocks noGrp="1"/>
          </p:cNvSpPr>
          <p:nvPr>
            <p:ph type="subTitle" idx="1" hasCustomPrompt="1"/>
          </p:nvPr>
        </p:nvSpPr>
        <p:spPr>
          <a:xfrm>
            <a:off x="379678" y="4436707"/>
            <a:ext cx="4099718" cy="1752600"/>
          </a:xfrm>
          <a:prstGeom prst="rect">
            <a:avLst/>
          </a:prstGeom>
        </p:spPr>
        <p:txBody>
          <a:bodyPr lIns="0" tIns="0" rIns="0" bIns="0"/>
          <a:lstStyle>
            <a:lvl1pPr marL="0" indent="0" algn="l">
              <a:lnSpc>
                <a:spcPts val="1500"/>
              </a:lnSpc>
              <a:spcBef>
                <a:spcPts val="0"/>
              </a:spcBef>
              <a:spcAft>
                <a:spcPts val="375"/>
              </a:spcAft>
              <a:buNone/>
              <a:defRPr sz="1500" baseline="0">
                <a:solidFill>
                  <a:schemeClr val="accent2"/>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1"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a:t>Presenter Information, Conference and Date</a:t>
            </a:r>
            <a:endParaRPr lang="en-CA" dirty="0"/>
          </a:p>
        </p:txBody>
      </p:sp>
    </p:spTree>
    <p:extLst>
      <p:ext uri="{BB962C8B-B14F-4D97-AF65-F5344CB8AC3E}">
        <p14:creationId xmlns:p14="http://schemas.microsoft.com/office/powerpoint/2010/main" val="3619014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ection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79680" y="1878036"/>
            <a:ext cx="4099718" cy="1471083"/>
          </a:xfrm>
          <a:prstGeom prst="rect">
            <a:avLst/>
          </a:prstGeom>
        </p:spPr>
        <p:txBody>
          <a:bodyPr lIns="0" tIns="0" rIns="0" bIns="0" anchor="b" anchorCtr="0"/>
          <a:lstStyle>
            <a:lvl1pPr algn="l">
              <a:lnSpc>
                <a:spcPts val="2375"/>
              </a:lnSpc>
              <a:defRPr sz="2500" b="1" cap="all" baseline="0">
                <a:solidFill>
                  <a:schemeClr val="bg1"/>
                </a:solidFill>
              </a:defRPr>
            </a:lvl1pPr>
          </a:lstStyle>
          <a:p>
            <a:r>
              <a:rPr lang="en-US" dirty="0"/>
              <a:t>SECTION TITLE</a:t>
            </a:r>
            <a:endParaRPr lang="en-CA" dirty="0"/>
          </a:p>
        </p:txBody>
      </p:sp>
      <p:sp>
        <p:nvSpPr>
          <p:cNvPr id="3" name="Subtitle 2"/>
          <p:cNvSpPr>
            <a:spLocks noGrp="1"/>
          </p:cNvSpPr>
          <p:nvPr>
            <p:ph type="subTitle" idx="1" hasCustomPrompt="1"/>
          </p:nvPr>
        </p:nvSpPr>
        <p:spPr>
          <a:xfrm>
            <a:off x="379679" y="3429000"/>
            <a:ext cx="4099719" cy="1751542"/>
          </a:xfrm>
          <a:prstGeom prst="rect">
            <a:avLst/>
          </a:prstGeom>
        </p:spPr>
        <p:txBody>
          <a:bodyPr lIns="0" tIns="0" rIns="0" bIns="0"/>
          <a:lstStyle>
            <a:lvl1pPr marL="0" indent="0" algn="l">
              <a:lnSpc>
                <a:spcPts val="1500"/>
              </a:lnSpc>
              <a:spcBef>
                <a:spcPts val="0"/>
              </a:spcBef>
              <a:buFont typeface="Arial" panose="020B0604020202020204" pitchFamily="34" charset="0"/>
              <a:buNone/>
              <a:defRPr sz="1500" cap="all" baseline="0">
                <a:solidFill>
                  <a:schemeClr val="bg1"/>
                </a:solidFill>
              </a:defRPr>
            </a:lvl1pPr>
            <a:lvl2pPr marL="285739" indent="0" algn="ctr">
              <a:buNone/>
              <a:defRPr>
                <a:solidFill>
                  <a:schemeClr val="tx1">
                    <a:tint val="75000"/>
                  </a:schemeClr>
                </a:solidFill>
              </a:defRPr>
            </a:lvl2pPr>
            <a:lvl3pPr marL="571478" indent="0" algn="ctr">
              <a:buNone/>
              <a:defRPr>
                <a:solidFill>
                  <a:schemeClr val="tx1">
                    <a:tint val="75000"/>
                  </a:schemeClr>
                </a:solidFill>
              </a:defRPr>
            </a:lvl3pPr>
            <a:lvl4pPr marL="857216" indent="0" algn="ctr">
              <a:buNone/>
              <a:defRPr>
                <a:solidFill>
                  <a:schemeClr val="tx1">
                    <a:tint val="75000"/>
                  </a:schemeClr>
                </a:solidFill>
              </a:defRPr>
            </a:lvl4pPr>
            <a:lvl5pPr marL="1142954" indent="0" algn="ctr">
              <a:buNone/>
              <a:defRPr>
                <a:solidFill>
                  <a:schemeClr val="tx1">
                    <a:tint val="75000"/>
                  </a:schemeClr>
                </a:solidFill>
              </a:defRPr>
            </a:lvl5pPr>
            <a:lvl6pPr marL="1428693" indent="0" algn="ctr">
              <a:buNone/>
              <a:defRPr>
                <a:solidFill>
                  <a:schemeClr val="tx1">
                    <a:tint val="75000"/>
                  </a:schemeClr>
                </a:solidFill>
              </a:defRPr>
            </a:lvl6pPr>
            <a:lvl7pPr marL="1714432" indent="0" algn="ctr">
              <a:buNone/>
              <a:defRPr>
                <a:solidFill>
                  <a:schemeClr val="tx1">
                    <a:tint val="75000"/>
                  </a:schemeClr>
                </a:solidFill>
              </a:defRPr>
            </a:lvl7pPr>
            <a:lvl8pPr marL="2000170" indent="0" algn="ctr">
              <a:buNone/>
              <a:defRPr>
                <a:solidFill>
                  <a:schemeClr val="tx1">
                    <a:tint val="75000"/>
                  </a:schemeClr>
                </a:solidFill>
              </a:defRPr>
            </a:lvl8pPr>
            <a:lvl9pPr marL="2285909" indent="0" algn="ctr">
              <a:buNone/>
              <a:defRPr>
                <a:solidFill>
                  <a:schemeClr val="tx1">
                    <a:tint val="75000"/>
                  </a:schemeClr>
                </a:solidFill>
              </a:defRPr>
            </a:lvl9pPr>
          </a:lstStyle>
          <a:p>
            <a:r>
              <a:rPr lang="en-CA" dirty="0"/>
              <a:t>SUBTITLE</a:t>
            </a:r>
          </a:p>
        </p:txBody>
      </p:sp>
    </p:spTree>
    <p:extLst>
      <p:ext uri="{BB962C8B-B14F-4D97-AF65-F5344CB8AC3E}">
        <p14:creationId xmlns:p14="http://schemas.microsoft.com/office/powerpoint/2010/main" val="3880353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endParaRPr lang="en-CA" dirty="0"/>
          </a:p>
        </p:txBody>
      </p:sp>
      <p:sp>
        <p:nvSpPr>
          <p:cNvPr id="6" name="Slide Number Placeholder 5"/>
          <p:cNvSpPr>
            <a:spLocks noGrp="1"/>
          </p:cNvSpPr>
          <p:nvPr>
            <p:ph type="sldNum" sz="quarter" idx="12"/>
          </p:nvPr>
        </p:nvSpPr>
        <p:spPr/>
        <p:txBody>
          <a:bodyPr/>
          <a:lstStyle/>
          <a:p>
            <a:fld id="{677431CD-109D-4799-81C2-761F8C28FE26}" type="slidenum">
              <a:rPr lang="en-CA" smtClean="0"/>
              <a:t>‹#›</a:t>
            </a:fld>
            <a:endParaRPr lang="en-CA"/>
          </a:p>
        </p:txBody>
      </p:sp>
      <p:sp>
        <p:nvSpPr>
          <p:cNvPr id="9" name="Text Placeholder 8"/>
          <p:cNvSpPr>
            <a:spLocks noGrp="1"/>
          </p:cNvSpPr>
          <p:nvPr>
            <p:ph type="body" sz="quarter" idx="13" hasCustomPrompt="1"/>
          </p:nvPr>
        </p:nvSpPr>
        <p:spPr>
          <a:xfrm>
            <a:off x="379679" y="382326"/>
            <a:ext cx="8380677" cy="945885"/>
          </a:xfrm>
        </p:spPr>
        <p:txBody>
          <a:bodyPr/>
          <a:lstStyle>
            <a:lvl1pPr>
              <a:lnSpc>
                <a:spcPts val="2250"/>
              </a:lnSpc>
              <a:spcAft>
                <a:spcPts val="0"/>
              </a:spcAft>
              <a:defRPr sz="2250"/>
            </a:lvl1pPr>
            <a:lvl2pPr>
              <a:spcBef>
                <a:spcPts val="375"/>
              </a:spcBef>
              <a:spcAft>
                <a:spcPts val="0"/>
              </a:spcAft>
              <a:defRPr sz="1500">
                <a:solidFill>
                  <a:schemeClr val="accent2"/>
                </a:solidFill>
              </a:defRPr>
            </a:lvl2pPr>
          </a:lstStyle>
          <a:p>
            <a:pPr lvl="0"/>
            <a:r>
              <a:rPr lang="en-US" dirty="0"/>
              <a:t>Title</a:t>
            </a:r>
          </a:p>
          <a:p>
            <a:pPr lvl="1"/>
            <a:r>
              <a:rPr lang="en-US" dirty="0"/>
              <a:t>Subtitle</a:t>
            </a:r>
            <a:endParaRPr lang="en-CA" dirty="0"/>
          </a:p>
        </p:txBody>
      </p:sp>
    </p:spTree>
    <p:extLst>
      <p:ext uri="{BB962C8B-B14F-4D97-AF65-F5344CB8AC3E}">
        <p14:creationId xmlns:p14="http://schemas.microsoft.com/office/powerpoint/2010/main" val="1209191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79678" y="1714499"/>
            <a:ext cx="4099718" cy="4380178"/>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endParaRPr lang="en-CA" dirty="0"/>
          </a:p>
        </p:txBody>
      </p:sp>
      <p:sp>
        <p:nvSpPr>
          <p:cNvPr id="6" name="Slide Number Placeholder 5"/>
          <p:cNvSpPr>
            <a:spLocks noGrp="1"/>
          </p:cNvSpPr>
          <p:nvPr>
            <p:ph type="sldNum" sz="quarter" idx="12"/>
          </p:nvPr>
        </p:nvSpPr>
        <p:spPr/>
        <p:txBody>
          <a:bodyPr/>
          <a:lstStyle/>
          <a:p>
            <a:fld id="{677431CD-109D-4799-81C2-761F8C28FE26}" type="slidenum">
              <a:rPr lang="en-CA" smtClean="0"/>
              <a:t>‹#›</a:t>
            </a:fld>
            <a:endParaRPr lang="en-CA"/>
          </a:p>
        </p:txBody>
      </p:sp>
      <p:sp>
        <p:nvSpPr>
          <p:cNvPr id="9" name="Text Placeholder 8"/>
          <p:cNvSpPr>
            <a:spLocks noGrp="1"/>
          </p:cNvSpPr>
          <p:nvPr>
            <p:ph type="body" sz="quarter" idx="13" hasCustomPrompt="1"/>
          </p:nvPr>
        </p:nvSpPr>
        <p:spPr>
          <a:xfrm>
            <a:off x="379679" y="382326"/>
            <a:ext cx="8380677" cy="945885"/>
          </a:xfrm>
        </p:spPr>
        <p:txBody>
          <a:bodyPr/>
          <a:lstStyle>
            <a:lvl1pPr>
              <a:lnSpc>
                <a:spcPts val="2250"/>
              </a:lnSpc>
              <a:spcAft>
                <a:spcPts val="0"/>
              </a:spcAft>
              <a:defRPr sz="2250"/>
            </a:lvl1pPr>
            <a:lvl2pPr>
              <a:spcBef>
                <a:spcPts val="375"/>
              </a:spcBef>
              <a:spcAft>
                <a:spcPts val="0"/>
              </a:spcAft>
              <a:defRPr sz="1500">
                <a:solidFill>
                  <a:schemeClr val="accent2"/>
                </a:solidFill>
              </a:defRPr>
            </a:lvl2pPr>
          </a:lstStyle>
          <a:p>
            <a:pPr lvl="0"/>
            <a:r>
              <a:rPr lang="en-US" dirty="0"/>
              <a:t>Title</a:t>
            </a:r>
          </a:p>
          <a:p>
            <a:pPr lvl="1"/>
            <a:r>
              <a:rPr lang="en-US" dirty="0"/>
              <a:t>Subtitle</a:t>
            </a:r>
            <a:endParaRPr lang="en-CA" dirty="0"/>
          </a:p>
        </p:txBody>
      </p:sp>
      <p:sp>
        <p:nvSpPr>
          <p:cNvPr id="4" name="Picture Placeholder 3"/>
          <p:cNvSpPr>
            <a:spLocks noGrp="1"/>
          </p:cNvSpPr>
          <p:nvPr>
            <p:ph type="pic" sz="quarter" idx="14"/>
          </p:nvPr>
        </p:nvSpPr>
        <p:spPr>
          <a:xfrm>
            <a:off x="4661960" y="1714501"/>
            <a:ext cx="4482043" cy="4380178"/>
          </a:xfrm>
        </p:spPr>
        <p:txBody>
          <a:bodyPr/>
          <a:lstStyle/>
          <a:p>
            <a:endParaRPr lang="en-CA"/>
          </a:p>
        </p:txBody>
      </p:sp>
    </p:spTree>
    <p:extLst>
      <p:ext uri="{BB962C8B-B14F-4D97-AF65-F5344CB8AC3E}">
        <p14:creationId xmlns:p14="http://schemas.microsoft.com/office/powerpoint/2010/main" val="4237333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with Image and Highligh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79678" y="1714499"/>
            <a:ext cx="4099718" cy="4380178"/>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endParaRPr lang="en-CA" dirty="0"/>
          </a:p>
        </p:txBody>
      </p:sp>
      <p:sp>
        <p:nvSpPr>
          <p:cNvPr id="6" name="Slide Number Placeholder 5"/>
          <p:cNvSpPr>
            <a:spLocks noGrp="1"/>
          </p:cNvSpPr>
          <p:nvPr>
            <p:ph type="sldNum" sz="quarter" idx="12"/>
          </p:nvPr>
        </p:nvSpPr>
        <p:spPr/>
        <p:txBody>
          <a:bodyPr/>
          <a:lstStyle/>
          <a:p>
            <a:fld id="{677431CD-109D-4799-81C2-761F8C28FE26}" type="slidenum">
              <a:rPr lang="en-CA" smtClean="0"/>
              <a:t>‹#›</a:t>
            </a:fld>
            <a:endParaRPr lang="en-CA"/>
          </a:p>
        </p:txBody>
      </p:sp>
      <p:sp>
        <p:nvSpPr>
          <p:cNvPr id="9" name="Text Placeholder 8"/>
          <p:cNvSpPr>
            <a:spLocks noGrp="1"/>
          </p:cNvSpPr>
          <p:nvPr>
            <p:ph type="body" sz="quarter" idx="13" hasCustomPrompt="1"/>
          </p:nvPr>
        </p:nvSpPr>
        <p:spPr>
          <a:xfrm>
            <a:off x="379679" y="382326"/>
            <a:ext cx="8392583" cy="945885"/>
          </a:xfrm>
        </p:spPr>
        <p:txBody>
          <a:bodyPr/>
          <a:lstStyle>
            <a:lvl1pPr>
              <a:lnSpc>
                <a:spcPts val="2250"/>
              </a:lnSpc>
              <a:spcAft>
                <a:spcPts val="0"/>
              </a:spcAft>
              <a:defRPr sz="2250"/>
            </a:lvl1pPr>
            <a:lvl2pPr>
              <a:spcBef>
                <a:spcPts val="375"/>
              </a:spcBef>
              <a:spcAft>
                <a:spcPts val="0"/>
              </a:spcAft>
              <a:defRPr sz="1500">
                <a:solidFill>
                  <a:schemeClr val="accent2"/>
                </a:solidFill>
              </a:defRPr>
            </a:lvl2pPr>
          </a:lstStyle>
          <a:p>
            <a:pPr lvl="0"/>
            <a:r>
              <a:rPr lang="en-US" dirty="0"/>
              <a:t>Title</a:t>
            </a:r>
          </a:p>
          <a:p>
            <a:pPr lvl="1"/>
            <a:r>
              <a:rPr lang="en-US" dirty="0"/>
              <a:t>Subtitle</a:t>
            </a:r>
            <a:endParaRPr lang="en-CA" dirty="0"/>
          </a:p>
        </p:txBody>
      </p:sp>
      <p:sp>
        <p:nvSpPr>
          <p:cNvPr id="4" name="Picture Placeholder 3"/>
          <p:cNvSpPr>
            <a:spLocks noGrp="1"/>
          </p:cNvSpPr>
          <p:nvPr>
            <p:ph type="pic" sz="quarter" idx="14"/>
          </p:nvPr>
        </p:nvSpPr>
        <p:spPr>
          <a:xfrm>
            <a:off x="4661958" y="1714501"/>
            <a:ext cx="1959240" cy="4380178"/>
          </a:xfrm>
        </p:spPr>
        <p:txBody>
          <a:bodyPr/>
          <a:lstStyle/>
          <a:p>
            <a:endParaRPr lang="en-CA"/>
          </a:p>
        </p:txBody>
      </p:sp>
      <p:cxnSp>
        <p:nvCxnSpPr>
          <p:cNvPr id="7" name="Straight Connector 6"/>
          <p:cNvCxnSpPr/>
          <p:nvPr userDrawn="1"/>
        </p:nvCxnSpPr>
        <p:spPr>
          <a:xfrm>
            <a:off x="6802438" y="1714500"/>
            <a:ext cx="195791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5" hasCustomPrompt="1"/>
          </p:nvPr>
        </p:nvSpPr>
        <p:spPr>
          <a:xfrm>
            <a:off x="6802438" y="2148612"/>
            <a:ext cx="1957917" cy="3946069"/>
          </a:xfrm>
        </p:spPr>
        <p:txBody>
          <a:bodyPr/>
          <a:lstStyle>
            <a:lvl1pPr>
              <a:lnSpc>
                <a:spcPts val="1750"/>
              </a:lnSpc>
              <a:defRPr sz="1375">
                <a:solidFill>
                  <a:schemeClr val="accent2"/>
                </a:solidFill>
              </a:defRPr>
            </a:lvl1pPr>
          </a:lstStyle>
          <a:p>
            <a:pPr lvl="0"/>
            <a:r>
              <a:rPr lang="en-US"/>
              <a:t>Text</a:t>
            </a:r>
            <a:endParaRPr lang="en-US" dirty="0"/>
          </a:p>
        </p:txBody>
      </p:sp>
    </p:spTree>
    <p:extLst>
      <p:ext uri="{BB962C8B-B14F-4D97-AF65-F5344CB8AC3E}">
        <p14:creationId xmlns:p14="http://schemas.microsoft.com/office/powerpoint/2010/main" val="1516772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B33E10-8B16-43BA-A093-7B4AE63C1D1F}" type="datetimeFigureOut">
              <a:rPr lang="en-US" smtClean="0"/>
              <a:pPr/>
              <a:t>3/2/2018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10FD95-677A-4818-89A9-13BEBB6AD5F1}" type="slidenum">
              <a:rPr lang="en-US" smtClean="0"/>
              <a:pPr/>
              <a:t>‹#›</a:t>
            </a:fld>
            <a:endParaRPr lang="en-US"/>
          </a:p>
        </p:txBody>
      </p:sp>
    </p:spTree>
    <p:extLst>
      <p:ext uri="{BB962C8B-B14F-4D97-AF65-F5344CB8AC3E}">
        <p14:creationId xmlns:p14="http://schemas.microsoft.com/office/powerpoint/2010/main" val="2407654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le + Text + 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0356" y="186060"/>
            <a:ext cx="8229600" cy="1143000"/>
          </a:xfrm>
        </p:spPr>
        <p:txBody>
          <a:bodyPr anchor="t"/>
          <a:lstStyle/>
          <a:p>
            <a:r>
              <a:rPr lang="en-US" noProof="0" dirty="0"/>
              <a:t>Click to edit title</a:t>
            </a:r>
          </a:p>
        </p:txBody>
      </p:sp>
      <p:sp>
        <p:nvSpPr>
          <p:cNvPr id="5" name="Table Placeholder 4"/>
          <p:cNvSpPr>
            <a:spLocks noGrp="1"/>
          </p:cNvSpPr>
          <p:nvPr>
            <p:ph type="tbl" sz="quarter" idx="10"/>
          </p:nvPr>
        </p:nvSpPr>
        <p:spPr>
          <a:xfrm>
            <a:off x="470356" y="2383367"/>
            <a:ext cx="8232889" cy="3871384"/>
          </a:xfrm>
        </p:spPr>
        <p:txBody>
          <a:bodyPr/>
          <a:lstStyle>
            <a:lvl1pPr algn="ctr">
              <a:defRPr/>
            </a:lvl1pPr>
          </a:lstStyle>
          <a:p>
            <a:r>
              <a:rPr lang="en-US"/>
              <a:t>Click icon to add table</a:t>
            </a:r>
          </a:p>
        </p:txBody>
      </p:sp>
      <p:sp>
        <p:nvSpPr>
          <p:cNvPr id="8" name="Text Placeholder 7"/>
          <p:cNvSpPr>
            <a:spLocks noGrp="1"/>
          </p:cNvSpPr>
          <p:nvPr>
            <p:ph type="body" sz="quarter" idx="11" hasCustomPrompt="1"/>
          </p:nvPr>
        </p:nvSpPr>
        <p:spPr>
          <a:xfrm>
            <a:off x="470356" y="1329268"/>
            <a:ext cx="8229600" cy="986367"/>
          </a:xfrm>
        </p:spPr>
        <p:txBody>
          <a:bodyPr/>
          <a:lstStyle>
            <a:lvl1pPr marL="0" indent="0">
              <a:buNone/>
              <a:defRPr/>
            </a:lvl1pPr>
          </a:lstStyle>
          <a:p>
            <a:pPr marL="0" indent="0">
              <a:buNone/>
            </a:pPr>
            <a:r>
              <a:rPr lang="en-US" noProof="0" dirty="0">
                <a:ea typeface="ＭＳ 明朝"/>
                <a:cs typeface="Times New Roman"/>
              </a:rPr>
              <a:t>The slide content should not be too crowded (the simpler the better), should not be scaled up to fill the slide area. </a:t>
            </a:r>
            <a:endParaRPr lang="en-US" noProof="0" dirty="0"/>
          </a:p>
        </p:txBody>
      </p:sp>
    </p:spTree>
    <p:extLst>
      <p:ext uri="{BB962C8B-B14F-4D97-AF65-F5344CB8AC3E}">
        <p14:creationId xmlns:p14="http://schemas.microsoft.com/office/powerpoint/2010/main" val="771836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Bullets">
    <p:spTree>
      <p:nvGrpSpPr>
        <p:cNvPr id="1" name=""/>
        <p:cNvGrpSpPr/>
        <p:nvPr/>
      </p:nvGrpSpPr>
      <p:grpSpPr>
        <a:xfrm>
          <a:off x="0" y="0"/>
          <a:ext cx="0" cy="0"/>
          <a:chOff x="0" y="0"/>
          <a:chExt cx="0" cy="0"/>
        </a:xfrm>
      </p:grpSpPr>
      <p:sp>
        <p:nvSpPr>
          <p:cNvPr id="6" name="Content Placeholder 3"/>
          <p:cNvSpPr>
            <a:spLocks noGrp="1"/>
          </p:cNvSpPr>
          <p:nvPr>
            <p:ph sz="quarter" idx="10" hasCustomPrompt="1"/>
          </p:nvPr>
        </p:nvSpPr>
        <p:spPr>
          <a:xfrm>
            <a:off x="457200" y="1463040"/>
            <a:ext cx="8229600" cy="4612654"/>
          </a:xfrm>
          <a:prstGeom prst="rect">
            <a:avLst/>
          </a:prstGeom>
        </p:spPr>
        <p:txBody>
          <a:bodyPr/>
          <a:lstStyle>
            <a:lvl1pPr marL="457200" indent="-457200">
              <a:lnSpc>
                <a:spcPct val="110000"/>
              </a:lnSpc>
              <a:buFont typeface="Arial" panose="020B0604020202020204" pitchFamily="34" charset="0"/>
              <a:buChar char="•"/>
              <a:defRPr sz="3200"/>
            </a:lvl1pPr>
            <a:lvl2pPr marL="914400" indent="-457200">
              <a:lnSpc>
                <a:spcPct val="110000"/>
              </a:lnSpc>
              <a:buFont typeface="Courier New" panose="02070309020205020404" pitchFamily="49" charset="0"/>
              <a:buChar char="o"/>
              <a:defRPr sz="2800"/>
            </a:lvl2pPr>
            <a:lvl3pPr marL="1371600" indent="-457200">
              <a:lnSpc>
                <a:spcPct val="110000"/>
              </a:lnSpc>
              <a:buFont typeface="Wingdings" panose="05000000000000000000" pitchFamily="2" charset="2"/>
              <a:buChar char="§"/>
              <a:defRPr sz="2400"/>
            </a:lvl3pPr>
            <a:lvl4pPr marL="1828800" indent="-365760">
              <a:lnSpc>
                <a:spcPct val="110000"/>
              </a:lnSpc>
              <a:buFont typeface="Arial" panose="020B0604020202020204" pitchFamily="34" charset="0"/>
              <a:buChar char="-"/>
              <a:defRPr sz="2400"/>
            </a:lvl4pPr>
            <a:lvl5pPr marL="2286000" indent="-457200">
              <a:lnSpc>
                <a:spcPct val="110000"/>
              </a:lnSpc>
              <a:buFont typeface="Arial" panose="020B0604020202020204" pitchFamily="34" charset="0"/>
              <a:buChar char="•"/>
              <a:defRPr sz="2400"/>
            </a:lvl5pPr>
            <a:lvl6pPr marL="1828800" indent="-365760">
              <a:lnSpc>
                <a:spcPct val="140000"/>
              </a:lnSpc>
              <a:defRPr sz="2800"/>
            </a:lvl6pPr>
            <a:lvl7pPr marL="2103120" indent="-365760">
              <a:lnSpc>
                <a:spcPct val="140000"/>
              </a:lnSpc>
              <a:buFont typeface="Arial" panose="020B0604020202020204" pitchFamily="34" charset="0"/>
              <a:buChar char="•"/>
              <a:defRPr sz="2800"/>
            </a:lvl7pPr>
            <a:lvl8pPr marL="2377440">
              <a:defRPr sz="2800"/>
            </a:lvl8pPr>
            <a:lvl9pPr marL="2651760">
              <a:defRPr sz="2800"/>
            </a:lvl9pPr>
          </a:lstStyle>
          <a:p>
            <a:pPr lvl="0"/>
            <a:r>
              <a:rPr lang="en-US" dirty="0"/>
              <a:t>Bullet level 1</a:t>
            </a:r>
          </a:p>
          <a:p>
            <a:pPr lvl="1"/>
            <a:r>
              <a:rPr lang="en-US" dirty="0"/>
              <a:t>Bullet level 2</a:t>
            </a:r>
          </a:p>
          <a:p>
            <a:pPr lvl="2"/>
            <a:r>
              <a:rPr lang="en-US" dirty="0"/>
              <a:t>Bullet level 3</a:t>
            </a:r>
          </a:p>
          <a:p>
            <a:pPr lvl="3"/>
            <a:r>
              <a:rPr lang="en-US" dirty="0"/>
              <a:t>Bullet level 4</a:t>
            </a:r>
          </a:p>
        </p:txBody>
      </p:sp>
      <p:sp>
        <p:nvSpPr>
          <p:cNvPr id="2" name="Title 1"/>
          <p:cNvSpPr>
            <a:spLocks noGrp="1"/>
          </p:cNvSpPr>
          <p:nvPr>
            <p:ph type="title" hasCustomPrompt="1"/>
          </p:nvPr>
        </p:nvSpPr>
        <p:spPr>
          <a:xfrm>
            <a:off x="457200" y="240771"/>
            <a:ext cx="8229600" cy="1143000"/>
          </a:xfrm>
        </p:spPr>
        <p:txBody>
          <a:bodyPr/>
          <a:lstStyle/>
          <a:p>
            <a:r>
              <a:rPr lang="en-US" dirty="0"/>
              <a:t>Click to edit title</a:t>
            </a:r>
          </a:p>
        </p:txBody>
      </p:sp>
    </p:spTree>
    <p:extLst>
      <p:ext uri="{BB962C8B-B14F-4D97-AF65-F5344CB8AC3E}">
        <p14:creationId xmlns:p14="http://schemas.microsoft.com/office/powerpoint/2010/main" val="2274429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9895B3-2438-4553-8DF4-67F1E454F9E1}" type="datetimeFigureOut">
              <a:rPr lang="en-US" smtClean="0"/>
              <a:t>3/2/2018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37A020-6ECB-4E62-ABC1-16A3698B6246}" type="slidenum">
              <a:rPr lang="en-US" smtClean="0"/>
              <a:t>‹#›</a:t>
            </a:fld>
            <a:endParaRPr lang="en-US"/>
          </a:p>
        </p:txBody>
      </p:sp>
    </p:spTree>
    <p:extLst>
      <p:ext uri="{BB962C8B-B14F-4D97-AF65-F5344CB8AC3E}">
        <p14:creationId xmlns:p14="http://schemas.microsoft.com/office/powerpoint/2010/main" val="206833141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10" Type="http://schemas.openxmlformats.org/officeDocument/2006/relationships/image" Target="../media/image5.png"/><Relationship Id="rId4" Type="http://schemas.openxmlformats.org/officeDocument/2006/relationships/slideLayout" Target="../slideLayouts/slideLayout6.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9680" y="2888943"/>
            <a:ext cx="4099718" cy="1330647"/>
          </a:xfrm>
          <a:prstGeom prst="rect">
            <a:avLst/>
          </a:prstGeom>
        </p:spPr>
        <p:txBody>
          <a:bodyPr vert="horz" lIns="0" tIns="0" rIns="0" bIns="0" rtlCol="0" anchor="t" anchorCtr="0">
            <a:noAutofit/>
          </a:bodyPr>
          <a:lstStyle/>
          <a:p>
            <a:r>
              <a:rPr lang="en-US" dirty="0"/>
              <a:t>PRESENTATION TITLE</a:t>
            </a:r>
            <a:endParaRPr lang="en-CA"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9678" y="608687"/>
            <a:ext cx="2286000" cy="735330"/>
          </a:xfrm>
          <a:prstGeom prst="rect">
            <a:avLst/>
          </a:prstGeom>
        </p:spPr>
      </p:pic>
    </p:spTree>
    <p:extLst>
      <p:ext uri="{BB962C8B-B14F-4D97-AF65-F5344CB8AC3E}">
        <p14:creationId xmlns:p14="http://schemas.microsoft.com/office/powerpoint/2010/main" val="1150866123"/>
      </p:ext>
    </p:extLst>
  </p:cSld>
  <p:clrMap bg1="lt1" tx1="dk1" bg2="lt2" tx2="dk2" accent1="accent1" accent2="accent2" accent3="accent3" accent4="accent4" accent5="accent5" accent6="accent6" hlink="hlink" folHlink="folHlink"/>
  <p:sldLayoutIdLst>
    <p:sldLayoutId id="2147483661" r:id="rId1"/>
  </p:sldLayoutIdLst>
  <p:hf hdr="0" ftr="0" dt="0"/>
  <p:txStyles>
    <p:titleStyle>
      <a:lvl1pPr algn="l" defTabSz="914363" rtl="0" eaLnBrk="1" latinLnBrk="0" hangingPunct="1">
        <a:lnSpc>
          <a:spcPts val="2625"/>
        </a:lnSpc>
        <a:spcBef>
          <a:spcPct val="0"/>
        </a:spcBef>
        <a:buNone/>
        <a:defRPr sz="2500" kern="1200" cap="all" baseline="0">
          <a:solidFill>
            <a:schemeClr val="tx2"/>
          </a:solidFill>
          <a:latin typeface="+mj-lt"/>
          <a:ea typeface="+mj-ea"/>
          <a:cs typeface="+mj-cs"/>
        </a:defRPr>
      </a:lvl1pPr>
    </p:titleStyle>
    <p:bodyStyle>
      <a:lvl1pPr marL="342887" indent="-342887" algn="l" defTabSz="914363" rtl="0" eaLnBrk="1" latinLnBrk="0" hangingPunct="1">
        <a:spcBef>
          <a:spcPct val="20000"/>
        </a:spcBef>
        <a:buFont typeface="Arial" panose="020B0604020202020204" pitchFamily="34" charset="0"/>
        <a:buChar char="•"/>
        <a:defRPr sz="3188" kern="1200">
          <a:solidFill>
            <a:schemeClr val="tx1"/>
          </a:solidFill>
          <a:latin typeface="+mn-lt"/>
          <a:ea typeface="+mn-ea"/>
          <a:cs typeface="+mn-cs"/>
        </a:defRPr>
      </a:lvl1pPr>
      <a:lvl2pPr marL="742920" indent="-285739" algn="l" defTabSz="914363" rtl="0" eaLnBrk="1" latinLnBrk="0" hangingPunct="1">
        <a:spcBef>
          <a:spcPct val="20000"/>
        </a:spcBef>
        <a:buFont typeface="Arial" panose="020B0604020202020204" pitchFamily="34" charset="0"/>
        <a:buChar char="–"/>
        <a:defRPr sz="2813" kern="1200">
          <a:solidFill>
            <a:schemeClr val="tx1"/>
          </a:solidFill>
          <a:latin typeface="+mn-lt"/>
          <a:ea typeface="+mn-ea"/>
          <a:cs typeface="+mn-cs"/>
        </a:defRPr>
      </a:lvl2pPr>
      <a:lvl3pPr marL="1142954" indent="-228591" algn="l" defTabSz="914363" rtl="0" eaLnBrk="1" latinLnBrk="0" hangingPunct="1">
        <a:spcBef>
          <a:spcPct val="20000"/>
        </a:spcBef>
        <a:buFont typeface="Arial" panose="020B0604020202020204" pitchFamily="34" charset="0"/>
        <a:buChar char="•"/>
        <a:defRPr sz="2375" kern="1200">
          <a:solidFill>
            <a:schemeClr val="tx1"/>
          </a:solidFill>
          <a:latin typeface="+mn-lt"/>
          <a:ea typeface="+mn-ea"/>
          <a:cs typeface="+mn-cs"/>
        </a:defRPr>
      </a:lvl3pPr>
      <a:lvl4pPr marL="1600136" indent="-228591" algn="l" defTabSz="91436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18" indent="-228591" algn="l" defTabSz="91436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00" indent="-228591" algn="l" defTabSz="91436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82" indent="-228591" algn="l" defTabSz="91436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13" kern="1200">
          <a:solidFill>
            <a:schemeClr val="tx1"/>
          </a:solidFill>
          <a:latin typeface="+mn-lt"/>
          <a:ea typeface="+mn-ea"/>
          <a:cs typeface="+mn-cs"/>
        </a:defRPr>
      </a:lvl1pPr>
      <a:lvl2pPr marL="457182" algn="l" defTabSz="914363" rtl="0" eaLnBrk="1" latinLnBrk="0" hangingPunct="1">
        <a:defRPr sz="1813" kern="1200">
          <a:solidFill>
            <a:schemeClr val="tx1"/>
          </a:solidFill>
          <a:latin typeface="+mn-lt"/>
          <a:ea typeface="+mn-ea"/>
          <a:cs typeface="+mn-cs"/>
        </a:defRPr>
      </a:lvl2pPr>
      <a:lvl3pPr marL="914363" algn="l" defTabSz="914363" rtl="0" eaLnBrk="1" latinLnBrk="0" hangingPunct="1">
        <a:defRPr sz="1813" kern="1200">
          <a:solidFill>
            <a:schemeClr val="tx1"/>
          </a:solidFill>
          <a:latin typeface="+mn-lt"/>
          <a:ea typeface="+mn-ea"/>
          <a:cs typeface="+mn-cs"/>
        </a:defRPr>
      </a:lvl3pPr>
      <a:lvl4pPr marL="1371545" algn="l" defTabSz="914363" rtl="0" eaLnBrk="1" latinLnBrk="0" hangingPunct="1">
        <a:defRPr sz="1813" kern="1200">
          <a:solidFill>
            <a:schemeClr val="tx1"/>
          </a:solidFill>
          <a:latin typeface="+mn-lt"/>
          <a:ea typeface="+mn-ea"/>
          <a:cs typeface="+mn-cs"/>
        </a:defRPr>
      </a:lvl4pPr>
      <a:lvl5pPr marL="1828727" algn="l" defTabSz="914363" rtl="0" eaLnBrk="1" latinLnBrk="0" hangingPunct="1">
        <a:defRPr sz="1813" kern="1200">
          <a:solidFill>
            <a:schemeClr val="tx1"/>
          </a:solidFill>
          <a:latin typeface="+mn-lt"/>
          <a:ea typeface="+mn-ea"/>
          <a:cs typeface="+mn-cs"/>
        </a:defRPr>
      </a:lvl5pPr>
      <a:lvl6pPr marL="2285909" algn="l" defTabSz="914363" rtl="0" eaLnBrk="1" latinLnBrk="0" hangingPunct="1">
        <a:defRPr sz="1813" kern="1200">
          <a:solidFill>
            <a:schemeClr val="tx1"/>
          </a:solidFill>
          <a:latin typeface="+mn-lt"/>
          <a:ea typeface="+mn-ea"/>
          <a:cs typeface="+mn-cs"/>
        </a:defRPr>
      </a:lvl6pPr>
      <a:lvl7pPr marL="2743091" algn="l" defTabSz="914363" rtl="0" eaLnBrk="1" latinLnBrk="0" hangingPunct="1">
        <a:defRPr sz="1813" kern="1200">
          <a:solidFill>
            <a:schemeClr val="tx1"/>
          </a:solidFill>
          <a:latin typeface="+mn-lt"/>
          <a:ea typeface="+mn-ea"/>
          <a:cs typeface="+mn-cs"/>
        </a:defRPr>
      </a:lvl7pPr>
      <a:lvl8pPr marL="3200272" algn="l" defTabSz="914363" rtl="0" eaLnBrk="1" latinLnBrk="0" hangingPunct="1">
        <a:defRPr sz="1813" kern="1200">
          <a:solidFill>
            <a:schemeClr val="tx1"/>
          </a:solidFill>
          <a:latin typeface="+mn-lt"/>
          <a:ea typeface="+mn-ea"/>
          <a:cs typeface="+mn-cs"/>
        </a:defRPr>
      </a:lvl8pPr>
      <a:lvl9pPr marL="3657454" algn="l" defTabSz="914363" rtl="0" eaLnBrk="1" latinLnBrk="0" hangingPunct="1">
        <a:defRPr sz="18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accent1"/>
            </a:gs>
            <a:gs pos="100000">
              <a:schemeClr val="accent2"/>
            </a:gs>
          </a:gsLst>
          <a:lin ang="0" scaled="0"/>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
            <a:ext cx="9144000" cy="6857999"/>
          </a:xfrm>
          <a:prstGeom prst="rect">
            <a:avLst/>
          </a:prstGeom>
        </p:spPr>
      </p:pic>
    </p:spTree>
    <p:extLst>
      <p:ext uri="{BB962C8B-B14F-4D97-AF65-F5344CB8AC3E}">
        <p14:creationId xmlns:p14="http://schemas.microsoft.com/office/powerpoint/2010/main" val="2336286670"/>
      </p:ext>
    </p:extLst>
  </p:cSld>
  <p:clrMap bg1="lt1" tx1="dk1" bg2="lt2" tx2="dk2" accent1="accent1" accent2="accent2" accent3="accent3" accent4="accent4" accent5="accent5" accent6="accent6" hlink="hlink" folHlink="folHlink"/>
  <p:sldLayoutIdLst>
    <p:sldLayoutId id="2147483663" r:id="rId1"/>
  </p:sldLayoutIdLst>
  <p:hf hdr="0" ftr="0" dt="0"/>
  <p:txStyles>
    <p:titleStyle>
      <a:lvl1pPr algn="ctr" defTabSz="571478" rtl="0" eaLnBrk="1" latinLnBrk="0" hangingPunct="1">
        <a:spcBef>
          <a:spcPct val="0"/>
        </a:spcBef>
        <a:buNone/>
        <a:defRPr sz="2750" kern="1200">
          <a:solidFill>
            <a:schemeClr val="tx1"/>
          </a:solidFill>
          <a:latin typeface="+mj-lt"/>
          <a:ea typeface="+mj-ea"/>
          <a:cs typeface="+mj-cs"/>
        </a:defRPr>
      </a:lvl1pPr>
    </p:titleStyle>
    <p:bodyStyle>
      <a:lvl1pPr marL="214304" indent="-214304" algn="l" defTabSz="5714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464325" indent="-178586" algn="l" defTabSz="571478" rtl="0" eaLnBrk="1" latinLnBrk="0" hangingPunct="1">
        <a:spcBef>
          <a:spcPct val="20000"/>
        </a:spcBef>
        <a:buFont typeface="Arial" panose="020B0604020202020204" pitchFamily="34" charset="0"/>
        <a:buChar char="–"/>
        <a:defRPr sz="1750" kern="1200">
          <a:solidFill>
            <a:schemeClr val="tx1"/>
          </a:solidFill>
          <a:latin typeface="+mn-lt"/>
          <a:ea typeface="+mn-ea"/>
          <a:cs typeface="+mn-cs"/>
        </a:defRPr>
      </a:lvl2pPr>
      <a:lvl3pPr marL="714347" indent="-142869" algn="l" defTabSz="571478"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3pPr>
      <a:lvl4pPr marL="1000085" indent="-142869" algn="l" defTabSz="571478"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4pPr>
      <a:lvl5pPr marL="1285823" indent="-142869" algn="l" defTabSz="571478"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5pPr>
      <a:lvl6pPr marL="1571562" indent="-142869" algn="l" defTabSz="571478"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6pPr>
      <a:lvl7pPr marL="1857301" indent="-142869" algn="l" defTabSz="571478"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7pPr>
      <a:lvl8pPr marL="2143040" indent="-142869" algn="l" defTabSz="571478"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8pPr>
      <a:lvl9pPr marL="2428778" indent="-142869" algn="l" defTabSz="571478"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9pPr>
    </p:bodyStyle>
    <p:otherStyle>
      <a:defPPr>
        <a:defRPr lang="en-US"/>
      </a:defPPr>
      <a:lvl1pPr marL="0" algn="l" defTabSz="571478" rtl="0" eaLnBrk="1" latinLnBrk="0" hangingPunct="1">
        <a:defRPr sz="1125" kern="1200">
          <a:solidFill>
            <a:schemeClr val="tx1"/>
          </a:solidFill>
          <a:latin typeface="+mn-lt"/>
          <a:ea typeface="+mn-ea"/>
          <a:cs typeface="+mn-cs"/>
        </a:defRPr>
      </a:lvl1pPr>
      <a:lvl2pPr marL="285739" algn="l" defTabSz="571478" rtl="0" eaLnBrk="1" latinLnBrk="0" hangingPunct="1">
        <a:defRPr sz="1125" kern="1200">
          <a:solidFill>
            <a:schemeClr val="tx1"/>
          </a:solidFill>
          <a:latin typeface="+mn-lt"/>
          <a:ea typeface="+mn-ea"/>
          <a:cs typeface="+mn-cs"/>
        </a:defRPr>
      </a:lvl2pPr>
      <a:lvl3pPr marL="571478" algn="l" defTabSz="571478" rtl="0" eaLnBrk="1" latinLnBrk="0" hangingPunct="1">
        <a:defRPr sz="1125" kern="1200">
          <a:solidFill>
            <a:schemeClr val="tx1"/>
          </a:solidFill>
          <a:latin typeface="+mn-lt"/>
          <a:ea typeface="+mn-ea"/>
          <a:cs typeface="+mn-cs"/>
        </a:defRPr>
      </a:lvl3pPr>
      <a:lvl4pPr marL="857216" algn="l" defTabSz="571478" rtl="0" eaLnBrk="1" latinLnBrk="0" hangingPunct="1">
        <a:defRPr sz="1125" kern="1200">
          <a:solidFill>
            <a:schemeClr val="tx1"/>
          </a:solidFill>
          <a:latin typeface="+mn-lt"/>
          <a:ea typeface="+mn-ea"/>
          <a:cs typeface="+mn-cs"/>
        </a:defRPr>
      </a:lvl4pPr>
      <a:lvl5pPr marL="1142954" algn="l" defTabSz="571478" rtl="0" eaLnBrk="1" latinLnBrk="0" hangingPunct="1">
        <a:defRPr sz="1125" kern="1200">
          <a:solidFill>
            <a:schemeClr val="tx1"/>
          </a:solidFill>
          <a:latin typeface="+mn-lt"/>
          <a:ea typeface="+mn-ea"/>
          <a:cs typeface="+mn-cs"/>
        </a:defRPr>
      </a:lvl5pPr>
      <a:lvl6pPr marL="1428693" algn="l" defTabSz="571478" rtl="0" eaLnBrk="1" latinLnBrk="0" hangingPunct="1">
        <a:defRPr sz="1125" kern="1200">
          <a:solidFill>
            <a:schemeClr val="tx1"/>
          </a:solidFill>
          <a:latin typeface="+mn-lt"/>
          <a:ea typeface="+mn-ea"/>
          <a:cs typeface="+mn-cs"/>
        </a:defRPr>
      </a:lvl6pPr>
      <a:lvl7pPr marL="1714432" algn="l" defTabSz="571478" rtl="0" eaLnBrk="1" latinLnBrk="0" hangingPunct="1">
        <a:defRPr sz="1125" kern="1200">
          <a:solidFill>
            <a:schemeClr val="tx1"/>
          </a:solidFill>
          <a:latin typeface="+mn-lt"/>
          <a:ea typeface="+mn-ea"/>
          <a:cs typeface="+mn-cs"/>
        </a:defRPr>
      </a:lvl7pPr>
      <a:lvl8pPr marL="2000170" algn="l" defTabSz="571478" rtl="0" eaLnBrk="1" latinLnBrk="0" hangingPunct="1">
        <a:defRPr sz="1125" kern="1200">
          <a:solidFill>
            <a:schemeClr val="tx1"/>
          </a:solidFill>
          <a:latin typeface="+mn-lt"/>
          <a:ea typeface="+mn-ea"/>
          <a:cs typeface="+mn-cs"/>
        </a:defRPr>
      </a:lvl8pPr>
      <a:lvl9pPr marL="2285909" algn="l" defTabSz="571478" rtl="0" eaLnBrk="1" latinLnBrk="0" hangingPunct="1">
        <a:defRPr sz="112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9679" y="1714499"/>
            <a:ext cx="8380677" cy="4380178"/>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p:cNvSpPr>
            <a:spLocks noGrp="1"/>
          </p:cNvSpPr>
          <p:nvPr>
            <p:ph type="sldNum" sz="quarter" idx="4"/>
          </p:nvPr>
        </p:nvSpPr>
        <p:spPr>
          <a:xfrm>
            <a:off x="8697278" y="6229067"/>
            <a:ext cx="304373" cy="365125"/>
          </a:xfrm>
          <a:prstGeom prst="rect">
            <a:avLst/>
          </a:prstGeom>
        </p:spPr>
        <p:txBody>
          <a:bodyPr vert="horz" lIns="0" tIns="0" rIns="0" bIns="0" rtlCol="0" anchor="b" anchorCtr="0"/>
          <a:lstStyle>
            <a:lvl1pPr algn="l">
              <a:defRPr sz="625" b="1">
                <a:solidFill>
                  <a:schemeClr val="bg1"/>
                </a:solidFill>
              </a:defRPr>
            </a:lvl1pPr>
          </a:lstStyle>
          <a:p>
            <a:fld id="{677431CD-109D-4799-81C2-761F8C28FE26}" type="slidenum">
              <a:rPr lang="en-CA" smtClean="0"/>
              <a:pPr/>
              <a:t>‹#›</a:t>
            </a:fld>
            <a:endParaRPr lang="en-CA"/>
          </a:p>
        </p:txBody>
      </p:sp>
      <p:sp>
        <p:nvSpPr>
          <p:cNvPr id="20" name="TextBox 19"/>
          <p:cNvSpPr txBox="1"/>
          <p:nvPr/>
        </p:nvSpPr>
        <p:spPr>
          <a:xfrm>
            <a:off x="7776338" y="6478773"/>
            <a:ext cx="675075" cy="115416"/>
          </a:xfrm>
          <a:prstGeom prst="rect">
            <a:avLst/>
          </a:prstGeom>
          <a:noFill/>
        </p:spPr>
        <p:txBody>
          <a:bodyPr wrap="square" lIns="0" tIns="0" rIns="0" bIns="0" rtlCol="0" anchor="b" anchorCtr="0">
            <a:spAutoFit/>
          </a:bodyPr>
          <a:lstStyle/>
          <a:p>
            <a:pPr algn="r"/>
            <a:r>
              <a:rPr lang="fr-CA" sz="750" b="1">
                <a:solidFill>
                  <a:schemeClr val="bg1"/>
                </a:solidFill>
              </a:rPr>
              <a:t>ispe.org</a:t>
            </a:r>
            <a:endParaRPr lang="en-CA" sz="750" b="1">
              <a:solidFill>
                <a:schemeClr val="bg1"/>
              </a:solidFill>
            </a:endParaRPr>
          </a:p>
        </p:txBody>
      </p:sp>
      <p:cxnSp>
        <p:nvCxnSpPr>
          <p:cNvPr id="23" name="Straight Connector 22"/>
          <p:cNvCxnSpPr/>
          <p:nvPr/>
        </p:nvCxnSpPr>
        <p:spPr>
          <a:xfrm>
            <a:off x="8570596" y="6482080"/>
            <a:ext cx="0" cy="10668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1535" y="6306128"/>
            <a:ext cx="1143055" cy="367665"/>
          </a:xfrm>
          <a:prstGeom prst="rect">
            <a:avLst/>
          </a:prstGeom>
        </p:spPr>
      </p:pic>
      <p:sp>
        <p:nvSpPr>
          <p:cNvPr id="14" name="TextBox 13"/>
          <p:cNvSpPr txBox="1"/>
          <p:nvPr/>
        </p:nvSpPr>
        <p:spPr>
          <a:xfrm>
            <a:off x="2771802" y="6482221"/>
            <a:ext cx="900100" cy="115416"/>
          </a:xfrm>
          <a:prstGeom prst="rect">
            <a:avLst/>
          </a:prstGeom>
          <a:noFill/>
        </p:spPr>
        <p:txBody>
          <a:bodyPr wrap="square" lIns="0" tIns="0" rIns="0" bIns="0" rtlCol="0" anchor="b" anchorCtr="0">
            <a:spAutoFit/>
          </a:bodyPr>
          <a:lstStyle/>
          <a:p>
            <a:r>
              <a:rPr lang="fr-CA" sz="750" b="1">
                <a:solidFill>
                  <a:schemeClr val="bg1"/>
                </a:solidFill>
              </a:rPr>
              <a:t>Connecting</a:t>
            </a:r>
            <a:endParaRPr lang="en-CA" sz="750" b="1">
              <a:solidFill>
                <a:schemeClr val="bg1"/>
              </a:solidFill>
            </a:endParaRPr>
          </a:p>
        </p:txBody>
      </p:sp>
      <p:sp>
        <p:nvSpPr>
          <p:cNvPr id="15" name="TextBox 14"/>
          <p:cNvSpPr txBox="1"/>
          <p:nvPr/>
        </p:nvSpPr>
        <p:spPr>
          <a:xfrm>
            <a:off x="3896473" y="6482221"/>
            <a:ext cx="1126435" cy="115416"/>
          </a:xfrm>
          <a:prstGeom prst="rect">
            <a:avLst/>
          </a:prstGeom>
          <a:noFill/>
        </p:spPr>
        <p:txBody>
          <a:bodyPr wrap="square" lIns="0" tIns="0" rIns="0" bIns="0" rtlCol="0" anchor="b" anchorCtr="0">
            <a:spAutoFit/>
          </a:bodyPr>
          <a:lstStyle/>
          <a:p>
            <a:r>
              <a:rPr lang="fr-CA" sz="750" b="1">
                <a:solidFill>
                  <a:schemeClr val="bg1"/>
                </a:solidFill>
              </a:rPr>
              <a:t>Pharmaceutical</a:t>
            </a:r>
            <a:endParaRPr lang="en-CA" sz="750" b="1">
              <a:solidFill>
                <a:schemeClr val="bg1"/>
              </a:solidFill>
            </a:endParaRPr>
          </a:p>
        </p:txBody>
      </p:sp>
      <p:sp>
        <p:nvSpPr>
          <p:cNvPr id="16" name="TextBox 15"/>
          <p:cNvSpPr txBox="1"/>
          <p:nvPr/>
        </p:nvSpPr>
        <p:spPr>
          <a:xfrm>
            <a:off x="5259740" y="6482221"/>
            <a:ext cx="900100" cy="115416"/>
          </a:xfrm>
          <a:prstGeom prst="rect">
            <a:avLst/>
          </a:prstGeom>
          <a:noFill/>
        </p:spPr>
        <p:txBody>
          <a:bodyPr wrap="square" lIns="0" tIns="0" rIns="0" bIns="0" rtlCol="0" anchor="b" anchorCtr="0">
            <a:spAutoFit/>
          </a:bodyPr>
          <a:lstStyle/>
          <a:p>
            <a:r>
              <a:rPr lang="fr-CA" sz="750" b="1">
                <a:solidFill>
                  <a:schemeClr val="bg1"/>
                </a:solidFill>
              </a:rPr>
              <a:t>Knowledge</a:t>
            </a:r>
            <a:endParaRPr lang="en-CA" sz="750" b="1">
              <a:solidFill>
                <a:schemeClr val="bg1"/>
              </a:solidFill>
            </a:endParaRPr>
          </a:p>
        </p:txBody>
      </p:sp>
    </p:spTree>
    <p:extLst>
      <p:ext uri="{BB962C8B-B14F-4D97-AF65-F5344CB8AC3E}">
        <p14:creationId xmlns:p14="http://schemas.microsoft.com/office/powerpoint/2010/main" val="149529942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9" r:id="rId4"/>
    <p:sldLayoutId id="2147483670" r:id="rId5"/>
    <p:sldLayoutId id="2147483675" r:id="rId6"/>
    <p:sldLayoutId id="2147483678" r:id="rId7"/>
  </p:sldLayoutIdLst>
  <p:hf hdr="0" ftr="0" dt="0"/>
  <p:txStyles>
    <p:titleStyle>
      <a:lvl1pPr algn="ctr" defTabSz="571478" rtl="0" eaLnBrk="1" latinLnBrk="0" hangingPunct="1">
        <a:spcBef>
          <a:spcPct val="0"/>
        </a:spcBef>
        <a:buNone/>
        <a:defRPr sz="2750" kern="1200">
          <a:solidFill>
            <a:schemeClr val="tx1"/>
          </a:solidFill>
          <a:latin typeface="+mj-lt"/>
          <a:ea typeface="+mj-ea"/>
          <a:cs typeface="+mj-cs"/>
        </a:defRPr>
      </a:lvl1pPr>
    </p:titleStyle>
    <p:bodyStyle>
      <a:lvl1pPr marL="0" indent="0" algn="l" defTabSz="571478" rtl="0" eaLnBrk="1" latinLnBrk="0" hangingPunct="1">
        <a:lnSpc>
          <a:spcPts val="1500"/>
        </a:lnSpc>
        <a:spcBef>
          <a:spcPts val="0"/>
        </a:spcBef>
        <a:spcAft>
          <a:spcPts val="1125"/>
        </a:spcAft>
        <a:buFont typeface="Arial" panose="020B0604020202020204" pitchFamily="34" charset="0"/>
        <a:buNone/>
        <a:defRPr sz="1375" b="1" kern="1200">
          <a:solidFill>
            <a:schemeClr val="accent1"/>
          </a:solidFill>
          <a:latin typeface="+mn-lt"/>
          <a:ea typeface="+mn-ea"/>
          <a:cs typeface="+mn-cs"/>
        </a:defRPr>
      </a:lvl1pPr>
      <a:lvl2pPr marL="1985" indent="0" algn="l" defTabSz="571478" rtl="0" eaLnBrk="1" latinLnBrk="0" hangingPunct="1">
        <a:lnSpc>
          <a:spcPts val="1500"/>
        </a:lnSpc>
        <a:spcBef>
          <a:spcPts val="0"/>
        </a:spcBef>
        <a:spcAft>
          <a:spcPts val="1125"/>
        </a:spcAft>
        <a:buFont typeface="Arial" panose="020B0604020202020204" pitchFamily="34" charset="0"/>
        <a:buNone/>
        <a:defRPr sz="1250" kern="1200">
          <a:solidFill>
            <a:schemeClr val="tx2"/>
          </a:solidFill>
          <a:latin typeface="+mn-lt"/>
          <a:ea typeface="+mn-ea"/>
          <a:cs typeface="+mn-cs"/>
        </a:defRPr>
      </a:lvl2pPr>
      <a:lvl3pPr marL="213312" indent="-213312" algn="l" defTabSz="571478" rtl="0" eaLnBrk="1" latinLnBrk="0" hangingPunct="1">
        <a:lnSpc>
          <a:spcPts val="1500"/>
        </a:lnSpc>
        <a:spcBef>
          <a:spcPts val="0"/>
        </a:spcBef>
        <a:spcAft>
          <a:spcPts val="1125"/>
        </a:spcAft>
        <a:buClr>
          <a:schemeClr val="accent2"/>
        </a:buClr>
        <a:buFont typeface="Arial" panose="020B0604020202020204" pitchFamily="34" charset="0"/>
        <a:buChar char="&gt;"/>
        <a:defRPr sz="1250" kern="1200">
          <a:solidFill>
            <a:schemeClr val="tx2"/>
          </a:solidFill>
          <a:latin typeface="+mn-lt"/>
          <a:ea typeface="+mn-ea"/>
          <a:cs typeface="+mn-cs"/>
        </a:defRPr>
      </a:lvl3pPr>
      <a:lvl4pPr marL="427616" indent="-214304" algn="l" defTabSz="571478" rtl="0" eaLnBrk="1" latinLnBrk="0" hangingPunct="1">
        <a:lnSpc>
          <a:spcPts val="1500"/>
        </a:lnSpc>
        <a:spcBef>
          <a:spcPts val="0"/>
        </a:spcBef>
        <a:spcAft>
          <a:spcPts val="1125"/>
        </a:spcAft>
        <a:buFont typeface="Arial" panose="020B0604020202020204" pitchFamily="34" charset="0"/>
        <a:buChar char="–"/>
        <a:tabLst/>
        <a:defRPr sz="1250" kern="1200">
          <a:solidFill>
            <a:schemeClr val="tx2"/>
          </a:solidFill>
          <a:latin typeface="+mn-lt"/>
          <a:ea typeface="+mn-ea"/>
          <a:cs typeface="+mn-cs"/>
        </a:defRPr>
      </a:lvl4pPr>
      <a:lvl5pPr marL="1285823" indent="-142869" algn="l" defTabSz="571478" rtl="0" eaLnBrk="1" latinLnBrk="0" hangingPunct="1">
        <a:spcBef>
          <a:spcPct val="20000"/>
        </a:spcBef>
        <a:buFont typeface="Arial" panose="020B0604020202020204" pitchFamily="34" charset="0"/>
        <a:buChar char="»"/>
        <a:defRPr sz="1250" kern="1200">
          <a:solidFill>
            <a:schemeClr val="tx2"/>
          </a:solidFill>
          <a:latin typeface="+mn-lt"/>
          <a:ea typeface="+mn-ea"/>
          <a:cs typeface="+mn-cs"/>
        </a:defRPr>
      </a:lvl5pPr>
      <a:lvl6pPr marL="1571562" indent="-142869" algn="l" defTabSz="571478"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6pPr>
      <a:lvl7pPr marL="1857301" indent="-142869" algn="l" defTabSz="571478"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7pPr>
      <a:lvl8pPr marL="2143040" indent="-142869" algn="l" defTabSz="571478"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8pPr>
      <a:lvl9pPr marL="2428778" indent="-142869" algn="l" defTabSz="571478"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9pPr>
    </p:bodyStyle>
    <p:otherStyle>
      <a:defPPr>
        <a:defRPr lang="en-US"/>
      </a:defPPr>
      <a:lvl1pPr marL="0" algn="l" defTabSz="571478" rtl="0" eaLnBrk="1" latinLnBrk="0" hangingPunct="1">
        <a:defRPr sz="1125" kern="1200">
          <a:solidFill>
            <a:schemeClr val="tx1"/>
          </a:solidFill>
          <a:latin typeface="+mn-lt"/>
          <a:ea typeface="+mn-ea"/>
          <a:cs typeface="+mn-cs"/>
        </a:defRPr>
      </a:lvl1pPr>
      <a:lvl2pPr marL="285739" algn="l" defTabSz="571478" rtl="0" eaLnBrk="1" latinLnBrk="0" hangingPunct="1">
        <a:defRPr sz="1125" kern="1200">
          <a:solidFill>
            <a:schemeClr val="tx1"/>
          </a:solidFill>
          <a:latin typeface="+mn-lt"/>
          <a:ea typeface="+mn-ea"/>
          <a:cs typeface="+mn-cs"/>
        </a:defRPr>
      </a:lvl2pPr>
      <a:lvl3pPr marL="571478" algn="l" defTabSz="571478" rtl="0" eaLnBrk="1" latinLnBrk="0" hangingPunct="1">
        <a:defRPr sz="1125" kern="1200">
          <a:solidFill>
            <a:schemeClr val="tx1"/>
          </a:solidFill>
          <a:latin typeface="+mn-lt"/>
          <a:ea typeface="+mn-ea"/>
          <a:cs typeface="+mn-cs"/>
        </a:defRPr>
      </a:lvl3pPr>
      <a:lvl4pPr marL="857216" algn="l" defTabSz="571478" rtl="0" eaLnBrk="1" latinLnBrk="0" hangingPunct="1">
        <a:defRPr sz="1125" kern="1200">
          <a:solidFill>
            <a:schemeClr val="tx1"/>
          </a:solidFill>
          <a:latin typeface="+mn-lt"/>
          <a:ea typeface="+mn-ea"/>
          <a:cs typeface="+mn-cs"/>
        </a:defRPr>
      </a:lvl4pPr>
      <a:lvl5pPr marL="1142954" algn="l" defTabSz="571478" rtl="0" eaLnBrk="1" latinLnBrk="0" hangingPunct="1">
        <a:defRPr sz="1125" kern="1200">
          <a:solidFill>
            <a:schemeClr val="tx1"/>
          </a:solidFill>
          <a:latin typeface="+mn-lt"/>
          <a:ea typeface="+mn-ea"/>
          <a:cs typeface="+mn-cs"/>
        </a:defRPr>
      </a:lvl5pPr>
      <a:lvl6pPr marL="1428693" algn="l" defTabSz="571478" rtl="0" eaLnBrk="1" latinLnBrk="0" hangingPunct="1">
        <a:defRPr sz="1125" kern="1200">
          <a:solidFill>
            <a:schemeClr val="tx1"/>
          </a:solidFill>
          <a:latin typeface="+mn-lt"/>
          <a:ea typeface="+mn-ea"/>
          <a:cs typeface="+mn-cs"/>
        </a:defRPr>
      </a:lvl6pPr>
      <a:lvl7pPr marL="1714432" algn="l" defTabSz="571478" rtl="0" eaLnBrk="1" latinLnBrk="0" hangingPunct="1">
        <a:defRPr sz="1125" kern="1200">
          <a:solidFill>
            <a:schemeClr val="tx1"/>
          </a:solidFill>
          <a:latin typeface="+mn-lt"/>
          <a:ea typeface="+mn-ea"/>
          <a:cs typeface="+mn-cs"/>
        </a:defRPr>
      </a:lvl7pPr>
      <a:lvl8pPr marL="2000170" algn="l" defTabSz="571478" rtl="0" eaLnBrk="1" latinLnBrk="0" hangingPunct="1">
        <a:defRPr sz="1125" kern="1200">
          <a:solidFill>
            <a:schemeClr val="tx1"/>
          </a:solidFill>
          <a:latin typeface="+mn-lt"/>
          <a:ea typeface="+mn-ea"/>
          <a:cs typeface="+mn-cs"/>
        </a:defRPr>
      </a:lvl8pPr>
      <a:lvl9pPr marL="2285909" algn="l" defTabSz="571478" rtl="0" eaLnBrk="1" latinLnBrk="0" hangingPunct="1">
        <a:defRPr sz="112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gif"/><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30.png"/><Relationship Id="rId5" Type="http://schemas.openxmlformats.org/officeDocument/2006/relationships/image" Target="../media/image28.emf"/><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34.jpe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38.emf"/></Relationships>
</file>

<file path=ppt/slides/_rels/slide2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40.emf"/></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chart" Target="../charts/char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3.png"/><Relationship Id="rId18" Type="http://schemas.openxmlformats.org/officeDocument/2006/relationships/image" Target="../media/image56.jpeg"/><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image" Target="../media/image52.png"/><Relationship Id="rId17" Type="http://schemas.microsoft.com/office/2007/relationships/hdphoto" Target="../media/hdphoto5.wdp"/><Relationship Id="rId2" Type="http://schemas.openxmlformats.org/officeDocument/2006/relationships/notesSlide" Target="../notesSlides/notesSlide14.xml"/><Relationship Id="rId16" Type="http://schemas.openxmlformats.org/officeDocument/2006/relationships/image" Target="../media/image55.png"/><Relationship Id="rId1" Type="http://schemas.openxmlformats.org/officeDocument/2006/relationships/slideLayout" Target="../slideLayouts/slideLayout3.xml"/><Relationship Id="rId6" Type="http://schemas.microsoft.com/office/2007/relationships/hdphoto" Target="../media/hdphoto2.wdp"/><Relationship Id="rId11" Type="http://schemas.openxmlformats.org/officeDocument/2006/relationships/image" Target="../media/image51.png"/><Relationship Id="rId5" Type="http://schemas.openxmlformats.org/officeDocument/2006/relationships/image" Target="../media/image47.png"/><Relationship Id="rId15" Type="http://schemas.microsoft.com/office/2007/relationships/hdphoto" Target="../media/hdphoto4.wdp"/><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50.png"/><Relationship Id="rId14" Type="http://schemas.openxmlformats.org/officeDocument/2006/relationships/image" Target="../media/image5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4.xml"/><Relationship Id="rId4" Type="http://schemas.openxmlformats.org/officeDocument/2006/relationships/image" Target="../media/image67.emf"/></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70.png"/><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microsoft.com/office/2007/relationships/hdphoto" Target="../media/hdphoto6.wdp"/></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End-to-End Overview of biopharmaceutical Process Development</a:t>
            </a:r>
          </a:p>
        </p:txBody>
      </p:sp>
      <p:sp>
        <p:nvSpPr>
          <p:cNvPr id="3" name="Subtitle 2"/>
          <p:cNvSpPr>
            <a:spLocks noGrp="1"/>
          </p:cNvSpPr>
          <p:nvPr>
            <p:ph type="subTitle" idx="1"/>
          </p:nvPr>
        </p:nvSpPr>
        <p:spPr/>
        <p:txBody>
          <a:bodyPr/>
          <a:lstStyle/>
          <a:p>
            <a:r>
              <a:rPr lang="en-US" dirty="0"/>
              <a:t>Juan Cueva</a:t>
            </a:r>
          </a:p>
          <a:p>
            <a:r>
              <a:rPr lang="en-US" dirty="0"/>
              <a:t>Brandon Moore</a:t>
            </a:r>
          </a:p>
          <a:p>
            <a:r>
              <a:rPr lang="en-US" dirty="0"/>
              <a:t>Jamie Sigmon</a:t>
            </a:r>
          </a:p>
          <a:p>
            <a:endParaRPr lang="en-US" dirty="0"/>
          </a:p>
          <a:p>
            <a:r>
              <a:rPr lang="en-US" dirty="0"/>
              <a:t>ISPE-</a:t>
            </a:r>
            <a:r>
              <a:rPr lang="en-US" dirty="0" err="1"/>
              <a:t>CaSA</a:t>
            </a:r>
            <a:r>
              <a:rPr lang="en-US" dirty="0"/>
              <a:t> Technology Conference</a:t>
            </a:r>
          </a:p>
          <a:p>
            <a:r>
              <a:rPr lang="en-US" dirty="0"/>
              <a:t>13MAR18</a:t>
            </a:r>
          </a:p>
        </p:txBody>
      </p:sp>
    </p:spTree>
    <p:extLst>
      <p:ext uri="{BB962C8B-B14F-4D97-AF65-F5344CB8AC3E}">
        <p14:creationId xmlns:p14="http://schemas.microsoft.com/office/powerpoint/2010/main" val="27960952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700" b="1" dirty="0">
                <a:solidFill>
                  <a:schemeClr val="accent1"/>
                </a:solidFill>
              </a:rPr>
              <a:t>Concept: Scale-Down Model (SDM)</a:t>
            </a:r>
          </a:p>
        </p:txBody>
      </p:sp>
      <p:grpSp>
        <p:nvGrpSpPr>
          <p:cNvPr id="5" name="Group 4"/>
          <p:cNvGrpSpPr/>
          <p:nvPr/>
        </p:nvGrpSpPr>
        <p:grpSpPr>
          <a:xfrm>
            <a:off x="3855296" y="1971587"/>
            <a:ext cx="1258888" cy="1602692"/>
            <a:chOff x="3538739" y="2080854"/>
            <a:chExt cx="1542029" cy="1932827"/>
          </a:xfrm>
        </p:grpSpPr>
        <p:grpSp>
          <p:nvGrpSpPr>
            <p:cNvPr id="6" name="Group 5"/>
            <p:cNvGrpSpPr/>
            <p:nvPr/>
          </p:nvGrpSpPr>
          <p:grpSpPr>
            <a:xfrm>
              <a:off x="3650384" y="2080854"/>
              <a:ext cx="1430384" cy="1932827"/>
              <a:chOff x="21735468" y="10456194"/>
              <a:chExt cx="2004676" cy="2708846"/>
            </a:xfrm>
          </p:grpSpPr>
          <p:sp>
            <p:nvSpPr>
              <p:cNvPr id="13" name="Can 34"/>
              <p:cNvSpPr/>
              <p:nvPr/>
            </p:nvSpPr>
            <p:spPr>
              <a:xfrm>
                <a:off x="21927199" y="10646191"/>
                <a:ext cx="1714630" cy="551676"/>
              </a:xfrm>
              <a:prstGeom prst="can">
                <a:avLst/>
              </a:prstGeom>
              <a:gradFill rotWithShape="1">
                <a:gsLst>
                  <a:gs pos="0">
                    <a:sysClr val="window" lastClr="FFFFFF">
                      <a:tint val="40000"/>
                      <a:satMod val="350000"/>
                    </a:sysClr>
                  </a:gs>
                  <a:gs pos="40000">
                    <a:sysClr val="window" lastClr="FFFFFF">
                      <a:tint val="45000"/>
                      <a:shade val="99000"/>
                      <a:satMod val="350000"/>
                    </a:sysClr>
                  </a:gs>
                  <a:gs pos="100000">
                    <a:sysClr val="window" lastClr="FFFFFF">
                      <a:shade val="20000"/>
                      <a:satMod val="255000"/>
                    </a:sysClr>
                  </a:gs>
                </a:gsLst>
                <a:path path="circle">
                  <a:fillToRect l="50000" t="-80000" r="50000" b="180000"/>
                </a:path>
              </a:gradFill>
              <a:ln w="25400" cap="flat" cmpd="sng" algn="ctr">
                <a:solidFill>
                  <a:srgbClr val="4F81BD">
                    <a:shade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endParaRPr>
              </a:p>
            </p:txBody>
          </p:sp>
          <p:sp>
            <p:nvSpPr>
              <p:cNvPr id="14" name="Round Same Side Corner Rectangle 35"/>
              <p:cNvSpPr/>
              <p:nvPr/>
            </p:nvSpPr>
            <p:spPr>
              <a:xfrm rot="10800000">
                <a:off x="21806357" y="11004404"/>
                <a:ext cx="1933787" cy="1941220"/>
              </a:xfrm>
              <a:prstGeom prst="round2SameRect">
                <a:avLst/>
              </a:prstGeom>
              <a:gradFill flip="none"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8100000" scaled="1"/>
                <a:tileRect/>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a:ea typeface="+mn-ea"/>
                  <a:cs typeface="+mn-cs"/>
                </a:endParaRPr>
              </a:p>
            </p:txBody>
          </p:sp>
          <p:sp>
            <p:nvSpPr>
              <p:cNvPr id="15" name="Round Same Side Corner Rectangle 36"/>
              <p:cNvSpPr/>
              <p:nvPr/>
            </p:nvSpPr>
            <p:spPr>
              <a:xfrm rot="10800000">
                <a:off x="21927199" y="11398647"/>
                <a:ext cx="1714630" cy="1411424"/>
              </a:xfrm>
              <a:prstGeom prst="round2Same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a:ea typeface="+mn-ea"/>
                  <a:cs typeface="+mn-cs"/>
                </a:endParaRPr>
              </a:p>
            </p:txBody>
          </p:sp>
          <p:grpSp>
            <p:nvGrpSpPr>
              <p:cNvPr id="16" name="Group 15"/>
              <p:cNvGrpSpPr/>
              <p:nvPr/>
            </p:nvGrpSpPr>
            <p:grpSpPr>
              <a:xfrm rot="9620325">
                <a:off x="22514417" y="11495009"/>
                <a:ext cx="953515" cy="1670031"/>
                <a:chOff x="27645997" y="9706670"/>
                <a:chExt cx="798366" cy="2627117"/>
              </a:xfrm>
            </p:grpSpPr>
            <p:sp>
              <p:nvSpPr>
                <p:cNvPr id="23" name="Flowchart: Collate 22"/>
                <p:cNvSpPr/>
                <p:nvPr/>
              </p:nvSpPr>
              <p:spPr>
                <a:xfrm rot="5400000">
                  <a:off x="27931278" y="10954068"/>
                  <a:ext cx="227822" cy="798348"/>
                </a:xfrm>
                <a:prstGeom prst="flowChartCollate">
                  <a:avLst/>
                </a:prstGeom>
                <a:gradFill rotWithShape="1">
                  <a:gsLst>
                    <a:gs pos="0">
                      <a:srgbClr val="EEECE1">
                        <a:tint val="40000"/>
                        <a:satMod val="350000"/>
                      </a:srgbClr>
                    </a:gs>
                    <a:gs pos="40000">
                      <a:srgbClr val="EEECE1">
                        <a:tint val="45000"/>
                        <a:shade val="99000"/>
                        <a:satMod val="350000"/>
                      </a:srgbClr>
                    </a:gs>
                    <a:gs pos="100000">
                      <a:srgbClr val="EEECE1">
                        <a:shade val="20000"/>
                        <a:satMod val="255000"/>
                      </a:srgbClr>
                    </a:gs>
                  </a:gsLst>
                  <a:path path="circle">
                    <a:fillToRect l="50000" t="-80000" r="50000" b="180000"/>
                  </a:path>
                </a:gradFill>
                <a:ln w="25400" cap="flat" cmpd="sng" algn="ctr">
                  <a:solidFill>
                    <a:srgbClr val="4F81BD">
                      <a:shade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a:ea typeface="+mn-ea"/>
                    <a:cs typeface="+mn-cs"/>
                  </a:endParaRPr>
                </a:p>
              </p:txBody>
            </p:sp>
            <p:sp>
              <p:nvSpPr>
                <p:cNvPr id="24" name="Flowchart: Collate 23"/>
                <p:cNvSpPr/>
                <p:nvPr/>
              </p:nvSpPr>
              <p:spPr>
                <a:xfrm rot="5400000">
                  <a:off x="27931260" y="11654215"/>
                  <a:ext cx="227822" cy="798348"/>
                </a:xfrm>
                <a:prstGeom prst="flowChartCollate">
                  <a:avLst/>
                </a:prstGeom>
                <a:gradFill rotWithShape="1">
                  <a:gsLst>
                    <a:gs pos="0">
                      <a:srgbClr val="EEECE1">
                        <a:tint val="40000"/>
                        <a:satMod val="350000"/>
                      </a:srgbClr>
                    </a:gs>
                    <a:gs pos="40000">
                      <a:srgbClr val="EEECE1">
                        <a:tint val="45000"/>
                        <a:shade val="99000"/>
                        <a:satMod val="350000"/>
                      </a:srgbClr>
                    </a:gs>
                    <a:gs pos="100000">
                      <a:srgbClr val="EEECE1">
                        <a:shade val="20000"/>
                        <a:satMod val="255000"/>
                      </a:srgbClr>
                    </a:gs>
                  </a:gsLst>
                  <a:path path="circle">
                    <a:fillToRect l="50000" t="-80000" r="50000" b="180000"/>
                  </a:path>
                </a:gradFill>
                <a:ln w="25400" cap="flat" cmpd="sng" algn="ctr">
                  <a:solidFill>
                    <a:srgbClr val="4F81BD">
                      <a:shade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a:ea typeface="+mn-ea"/>
                    <a:cs typeface="+mn-cs"/>
                  </a:endParaRPr>
                </a:p>
              </p:txBody>
            </p:sp>
            <p:sp>
              <p:nvSpPr>
                <p:cNvPr id="25" name="Can 46"/>
                <p:cNvSpPr/>
                <p:nvPr/>
              </p:nvSpPr>
              <p:spPr>
                <a:xfrm flipH="1">
                  <a:off x="27974466" y="9706670"/>
                  <a:ext cx="122766" cy="2627117"/>
                </a:xfrm>
                <a:prstGeom prst="can">
                  <a:avLst/>
                </a:prstGeom>
                <a:gradFill rotWithShape="1">
                  <a:gsLst>
                    <a:gs pos="0">
                      <a:srgbClr val="EEECE1">
                        <a:tint val="40000"/>
                        <a:satMod val="350000"/>
                      </a:srgbClr>
                    </a:gs>
                    <a:gs pos="40000">
                      <a:srgbClr val="EEECE1">
                        <a:tint val="45000"/>
                        <a:shade val="99000"/>
                        <a:satMod val="350000"/>
                      </a:srgbClr>
                    </a:gs>
                    <a:gs pos="100000">
                      <a:srgbClr val="EEECE1">
                        <a:shade val="20000"/>
                        <a:satMod val="255000"/>
                      </a:srgbClr>
                    </a:gs>
                  </a:gsLst>
                  <a:path path="circle">
                    <a:fillToRect l="50000" t="-80000" r="50000" b="180000"/>
                  </a:path>
                </a:gradFill>
                <a:ln w="25400" cap="flat" cmpd="sng" algn="ctr">
                  <a:solidFill>
                    <a:srgbClr val="4F81BD">
                      <a:shade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endParaRPr>
                </a:p>
              </p:txBody>
            </p:sp>
          </p:grpSp>
          <p:sp>
            <p:nvSpPr>
              <p:cNvPr id="17" name="Oval 16"/>
              <p:cNvSpPr/>
              <p:nvPr/>
            </p:nvSpPr>
            <p:spPr>
              <a:xfrm flipH="1">
                <a:off x="22358551" y="12214466"/>
                <a:ext cx="120546" cy="105282"/>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a:ea typeface="+mn-ea"/>
                  <a:cs typeface="+mn-cs"/>
                </a:endParaRPr>
              </a:p>
            </p:txBody>
          </p:sp>
          <p:sp>
            <p:nvSpPr>
              <p:cNvPr id="18" name="Oval 17"/>
              <p:cNvSpPr/>
              <p:nvPr/>
            </p:nvSpPr>
            <p:spPr>
              <a:xfrm flipH="1">
                <a:off x="22543330" y="11994199"/>
                <a:ext cx="120546" cy="105282"/>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a:ea typeface="+mn-ea"/>
                  <a:cs typeface="+mn-cs"/>
                </a:endParaRPr>
              </a:p>
            </p:txBody>
          </p:sp>
          <p:sp>
            <p:nvSpPr>
              <p:cNvPr id="19" name="Oval 18"/>
              <p:cNvSpPr/>
              <p:nvPr/>
            </p:nvSpPr>
            <p:spPr>
              <a:xfrm flipH="1">
                <a:off x="22349294" y="11672229"/>
                <a:ext cx="120546" cy="105282"/>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a:ea typeface="+mn-ea"/>
                  <a:cs typeface="+mn-cs"/>
                </a:endParaRPr>
              </a:p>
            </p:txBody>
          </p:sp>
          <p:sp>
            <p:nvSpPr>
              <p:cNvPr id="20" name="Oval 19"/>
              <p:cNvSpPr/>
              <p:nvPr/>
            </p:nvSpPr>
            <p:spPr>
              <a:xfrm flipH="1">
                <a:off x="22543814" y="12415907"/>
                <a:ext cx="120546" cy="105282"/>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a:ea typeface="+mn-ea"/>
                  <a:cs typeface="+mn-cs"/>
                </a:endParaRPr>
              </a:p>
            </p:txBody>
          </p:sp>
          <p:sp>
            <p:nvSpPr>
              <p:cNvPr id="21" name="L-Shape 20"/>
              <p:cNvSpPr/>
              <p:nvPr/>
            </p:nvSpPr>
            <p:spPr>
              <a:xfrm>
                <a:off x="21735468" y="12256750"/>
                <a:ext cx="1161653" cy="387899"/>
              </a:xfrm>
              <a:prstGeom prst="corner">
                <a:avLst>
                  <a:gd name="adj1" fmla="val 21792"/>
                  <a:gd name="adj2" fmla="val 17006"/>
                </a:avLst>
              </a:prstGeom>
              <a:gradFill rotWithShape="1">
                <a:gsLst>
                  <a:gs pos="0">
                    <a:srgbClr val="EEECE1">
                      <a:tint val="40000"/>
                      <a:satMod val="350000"/>
                    </a:srgbClr>
                  </a:gs>
                  <a:gs pos="40000">
                    <a:srgbClr val="EEECE1">
                      <a:tint val="45000"/>
                      <a:shade val="99000"/>
                      <a:satMod val="350000"/>
                    </a:srgbClr>
                  </a:gs>
                  <a:gs pos="100000">
                    <a:srgbClr val="EEECE1">
                      <a:shade val="20000"/>
                      <a:satMod val="255000"/>
                    </a:srgbClr>
                  </a:gs>
                </a:gsLst>
                <a:path path="circle">
                  <a:fillToRect l="50000" t="-80000" r="50000" b="180000"/>
                </a:path>
              </a:gradFill>
              <a:ln w="25400" cap="flat" cmpd="sng" algn="ctr">
                <a:solidFill>
                  <a:srgbClr val="4F81BD">
                    <a:shade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endParaRPr>
              </a:p>
            </p:txBody>
          </p:sp>
          <p:sp>
            <p:nvSpPr>
              <p:cNvPr id="22" name="Can 43"/>
              <p:cNvSpPr/>
              <p:nvPr/>
            </p:nvSpPr>
            <p:spPr>
              <a:xfrm>
                <a:off x="21806357" y="10456194"/>
                <a:ext cx="1933787" cy="358213"/>
              </a:xfrm>
              <a:prstGeom prst="can">
                <a:avLst/>
              </a:prstGeom>
              <a:gradFill rotWithShape="1">
                <a:gsLst>
                  <a:gs pos="0">
                    <a:sysClr val="window" lastClr="FFFFFF">
                      <a:tint val="40000"/>
                      <a:satMod val="350000"/>
                    </a:sysClr>
                  </a:gs>
                  <a:gs pos="40000">
                    <a:sysClr val="window" lastClr="FFFFFF">
                      <a:tint val="45000"/>
                      <a:shade val="99000"/>
                      <a:satMod val="350000"/>
                    </a:sysClr>
                  </a:gs>
                  <a:gs pos="100000">
                    <a:sysClr val="window" lastClr="FFFFFF">
                      <a:shade val="20000"/>
                      <a:satMod val="255000"/>
                    </a:sysClr>
                  </a:gs>
                </a:gsLst>
                <a:path path="circle">
                  <a:fillToRect l="50000" t="-80000" r="50000" b="180000"/>
                </a:path>
              </a:gradFill>
              <a:ln w="25400" cap="flat" cmpd="sng" algn="ctr">
                <a:solidFill>
                  <a:srgbClr val="4F81BD">
                    <a:shade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7" name="Group 6"/>
            <p:cNvGrpSpPr/>
            <p:nvPr/>
          </p:nvGrpSpPr>
          <p:grpSpPr>
            <a:xfrm rot="16200000">
              <a:off x="3860036" y="3357579"/>
              <a:ext cx="68952" cy="711545"/>
              <a:chOff x="14824660" y="19175931"/>
              <a:chExt cx="200025" cy="2064144"/>
            </a:xfrm>
          </p:grpSpPr>
          <p:sp>
            <p:nvSpPr>
              <p:cNvPr id="8" name="Can 76"/>
              <p:cNvSpPr/>
              <p:nvPr/>
            </p:nvSpPr>
            <p:spPr>
              <a:xfrm>
                <a:off x="14889582" y="20878800"/>
                <a:ext cx="72162" cy="361275"/>
              </a:xfrm>
              <a:prstGeom prst="can">
                <a:avLst/>
              </a:prstGeom>
              <a:gradFill rotWithShape="1">
                <a:gsLst>
                  <a:gs pos="0">
                    <a:srgbClr val="EEECE1">
                      <a:tint val="80000"/>
                      <a:satMod val="300000"/>
                    </a:srgbClr>
                  </a:gs>
                  <a:gs pos="100000">
                    <a:srgbClr val="EEECE1">
                      <a:shade val="30000"/>
                      <a:satMod val="200000"/>
                    </a:srgbClr>
                  </a:gs>
                </a:gsLst>
                <a:path path="circle">
                  <a:fillToRect l="50000" t="50000" r="50000" b="50000"/>
                </a:path>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9" name="Can 77"/>
              <p:cNvSpPr/>
              <p:nvPr/>
            </p:nvSpPr>
            <p:spPr>
              <a:xfrm>
                <a:off x="14867523" y="19605256"/>
                <a:ext cx="114300" cy="1330019"/>
              </a:xfrm>
              <a:prstGeom prst="can">
                <a:avLst/>
              </a:prstGeom>
              <a:gradFill rotWithShape="1">
                <a:gsLst>
                  <a:gs pos="0">
                    <a:sysClr val="window" lastClr="FFFFFF">
                      <a:tint val="80000"/>
                      <a:satMod val="300000"/>
                    </a:sysClr>
                  </a:gs>
                  <a:gs pos="100000">
                    <a:sysClr val="window" lastClr="FFFFFF">
                      <a:shade val="30000"/>
                      <a:satMod val="200000"/>
                    </a:sysClr>
                  </a:gs>
                </a:gsLst>
                <a:path path="circle">
                  <a:fillToRect l="50000" t="50000" r="50000" b="50000"/>
                </a:path>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0" name="Can 78"/>
              <p:cNvSpPr/>
              <p:nvPr/>
            </p:nvSpPr>
            <p:spPr>
              <a:xfrm>
                <a:off x="14824660" y="19557955"/>
                <a:ext cx="200025" cy="153951"/>
              </a:xfrm>
              <a:prstGeom prst="can">
                <a:avLst/>
              </a:prstGeom>
              <a:gradFill rotWithShape="1">
                <a:gsLst>
                  <a:gs pos="0">
                    <a:sysClr val="window" lastClr="FFFFFF">
                      <a:tint val="80000"/>
                      <a:satMod val="300000"/>
                    </a:sysClr>
                  </a:gs>
                  <a:gs pos="100000">
                    <a:sysClr val="window" lastClr="FFFFFF">
                      <a:shade val="30000"/>
                      <a:satMod val="200000"/>
                    </a:sysClr>
                  </a:gs>
                </a:gsLst>
                <a:path path="circle">
                  <a:fillToRect l="50000" t="50000" r="50000" b="50000"/>
                </a:path>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1" name="Can 79"/>
              <p:cNvSpPr/>
              <p:nvPr/>
            </p:nvSpPr>
            <p:spPr>
              <a:xfrm>
                <a:off x="14867523" y="19481898"/>
                <a:ext cx="114300" cy="95087"/>
              </a:xfrm>
              <a:prstGeom prst="can">
                <a:avLst/>
              </a:prstGeom>
              <a:gradFill rotWithShape="1">
                <a:gsLst>
                  <a:gs pos="0">
                    <a:sysClr val="window" lastClr="FFFFFF">
                      <a:tint val="80000"/>
                      <a:satMod val="300000"/>
                    </a:sysClr>
                  </a:gs>
                  <a:gs pos="100000">
                    <a:sysClr val="window" lastClr="FFFFFF">
                      <a:shade val="30000"/>
                      <a:satMod val="200000"/>
                    </a:sysClr>
                  </a:gs>
                </a:gsLst>
                <a:path path="circle">
                  <a:fillToRect l="50000" t="50000" r="50000" b="50000"/>
                </a:path>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 name="Can 80"/>
              <p:cNvSpPr/>
              <p:nvPr/>
            </p:nvSpPr>
            <p:spPr>
              <a:xfrm>
                <a:off x="14858112" y="19175931"/>
                <a:ext cx="135102" cy="339106"/>
              </a:xfrm>
              <a:prstGeom prst="can">
                <a:avLst/>
              </a:prstGeom>
              <a:gradFill rotWithShape="1">
                <a:gsLst>
                  <a:gs pos="0">
                    <a:sysClr val="windowText" lastClr="000000">
                      <a:tint val="40000"/>
                      <a:satMod val="350000"/>
                    </a:sysClr>
                  </a:gs>
                  <a:gs pos="40000">
                    <a:sysClr val="windowText" lastClr="000000">
                      <a:tint val="45000"/>
                      <a:shade val="99000"/>
                      <a:satMod val="350000"/>
                    </a:sysClr>
                  </a:gs>
                  <a:gs pos="100000">
                    <a:sysClr val="windowText" lastClr="000000">
                      <a:shade val="20000"/>
                      <a:satMod val="255000"/>
                    </a:sysClr>
                  </a:gs>
                </a:gsLst>
                <a:path path="circle">
                  <a:fillToRect l="50000" t="-80000" r="50000" b="180000"/>
                </a:path>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grpSp>
      <p:grpSp>
        <p:nvGrpSpPr>
          <p:cNvPr id="26" name="Group 25"/>
          <p:cNvGrpSpPr/>
          <p:nvPr/>
        </p:nvGrpSpPr>
        <p:grpSpPr>
          <a:xfrm>
            <a:off x="6716235" y="1857003"/>
            <a:ext cx="1196026" cy="1928638"/>
            <a:chOff x="6367867" y="1634218"/>
            <a:chExt cx="1954092" cy="3380037"/>
          </a:xfrm>
        </p:grpSpPr>
        <p:sp>
          <p:nvSpPr>
            <p:cNvPr id="27" name="Can 83"/>
            <p:cNvSpPr/>
            <p:nvPr/>
          </p:nvSpPr>
          <p:spPr>
            <a:xfrm>
              <a:off x="6663731" y="1808001"/>
              <a:ext cx="1568303" cy="504596"/>
            </a:xfrm>
            <a:prstGeom prst="can">
              <a:avLst/>
            </a:prstGeom>
            <a:gradFill rotWithShape="1">
              <a:gsLst>
                <a:gs pos="0">
                  <a:sysClr val="window" lastClr="FFFFFF">
                    <a:tint val="40000"/>
                    <a:satMod val="350000"/>
                  </a:sysClr>
                </a:gs>
                <a:gs pos="40000">
                  <a:sysClr val="window" lastClr="FFFFFF">
                    <a:tint val="45000"/>
                    <a:shade val="99000"/>
                    <a:satMod val="350000"/>
                  </a:sysClr>
                </a:gs>
                <a:gs pos="100000">
                  <a:sysClr val="window" lastClr="FFFFFF">
                    <a:shade val="20000"/>
                    <a:satMod val="255000"/>
                  </a:sysClr>
                </a:gs>
              </a:gsLst>
              <a:path path="circle">
                <a:fillToRect l="50000" t="-80000" r="50000" b="180000"/>
              </a:path>
            </a:gradFill>
            <a:ln w="25400" cap="flat" cmpd="sng" algn="ctr">
              <a:solidFill>
                <a:srgbClr val="4F81BD">
                  <a:shade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endParaRPr>
            </a:p>
          </p:txBody>
        </p:sp>
        <p:sp>
          <p:nvSpPr>
            <p:cNvPr id="28" name="Round Same Side Corner Rectangle 84"/>
            <p:cNvSpPr/>
            <p:nvPr/>
          </p:nvSpPr>
          <p:spPr>
            <a:xfrm rot="10800000">
              <a:off x="6553200" y="2135642"/>
              <a:ext cx="1768757" cy="2741157"/>
            </a:xfrm>
            <a:prstGeom prst="round2SameRect">
              <a:avLst/>
            </a:prstGeom>
            <a:gradFill flip="none"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8100000" scaled="1"/>
              <a:tileRect/>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a:ea typeface="+mn-ea"/>
                <a:cs typeface="+mn-cs"/>
              </a:endParaRPr>
            </a:p>
          </p:txBody>
        </p:sp>
        <p:sp>
          <p:nvSpPr>
            <p:cNvPr id="29" name="Round Same Side Corner Rectangle 85"/>
            <p:cNvSpPr/>
            <p:nvPr/>
          </p:nvSpPr>
          <p:spPr>
            <a:xfrm rot="10800000">
              <a:off x="6663730" y="2496241"/>
              <a:ext cx="1568303" cy="2304358"/>
            </a:xfrm>
            <a:prstGeom prst="round2Same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a:ea typeface="+mn-ea"/>
                <a:cs typeface="+mn-cs"/>
              </a:endParaRPr>
            </a:p>
          </p:txBody>
        </p:sp>
        <p:grpSp>
          <p:nvGrpSpPr>
            <p:cNvPr id="30" name="Group 29"/>
            <p:cNvGrpSpPr/>
            <p:nvPr/>
          </p:nvGrpSpPr>
          <p:grpSpPr>
            <a:xfrm rot="10800000">
              <a:off x="6991130" y="2746477"/>
              <a:ext cx="900116" cy="2267778"/>
              <a:chOff x="28126117" y="7846278"/>
              <a:chExt cx="823974" cy="3850125"/>
            </a:xfrm>
          </p:grpSpPr>
          <p:sp>
            <p:nvSpPr>
              <p:cNvPr id="46" name="Flowchart: Collate 45"/>
              <p:cNvSpPr/>
              <p:nvPr/>
            </p:nvSpPr>
            <p:spPr>
              <a:xfrm rot="5400000">
                <a:off x="28391547" y="8884663"/>
                <a:ext cx="281940" cy="812799"/>
              </a:xfrm>
              <a:prstGeom prst="flowChartCollate">
                <a:avLst/>
              </a:prstGeom>
              <a:gradFill rotWithShape="1">
                <a:gsLst>
                  <a:gs pos="0">
                    <a:srgbClr val="EEECE1">
                      <a:tint val="40000"/>
                      <a:satMod val="350000"/>
                    </a:srgbClr>
                  </a:gs>
                  <a:gs pos="40000">
                    <a:srgbClr val="EEECE1">
                      <a:tint val="45000"/>
                      <a:shade val="99000"/>
                      <a:satMod val="350000"/>
                    </a:srgbClr>
                  </a:gs>
                  <a:gs pos="100000">
                    <a:srgbClr val="EEECE1">
                      <a:shade val="20000"/>
                      <a:satMod val="255000"/>
                    </a:srgbClr>
                  </a:gs>
                </a:gsLst>
                <a:path path="circle">
                  <a:fillToRect l="50000" t="-80000" r="50000" b="180000"/>
                </a:path>
              </a:gradFill>
              <a:ln w="25400" cap="flat" cmpd="sng" algn="ctr">
                <a:solidFill>
                  <a:srgbClr val="4F81BD">
                    <a:shade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a:ea typeface="+mn-ea"/>
                  <a:cs typeface="+mn-cs"/>
                </a:endParaRPr>
              </a:p>
            </p:txBody>
          </p:sp>
          <p:sp>
            <p:nvSpPr>
              <p:cNvPr id="47" name="Flowchart: Collate 46"/>
              <p:cNvSpPr/>
              <p:nvPr/>
            </p:nvSpPr>
            <p:spPr>
              <a:xfrm rot="5400000">
                <a:off x="28402722" y="10297643"/>
                <a:ext cx="281940" cy="812798"/>
              </a:xfrm>
              <a:prstGeom prst="flowChartCollate">
                <a:avLst/>
              </a:prstGeom>
              <a:gradFill rotWithShape="1">
                <a:gsLst>
                  <a:gs pos="0">
                    <a:srgbClr val="EEECE1">
                      <a:tint val="40000"/>
                      <a:satMod val="350000"/>
                    </a:srgbClr>
                  </a:gs>
                  <a:gs pos="40000">
                    <a:srgbClr val="EEECE1">
                      <a:tint val="45000"/>
                      <a:shade val="99000"/>
                      <a:satMod val="350000"/>
                    </a:srgbClr>
                  </a:gs>
                  <a:gs pos="100000">
                    <a:srgbClr val="EEECE1">
                      <a:shade val="20000"/>
                      <a:satMod val="255000"/>
                    </a:srgbClr>
                  </a:gs>
                </a:gsLst>
                <a:path path="circle">
                  <a:fillToRect l="50000" t="-80000" r="50000" b="180000"/>
                </a:path>
              </a:gradFill>
              <a:ln w="25400" cap="flat" cmpd="sng" algn="ctr">
                <a:solidFill>
                  <a:srgbClr val="4F81BD">
                    <a:shade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a:ea typeface="+mn-ea"/>
                  <a:cs typeface="+mn-cs"/>
                </a:endParaRPr>
              </a:p>
            </p:txBody>
          </p:sp>
          <p:sp>
            <p:nvSpPr>
              <p:cNvPr id="48" name="Can 95"/>
              <p:cNvSpPr/>
              <p:nvPr/>
            </p:nvSpPr>
            <p:spPr>
              <a:xfrm flipH="1">
                <a:off x="28484412" y="7846278"/>
                <a:ext cx="114003" cy="3850125"/>
              </a:xfrm>
              <a:prstGeom prst="can">
                <a:avLst/>
              </a:prstGeom>
              <a:gradFill rotWithShape="1">
                <a:gsLst>
                  <a:gs pos="0">
                    <a:srgbClr val="EEECE1">
                      <a:tint val="40000"/>
                      <a:satMod val="350000"/>
                    </a:srgbClr>
                  </a:gs>
                  <a:gs pos="40000">
                    <a:srgbClr val="EEECE1">
                      <a:tint val="45000"/>
                      <a:shade val="99000"/>
                      <a:satMod val="350000"/>
                    </a:srgbClr>
                  </a:gs>
                  <a:gs pos="100000">
                    <a:srgbClr val="EEECE1">
                      <a:shade val="20000"/>
                      <a:satMod val="255000"/>
                    </a:srgbClr>
                  </a:gs>
                </a:gsLst>
                <a:path path="circle">
                  <a:fillToRect l="50000" t="-80000" r="50000" b="180000"/>
                </a:path>
              </a:gradFill>
              <a:ln w="25400" cap="flat" cmpd="sng" algn="ctr">
                <a:solidFill>
                  <a:srgbClr val="4F81BD">
                    <a:shade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endParaRPr>
              </a:p>
            </p:txBody>
          </p:sp>
        </p:grpSp>
        <p:sp>
          <p:nvSpPr>
            <p:cNvPr id="31" name="Oval 30"/>
            <p:cNvSpPr/>
            <p:nvPr/>
          </p:nvSpPr>
          <p:spPr>
            <a:xfrm flipH="1">
              <a:off x="7058271" y="3242439"/>
              <a:ext cx="110259" cy="96297"/>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a:ea typeface="+mn-ea"/>
                <a:cs typeface="+mn-cs"/>
              </a:endParaRPr>
            </a:p>
          </p:txBody>
        </p:sp>
        <p:sp>
          <p:nvSpPr>
            <p:cNvPr id="32" name="Oval 31"/>
            <p:cNvSpPr/>
            <p:nvPr/>
          </p:nvSpPr>
          <p:spPr>
            <a:xfrm flipH="1">
              <a:off x="7227281" y="3040969"/>
              <a:ext cx="110259" cy="96297"/>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a:ea typeface="+mn-ea"/>
                <a:cs typeface="+mn-cs"/>
              </a:endParaRPr>
            </a:p>
          </p:txBody>
        </p:sp>
        <p:sp>
          <p:nvSpPr>
            <p:cNvPr id="33" name="Oval 32"/>
            <p:cNvSpPr/>
            <p:nvPr/>
          </p:nvSpPr>
          <p:spPr>
            <a:xfrm flipH="1">
              <a:off x="7049804" y="2746476"/>
              <a:ext cx="110259" cy="96297"/>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a:ea typeface="+mn-ea"/>
                <a:cs typeface="+mn-cs"/>
              </a:endParaRPr>
            </a:p>
          </p:txBody>
        </p:sp>
        <p:sp>
          <p:nvSpPr>
            <p:cNvPr id="34" name="Oval 33"/>
            <p:cNvSpPr/>
            <p:nvPr/>
          </p:nvSpPr>
          <p:spPr>
            <a:xfrm flipH="1">
              <a:off x="7227724" y="3426689"/>
              <a:ext cx="110259" cy="96297"/>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a:ea typeface="+mn-ea"/>
                <a:cs typeface="+mn-cs"/>
              </a:endParaRPr>
            </a:p>
          </p:txBody>
        </p:sp>
        <p:sp>
          <p:nvSpPr>
            <p:cNvPr id="35" name="Can 92"/>
            <p:cNvSpPr/>
            <p:nvPr/>
          </p:nvSpPr>
          <p:spPr>
            <a:xfrm>
              <a:off x="6553202" y="1634218"/>
              <a:ext cx="1768757" cy="327643"/>
            </a:xfrm>
            <a:prstGeom prst="can">
              <a:avLst/>
            </a:prstGeom>
            <a:gradFill rotWithShape="1">
              <a:gsLst>
                <a:gs pos="0">
                  <a:sysClr val="window" lastClr="FFFFFF">
                    <a:tint val="40000"/>
                    <a:satMod val="350000"/>
                  </a:sysClr>
                </a:gs>
                <a:gs pos="40000">
                  <a:sysClr val="window" lastClr="FFFFFF">
                    <a:tint val="45000"/>
                    <a:shade val="99000"/>
                    <a:satMod val="350000"/>
                  </a:sysClr>
                </a:gs>
                <a:gs pos="100000">
                  <a:sysClr val="window" lastClr="FFFFFF">
                    <a:shade val="20000"/>
                    <a:satMod val="255000"/>
                  </a:sysClr>
                </a:gs>
              </a:gsLst>
              <a:path path="circle">
                <a:fillToRect l="50000" t="-80000" r="50000" b="180000"/>
              </a:path>
            </a:gradFill>
            <a:ln w="25400" cap="flat" cmpd="sng" algn="ctr">
              <a:solidFill>
                <a:srgbClr val="4F81BD">
                  <a:shade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35"/>
            <p:cNvGrpSpPr/>
            <p:nvPr/>
          </p:nvGrpSpPr>
          <p:grpSpPr>
            <a:xfrm rot="16200000">
              <a:off x="6773540" y="4156697"/>
              <a:ext cx="87060" cy="898406"/>
              <a:chOff x="14824660" y="19175931"/>
              <a:chExt cx="200025" cy="2064144"/>
            </a:xfrm>
          </p:grpSpPr>
          <p:sp>
            <p:nvSpPr>
              <p:cNvPr id="41" name="Can 97"/>
              <p:cNvSpPr/>
              <p:nvPr/>
            </p:nvSpPr>
            <p:spPr>
              <a:xfrm>
                <a:off x="14889582" y="20878800"/>
                <a:ext cx="72162" cy="361275"/>
              </a:xfrm>
              <a:prstGeom prst="can">
                <a:avLst/>
              </a:prstGeom>
              <a:gradFill rotWithShape="1">
                <a:gsLst>
                  <a:gs pos="0">
                    <a:srgbClr val="EEECE1">
                      <a:tint val="80000"/>
                      <a:satMod val="300000"/>
                    </a:srgbClr>
                  </a:gs>
                  <a:gs pos="100000">
                    <a:srgbClr val="EEECE1">
                      <a:shade val="30000"/>
                      <a:satMod val="200000"/>
                    </a:srgbClr>
                  </a:gs>
                </a:gsLst>
                <a:path path="circle">
                  <a:fillToRect l="50000" t="50000" r="50000" b="50000"/>
                </a:path>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2" name="Can 98"/>
              <p:cNvSpPr/>
              <p:nvPr/>
            </p:nvSpPr>
            <p:spPr>
              <a:xfrm>
                <a:off x="14867523" y="19605256"/>
                <a:ext cx="114300" cy="1330019"/>
              </a:xfrm>
              <a:prstGeom prst="can">
                <a:avLst/>
              </a:prstGeom>
              <a:gradFill rotWithShape="1">
                <a:gsLst>
                  <a:gs pos="0">
                    <a:sysClr val="window" lastClr="FFFFFF">
                      <a:tint val="80000"/>
                      <a:satMod val="300000"/>
                    </a:sysClr>
                  </a:gs>
                  <a:gs pos="100000">
                    <a:sysClr val="window" lastClr="FFFFFF">
                      <a:shade val="30000"/>
                      <a:satMod val="200000"/>
                    </a:sysClr>
                  </a:gs>
                </a:gsLst>
                <a:path path="circle">
                  <a:fillToRect l="50000" t="50000" r="50000" b="50000"/>
                </a:path>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3" name="Can 99"/>
              <p:cNvSpPr/>
              <p:nvPr/>
            </p:nvSpPr>
            <p:spPr>
              <a:xfrm>
                <a:off x="14824660" y="19557955"/>
                <a:ext cx="200025" cy="153951"/>
              </a:xfrm>
              <a:prstGeom prst="can">
                <a:avLst/>
              </a:prstGeom>
              <a:gradFill rotWithShape="1">
                <a:gsLst>
                  <a:gs pos="0">
                    <a:sysClr val="window" lastClr="FFFFFF">
                      <a:tint val="80000"/>
                      <a:satMod val="300000"/>
                    </a:sysClr>
                  </a:gs>
                  <a:gs pos="100000">
                    <a:sysClr val="window" lastClr="FFFFFF">
                      <a:shade val="30000"/>
                      <a:satMod val="200000"/>
                    </a:sysClr>
                  </a:gs>
                </a:gsLst>
                <a:path path="circle">
                  <a:fillToRect l="50000" t="50000" r="50000" b="50000"/>
                </a:path>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4" name="Can 100"/>
              <p:cNvSpPr/>
              <p:nvPr/>
            </p:nvSpPr>
            <p:spPr>
              <a:xfrm>
                <a:off x="14867523" y="19481898"/>
                <a:ext cx="114300" cy="95087"/>
              </a:xfrm>
              <a:prstGeom prst="can">
                <a:avLst/>
              </a:prstGeom>
              <a:gradFill rotWithShape="1">
                <a:gsLst>
                  <a:gs pos="0">
                    <a:sysClr val="window" lastClr="FFFFFF">
                      <a:tint val="80000"/>
                      <a:satMod val="300000"/>
                    </a:sysClr>
                  </a:gs>
                  <a:gs pos="100000">
                    <a:sysClr val="window" lastClr="FFFFFF">
                      <a:shade val="30000"/>
                      <a:satMod val="200000"/>
                    </a:sysClr>
                  </a:gs>
                </a:gsLst>
                <a:path path="circle">
                  <a:fillToRect l="50000" t="50000" r="50000" b="50000"/>
                </a:path>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5" name="Can 101"/>
              <p:cNvSpPr/>
              <p:nvPr/>
            </p:nvSpPr>
            <p:spPr>
              <a:xfrm>
                <a:off x="14858112" y="19175931"/>
                <a:ext cx="135102" cy="339106"/>
              </a:xfrm>
              <a:prstGeom prst="can">
                <a:avLst/>
              </a:prstGeom>
              <a:gradFill rotWithShape="1">
                <a:gsLst>
                  <a:gs pos="0">
                    <a:sysClr val="windowText" lastClr="000000">
                      <a:tint val="40000"/>
                      <a:satMod val="350000"/>
                    </a:sysClr>
                  </a:gs>
                  <a:gs pos="40000">
                    <a:sysClr val="windowText" lastClr="000000">
                      <a:tint val="45000"/>
                      <a:shade val="99000"/>
                      <a:satMod val="350000"/>
                    </a:sysClr>
                  </a:gs>
                  <a:gs pos="100000">
                    <a:sysClr val="windowText" lastClr="000000">
                      <a:shade val="20000"/>
                      <a:satMod val="255000"/>
                    </a:sysClr>
                  </a:gs>
                </a:gsLst>
                <a:path path="circle">
                  <a:fillToRect l="50000" t="-80000" r="50000" b="180000"/>
                </a:path>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sp>
          <p:nvSpPr>
            <p:cNvPr id="37" name="L-Shape 36"/>
            <p:cNvSpPr/>
            <p:nvPr/>
          </p:nvSpPr>
          <p:spPr>
            <a:xfrm>
              <a:off x="6488364" y="4095983"/>
              <a:ext cx="750810" cy="354796"/>
            </a:xfrm>
            <a:prstGeom prst="corner">
              <a:avLst>
                <a:gd name="adj1" fmla="val 21792"/>
                <a:gd name="adj2" fmla="val 17006"/>
              </a:avLst>
            </a:prstGeom>
            <a:gradFill rotWithShape="1">
              <a:gsLst>
                <a:gs pos="0">
                  <a:srgbClr val="EEECE1">
                    <a:tint val="40000"/>
                    <a:satMod val="350000"/>
                  </a:srgbClr>
                </a:gs>
                <a:gs pos="40000">
                  <a:srgbClr val="EEECE1">
                    <a:tint val="45000"/>
                    <a:shade val="99000"/>
                    <a:satMod val="350000"/>
                  </a:srgbClr>
                </a:gs>
                <a:gs pos="100000">
                  <a:srgbClr val="EEECE1">
                    <a:shade val="20000"/>
                    <a:satMod val="255000"/>
                  </a:srgbClr>
                </a:gs>
              </a:gsLst>
              <a:path path="circle">
                <a:fillToRect l="50000" t="-80000" r="50000" b="180000"/>
              </a:path>
            </a:gradFill>
            <a:ln w="25400" cap="flat" cmpd="sng" algn="ctr">
              <a:solidFill>
                <a:srgbClr val="4F81BD">
                  <a:shade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endParaRPr>
            </a:p>
          </p:txBody>
        </p:sp>
        <p:sp>
          <p:nvSpPr>
            <p:cNvPr id="38" name="Oval 37"/>
            <p:cNvSpPr/>
            <p:nvPr/>
          </p:nvSpPr>
          <p:spPr>
            <a:xfrm flipH="1">
              <a:off x="7033194" y="4142283"/>
              <a:ext cx="110259" cy="96297"/>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a:ea typeface="+mn-ea"/>
                <a:cs typeface="+mn-cs"/>
              </a:endParaRPr>
            </a:p>
          </p:txBody>
        </p:sp>
        <p:sp>
          <p:nvSpPr>
            <p:cNvPr id="39" name="Oval 38"/>
            <p:cNvSpPr/>
            <p:nvPr/>
          </p:nvSpPr>
          <p:spPr>
            <a:xfrm flipH="1">
              <a:off x="7202204" y="3940813"/>
              <a:ext cx="110259" cy="96297"/>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a:ea typeface="+mn-ea"/>
                <a:cs typeface="+mn-cs"/>
              </a:endParaRPr>
            </a:p>
          </p:txBody>
        </p:sp>
        <p:sp>
          <p:nvSpPr>
            <p:cNvPr id="40" name="Oval 39"/>
            <p:cNvSpPr/>
            <p:nvPr/>
          </p:nvSpPr>
          <p:spPr>
            <a:xfrm flipH="1">
              <a:off x="7024727" y="3646320"/>
              <a:ext cx="110259" cy="96297"/>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a:ea typeface="+mn-ea"/>
                <a:cs typeface="+mn-cs"/>
              </a:endParaRPr>
            </a:p>
          </p:txBody>
        </p:sp>
      </p:grpSp>
      <p:sp>
        <p:nvSpPr>
          <p:cNvPr id="49" name="TextBox 48"/>
          <p:cNvSpPr txBox="1"/>
          <p:nvPr/>
        </p:nvSpPr>
        <p:spPr>
          <a:xfrm>
            <a:off x="822090" y="1272475"/>
            <a:ext cx="1625188" cy="646331"/>
          </a:xfrm>
          <a:prstGeom prst="rect">
            <a:avLst/>
          </a:prstGeom>
          <a:noFill/>
        </p:spPr>
        <p:txBody>
          <a:bodyPr wrap="none" rtlCol="0">
            <a:spAutoFit/>
          </a:bodyPr>
          <a:lstStyle/>
          <a:p>
            <a:pPr algn="ctr"/>
            <a:r>
              <a:rPr lang="en-US" b="1" dirty="0"/>
              <a:t>Small-Scale</a:t>
            </a:r>
          </a:p>
          <a:p>
            <a:pPr algn="ctr"/>
            <a:r>
              <a:rPr lang="en-US" dirty="0"/>
              <a:t>5L Glass BRX</a:t>
            </a:r>
          </a:p>
        </p:txBody>
      </p:sp>
      <p:sp>
        <p:nvSpPr>
          <p:cNvPr id="50" name="TextBox 49"/>
          <p:cNvSpPr txBox="1"/>
          <p:nvPr/>
        </p:nvSpPr>
        <p:spPr>
          <a:xfrm>
            <a:off x="3575266" y="1227383"/>
            <a:ext cx="1823962" cy="646331"/>
          </a:xfrm>
          <a:prstGeom prst="rect">
            <a:avLst/>
          </a:prstGeom>
          <a:noFill/>
        </p:spPr>
        <p:txBody>
          <a:bodyPr wrap="none" rtlCol="0">
            <a:spAutoFit/>
          </a:bodyPr>
          <a:lstStyle/>
          <a:p>
            <a:pPr algn="ctr"/>
            <a:r>
              <a:rPr lang="en-US" b="1" dirty="0">
                <a:solidFill>
                  <a:srgbClr val="7030A0"/>
                </a:solidFill>
              </a:rPr>
              <a:t>Pilot Scale</a:t>
            </a:r>
          </a:p>
          <a:p>
            <a:pPr algn="ctr"/>
            <a:r>
              <a:rPr lang="en-US" dirty="0">
                <a:solidFill>
                  <a:srgbClr val="7030A0"/>
                </a:solidFill>
              </a:rPr>
              <a:t>~200-500L BRX</a:t>
            </a:r>
          </a:p>
        </p:txBody>
      </p:sp>
      <p:sp>
        <p:nvSpPr>
          <p:cNvPr id="51" name="TextBox 50"/>
          <p:cNvSpPr txBox="1"/>
          <p:nvPr/>
        </p:nvSpPr>
        <p:spPr>
          <a:xfrm>
            <a:off x="6275774" y="1176512"/>
            <a:ext cx="2202271" cy="646331"/>
          </a:xfrm>
          <a:prstGeom prst="rect">
            <a:avLst/>
          </a:prstGeom>
          <a:noFill/>
        </p:spPr>
        <p:txBody>
          <a:bodyPr wrap="none" rtlCol="0">
            <a:spAutoFit/>
          </a:bodyPr>
          <a:lstStyle/>
          <a:p>
            <a:pPr algn="ctr"/>
            <a:r>
              <a:rPr lang="en-US" b="1" dirty="0">
                <a:solidFill>
                  <a:srgbClr val="FF0000"/>
                </a:solidFill>
              </a:rPr>
              <a:t>Full Scale</a:t>
            </a:r>
          </a:p>
          <a:p>
            <a:pPr algn="ctr"/>
            <a:r>
              <a:rPr lang="en-US" dirty="0">
                <a:solidFill>
                  <a:srgbClr val="FF0000"/>
                </a:solidFill>
              </a:rPr>
              <a:t>2,000-18,000L BRX</a:t>
            </a:r>
          </a:p>
        </p:txBody>
      </p:sp>
      <p:sp>
        <p:nvSpPr>
          <p:cNvPr id="52" name="Notched Right Arrow 23553"/>
          <p:cNvSpPr/>
          <p:nvPr/>
        </p:nvSpPr>
        <p:spPr>
          <a:xfrm>
            <a:off x="2066453" y="2378524"/>
            <a:ext cx="1639774" cy="576852"/>
          </a:xfrm>
          <a:prstGeom prst="notchedRightArrow">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Scale-up</a:t>
            </a:r>
          </a:p>
        </p:txBody>
      </p:sp>
      <p:grpSp>
        <p:nvGrpSpPr>
          <p:cNvPr id="54" name="Group 53"/>
          <p:cNvGrpSpPr/>
          <p:nvPr/>
        </p:nvGrpSpPr>
        <p:grpSpPr>
          <a:xfrm>
            <a:off x="1259848" y="2181396"/>
            <a:ext cx="572455" cy="892765"/>
            <a:chOff x="939092" y="1570140"/>
            <a:chExt cx="1213968" cy="2102307"/>
          </a:xfrm>
        </p:grpSpPr>
        <p:grpSp>
          <p:nvGrpSpPr>
            <p:cNvPr id="55" name="Group 54"/>
            <p:cNvGrpSpPr/>
            <p:nvPr/>
          </p:nvGrpSpPr>
          <p:grpSpPr>
            <a:xfrm>
              <a:off x="939092" y="1570140"/>
              <a:ext cx="1213968" cy="2102307"/>
              <a:chOff x="6248400" y="1541769"/>
              <a:chExt cx="2026611" cy="3509614"/>
            </a:xfrm>
          </p:grpSpPr>
          <p:grpSp>
            <p:nvGrpSpPr>
              <p:cNvPr id="57" name="Group 56"/>
              <p:cNvGrpSpPr/>
              <p:nvPr/>
            </p:nvGrpSpPr>
            <p:grpSpPr>
              <a:xfrm>
                <a:off x="6248400" y="2226735"/>
                <a:ext cx="2026611" cy="2824648"/>
                <a:chOff x="1196239" y="1982719"/>
                <a:chExt cx="2026611" cy="2824648"/>
              </a:xfrm>
            </p:grpSpPr>
            <p:sp>
              <p:nvSpPr>
                <p:cNvPr id="63" name="Round Same Side Corner Rectangle 54"/>
                <p:cNvSpPr/>
                <p:nvPr/>
              </p:nvSpPr>
              <p:spPr>
                <a:xfrm rot="10800000">
                  <a:off x="1409848" y="2664316"/>
                  <a:ext cx="1654996" cy="2143051"/>
                </a:xfrm>
                <a:prstGeom prst="round2SameRec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a:ea typeface="+mn-ea"/>
                    <a:cs typeface="+mn-cs"/>
                  </a:endParaRPr>
                </a:p>
              </p:txBody>
            </p:sp>
            <p:sp>
              <p:nvSpPr>
                <p:cNvPr id="64" name="Round Same Side Corner Rectangle 55"/>
                <p:cNvSpPr/>
                <p:nvPr/>
              </p:nvSpPr>
              <p:spPr>
                <a:xfrm rot="10800000">
                  <a:off x="1513269" y="3374557"/>
                  <a:ext cx="1467435" cy="1303369"/>
                </a:xfrm>
                <a:prstGeom prst="round2Same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a:ea typeface="+mn-ea"/>
                    <a:cs typeface="+mn-cs"/>
                  </a:endParaRPr>
                </a:p>
              </p:txBody>
            </p:sp>
            <p:sp>
              <p:nvSpPr>
                <p:cNvPr id="65" name="L-Shape 64"/>
                <p:cNvSpPr/>
                <p:nvPr/>
              </p:nvSpPr>
              <p:spPr>
                <a:xfrm>
                  <a:off x="1685989" y="1982719"/>
                  <a:ext cx="864290" cy="2617522"/>
                </a:xfrm>
                <a:prstGeom prst="corner">
                  <a:avLst>
                    <a:gd name="adj1" fmla="val 6923"/>
                    <a:gd name="adj2" fmla="val 4615"/>
                  </a:avLst>
                </a:prstGeom>
                <a:gradFill rotWithShape="1">
                  <a:gsLst>
                    <a:gs pos="0">
                      <a:srgbClr val="EEECE1">
                        <a:tint val="40000"/>
                        <a:satMod val="350000"/>
                      </a:srgbClr>
                    </a:gs>
                    <a:gs pos="40000">
                      <a:srgbClr val="EEECE1">
                        <a:tint val="45000"/>
                        <a:shade val="99000"/>
                        <a:satMod val="350000"/>
                      </a:srgbClr>
                    </a:gs>
                    <a:gs pos="100000">
                      <a:srgbClr val="EEECE1">
                        <a:shade val="20000"/>
                        <a:satMod val="255000"/>
                      </a:srgbClr>
                    </a:gs>
                  </a:gsLst>
                  <a:path path="circle">
                    <a:fillToRect l="50000" t="-80000" r="50000" b="180000"/>
                  </a:path>
                </a:gradFill>
                <a:ln w="25400" cap="flat" cmpd="sng" algn="ctr">
                  <a:solidFill>
                    <a:srgbClr val="4F81BD">
                      <a:shade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endParaRPr>
                </a:p>
              </p:txBody>
            </p:sp>
            <p:sp>
              <p:nvSpPr>
                <p:cNvPr id="66" name="Flowchart: Collate 65"/>
                <p:cNvSpPr/>
                <p:nvPr/>
              </p:nvSpPr>
              <p:spPr>
                <a:xfrm rot="5400000">
                  <a:off x="2115238" y="3299046"/>
                  <a:ext cx="193340" cy="596062"/>
                </a:xfrm>
                <a:prstGeom prst="flowChartCollate">
                  <a:avLst/>
                </a:prstGeom>
                <a:gradFill rotWithShape="1">
                  <a:gsLst>
                    <a:gs pos="0">
                      <a:srgbClr val="EEECE1">
                        <a:tint val="40000"/>
                        <a:satMod val="350000"/>
                      </a:srgbClr>
                    </a:gs>
                    <a:gs pos="40000">
                      <a:srgbClr val="EEECE1">
                        <a:tint val="45000"/>
                        <a:shade val="99000"/>
                        <a:satMod val="350000"/>
                      </a:srgbClr>
                    </a:gs>
                    <a:gs pos="100000">
                      <a:srgbClr val="EEECE1">
                        <a:shade val="20000"/>
                        <a:satMod val="255000"/>
                      </a:srgbClr>
                    </a:gs>
                  </a:gsLst>
                  <a:path path="circle">
                    <a:fillToRect l="50000" t="-80000" r="50000" b="180000"/>
                  </a:path>
                </a:gradFill>
                <a:ln w="25400" cap="flat" cmpd="sng" algn="ctr">
                  <a:solidFill>
                    <a:srgbClr val="4F81BD">
                      <a:shade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a:ea typeface="+mn-ea"/>
                    <a:cs typeface="+mn-cs"/>
                  </a:endParaRPr>
                </a:p>
              </p:txBody>
            </p:sp>
            <p:sp>
              <p:nvSpPr>
                <p:cNvPr id="67" name="Flowchart: Collate 66"/>
                <p:cNvSpPr/>
                <p:nvPr/>
              </p:nvSpPr>
              <p:spPr>
                <a:xfrm rot="5400000">
                  <a:off x="2115237" y="3893223"/>
                  <a:ext cx="193340" cy="596062"/>
                </a:xfrm>
                <a:prstGeom prst="flowChartCollate">
                  <a:avLst/>
                </a:prstGeom>
                <a:gradFill rotWithShape="1">
                  <a:gsLst>
                    <a:gs pos="0">
                      <a:srgbClr val="EEECE1">
                        <a:tint val="40000"/>
                        <a:satMod val="350000"/>
                      </a:srgbClr>
                    </a:gs>
                    <a:gs pos="40000">
                      <a:srgbClr val="EEECE1">
                        <a:tint val="45000"/>
                        <a:shade val="99000"/>
                        <a:satMod val="350000"/>
                      </a:srgbClr>
                    </a:gs>
                    <a:gs pos="100000">
                      <a:srgbClr val="EEECE1">
                        <a:shade val="20000"/>
                        <a:satMod val="255000"/>
                      </a:srgbClr>
                    </a:gs>
                  </a:gsLst>
                  <a:path path="circle">
                    <a:fillToRect l="50000" t="-80000" r="50000" b="180000"/>
                  </a:path>
                </a:gradFill>
                <a:ln w="25400" cap="flat" cmpd="sng" algn="ctr">
                  <a:solidFill>
                    <a:srgbClr val="4F81BD">
                      <a:shade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a:ea typeface="+mn-ea"/>
                    <a:cs typeface="+mn-cs"/>
                  </a:endParaRPr>
                </a:p>
              </p:txBody>
            </p:sp>
            <p:sp>
              <p:nvSpPr>
                <p:cNvPr id="68" name="Can 59"/>
                <p:cNvSpPr/>
                <p:nvPr/>
              </p:nvSpPr>
              <p:spPr>
                <a:xfrm flipH="1">
                  <a:off x="2173042" y="2493285"/>
                  <a:ext cx="77730" cy="1935925"/>
                </a:xfrm>
                <a:prstGeom prst="can">
                  <a:avLst/>
                </a:prstGeom>
                <a:gradFill rotWithShape="1">
                  <a:gsLst>
                    <a:gs pos="0">
                      <a:srgbClr val="EEECE1">
                        <a:tint val="40000"/>
                        <a:satMod val="350000"/>
                      </a:srgbClr>
                    </a:gs>
                    <a:gs pos="40000">
                      <a:srgbClr val="EEECE1">
                        <a:tint val="45000"/>
                        <a:shade val="99000"/>
                        <a:satMod val="350000"/>
                      </a:srgbClr>
                    </a:gs>
                    <a:gs pos="100000">
                      <a:srgbClr val="EEECE1">
                        <a:shade val="20000"/>
                        <a:satMod val="255000"/>
                      </a:srgbClr>
                    </a:gs>
                  </a:gsLst>
                  <a:path path="circle">
                    <a:fillToRect l="50000" t="-80000" r="50000" b="180000"/>
                  </a:path>
                </a:gradFill>
                <a:ln w="25400" cap="flat" cmpd="sng" algn="ctr">
                  <a:solidFill>
                    <a:srgbClr val="4F81BD">
                      <a:shade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endParaRPr>
                </a:p>
              </p:txBody>
            </p:sp>
            <p:sp>
              <p:nvSpPr>
                <p:cNvPr id="69" name="Oval 68"/>
                <p:cNvSpPr/>
                <p:nvPr/>
              </p:nvSpPr>
              <p:spPr>
                <a:xfrm>
                  <a:off x="2529361" y="4251266"/>
                  <a:ext cx="98689" cy="100536"/>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a:ea typeface="+mn-ea"/>
                    <a:cs typeface="+mn-cs"/>
                  </a:endParaRPr>
                </a:p>
              </p:txBody>
            </p:sp>
            <p:sp>
              <p:nvSpPr>
                <p:cNvPr id="70" name="Oval 69"/>
                <p:cNvSpPr/>
                <p:nvPr/>
              </p:nvSpPr>
              <p:spPr>
                <a:xfrm>
                  <a:off x="2411251" y="4027998"/>
                  <a:ext cx="98689" cy="100536"/>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a:ea typeface="+mn-ea"/>
                    <a:cs typeface="+mn-cs"/>
                  </a:endParaRPr>
                </a:p>
              </p:txBody>
            </p:sp>
            <p:sp>
              <p:nvSpPr>
                <p:cNvPr id="71" name="Oval 70"/>
                <p:cNvSpPr/>
                <p:nvPr/>
              </p:nvSpPr>
              <p:spPr>
                <a:xfrm>
                  <a:off x="2552700" y="3749991"/>
                  <a:ext cx="98689" cy="100536"/>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a:ea typeface="+mn-ea"/>
                    <a:cs typeface="+mn-cs"/>
                  </a:endParaRPr>
                </a:p>
              </p:txBody>
            </p:sp>
            <p:sp>
              <p:nvSpPr>
                <p:cNvPr id="72" name="Oval 71"/>
                <p:cNvSpPr/>
                <p:nvPr/>
              </p:nvSpPr>
              <p:spPr>
                <a:xfrm>
                  <a:off x="2402247" y="4435581"/>
                  <a:ext cx="98689" cy="100536"/>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a:ea typeface="+mn-ea"/>
                    <a:cs typeface="+mn-cs"/>
                  </a:endParaRPr>
                </a:p>
              </p:txBody>
            </p:sp>
            <p:grpSp>
              <p:nvGrpSpPr>
                <p:cNvPr id="73" name="Group 72"/>
                <p:cNvGrpSpPr/>
                <p:nvPr/>
              </p:nvGrpSpPr>
              <p:grpSpPr>
                <a:xfrm>
                  <a:off x="2735492" y="2596243"/>
                  <a:ext cx="114300" cy="1542267"/>
                  <a:chOff x="2735492" y="2596243"/>
                  <a:chExt cx="114300" cy="1542267"/>
                </a:xfrm>
              </p:grpSpPr>
              <p:sp>
                <p:nvSpPr>
                  <p:cNvPr id="75" name="Can 66"/>
                  <p:cNvSpPr/>
                  <p:nvPr/>
                </p:nvSpPr>
                <p:spPr>
                  <a:xfrm>
                    <a:off x="2757551" y="3730653"/>
                    <a:ext cx="72162" cy="407857"/>
                  </a:xfrm>
                  <a:prstGeom prst="can">
                    <a:avLst/>
                  </a:prstGeom>
                  <a:gradFill rotWithShape="1">
                    <a:gsLst>
                      <a:gs pos="0">
                        <a:srgbClr val="EEECE1">
                          <a:tint val="80000"/>
                          <a:satMod val="300000"/>
                        </a:srgbClr>
                      </a:gs>
                      <a:gs pos="100000">
                        <a:srgbClr val="EEECE1">
                          <a:shade val="30000"/>
                          <a:satMod val="200000"/>
                        </a:srgbClr>
                      </a:gs>
                    </a:gsLst>
                    <a:path path="circle">
                      <a:fillToRect l="50000" t="50000" r="50000" b="50000"/>
                    </a:path>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6" name="Can 67"/>
                  <p:cNvSpPr/>
                  <p:nvPr/>
                </p:nvSpPr>
                <p:spPr>
                  <a:xfrm>
                    <a:off x="2735492" y="2596243"/>
                    <a:ext cx="114300" cy="1198165"/>
                  </a:xfrm>
                  <a:prstGeom prst="can">
                    <a:avLst/>
                  </a:prstGeom>
                  <a:gradFill rotWithShape="1">
                    <a:gsLst>
                      <a:gs pos="0">
                        <a:sysClr val="window" lastClr="FFFFFF">
                          <a:tint val="80000"/>
                          <a:satMod val="300000"/>
                        </a:sysClr>
                      </a:gs>
                      <a:gs pos="100000">
                        <a:sysClr val="window" lastClr="FFFFFF">
                          <a:shade val="30000"/>
                          <a:satMod val="200000"/>
                        </a:sysClr>
                      </a:gs>
                    </a:gsLst>
                    <a:path path="circle">
                      <a:fillToRect l="50000" t="50000" r="50000" b="50000"/>
                    </a:path>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sp>
              <p:nvSpPr>
                <p:cNvPr id="74" name="Can 65"/>
                <p:cNvSpPr/>
                <p:nvPr/>
              </p:nvSpPr>
              <p:spPr>
                <a:xfrm>
                  <a:off x="1196239" y="2322254"/>
                  <a:ext cx="2026611" cy="342062"/>
                </a:xfrm>
                <a:prstGeom prst="can">
                  <a:avLst/>
                </a:prstGeom>
                <a:gradFill rotWithShape="1">
                  <a:gsLst>
                    <a:gs pos="0">
                      <a:sysClr val="window" lastClr="FFFFFF">
                        <a:tint val="40000"/>
                        <a:satMod val="350000"/>
                      </a:sysClr>
                    </a:gs>
                    <a:gs pos="40000">
                      <a:sysClr val="window" lastClr="FFFFFF">
                        <a:tint val="45000"/>
                        <a:shade val="99000"/>
                        <a:satMod val="350000"/>
                      </a:sysClr>
                    </a:gs>
                    <a:gs pos="100000">
                      <a:sysClr val="window" lastClr="FFFFFF">
                        <a:shade val="20000"/>
                        <a:satMod val="255000"/>
                      </a:sysClr>
                    </a:gs>
                  </a:gsLst>
                  <a:path path="circle">
                    <a:fillToRect l="50000" t="-80000" r="50000" b="180000"/>
                  </a:path>
                </a:gradFill>
                <a:ln w="25400" cap="flat" cmpd="sng" algn="ctr">
                  <a:solidFill>
                    <a:srgbClr val="4F81BD">
                      <a:shade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8" name="Group 57"/>
              <p:cNvGrpSpPr/>
              <p:nvPr/>
            </p:nvGrpSpPr>
            <p:grpSpPr>
              <a:xfrm>
                <a:off x="7746223" y="1541769"/>
                <a:ext cx="518659" cy="1102783"/>
                <a:chOff x="3395548" y="1111506"/>
                <a:chExt cx="518659" cy="1102783"/>
              </a:xfrm>
            </p:grpSpPr>
            <p:sp>
              <p:nvSpPr>
                <p:cNvPr id="59" name="Can 50"/>
                <p:cNvSpPr/>
                <p:nvPr/>
              </p:nvSpPr>
              <p:spPr>
                <a:xfrm>
                  <a:off x="3395548" y="2040488"/>
                  <a:ext cx="200025" cy="173801"/>
                </a:xfrm>
                <a:prstGeom prst="can">
                  <a:avLst/>
                </a:prstGeom>
                <a:gradFill rotWithShape="1">
                  <a:gsLst>
                    <a:gs pos="0">
                      <a:sysClr val="window" lastClr="FFFFFF">
                        <a:tint val="80000"/>
                        <a:satMod val="300000"/>
                      </a:sysClr>
                    </a:gs>
                    <a:gs pos="100000">
                      <a:sysClr val="window" lastClr="FFFFFF">
                        <a:shade val="30000"/>
                        <a:satMod val="200000"/>
                      </a:sysClr>
                    </a:gs>
                  </a:gsLst>
                  <a:path path="circle">
                    <a:fillToRect l="50000" t="50000" r="50000" b="50000"/>
                  </a:path>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60" name="Can 51"/>
                <p:cNvSpPr/>
                <p:nvPr/>
              </p:nvSpPr>
              <p:spPr>
                <a:xfrm>
                  <a:off x="3438411" y="1954624"/>
                  <a:ext cx="114300" cy="107347"/>
                </a:xfrm>
                <a:prstGeom prst="can">
                  <a:avLst/>
                </a:prstGeom>
                <a:gradFill rotWithShape="1">
                  <a:gsLst>
                    <a:gs pos="0">
                      <a:sysClr val="window" lastClr="FFFFFF">
                        <a:tint val="80000"/>
                        <a:satMod val="300000"/>
                      </a:sysClr>
                    </a:gs>
                    <a:gs pos="100000">
                      <a:sysClr val="window" lastClr="FFFFFF">
                        <a:shade val="30000"/>
                        <a:satMod val="200000"/>
                      </a:sysClr>
                    </a:gs>
                  </a:gsLst>
                  <a:path path="circle">
                    <a:fillToRect l="50000" t="50000" r="50000" b="50000"/>
                  </a:path>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61" name="Can 52"/>
                <p:cNvSpPr/>
                <p:nvPr/>
              </p:nvSpPr>
              <p:spPr>
                <a:xfrm>
                  <a:off x="3429000" y="1609207"/>
                  <a:ext cx="135102" cy="382829"/>
                </a:xfrm>
                <a:prstGeom prst="can">
                  <a:avLst/>
                </a:prstGeom>
                <a:gradFill rotWithShape="1">
                  <a:gsLst>
                    <a:gs pos="0">
                      <a:sysClr val="windowText" lastClr="000000">
                        <a:tint val="40000"/>
                        <a:satMod val="350000"/>
                      </a:sysClr>
                    </a:gs>
                    <a:gs pos="40000">
                      <a:sysClr val="windowText" lastClr="000000">
                        <a:tint val="45000"/>
                        <a:shade val="99000"/>
                        <a:satMod val="350000"/>
                      </a:sysClr>
                    </a:gs>
                    <a:gs pos="100000">
                      <a:sysClr val="windowText" lastClr="000000">
                        <a:shade val="20000"/>
                        <a:satMod val="255000"/>
                      </a:sysClr>
                    </a:gs>
                  </a:gsLst>
                  <a:path path="circle">
                    <a:fillToRect l="50000" t="-80000" r="50000" b="180000"/>
                  </a:path>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cxnSp>
              <p:nvCxnSpPr>
                <p:cNvPr id="62" name="Curved Connector 53"/>
                <p:cNvCxnSpPr/>
                <p:nvPr/>
              </p:nvCxnSpPr>
              <p:spPr>
                <a:xfrm rot="5400000">
                  <a:off x="3446306" y="1159757"/>
                  <a:ext cx="516151" cy="419650"/>
                </a:xfrm>
                <a:prstGeom prst="curvedConnector3">
                  <a:avLst>
                    <a:gd name="adj1" fmla="val 50000"/>
                  </a:avLst>
                </a:prstGeom>
                <a:noFill/>
                <a:ln w="38100" cap="flat" cmpd="sng" algn="ctr">
                  <a:solidFill>
                    <a:sysClr val="windowText" lastClr="000000"/>
                  </a:solidFill>
                  <a:prstDash val="solid"/>
                </a:ln>
                <a:effectLst/>
              </p:spPr>
            </p:cxnSp>
          </p:grpSp>
        </p:grpSp>
        <p:sp>
          <p:nvSpPr>
            <p:cNvPr id="56" name="Can 120"/>
            <p:cNvSpPr/>
            <p:nvPr/>
          </p:nvSpPr>
          <p:spPr>
            <a:xfrm flipH="1">
              <a:off x="1525310" y="1868270"/>
              <a:ext cx="45719" cy="332147"/>
            </a:xfrm>
            <a:prstGeom prst="can">
              <a:avLst/>
            </a:prstGeom>
            <a:gradFill rotWithShape="1">
              <a:gsLst>
                <a:gs pos="0">
                  <a:srgbClr val="EEECE1">
                    <a:tint val="40000"/>
                    <a:satMod val="350000"/>
                  </a:srgbClr>
                </a:gs>
                <a:gs pos="40000">
                  <a:srgbClr val="EEECE1">
                    <a:tint val="45000"/>
                    <a:shade val="99000"/>
                    <a:satMod val="350000"/>
                  </a:srgbClr>
                </a:gs>
                <a:gs pos="100000">
                  <a:srgbClr val="EEECE1">
                    <a:shade val="20000"/>
                    <a:satMod val="255000"/>
                  </a:srgbClr>
                </a:gs>
              </a:gsLst>
              <a:path path="circle">
                <a:fillToRect l="50000" t="-80000" r="50000" b="180000"/>
              </a:path>
            </a:gradFill>
            <a:ln w="25400" cap="flat" cmpd="sng" algn="ctr">
              <a:solidFill>
                <a:srgbClr val="4F81BD">
                  <a:shade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endParaRPr>
            </a:p>
          </p:txBody>
        </p:sp>
      </p:grpSp>
      <p:sp>
        <p:nvSpPr>
          <p:cNvPr id="77" name="TextBox 76"/>
          <p:cNvSpPr txBox="1"/>
          <p:nvPr/>
        </p:nvSpPr>
        <p:spPr>
          <a:xfrm>
            <a:off x="787715" y="3819801"/>
            <a:ext cx="7543554" cy="2185214"/>
          </a:xfrm>
          <a:prstGeom prst="rect">
            <a:avLst/>
          </a:prstGeom>
          <a:noFill/>
        </p:spPr>
        <p:txBody>
          <a:bodyPr wrap="square" rtlCol="0">
            <a:spAutoFit/>
          </a:bodyPr>
          <a:lstStyle/>
          <a:p>
            <a:pPr algn="ctr"/>
            <a:r>
              <a:rPr lang="en-US" sz="2000" dirty="0"/>
              <a:t>Scale-up data should </a:t>
            </a:r>
            <a:r>
              <a:rPr lang="en-US" sz="2000" b="1" dirty="0"/>
              <a:t>build confidence </a:t>
            </a:r>
            <a:r>
              <a:rPr lang="en-US" sz="2000" dirty="0"/>
              <a:t>that the process we are running in MFG is the same as the process we developed on the bench (and changes we make on the bench will have the same impact in MFG!)</a:t>
            </a:r>
            <a:endParaRPr lang="en-US" b="1" dirty="0"/>
          </a:p>
          <a:p>
            <a:r>
              <a:rPr lang="en-US" sz="2000" dirty="0"/>
              <a:t>Must-haves:</a:t>
            </a:r>
          </a:p>
          <a:p>
            <a:pPr marL="342900" indent="-342900">
              <a:buFont typeface="Arial" panose="020B0604020202020204" pitchFamily="34" charset="0"/>
              <a:buChar char="•"/>
            </a:pPr>
            <a:r>
              <a:rPr lang="en-US" b="1" dirty="0"/>
              <a:t>Consistent performance</a:t>
            </a:r>
            <a:r>
              <a:rPr lang="en-US" dirty="0"/>
              <a:t> between scales</a:t>
            </a:r>
          </a:p>
          <a:p>
            <a:pPr marL="342900" indent="-342900">
              <a:buFont typeface="Arial" panose="020B0604020202020204" pitchFamily="34" charset="0"/>
              <a:buChar char="•"/>
            </a:pPr>
            <a:r>
              <a:rPr lang="en-US" b="1" dirty="0"/>
              <a:t>Independent</a:t>
            </a:r>
            <a:r>
              <a:rPr lang="en-US" dirty="0"/>
              <a:t> and </a:t>
            </a:r>
            <a:r>
              <a:rPr lang="en-US" b="1" dirty="0"/>
              <a:t>dependent</a:t>
            </a:r>
            <a:r>
              <a:rPr lang="en-US" dirty="0"/>
              <a:t> </a:t>
            </a:r>
            <a:r>
              <a:rPr lang="en-US" b="1" dirty="0"/>
              <a:t>variables</a:t>
            </a:r>
            <a:r>
              <a:rPr lang="en-US" dirty="0"/>
              <a:t> same between scales</a:t>
            </a:r>
          </a:p>
        </p:txBody>
      </p:sp>
      <p:sp>
        <p:nvSpPr>
          <p:cNvPr id="78" name="Notched Right Arrow 23553"/>
          <p:cNvSpPr/>
          <p:nvPr/>
        </p:nvSpPr>
        <p:spPr>
          <a:xfrm>
            <a:off x="5174450" y="2378380"/>
            <a:ext cx="1639774" cy="576852"/>
          </a:xfrm>
          <a:prstGeom prst="notchedRightArrow">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Scale-up</a:t>
            </a:r>
          </a:p>
        </p:txBody>
      </p:sp>
      <p:sp>
        <p:nvSpPr>
          <p:cNvPr id="79" name="Notched Right Arrow 23553"/>
          <p:cNvSpPr/>
          <p:nvPr/>
        </p:nvSpPr>
        <p:spPr>
          <a:xfrm rot="353456" flipH="1">
            <a:off x="1637835" y="3167756"/>
            <a:ext cx="5495049" cy="344350"/>
          </a:xfrm>
          <a:prstGeom prst="notchedRightArrow">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Scale-down Verification</a:t>
            </a:r>
          </a:p>
        </p:txBody>
      </p:sp>
    </p:spTree>
    <p:extLst>
      <p:ext uri="{BB962C8B-B14F-4D97-AF65-F5344CB8AC3E}">
        <p14:creationId xmlns:p14="http://schemas.microsoft.com/office/powerpoint/2010/main" val="3345749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wipe(left)">
                                      <p:cBhvr>
                                        <p:cTn id="13" dur="500"/>
                                        <p:tgtEl>
                                          <p:spTgt spid="5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8"/>
                                        </p:tgtEl>
                                        <p:attrNameLst>
                                          <p:attrName>style.visibility</p:attrName>
                                        </p:attrNameLst>
                                      </p:cBhvr>
                                      <p:to>
                                        <p:strVal val="visible"/>
                                      </p:to>
                                    </p:set>
                                    <p:animEffect transition="in" filter="wipe(left)">
                                      <p:cBhvr>
                                        <p:cTn id="18" dur="500"/>
                                        <p:tgtEl>
                                          <p:spTgt spid="78"/>
                                        </p:tgtEl>
                                      </p:cBhvr>
                                    </p:animEffect>
                                  </p:childTnLst>
                                </p:cTn>
                              </p:par>
                              <p:par>
                                <p:cTn id="19" presetID="22" presetClass="entr" presetSubtype="8"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left)">
                                      <p:cBhvr>
                                        <p:cTn id="21" dur="500"/>
                                        <p:tgtEl>
                                          <p:spTgt spid="26"/>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wipe(left)">
                                      <p:cBhvr>
                                        <p:cTn id="24" dur="500"/>
                                        <p:tgtEl>
                                          <p:spTgt spid="5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7">
                                            <p:txEl>
                                              <p:pRg st="0" end="0"/>
                                            </p:txEl>
                                          </p:spTgt>
                                        </p:tgtEl>
                                        <p:attrNameLst>
                                          <p:attrName>style.visibility</p:attrName>
                                        </p:attrNameLst>
                                      </p:cBhvr>
                                      <p:to>
                                        <p:strVal val="visible"/>
                                      </p:to>
                                    </p:set>
                                    <p:animEffect transition="in" filter="fade">
                                      <p:cBhvr>
                                        <p:cTn id="29" dur="500"/>
                                        <p:tgtEl>
                                          <p:spTgt spid="7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7">
                                            <p:txEl>
                                              <p:pRg st="1" end="1"/>
                                            </p:txEl>
                                          </p:spTgt>
                                        </p:tgtEl>
                                        <p:attrNameLst>
                                          <p:attrName>style.visibility</p:attrName>
                                        </p:attrNameLst>
                                      </p:cBhvr>
                                      <p:to>
                                        <p:strVal val="visible"/>
                                      </p:to>
                                    </p:set>
                                    <p:animEffect transition="in" filter="fade">
                                      <p:cBhvr>
                                        <p:cTn id="34" dur="500"/>
                                        <p:tgtEl>
                                          <p:spTgt spid="77">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7">
                                            <p:txEl>
                                              <p:pRg st="2" end="2"/>
                                            </p:txEl>
                                          </p:spTgt>
                                        </p:tgtEl>
                                        <p:attrNameLst>
                                          <p:attrName>style.visibility</p:attrName>
                                        </p:attrNameLst>
                                      </p:cBhvr>
                                      <p:to>
                                        <p:strVal val="visible"/>
                                      </p:to>
                                    </p:set>
                                    <p:animEffect transition="in" filter="fade">
                                      <p:cBhvr>
                                        <p:cTn id="39" dur="500"/>
                                        <p:tgtEl>
                                          <p:spTgt spid="77">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7">
                                            <p:txEl>
                                              <p:pRg st="3" end="3"/>
                                            </p:txEl>
                                          </p:spTgt>
                                        </p:tgtEl>
                                        <p:attrNameLst>
                                          <p:attrName>style.visibility</p:attrName>
                                        </p:attrNameLst>
                                      </p:cBhvr>
                                      <p:to>
                                        <p:strVal val="visible"/>
                                      </p:to>
                                    </p:set>
                                    <p:animEffect transition="in" filter="fade">
                                      <p:cBhvr>
                                        <p:cTn id="44" dur="500"/>
                                        <p:tgtEl>
                                          <p:spTgt spid="77">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grpId="0" nodeType="clickEffect">
                                  <p:stCondLst>
                                    <p:cond delay="0"/>
                                  </p:stCondLst>
                                  <p:childTnLst>
                                    <p:set>
                                      <p:cBhvr>
                                        <p:cTn id="48" dur="1" fill="hold">
                                          <p:stCondLst>
                                            <p:cond delay="0"/>
                                          </p:stCondLst>
                                        </p:cTn>
                                        <p:tgtEl>
                                          <p:spTgt spid="79"/>
                                        </p:tgtEl>
                                        <p:attrNameLst>
                                          <p:attrName>style.visibility</p:attrName>
                                        </p:attrNameLst>
                                      </p:cBhvr>
                                      <p:to>
                                        <p:strVal val="visible"/>
                                      </p:to>
                                    </p:set>
                                    <p:animEffect transition="in" filter="wipe(right)">
                                      <p:cBhvr>
                                        <p:cTn id="49"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animBg="1"/>
      <p:bldP spid="77" grpId="0" build="p" bldLvl="2"/>
      <p:bldP spid="78" grpId="0" animBg="1"/>
      <p:bldP spid="7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700" b="1" dirty="0">
                <a:solidFill>
                  <a:schemeClr val="accent1"/>
                </a:solidFill>
              </a:rPr>
              <a:t>Early-Stage Upstream Development</a:t>
            </a:r>
          </a:p>
        </p:txBody>
      </p:sp>
      <p:sp>
        <p:nvSpPr>
          <p:cNvPr id="4" name="Text Placeholder 3"/>
          <p:cNvSpPr>
            <a:spLocks noGrp="1"/>
          </p:cNvSpPr>
          <p:nvPr>
            <p:ph type="body" sz="quarter" idx="11"/>
          </p:nvPr>
        </p:nvSpPr>
        <p:spPr>
          <a:xfrm>
            <a:off x="470356" y="910524"/>
            <a:ext cx="8229600" cy="986367"/>
          </a:xfrm>
        </p:spPr>
        <p:txBody>
          <a:bodyPr/>
          <a:lstStyle/>
          <a:p>
            <a:r>
              <a:rPr lang="en-US" sz="1400" dirty="0">
                <a:solidFill>
                  <a:schemeClr val="tx1"/>
                </a:solidFill>
              </a:rPr>
              <a:t>Cell Line (Clone) Development</a:t>
            </a:r>
          </a:p>
          <a:p>
            <a:endParaRPr lang="en-US" dirty="0"/>
          </a:p>
          <a:p>
            <a:endParaRPr lang="en-US" dirty="0"/>
          </a:p>
          <a:p>
            <a:endParaRPr lang="en-US" dirty="0"/>
          </a:p>
          <a:p>
            <a:endParaRPr lang="en-US" dirty="0"/>
          </a:p>
          <a:p>
            <a:endParaRPr lang="en-US" dirty="0"/>
          </a:p>
          <a:p>
            <a:endParaRPr lang="en-US" dirty="0"/>
          </a:p>
          <a:p>
            <a:endParaRPr lang="en-US" sz="1400" dirty="0">
              <a:solidFill>
                <a:schemeClr val="tx1"/>
              </a:solidFill>
            </a:endParaRPr>
          </a:p>
          <a:p>
            <a:r>
              <a:rPr lang="en-US" sz="1400" dirty="0">
                <a:solidFill>
                  <a:schemeClr val="tx1"/>
                </a:solidFill>
              </a:rPr>
              <a:t>Cell Line (Clone) Selection</a:t>
            </a:r>
          </a:p>
          <a:p>
            <a:endParaRPr lang="en-US" dirty="0"/>
          </a:p>
          <a:p>
            <a:endParaRPr lang="en-US" dirty="0"/>
          </a:p>
          <a:p>
            <a:endParaRPr lang="en-US" dirty="0"/>
          </a:p>
          <a:p>
            <a:endParaRPr lang="en-US" dirty="0"/>
          </a:p>
          <a:p>
            <a:endParaRPr lang="en-US" dirty="0"/>
          </a:p>
        </p:txBody>
      </p:sp>
      <p:pic>
        <p:nvPicPr>
          <p:cNvPr id="4098" name="Picture 2" descr="http://www.e-powerlab.co.kr/powerlab/upload/editor/Clone%2BPix2-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8731" y="1227305"/>
            <a:ext cx="3074241" cy="170146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cell wikiped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532" y="1651547"/>
            <a:ext cx="1679466" cy="9697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72678" y="1227305"/>
            <a:ext cx="1210588" cy="369332"/>
          </a:xfrm>
          <a:prstGeom prst="rect">
            <a:avLst/>
          </a:prstGeom>
          <a:noFill/>
        </p:spPr>
        <p:txBody>
          <a:bodyPr wrap="none" rtlCol="0">
            <a:spAutoFit/>
          </a:bodyPr>
          <a:lstStyle/>
          <a:p>
            <a:r>
              <a:rPr lang="en-US" dirty="0" err="1"/>
              <a:t>mAb</a:t>
            </a:r>
            <a:r>
              <a:rPr lang="en-US" dirty="0"/>
              <a:t> DNA</a:t>
            </a:r>
          </a:p>
        </p:txBody>
      </p:sp>
      <p:cxnSp>
        <p:nvCxnSpPr>
          <p:cNvPr id="13" name="Straight Arrow Connector 12"/>
          <p:cNvCxnSpPr/>
          <p:nvPr/>
        </p:nvCxnSpPr>
        <p:spPr>
          <a:xfrm>
            <a:off x="1399265" y="1530342"/>
            <a:ext cx="318440" cy="28736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6" name="Arrow: Right 15"/>
          <p:cNvSpPr/>
          <p:nvPr/>
        </p:nvSpPr>
        <p:spPr>
          <a:xfrm>
            <a:off x="2352313" y="1835368"/>
            <a:ext cx="615298" cy="3418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p:cNvSpPr/>
          <p:nvPr/>
        </p:nvSpPr>
        <p:spPr>
          <a:xfrm>
            <a:off x="6264092" y="1835368"/>
            <a:ext cx="647088" cy="359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 descr="http://www.hamiltonrobotics.com/fileadmin/user_upload/products/STAR_Line/STA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1180" y="1530342"/>
            <a:ext cx="1940691" cy="102468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7060894" y="2855435"/>
            <a:ext cx="2044149" cy="430887"/>
          </a:xfrm>
          <a:prstGeom prst="rect">
            <a:avLst/>
          </a:prstGeom>
          <a:noFill/>
        </p:spPr>
        <p:txBody>
          <a:bodyPr wrap="none" rtlCol="0">
            <a:spAutoFit/>
          </a:bodyPr>
          <a:lstStyle/>
          <a:p>
            <a:r>
              <a:rPr lang="en-US" sz="1100" b="1" dirty="0"/>
              <a:t>Robot picks clones</a:t>
            </a:r>
          </a:p>
          <a:p>
            <a:r>
              <a:rPr lang="en-US" sz="1100" dirty="0"/>
              <a:t>*Clonality confirmed manually</a:t>
            </a:r>
          </a:p>
        </p:txBody>
      </p:sp>
      <p:sp>
        <p:nvSpPr>
          <p:cNvPr id="19" name="Rectangle 18"/>
          <p:cNvSpPr/>
          <p:nvPr/>
        </p:nvSpPr>
        <p:spPr>
          <a:xfrm>
            <a:off x="3493350" y="2844810"/>
            <a:ext cx="2183611" cy="261610"/>
          </a:xfrm>
          <a:prstGeom prst="rect">
            <a:avLst/>
          </a:prstGeom>
        </p:spPr>
        <p:txBody>
          <a:bodyPr wrap="none">
            <a:spAutoFit/>
          </a:bodyPr>
          <a:lstStyle/>
          <a:p>
            <a:r>
              <a:rPr lang="en-US" sz="1100" b="1" dirty="0"/>
              <a:t>Clone Performance Evaluated</a:t>
            </a:r>
          </a:p>
        </p:txBody>
      </p:sp>
      <p:sp>
        <p:nvSpPr>
          <p:cNvPr id="24" name="Rectangle 23"/>
          <p:cNvSpPr/>
          <p:nvPr/>
        </p:nvSpPr>
        <p:spPr>
          <a:xfrm>
            <a:off x="714222" y="2860501"/>
            <a:ext cx="1524776" cy="261610"/>
          </a:xfrm>
          <a:prstGeom prst="rect">
            <a:avLst/>
          </a:prstGeom>
        </p:spPr>
        <p:txBody>
          <a:bodyPr wrap="none">
            <a:spAutoFit/>
          </a:bodyPr>
          <a:lstStyle/>
          <a:p>
            <a:r>
              <a:rPr lang="en-US" sz="1100" b="1" dirty="0"/>
              <a:t>Clone Pool Created</a:t>
            </a:r>
          </a:p>
        </p:txBody>
      </p:sp>
      <p:grpSp>
        <p:nvGrpSpPr>
          <p:cNvPr id="25" name="Group 24"/>
          <p:cNvGrpSpPr/>
          <p:nvPr/>
        </p:nvGrpSpPr>
        <p:grpSpPr>
          <a:xfrm>
            <a:off x="826698" y="4015991"/>
            <a:ext cx="1613981" cy="730675"/>
            <a:chOff x="6314328" y="3156466"/>
            <a:chExt cx="1313125" cy="599491"/>
          </a:xfrm>
        </p:grpSpPr>
        <p:pic>
          <p:nvPicPr>
            <p:cNvPr id="26" name="Picture 6" descr="Image result for shake flask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9633" t="11078" r="27502" b="6969"/>
            <a:stretch/>
          </p:blipFill>
          <p:spPr bwMode="auto">
            <a:xfrm>
              <a:off x="6663350" y="3156466"/>
              <a:ext cx="313563" cy="59948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Image result for shake flask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9633" t="11078" r="27502" b="6969"/>
            <a:stretch/>
          </p:blipFill>
          <p:spPr bwMode="auto">
            <a:xfrm>
              <a:off x="7000327" y="3156468"/>
              <a:ext cx="313563" cy="59948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Image result for shake flask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9633" t="11078" r="27502" b="6969"/>
            <a:stretch/>
          </p:blipFill>
          <p:spPr bwMode="auto">
            <a:xfrm>
              <a:off x="7313890" y="3156468"/>
              <a:ext cx="313563" cy="59948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Image result for shake flask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9633" t="11078" r="27502" b="6969"/>
            <a:stretch/>
          </p:blipFill>
          <p:spPr bwMode="auto">
            <a:xfrm>
              <a:off x="6314328" y="3156468"/>
              <a:ext cx="313563" cy="599489"/>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Arrow: Right 29"/>
          <p:cNvSpPr/>
          <p:nvPr/>
        </p:nvSpPr>
        <p:spPr>
          <a:xfrm>
            <a:off x="2659962" y="4210411"/>
            <a:ext cx="615298" cy="3418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b="17904"/>
          <a:stretch/>
        </p:blipFill>
        <p:spPr bwMode="auto">
          <a:xfrm>
            <a:off x="3480314" y="3925842"/>
            <a:ext cx="364093" cy="813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b="17904"/>
          <a:stretch/>
        </p:blipFill>
        <p:spPr bwMode="auto">
          <a:xfrm>
            <a:off x="3915809" y="3933250"/>
            <a:ext cx="364093" cy="813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b="17904"/>
          <a:stretch/>
        </p:blipFill>
        <p:spPr bwMode="auto">
          <a:xfrm>
            <a:off x="4323485" y="3925842"/>
            <a:ext cx="364093" cy="813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b="17904"/>
          <a:stretch/>
        </p:blipFill>
        <p:spPr bwMode="auto">
          <a:xfrm>
            <a:off x="4758980" y="3933250"/>
            <a:ext cx="364093" cy="813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Arrow: Right 34"/>
          <p:cNvSpPr/>
          <p:nvPr/>
        </p:nvSpPr>
        <p:spPr>
          <a:xfrm>
            <a:off x="5294502" y="4212299"/>
            <a:ext cx="615298" cy="3418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964463" y="4901007"/>
            <a:ext cx="1353256" cy="261610"/>
          </a:xfrm>
          <a:prstGeom prst="rect">
            <a:avLst/>
          </a:prstGeom>
        </p:spPr>
        <p:txBody>
          <a:bodyPr wrap="none">
            <a:spAutoFit/>
          </a:bodyPr>
          <a:lstStyle/>
          <a:p>
            <a:r>
              <a:rPr lang="en-US" sz="1100" b="1" dirty="0"/>
              <a:t>Clones scaled-up</a:t>
            </a:r>
          </a:p>
        </p:txBody>
      </p:sp>
      <p:sp>
        <p:nvSpPr>
          <p:cNvPr id="37" name="Rectangle 36"/>
          <p:cNvSpPr/>
          <p:nvPr/>
        </p:nvSpPr>
        <p:spPr>
          <a:xfrm>
            <a:off x="3447522" y="4901007"/>
            <a:ext cx="1846980" cy="600164"/>
          </a:xfrm>
          <a:prstGeom prst="rect">
            <a:avLst/>
          </a:prstGeom>
        </p:spPr>
        <p:txBody>
          <a:bodyPr wrap="none">
            <a:spAutoFit/>
          </a:bodyPr>
          <a:lstStyle/>
          <a:p>
            <a:r>
              <a:rPr lang="en-US" sz="1100" b="1" dirty="0"/>
              <a:t>Clones evaluated in BRX</a:t>
            </a:r>
          </a:p>
          <a:p>
            <a:r>
              <a:rPr lang="en-US" sz="1100" dirty="0"/>
              <a:t>Productivity</a:t>
            </a:r>
          </a:p>
          <a:p>
            <a:r>
              <a:rPr lang="en-US" sz="1100" dirty="0">
                <a:solidFill>
                  <a:srgbClr val="C00000"/>
                </a:solidFill>
              </a:rPr>
              <a:t>Product Quality</a:t>
            </a:r>
          </a:p>
        </p:txBody>
      </p:sp>
      <p:grpSp>
        <p:nvGrpSpPr>
          <p:cNvPr id="38" name="Group 37"/>
          <p:cNvGrpSpPr>
            <a:grpSpLocks noChangeAspect="1"/>
          </p:cNvGrpSpPr>
          <p:nvPr/>
        </p:nvGrpSpPr>
        <p:grpSpPr>
          <a:xfrm>
            <a:off x="6213916" y="3857810"/>
            <a:ext cx="697264" cy="1045211"/>
            <a:chOff x="2630669" y="1773866"/>
            <a:chExt cx="1796902" cy="2693588"/>
          </a:xfrm>
        </p:grpSpPr>
        <p:sp>
          <p:nvSpPr>
            <p:cNvPr id="39" name="Flowchart: Delay 38"/>
            <p:cNvSpPr/>
            <p:nvPr/>
          </p:nvSpPr>
          <p:spPr>
            <a:xfrm rot="5400000">
              <a:off x="2749397" y="2789281"/>
              <a:ext cx="1559445" cy="1796902"/>
            </a:xfrm>
            <a:prstGeom prst="flowChartDelay">
              <a:avLst/>
            </a:prstGeom>
            <a:gradFill flip="none" rotWithShape="1">
              <a:gsLst>
                <a:gs pos="0">
                  <a:srgbClr val="7C878E">
                    <a:tint val="66000"/>
                    <a:satMod val="160000"/>
                  </a:srgbClr>
                </a:gs>
                <a:gs pos="50000">
                  <a:srgbClr val="7C878E">
                    <a:tint val="44500"/>
                    <a:satMod val="160000"/>
                  </a:srgbClr>
                </a:gs>
                <a:gs pos="100000">
                  <a:srgbClr val="7C878E">
                    <a:tint val="23500"/>
                    <a:satMod val="160000"/>
                  </a:srgbClr>
                </a:gs>
              </a:gsLst>
              <a:lin ang="0" scaled="1"/>
              <a:tileRect/>
            </a:gradFill>
            <a:ln>
              <a:solidFill>
                <a:srgbClr val="7C8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40" name="Flowchart: Delay 39"/>
            <p:cNvSpPr/>
            <p:nvPr/>
          </p:nvSpPr>
          <p:spPr>
            <a:xfrm rot="16200000">
              <a:off x="2879649" y="1641402"/>
              <a:ext cx="1298944" cy="1563872"/>
            </a:xfrm>
            <a:prstGeom prst="flowChartDelay">
              <a:avLst/>
            </a:prstGeom>
            <a:ln>
              <a:solidFill>
                <a:srgbClr val="7C878E"/>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41" name="Flowchart: Delay 40"/>
            <p:cNvSpPr/>
            <p:nvPr/>
          </p:nvSpPr>
          <p:spPr>
            <a:xfrm rot="5400000">
              <a:off x="2709972" y="2775541"/>
              <a:ext cx="1628554" cy="1563872"/>
            </a:xfrm>
            <a:prstGeom prst="flowChartDelay">
              <a:avLst/>
            </a:prstGeom>
            <a:solidFill>
              <a:srgbClr val="FFCC99"/>
            </a:solidFill>
            <a:ln>
              <a:solidFill>
                <a:srgbClr val="7C878E"/>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latin typeface="Calibri" panose="020F0502020204030204" pitchFamily="34" charset="0"/>
                <a:cs typeface="Calibri" panose="020F0502020204030204" pitchFamily="34" charset="0"/>
              </a:endParaRPr>
            </a:p>
          </p:txBody>
        </p:sp>
        <p:cxnSp>
          <p:nvCxnSpPr>
            <p:cNvPr id="42" name="Straight Connector 41"/>
            <p:cNvCxnSpPr/>
            <p:nvPr/>
          </p:nvCxnSpPr>
          <p:spPr>
            <a:xfrm>
              <a:off x="3518487" y="3583392"/>
              <a:ext cx="5762" cy="786615"/>
            </a:xfrm>
            <a:prstGeom prst="line">
              <a:avLst/>
            </a:prstGeom>
            <a:ln w="28575">
              <a:solidFill>
                <a:srgbClr val="7C878E"/>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156094" y="3583392"/>
              <a:ext cx="724786" cy="0"/>
            </a:xfrm>
            <a:prstGeom prst="line">
              <a:avLst/>
            </a:prstGeom>
            <a:ln w="28575">
              <a:solidFill>
                <a:srgbClr val="7C878E"/>
              </a:solidFill>
            </a:ln>
          </p:spPr>
          <p:style>
            <a:lnRef idx="1">
              <a:schemeClr val="accent1"/>
            </a:lnRef>
            <a:fillRef idx="0">
              <a:schemeClr val="accent1"/>
            </a:fillRef>
            <a:effectRef idx="0">
              <a:schemeClr val="accent1"/>
            </a:effectRef>
            <a:fontRef idx="minor">
              <a:schemeClr val="tx1"/>
            </a:fontRef>
          </p:style>
        </p:cxnSp>
        <p:sp>
          <p:nvSpPr>
            <p:cNvPr id="44" name="Trapezoid 43"/>
            <p:cNvSpPr/>
            <p:nvPr/>
          </p:nvSpPr>
          <p:spPr>
            <a:xfrm rot="16200000">
              <a:off x="3694810" y="3397102"/>
              <a:ext cx="350874" cy="372582"/>
            </a:xfrm>
            <a:prstGeom prst="trapezoid">
              <a:avLst/>
            </a:prstGeom>
            <a:solidFill>
              <a:srgbClr val="7C878E"/>
            </a:solidFill>
            <a:ln>
              <a:solidFill>
                <a:srgbClr val="7C8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45" name="Trapezoid 44"/>
            <p:cNvSpPr/>
            <p:nvPr/>
          </p:nvSpPr>
          <p:spPr>
            <a:xfrm rot="5400000">
              <a:off x="3023189" y="3397101"/>
              <a:ext cx="350874" cy="372582"/>
            </a:xfrm>
            <a:prstGeom prst="trapezoid">
              <a:avLst/>
            </a:prstGeom>
            <a:solidFill>
              <a:srgbClr val="7C878E"/>
            </a:solidFill>
            <a:ln>
              <a:solidFill>
                <a:srgbClr val="7C8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grpSp>
      <p:grpSp>
        <p:nvGrpSpPr>
          <p:cNvPr id="46" name="Group 45"/>
          <p:cNvGrpSpPr>
            <a:grpSpLocks noChangeAspect="1"/>
          </p:cNvGrpSpPr>
          <p:nvPr/>
        </p:nvGrpSpPr>
        <p:grpSpPr>
          <a:xfrm>
            <a:off x="7076878" y="3858720"/>
            <a:ext cx="697264" cy="1045211"/>
            <a:chOff x="2630669" y="1773866"/>
            <a:chExt cx="1796902" cy="2693588"/>
          </a:xfrm>
        </p:grpSpPr>
        <p:sp>
          <p:nvSpPr>
            <p:cNvPr id="47" name="Flowchart: Delay 46"/>
            <p:cNvSpPr/>
            <p:nvPr/>
          </p:nvSpPr>
          <p:spPr>
            <a:xfrm rot="5400000">
              <a:off x="2749397" y="2789281"/>
              <a:ext cx="1559445" cy="1796902"/>
            </a:xfrm>
            <a:prstGeom prst="flowChartDelay">
              <a:avLst/>
            </a:prstGeom>
            <a:gradFill flip="none" rotWithShape="1">
              <a:gsLst>
                <a:gs pos="0">
                  <a:srgbClr val="7C878E">
                    <a:tint val="66000"/>
                    <a:satMod val="160000"/>
                  </a:srgbClr>
                </a:gs>
                <a:gs pos="50000">
                  <a:srgbClr val="7C878E">
                    <a:tint val="44500"/>
                    <a:satMod val="160000"/>
                  </a:srgbClr>
                </a:gs>
                <a:gs pos="100000">
                  <a:srgbClr val="7C878E">
                    <a:tint val="23500"/>
                    <a:satMod val="160000"/>
                  </a:srgbClr>
                </a:gs>
              </a:gsLst>
              <a:lin ang="0" scaled="1"/>
              <a:tileRect/>
            </a:gradFill>
            <a:ln>
              <a:solidFill>
                <a:srgbClr val="7C8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48" name="Flowchart: Delay 47"/>
            <p:cNvSpPr/>
            <p:nvPr/>
          </p:nvSpPr>
          <p:spPr>
            <a:xfrm rot="16200000">
              <a:off x="2879649" y="1641402"/>
              <a:ext cx="1298944" cy="1563872"/>
            </a:xfrm>
            <a:prstGeom prst="flowChartDelay">
              <a:avLst/>
            </a:prstGeom>
            <a:ln>
              <a:solidFill>
                <a:srgbClr val="7C878E"/>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49" name="Flowchart: Delay 48"/>
            <p:cNvSpPr/>
            <p:nvPr/>
          </p:nvSpPr>
          <p:spPr>
            <a:xfrm rot="5400000">
              <a:off x="2709972" y="2775541"/>
              <a:ext cx="1628554" cy="1563872"/>
            </a:xfrm>
            <a:prstGeom prst="flowChartDelay">
              <a:avLst/>
            </a:prstGeom>
            <a:solidFill>
              <a:srgbClr val="FFCC99"/>
            </a:solidFill>
            <a:ln>
              <a:solidFill>
                <a:srgbClr val="7C878E"/>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latin typeface="Calibri" panose="020F0502020204030204" pitchFamily="34" charset="0"/>
                <a:cs typeface="Calibri" panose="020F0502020204030204" pitchFamily="34" charset="0"/>
              </a:endParaRPr>
            </a:p>
          </p:txBody>
        </p:sp>
        <p:cxnSp>
          <p:nvCxnSpPr>
            <p:cNvPr id="50" name="Straight Connector 49"/>
            <p:cNvCxnSpPr/>
            <p:nvPr/>
          </p:nvCxnSpPr>
          <p:spPr>
            <a:xfrm>
              <a:off x="3518487" y="3583392"/>
              <a:ext cx="5762" cy="786615"/>
            </a:xfrm>
            <a:prstGeom prst="line">
              <a:avLst/>
            </a:prstGeom>
            <a:ln w="28575">
              <a:solidFill>
                <a:srgbClr val="7C878E"/>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3156094" y="3583392"/>
              <a:ext cx="724786" cy="0"/>
            </a:xfrm>
            <a:prstGeom prst="line">
              <a:avLst/>
            </a:prstGeom>
            <a:ln w="28575">
              <a:solidFill>
                <a:srgbClr val="7C878E"/>
              </a:solidFill>
            </a:ln>
          </p:spPr>
          <p:style>
            <a:lnRef idx="1">
              <a:schemeClr val="accent1"/>
            </a:lnRef>
            <a:fillRef idx="0">
              <a:schemeClr val="accent1"/>
            </a:fillRef>
            <a:effectRef idx="0">
              <a:schemeClr val="accent1"/>
            </a:effectRef>
            <a:fontRef idx="minor">
              <a:schemeClr val="tx1"/>
            </a:fontRef>
          </p:style>
        </p:cxnSp>
        <p:sp>
          <p:nvSpPr>
            <p:cNvPr id="52" name="Trapezoid 51"/>
            <p:cNvSpPr/>
            <p:nvPr/>
          </p:nvSpPr>
          <p:spPr>
            <a:xfrm rot="16200000">
              <a:off x="3694810" y="3397102"/>
              <a:ext cx="350874" cy="372582"/>
            </a:xfrm>
            <a:prstGeom prst="trapezoid">
              <a:avLst/>
            </a:prstGeom>
            <a:solidFill>
              <a:srgbClr val="7C878E"/>
            </a:solidFill>
            <a:ln>
              <a:solidFill>
                <a:srgbClr val="7C8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53" name="Trapezoid 52"/>
            <p:cNvSpPr/>
            <p:nvPr/>
          </p:nvSpPr>
          <p:spPr>
            <a:xfrm rot="5400000">
              <a:off x="3023189" y="3397101"/>
              <a:ext cx="350874" cy="372582"/>
            </a:xfrm>
            <a:prstGeom prst="trapezoid">
              <a:avLst/>
            </a:prstGeom>
            <a:solidFill>
              <a:srgbClr val="7C878E"/>
            </a:solidFill>
            <a:ln>
              <a:solidFill>
                <a:srgbClr val="7C8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grpSp>
      <p:sp>
        <p:nvSpPr>
          <p:cNvPr id="54" name="Rectangle 53"/>
          <p:cNvSpPr/>
          <p:nvPr/>
        </p:nvSpPr>
        <p:spPr>
          <a:xfrm>
            <a:off x="5730538" y="4901007"/>
            <a:ext cx="2581156" cy="261610"/>
          </a:xfrm>
          <a:prstGeom prst="rect">
            <a:avLst/>
          </a:prstGeom>
        </p:spPr>
        <p:txBody>
          <a:bodyPr wrap="none">
            <a:spAutoFit/>
          </a:bodyPr>
          <a:lstStyle/>
          <a:p>
            <a:r>
              <a:rPr lang="en-US" sz="1100" b="1" dirty="0"/>
              <a:t>Top clones confirmed in larger BRX</a:t>
            </a:r>
          </a:p>
        </p:txBody>
      </p:sp>
      <p:sp>
        <p:nvSpPr>
          <p:cNvPr id="22" name="TextBox 21"/>
          <p:cNvSpPr txBox="1"/>
          <p:nvPr/>
        </p:nvSpPr>
        <p:spPr>
          <a:xfrm>
            <a:off x="6417800" y="5636139"/>
            <a:ext cx="2512804" cy="523220"/>
          </a:xfrm>
          <a:prstGeom prst="rect">
            <a:avLst/>
          </a:prstGeom>
          <a:noFill/>
        </p:spPr>
        <p:txBody>
          <a:bodyPr wrap="none" rtlCol="0">
            <a:spAutoFit/>
          </a:bodyPr>
          <a:lstStyle/>
          <a:p>
            <a:r>
              <a:rPr lang="en-US" sz="2800" b="1" i="1" dirty="0"/>
              <a:t>PLATFORM…</a:t>
            </a:r>
          </a:p>
        </p:txBody>
      </p:sp>
    </p:spTree>
    <p:extLst>
      <p:ext uri="{BB962C8B-B14F-4D97-AF65-F5344CB8AC3E}">
        <p14:creationId xmlns:p14="http://schemas.microsoft.com/office/powerpoint/2010/main" val="166414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700" b="1" dirty="0">
                <a:solidFill>
                  <a:schemeClr val="accent1"/>
                </a:solidFill>
              </a:rPr>
              <a:t>Mid-Stage Upstream Development</a:t>
            </a:r>
          </a:p>
        </p:txBody>
      </p:sp>
      <p:sp>
        <p:nvSpPr>
          <p:cNvPr id="4" name="Text Placeholder 3"/>
          <p:cNvSpPr>
            <a:spLocks noGrp="1"/>
          </p:cNvSpPr>
          <p:nvPr>
            <p:ph type="body" sz="quarter" idx="11"/>
          </p:nvPr>
        </p:nvSpPr>
        <p:spPr>
          <a:xfrm>
            <a:off x="470356" y="910524"/>
            <a:ext cx="8229600" cy="986367"/>
          </a:xfrm>
        </p:spPr>
        <p:txBody>
          <a:bodyPr/>
          <a:lstStyle/>
          <a:p>
            <a:r>
              <a:rPr lang="en-US" sz="2000" dirty="0">
                <a:solidFill>
                  <a:schemeClr val="tx1"/>
                </a:solidFill>
              </a:rPr>
              <a:t>Optimization Considerations:</a:t>
            </a:r>
          </a:p>
          <a:p>
            <a:endParaRPr lang="en-US" sz="2000" dirty="0">
              <a:solidFill>
                <a:schemeClr val="tx1"/>
              </a:solidFill>
            </a:endParaRPr>
          </a:p>
          <a:p>
            <a:endParaRPr lang="en-US" sz="2000" dirty="0">
              <a:solidFill>
                <a:schemeClr val="tx1"/>
              </a:solidFill>
            </a:endParaRP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p:txBody>
      </p:sp>
      <p:sp>
        <p:nvSpPr>
          <p:cNvPr id="3" name="Oval 2"/>
          <p:cNvSpPr/>
          <p:nvPr/>
        </p:nvSpPr>
        <p:spPr>
          <a:xfrm>
            <a:off x="2781855" y="1760159"/>
            <a:ext cx="3512596" cy="3512596"/>
          </a:xfrm>
          <a:prstGeom prst="ellipse">
            <a:avLst/>
          </a:prstGeom>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CELL</a:t>
            </a:r>
          </a:p>
        </p:txBody>
      </p:sp>
      <p:sp>
        <p:nvSpPr>
          <p:cNvPr id="5" name="Oval 4"/>
          <p:cNvSpPr/>
          <p:nvPr/>
        </p:nvSpPr>
        <p:spPr>
          <a:xfrm>
            <a:off x="4700187" y="2129972"/>
            <a:ext cx="982766" cy="98276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cxnSp>
        <p:nvCxnSpPr>
          <p:cNvPr id="7" name="Straight Arrow Connector 6"/>
          <p:cNvCxnSpPr/>
          <p:nvPr/>
        </p:nvCxnSpPr>
        <p:spPr>
          <a:xfrm>
            <a:off x="2384276" y="2270239"/>
            <a:ext cx="1025496" cy="491383"/>
          </a:xfrm>
          <a:prstGeom prst="straightConnector1">
            <a:avLst/>
          </a:prstGeom>
          <a:ln w="76200">
            <a:solidFill>
              <a:schemeClr val="tx1"/>
            </a:solidFill>
            <a:tailEnd type="triangle"/>
          </a:ln>
        </p:spPr>
        <p:style>
          <a:lnRef idx="1">
            <a:schemeClr val="accent5"/>
          </a:lnRef>
          <a:fillRef idx="0">
            <a:schemeClr val="accent5"/>
          </a:fillRef>
          <a:effectRef idx="0">
            <a:schemeClr val="accent5"/>
          </a:effectRef>
          <a:fontRef idx="minor">
            <a:schemeClr val="tx1"/>
          </a:fontRef>
        </p:style>
      </p:cxnSp>
      <p:cxnSp>
        <p:nvCxnSpPr>
          <p:cNvPr id="55" name="Straight Arrow Connector 54"/>
          <p:cNvCxnSpPr/>
          <p:nvPr/>
        </p:nvCxnSpPr>
        <p:spPr>
          <a:xfrm flipV="1">
            <a:off x="2213361" y="3604121"/>
            <a:ext cx="1081242" cy="36387"/>
          </a:xfrm>
          <a:prstGeom prst="straightConnector1">
            <a:avLst/>
          </a:prstGeom>
          <a:ln w="76200">
            <a:solidFill>
              <a:schemeClr val="tx1"/>
            </a:solidFill>
            <a:tailEnd type="triangle"/>
          </a:ln>
        </p:spPr>
        <p:style>
          <a:lnRef idx="1">
            <a:schemeClr val="accent5"/>
          </a:lnRef>
          <a:fillRef idx="0">
            <a:schemeClr val="accent5"/>
          </a:fillRef>
          <a:effectRef idx="0">
            <a:schemeClr val="accent5"/>
          </a:effectRef>
          <a:fontRef idx="minor">
            <a:schemeClr val="tx1"/>
          </a:fontRef>
        </p:style>
      </p:cxnSp>
      <p:cxnSp>
        <p:nvCxnSpPr>
          <p:cNvPr id="56" name="Straight Arrow Connector 55"/>
          <p:cNvCxnSpPr/>
          <p:nvPr/>
        </p:nvCxnSpPr>
        <p:spPr>
          <a:xfrm flipV="1">
            <a:off x="5931256" y="2822643"/>
            <a:ext cx="1204483" cy="388698"/>
          </a:xfrm>
          <a:prstGeom prst="straightConnector1">
            <a:avLst/>
          </a:prstGeom>
          <a:ln w="76200">
            <a:solidFill>
              <a:srgbClr val="00B050"/>
            </a:solidFill>
            <a:tailEnd type="triangle"/>
          </a:ln>
        </p:spPr>
        <p:style>
          <a:lnRef idx="1">
            <a:schemeClr val="accent5"/>
          </a:lnRef>
          <a:fillRef idx="0">
            <a:schemeClr val="accent5"/>
          </a:fillRef>
          <a:effectRef idx="0">
            <a:schemeClr val="accent5"/>
          </a:effectRef>
          <a:fontRef idx="minor">
            <a:schemeClr val="tx1"/>
          </a:fontRef>
        </p:style>
      </p:cxnSp>
      <p:cxnSp>
        <p:nvCxnSpPr>
          <p:cNvPr id="57" name="Straight Arrow Connector 56"/>
          <p:cNvCxnSpPr>
            <a:endCxn id="75" idx="1"/>
          </p:cNvCxnSpPr>
          <p:nvPr/>
        </p:nvCxnSpPr>
        <p:spPr>
          <a:xfrm>
            <a:off x="5911051" y="3815988"/>
            <a:ext cx="1237682" cy="435474"/>
          </a:xfrm>
          <a:prstGeom prst="straightConnector1">
            <a:avLst/>
          </a:prstGeom>
          <a:ln w="76200">
            <a:solidFill>
              <a:srgbClr val="FF0000"/>
            </a:solidFill>
            <a:tailEnd type="triangle"/>
          </a:ln>
        </p:spPr>
        <p:style>
          <a:lnRef idx="1">
            <a:schemeClr val="accent5"/>
          </a:lnRef>
          <a:fillRef idx="0">
            <a:schemeClr val="accent5"/>
          </a:fillRef>
          <a:effectRef idx="0">
            <a:schemeClr val="accent5"/>
          </a:effectRef>
          <a:fontRef idx="minor">
            <a:schemeClr val="tx1"/>
          </a:fontRef>
        </p:style>
      </p:cxnSp>
      <p:sp>
        <p:nvSpPr>
          <p:cNvPr id="14" name="TextBox 13"/>
          <p:cNvSpPr txBox="1"/>
          <p:nvPr/>
        </p:nvSpPr>
        <p:spPr>
          <a:xfrm>
            <a:off x="929967" y="2027686"/>
            <a:ext cx="1454309" cy="369332"/>
          </a:xfrm>
          <a:prstGeom prst="rect">
            <a:avLst/>
          </a:prstGeom>
          <a:noFill/>
        </p:spPr>
        <p:txBody>
          <a:bodyPr wrap="none" rtlCol="0">
            <a:spAutoFit/>
          </a:bodyPr>
          <a:lstStyle/>
          <a:p>
            <a:r>
              <a:rPr lang="en-US" dirty="0"/>
              <a:t>Amino Acids</a:t>
            </a:r>
          </a:p>
        </p:txBody>
      </p:sp>
      <p:sp>
        <p:nvSpPr>
          <p:cNvPr id="58" name="TextBox 57"/>
          <p:cNvSpPr txBox="1"/>
          <p:nvPr/>
        </p:nvSpPr>
        <p:spPr>
          <a:xfrm>
            <a:off x="1292767" y="3437648"/>
            <a:ext cx="915635" cy="369332"/>
          </a:xfrm>
          <a:prstGeom prst="rect">
            <a:avLst/>
          </a:prstGeom>
          <a:noFill/>
        </p:spPr>
        <p:txBody>
          <a:bodyPr wrap="none" rtlCol="0">
            <a:spAutoFit/>
          </a:bodyPr>
          <a:lstStyle/>
          <a:p>
            <a:r>
              <a:rPr lang="en-US" dirty="0"/>
              <a:t>Sugars</a:t>
            </a:r>
          </a:p>
        </p:txBody>
      </p:sp>
      <p:pic>
        <p:nvPicPr>
          <p:cNvPr id="59" name="Picture 4" descr="http://www.mrothery.co.uk/images/aa.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2767" y="2317608"/>
            <a:ext cx="787717" cy="52342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glucos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0364" y="3806980"/>
            <a:ext cx="580440" cy="629148"/>
          </a:xfrm>
          <a:prstGeom prst="rect">
            <a:avLst/>
          </a:prstGeom>
          <a:noFill/>
          <a:extLst>
            <a:ext uri="{909E8E84-426E-40DD-AFC4-6F175D3DCCD1}">
              <a14:hiddenFill xmlns:a14="http://schemas.microsoft.com/office/drawing/2010/main">
                <a:solidFill>
                  <a:srgbClr val="FFFFFF"/>
                </a:solidFill>
              </a14:hiddenFill>
            </a:ext>
          </a:extLst>
        </p:spPr>
      </p:pic>
      <p:cxnSp>
        <p:nvCxnSpPr>
          <p:cNvPr id="60" name="Straight Arrow Connector 59"/>
          <p:cNvCxnSpPr/>
          <p:nvPr/>
        </p:nvCxnSpPr>
        <p:spPr>
          <a:xfrm flipV="1">
            <a:off x="2748980" y="4791349"/>
            <a:ext cx="537988" cy="364605"/>
          </a:xfrm>
          <a:prstGeom prst="straightConnector1">
            <a:avLst/>
          </a:prstGeom>
          <a:ln w="76200">
            <a:solidFill>
              <a:schemeClr val="tx1"/>
            </a:solidFill>
            <a:tailEnd type="triangle"/>
          </a:ln>
        </p:spPr>
        <p:style>
          <a:lnRef idx="1">
            <a:schemeClr val="accent5"/>
          </a:lnRef>
          <a:fillRef idx="0">
            <a:schemeClr val="accent5"/>
          </a:fillRef>
          <a:effectRef idx="0">
            <a:schemeClr val="accent5"/>
          </a:effectRef>
          <a:fontRef idx="minor">
            <a:schemeClr val="tx1"/>
          </a:fontRef>
        </p:style>
      </p:cxnSp>
      <p:cxnSp>
        <p:nvCxnSpPr>
          <p:cNvPr id="62" name="Straight Arrow Connector 61"/>
          <p:cNvCxnSpPr/>
          <p:nvPr/>
        </p:nvCxnSpPr>
        <p:spPr>
          <a:xfrm>
            <a:off x="3049964" y="1519038"/>
            <a:ext cx="701640" cy="798570"/>
          </a:xfrm>
          <a:prstGeom prst="straightConnector1">
            <a:avLst/>
          </a:prstGeom>
          <a:ln w="76200">
            <a:solidFill>
              <a:schemeClr val="tx1"/>
            </a:solidFill>
            <a:tailEnd type="triangle"/>
          </a:ln>
        </p:spPr>
        <p:style>
          <a:lnRef idx="1">
            <a:schemeClr val="accent5"/>
          </a:lnRef>
          <a:fillRef idx="0">
            <a:schemeClr val="accent5"/>
          </a:fillRef>
          <a:effectRef idx="0">
            <a:schemeClr val="accent5"/>
          </a:effectRef>
          <a:fontRef idx="minor">
            <a:schemeClr val="tx1"/>
          </a:fontRef>
        </p:style>
      </p:cxnSp>
      <p:sp>
        <p:nvSpPr>
          <p:cNvPr id="65" name="TextBox 64"/>
          <p:cNvSpPr txBox="1"/>
          <p:nvPr/>
        </p:nvSpPr>
        <p:spPr>
          <a:xfrm>
            <a:off x="1568703" y="1227630"/>
            <a:ext cx="1065356" cy="369332"/>
          </a:xfrm>
          <a:prstGeom prst="rect">
            <a:avLst/>
          </a:prstGeom>
          <a:noFill/>
        </p:spPr>
        <p:txBody>
          <a:bodyPr wrap="none" rtlCol="0">
            <a:spAutoFit/>
          </a:bodyPr>
          <a:lstStyle/>
          <a:p>
            <a:r>
              <a:rPr lang="en-US" dirty="0"/>
              <a:t>Vitamins</a:t>
            </a:r>
          </a:p>
        </p:txBody>
      </p:sp>
      <p:pic>
        <p:nvPicPr>
          <p:cNvPr id="5124" name="Picture 4" descr="Image result for cyanocobalami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6075" y="1168843"/>
            <a:ext cx="503889" cy="582496"/>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p:cNvSpPr txBox="1"/>
          <p:nvPr/>
        </p:nvSpPr>
        <p:spPr>
          <a:xfrm>
            <a:off x="1961585" y="4971288"/>
            <a:ext cx="787395" cy="369332"/>
          </a:xfrm>
          <a:prstGeom prst="rect">
            <a:avLst/>
          </a:prstGeom>
          <a:noFill/>
        </p:spPr>
        <p:txBody>
          <a:bodyPr wrap="none" rtlCol="0">
            <a:spAutoFit/>
          </a:bodyPr>
          <a:lstStyle/>
          <a:p>
            <a:r>
              <a:rPr lang="en-US" dirty="0"/>
              <a:t>Lipids</a:t>
            </a:r>
          </a:p>
        </p:txBody>
      </p:sp>
      <p:pic>
        <p:nvPicPr>
          <p:cNvPr id="5128" name="Picture 8" descr="Image result for lipid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27778" y="5229605"/>
            <a:ext cx="1505411" cy="666144"/>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p:cNvSpPr txBox="1"/>
          <p:nvPr/>
        </p:nvSpPr>
        <p:spPr>
          <a:xfrm>
            <a:off x="425009" y="4376263"/>
            <a:ext cx="1051944" cy="707886"/>
          </a:xfrm>
          <a:prstGeom prst="rect">
            <a:avLst/>
          </a:prstGeom>
          <a:noFill/>
        </p:spPr>
        <p:txBody>
          <a:bodyPr wrap="square" rtlCol="0">
            <a:spAutoFit/>
          </a:bodyPr>
          <a:lstStyle/>
          <a:p>
            <a:r>
              <a:rPr lang="en-US" sz="4000" b="1" dirty="0">
                <a:solidFill>
                  <a:schemeClr val="accent6">
                    <a:lumMod val="75000"/>
                  </a:schemeClr>
                </a:solidFill>
              </a:rPr>
              <a:t>pH</a:t>
            </a:r>
          </a:p>
        </p:txBody>
      </p:sp>
      <p:sp>
        <p:nvSpPr>
          <p:cNvPr id="72" name="TextBox 71"/>
          <p:cNvSpPr txBox="1"/>
          <p:nvPr/>
        </p:nvSpPr>
        <p:spPr>
          <a:xfrm>
            <a:off x="4382351" y="955042"/>
            <a:ext cx="4132050" cy="584775"/>
          </a:xfrm>
          <a:prstGeom prst="rect">
            <a:avLst/>
          </a:prstGeom>
          <a:noFill/>
        </p:spPr>
        <p:txBody>
          <a:bodyPr wrap="square" rtlCol="0">
            <a:spAutoFit/>
          </a:bodyPr>
          <a:lstStyle/>
          <a:p>
            <a:r>
              <a:rPr lang="en-US" sz="3200" b="1" dirty="0">
                <a:solidFill>
                  <a:schemeClr val="accent5">
                    <a:lumMod val="60000"/>
                    <a:lumOff val="40000"/>
                  </a:schemeClr>
                </a:solidFill>
              </a:rPr>
              <a:t>Temperature</a:t>
            </a:r>
          </a:p>
        </p:txBody>
      </p:sp>
      <p:sp>
        <p:nvSpPr>
          <p:cNvPr id="73" name="TextBox 72"/>
          <p:cNvSpPr txBox="1"/>
          <p:nvPr/>
        </p:nvSpPr>
        <p:spPr>
          <a:xfrm>
            <a:off x="7035502" y="2621355"/>
            <a:ext cx="1672253" cy="369332"/>
          </a:xfrm>
          <a:prstGeom prst="rect">
            <a:avLst/>
          </a:prstGeom>
          <a:noFill/>
        </p:spPr>
        <p:txBody>
          <a:bodyPr wrap="none" rtlCol="0">
            <a:spAutoFit/>
          </a:bodyPr>
          <a:lstStyle/>
          <a:p>
            <a:r>
              <a:rPr lang="en-US" dirty="0"/>
              <a:t>Product (</a:t>
            </a:r>
            <a:r>
              <a:rPr lang="en-US" dirty="0" err="1"/>
              <a:t>mAb</a:t>
            </a:r>
            <a:r>
              <a:rPr lang="en-US" dirty="0"/>
              <a:t>)</a:t>
            </a:r>
          </a:p>
        </p:txBody>
      </p:sp>
      <p:pic>
        <p:nvPicPr>
          <p:cNvPr id="5130" name="Picture 10" descr="Image result for antibod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63783" y="2983699"/>
            <a:ext cx="615690" cy="410973"/>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74"/>
          <p:cNvSpPr txBox="1"/>
          <p:nvPr/>
        </p:nvSpPr>
        <p:spPr>
          <a:xfrm>
            <a:off x="7148733" y="4066796"/>
            <a:ext cx="830099" cy="369332"/>
          </a:xfrm>
          <a:prstGeom prst="rect">
            <a:avLst/>
          </a:prstGeom>
          <a:noFill/>
        </p:spPr>
        <p:txBody>
          <a:bodyPr wrap="none" rtlCol="0">
            <a:spAutoFit/>
          </a:bodyPr>
          <a:lstStyle/>
          <a:p>
            <a:r>
              <a:rPr lang="en-US" dirty="0"/>
              <a:t>Waste</a:t>
            </a:r>
          </a:p>
        </p:txBody>
      </p:sp>
      <p:pic>
        <p:nvPicPr>
          <p:cNvPr id="5132" name="Picture 12" descr="Image result for lactat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59923" y="4377489"/>
            <a:ext cx="818909" cy="412582"/>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Image result for ammoni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966822">
            <a:off x="7660864" y="3919790"/>
            <a:ext cx="912020" cy="506976"/>
          </a:xfrm>
          <a:prstGeom prst="rect">
            <a:avLst/>
          </a:prstGeom>
          <a:noFill/>
          <a:extLst>
            <a:ext uri="{909E8E84-426E-40DD-AFC4-6F175D3DCCD1}">
              <a14:hiddenFill xmlns:a14="http://schemas.microsoft.com/office/drawing/2010/main">
                <a:solidFill>
                  <a:srgbClr val="FFFFFF"/>
                </a:solidFill>
              </a14:hiddenFill>
            </a:ext>
          </a:extLst>
        </p:spPr>
      </p:pic>
      <p:cxnSp>
        <p:nvCxnSpPr>
          <p:cNvPr id="79" name="Straight Arrow Connector 78"/>
          <p:cNvCxnSpPr/>
          <p:nvPr/>
        </p:nvCxnSpPr>
        <p:spPr>
          <a:xfrm>
            <a:off x="5504396" y="4610417"/>
            <a:ext cx="943980" cy="728143"/>
          </a:xfrm>
          <a:prstGeom prst="straightConnector1">
            <a:avLst/>
          </a:prstGeom>
          <a:ln w="76200">
            <a:solidFill>
              <a:schemeClr val="tx1"/>
            </a:solidFill>
            <a:tailEnd type="triangle"/>
          </a:ln>
        </p:spPr>
        <p:style>
          <a:lnRef idx="1">
            <a:schemeClr val="accent5"/>
          </a:lnRef>
          <a:fillRef idx="0">
            <a:schemeClr val="accent5"/>
          </a:fillRef>
          <a:effectRef idx="0">
            <a:schemeClr val="accent5"/>
          </a:effectRef>
          <a:fontRef idx="minor">
            <a:schemeClr val="tx1"/>
          </a:fontRef>
        </p:style>
      </p:cxnSp>
      <p:sp>
        <p:nvSpPr>
          <p:cNvPr id="81" name="TextBox 80"/>
          <p:cNvSpPr txBox="1"/>
          <p:nvPr/>
        </p:nvSpPr>
        <p:spPr>
          <a:xfrm>
            <a:off x="6388699" y="5089366"/>
            <a:ext cx="2852063" cy="369332"/>
          </a:xfrm>
          <a:prstGeom prst="rect">
            <a:avLst/>
          </a:prstGeom>
          <a:noFill/>
        </p:spPr>
        <p:txBody>
          <a:bodyPr wrap="none" rtlCol="0">
            <a:spAutoFit/>
          </a:bodyPr>
          <a:lstStyle/>
          <a:p>
            <a:r>
              <a:rPr lang="en-US" dirty="0"/>
              <a:t>Host Cell Proteins (HCPs)</a:t>
            </a:r>
          </a:p>
        </p:txBody>
      </p:sp>
      <p:sp>
        <p:nvSpPr>
          <p:cNvPr id="82" name="TextBox 81"/>
          <p:cNvSpPr txBox="1"/>
          <p:nvPr/>
        </p:nvSpPr>
        <p:spPr>
          <a:xfrm>
            <a:off x="6378700" y="1591646"/>
            <a:ext cx="3047741" cy="584775"/>
          </a:xfrm>
          <a:prstGeom prst="rect">
            <a:avLst/>
          </a:prstGeom>
          <a:noFill/>
        </p:spPr>
        <p:txBody>
          <a:bodyPr wrap="square" rtlCol="0">
            <a:spAutoFit/>
          </a:bodyPr>
          <a:lstStyle/>
          <a:p>
            <a:r>
              <a:rPr lang="en-US" sz="3200" b="1" dirty="0">
                <a:solidFill>
                  <a:schemeClr val="accent2">
                    <a:lumMod val="75000"/>
                  </a:schemeClr>
                </a:solidFill>
              </a:rPr>
              <a:t>Oxygen</a:t>
            </a:r>
          </a:p>
        </p:txBody>
      </p:sp>
      <p:pic>
        <p:nvPicPr>
          <p:cNvPr id="5136" name="Picture 16" descr="Image result for prote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47981" y="5382069"/>
            <a:ext cx="554641" cy="561398"/>
          </a:xfrm>
          <a:prstGeom prst="rect">
            <a:avLst/>
          </a:prstGeom>
          <a:noFill/>
          <a:extLst>
            <a:ext uri="{909E8E84-426E-40DD-AFC4-6F175D3DCCD1}">
              <a14:hiddenFill xmlns:a14="http://schemas.microsoft.com/office/drawing/2010/main">
                <a:solidFill>
                  <a:srgbClr val="FFFFFF"/>
                </a:solidFill>
              </a14:hiddenFill>
            </a:ext>
          </a:extLst>
        </p:spPr>
      </p:pic>
      <p:sp>
        <p:nvSpPr>
          <p:cNvPr id="4099" name="TextBox 4098"/>
          <p:cNvSpPr txBox="1"/>
          <p:nvPr/>
        </p:nvSpPr>
        <p:spPr>
          <a:xfrm>
            <a:off x="3400784" y="5611477"/>
            <a:ext cx="4583306" cy="923330"/>
          </a:xfrm>
          <a:prstGeom prst="rect">
            <a:avLst/>
          </a:prstGeom>
          <a:noFill/>
        </p:spPr>
        <p:txBody>
          <a:bodyPr wrap="none" rtlCol="0">
            <a:spAutoFit/>
          </a:bodyPr>
          <a:lstStyle/>
          <a:p>
            <a:r>
              <a:rPr lang="en-US" dirty="0"/>
              <a:t>How many cells?</a:t>
            </a:r>
          </a:p>
          <a:p>
            <a:r>
              <a:rPr lang="en-US" dirty="0"/>
              <a:t>How long is the process?</a:t>
            </a:r>
          </a:p>
          <a:p>
            <a:r>
              <a:rPr lang="en-US" dirty="0"/>
              <a:t>What is the target Product Quality profile??</a:t>
            </a:r>
          </a:p>
        </p:txBody>
      </p:sp>
      <p:sp>
        <p:nvSpPr>
          <p:cNvPr id="86" name="TextBox 85"/>
          <p:cNvSpPr txBox="1"/>
          <p:nvPr/>
        </p:nvSpPr>
        <p:spPr>
          <a:xfrm>
            <a:off x="290525" y="2813321"/>
            <a:ext cx="4425728" cy="523220"/>
          </a:xfrm>
          <a:prstGeom prst="rect">
            <a:avLst/>
          </a:prstGeom>
          <a:noFill/>
        </p:spPr>
        <p:txBody>
          <a:bodyPr wrap="square" rtlCol="0">
            <a:spAutoFit/>
          </a:bodyPr>
          <a:lstStyle/>
          <a:p>
            <a:r>
              <a:rPr lang="en-US" sz="2800" b="1" dirty="0">
                <a:solidFill>
                  <a:schemeClr val="accent4">
                    <a:lumMod val="60000"/>
                    <a:lumOff val="40000"/>
                  </a:schemeClr>
                </a:solidFill>
              </a:rPr>
              <a:t>Osmolality</a:t>
            </a:r>
          </a:p>
        </p:txBody>
      </p:sp>
      <p:sp>
        <p:nvSpPr>
          <p:cNvPr id="4101" name="Arrow: Left-Right 4100"/>
          <p:cNvSpPr/>
          <p:nvPr/>
        </p:nvSpPr>
        <p:spPr>
          <a:xfrm>
            <a:off x="2303659" y="2990687"/>
            <a:ext cx="923518" cy="198498"/>
          </a:xfrm>
          <a:prstGeom prst="leftRightArrow">
            <a:avLst/>
          </a:prstGeom>
          <a:solidFill>
            <a:schemeClr val="accent4">
              <a:lumMod val="60000"/>
              <a:lumOff val="40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48370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par>
                                <p:cTn id="8" presetID="10" presetClass="entr" presetSubtype="0" fill="hold" nodeType="withEffect">
                                  <p:stCondLst>
                                    <p:cond delay="0"/>
                                  </p:stCondLst>
                                  <p:childTnLst>
                                    <p:set>
                                      <p:cBhvr>
                                        <p:cTn id="9" dur="1" fill="hold">
                                          <p:stCondLst>
                                            <p:cond delay="0"/>
                                          </p:stCondLst>
                                        </p:cTn>
                                        <p:tgtEl>
                                          <p:spTgt spid="5124"/>
                                        </p:tgtEl>
                                        <p:attrNameLst>
                                          <p:attrName>style.visibility</p:attrName>
                                        </p:attrNameLst>
                                      </p:cBhvr>
                                      <p:to>
                                        <p:strVal val="visible"/>
                                      </p:to>
                                    </p:set>
                                    <p:animEffect transition="in" filter="fade">
                                      <p:cBhvr>
                                        <p:cTn id="10" dur="500"/>
                                        <p:tgtEl>
                                          <p:spTgt spid="51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fade">
                                      <p:cBhvr>
                                        <p:cTn id="13" dur="500"/>
                                        <p:tgtEl>
                                          <p:spTgt spid="6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500"/>
                                        <p:tgtEl>
                                          <p:spTgt spid="59"/>
                                        </p:tgtEl>
                                      </p:cBhvr>
                                    </p:animEffect>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fade">
                                      <p:cBhvr>
                                        <p:cTn id="25" dur="500"/>
                                        <p:tgtEl>
                                          <p:spTgt spid="5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fade">
                                      <p:cBhvr>
                                        <p:cTn id="28" dur="500"/>
                                        <p:tgtEl>
                                          <p:spTgt spid="58"/>
                                        </p:tgtEl>
                                      </p:cBhvr>
                                    </p:animEffect>
                                  </p:childTnLst>
                                </p:cTn>
                              </p:par>
                              <p:par>
                                <p:cTn id="29" presetID="10" presetClass="entr" presetSubtype="0" fill="hold" nodeType="withEffect">
                                  <p:stCondLst>
                                    <p:cond delay="0"/>
                                  </p:stCondLst>
                                  <p:childTnLst>
                                    <p:set>
                                      <p:cBhvr>
                                        <p:cTn id="30" dur="1" fill="hold">
                                          <p:stCondLst>
                                            <p:cond delay="0"/>
                                          </p:stCondLst>
                                        </p:cTn>
                                        <p:tgtEl>
                                          <p:spTgt spid="5122"/>
                                        </p:tgtEl>
                                        <p:attrNameLst>
                                          <p:attrName>style.visibility</p:attrName>
                                        </p:attrNameLst>
                                      </p:cBhvr>
                                      <p:to>
                                        <p:strVal val="visible"/>
                                      </p:to>
                                    </p:set>
                                    <p:animEffect transition="in" filter="fade">
                                      <p:cBhvr>
                                        <p:cTn id="31" dur="500"/>
                                        <p:tgtEl>
                                          <p:spTgt spid="512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fade">
                                      <p:cBhvr>
                                        <p:cTn id="34" dur="500"/>
                                        <p:tgtEl>
                                          <p:spTgt spid="68"/>
                                        </p:tgtEl>
                                      </p:cBhvr>
                                    </p:animEffect>
                                  </p:childTnLst>
                                </p:cTn>
                              </p:par>
                              <p:par>
                                <p:cTn id="35" presetID="10" presetClass="entr" presetSubtype="0" fill="hold" nodeType="withEffect">
                                  <p:stCondLst>
                                    <p:cond delay="0"/>
                                  </p:stCondLst>
                                  <p:childTnLst>
                                    <p:set>
                                      <p:cBhvr>
                                        <p:cTn id="36" dur="1" fill="hold">
                                          <p:stCondLst>
                                            <p:cond delay="0"/>
                                          </p:stCondLst>
                                        </p:cTn>
                                        <p:tgtEl>
                                          <p:spTgt spid="5128"/>
                                        </p:tgtEl>
                                        <p:attrNameLst>
                                          <p:attrName>style.visibility</p:attrName>
                                        </p:attrNameLst>
                                      </p:cBhvr>
                                      <p:to>
                                        <p:strVal val="visible"/>
                                      </p:to>
                                    </p:set>
                                    <p:animEffect transition="in" filter="fade">
                                      <p:cBhvr>
                                        <p:cTn id="37" dur="500"/>
                                        <p:tgtEl>
                                          <p:spTgt spid="5128"/>
                                        </p:tgtEl>
                                      </p:cBhvr>
                                    </p:animEffect>
                                  </p:childTnLst>
                                </p:cTn>
                              </p:par>
                              <p:par>
                                <p:cTn id="38" presetID="10" presetClass="entr" presetSubtype="0" fill="hold" nodeType="with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fade">
                                      <p:cBhvr>
                                        <p:cTn id="40" dur="500"/>
                                        <p:tgtEl>
                                          <p:spTgt spid="6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73"/>
                                        </p:tgtEl>
                                        <p:attrNameLst>
                                          <p:attrName>style.visibility</p:attrName>
                                        </p:attrNameLst>
                                      </p:cBhvr>
                                      <p:to>
                                        <p:strVal val="visible"/>
                                      </p:to>
                                    </p:set>
                                    <p:animEffect transition="in" filter="fade">
                                      <p:cBhvr>
                                        <p:cTn id="45" dur="500"/>
                                        <p:tgtEl>
                                          <p:spTgt spid="73"/>
                                        </p:tgtEl>
                                      </p:cBhvr>
                                    </p:animEffect>
                                  </p:childTnLst>
                                </p:cTn>
                              </p:par>
                              <p:par>
                                <p:cTn id="46" presetID="10" presetClass="entr" presetSubtype="0" fill="hold" nodeType="withEffect">
                                  <p:stCondLst>
                                    <p:cond delay="0"/>
                                  </p:stCondLst>
                                  <p:childTnLst>
                                    <p:set>
                                      <p:cBhvr>
                                        <p:cTn id="47" dur="1" fill="hold">
                                          <p:stCondLst>
                                            <p:cond delay="0"/>
                                          </p:stCondLst>
                                        </p:cTn>
                                        <p:tgtEl>
                                          <p:spTgt spid="5130"/>
                                        </p:tgtEl>
                                        <p:attrNameLst>
                                          <p:attrName>style.visibility</p:attrName>
                                        </p:attrNameLst>
                                      </p:cBhvr>
                                      <p:to>
                                        <p:strVal val="visible"/>
                                      </p:to>
                                    </p:set>
                                    <p:animEffect transition="in" filter="fade">
                                      <p:cBhvr>
                                        <p:cTn id="48" dur="500"/>
                                        <p:tgtEl>
                                          <p:spTgt spid="5130"/>
                                        </p:tgtEl>
                                      </p:cBhvr>
                                    </p:animEffect>
                                  </p:childTnLst>
                                </p:cTn>
                              </p:par>
                              <p:par>
                                <p:cTn id="49" presetID="10" presetClass="entr" presetSubtype="0" fill="hold" nodeType="with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fade">
                                      <p:cBhvr>
                                        <p:cTn id="51" dur="500"/>
                                        <p:tgtEl>
                                          <p:spTgt spid="56"/>
                                        </p:tgtEl>
                                      </p:cBhvr>
                                    </p:animEffect>
                                  </p:childTnLst>
                                </p:cTn>
                              </p:par>
                              <p:par>
                                <p:cTn id="52" presetID="10" presetClass="entr" presetSubtype="0" fill="hold" nodeType="withEffect">
                                  <p:stCondLst>
                                    <p:cond delay="0"/>
                                  </p:stCondLst>
                                  <p:childTnLst>
                                    <p:set>
                                      <p:cBhvr>
                                        <p:cTn id="53" dur="1" fill="hold">
                                          <p:stCondLst>
                                            <p:cond delay="0"/>
                                          </p:stCondLst>
                                        </p:cTn>
                                        <p:tgtEl>
                                          <p:spTgt spid="57"/>
                                        </p:tgtEl>
                                        <p:attrNameLst>
                                          <p:attrName>style.visibility</p:attrName>
                                        </p:attrNameLst>
                                      </p:cBhvr>
                                      <p:to>
                                        <p:strVal val="visible"/>
                                      </p:to>
                                    </p:set>
                                    <p:animEffect transition="in" filter="fade">
                                      <p:cBhvr>
                                        <p:cTn id="54" dur="500"/>
                                        <p:tgtEl>
                                          <p:spTgt spid="5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75"/>
                                        </p:tgtEl>
                                        <p:attrNameLst>
                                          <p:attrName>style.visibility</p:attrName>
                                        </p:attrNameLst>
                                      </p:cBhvr>
                                      <p:to>
                                        <p:strVal val="visible"/>
                                      </p:to>
                                    </p:set>
                                    <p:animEffect transition="in" filter="fade">
                                      <p:cBhvr>
                                        <p:cTn id="57" dur="500"/>
                                        <p:tgtEl>
                                          <p:spTgt spid="75"/>
                                        </p:tgtEl>
                                      </p:cBhvr>
                                    </p:animEffect>
                                  </p:childTnLst>
                                </p:cTn>
                              </p:par>
                              <p:par>
                                <p:cTn id="58" presetID="10" presetClass="entr" presetSubtype="0" fill="hold" nodeType="withEffect">
                                  <p:stCondLst>
                                    <p:cond delay="0"/>
                                  </p:stCondLst>
                                  <p:childTnLst>
                                    <p:set>
                                      <p:cBhvr>
                                        <p:cTn id="59" dur="1" fill="hold">
                                          <p:stCondLst>
                                            <p:cond delay="0"/>
                                          </p:stCondLst>
                                        </p:cTn>
                                        <p:tgtEl>
                                          <p:spTgt spid="5132"/>
                                        </p:tgtEl>
                                        <p:attrNameLst>
                                          <p:attrName>style.visibility</p:attrName>
                                        </p:attrNameLst>
                                      </p:cBhvr>
                                      <p:to>
                                        <p:strVal val="visible"/>
                                      </p:to>
                                    </p:set>
                                    <p:animEffect transition="in" filter="fade">
                                      <p:cBhvr>
                                        <p:cTn id="60" dur="500"/>
                                        <p:tgtEl>
                                          <p:spTgt spid="5132"/>
                                        </p:tgtEl>
                                      </p:cBhvr>
                                    </p:animEffect>
                                  </p:childTnLst>
                                </p:cTn>
                              </p:par>
                              <p:par>
                                <p:cTn id="61" presetID="10" presetClass="entr" presetSubtype="0" fill="hold" nodeType="withEffect">
                                  <p:stCondLst>
                                    <p:cond delay="0"/>
                                  </p:stCondLst>
                                  <p:childTnLst>
                                    <p:set>
                                      <p:cBhvr>
                                        <p:cTn id="62" dur="1" fill="hold">
                                          <p:stCondLst>
                                            <p:cond delay="0"/>
                                          </p:stCondLst>
                                        </p:cTn>
                                        <p:tgtEl>
                                          <p:spTgt spid="5134"/>
                                        </p:tgtEl>
                                        <p:attrNameLst>
                                          <p:attrName>style.visibility</p:attrName>
                                        </p:attrNameLst>
                                      </p:cBhvr>
                                      <p:to>
                                        <p:strVal val="visible"/>
                                      </p:to>
                                    </p:set>
                                    <p:animEffect transition="in" filter="fade">
                                      <p:cBhvr>
                                        <p:cTn id="63" dur="500"/>
                                        <p:tgtEl>
                                          <p:spTgt spid="513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81"/>
                                        </p:tgtEl>
                                        <p:attrNameLst>
                                          <p:attrName>style.visibility</p:attrName>
                                        </p:attrNameLst>
                                      </p:cBhvr>
                                      <p:to>
                                        <p:strVal val="visible"/>
                                      </p:to>
                                    </p:set>
                                    <p:animEffect transition="in" filter="fade">
                                      <p:cBhvr>
                                        <p:cTn id="66" dur="500"/>
                                        <p:tgtEl>
                                          <p:spTgt spid="81"/>
                                        </p:tgtEl>
                                      </p:cBhvr>
                                    </p:animEffect>
                                  </p:childTnLst>
                                </p:cTn>
                              </p:par>
                              <p:par>
                                <p:cTn id="67" presetID="10" presetClass="entr" presetSubtype="0" fill="hold" nodeType="withEffect">
                                  <p:stCondLst>
                                    <p:cond delay="0"/>
                                  </p:stCondLst>
                                  <p:childTnLst>
                                    <p:set>
                                      <p:cBhvr>
                                        <p:cTn id="68" dur="1" fill="hold">
                                          <p:stCondLst>
                                            <p:cond delay="0"/>
                                          </p:stCondLst>
                                        </p:cTn>
                                        <p:tgtEl>
                                          <p:spTgt spid="5136"/>
                                        </p:tgtEl>
                                        <p:attrNameLst>
                                          <p:attrName>style.visibility</p:attrName>
                                        </p:attrNameLst>
                                      </p:cBhvr>
                                      <p:to>
                                        <p:strVal val="visible"/>
                                      </p:to>
                                    </p:set>
                                    <p:animEffect transition="in" filter="fade">
                                      <p:cBhvr>
                                        <p:cTn id="69" dur="500"/>
                                        <p:tgtEl>
                                          <p:spTgt spid="5136"/>
                                        </p:tgtEl>
                                      </p:cBhvr>
                                    </p:animEffect>
                                  </p:childTnLst>
                                </p:cTn>
                              </p:par>
                              <p:par>
                                <p:cTn id="70" presetID="10" presetClass="entr" presetSubtype="0" fill="hold" nodeType="withEffect">
                                  <p:stCondLst>
                                    <p:cond delay="0"/>
                                  </p:stCondLst>
                                  <p:childTnLst>
                                    <p:set>
                                      <p:cBhvr>
                                        <p:cTn id="71" dur="1" fill="hold">
                                          <p:stCondLst>
                                            <p:cond delay="0"/>
                                          </p:stCondLst>
                                        </p:cTn>
                                        <p:tgtEl>
                                          <p:spTgt spid="79"/>
                                        </p:tgtEl>
                                        <p:attrNameLst>
                                          <p:attrName>style.visibility</p:attrName>
                                        </p:attrNameLst>
                                      </p:cBhvr>
                                      <p:to>
                                        <p:strVal val="visible"/>
                                      </p:to>
                                    </p:set>
                                    <p:animEffect transition="in" filter="fade">
                                      <p:cBhvr>
                                        <p:cTn id="72" dur="500"/>
                                        <p:tgtEl>
                                          <p:spTgt spid="7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72"/>
                                        </p:tgtEl>
                                        <p:attrNameLst>
                                          <p:attrName>style.visibility</p:attrName>
                                        </p:attrNameLst>
                                      </p:cBhvr>
                                      <p:to>
                                        <p:strVal val="visible"/>
                                      </p:to>
                                    </p:set>
                                    <p:animEffect transition="in" filter="fade">
                                      <p:cBhvr>
                                        <p:cTn id="77" dur="500"/>
                                        <p:tgtEl>
                                          <p:spTgt spid="72"/>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82"/>
                                        </p:tgtEl>
                                        <p:attrNameLst>
                                          <p:attrName>style.visibility</p:attrName>
                                        </p:attrNameLst>
                                      </p:cBhvr>
                                      <p:to>
                                        <p:strVal val="visible"/>
                                      </p:to>
                                    </p:set>
                                    <p:animEffect transition="in" filter="fade">
                                      <p:cBhvr>
                                        <p:cTn id="80" dur="500"/>
                                        <p:tgtEl>
                                          <p:spTgt spid="82"/>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86"/>
                                        </p:tgtEl>
                                        <p:attrNameLst>
                                          <p:attrName>style.visibility</p:attrName>
                                        </p:attrNameLst>
                                      </p:cBhvr>
                                      <p:to>
                                        <p:strVal val="visible"/>
                                      </p:to>
                                    </p:set>
                                    <p:animEffect transition="in" filter="fade">
                                      <p:cBhvr>
                                        <p:cTn id="83" dur="500"/>
                                        <p:tgtEl>
                                          <p:spTgt spid="86"/>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4101"/>
                                        </p:tgtEl>
                                        <p:attrNameLst>
                                          <p:attrName>style.visibility</p:attrName>
                                        </p:attrNameLst>
                                      </p:cBhvr>
                                      <p:to>
                                        <p:strVal val="visible"/>
                                      </p:to>
                                    </p:set>
                                    <p:animEffect transition="in" filter="fade">
                                      <p:cBhvr>
                                        <p:cTn id="86" dur="500"/>
                                        <p:tgtEl>
                                          <p:spTgt spid="4101"/>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63"/>
                                        </p:tgtEl>
                                        <p:attrNameLst>
                                          <p:attrName>style.visibility</p:attrName>
                                        </p:attrNameLst>
                                      </p:cBhvr>
                                      <p:to>
                                        <p:strVal val="visible"/>
                                      </p:to>
                                    </p:set>
                                    <p:animEffect transition="in" filter="fade">
                                      <p:cBhvr>
                                        <p:cTn id="89" dur="500"/>
                                        <p:tgtEl>
                                          <p:spTgt spid="63"/>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4099"/>
                                        </p:tgtEl>
                                        <p:attrNameLst>
                                          <p:attrName>style.visibility</p:attrName>
                                        </p:attrNameLst>
                                      </p:cBhvr>
                                      <p:to>
                                        <p:strVal val="visible"/>
                                      </p:to>
                                    </p:set>
                                    <p:animEffect transition="in" filter="fade">
                                      <p:cBhvr>
                                        <p:cTn id="94"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8" grpId="0"/>
      <p:bldP spid="65" grpId="0"/>
      <p:bldP spid="68" grpId="0"/>
      <p:bldP spid="63" grpId="0"/>
      <p:bldP spid="72" grpId="0"/>
      <p:bldP spid="73" grpId="0"/>
      <p:bldP spid="75" grpId="0"/>
      <p:bldP spid="81" grpId="0"/>
      <p:bldP spid="82" grpId="0"/>
      <p:bldP spid="4099" grpId="0"/>
      <p:bldP spid="86" grpId="0"/>
      <p:bldP spid="410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700" b="1" dirty="0">
                <a:solidFill>
                  <a:schemeClr val="accent1"/>
                </a:solidFill>
              </a:rPr>
              <a:t>Late-Stage Process Development and Scale-up</a:t>
            </a:r>
          </a:p>
        </p:txBody>
      </p:sp>
      <mc:AlternateContent xmlns:mc="http://schemas.openxmlformats.org/markup-compatibility/2006" xmlns:a14="http://schemas.microsoft.com/office/drawing/2010/main">
        <mc:Choice Requires="a14">
          <p:sp>
            <p:nvSpPr>
              <p:cNvPr id="4" name="Text Placeholder 3"/>
              <p:cNvSpPr>
                <a:spLocks noGrp="1"/>
              </p:cNvSpPr>
              <p:nvPr>
                <p:ph type="body" sz="quarter" idx="11"/>
              </p:nvPr>
            </p:nvSpPr>
            <p:spPr>
              <a:xfrm>
                <a:off x="470356" y="901978"/>
                <a:ext cx="8229600" cy="5259540"/>
              </a:xfrm>
            </p:spPr>
            <p:txBody>
              <a:bodyPr/>
              <a:lstStyle/>
              <a:p>
                <a:r>
                  <a:rPr lang="en-US" sz="1500" dirty="0">
                    <a:solidFill>
                      <a:schemeClr val="tx1"/>
                    </a:solidFill>
                  </a:rPr>
                  <a:t>Process Characterization Experiments (run at small-scale, can be a lot of vessels!)</a:t>
                </a:r>
              </a:p>
              <a:p>
                <a:r>
                  <a:rPr lang="en-US" b="0" dirty="0">
                    <a:solidFill>
                      <a:schemeClr val="tx1"/>
                    </a:solidFill>
                  </a:rPr>
                  <a:t>Use “Design of Experiment” DoE statistical modelling to design experiments in order to fully understand the impact of important process parameters (seed density, temperature, pH, DO…)</a:t>
                </a: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r>
                  <a:rPr lang="en-US" sz="1500" dirty="0">
                    <a:solidFill>
                      <a:schemeClr val="tx1"/>
                    </a:solidFill>
                  </a:rPr>
                  <a:t>Scale-up and Tech Transfer</a:t>
                </a:r>
              </a:p>
              <a:p>
                <a:r>
                  <a:rPr lang="en-US" b="0" dirty="0">
                    <a:solidFill>
                      <a:schemeClr val="tx1"/>
                    </a:solidFill>
                  </a:rPr>
                  <a:t>Vessel-to-vessel scaling with oxygen transfer rate:</a:t>
                </a:r>
              </a:p>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𝑂𝑇𝑅</m:t>
                      </m:r>
                      <m:r>
                        <a:rPr lang="en-US" sz="1600" b="0" i="1" smtClean="0">
                          <a:solidFill>
                            <a:schemeClr val="tx1"/>
                          </a:solidFill>
                          <a:latin typeface="Cambria Math" panose="02040503050406030204" pitchFamily="18" charset="0"/>
                        </a:rPr>
                        <m:t>=</m:t>
                      </m:r>
                      <m:r>
                        <a:rPr lang="en-US" sz="1600" b="0" i="1" smtClean="0">
                          <a:solidFill>
                            <a:schemeClr val="tx1"/>
                          </a:solidFill>
                          <a:latin typeface="Cambria Math" panose="02040503050406030204" pitchFamily="18" charset="0"/>
                        </a:rPr>
                        <m:t>𝑘𝐿𝑎</m:t>
                      </m:r>
                      <m:r>
                        <a:rPr lang="en-US" sz="1600" b="0" i="0" smtClean="0">
                          <a:solidFill>
                            <a:schemeClr val="tx1"/>
                          </a:solidFill>
                          <a:latin typeface="Cambria Math" panose="02040503050406030204" pitchFamily="18" charset="0"/>
                        </a:rPr>
                        <m:t>(</m:t>
                      </m:r>
                      <m:r>
                        <m:rPr>
                          <m:sty m:val="p"/>
                        </m:rPr>
                        <a:rPr lang="en-US" sz="1600" b="0" i="0" smtClean="0">
                          <a:solidFill>
                            <a:schemeClr val="tx1"/>
                          </a:solidFill>
                          <a:latin typeface="Cambria Math" panose="02040503050406030204" pitchFamily="18" charset="0"/>
                        </a:rPr>
                        <m:t>C</m:t>
                      </m:r>
                      <m:r>
                        <a:rPr lang="en-US" sz="1600" b="0" i="1" smtClean="0">
                          <a:solidFill>
                            <a:schemeClr val="tx1"/>
                          </a:solidFill>
                          <a:latin typeface="Cambria Math" panose="02040503050406030204" pitchFamily="18" charset="0"/>
                        </a:rPr>
                        <m:t>∗</m:t>
                      </m:r>
                      <m:r>
                        <a:rPr lang="en-US" sz="1600" b="0" i="0" smtClean="0">
                          <a:solidFill>
                            <a:schemeClr val="tx1"/>
                          </a:solidFill>
                          <a:latin typeface="Cambria Math" panose="02040503050406030204" pitchFamily="18" charset="0"/>
                        </a:rPr>
                        <m:t>−</m:t>
                      </m:r>
                      <m:r>
                        <m:rPr>
                          <m:sty m:val="p"/>
                        </m:rPr>
                        <a:rPr lang="en-US" sz="1600" b="0" i="0" smtClean="0">
                          <a:solidFill>
                            <a:schemeClr val="tx1"/>
                          </a:solidFill>
                          <a:latin typeface="Cambria Math" panose="02040503050406030204" pitchFamily="18" charset="0"/>
                        </a:rPr>
                        <m:t>C</m:t>
                      </m:r>
                      <m:r>
                        <a:rPr lang="en-US" sz="1600" b="0" i="0" smtClean="0">
                          <a:solidFill>
                            <a:schemeClr val="tx1"/>
                          </a:solidFill>
                          <a:latin typeface="Cambria Math" panose="02040503050406030204" pitchFamily="18" charset="0"/>
                        </a:rPr>
                        <m:t>)</m:t>
                      </m:r>
                    </m:oMath>
                  </m:oMathPara>
                </a14:m>
                <a:endParaRPr lang="en-US" sz="1600" b="0" dirty="0">
                  <a:solidFill>
                    <a:schemeClr val="tx1"/>
                  </a:solidFill>
                </a:endParaRPr>
              </a:p>
              <a:p>
                <a:r>
                  <a:rPr lang="en-US" b="0" dirty="0" err="1">
                    <a:solidFill>
                      <a:schemeClr val="tx1"/>
                    </a:solidFill>
                  </a:rPr>
                  <a:t>k</a:t>
                </a:r>
                <a:r>
                  <a:rPr lang="en-US" b="0" baseline="-25000" dirty="0" err="1">
                    <a:solidFill>
                      <a:schemeClr val="tx1"/>
                    </a:solidFill>
                  </a:rPr>
                  <a:t>L</a:t>
                </a:r>
                <a:r>
                  <a:rPr lang="en-US" b="0" dirty="0" err="1">
                    <a:solidFill>
                      <a:schemeClr val="tx1"/>
                    </a:solidFill>
                  </a:rPr>
                  <a:t>a</a:t>
                </a:r>
                <a:r>
                  <a:rPr lang="en-US" b="0" dirty="0">
                    <a:solidFill>
                      <a:schemeClr val="tx1"/>
                    </a:solidFill>
                  </a:rPr>
                  <a:t> is a property of the system (</a:t>
                </a:r>
                <a:r>
                  <a:rPr lang="en-US" b="0" dirty="0" err="1">
                    <a:solidFill>
                      <a:schemeClr val="tx1"/>
                    </a:solidFill>
                  </a:rPr>
                  <a:t>sparger</a:t>
                </a:r>
                <a:r>
                  <a:rPr lang="en-US" b="0" dirty="0">
                    <a:solidFill>
                      <a:schemeClr val="tx1"/>
                    </a:solidFill>
                  </a:rPr>
                  <a:t> size, impeller size, vessel geometry, etc.)</a:t>
                </a:r>
              </a:p>
              <a:p>
                <a:r>
                  <a:rPr lang="en-US" b="0" dirty="0">
                    <a:solidFill>
                      <a:schemeClr val="tx1"/>
                    </a:solidFill>
                  </a:rPr>
                  <a:t>Can be calculated, but is typically empirically derived for each vessel</a:t>
                </a:r>
              </a:p>
              <a:p>
                <a:endParaRPr lang="en-US" b="0" dirty="0">
                  <a:solidFill>
                    <a:schemeClr val="tx2"/>
                  </a:solidFill>
                </a:endParaRPr>
              </a:p>
            </p:txBody>
          </p:sp>
        </mc:Choice>
        <mc:Fallback xmlns="">
          <p:sp>
            <p:nvSpPr>
              <p:cNvPr id="4" name="Text Placeholder 3"/>
              <p:cNvSpPr>
                <a:spLocks noGrp="1" noRot="1" noChangeAspect="1" noMove="1" noResize="1" noEditPoints="1" noAdjustHandles="1" noChangeArrowheads="1" noChangeShapeType="1" noTextEdit="1"/>
              </p:cNvSpPr>
              <p:nvPr>
                <p:ph type="body" sz="quarter" idx="11"/>
              </p:nvPr>
            </p:nvSpPr>
            <p:spPr>
              <a:xfrm>
                <a:off x="470356" y="901978"/>
                <a:ext cx="8229600" cy="5259540"/>
              </a:xfrm>
              <a:blipFill>
                <a:blip r:embed="rId2"/>
                <a:stretch>
                  <a:fillRect l="-1407" t="-1854"/>
                </a:stretch>
              </a:blipFill>
            </p:spPr>
            <p:txBody>
              <a:bodyPr/>
              <a:lstStyle/>
              <a:p>
                <a:r>
                  <a:rPr lang="en-US">
                    <a:noFill/>
                  </a:rPr>
                  <a:t> </a:t>
                </a:r>
              </a:p>
            </p:txBody>
          </p:sp>
        </mc:Fallback>
      </mc:AlternateContent>
      <p:pic>
        <p:nvPicPr>
          <p:cNvPr id="6146" name="Picture 2" descr="Image result for response surface mod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356" y="1712206"/>
            <a:ext cx="2439335" cy="224189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response surface mod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3885" y="1822523"/>
            <a:ext cx="2822542" cy="225382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response surface mod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3220" y="1882344"/>
            <a:ext cx="3206571" cy="2407645"/>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3749560" y="2833153"/>
            <a:ext cx="899353" cy="273466"/>
          </a:xfrm>
          <a:prstGeom prst="ellipse">
            <a:avLst/>
          </a:prstGeom>
          <a:solidFill>
            <a:schemeClr val="dk1">
              <a:alpha val="2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p:cNvSpPr/>
          <p:nvPr/>
        </p:nvSpPr>
        <p:spPr>
          <a:xfrm>
            <a:off x="5100900" y="3691623"/>
            <a:ext cx="1024639" cy="769441"/>
          </a:xfrm>
          <a:prstGeom prst="rect">
            <a:avLst/>
          </a:prstGeom>
        </p:spPr>
        <p:txBody>
          <a:bodyPr wrap="none">
            <a:spAutoFit/>
          </a:bodyPr>
          <a:lstStyle/>
          <a:p>
            <a:r>
              <a:rPr lang="en-US" sz="1100" b="1" dirty="0"/>
              <a:t>Productivity</a:t>
            </a:r>
          </a:p>
          <a:p>
            <a:r>
              <a:rPr lang="en-US" sz="1100" b="1" dirty="0"/>
              <a:t>Safety</a:t>
            </a:r>
          </a:p>
          <a:p>
            <a:r>
              <a:rPr lang="en-US" sz="1100" b="1" dirty="0"/>
              <a:t>Efficacy</a:t>
            </a:r>
          </a:p>
          <a:p>
            <a:r>
              <a:rPr lang="en-US" sz="1100" b="1" dirty="0"/>
              <a:t>Consistency</a:t>
            </a:r>
          </a:p>
        </p:txBody>
      </p:sp>
    </p:spTree>
    <p:extLst>
      <p:ext uri="{BB962C8B-B14F-4D97-AF65-F5344CB8AC3E}">
        <p14:creationId xmlns:p14="http://schemas.microsoft.com/office/powerpoint/2010/main" val="3167898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1FFCBB-56B0-48BC-BFEF-DC2DA4E6F9DD}"/>
              </a:ext>
            </a:extLst>
          </p:cNvPr>
          <p:cNvPicPr>
            <a:picLocks noChangeAspect="1"/>
          </p:cNvPicPr>
          <p:nvPr/>
        </p:nvPicPr>
        <p:blipFill>
          <a:blip r:embed="rId3"/>
          <a:stretch>
            <a:fillRect/>
          </a:stretch>
        </p:blipFill>
        <p:spPr>
          <a:xfrm>
            <a:off x="0" y="0"/>
            <a:ext cx="4589849" cy="6858000"/>
          </a:xfrm>
          <a:prstGeom prst="rect">
            <a:avLst/>
          </a:prstGeom>
        </p:spPr>
      </p:pic>
      <p:sp>
        <p:nvSpPr>
          <p:cNvPr id="27650" name="Title 1">
            <a:extLst>
              <a:ext uri="{FF2B5EF4-FFF2-40B4-BE49-F238E27FC236}">
                <a16:creationId xmlns:a16="http://schemas.microsoft.com/office/drawing/2014/main" id="{E16A43CA-D5AD-40BC-964C-37CDC6125E84}"/>
              </a:ext>
            </a:extLst>
          </p:cNvPr>
          <p:cNvSpPr>
            <a:spLocks noGrp="1"/>
          </p:cNvSpPr>
          <p:nvPr>
            <p:ph type="title"/>
          </p:nvPr>
        </p:nvSpPr>
        <p:spPr>
          <a:xfrm>
            <a:off x="4589849" y="294998"/>
            <a:ext cx="4554151" cy="1371600"/>
          </a:xfrm>
        </p:spPr>
        <p:txBody>
          <a:bodyPr/>
          <a:lstStyle/>
          <a:p>
            <a:pPr eaLnBrk="1" hangingPunct="1">
              <a:defRPr/>
            </a:pPr>
            <a:r>
              <a:rPr lang="en-US" sz="2700" b="1" dirty="0">
                <a:solidFill>
                  <a:schemeClr val="accent1"/>
                </a:solidFill>
              </a:rPr>
              <a:t>Downstream</a:t>
            </a:r>
            <a:br>
              <a:rPr lang="en-US" sz="2700" b="1" dirty="0">
                <a:solidFill>
                  <a:schemeClr val="accent1"/>
                </a:solidFill>
              </a:rPr>
            </a:br>
            <a:r>
              <a:rPr lang="en-US" sz="2700" b="1" dirty="0">
                <a:solidFill>
                  <a:schemeClr val="accent1"/>
                </a:solidFill>
              </a:rPr>
              <a:t>Processing  </a:t>
            </a:r>
          </a:p>
        </p:txBody>
      </p:sp>
      <p:sp>
        <p:nvSpPr>
          <p:cNvPr id="27651" name="Content Placeholder 2">
            <a:extLst>
              <a:ext uri="{FF2B5EF4-FFF2-40B4-BE49-F238E27FC236}">
                <a16:creationId xmlns:a16="http://schemas.microsoft.com/office/drawing/2014/main" id="{A779693A-40C5-4F33-8E9E-651516BFDF0E}"/>
              </a:ext>
            </a:extLst>
          </p:cNvPr>
          <p:cNvSpPr>
            <a:spLocks noGrp="1"/>
          </p:cNvSpPr>
          <p:nvPr>
            <p:ph idx="1"/>
          </p:nvPr>
        </p:nvSpPr>
        <p:spPr>
          <a:xfrm>
            <a:off x="4589850" y="2085524"/>
            <a:ext cx="4554150" cy="425809"/>
          </a:xfrm>
        </p:spPr>
        <p:txBody>
          <a:bodyPr>
            <a:normAutofit/>
          </a:bodyPr>
          <a:lstStyle/>
          <a:p>
            <a:pPr indent="0" algn="ctr">
              <a:lnSpc>
                <a:spcPct val="90000"/>
              </a:lnSpc>
              <a:buFont typeface="Wingdings" panose="05000000000000000000" pitchFamily="2" charset="2"/>
              <a:buNone/>
              <a:defRPr/>
            </a:pPr>
            <a:r>
              <a:rPr lang="en-US" sz="2800" dirty="0">
                <a:solidFill>
                  <a:schemeClr val="tx1"/>
                </a:solidFill>
              </a:rPr>
              <a:t>We are into PURITY!</a:t>
            </a:r>
          </a:p>
        </p:txBody>
      </p:sp>
      <p:sp>
        <p:nvSpPr>
          <p:cNvPr id="4" name="Slide Number Placeholder 3">
            <a:extLst>
              <a:ext uri="{FF2B5EF4-FFF2-40B4-BE49-F238E27FC236}">
                <a16:creationId xmlns:a16="http://schemas.microsoft.com/office/drawing/2014/main" id="{3BB9DD81-FA58-4AC4-856A-C53E8E59EBE5}"/>
              </a:ext>
            </a:extLst>
          </p:cNvPr>
          <p:cNvSpPr>
            <a:spLocks noGrp="1"/>
          </p:cNvSpPr>
          <p:nvPr>
            <p:ph type="sldNum" sz="quarter" idx="12"/>
          </p:nvPr>
        </p:nvSpPr>
        <p:spPr/>
        <p:txBody>
          <a:bodyPr/>
          <a:lstStyle>
            <a:lvl1pPr>
              <a:defRPr sz="2800">
                <a:solidFill>
                  <a:schemeClr val="tx1"/>
                </a:solidFill>
                <a:latin typeface="Tahoma" panose="020B0604030504040204" pitchFamily="34" charset="0"/>
              </a:defRPr>
            </a:lvl1pPr>
            <a:lvl2pPr marL="742950" indent="-285750">
              <a:defRPr sz="2800">
                <a:solidFill>
                  <a:schemeClr val="tx1"/>
                </a:solidFill>
                <a:latin typeface="Tahoma" panose="020B0604030504040204" pitchFamily="34" charset="0"/>
              </a:defRPr>
            </a:lvl2pPr>
            <a:lvl3pPr marL="1143000" indent="-228600">
              <a:defRPr sz="2800">
                <a:solidFill>
                  <a:schemeClr val="tx1"/>
                </a:solidFill>
                <a:latin typeface="Tahoma" panose="020B0604030504040204" pitchFamily="34" charset="0"/>
              </a:defRPr>
            </a:lvl3pPr>
            <a:lvl4pPr marL="1600200" indent="-228600">
              <a:defRPr sz="2800">
                <a:solidFill>
                  <a:schemeClr val="tx1"/>
                </a:solidFill>
                <a:latin typeface="Tahoma" panose="020B0604030504040204" pitchFamily="34" charset="0"/>
              </a:defRPr>
            </a:lvl4pPr>
            <a:lvl5pPr marL="2057400" indent="-228600">
              <a:defRPr sz="2800">
                <a:solidFill>
                  <a:schemeClr val="tx1"/>
                </a:solidFill>
                <a:latin typeface="Tahoma" panose="020B0604030504040204" pitchFamily="34" charset="0"/>
              </a:defRPr>
            </a:lvl5pPr>
            <a:lvl6pPr marL="2514600" indent="-228600" algn="ctr" eaLnBrk="0" fontAlgn="base" hangingPunct="0">
              <a:spcBef>
                <a:spcPct val="0"/>
              </a:spcBef>
              <a:spcAft>
                <a:spcPct val="0"/>
              </a:spcAft>
              <a:defRPr sz="2800">
                <a:solidFill>
                  <a:schemeClr val="tx1"/>
                </a:solidFill>
                <a:latin typeface="Tahoma" panose="020B0604030504040204" pitchFamily="34" charset="0"/>
              </a:defRPr>
            </a:lvl6pPr>
            <a:lvl7pPr marL="2971800" indent="-228600" algn="ctr" eaLnBrk="0" fontAlgn="base" hangingPunct="0">
              <a:spcBef>
                <a:spcPct val="0"/>
              </a:spcBef>
              <a:spcAft>
                <a:spcPct val="0"/>
              </a:spcAft>
              <a:defRPr sz="2800">
                <a:solidFill>
                  <a:schemeClr val="tx1"/>
                </a:solidFill>
                <a:latin typeface="Tahoma" panose="020B0604030504040204" pitchFamily="34" charset="0"/>
              </a:defRPr>
            </a:lvl7pPr>
            <a:lvl8pPr marL="3429000" indent="-228600" algn="ctr" eaLnBrk="0" fontAlgn="base" hangingPunct="0">
              <a:spcBef>
                <a:spcPct val="0"/>
              </a:spcBef>
              <a:spcAft>
                <a:spcPct val="0"/>
              </a:spcAft>
              <a:defRPr sz="2800">
                <a:solidFill>
                  <a:schemeClr val="tx1"/>
                </a:solidFill>
                <a:latin typeface="Tahoma" panose="020B0604030504040204" pitchFamily="34" charset="0"/>
              </a:defRPr>
            </a:lvl8pPr>
            <a:lvl9pPr marL="3886200" indent="-228600" algn="ctr" eaLnBrk="0" fontAlgn="base" hangingPunct="0">
              <a:spcBef>
                <a:spcPct val="0"/>
              </a:spcBef>
              <a:spcAft>
                <a:spcPct val="0"/>
              </a:spcAft>
              <a:defRPr sz="2800">
                <a:solidFill>
                  <a:schemeClr val="tx1"/>
                </a:solidFill>
                <a:latin typeface="Tahoma" panose="020B0604030504040204" pitchFamily="34" charset="0"/>
              </a:defRPr>
            </a:lvl9pPr>
          </a:lstStyle>
          <a:p>
            <a:r>
              <a:rPr lang="en-US" altLang="en-US" sz="1400" dirty="0">
                <a:latin typeface="Arial" panose="020B0604020202020204" pitchFamily="34" charset="0"/>
              </a:rPr>
              <a:t>.</a:t>
            </a:r>
          </a:p>
        </p:txBody>
      </p:sp>
      <p:sp>
        <p:nvSpPr>
          <p:cNvPr id="8" name="Rectangle 7">
            <a:extLst>
              <a:ext uri="{FF2B5EF4-FFF2-40B4-BE49-F238E27FC236}">
                <a16:creationId xmlns:a16="http://schemas.microsoft.com/office/drawing/2014/main" id="{3153DD96-CF5D-40F3-8DB8-123875030C43}"/>
              </a:ext>
            </a:extLst>
          </p:cNvPr>
          <p:cNvSpPr/>
          <p:nvPr/>
        </p:nvSpPr>
        <p:spPr>
          <a:xfrm>
            <a:off x="6403368" y="4409847"/>
            <a:ext cx="2598283" cy="1338828"/>
          </a:xfrm>
          <a:prstGeom prst="rect">
            <a:avLst/>
          </a:prstGeom>
        </p:spPr>
        <p:txBody>
          <a:bodyPr wrap="square">
            <a:spAutoFit/>
          </a:bodyPr>
          <a:lstStyle/>
          <a:p>
            <a:pPr marL="285750" indent="-285750">
              <a:lnSpc>
                <a:spcPct val="90000"/>
              </a:lnSpc>
              <a:buFont typeface="Arial" panose="020B0604020202020204" pitchFamily="34" charset="0"/>
              <a:buChar char="•"/>
              <a:defRPr/>
            </a:pPr>
            <a:r>
              <a:rPr lang="en-US" dirty="0"/>
              <a:t>Resins</a:t>
            </a:r>
          </a:p>
          <a:p>
            <a:pPr marL="285750" indent="-285750">
              <a:lnSpc>
                <a:spcPct val="90000"/>
              </a:lnSpc>
              <a:buFont typeface="Arial" panose="020B0604020202020204" pitchFamily="34" charset="0"/>
              <a:buChar char="•"/>
              <a:defRPr/>
            </a:pPr>
            <a:r>
              <a:rPr lang="en-US" dirty="0"/>
              <a:t>Filters</a:t>
            </a:r>
          </a:p>
          <a:p>
            <a:pPr marL="285750" indent="-285750">
              <a:lnSpc>
                <a:spcPct val="90000"/>
              </a:lnSpc>
              <a:buFont typeface="Arial" panose="020B0604020202020204" pitchFamily="34" charset="0"/>
              <a:buChar char="•"/>
              <a:defRPr/>
            </a:pPr>
            <a:r>
              <a:rPr lang="en-US" dirty="0"/>
              <a:t>Flocculants</a:t>
            </a:r>
          </a:p>
          <a:p>
            <a:pPr marL="285750" indent="-285750">
              <a:lnSpc>
                <a:spcPct val="90000"/>
              </a:lnSpc>
              <a:buFont typeface="Arial" panose="020B0604020202020204" pitchFamily="34" charset="0"/>
              <a:buChar char="•"/>
              <a:defRPr/>
            </a:pPr>
            <a:r>
              <a:rPr lang="en-US" dirty="0"/>
              <a:t>Buffers</a:t>
            </a:r>
          </a:p>
          <a:p>
            <a:pPr marL="285750" indent="-285750">
              <a:lnSpc>
                <a:spcPct val="90000"/>
              </a:lnSpc>
              <a:buFont typeface="Arial" panose="020B0604020202020204" pitchFamily="34" charset="0"/>
              <a:buChar char="•"/>
              <a:defRPr/>
            </a:pPr>
            <a:r>
              <a:rPr lang="en-US" dirty="0"/>
              <a:t>Excipients</a:t>
            </a:r>
          </a:p>
        </p:txBody>
      </p:sp>
      <p:sp>
        <p:nvSpPr>
          <p:cNvPr id="9" name="Rectangle 8">
            <a:extLst>
              <a:ext uri="{FF2B5EF4-FFF2-40B4-BE49-F238E27FC236}">
                <a16:creationId xmlns:a16="http://schemas.microsoft.com/office/drawing/2014/main" id="{7DB76103-03D4-4343-8609-321C5879ABF1}"/>
              </a:ext>
            </a:extLst>
          </p:cNvPr>
          <p:cNvSpPr/>
          <p:nvPr/>
        </p:nvSpPr>
        <p:spPr>
          <a:xfrm>
            <a:off x="5114925" y="3363188"/>
            <a:ext cx="3505294" cy="840230"/>
          </a:xfrm>
          <a:prstGeom prst="rect">
            <a:avLst/>
          </a:prstGeom>
        </p:spPr>
        <p:txBody>
          <a:bodyPr wrap="square">
            <a:spAutoFit/>
          </a:bodyPr>
          <a:lstStyle/>
          <a:p>
            <a:pPr>
              <a:lnSpc>
                <a:spcPct val="90000"/>
              </a:lnSpc>
              <a:defRPr/>
            </a:pPr>
            <a:r>
              <a:rPr lang="en-US" dirty="0"/>
              <a:t>Purification: Steps that purify the target protein while maintaining product integrity and yield</a:t>
            </a:r>
          </a:p>
        </p:txBody>
      </p:sp>
      <p:sp>
        <p:nvSpPr>
          <p:cNvPr id="10" name="Rectangle 9">
            <a:extLst>
              <a:ext uri="{FF2B5EF4-FFF2-40B4-BE49-F238E27FC236}">
                <a16:creationId xmlns:a16="http://schemas.microsoft.com/office/drawing/2014/main" id="{C9D27DD8-C155-405F-8CDC-B0DB1A79C198}"/>
              </a:ext>
            </a:extLst>
          </p:cNvPr>
          <p:cNvSpPr/>
          <p:nvPr/>
        </p:nvSpPr>
        <p:spPr>
          <a:xfrm>
            <a:off x="5114925" y="4862680"/>
            <a:ext cx="1051392" cy="345044"/>
          </a:xfrm>
          <a:prstGeom prst="rect">
            <a:avLst/>
          </a:prstGeom>
        </p:spPr>
        <p:txBody>
          <a:bodyPr wrap="square">
            <a:spAutoFit/>
          </a:bodyPr>
          <a:lstStyle/>
          <a:p>
            <a:pPr>
              <a:lnSpc>
                <a:spcPct val="90000"/>
              </a:lnSpc>
              <a:defRPr/>
            </a:pPr>
            <a:r>
              <a:rPr lang="en-US" dirty="0"/>
              <a:t>Means:</a:t>
            </a:r>
          </a:p>
        </p:txBody>
      </p:sp>
      <p:sp>
        <p:nvSpPr>
          <p:cNvPr id="2" name="Left Brace 1">
            <a:extLst>
              <a:ext uri="{FF2B5EF4-FFF2-40B4-BE49-F238E27FC236}">
                <a16:creationId xmlns:a16="http://schemas.microsoft.com/office/drawing/2014/main" id="{7B1F51E5-A313-4066-B13E-ED8EB67263DC}"/>
              </a:ext>
            </a:extLst>
          </p:cNvPr>
          <p:cNvSpPr/>
          <p:nvPr/>
        </p:nvSpPr>
        <p:spPr>
          <a:xfrm>
            <a:off x="6166317" y="4390774"/>
            <a:ext cx="208357" cy="1338828"/>
          </a:xfrm>
          <a:prstGeom prst="leftBrace">
            <a:avLst/>
          </a:prstGeom>
          <a:noFill/>
          <a:ln>
            <a:solidFill>
              <a:srgbClr val="59595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338550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E41D53-7AFF-42C2-97A3-7E77496736E6}"/>
              </a:ext>
            </a:extLst>
          </p:cNvPr>
          <p:cNvPicPr>
            <a:picLocks noChangeAspect="1"/>
          </p:cNvPicPr>
          <p:nvPr/>
        </p:nvPicPr>
        <p:blipFill>
          <a:blip r:embed="rId3"/>
          <a:stretch>
            <a:fillRect/>
          </a:stretch>
        </p:blipFill>
        <p:spPr>
          <a:xfrm>
            <a:off x="0" y="-1"/>
            <a:ext cx="9144000" cy="6219825"/>
          </a:xfrm>
          <a:prstGeom prst="rect">
            <a:avLst/>
          </a:prstGeom>
        </p:spPr>
      </p:pic>
      <p:sp>
        <p:nvSpPr>
          <p:cNvPr id="7" name="Rectangle 6">
            <a:extLst>
              <a:ext uri="{FF2B5EF4-FFF2-40B4-BE49-F238E27FC236}">
                <a16:creationId xmlns:a16="http://schemas.microsoft.com/office/drawing/2014/main" id="{F9F1A9A4-CD7A-4677-87F5-45F650FE37DE}"/>
              </a:ext>
            </a:extLst>
          </p:cNvPr>
          <p:cNvSpPr/>
          <p:nvPr/>
        </p:nvSpPr>
        <p:spPr>
          <a:xfrm>
            <a:off x="5095875" y="296091"/>
            <a:ext cx="3891371" cy="1802675"/>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747" name="Rectangle 3">
            <a:extLst>
              <a:ext uri="{FF2B5EF4-FFF2-40B4-BE49-F238E27FC236}">
                <a16:creationId xmlns:a16="http://schemas.microsoft.com/office/drawing/2014/main" id="{E43F1EE7-8EF7-408C-819E-0834D7933315}"/>
              </a:ext>
            </a:extLst>
          </p:cNvPr>
          <p:cNvSpPr>
            <a:spLocks noGrp="1" noChangeArrowheads="1"/>
          </p:cNvSpPr>
          <p:nvPr>
            <p:ph type="body" idx="1"/>
          </p:nvPr>
        </p:nvSpPr>
        <p:spPr>
          <a:xfrm>
            <a:off x="5162364" y="358498"/>
            <a:ext cx="3675680" cy="1994085"/>
          </a:xfrm>
        </p:spPr>
        <p:txBody>
          <a:bodyPr/>
          <a:lstStyle/>
          <a:p>
            <a:pPr>
              <a:lnSpc>
                <a:spcPct val="90000"/>
              </a:lnSpc>
              <a:spcAft>
                <a:spcPts val="0"/>
              </a:spcAft>
              <a:defRPr/>
            </a:pPr>
            <a:r>
              <a:rPr lang="en-US" sz="2400" dirty="0">
                <a:solidFill>
                  <a:schemeClr val="bg1">
                    <a:lumMod val="95000"/>
                  </a:schemeClr>
                </a:solidFill>
              </a:rPr>
              <a:t>Think of purification media as a long stair case in which product and impurities will travel down at different rates</a:t>
            </a:r>
          </a:p>
          <a:p>
            <a:pPr eaLnBrk="1" hangingPunct="1">
              <a:spcBef>
                <a:spcPct val="50000"/>
              </a:spcBef>
              <a:defRPr/>
            </a:pPr>
            <a:endParaRPr lang="en-US" sz="3600" dirty="0">
              <a:solidFill>
                <a:schemeClr val="bg1">
                  <a:lumMod val="95000"/>
                </a:schemeClr>
              </a:solidFill>
            </a:endParaRPr>
          </a:p>
        </p:txBody>
      </p:sp>
    </p:spTree>
    <p:extLst>
      <p:ext uri="{BB962C8B-B14F-4D97-AF65-F5344CB8AC3E}">
        <p14:creationId xmlns:p14="http://schemas.microsoft.com/office/powerpoint/2010/main" val="1475131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C:\TEMP\SNAGHTML247d6ff1.PNG">
            <a:extLst>
              <a:ext uri="{FF2B5EF4-FFF2-40B4-BE49-F238E27FC236}">
                <a16:creationId xmlns:a16="http://schemas.microsoft.com/office/drawing/2014/main" id="{7261183F-082A-4B83-9C76-17075B46E7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820" r="4471"/>
          <a:stretch/>
        </p:blipFill>
        <p:spPr bwMode="auto">
          <a:xfrm rot="16200000">
            <a:off x="4046459" y="809623"/>
            <a:ext cx="6191252" cy="4572000"/>
          </a:xfrm>
          <a:prstGeom prst="rect">
            <a:avLst/>
          </a:prstGeom>
          <a:noFill/>
          <a:extLst>
            <a:ext uri="{909E8E84-426E-40DD-AFC4-6F175D3DCCD1}">
              <a14:hiddenFill xmlns:a14="http://schemas.microsoft.com/office/drawing/2010/main">
                <a:solidFill>
                  <a:srgbClr val="FFFFFF"/>
                </a:solidFill>
              </a14:hiddenFill>
            </a:ext>
          </a:extLst>
        </p:spPr>
      </p:pic>
      <p:sp>
        <p:nvSpPr>
          <p:cNvPr id="23554" name="Title 1">
            <a:extLst>
              <a:ext uri="{FF2B5EF4-FFF2-40B4-BE49-F238E27FC236}">
                <a16:creationId xmlns:a16="http://schemas.microsoft.com/office/drawing/2014/main" id="{E964D8AA-7C51-4441-B30C-342791186840}"/>
              </a:ext>
            </a:extLst>
          </p:cNvPr>
          <p:cNvSpPr>
            <a:spLocks noGrp="1"/>
          </p:cNvSpPr>
          <p:nvPr>
            <p:ph type="title"/>
          </p:nvPr>
        </p:nvSpPr>
        <p:spPr>
          <a:xfrm>
            <a:off x="457199" y="403194"/>
            <a:ext cx="4114800" cy="1371600"/>
          </a:xfrm>
        </p:spPr>
        <p:txBody>
          <a:bodyPr/>
          <a:lstStyle/>
          <a:p>
            <a:pPr eaLnBrk="1" hangingPunct="1">
              <a:defRPr/>
            </a:pPr>
            <a:r>
              <a:rPr lang="en-US" sz="2700" b="1" dirty="0">
                <a:solidFill>
                  <a:schemeClr val="accent1"/>
                </a:solidFill>
              </a:rPr>
              <a:t>Contaminants &amp; Impurities</a:t>
            </a:r>
          </a:p>
        </p:txBody>
      </p:sp>
      <p:sp>
        <p:nvSpPr>
          <p:cNvPr id="3" name="Content Placeholder 2">
            <a:extLst>
              <a:ext uri="{FF2B5EF4-FFF2-40B4-BE49-F238E27FC236}">
                <a16:creationId xmlns:a16="http://schemas.microsoft.com/office/drawing/2014/main" id="{6C8B9055-9958-4A78-AD6F-4FA37F355029}"/>
              </a:ext>
            </a:extLst>
          </p:cNvPr>
          <p:cNvSpPr>
            <a:spLocks noGrp="1"/>
          </p:cNvSpPr>
          <p:nvPr>
            <p:ph idx="1"/>
          </p:nvPr>
        </p:nvSpPr>
        <p:spPr>
          <a:xfrm>
            <a:off x="457199" y="1774794"/>
            <a:ext cx="4931546" cy="4351338"/>
          </a:xfrm>
        </p:spPr>
        <p:txBody>
          <a:bodyPr rtlCol="0">
            <a:normAutofit/>
          </a:bodyPr>
          <a:lstStyle/>
          <a:p>
            <a:pPr fontAlgn="auto">
              <a:lnSpc>
                <a:spcPct val="90000"/>
              </a:lnSpc>
              <a:spcAft>
                <a:spcPts val="0"/>
              </a:spcAft>
              <a:defRPr/>
            </a:pPr>
            <a:r>
              <a:rPr lang="en-US" sz="2400" dirty="0">
                <a:solidFill>
                  <a:schemeClr val="tx1"/>
                </a:solidFill>
              </a:rPr>
              <a:t>Impurity (internal to process) </a:t>
            </a:r>
          </a:p>
          <a:p>
            <a:pPr lvl="2">
              <a:lnSpc>
                <a:spcPct val="90000"/>
              </a:lnSpc>
              <a:spcAft>
                <a:spcPts val="0"/>
              </a:spcAft>
              <a:buFont typeface="Arial" panose="020B0604020202020204" pitchFamily="34" charset="0"/>
              <a:buChar char="•"/>
              <a:defRPr/>
            </a:pPr>
            <a:r>
              <a:rPr lang="en-US" sz="2000" dirty="0">
                <a:solidFill>
                  <a:schemeClr val="tx1"/>
                </a:solidFill>
              </a:rPr>
              <a:t>Product Variants (aggregate, clipped, etc)</a:t>
            </a:r>
          </a:p>
          <a:p>
            <a:pPr lvl="2">
              <a:lnSpc>
                <a:spcPct val="90000"/>
              </a:lnSpc>
              <a:spcAft>
                <a:spcPts val="0"/>
              </a:spcAft>
              <a:buFont typeface="Arial" panose="020B0604020202020204" pitchFamily="34" charset="0"/>
              <a:buChar char="•"/>
              <a:defRPr/>
            </a:pPr>
            <a:r>
              <a:rPr lang="en-US" sz="2000" dirty="0">
                <a:solidFill>
                  <a:schemeClr val="tx1"/>
                </a:solidFill>
              </a:rPr>
              <a:t>Host Cell Proteins (HCP)</a:t>
            </a:r>
          </a:p>
          <a:p>
            <a:pPr lvl="2">
              <a:lnSpc>
                <a:spcPct val="90000"/>
              </a:lnSpc>
              <a:spcAft>
                <a:spcPts val="0"/>
              </a:spcAft>
              <a:buFont typeface="Arial" panose="020B0604020202020204" pitchFamily="34" charset="0"/>
              <a:buChar char="•"/>
              <a:defRPr/>
            </a:pPr>
            <a:r>
              <a:rPr lang="en-US" sz="2000" dirty="0">
                <a:solidFill>
                  <a:schemeClr val="tx1"/>
                </a:solidFill>
              </a:rPr>
              <a:t>DNA</a:t>
            </a:r>
          </a:p>
          <a:p>
            <a:pPr lvl="2">
              <a:lnSpc>
                <a:spcPct val="90000"/>
              </a:lnSpc>
              <a:spcAft>
                <a:spcPts val="0"/>
              </a:spcAft>
              <a:buFont typeface="Arial" panose="020B0604020202020204" pitchFamily="34" charset="0"/>
              <a:buChar char="•"/>
              <a:defRPr/>
            </a:pPr>
            <a:r>
              <a:rPr lang="en-US" sz="2000" dirty="0">
                <a:solidFill>
                  <a:schemeClr val="tx1"/>
                </a:solidFill>
              </a:rPr>
              <a:t>Buffer and cell culture additives </a:t>
            </a:r>
          </a:p>
          <a:p>
            <a:pPr>
              <a:lnSpc>
                <a:spcPct val="90000"/>
              </a:lnSpc>
              <a:spcAft>
                <a:spcPts val="0"/>
              </a:spcAft>
              <a:defRPr/>
            </a:pPr>
            <a:endParaRPr lang="en-US" sz="2400" dirty="0">
              <a:solidFill>
                <a:schemeClr val="tx1"/>
              </a:solidFill>
            </a:endParaRPr>
          </a:p>
          <a:p>
            <a:pPr>
              <a:lnSpc>
                <a:spcPct val="90000"/>
              </a:lnSpc>
              <a:spcAft>
                <a:spcPts val="0"/>
              </a:spcAft>
              <a:defRPr/>
            </a:pPr>
            <a:r>
              <a:rPr lang="en-US" sz="2400" dirty="0">
                <a:solidFill>
                  <a:schemeClr val="tx1"/>
                </a:solidFill>
              </a:rPr>
              <a:t>Contaminant (external to process) </a:t>
            </a:r>
          </a:p>
          <a:p>
            <a:pPr lvl="2">
              <a:lnSpc>
                <a:spcPct val="90000"/>
              </a:lnSpc>
              <a:spcAft>
                <a:spcPts val="0"/>
              </a:spcAft>
              <a:buFont typeface="Arial" panose="020B0604020202020204" pitchFamily="34" charset="0"/>
              <a:buChar char="•"/>
              <a:defRPr/>
            </a:pPr>
            <a:r>
              <a:rPr lang="en-US" sz="2000" dirty="0">
                <a:solidFill>
                  <a:schemeClr val="tx1"/>
                </a:solidFill>
              </a:rPr>
              <a:t>Viruses</a:t>
            </a:r>
          </a:p>
          <a:p>
            <a:pPr lvl="2">
              <a:lnSpc>
                <a:spcPct val="90000"/>
              </a:lnSpc>
              <a:spcAft>
                <a:spcPts val="0"/>
              </a:spcAft>
              <a:buFont typeface="Arial" panose="020B0604020202020204" pitchFamily="34" charset="0"/>
              <a:buChar char="•"/>
              <a:defRPr/>
            </a:pPr>
            <a:r>
              <a:rPr lang="en-US" sz="2000" dirty="0">
                <a:solidFill>
                  <a:schemeClr val="tx1"/>
                </a:solidFill>
              </a:rPr>
              <a:t>Bacteria, endotoxin</a:t>
            </a:r>
          </a:p>
          <a:p>
            <a:pPr marL="0" indent="0" eaLnBrk="1" fontAlgn="auto" hangingPunct="1">
              <a:lnSpc>
                <a:spcPct val="90000"/>
              </a:lnSpc>
              <a:spcAft>
                <a:spcPts val="0"/>
              </a:spcAft>
              <a:buFont typeface="Wingdings" panose="05000000000000000000" pitchFamily="2" charset="2"/>
              <a:buNone/>
              <a:defRPr/>
            </a:pPr>
            <a:endParaRPr lang="en-US" sz="4000" dirty="0">
              <a:solidFill>
                <a:srgbClr val="59595B"/>
              </a:solidFill>
            </a:endParaRPr>
          </a:p>
        </p:txBody>
      </p:sp>
    </p:spTree>
    <p:extLst>
      <p:ext uri="{BB962C8B-B14F-4D97-AF65-F5344CB8AC3E}">
        <p14:creationId xmlns:p14="http://schemas.microsoft.com/office/powerpoint/2010/main" val="149235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2" descr="C:\TEMP\SNAGHTML2477a68a.PNG">
            <a:extLst>
              <a:ext uri="{FF2B5EF4-FFF2-40B4-BE49-F238E27FC236}">
                <a16:creationId xmlns:a16="http://schemas.microsoft.com/office/drawing/2014/main" id="{08A7F1C4-FA4A-4BBC-A3CE-05392AD812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28125"/>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530" name="Rectangle 2">
            <a:extLst>
              <a:ext uri="{FF2B5EF4-FFF2-40B4-BE49-F238E27FC236}">
                <a16:creationId xmlns:a16="http://schemas.microsoft.com/office/drawing/2014/main" id="{7881F408-47A7-418B-AE8C-4134F0E6577A}"/>
              </a:ext>
            </a:extLst>
          </p:cNvPr>
          <p:cNvSpPr>
            <a:spLocks noGrp="1" noChangeArrowheads="1"/>
          </p:cNvSpPr>
          <p:nvPr>
            <p:ph type="title"/>
          </p:nvPr>
        </p:nvSpPr>
        <p:spPr/>
        <p:txBody>
          <a:bodyPr/>
          <a:lstStyle/>
          <a:p>
            <a:pPr eaLnBrk="1" hangingPunct="1">
              <a:defRPr/>
            </a:pPr>
            <a:endParaRPr lang="en-US" dirty="0"/>
          </a:p>
        </p:txBody>
      </p:sp>
      <p:graphicFrame>
        <p:nvGraphicFramePr>
          <p:cNvPr id="33795" name="Object 4">
            <a:extLst>
              <a:ext uri="{FF2B5EF4-FFF2-40B4-BE49-F238E27FC236}">
                <a16:creationId xmlns:a16="http://schemas.microsoft.com/office/drawing/2014/main" id="{C95F2DB9-17EA-4030-BB15-1833F85BABC3}"/>
              </a:ext>
            </a:extLst>
          </p:cNvPr>
          <p:cNvGraphicFramePr>
            <a:graphicFrameLocks noGrp="1" noChangeAspect="1"/>
          </p:cNvGraphicFramePr>
          <p:nvPr>
            <p:ph idx="1"/>
            <p:extLst/>
          </p:nvPr>
        </p:nvGraphicFramePr>
        <p:xfrm>
          <a:off x="1719262" y="1265888"/>
          <a:ext cx="5610225" cy="2478087"/>
        </p:xfrm>
        <a:graphic>
          <a:graphicData uri="http://schemas.openxmlformats.org/presentationml/2006/ole">
            <mc:AlternateContent xmlns:mc="http://schemas.openxmlformats.org/markup-compatibility/2006">
              <mc:Choice xmlns:v="urn:schemas-microsoft-com:vml" Requires="v">
                <p:oleObj spid="_x0000_s1099" name="Visio" r:id="rId4" imgW="5702998" imgH="2519743" progId="Visio.Drawing.11">
                  <p:embed/>
                </p:oleObj>
              </mc:Choice>
              <mc:Fallback>
                <p:oleObj name="Visio" r:id="rId4" imgW="5702998" imgH="2519743" progId="Visio.Drawing.11">
                  <p:embed/>
                  <p:pic>
                    <p:nvPicPr>
                      <p:cNvPr id="33795" name="Object 4">
                        <a:extLst>
                          <a:ext uri="{FF2B5EF4-FFF2-40B4-BE49-F238E27FC236}">
                            <a16:creationId xmlns:a16="http://schemas.microsoft.com/office/drawing/2014/main" id="{C95F2DB9-17EA-4030-BB15-1833F85BAB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9262" y="1265888"/>
                        <a:ext cx="5610225" cy="2478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532" name="Text Box 6">
            <a:extLst>
              <a:ext uri="{FF2B5EF4-FFF2-40B4-BE49-F238E27FC236}">
                <a16:creationId xmlns:a16="http://schemas.microsoft.com/office/drawing/2014/main" id="{1FB88111-A930-47A7-8622-AAD36DE1D5BB}"/>
              </a:ext>
            </a:extLst>
          </p:cNvPr>
          <p:cNvSpPr txBox="1">
            <a:spLocks noChangeArrowheads="1"/>
          </p:cNvSpPr>
          <p:nvPr/>
        </p:nvSpPr>
        <p:spPr bwMode="auto">
          <a:xfrm>
            <a:off x="0" y="4180035"/>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dirty="0">
                <a:latin typeface="+mn-lt"/>
              </a:rPr>
              <a:t>A high yield is not always great news</a:t>
            </a:r>
            <a:r>
              <a:rPr lang="en-US" dirty="0">
                <a:solidFill>
                  <a:srgbClr val="59595B"/>
                </a:solidFill>
                <a:latin typeface="+mn-lt"/>
              </a:rPr>
              <a:t>!</a:t>
            </a:r>
          </a:p>
        </p:txBody>
      </p:sp>
      <p:pic>
        <p:nvPicPr>
          <p:cNvPr id="33797" name="Picture 6" descr="C:\Documents and Settings\Runyong\Local Settings\Temporary Internet Files\Content.IE5\JEY7UVS2\MC900434752[1].png">
            <a:extLst>
              <a:ext uri="{FF2B5EF4-FFF2-40B4-BE49-F238E27FC236}">
                <a16:creationId xmlns:a16="http://schemas.microsoft.com/office/drawing/2014/main" id="{27425AB2-F963-48F9-9265-D34EBED787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6188" y="1081738"/>
            <a:ext cx="14763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8E8E074-4046-469B-9DB6-62FADAACC210}"/>
              </a:ext>
            </a:extLst>
          </p:cNvPr>
          <p:cNvSpPr txBox="1"/>
          <p:nvPr/>
        </p:nvSpPr>
        <p:spPr>
          <a:xfrm>
            <a:off x="0" y="200297"/>
            <a:ext cx="9144000" cy="507831"/>
          </a:xfrm>
          <a:prstGeom prst="rect">
            <a:avLst/>
          </a:prstGeom>
          <a:noFill/>
        </p:spPr>
        <p:txBody>
          <a:bodyPr wrap="square" rtlCol="0">
            <a:spAutoFit/>
          </a:bodyPr>
          <a:lstStyle/>
          <a:p>
            <a:pPr algn="ctr"/>
            <a:r>
              <a:rPr lang="en-US" sz="2700" b="1" dirty="0">
                <a:solidFill>
                  <a:schemeClr val="accent1"/>
                </a:solidFill>
              </a:rPr>
              <a:t>Balance of Yield vs. Purity</a:t>
            </a:r>
          </a:p>
        </p:txBody>
      </p:sp>
    </p:spTree>
    <p:extLst>
      <p:ext uri="{BB962C8B-B14F-4D97-AF65-F5344CB8AC3E}">
        <p14:creationId xmlns:p14="http://schemas.microsoft.com/office/powerpoint/2010/main" val="2014457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293453"/>
            <a:ext cx="8775949" cy="1077847"/>
          </a:xfrm>
        </p:spPr>
        <p:txBody>
          <a:bodyPr anchor="t">
            <a:noAutofit/>
          </a:bodyPr>
          <a:lstStyle/>
          <a:p>
            <a:r>
              <a:rPr lang="en-US" sz="2700" b="1" dirty="0">
                <a:solidFill>
                  <a:schemeClr val="accent1"/>
                </a:solidFill>
              </a:rPr>
              <a:t>Purifying </a:t>
            </a:r>
            <a:r>
              <a:rPr lang="en-US" sz="2700" b="1" dirty="0" err="1">
                <a:solidFill>
                  <a:schemeClr val="accent1"/>
                </a:solidFill>
              </a:rPr>
              <a:t>mAbs</a:t>
            </a:r>
            <a:r>
              <a:rPr lang="en-US" sz="2700" b="1" dirty="0">
                <a:solidFill>
                  <a:schemeClr val="accent1"/>
                </a:solidFill>
              </a:rPr>
              <a:t> Platform</a:t>
            </a:r>
          </a:p>
        </p:txBody>
      </p:sp>
      <p:grpSp>
        <p:nvGrpSpPr>
          <p:cNvPr id="52" name="Group 51"/>
          <p:cNvGrpSpPr/>
          <p:nvPr/>
        </p:nvGrpSpPr>
        <p:grpSpPr>
          <a:xfrm>
            <a:off x="0" y="1828801"/>
            <a:ext cx="8904287" cy="2164360"/>
            <a:chOff x="87313" y="952805"/>
            <a:chExt cx="8904287" cy="2164360"/>
          </a:xfrm>
        </p:grpSpPr>
        <p:sp>
          <p:nvSpPr>
            <p:cNvPr id="50" name="Rectangle 49"/>
            <p:cNvSpPr/>
            <p:nvPr/>
          </p:nvSpPr>
          <p:spPr>
            <a:xfrm>
              <a:off x="2761488" y="952805"/>
              <a:ext cx="3374136" cy="2164360"/>
            </a:xfrm>
            <a:prstGeom prst="rect">
              <a:avLst/>
            </a:prstGeom>
            <a:solidFill>
              <a:schemeClr val="accent3">
                <a:alpha val="2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225" y="956615"/>
              <a:ext cx="1111250" cy="15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AutoShape 28"/>
            <p:cNvCxnSpPr>
              <a:cxnSpLocks noChangeShapeType="1"/>
              <a:stCxn id="13" idx="3"/>
            </p:cNvCxnSpPr>
            <p:nvPr/>
          </p:nvCxnSpPr>
          <p:spPr bwMode="auto">
            <a:xfrm flipV="1">
              <a:off x="8394700" y="1788465"/>
              <a:ext cx="596900" cy="31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Text Box 4"/>
            <p:cNvSpPr txBox="1">
              <a:spLocks noChangeArrowheads="1"/>
            </p:cNvSpPr>
            <p:nvPr/>
          </p:nvSpPr>
          <p:spPr bwMode="auto">
            <a:xfrm>
              <a:off x="7435850" y="1740840"/>
              <a:ext cx="962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Font typeface="Wingdings" pitchFamily="2" charset="2"/>
                <a:buChar char="§"/>
                <a:defRPr sz="3200">
                  <a:solidFill>
                    <a:schemeClr val="tx1"/>
                  </a:solidFill>
                  <a:latin typeface="Arial" charset="0"/>
                </a:defRPr>
              </a:lvl1pPr>
              <a:lvl2pPr marL="742950" indent="-285750" eaLnBrk="0" hangingPunct="0">
                <a:spcBef>
                  <a:spcPct val="20000"/>
                </a:spcBef>
                <a:buClr>
                  <a:schemeClr val="tx2"/>
                </a:buClr>
                <a:buFont typeface="Arial" charset="0"/>
                <a:buChar char="-"/>
                <a:defRPr sz="2800">
                  <a:solidFill>
                    <a:schemeClr val="tx1"/>
                  </a:solidFill>
                  <a:latin typeface="Arial" charset="0"/>
                </a:defRPr>
              </a:lvl2pPr>
              <a:lvl3pPr marL="1143000" indent="-228600" eaLnBrk="0" hangingPunct="0">
                <a:spcBef>
                  <a:spcPct val="20000"/>
                </a:spcBef>
                <a:buClr>
                  <a:schemeClr val="tx2"/>
                </a:buClr>
                <a:buChar char="•"/>
                <a:defRPr sz="2400">
                  <a:solidFill>
                    <a:schemeClr val="tx1"/>
                  </a:solidFill>
                  <a:latin typeface="Arial" charset="0"/>
                </a:defRPr>
              </a:lvl3pPr>
              <a:lvl4pPr marL="1600200" indent="-228600" eaLnBrk="0" hangingPunct="0">
                <a:spcBef>
                  <a:spcPct val="20000"/>
                </a:spcBef>
                <a:buClr>
                  <a:schemeClr val="tx2"/>
                </a:buClr>
                <a:buFont typeface="Arial" charset="0"/>
                <a:buChar char="»"/>
                <a:defRPr sz="2000">
                  <a:solidFill>
                    <a:schemeClr val="tx1"/>
                  </a:solidFill>
                  <a:latin typeface="Arial" charset="0"/>
                </a:defRPr>
              </a:lvl4pPr>
              <a:lvl5pPr marL="2057400" indent="-228600" eaLnBrk="0" hangingPunct="0">
                <a:spcBef>
                  <a:spcPct val="20000"/>
                </a:spcBef>
                <a:buClr>
                  <a:srgbClr val="005CAB"/>
                </a:buClr>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Clr>
                  <a:srgbClr val="005CAB"/>
                </a:buClr>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Clr>
                  <a:srgbClr val="005CAB"/>
                </a:buClr>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Clr>
                  <a:srgbClr val="005CAB"/>
                </a:buClr>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Clr>
                  <a:srgbClr val="005CAB"/>
                </a:buClr>
                <a:buFont typeface="Arial" charset="0"/>
                <a:buChar char="-"/>
                <a:defRPr sz="2000">
                  <a:solidFill>
                    <a:schemeClr val="tx1"/>
                  </a:solidFill>
                  <a:latin typeface="Arial" charset="0"/>
                </a:defRPr>
              </a:lvl9pPr>
            </a:lstStyle>
            <a:p>
              <a:pPr eaLnBrk="1" hangingPunct="1">
                <a:spcBef>
                  <a:spcPct val="50000"/>
                </a:spcBef>
                <a:buClrTx/>
                <a:buFontTx/>
                <a:buNone/>
              </a:pPr>
              <a:endParaRPr lang="en-US" altLang="en-US" sz="2400">
                <a:latin typeface="Times New Roman" pitchFamily="18" charset="0"/>
              </a:endParaRPr>
            </a:p>
          </p:txBody>
        </p:sp>
        <p:sp>
          <p:nvSpPr>
            <p:cNvPr id="7" name="Rectangle 37"/>
            <p:cNvSpPr>
              <a:spLocks noChangeArrowheads="1"/>
            </p:cNvSpPr>
            <p:nvPr/>
          </p:nvSpPr>
          <p:spPr bwMode="auto">
            <a:xfrm>
              <a:off x="2903538" y="2534678"/>
              <a:ext cx="80021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Font typeface="Wingdings" pitchFamily="2" charset="2"/>
                <a:buChar char="§"/>
                <a:defRPr sz="3200">
                  <a:solidFill>
                    <a:schemeClr val="tx1"/>
                  </a:solidFill>
                  <a:latin typeface="Arial" charset="0"/>
                </a:defRPr>
              </a:lvl1pPr>
              <a:lvl2pPr marL="742950" indent="-285750" eaLnBrk="0" hangingPunct="0">
                <a:spcBef>
                  <a:spcPct val="20000"/>
                </a:spcBef>
                <a:buClr>
                  <a:schemeClr val="tx2"/>
                </a:buClr>
                <a:buFont typeface="Arial" charset="0"/>
                <a:buChar char="-"/>
                <a:defRPr sz="2800">
                  <a:solidFill>
                    <a:schemeClr val="tx1"/>
                  </a:solidFill>
                  <a:latin typeface="Arial" charset="0"/>
                </a:defRPr>
              </a:lvl2pPr>
              <a:lvl3pPr marL="1143000" indent="-228600" eaLnBrk="0" hangingPunct="0">
                <a:spcBef>
                  <a:spcPct val="20000"/>
                </a:spcBef>
                <a:buClr>
                  <a:schemeClr val="tx2"/>
                </a:buClr>
                <a:buChar char="•"/>
                <a:defRPr sz="2400">
                  <a:solidFill>
                    <a:schemeClr val="tx1"/>
                  </a:solidFill>
                  <a:latin typeface="Arial" charset="0"/>
                </a:defRPr>
              </a:lvl3pPr>
              <a:lvl4pPr marL="1600200" indent="-228600" eaLnBrk="0" hangingPunct="0">
                <a:spcBef>
                  <a:spcPct val="20000"/>
                </a:spcBef>
                <a:buClr>
                  <a:schemeClr val="tx2"/>
                </a:buClr>
                <a:buFont typeface="Arial" charset="0"/>
                <a:buChar char="»"/>
                <a:defRPr sz="2000">
                  <a:solidFill>
                    <a:schemeClr val="tx1"/>
                  </a:solidFill>
                  <a:latin typeface="Arial" charset="0"/>
                </a:defRPr>
              </a:lvl4pPr>
              <a:lvl5pPr marL="2057400" indent="-228600" eaLnBrk="0" hangingPunct="0">
                <a:spcBef>
                  <a:spcPct val="20000"/>
                </a:spcBef>
                <a:buClr>
                  <a:srgbClr val="005CAB"/>
                </a:buClr>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Clr>
                  <a:srgbClr val="005CAB"/>
                </a:buClr>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Clr>
                  <a:srgbClr val="005CAB"/>
                </a:buClr>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Clr>
                  <a:srgbClr val="005CAB"/>
                </a:buClr>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Clr>
                  <a:srgbClr val="005CAB"/>
                </a:buClr>
                <a:buFont typeface="Arial" charset="0"/>
                <a:buChar char="-"/>
                <a:defRPr sz="2000">
                  <a:solidFill>
                    <a:schemeClr val="tx1"/>
                  </a:solidFill>
                  <a:latin typeface="Arial" charset="0"/>
                </a:defRPr>
              </a:lvl9pPr>
            </a:lstStyle>
            <a:p>
              <a:pPr>
                <a:spcBef>
                  <a:spcPct val="0"/>
                </a:spcBef>
                <a:buClrTx/>
                <a:buFontTx/>
                <a:buNone/>
              </a:pPr>
              <a:r>
                <a:rPr lang="en-US" altLang="en-US" sz="1400" b="1" dirty="0"/>
                <a:t>Affinity</a:t>
              </a:r>
            </a:p>
          </p:txBody>
        </p:sp>
        <p:sp>
          <p:nvSpPr>
            <p:cNvPr id="8" name="Rectangle 38"/>
            <p:cNvSpPr>
              <a:spLocks noChangeArrowheads="1"/>
            </p:cNvSpPr>
            <p:nvPr/>
          </p:nvSpPr>
          <p:spPr bwMode="auto">
            <a:xfrm>
              <a:off x="6088088" y="2072628"/>
              <a:ext cx="111754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Font typeface="Wingdings" pitchFamily="2" charset="2"/>
                <a:buChar char="§"/>
                <a:defRPr sz="3200">
                  <a:solidFill>
                    <a:schemeClr val="tx1"/>
                  </a:solidFill>
                  <a:latin typeface="Arial" charset="0"/>
                </a:defRPr>
              </a:lvl1pPr>
              <a:lvl2pPr marL="742950" indent="-285750" eaLnBrk="0" hangingPunct="0">
                <a:spcBef>
                  <a:spcPct val="20000"/>
                </a:spcBef>
                <a:buClr>
                  <a:schemeClr val="tx2"/>
                </a:buClr>
                <a:buFont typeface="Arial" charset="0"/>
                <a:buChar char="-"/>
                <a:defRPr sz="2800">
                  <a:solidFill>
                    <a:schemeClr val="tx1"/>
                  </a:solidFill>
                  <a:latin typeface="Arial" charset="0"/>
                </a:defRPr>
              </a:lvl2pPr>
              <a:lvl3pPr marL="1143000" indent="-228600" eaLnBrk="0" hangingPunct="0">
                <a:spcBef>
                  <a:spcPct val="20000"/>
                </a:spcBef>
                <a:buClr>
                  <a:schemeClr val="tx2"/>
                </a:buClr>
                <a:buChar char="•"/>
                <a:defRPr sz="2400">
                  <a:solidFill>
                    <a:schemeClr val="tx1"/>
                  </a:solidFill>
                  <a:latin typeface="Arial" charset="0"/>
                </a:defRPr>
              </a:lvl3pPr>
              <a:lvl4pPr marL="1600200" indent="-228600" eaLnBrk="0" hangingPunct="0">
                <a:spcBef>
                  <a:spcPct val="20000"/>
                </a:spcBef>
                <a:buClr>
                  <a:schemeClr val="tx2"/>
                </a:buClr>
                <a:buFont typeface="Arial" charset="0"/>
                <a:buChar char="»"/>
                <a:defRPr sz="2000">
                  <a:solidFill>
                    <a:schemeClr val="tx1"/>
                  </a:solidFill>
                  <a:latin typeface="Arial" charset="0"/>
                </a:defRPr>
              </a:lvl4pPr>
              <a:lvl5pPr marL="2057400" indent="-228600" eaLnBrk="0" hangingPunct="0">
                <a:spcBef>
                  <a:spcPct val="20000"/>
                </a:spcBef>
                <a:buClr>
                  <a:srgbClr val="005CAB"/>
                </a:buClr>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Clr>
                  <a:srgbClr val="005CAB"/>
                </a:buClr>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Clr>
                  <a:srgbClr val="005CAB"/>
                </a:buClr>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Clr>
                  <a:srgbClr val="005CAB"/>
                </a:buClr>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Clr>
                  <a:srgbClr val="005CAB"/>
                </a:buClr>
                <a:buFont typeface="Arial" charset="0"/>
                <a:buChar char="-"/>
                <a:defRPr sz="2000">
                  <a:solidFill>
                    <a:schemeClr val="tx1"/>
                  </a:solidFill>
                  <a:latin typeface="Arial" charset="0"/>
                </a:defRPr>
              </a:lvl9pPr>
            </a:lstStyle>
            <a:p>
              <a:pPr algn="ctr">
                <a:spcBef>
                  <a:spcPct val="0"/>
                </a:spcBef>
                <a:buClrTx/>
                <a:buFontTx/>
                <a:buNone/>
              </a:pPr>
              <a:r>
                <a:rPr lang="en-US" altLang="en-US" sz="1400" b="1" dirty="0"/>
                <a:t>Virus Filter</a:t>
              </a:r>
            </a:p>
          </p:txBody>
        </p:sp>
        <p:sp>
          <p:nvSpPr>
            <p:cNvPr id="9" name="Rectangle 39"/>
            <p:cNvSpPr>
              <a:spLocks noChangeArrowheads="1"/>
            </p:cNvSpPr>
            <p:nvPr/>
          </p:nvSpPr>
          <p:spPr bwMode="auto">
            <a:xfrm>
              <a:off x="7431088" y="2515540"/>
              <a:ext cx="7080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Font typeface="Wingdings" pitchFamily="2" charset="2"/>
                <a:buChar char="§"/>
                <a:defRPr sz="3200">
                  <a:solidFill>
                    <a:schemeClr val="tx1"/>
                  </a:solidFill>
                  <a:latin typeface="Arial" charset="0"/>
                </a:defRPr>
              </a:lvl1pPr>
              <a:lvl2pPr marL="742950" indent="-285750" eaLnBrk="0" hangingPunct="0">
                <a:spcBef>
                  <a:spcPct val="20000"/>
                </a:spcBef>
                <a:buClr>
                  <a:schemeClr val="tx2"/>
                </a:buClr>
                <a:buFont typeface="Arial" charset="0"/>
                <a:buChar char="-"/>
                <a:defRPr sz="2800">
                  <a:solidFill>
                    <a:schemeClr val="tx1"/>
                  </a:solidFill>
                  <a:latin typeface="Arial" charset="0"/>
                </a:defRPr>
              </a:lvl2pPr>
              <a:lvl3pPr marL="1143000" indent="-228600" eaLnBrk="0" hangingPunct="0">
                <a:spcBef>
                  <a:spcPct val="20000"/>
                </a:spcBef>
                <a:buClr>
                  <a:schemeClr val="tx2"/>
                </a:buClr>
                <a:buChar char="•"/>
                <a:defRPr sz="2400">
                  <a:solidFill>
                    <a:schemeClr val="tx1"/>
                  </a:solidFill>
                  <a:latin typeface="Arial" charset="0"/>
                </a:defRPr>
              </a:lvl3pPr>
              <a:lvl4pPr marL="1600200" indent="-228600" eaLnBrk="0" hangingPunct="0">
                <a:spcBef>
                  <a:spcPct val="20000"/>
                </a:spcBef>
                <a:buClr>
                  <a:schemeClr val="tx2"/>
                </a:buClr>
                <a:buFont typeface="Arial" charset="0"/>
                <a:buChar char="»"/>
                <a:defRPr sz="2000">
                  <a:solidFill>
                    <a:schemeClr val="tx1"/>
                  </a:solidFill>
                  <a:latin typeface="Arial" charset="0"/>
                </a:defRPr>
              </a:lvl4pPr>
              <a:lvl5pPr marL="2057400" indent="-228600" eaLnBrk="0" hangingPunct="0">
                <a:spcBef>
                  <a:spcPct val="20000"/>
                </a:spcBef>
                <a:buClr>
                  <a:srgbClr val="005CAB"/>
                </a:buClr>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Clr>
                  <a:srgbClr val="005CAB"/>
                </a:buClr>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Clr>
                  <a:srgbClr val="005CAB"/>
                </a:buClr>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Clr>
                  <a:srgbClr val="005CAB"/>
                </a:buClr>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Clr>
                  <a:srgbClr val="005CAB"/>
                </a:buClr>
                <a:buFont typeface="Arial" charset="0"/>
                <a:buChar char="-"/>
                <a:defRPr sz="2000">
                  <a:solidFill>
                    <a:schemeClr val="tx1"/>
                  </a:solidFill>
                  <a:latin typeface="Arial" charset="0"/>
                </a:defRPr>
              </a:lvl9pPr>
            </a:lstStyle>
            <a:p>
              <a:pPr algn="ctr">
                <a:spcBef>
                  <a:spcPct val="0"/>
                </a:spcBef>
                <a:buClrTx/>
                <a:buFontTx/>
                <a:buNone/>
              </a:pPr>
              <a:r>
                <a:rPr lang="en-US" altLang="en-US" sz="1400" b="1" dirty="0"/>
                <a:t>UF/DF</a:t>
              </a:r>
            </a:p>
          </p:txBody>
        </p:sp>
        <p:sp>
          <p:nvSpPr>
            <p:cNvPr id="10" name="Rectangle 37"/>
            <p:cNvSpPr>
              <a:spLocks noChangeArrowheads="1"/>
            </p:cNvSpPr>
            <p:nvPr/>
          </p:nvSpPr>
          <p:spPr bwMode="auto">
            <a:xfrm>
              <a:off x="4104020" y="2529828"/>
              <a:ext cx="55496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Font typeface="Wingdings" pitchFamily="2" charset="2"/>
                <a:buChar char="§"/>
                <a:defRPr sz="3200">
                  <a:solidFill>
                    <a:schemeClr val="tx1"/>
                  </a:solidFill>
                  <a:latin typeface="Arial" charset="0"/>
                </a:defRPr>
              </a:lvl1pPr>
              <a:lvl2pPr marL="742950" indent="-285750" eaLnBrk="0" hangingPunct="0">
                <a:spcBef>
                  <a:spcPct val="20000"/>
                </a:spcBef>
                <a:buClr>
                  <a:schemeClr val="tx2"/>
                </a:buClr>
                <a:buFont typeface="Arial" charset="0"/>
                <a:buChar char="-"/>
                <a:defRPr sz="2800">
                  <a:solidFill>
                    <a:schemeClr val="tx1"/>
                  </a:solidFill>
                  <a:latin typeface="Arial" charset="0"/>
                </a:defRPr>
              </a:lvl2pPr>
              <a:lvl3pPr marL="1143000" indent="-228600" eaLnBrk="0" hangingPunct="0">
                <a:spcBef>
                  <a:spcPct val="20000"/>
                </a:spcBef>
                <a:buClr>
                  <a:schemeClr val="tx2"/>
                </a:buClr>
                <a:buChar char="•"/>
                <a:defRPr sz="2400">
                  <a:solidFill>
                    <a:schemeClr val="tx1"/>
                  </a:solidFill>
                  <a:latin typeface="Arial" charset="0"/>
                </a:defRPr>
              </a:lvl3pPr>
              <a:lvl4pPr marL="1600200" indent="-228600" eaLnBrk="0" hangingPunct="0">
                <a:spcBef>
                  <a:spcPct val="20000"/>
                </a:spcBef>
                <a:buClr>
                  <a:schemeClr val="tx2"/>
                </a:buClr>
                <a:buFont typeface="Arial" charset="0"/>
                <a:buChar char="»"/>
                <a:defRPr sz="2000">
                  <a:solidFill>
                    <a:schemeClr val="tx1"/>
                  </a:solidFill>
                  <a:latin typeface="Arial" charset="0"/>
                </a:defRPr>
              </a:lvl4pPr>
              <a:lvl5pPr marL="2057400" indent="-228600" eaLnBrk="0" hangingPunct="0">
                <a:spcBef>
                  <a:spcPct val="20000"/>
                </a:spcBef>
                <a:buClr>
                  <a:srgbClr val="005CAB"/>
                </a:buClr>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Clr>
                  <a:srgbClr val="005CAB"/>
                </a:buClr>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Clr>
                  <a:srgbClr val="005CAB"/>
                </a:buClr>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Clr>
                  <a:srgbClr val="005CAB"/>
                </a:buClr>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Clr>
                  <a:srgbClr val="005CAB"/>
                </a:buClr>
                <a:buFont typeface="Arial" charset="0"/>
                <a:buChar char="-"/>
                <a:defRPr sz="2000">
                  <a:solidFill>
                    <a:schemeClr val="tx1"/>
                  </a:solidFill>
                  <a:latin typeface="Arial" charset="0"/>
                </a:defRPr>
              </a:lvl9pPr>
            </a:lstStyle>
            <a:p>
              <a:pPr>
                <a:spcBef>
                  <a:spcPct val="0"/>
                </a:spcBef>
                <a:buClrTx/>
                <a:buFontTx/>
                <a:buNone/>
              </a:pPr>
              <a:r>
                <a:rPr lang="en-US" altLang="en-US" sz="1400" b="1" dirty="0"/>
                <a:t>AEX</a:t>
              </a:r>
            </a:p>
          </p:txBody>
        </p:sp>
        <p:grpSp>
          <p:nvGrpSpPr>
            <p:cNvPr id="11" name="Group 24"/>
            <p:cNvGrpSpPr>
              <a:grpSpLocks/>
            </p:cNvGrpSpPr>
            <p:nvPr/>
          </p:nvGrpSpPr>
          <p:grpSpPr bwMode="auto">
            <a:xfrm rot="-5400000">
              <a:off x="7874000" y="1483665"/>
              <a:ext cx="431800" cy="609600"/>
              <a:chOff x="3847" y="1884"/>
              <a:chExt cx="384" cy="704"/>
            </a:xfrm>
          </p:grpSpPr>
          <p:sp>
            <p:nvSpPr>
              <p:cNvPr id="12" name="Rectangle 25"/>
              <p:cNvSpPr>
                <a:spLocks noChangeArrowheads="1"/>
              </p:cNvSpPr>
              <p:nvPr/>
            </p:nvSpPr>
            <p:spPr bwMode="auto">
              <a:xfrm>
                <a:off x="3847" y="1884"/>
                <a:ext cx="384" cy="701"/>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tx2"/>
                  </a:buClr>
                  <a:buFont typeface="Wingdings" pitchFamily="2" charset="2"/>
                  <a:buChar char="§"/>
                  <a:defRPr sz="3200">
                    <a:solidFill>
                      <a:schemeClr val="tx1"/>
                    </a:solidFill>
                    <a:latin typeface="Arial" charset="0"/>
                  </a:defRPr>
                </a:lvl1pPr>
                <a:lvl2pPr marL="742950" indent="-285750" eaLnBrk="0" hangingPunct="0">
                  <a:spcBef>
                    <a:spcPct val="20000"/>
                  </a:spcBef>
                  <a:buClr>
                    <a:schemeClr val="tx2"/>
                  </a:buClr>
                  <a:buFont typeface="Arial" charset="0"/>
                  <a:buChar char="-"/>
                  <a:defRPr sz="2800">
                    <a:solidFill>
                      <a:schemeClr val="tx1"/>
                    </a:solidFill>
                    <a:latin typeface="Arial" charset="0"/>
                  </a:defRPr>
                </a:lvl2pPr>
                <a:lvl3pPr marL="1143000" indent="-228600" eaLnBrk="0" hangingPunct="0">
                  <a:spcBef>
                    <a:spcPct val="20000"/>
                  </a:spcBef>
                  <a:buClr>
                    <a:schemeClr val="tx2"/>
                  </a:buClr>
                  <a:buChar char="•"/>
                  <a:defRPr sz="2400">
                    <a:solidFill>
                      <a:schemeClr val="tx1"/>
                    </a:solidFill>
                    <a:latin typeface="Arial" charset="0"/>
                  </a:defRPr>
                </a:lvl3pPr>
                <a:lvl4pPr marL="1600200" indent="-228600" eaLnBrk="0" hangingPunct="0">
                  <a:spcBef>
                    <a:spcPct val="20000"/>
                  </a:spcBef>
                  <a:buClr>
                    <a:schemeClr val="tx2"/>
                  </a:buClr>
                  <a:buFont typeface="Arial" charset="0"/>
                  <a:buChar char="»"/>
                  <a:defRPr sz="2000">
                    <a:solidFill>
                      <a:schemeClr val="tx1"/>
                    </a:solidFill>
                    <a:latin typeface="Arial" charset="0"/>
                  </a:defRPr>
                </a:lvl4pPr>
                <a:lvl5pPr marL="2057400" indent="-228600" eaLnBrk="0" hangingPunct="0">
                  <a:spcBef>
                    <a:spcPct val="20000"/>
                  </a:spcBef>
                  <a:buClr>
                    <a:srgbClr val="005CAB"/>
                  </a:buClr>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Clr>
                    <a:srgbClr val="005CAB"/>
                  </a:buClr>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Clr>
                    <a:srgbClr val="005CAB"/>
                  </a:buClr>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Clr>
                    <a:srgbClr val="005CAB"/>
                  </a:buClr>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Clr>
                    <a:srgbClr val="005CAB"/>
                  </a:buClr>
                  <a:buFont typeface="Arial" charset="0"/>
                  <a:buChar char="-"/>
                  <a:defRPr sz="2000">
                    <a:solidFill>
                      <a:schemeClr val="tx1"/>
                    </a:solidFill>
                    <a:latin typeface="Arial" charset="0"/>
                  </a:defRPr>
                </a:lvl9pPr>
              </a:lstStyle>
              <a:p>
                <a:pPr eaLnBrk="1" hangingPunct="1">
                  <a:spcBef>
                    <a:spcPct val="0"/>
                  </a:spcBef>
                  <a:buClrTx/>
                  <a:buFontTx/>
                  <a:buNone/>
                </a:pPr>
                <a:endParaRPr lang="en-US" altLang="en-US" sz="1800"/>
              </a:p>
            </p:txBody>
          </p:sp>
          <p:sp>
            <p:nvSpPr>
              <p:cNvPr id="13" name="AutoShape 26"/>
              <p:cNvSpPr>
                <a:spLocks noChangeArrowheads="1"/>
              </p:cNvSpPr>
              <p:nvPr/>
            </p:nvSpPr>
            <p:spPr bwMode="auto">
              <a:xfrm>
                <a:off x="3847" y="1886"/>
                <a:ext cx="379" cy="702"/>
              </a:xfrm>
              <a:prstGeom prst="rtTriangle">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tx2"/>
                  </a:buClr>
                  <a:buFont typeface="Wingdings" pitchFamily="2" charset="2"/>
                  <a:buChar char="§"/>
                  <a:defRPr sz="3200">
                    <a:solidFill>
                      <a:schemeClr val="tx1"/>
                    </a:solidFill>
                    <a:latin typeface="Arial" charset="0"/>
                  </a:defRPr>
                </a:lvl1pPr>
                <a:lvl2pPr marL="742950" indent="-285750" eaLnBrk="0" hangingPunct="0">
                  <a:spcBef>
                    <a:spcPct val="20000"/>
                  </a:spcBef>
                  <a:buClr>
                    <a:schemeClr val="tx2"/>
                  </a:buClr>
                  <a:buFont typeface="Arial" charset="0"/>
                  <a:buChar char="-"/>
                  <a:defRPr sz="2800">
                    <a:solidFill>
                      <a:schemeClr val="tx1"/>
                    </a:solidFill>
                    <a:latin typeface="Arial" charset="0"/>
                  </a:defRPr>
                </a:lvl2pPr>
                <a:lvl3pPr marL="1143000" indent="-228600" eaLnBrk="0" hangingPunct="0">
                  <a:spcBef>
                    <a:spcPct val="20000"/>
                  </a:spcBef>
                  <a:buClr>
                    <a:schemeClr val="tx2"/>
                  </a:buClr>
                  <a:buChar char="•"/>
                  <a:defRPr sz="2400">
                    <a:solidFill>
                      <a:schemeClr val="tx1"/>
                    </a:solidFill>
                    <a:latin typeface="Arial" charset="0"/>
                  </a:defRPr>
                </a:lvl3pPr>
                <a:lvl4pPr marL="1600200" indent="-228600" eaLnBrk="0" hangingPunct="0">
                  <a:spcBef>
                    <a:spcPct val="20000"/>
                  </a:spcBef>
                  <a:buClr>
                    <a:schemeClr val="tx2"/>
                  </a:buClr>
                  <a:buFont typeface="Arial" charset="0"/>
                  <a:buChar char="»"/>
                  <a:defRPr sz="2000">
                    <a:solidFill>
                      <a:schemeClr val="tx1"/>
                    </a:solidFill>
                    <a:latin typeface="Arial" charset="0"/>
                  </a:defRPr>
                </a:lvl4pPr>
                <a:lvl5pPr marL="2057400" indent="-228600" eaLnBrk="0" hangingPunct="0">
                  <a:spcBef>
                    <a:spcPct val="20000"/>
                  </a:spcBef>
                  <a:buClr>
                    <a:srgbClr val="005CAB"/>
                  </a:buClr>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Clr>
                    <a:srgbClr val="005CAB"/>
                  </a:buClr>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Clr>
                    <a:srgbClr val="005CAB"/>
                  </a:buClr>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Clr>
                    <a:srgbClr val="005CAB"/>
                  </a:buClr>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Clr>
                    <a:srgbClr val="005CAB"/>
                  </a:buClr>
                  <a:buFont typeface="Arial" charset="0"/>
                  <a:buChar char="-"/>
                  <a:defRPr sz="2000">
                    <a:solidFill>
                      <a:schemeClr val="tx1"/>
                    </a:solidFill>
                    <a:latin typeface="Arial" charset="0"/>
                  </a:defRPr>
                </a:lvl9pPr>
              </a:lstStyle>
              <a:p>
                <a:pPr eaLnBrk="1" hangingPunct="1">
                  <a:spcBef>
                    <a:spcPct val="0"/>
                  </a:spcBef>
                  <a:buClrTx/>
                  <a:buFontTx/>
                  <a:buNone/>
                </a:pPr>
                <a:endParaRPr lang="en-US" altLang="en-US" sz="1800"/>
              </a:p>
            </p:txBody>
          </p:sp>
        </p:grpSp>
        <p:sp>
          <p:nvSpPr>
            <p:cNvPr id="14" name="AutoShape 27"/>
            <p:cNvSpPr>
              <a:spLocks noChangeArrowheads="1"/>
            </p:cNvSpPr>
            <p:nvPr/>
          </p:nvSpPr>
          <p:spPr bwMode="auto">
            <a:xfrm rot="5400000">
              <a:off x="7251700" y="1623365"/>
              <a:ext cx="457200" cy="3810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tx2"/>
                </a:buClr>
                <a:buFont typeface="Wingdings" pitchFamily="2" charset="2"/>
                <a:buChar char="§"/>
                <a:defRPr sz="3200">
                  <a:solidFill>
                    <a:schemeClr val="tx1"/>
                  </a:solidFill>
                  <a:latin typeface="Arial" charset="0"/>
                </a:defRPr>
              </a:lvl1pPr>
              <a:lvl2pPr marL="742950" indent="-285750" eaLnBrk="0" hangingPunct="0">
                <a:spcBef>
                  <a:spcPct val="20000"/>
                </a:spcBef>
                <a:buClr>
                  <a:schemeClr val="tx2"/>
                </a:buClr>
                <a:buFont typeface="Arial" charset="0"/>
                <a:buChar char="-"/>
                <a:defRPr sz="2800">
                  <a:solidFill>
                    <a:schemeClr val="tx1"/>
                  </a:solidFill>
                  <a:latin typeface="Arial" charset="0"/>
                </a:defRPr>
              </a:lvl2pPr>
              <a:lvl3pPr marL="1143000" indent="-228600" eaLnBrk="0" hangingPunct="0">
                <a:spcBef>
                  <a:spcPct val="20000"/>
                </a:spcBef>
                <a:buClr>
                  <a:schemeClr val="tx2"/>
                </a:buClr>
                <a:buChar char="•"/>
                <a:defRPr sz="2400">
                  <a:solidFill>
                    <a:schemeClr val="tx1"/>
                  </a:solidFill>
                  <a:latin typeface="Arial" charset="0"/>
                </a:defRPr>
              </a:lvl3pPr>
              <a:lvl4pPr marL="1600200" indent="-228600" eaLnBrk="0" hangingPunct="0">
                <a:spcBef>
                  <a:spcPct val="20000"/>
                </a:spcBef>
                <a:buClr>
                  <a:schemeClr val="tx2"/>
                </a:buClr>
                <a:buFont typeface="Arial" charset="0"/>
                <a:buChar char="»"/>
                <a:defRPr sz="2000">
                  <a:solidFill>
                    <a:schemeClr val="tx1"/>
                  </a:solidFill>
                  <a:latin typeface="Arial" charset="0"/>
                </a:defRPr>
              </a:lvl4pPr>
              <a:lvl5pPr marL="2057400" indent="-228600" eaLnBrk="0" hangingPunct="0">
                <a:spcBef>
                  <a:spcPct val="20000"/>
                </a:spcBef>
                <a:buClr>
                  <a:srgbClr val="005CAB"/>
                </a:buClr>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Clr>
                  <a:srgbClr val="005CAB"/>
                </a:buClr>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Clr>
                  <a:srgbClr val="005CAB"/>
                </a:buClr>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Clr>
                  <a:srgbClr val="005CAB"/>
                </a:buClr>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Clr>
                  <a:srgbClr val="005CAB"/>
                </a:buClr>
                <a:buFont typeface="Arial" charset="0"/>
                <a:buChar char="-"/>
                <a:defRPr sz="2000">
                  <a:solidFill>
                    <a:schemeClr val="tx1"/>
                  </a:solidFill>
                  <a:latin typeface="Arial" charset="0"/>
                </a:defRPr>
              </a:lvl9pPr>
            </a:lstStyle>
            <a:p>
              <a:pPr eaLnBrk="1" hangingPunct="1">
                <a:spcBef>
                  <a:spcPct val="0"/>
                </a:spcBef>
                <a:buClrTx/>
                <a:buFontTx/>
                <a:buNone/>
              </a:pPr>
              <a:endParaRPr lang="en-US" altLang="en-US" sz="1800"/>
            </a:p>
          </p:txBody>
        </p:sp>
        <p:grpSp>
          <p:nvGrpSpPr>
            <p:cNvPr id="15" name="Group 13"/>
            <p:cNvGrpSpPr>
              <a:grpSpLocks/>
            </p:cNvGrpSpPr>
            <p:nvPr/>
          </p:nvGrpSpPr>
          <p:grpSpPr bwMode="auto">
            <a:xfrm>
              <a:off x="4114800" y="1434453"/>
              <a:ext cx="533400" cy="836612"/>
              <a:chOff x="2762" y="1858"/>
              <a:chExt cx="529" cy="816"/>
            </a:xfrm>
          </p:grpSpPr>
          <p:sp>
            <p:nvSpPr>
              <p:cNvPr id="16" name="Rectangle 14"/>
              <p:cNvSpPr>
                <a:spLocks noChangeArrowheads="1"/>
              </p:cNvSpPr>
              <p:nvPr/>
            </p:nvSpPr>
            <p:spPr bwMode="auto">
              <a:xfrm>
                <a:off x="2838" y="1932"/>
                <a:ext cx="378" cy="677"/>
              </a:xfrm>
              <a:prstGeom prst="rect">
                <a:avLst/>
              </a:prstGeom>
              <a:gradFill rotWithShape="0">
                <a:gsLst>
                  <a:gs pos="0">
                    <a:schemeClr val="bg1">
                      <a:gamma/>
                      <a:shade val="46275"/>
                      <a:invGamma/>
                    </a:schemeClr>
                  </a:gs>
                  <a:gs pos="50000">
                    <a:schemeClr val="bg1"/>
                  </a:gs>
                  <a:gs pos="100000">
                    <a:schemeClr val="bg1">
                      <a:gamma/>
                      <a:shade val="46275"/>
                      <a:invGamma/>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17" name="Rectangle 15"/>
              <p:cNvSpPr>
                <a:spLocks noChangeArrowheads="1"/>
              </p:cNvSpPr>
              <p:nvPr/>
            </p:nvSpPr>
            <p:spPr bwMode="auto">
              <a:xfrm>
                <a:off x="2762" y="1860"/>
                <a:ext cx="529" cy="73"/>
              </a:xfrm>
              <a:prstGeom prst="rect">
                <a:avLst/>
              </a:prstGeom>
              <a:gradFill rotWithShape="0">
                <a:gsLst>
                  <a:gs pos="0">
                    <a:schemeClr val="folHlink">
                      <a:gamma/>
                      <a:shade val="46275"/>
                      <a:invGamma/>
                    </a:schemeClr>
                  </a:gs>
                  <a:gs pos="50000">
                    <a:schemeClr val="folHlink"/>
                  </a:gs>
                  <a:gs pos="100000">
                    <a:schemeClr val="folHlink">
                      <a:gamma/>
                      <a:shade val="46275"/>
                      <a:invGamma/>
                    </a:schemeClr>
                  </a:gs>
                </a:gsLst>
                <a:lin ang="0" scaled="1"/>
              </a:gra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18" name="Rectangle 16"/>
              <p:cNvSpPr>
                <a:spLocks noChangeArrowheads="1"/>
              </p:cNvSpPr>
              <p:nvPr/>
            </p:nvSpPr>
            <p:spPr bwMode="auto">
              <a:xfrm>
                <a:off x="2762" y="2600"/>
                <a:ext cx="529" cy="74"/>
              </a:xfrm>
              <a:prstGeom prst="rect">
                <a:avLst/>
              </a:prstGeom>
              <a:gradFill rotWithShape="0">
                <a:gsLst>
                  <a:gs pos="0">
                    <a:schemeClr val="folHlink">
                      <a:gamma/>
                      <a:shade val="46275"/>
                      <a:invGamma/>
                    </a:schemeClr>
                  </a:gs>
                  <a:gs pos="50000">
                    <a:schemeClr val="folHlink"/>
                  </a:gs>
                  <a:gs pos="100000">
                    <a:schemeClr val="folHlink">
                      <a:gamma/>
                      <a:shade val="46275"/>
                      <a:invGamma/>
                    </a:schemeClr>
                  </a:gs>
                </a:gsLst>
                <a:lin ang="0" scaled="1"/>
              </a:gra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grpSp>
        <p:cxnSp>
          <p:nvCxnSpPr>
            <p:cNvPr id="19" name="AutoShape 5"/>
            <p:cNvCxnSpPr>
              <a:cxnSpLocks noChangeShapeType="1"/>
              <a:endCxn id="13" idx="1"/>
            </p:cNvCxnSpPr>
            <p:nvPr/>
          </p:nvCxnSpPr>
          <p:spPr bwMode="auto">
            <a:xfrm rot="5400000" flipH="1" flipV="1">
              <a:off x="7753350" y="1693215"/>
              <a:ext cx="25400" cy="647700"/>
            </a:xfrm>
            <a:prstGeom prst="bentConnector3">
              <a:avLst>
                <a:gd name="adj1" fmla="val -900000"/>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AutoShape 6"/>
            <p:cNvCxnSpPr>
              <a:cxnSpLocks noChangeShapeType="1"/>
              <a:endCxn id="14" idx="1"/>
            </p:cNvCxnSpPr>
            <p:nvPr/>
          </p:nvCxnSpPr>
          <p:spPr bwMode="auto">
            <a:xfrm rot="10800000" flipV="1">
              <a:off x="7480300" y="1299515"/>
              <a:ext cx="608013" cy="285750"/>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AutoShape 7"/>
            <p:cNvCxnSpPr>
              <a:cxnSpLocks noChangeShapeType="1"/>
              <a:stCxn id="32" idx="3"/>
            </p:cNvCxnSpPr>
            <p:nvPr/>
          </p:nvCxnSpPr>
          <p:spPr bwMode="auto">
            <a:xfrm flipV="1">
              <a:off x="6934200" y="1801165"/>
              <a:ext cx="338328" cy="31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2" name="Group 9"/>
            <p:cNvGrpSpPr>
              <a:grpSpLocks/>
            </p:cNvGrpSpPr>
            <p:nvPr/>
          </p:nvGrpSpPr>
          <p:grpSpPr bwMode="auto">
            <a:xfrm>
              <a:off x="3048000" y="1434453"/>
              <a:ext cx="533400" cy="836612"/>
              <a:chOff x="2762" y="1858"/>
              <a:chExt cx="529" cy="816"/>
            </a:xfrm>
          </p:grpSpPr>
          <p:sp>
            <p:nvSpPr>
              <p:cNvPr id="23" name="Rectangle 10"/>
              <p:cNvSpPr>
                <a:spLocks noChangeArrowheads="1"/>
              </p:cNvSpPr>
              <p:nvPr/>
            </p:nvSpPr>
            <p:spPr bwMode="auto">
              <a:xfrm>
                <a:off x="2838" y="1932"/>
                <a:ext cx="378" cy="677"/>
              </a:xfrm>
              <a:prstGeom prst="rect">
                <a:avLst/>
              </a:prstGeom>
              <a:gradFill rotWithShape="0">
                <a:gsLst>
                  <a:gs pos="0">
                    <a:schemeClr val="bg1">
                      <a:gamma/>
                      <a:shade val="46275"/>
                      <a:invGamma/>
                    </a:schemeClr>
                  </a:gs>
                  <a:gs pos="50000">
                    <a:schemeClr val="bg1"/>
                  </a:gs>
                  <a:gs pos="100000">
                    <a:schemeClr val="bg1">
                      <a:gamma/>
                      <a:shade val="46275"/>
                      <a:invGamma/>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 name="Rectangle 11"/>
              <p:cNvSpPr>
                <a:spLocks noChangeArrowheads="1"/>
              </p:cNvSpPr>
              <p:nvPr/>
            </p:nvSpPr>
            <p:spPr bwMode="auto">
              <a:xfrm>
                <a:off x="2762" y="1860"/>
                <a:ext cx="529" cy="73"/>
              </a:xfrm>
              <a:prstGeom prst="rect">
                <a:avLst/>
              </a:prstGeom>
              <a:gradFill rotWithShape="0">
                <a:gsLst>
                  <a:gs pos="0">
                    <a:schemeClr val="folHlink">
                      <a:gamma/>
                      <a:shade val="46275"/>
                      <a:invGamma/>
                    </a:schemeClr>
                  </a:gs>
                  <a:gs pos="50000">
                    <a:schemeClr val="folHlink"/>
                  </a:gs>
                  <a:gs pos="100000">
                    <a:schemeClr val="folHlink">
                      <a:gamma/>
                      <a:shade val="46275"/>
                      <a:invGamma/>
                    </a:schemeClr>
                  </a:gs>
                </a:gsLst>
                <a:lin ang="0" scaled="1"/>
              </a:gra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5" name="Rectangle 12"/>
              <p:cNvSpPr>
                <a:spLocks noChangeArrowheads="1"/>
              </p:cNvSpPr>
              <p:nvPr/>
            </p:nvSpPr>
            <p:spPr bwMode="auto">
              <a:xfrm>
                <a:off x="2762" y="2600"/>
                <a:ext cx="529" cy="74"/>
              </a:xfrm>
              <a:prstGeom prst="rect">
                <a:avLst/>
              </a:prstGeom>
              <a:gradFill rotWithShape="0">
                <a:gsLst>
                  <a:gs pos="0">
                    <a:schemeClr val="folHlink">
                      <a:gamma/>
                      <a:shade val="46275"/>
                      <a:invGamma/>
                    </a:schemeClr>
                  </a:gs>
                  <a:gs pos="50000">
                    <a:schemeClr val="folHlink"/>
                  </a:gs>
                  <a:gs pos="100000">
                    <a:schemeClr val="folHlink">
                      <a:gamma/>
                      <a:shade val="46275"/>
                      <a:invGamma/>
                    </a:schemeClr>
                  </a:gs>
                </a:gsLst>
                <a:lin ang="0" scaled="1"/>
              </a:gra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grpSp>
        <p:grpSp>
          <p:nvGrpSpPr>
            <p:cNvPr id="26" name="Group 17"/>
            <p:cNvGrpSpPr>
              <a:grpSpLocks/>
            </p:cNvGrpSpPr>
            <p:nvPr/>
          </p:nvGrpSpPr>
          <p:grpSpPr bwMode="auto">
            <a:xfrm>
              <a:off x="5181600" y="1434453"/>
              <a:ext cx="533400" cy="836612"/>
              <a:chOff x="2762" y="1858"/>
              <a:chExt cx="529" cy="816"/>
            </a:xfrm>
          </p:grpSpPr>
          <p:sp>
            <p:nvSpPr>
              <p:cNvPr id="27" name="Rectangle 18"/>
              <p:cNvSpPr>
                <a:spLocks noChangeArrowheads="1"/>
              </p:cNvSpPr>
              <p:nvPr/>
            </p:nvSpPr>
            <p:spPr bwMode="auto">
              <a:xfrm>
                <a:off x="2838" y="1932"/>
                <a:ext cx="378" cy="677"/>
              </a:xfrm>
              <a:prstGeom prst="rect">
                <a:avLst/>
              </a:prstGeom>
              <a:gradFill rotWithShape="0">
                <a:gsLst>
                  <a:gs pos="0">
                    <a:schemeClr val="bg1">
                      <a:gamma/>
                      <a:shade val="46275"/>
                      <a:invGamma/>
                    </a:schemeClr>
                  </a:gs>
                  <a:gs pos="50000">
                    <a:schemeClr val="bg1"/>
                  </a:gs>
                  <a:gs pos="100000">
                    <a:schemeClr val="bg1">
                      <a:gamma/>
                      <a:shade val="46275"/>
                      <a:invGamma/>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8" name="Rectangle 19"/>
              <p:cNvSpPr>
                <a:spLocks noChangeArrowheads="1"/>
              </p:cNvSpPr>
              <p:nvPr/>
            </p:nvSpPr>
            <p:spPr bwMode="auto">
              <a:xfrm>
                <a:off x="2762" y="1860"/>
                <a:ext cx="529" cy="73"/>
              </a:xfrm>
              <a:prstGeom prst="rect">
                <a:avLst/>
              </a:prstGeom>
              <a:gradFill rotWithShape="0">
                <a:gsLst>
                  <a:gs pos="0">
                    <a:schemeClr val="folHlink">
                      <a:gamma/>
                      <a:shade val="46275"/>
                      <a:invGamma/>
                    </a:schemeClr>
                  </a:gs>
                  <a:gs pos="50000">
                    <a:schemeClr val="folHlink"/>
                  </a:gs>
                  <a:gs pos="100000">
                    <a:schemeClr val="folHlink">
                      <a:gamma/>
                      <a:shade val="46275"/>
                      <a:invGamma/>
                    </a:schemeClr>
                  </a:gs>
                </a:gsLst>
                <a:lin ang="0" scaled="1"/>
              </a:gra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9" name="Rectangle 20"/>
              <p:cNvSpPr>
                <a:spLocks noChangeArrowheads="1"/>
              </p:cNvSpPr>
              <p:nvPr/>
            </p:nvSpPr>
            <p:spPr bwMode="auto">
              <a:xfrm>
                <a:off x="2762" y="2600"/>
                <a:ext cx="529" cy="74"/>
              </a:xfrm>
              <a:prstGeom prst="rect">
                <a:avLst/>
              </a:prstGeom>
              <a:gradFill rotWithShape="0">
                <a:gsLst>
                  <a:gs pos="0">
                    <a:schemeClr val="folHlink">
                      <a:gamma/>
                      <a:shade val="46275"/>
                      <a:invGamma/>
                    </a:schemeClr>
                  </a:gs>
                  <a:gs pos="50000">
                    <a:schemeClr val="folHlink"/>
                  </a:gs>
                  <a:gs pos="100000">
                    <a:schemeClr val="folHlink">
                      <a:gamma/>
                      <a:shade val="46275"/>
                      <a:invGamma/>
                    </a:schemeClr>
                  </a:gs>
                </a:gsLst>
                <a:lin ang="0" scaled="1"/>
              </a:gra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grpSp>
        <p:grpSp>
          <p:nvGrpSpPr>
            <p:cNvPr id="30" name="Group 21"/>
            <p:cNvGrpSpPr>
              <a:grpSpLocks/>
            </p:cNvGrpSpPr>
            <p:nvPr/>
          </p:nvGrpSpPr>
          <p:grpSpPr bwMode="auto">
            <a:xfrm rot="-5400000">
              <a:off x="6413500" y="1496365"/>
              <a:ext cx="431800" cy="609600"/>
              <a:chOff x="3847" y="1884"/>
              <a:chExt cx="384" cy="704"/>
            </a:xfrm>
          </p:grpSpPr>
          <p:sp>
            <p:nvSpPr>
              <p:cNvPr id="31" name="Rectangle 22"/>
              <p:cNvSpPr>
                <a:spLocks noChangeArrowheads="1"/>
              </p:cNvSpPr>
              <p:nvPr/>
            </p:nvSpPr>
            <p:spPr bwMode="auto">
              <a:xfrm>
                <a:off x="3847" y="1884"/>
                <a:ext cx="384" cy="701"/>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tx2"/>
                  </a:buClr>
                  <a:buFont typeface="Wingdings" pitchFamily="2" charset="2"/>
                  <a:buChar char="§"/>
                  <a:defRPr sz="3200">
                    <a:solidFill>
                      <a:schemeClr val="tx1"/>
                    </a:solidFill>
                    <a:latin typeface="Arial" charset="0"/>
                  </a:defRPr>
                </a:lvl1pPr>
                <a:lvl2pPr marL="742950" indent="-285750" eaLnBrk="0" hangingPunct="0">
                  <a:spcBef>
                    <a:spcPct val="20000"/>
                  </a:spcBef>
                  <a:buClr>
                    <a:schemeClr val="tx2"/>
                  </a:buClr>
                  <a:buFont typeface="Arial" charset="0"/>
                  <a:buChar char="-"/>
                  <a:defRPr sz="2800">
                    <a:solidFill>
                      <a:schemeClr val="tx1"/>
                    </a:solidFill>
                    <a:latin typeface="Arial" charset="0"/>
                  </a:defRPr>
                </a:lvl2pPr>
                <a:lvl3pPr marL="1143000" indent="-228600" eaLnBrk="0" hangingPunct="0">
                  <a:spcBef>
                    <a:spcPct val="20000"/>
                  </a:spcBef>
                  <a:buClr>
                    <a:schemeClr val="tx2"/>
                  </a:buClr>
                  <a:buChar char="•"/>
                  <a:defRPr sz="2400">
                    <a:solidFill>
                      <a:schemeClr val="tx1"/>
                    </a:solidFill>
                    <a:latin typeface="Arial" charset="0"/>
                  </a:defRPr>
                </a:lvl3pPr>
                <a:lvl4pPr marL="1600200" indent="-228600" eaLnBrk="0" hangingPunct="0">
                  <a:spcBef>
                    <a:spcPct val="20000"/>
                  </a:spcBef>
                  <a:buClr>
                    <a:schemeClr val="tx2"/>
                  </a:buClr>
                  <a:buFont typeface="Arial" charset="0"/>
                  <a:buChar char="»"/>
                  <a:defRPr sz="2000">
                    <a:solidFill>
                      <a:schemeClr val="tx1"/>
                    </a:solidFill>
                    <a:latin typeface="Arial" charset="0"/>
                  </a:defRPr>
                </a:lvl4pPr>
                <a:lvl5pPr marL="2057400" indent="-228600" eaLnBrk="0" hangingPunct="0">
                  <a:spcBef>
                    <a:spcPct val="20000"/>
                  </a:spcBef>
                  <a:buClr>
                    <a:srgbClr val="005CAB"/>
                  </a:buClr>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Clr>
                    <a:srgbClr val="005CAB"/>
                  </a:buClr>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Clr>
                    <a:srgbClr val="005CAB"/>
                  </a:buClr>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Clr>
                    <a:srgbClr val="005CAB"/>
                  </a:buClr>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Clr>
                    <a:srgbClr val="005CAB"/>
                  </a:buClr>
                  <a:buFont typeface="Arial" charset="0"/>
                  <a:buChar char="-"/>
                  <a:defRPr sz="2000">
                    <a:solidFill>
                      <a:schemeClr val="tx1"/>
                    </a:solidFill>
                    <a:latin typeface="Arial" charset="0"/>
                  </a:defRPr>
                </a:lvl9pPr>
              </a:lstStyle>
              <a:p>
                <a:pPr eaLnBrk="1" hangingPunct="1">
                  <a:spcBef>
                    <a:spcPct val="0"/>
                  </a:spcBef>
                  <a:buClrTx/>
                  <a:buFontTx/>
                  <a:buNone/>
                </a:pPr>
                <a:endParaRPr lang="en-US" altLang="en-US" sz="1800"/>
              </a:p>
            </p:txBody>
          </p:sp>
          <p:sp>
            <p:nvSpPr>
              <p:cNvPr id="32" name="AutoShape 23"/>
              <p:cNvSpPr>
                <a:spLocks noChangeArrowheads="1"/>
              </p:cNvSpPr>
              <p:nvPr/>
            </p:nvSpPr>
            <p:spPr bwMode="auto">
              <a:xfrm>
                <a:off x="3847" y="1886"/>
                <a:ext cx="379" cy="702"/>
              </a:xfrm>
              <a:prstGeom prst="rtTriangle">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tx2"/>
                  </a:buClr>
                  <a:buFont typeface="Wingdings" pitchFamily="2" charset="2"/>
                  <a:buChar char="§"/>
                  <a:defRPr sz="3200">
                    <a:solidFill>
                      <a:schemeClr val="tx1"/>
                    </a:solidFill>
                    <a:latin typeface="Arial" charset="0"/>
                  </a:defRPr>
                </a:lvl1pPr>
                <a:lvl2pPr marL="742950" indent="-285750" eaLnBrk="0" hangingPunct="0">
                  <a:spcBef>
                    <a:spcPct val="20000"/>
                  </a:spcBef>
                  <a:buClr>
                    <a:schemeClr val="tx2"/>
                  </a:buClr>
                  <a:buFont typeface="Arial" charset="0"/>
                  <a:buChar char="-"/>
                  <a:defRPr sz="2800">
                    <a:solidFill>
                      <a:schemeClr val="tx1"/>
                    </a:solidFill>
                    <a:latin typeface="Arial" charset="0"/>
                  </a:defRPr>
                </a:lvl2pPr>
                <a:lvl3pPr marL="1143000" indent="-228600" eaLnBrk="0" hangingPunct="0">
                  <a:spcBef>
                    <a:spcPct val="20000"/>
                  </a:spcBef>
                  <a:buClr>
                    <a:schemeClr val="tx2"/>
                  </a:buClr>
                  <a:buChar char="•"/>
                  <a:defRPr sz="2400">
                    <a:solidFill>
                      <a:schemeClr val="tx1"/>
                    </a:solidFill>
                    <a:latin typeface="Arial" charset="0"/>
                  </a:defRPr>
                </a:lvl3pPr>
                <a:lvl4pPr marL="1600200" indent="-228600" eaLnBrk="0" hangingPunct="0">
                  <a:spcBef>
                    <a:spcPct val="20000"/>
                  </a:spcBef>
                  <a:buClr>
                    <a:schemeClr val="tx2"/>
                  </a:buClr>
                  <a:buFont typeface="Arial" charset="0"/>
                  <a:buChar char="»"/>
                  <a:defRPr sz="2000">
                    <a:solidFill>
                      <a:schemeClr val="tx1"/>
                    </a:solidFill>
                    <a:latin typeface="Arial" charset="0"/>
                  </a:defRPr>
                </a:lvl4pPr>
                <a:lvl5pPr marL="2057400" indent="-228600" eaLnBrk="0" hangingPunct="0">
                  <a:spcBef>
                    <a:spcPct val="20000"/>
                  </a:spcBef>
                  <a:buClr>
                    <a:srgbClr val="005CAB"/>
                  </a:buClr>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Clr>
                    <a:srgbClr val="005CAB"/>
                  </a:buClr>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Clr>
                    <a:srgbClr val="005CAB"/>
                  </a:buClr>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Clr>
                    <a:srgbClr val="005CAB"/>
                  </a:buClr>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Clr>
                    <a:srgbClr val="005CAB"/>
                  </a:buClr>
                  <a:buFont typeface="Arial" charset="0"/>
                  <a:buChar char="-"/>
                  <a:defRPr sz="2000">
                    <a:solidFill>
                      <a:schemeClr val="tx1"/>
                    </a:solidFill>
                    <a:latin typeface="Arial" charset="0"/>
                  </a:defRPr>
                </a:lvl9pPr>
              </a:lstStyle>
              <a:p>
                <a:pPr eaLnBrk="1" hangingPunct="1">
                  <a:spcBef>
                    <a:spcPct val="0"/>
                  </a:spcBef>
                  <a:buClrTx/>
                  <a:buFontTx/>
                  <a:buNone/>
                </a:pPr>
                <a:endParaRPr lang="en-US" altLang="en-US" sz="1800"/>
              </a:p>
            </p:txBody>
          </p:sp>
        </p:grpSp>
        <p:cxnSp>
          <p:nvCxnSpPr>
            <p:cNvPr id="33" name="AutoShape 29"/>
            <p:cNvCxnSpPr>
              <a:cxnSpLocks noChangeShapeType="1"/>
              <a:endCxn id="24" idx="0"/>
            </p:cNvCxnSpPr>
            <p:nvPr/>
          </p:nvCxnSpPr>
          <p:spPr bwMode="auto">
            <a:xfrm flipV="1">
              <a:off x="1524000" y="1436504"/>
              <a:ext cx="1790700" cy="718674"/>
            </a:xfrm>
            <a:prstGeom prst="bentConnector4">
              <a:avLst>
                <a:gd name="adj1" fmla="val 48936"/>
                <a:gd name="adj2" fmla="val 131808"/>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4" name="Group 30"/>
            <p:cNvGrpSpPr>
              <a:grpSpLocks/>
            </p:cNvGrpSpPr>
            <p:nvPr/>
          </p:nvGrpSpPr>
          <p:grpSpPr bwMode="auto">
            <a:xfrm rot="-5400000">
              <a:off x="2235200" y="1940865"/>
              <a:ext cx="304800" cy="381000"/>
              <a:chOff x="3847" y="1884"/>
              <a:chExt cx="384" cy="704"/>
            </a:xfrm>
          </p:grpSpPr>
          <p:sp>
            <p:nvSpPr>
              <p:cNvPr id="35" name="Rectangle 31"/>
              <p:cNvSpPr>
                <a:spLocks noChangeArrowheads="1"/>
              </p:cNvSpPr>
              <p:nvPr/>
            </p:nvSpPr>
            <p:spPr bwMode="auto">
              <a:xfrm>
                <a:off x="3847" y="1884"/>
                <a:ext cx="384" cy="701"/>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tx2"/>
                  </a:buClr>
                  <a:buFont typeface="Wingdings" pitchFamily="2" charset="2"/>
                  <a:buChar char="§"/>
                  <a:defRPr sz="3200">
                    <a:solidFill>
                      <a:schemeClr val="tx1"/>
                    </a:solidFill>
                    <a:latin typeface="Arial" charset="0"/>
                  </a:defRPr>
                </a:lvl1pPr>
                <a:lvl2pPr marL="742950" indent="-285750" eaLnBrk="0" hangingPunct="0">
                  <a:spcBef>
                    <a:spcPct val="20000"/>
                  </a:spcBef>
                  <a:buClr>
                    <a:schemeClr val="tx2"/>
                  </a:buClr>
                  <a:buFont typeface="Arial" charset="0"/>
                  <a:buChar char="-"/>
                  <a:defRPr sz="2800">
                    <a:solidFill>
                      <a:schemeClr val="tx1"/>
                    </a:solidFill>
                    <a:latin typeface="Arial" charset="0"/>
                  </a:defRPr>
                </a:lvl2pPr>
                <a:lvl3pPr marL="1143000" indent="-228600" eaLnBrk="0" hangingPunct="0">
                  <a:spcBef>
                    <a:spcPct val="20000"/>
                  </a:spcBef>
                  <a:buClr>
                    <a:schemeClr val="tx2"/>
                  </a:buClr>
                  <a:buChar char="•"/>
                  <a:defRPr sz="2400">
                    <a:solidFill>
                      <a:schemeClr val="tx1"/>
                    </a:solidFill>
                    <a:latin typeface="Arial" charset="0"/>
                  </a:defRPr>
                </a:lvl3pPr>
                <a:lvl4pPr marL="1600200" indent="-228600" eaLnBrk="0" hangingPunct="0">
                  <a:spcBef>
                    <a:spcPct val="20000"/>
                  </a:spcBef>
                  <a:buClr>
                    <a:schemeClr val="tx2"/>
                  </a:buClr>
                  <a:buFont typeface="Arial" charset="0"/>
                  <a:buChar char="»"/>
                  <a:defRPr sz="2000">
                    <a:solidFill>
                      <a:schemeClr val="tx1"/>
                    </a:solidFill>
                    <a:latin typeface="Arial" charset="0"/>
                  </a:defRPr>
                </a:lvl4pPr>
                <a:lvl5pPr marL="2057400" indent="-228600" eaLnBrk="0" hangingPunct="0">
                  <a:spcBef>
                    <a:spcPct val="20000"/>
                  </a:spcBef>
                  <a:buClr>
                    <a:srgbClr val="005CAB"/>
                  </a:buClr>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Clr>
                    <a:srgbClr val="005CAB"/>
                  </a:buClr>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Clr>
                    <a:srgbClr val="005CAB"/>
                  </a:buClr>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Clr>
                    <a:srgbClr val="005CAB"/>
                  </a:buClr>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Clr>
                    <a:srgbClr val="005CAB"/>
                  </a:buClr>
                  <a:buFont typeface="Arial" charset="0"/>
                  <a:buChar char="-"/>
                  <a:defRPr sz="2000">
                    <a:solidFill>
                      <a:schemeClr val="tx1"/>
                    </a:solidFill>
                    <a:latin typeface="Arial" charset="0"/>
                  </a:defRPr>
                </a:lvl9pPr>
              </a:lstStyle>
              <a:p>
                <a:pPr eaLnBrk="1" hangingPunct="1">
                  <a:spcBef>
                    <a:spcPct val="0"/>
                  </a:spcBef>
                  <a:buClrTx/>
                  <a:buFontTx/>
                  <a:buNone/>
                </a:pPr>
                <a:endParaRPr lang="en-US" altLang="en-US" sz="1800"/>
              </a:p>
            </p:txBody>
          </p:sp>
          <p:sp>
            <p:nvSpPr>
              <p:cNvPr id="36" name="AutoShape 32"/>
              <p:cNvSpPr>
                <a:spLocks noChangeArrowheads="1"/>
              </p:cNvSpPr>
              <p:nvPr/>
            </p:nvSpPr>
            <p:spPr bwMode="auto">
              <a:xfrm>
                <a:off x="3847" y="1886"/>
                <a:ext cx="379" cy="702"/>
              </a:xfrm>
              <a:prstGeom prst="rtTriangle">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tx2"/>
                  </a:buClr>
                  <a:buFont typeface="Wingdings" pitchFamily="2" charset="2"/>
                  <a:buChar char="§"/>
                  <a:defRPr sz="3200">
                    <a:solidFill>
                      <a:schemeClr val="tx1"/>
                    </a:solidFill>
                    <a:latin typeface="Arial" charset="0"/>
                  </a:defRPr>
                </a:lvl1pPr>
                <a:lvl2pPr marL="742950" indent="-285750" eaLnBrk="0" hangingPunct="0">
                  <a:spcBef>
                    <a:spcPct val="20000"/>
                  </a:spcBef>
                  <a:buClr>
                    <a:schemeClr val="tx2"/>
                  </a:buClr>
                  <a:buFont typeface="Arial" charset="0"/>
                  <a:buChar char="-"/>
                  <a:defRPr sz="2800">
                    <a:solidFill>
                      <a:schemeClr val="tx1"/>
                    </a:solidFill>
                    <a:latin typeface="Arial" charset="0"/>
                  </a:defRPr>
                </a:lvl2pPr>
                <a:lvl3pPr marL="1143000" indent="-228600" eaLnBrk="0" hangingPunct="0">
                  <a:spcBef>
                    <a:spcPct val="20000"/>
                  </a:spcBef>
                  <a:buClr>
                    <a:schemeClr val="tx2"/>
                  </a:buClr>
                  <a:buChar char="•"/>
                  <a:defRPr sz="2400">
                    <a:solidFill>
                      <a:schemeClr val="tx1"/>
                    </a:solidFill>
                    <a:latin typeface="Arial" charset="0"/>
                  </a:defRPr>
                </a:lvl3pPr>
                <a:lvl4pPr marL="1600200" indent="-228600" eaLnBrk="0" hangingPunct="0">
                  <a:spcBef>
                    <a:spcPct val="20000"/>
                  </a:spcBef>
                  <a:buClr>
                    <a:schemeClr val="tx2"/>
                  </a:buClr>
                  <a:buFont typeface="Arial" charset="0"/>
                  <a:buChar char="»"/>
                  <a:defRPr sz="2000">
                    <a:solidFill>
                      <a:schemeClr val="tx1"/>
                    </a:solidFill>
                    <a:latin typeface="Arial" charset="0"/>
                  </a:defRPr>
                </a:lvl4pPr>
                <a:lvl5pPr marL="2057400" indent="-228600" eaLnBrk="0" hangingPunct="0">
                  <a:spcBef>
                    <a:spcPct val="20000"/>
                  </a:spcBef>
                  <a:buClr>
                    <a:srgbClr val="005CAB"/>
                  </a:buClr>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Clr>
                    <a:srgbClr val="005CAB"/>
                  </a:buClr>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Clr>
                    <a:srgbClr val="005CAB"/>
                  </a:buClr>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Clr>
                    <a:srgbClr val="005CAB"/>
                  </a:buClr>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Clr>
                    <a:srgbClr val="005CAB"/>
                  </a:buClr>
                  <a:buFont typeface="Arial" charset="0"/>
                  <a:buChar char="-"/>
                  <a:defRPr sz="2000">
                    <a:solidFill>
                      <a:schemeClr val="tx1"/>
                    </a:solidFill>
                    <a:latin typeface="Arial" charset="0"/>
                  </a:defRPr>
                </a:lvl9pPr>
              </a:lstStyle>
              <a:p>
                <a:pPr eaLnBrk="1" hangingPunct="1">
                  <a:spcBef>
                    <a:spcPct val="0"/>
                  </a:spcBef>
                  <a:buClrTx/>
                  <a:buFontTx/>
                  <a:buNone/>
                </a:pPr>
                <a:endParaRPr lang="en-US" altLang="en-US" sz="1800"/>
              </a:p>
            </p:txBody>
          </p:sp>
        </p:grpSp>
        <p:cxnSp>
          <p:nvCxnSpPr>
            <p:cNvPr id="37" name="AutoShape 33"/>
            <p:cNvCxnSpPr>
              <a:cxnSpLocks noChangeShapeType="1"/>
              <a:stCxn id="25" idx="2"/>
              <a:endCxn id="17" idx="0"/>
            </p:cNvCxnSpPr>
            <p:nvPr/>
          </p:nvCxnSpPr>
          <p:spPr bwMode="auto">
            <a:xfrm rot="5400000" flipH="1" flipV="1">
              <a:off x="3429794" y="1319359"/>
              <a:ext cx="836612" cy="1066800"/>
            </a:xfrm>
            <a:prstGeom prst="bentConnector5">
              <a:avLst>
                <a:gd name="adj1" fmla="val -27083"/>
                <a:gd name="adj2" fmla="val 50000"/>
                <a:gd name="adj3" fmla="val 127273"/>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AutoShape 34"/>
            <p:cNvCxnSpPr>
              <a:cxnSpLocks noChangeShapeType="1"/>
              <a:stCxn id="18" idx="2"/>
              <a:endCxn id="28" idx="0"/>
            </p:cNvCxnSpPr>
            <p:nvPr/>
          </p:nvCxnSpPr>
          <p:spPr bwMode="auto">
            <a:xfrm rot="5400000" flipH="1" flipV="1">
              <a:off x="4496594" y="1319359"/>
              <a:ext cx="836612" cy="1066800"/>
            </a:xfrm>
            <a:prstGeom prst="bentConnector5">
              <a:avLst>
                <a:gd name="adj1" fmla="val -27083"/>
                <a:gd name="adj2" fmla="val 50000"/>
                <a:gd name="adj3" fmla="val 127273"/>
              </a:avLst>
            </a:prstGeom>
            <a:noFill/>
            <a:ln w="9525">
              <a:solidFill>
                <a:schemeClr val="tx1"/>
              </a:solidFill>
              <a:prstDash val="dash"/>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AutoShape 35"/>
            <p:cNvCxnSpPr>
              <a:cxnSpLocks noChangeShapeType="1"/>
            </p:cNvCxnSpPr>
            <p:nvPr/>
          </p:nvCxnSpPr>
          <p:spPr bwMode="auto">
            <a:xfrm flipV="1">
              <a:off x="5448300" y="1816488"/>
              <a:ext cx="876300" cy="681037"/>
            </a:xfrm>
            <a:prstGeom prst="bentConnector3">
              <a:avLst>
                <a:gd name="adj1" fmla="val 50000"/>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Elbow Connector 39"/>
            <p:cNvCxnSpPr/>
            <p:nvPr/>
          </p:nvCxnSpPr>
          <p:spPr bwMode="auto">
            <a:xfrm rot="16200000" flipH="1">
              <a:off x="4809835" y="1857521"/>
              <a:ext cx="211138" cy="1066800"/>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bwMode="auto">
            <a:xfrm>
              <a:off x="5452267" y="2269477"/>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endCxn id="12" idx="3"/>
            </p:cNvCxnSpPr>
            <p:nvPr/>
          </p:nvCxnSpPr>
          <p:spPr bwMode="auto">
            <a:xfrm>
              <a:off x="8088313" y="1299515"/>
              <a:ext cx="0" cy="2730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tangle 36"/>
            <p:cNvSpPr>
              <a:spLocks noChangeArrowheads="1"/>
            </p:cNvSpPr>
            <p:nvPr/>
          </p:nvSpPr>
          <p:spPr bwMode="auto">
            <a:xfrm>
              <a:off x="87313" y="2474265"/>
              <a:ext cx="22987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Font typeface="Wingdings" pitchFamily="2" charset="2"/>
                <a:buChar char="§"/>
                <a:defRPr sz="3200">
                  <a:solidFill>
                    <a:schemeClr val="tx1"/>
                  </a:solidFill>
                  <a:latin typeface="Arial" charset="0"/>
                </a:defRPr>
              </a:lvl1pPr>
              <a:lvl2pPr marL="742950" indent="-285750" eaLnBrk="0" hangingPunct="0">
                <a:spcBef>
                  <a:spcPct val="20000"/>
                </a:spcBef>
                <a:buClr>
                  <a:schemeClr val="tx2"/>
                </a:buClr>
                <a:buFont typeface="Arial" charset="0"/>
                <a:buChar char="-"/>
                <a:defRPr sz="2800">
                  <a:solidFill>
                    <a:schemeClr val="tx1"/>
                  </a:solidFill>
                  <a:latin typeface="Arial" charset="0"/>
                </a:defRPr>
              </a:lvl2pPr>
              <a:lvl3pPr marL="1143000" indent="-228600" eaLnBrk="0" hangingPunct="0">
                <a:spcBef>
                  <a:spcPct val="20000"/>
                </a:spcBef>
                <a:buClr>
                  <a:schemeClr val="tx2"/>
                </a:buClr>
                <a:buChar char="•"/>
                <a:defRPr sz="2400">
                  <a:solidFill>
                    <a:schemeClr val="tx1"/>
                  </a:solidFill>
                  <a:latin typeface="Arial" charset="0"/>
                </a:defRPr>
              </a:lvl3pPr>
              <a:lvl4pPr marL="1600200" indent="-228600" eaLnBrk="0" hangingPunct="0">
                <a:spcBef>
                  <a:spcPct val="20000"/>
                </a:spcBef>
                <a:buClr>
                  <a:schemeClr val="tx2"/>
                </a:buClr>
                <a:buFont typeface="Arial" charset="0"/>
                <a:buChar char="»"/>
                <a:defRPr sz="2000">
                  <a:solidFill>
                    <a:schemeClr val="tx1"/>
                  </a:solidFill>
                  <a:latin typeface="Arial" charset="0"/>
                </a:defRPr>
              </a:lvl4pPr>
              <a:lvl5pPr marL="2057400" indent="-228600" eaLnBrk="0" hangingPunct="0">
                <a:spcBef>
                  <a:spcPct val="20000"/>
                </a:spcBef>
                <a:buClr>
                  <a:srgbClr val="005CAB"/>
                </a:buClr>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Clr>
                  <a:srgbClr val="005CAB"/>
                </a:buClr>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Clr>
                  <a:srgbClr val="005CAB"/>
                </a:buClr>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Clr>
                  <a:srgbClr val="005CAB"/>
                </a:buClr>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Clr>
                  <a:srgbClr val="005CAB"/>
                </a:buClr>
                <a:buFont typeface="Arial" charset="0"/>
                <a:buChar char="-"/>
                <a:defRPr sz="2000">
                  <a:solidFill>
                    <a:schemeClr val="tx1"/>
                  </a:solidFill>
                  <a:latin typeface="Arial" charset="0"/>
                </a:defRPr>
              </a:lvl9pPr>
            </a:lstStyle>
            <a:p>
              <a:pPr algn="ctr">
                <a:spcBef>
                  <a:spcPct val="0"/>
                </a:spcBef>
                <a:buClrTx/>
                <a:buFontTx/>
                <a:buNone/>
              </a:pPr>
              <a:r>
                <a:rPr lang="en-US" altLang="en-US" sz="1400" b="1" dirty="0"/>
                <a:t>Centrifuge/</a:t>
              </a:r>
            </a:p>
            <a:p>
              <a:pPr algn="ctr">
                <a:spcBef>
                  <a:spcPct val="0"/>
                </a:spcBef>
                <a:buClrTx/>
                <a:buFontTx/>
                <a:buNone/>
              </a:pPr>
              <a:r>
                <a:rPr lang="en-US" altLang="en-US" sz="1400" b="1" dirty="0"/>
                <a:t>Depth Filtration</a:t>
              </a:r>
            </a:p>
          </p:txBody>
        </p:sp>
        <p:sp>
          <p:nvSpPr>
            <p:cNvPr id="45" name="Rectangle 37"/>
            <p:cNvSpPr>
              <a:spLocks noChangeArrowheads="1"/>
            </p:cNvSpPr>
            <p:nvPr/>
          </p:nvSpPr>
          <p:spPr bwMode="auto">
            <a:xfrm>
              <a:off x="4956175" y="2530765"/>
              <a:ext cx="8371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tx2"/>
                </a:buClr>
                <a:buFont typeface="Wingdings" pitchFamily="2" charset="2"/>
                <a:buChar char="§"/>
                <a:defRPr sz="3200">
                  <a:solidFill>
                    <a:schemeClr val="tx1"/>
                  </a:solidFill>
                  <a:latin typeface="Arial" charset="0"/>
                </a:defRPr>
              </a:lvl1pPr>
              <a:lvl2pPr marL="742950" indent="-285750" eaLnBrk="0" hangingPunct="0">
                <a:spcBef>
                  <a:spcPct val="20000"/>
                </a:spcBef>
                <a:buClr>
                  <a:schemeClr val="tx2"/>
                </a:buClr>
                <a:buFont typeface="Arial" charset="0"/>
                <a:buChar char="-"/>
                <a:defRPr sz="2800">
                  <a:solidFill>
                    <a:schemeClr val="tx1"/>
                  </a:solidFill>
                  <a:latin typeface="Arial" charset="0"/>
                </a:defRPr>
              </a:lvl2pPr>
              <a:lvl3pPr marL="1143000" indent="-228600" eaLnBrk="0" hangingPunct="0">
                <a:spcBef>
                  <a:spcPct val="20000"/>
                </a:spcBef>
                <a:buClr>
                  <a:schemeClr val="tx2"/>
                </a:buClr>
                <a:buChar char="•"/>
                <a:defRPr sz="2400">
                  <a:solidFill>
                    <a:schemeClr val="tx1"/>
                  </a:solidFill>
                  <a:latin typeface="Arial" charset="0"/>
                </a:defRPr>
              </a:lvl3pPr>
              <a:lvl4pPr marL="1600200" indent="-228600" eaLnBrk="0" hangingPunct="0">
                <a:spcBef>
                  <a:spcPct val="20000"/>
                </a:spcBef>
                <a:buClr>
                  <a:schemeClr val="tx2"/>
                </a:buClr>
                <a:buFont typeface="Arial" charset="0"/>
                <a:buChar char="»"/>
                <a:defRPr sz="2000">
                  <a:solidFill>
                    <a:schemeClr val="tx1"/>
                  </a:solidFill>
                  <a:latin typeface="Arial" charset="0"/>
                </a:defRPr>
              </a:lvl4pPr>
              <a:lvl5pPr marL="2057400" indent="-228600" eaLnBrk="0" hangingPunct="0">
                <a:spcBef>
                  <a:spcPct val="20000"/>
                </a:spcBef>
                <a:buClr>
                  <a:srgbClr val="005CAB"/>
                </a:buClr>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Clr>
                  <a:srgbClr val="005CAB"/>
                </a:buClr>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Clr>
                  <a:srgbClr val="005CAB"/>
                </a:buClr>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Clr>
                  <a:srgbClr val="005CAB"/>
                </a:buClr>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Clr>
                  <a:srgbClr val="005CAB"/>
                </a:buClr>
                <a:buFont typeface="Arial" charset="0"/>
                <a:buChar char="-"/>
                <a:defRPr sz="2000">
                  <a:solidFill>
                    <a:schemeClr val="tx1"/>
                  </a:solidFill>
                  <a:latin typeface="Arial" charset="0"/>
                </a:defRPr>
              </a:lvl9pPr>
            </a:lstStyle>
            <a:p>
              <a:pPr algn="ctr">
                <a:spcBef>
                  <a:spcPct val="0"/>
                </a:spcBef>
                <a:buClrTx/>
                <a:buFontTx/>
                <a:buNone/>
              </a:pPr>
              <a:r>
                <a:rPr lang="en-US" altLang="en-US" sz="1400" b="1" dirty="0"/>
                <a:t>HIC</a:t>
              </a:r>
            </a:p>
          </p:txBody>
        </p:sp>
      </p:grpSp>
      <p:sp>
        <p:nvSpPr>
          <p:cNvPr id="54" name="Content Placeholder 2"/>
          <p:cNvSpPr>
            <a:spLocks noGrp="1"/>
          </p:cNvSpPr>
          <p:nvPr>
            <p:ph idx="1"/>
          </p:nvPr>
        </p:nvSpPr>
        <p:spPr>
          <a:xfrm>
            <a:off x="459007" y="4473129"/>
            <a:ext cx="8225319" cy="1636719"/>
          </a:xfrm>
        </p:spPr>
        <p:txBody>
          <a:bodyPr>
            <a:normAutofit/>
          </a:bodyPr>
          <a:lstStyle/>
          <a:p>
            <a:pPr>
              <a:lnSpc>
                <a:spcPct val="100000"/>
              </a:lnSpc>
              <a:spcBef>
                <a:spcPts val="600"/>
              </a:spcBef>
            </a:pPr>
            <a:endParaRPr lang="en-US" sz="1800" b="1" dirty="0">
              <a:solidFill>
                <a:schemeClr val="tx1"/>
              </a:solidFill>
            </a:endParaRPr>
          </a:p>
          <a:p>
            <a:pPr marL="223838">
              <a:lnSpc>
                <a:spcPct val="100000"/>
              </a:lnSpc>
            </a:pPr>
            <a:r>
              <a:rPr lang="en-US" sz="1800" dirty="0">
                <a:solidFill>
                  <a:schemeClr val="tx1"/>
                </a:solidFill>
              </a:rPr>
              <a:t>Small-scale models → compare model outputs to at-scale runs</a:t>
            </a:r>
          </a:p>
          <a:p>
            <a:pPr lvl="4" indent="0">
              <a:buNone/>
            </a:pPr>
            <a:endParaRPr lang="en-US" sz="1300" dirty="0">
              <a:solidFill>
                <a:srgbClr val="59595B"/>
              </a:solidFill>
            </a:endParaRPr>
          </a:p>
          <a:p>
            <a:pPr marL="346075" lvl="2" indent="0">
              <a:buNone/>
            </a:pPr>
            <a:endParaRPr lang="en-US" sz="1600" dirty="0">
              <a:solidFill>
                <a:srgbClr val="59595B"/>
              </a:solidFill>
            </a:endParaRPr>
          </a:p>
          <a:p>
            <a:pPr marL="0" lvl="1"/>
            <a:endParaRPr lang="en-US" sz="1600" dirty="0">
              <a:solidFill>
                <a:srgbClr val="59595B"/>
              </a:solidFill>
            </a:endParaRPr>
          </a:p>
          <a:p>
            <a:pPr lvl="1"/>
            <a:endParaRPr lang="en-US" sz="1600" dirty="0">
              <a:solidFill>
                <a:srgbClr val="59595B"/>
              </a:solidFill>
            </a:endParaRPr>
          </a:p>
          <a:p>
            <a:pPr lvl="1"/>
            <a:endParaRPr lang="en-US" sz="1600" dirty="0">
              <a:solidFill>
                <a:srgbClr val="59595B"/>
              </a:solidFill>
            </a:endParaRPr>
          </a:p>
        </p:txBody>
      </p:sp>
    </p:spTree>
    <p:extLst>
      <p:ext uri="{BB962C8B-B14F-4D97-AF65-F5344CB8AC3E}">
        <p14:creationId xmlns:p14="http://schemas.microsoft.com/office/powerpoint/2010/main" val="1685765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2985549" y="1312301"/>
            <a:ext cx="5996526" cy="4612654"/>
          </a:xfrm>
        </p:spPr>
        <p:txBody>
          <a:bodyPr>
            <a:normAutofit/>
          </a:bodyPr>
          <a:lstStyle/>
          <a:p>
            <a:pPr marL="0" indent="0">
              <a:buNone/>
            </a:pPr>
            <a:r>
              <a:rPr lang="en-US" sz="2400" b="0" dirty="0">
                <a:solidFill>
                  <a:schemeClr val="tx1"/>
                </a:solidFill>
              </a:rPr>
              <a:t>Automated scale-down chromatography systems</a:t>
            </a:r>
          </a:p>
          <a:p>
            <a:pPr marL="0" indent="0">
              <a:buNone/>
            </a:pPr>
            <a:endParaRPr lang="en-US" sz="2400" b="0" dirty="0">
              <a:solidFill>
                <a:schemeClr val="tx1"/>
              </a:solidFill>
            </a:endParaRPr>
          </a:p>
          <a:p>
            <a:pPr marL="0" indent="0">
              <a:buNone/>
            </a:pPr>
            <a:endParaRPr lang="en-US" sz="2400" b="0" dirty="0">
              <a:solidFill>
                <a:schemeClr val="tx1"/>
              </a:solidFill>
            </a:endParaRPr>
          </a:p>
          <a:p>
            <a:pPr marL="0" indent="0">
              <a:buNone/>
            </a:pPr>
            <a:r>
              <a:rPr lang="en-US" sz="2400" b="0" dirty="0">
                <a:solidFill>
                  <a:schemeClr val="tx1"/>
                </a:solidFill>
              </a:rPr>
              <a:t>High throughput technology</a:t>
            </a:r>
          </a:p>
          <a:p>
            <a:pPr marL="0" indent="0">
              <a:buNone/>
            </a:pPr>
            <a:endParaRPr lang="en-US" sz="2400" b="0" dirty="0">
              <a:solidFill>
                <a:schemeClr val="tx1"/>
              </a:solidFill>
            </a:endParaRPr>
          </a:p>
          <a:p>
            <a:pPr marL="0" indent="0">
              <a:buNone/>
            </a:pPr>
            <a:endParaRPr lang="en-US" sz="2400" b="0" dirty="0">
              <a:solidFill>
                <a:schemeClr val="tx1"/>
              </a:solidFill>
            </a:endParaRPr>
          </a:p>
          <a:p>
            <a:pPr marL="0" indent="0">
              <a:buNone/>
            </a:pPr>
            <a:r>
              <a:rPr lang="en-US" sz="2400" b="0" dirty="0">
                <a:solidFill>
                  <a:schemeClr val="tx1"/>
                </a:solidFill>
              </a:rPr>
              <a:t>Mechanistic modeling</a:t>
            </a:r>
          </a:p>
        </p:txBody>
      </p:sp>
      <p:sp>
        <p:nvSpPr>
          <p:cNvPr id="3" name="Title 2"/>
          <p:cNvSpPr>
            <a:spLocks noGrp="1"/>
          </p:cNvSpPr>
          <p:nvPr>
            <p:ph type="title"/>
          </p:nvPr>
        </p:nvSpPr>
        <p:spPr/>
        <p:txBody>
          <a:bodyPr/>
          <a:lstStyle/>
          <a:p>
            <a:r>
              <a:rPr lang="en-US" sz="2700" b="1" dirty="0">
                <a:solidFill>
                  <a:schemeClr val="accent1"/>
                </a:solidFill>
              </a:rPr>
              <a:t>Development Tools</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0426"/>
          <a:stretch/>
        </p:blipFill>
        <p:spPr>
          <a:xfrm>
            <a:off x="968706" y="939166"/>
            <a:ext cx="955325" cy="1623060"/>
          </a:xfrm>
          <a:prstGeom prst="rect">
            <a:avLst/>
          </a:prstGeom>
        </p:spPr>
      </p:pic>
      <p:pic>
        <p:nvPicPr>
          <p:cNvPr id="5" name="Picture 4" descr="C:\TEMP\SNAGHTMLdaefd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2218" y="2998631"/>
            <a:ext cx="2498056" cy="1239994"/>
          </a:xfrm>
          <a:prstGeom prst="rect">
            <a:avLst/>
          </a:prstGeom>
          <a:noFill/>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045" y="4572896"/>
            <a:ext cx="2291229" cy="1168527"/>
          </a:xfrm>
          <a:prstGeom prst="rect">
            <a:avLst/>
          </a:prstGeom>
        </p:spPr>
      </p:pic>
    </p:spTree>
    <p:extLst>
      <p:ext uri="{BB962C8B-B14F-4D97-AF65-F5344CB8AC3E}">
        <p14:creationId xmlns:p14="http://schemas.microsoft.com/office/powerpoint/2010/main" val="93366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Disclaimer</a:t>
            </a:r>
          </a:p>
        </p:txBody>
      </p:sp>
      <p:sp>
        <p:nvSpPr>
          <p:cNvPr id="5" name="Subtitle 4"/>
          <p:cNvSpPr>
            <a:spLocks noGrp="1"/>
          </p:cNvSpPr>
          <p:nvPr>
            <p:ph type="subTitle" idx="1"/>
          </p:nvPr>
        </p:nvSpPr>
        <p:spPr/>
        <p:txBody>
          <a:bodyPr/>
          <a:lstStyle/>
          <a:p>
            <a:pPr marL="285750" indent="-285750">
              <a:buFont typeface="Arial" panose="020B0604020202020204" pitchFamily="34" charset="0"/>
              <a:buChar char="•"/>
            </a:pPr>
            <a:r>
              <a:rPr lang="en-US" cap="none" dirty="0"/>
              <a:t>The processes and perspectives stated in these slides are generalized to biopharmaceutical manufacturing and do not represent those of Biogen</a:t>
            </a:r>
          </a:p>
        </p:txBody>
      </p:sp>
    </p:spTree>
    <p:extLst>
      <p:ext uri="{BB962C8B-B14F-4D97-AF65-F5344CB8AC3E}">
        <p14:creationId xmlns:p14="http://schemas.microsoft.com/office/powerpoint/2010/main" val="24145581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C:\TEMP\SNAGHTMLa791683.PNG"/>
          <p:cNvPicPr>
            <a:picLocks noChangeAspect="1" noChangeArrowheads="1"/>
          </p:cNvPicPr>
          <p:nvPr/>
        </p:nvPicPr>
        <p:blipFill rotWithShape="1">
          <a:blip r:embed="rId3">
            <a:extLst>
              <a:ext uri="{28A0092B-C50C-407E-A947-70E740481C1C}">
                <a14:useLocalDpi xmlns:a14="http://schemas.microsoft.com/office/drawing/2010/main" val="0"/>
              </a:ext>
            </a:extLst>
          </a:blip>
          <a:srcRect l="2742" r="35651" b="13894"/>
          <a:stretch/>
        </p:blipFill>
        <p:spPr bwMode="auto">
          <a:xfrm>
            <a:off x="372533" y="1054202"/>
            <a:ext cx="3962400" cy="530425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sz="2700" b="1" dirty="0">
                <a:solidFill>
                  <a:schemeClr val="accent1"/>
                </a:solidFill>
              </a:rPr>
              <a:t>Chromatography</a:t>
            </a:r>
            <a:br>
              <a:rPr lang="en-US" sz="3200" b="1" dirty="0">
                <a:solidFill>
                  <a:schemeClr val="accent1"/>
                </a:solidFill>
              </a:rPr>
            </a:br>
            <a:r>
              <a:rPr lang="en-US" sz="2000" b="1" dirty="0">
                <a:solidFill>
                  <a:schemeClr val="accent1"/>
                </a:solidFill>
              </a:rPr>
              <a:t>Scale-Down Principles and Parameters</a:t>
            </a:r>
            <a:endParaRPr lang="en-US" sz="3200" b="1" dirty="0">
              <a:solidFill>
                <a:schemeClr val="accent1"/>
              </a:solidFill>
            </a:endParaRPr>
          </a:p>
        </p:txBody>
      </p:sp>
    </p:spTree>
    <p:extLst>
      <p:ext uri="{BB962C8B-B14F-4D97-AF65-F5344CB8AC3E}">
        <p14:creationId xmlns:p14="http://schemas.microsoft.com/office/powerpoint/2010/main" val="3068063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C:\TEMP\SNAGHTMLa791683.PNG"/>
          <p:cNvPicPr>
            <a:picLocks noChangeAspect="1" noChangeArrowheads="1"/>
          </p:cNvPicPr>
          <p:nvPr/>
        </p:nvPicPr>
        <p:blipFill rotWithShape="1">
          <a:blip r:embed="rId3">
            <a:extLst>
              <a:ext uri="{28A0092B-C50C-407E-A947-70E740481C1C}">
                <a14:useLocalDpi xmlns:a14="http://schemas.microsoft.com/office/drawing/2010/main" val="0"/>
              </a:ext>
            </a:extLst>
          </a:blip>
          <a:srcRect l="2742" r="35651" b="13894"/>
          <a:stretch/>
        </p:blipFill>
        <p:spPr bwMode="auto">
          <a:xfrm>
            <a:off x="372533" y="1054202"/>
            <a:ext cx="3962400" cy="530425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87867" y="1041400"/>
            <a:ext cx="4580466" cy="5342467"/>
          </a:xfrm>
          <a:prstGeom prst="rect">
            <a:avLst/>
          </a:prstGeom>
          <a:solidFill>
            <a:schemeClr val="bg1">
              <a:alpha val="7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an 3"/>
          <p:cNvSpPr/>
          <p:nvPr/>
        </p:nvSpPr>
        <p:spPr>
          <a:xfrm>
            <a:off x="1261533" y="3693164"/>
            <a:ext cx="2150532" cy="1515534"/>
          </a:xfrm>
          <a:prstGeom prst="can">
            <a:avLst>
              <a:gd name="adj" fmla="val 50000"/>
            </a:avLst>
          </a:prstGeom>
          <a:gradFill>
            <a:gsLst>
              <a:gs pos="0">
                <a:srgbClr val="FBF9D9"/>
              </a:gs>
              <a:gs pos="100000">
                <a:srgbClr val="FEFFE1"/>
              </a:gs>
            </a:gsLst>
          </a:gra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3090333" y="4258733"/>
            <a:ext cx="59267" cy="88053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3149600" y="4656667"/>
            <a:ext cx="1557867" cy="846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2050" name="Picture 2" descr="https://www.dibaind.com/wp-content/uploads/2014/10/10mm-11-256x102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0907" y="3877735"/>
            <a:ext cx="377918" cy="1511671"/>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1"/>
          <p:cNvSpPr txBox="1">
            <a:spLocks/>
          </p:cNvSpPr>
          <p:nvPr/>
        </p:nvSpPr>
        <p:spPr>
          <a:xfrm>
            <a:off x="3325546" y="4258640"/>
            <a:ext cx="1345361" cy="574617"/>
          </a:xfrm>
          <a:prstGeom prst="rect">
            <a:avLst/>
          </a:prstGeom>
        </p:spPr>
        <p:txBody>
          <a:bodyPr vert="horz" lIns="91440" tIns="45720" rIns="91440" bIns="45720" rtlCol="0">
            <a:normAutofit/>
          </a:bodyPr>
          <a:lstStyle>
            <a:lvl1pPr marL="457200" indent="-457200" algn="l" defTabSz="457200" rtl="0" eaLnBrk="1" latinLnBrk="0" hangingPunct="1">
              <a:lnSpc>
                <a:spcPct val="110000"/>
              </a:lnSpc>
              <a:spcBef>
                <a:spcPts val="300"/>
              </a:spcBef>
              <a:spcAft>
                <a:spcPts val="300"/>
              </a:spcAft>
              <a:buFont typeface="Arial" panose="020B0604020202020204" pitchFamily="34" charset="0"/>
              <a:buChar char="•"/>
              <a:defRPr sz="3200" kern="1200">
                <a:solidFill>
                  <a:srgbClr val="7C878E"/>
                </a:solidFill>
                <a:latin typeface="+mn-lt"/>
                <a:ea typeface="+mn-ea"/>
                <a:cs typeface="+mn-cs"/>
              </a:defRPr>
            </a:lvl1pPr>
            <a:lvl2pPr marL="914400" indent="-457200" algn="l" defTabSz="457200" rtl="0" eaLnBrk="1" latinLnBrk="0" hangingPunct="1">
              <a:lnSpc>
                <a:spcPct val="110000"/>
              </a:lnSpc>
              <a:spcBef>
                <a:spcPts val="300"/>
              </a:spcBef>
              <a:spcAft>
                <a:spcPts val="300"/>
              </a:spcAft>
              <a:buFont typeface="Courier New" panose="02070309020205020404" pitchFamily="49" charset="0"/>
              <a:buChar char="o"/>
              <a:defRPr sz="2800" kern="1200" baseline="0">
                <a:solidFill>
                  <a:srgbClr val="7C878E"/>
                </a:solidFill>
                <a:latin typeface="+mn-lt"/>
                <a:ea typeface="+mn-ea"/>
                <a:cs typeface="+mn-cs"/>
              </a:defRPr>
            </a:lvl2pPr>
            <a:lvl3pPr marL="1371600" indent="-457200" algn="l" defTabSz="457200" rtl="0" eaLnBrk="1" latinLnBrk="0" hangingPunct="1">
              <a:lnSpc>
                <a:spcPct val="110000"/>
              </a:lnSpc>
              <a:spcBef>
                <a:spcPts val="300"/>
              </a:spcBef>
              <a:spcAft>
                <a:spcPts val="300"/>
              </a:spcAft>
              <a:buFont typeface="Wingdings" panose="05000000000000000000" pitchFamily="2" charset="2"/>
              <a:buChar char="§"/>
              <a:defRPr sz="2400" kern="1200">
                <a:solidFill>
                  <a:srgbClr val="7C878E"/>
                </a:solidFill>
                <a:latin typeface="+mn-lt"/>
                <a:ea typeface="+mn-ea"/>
                <a:cs typeface="+mn-cs"/>
              </a:defRPr>
            </a:lvl3pPr>
            <a:lvl4pPr marL="1828800" indent="-365760" algn="l" defTabSz="457200" rtl="0" eaLnBrk="1" latinLnBrk="0" hangingPunct="1">
              <a:lnSpc>
                <a:spcPct val="110000"/>
              </a:lnSpc>
              <a:spcBef>
                <a:spcPts val="300"/>
              </a:spcBef>
              <a:spcAft>
                <a:spcPts val="300"/>
              </a:spcAft>
              <a:buFont typeface="Arial" panose="020B0604020202020204" pitchFamily="34" charset="0"/>
              <a:buChar char="-"/>
              <a:defRPr sz="2400" kern="1200">
                <a:solidFill>
                  <a:srgbClr val="7C878E"/>
                </a:solidFill>
                <a:latin typeface="+mn-lt"/>
                <a:ea typeface="+mn-ea"/>
                <a:cs typeface="+mn-cs"/>
              </a:defRPr>
            </a:lvl4pPr>
            <a:lvl5pPr marL="2286000" indent="-457200" algn="l" defTabSz="457200" rtl="0" eaLnBrk="1" latinLnBrk="0" hangingPunct="1">
              <a:lnSpc>
                <a:spcPct val="110000"/>
              </a:lnSpc>
              <a:spcBef>
                <a:spcPts val="300"/>
              </a:spcBef>
              <a:spcAft>
                <a:spcPts val="300"/>
              </a:spcAft>
              <a:buFont typeface="Arial" panose="020B0604020202020204" pitchFamily="34" charset="0"/>
              <a:buChar char="•"/>
              <a:defRPr sz="2400" kern="1200">
                <a:solidFill>
                  <a:srgbClr val="7C878E"/>
                </a:solidFill>
                <a:latin typeface="+mn-lt"/>
                <a:ea typeface="+mn-ea"/>
                <a:cs typeface="+mn-cs"/>
              </a:defRPr>
            </a:lvl5pPr>
            <a:lvl6pPr marL="1828800" indent="-365760" algn="l" defTabSz="457200" rtl="0" eaLnBrk="1" latinLnBrk="0" hangingPunct="1">
              <a:lnSpc>
                <a:spcPct val="140000"/>
              </a:lnSpc>
              <a:spcBef>
                <a:spcPts val="24"/>
              </a:spcBef>
              <a:buFont typeface="Arial" panose="020B0604020202020204" pitchFamily="34" charset="0"/>
              <a:buNone/>
              <a:defRPr sz="2800" kern="1200">
                <a:solidFill>
                  <a:srgbClr val="7C878E"/>
                </a:solidFill>
                <a:latin typeface="+mn-lt"/>
                <a:ea typeface="+mn-ea"/>
                <a:cs typeface="+mn-cs"/>
              </a:defRPr>
            </a:lvl6pPr>
            <a:lvl7pPr marL="2103120" indent="-365760" algn="l" defTabSz="457200" rtl="0" eaLnBrk="1" latinLnBrk="0" hangingPunct="1">
              <a:lnSpc>
                <a:spcPct val="140000"/>
              </a:lnSpc>
              <a:spcBef>
                <a:spcPts val="24"/>
              </a:spcBef>
              <a:buFont typeface="Arial" panose="020B0604020202020204" pitchFamily="34" charset="0"/>
              <a:buChar char="•"/>
              <a:defRPr sz="2800" kern="1200" baseline="0">
                <a:solidFill>
                  <a:srgbClr val="7C878E"/>
                </a:solidFill>
                <a:latin typeface="+mn-lt"/>
                <a:ea typeface="+mn-ea"/>
                <a:cs typeface="+mn-cs"/>
              </a:defRPr>
            </a:lvl7pPr>
            <a:lvl8pPr marL="2377440" indent="0" algn="l" defTabSz="457200" rtl="0" eaLnBrk="1" latinLnBrk="0" hangingPunct="1">
              <a:lnSpc>
                <a:spcPct val="140000"/>
              </a:lnSpc>
              <a:spcBef>
                <a:spcPts val="24"/>
              </a:spcBef>
              <a:buFont typeface="Arial"/>
              <a:buNone/>
              <a:defRPr sz="2800" kern="1200" baseline="0">
                <a:solidFill>
                  <a:srgbClr val="7C878E"/>
                </a:solidFill>
                <a:latin typeface="+mn-lt"/>
                <a:ea typeface="+mn-ea"/>
                <a:cs typeface="+mn-cs"/>
              </a:defRPr>
            </a:lvl8pPr>
            <a:lvl9pPr marL="2651760" indent="0" algn="l" defTabSz="457200" rtl="0" eaLnBrk="1" latinLnBrk="0" hangingPunct="1">
              <a:lnSpc>
                <a:spcPct val="140000"/>
              </a:lnSpc>
              <a:spcBef>
                <a:spcPts val="24"/>
              </a:spcBef>
              <a:buFont typeface="Arial" panose="020B0604020202020204" pitchFamily="34" charset="0"/>
              <a:buNone/>
              <a:defRPr lang="en-US" sz="2800" kern="1200" baseline="0">
                <a:solidFill>
                  <a:srgbClr val="7C878E"/>
                </a:solidFill>
                <a:latin typeface="+mn-lt"/>
                <a:ea typeface="+mn-ea"/>
                <a:cs typeface="+mn-cs"/>
              </a:defRPr>
            </a:lvl9pPr>
          </a:lstStyle>
          <a:p>
            <a:pPr marL="0" indent="0">
              <a:buNone/>
            </a:pPr>
            <a:r>
              <a:rPr lang="en-US" sz="1800" b="1" dirty="0">
                <a:solidFill>
                  <a:srgbClr val="FF0000"/>
                </a:solidFill>
              </a:rPr>
              <a:t>1 : 50,000</a:t>
            </a:r>
          </a:p>
        </p:txBody>
      </p:sp>
      <p:sp>
        <p:nvSpPr>
          <p:cNvPr id="13" name="Content Placeholder 1"/>
          <p:cNvSpPr>
            <a:spLocks noGrp="1"/>
          </p:cNvSpPr>
          <p:nvPr>
            <p:ph idx="4294967295"/>
          </p:nvPr>
        </p:nvSpPr>
        <p:spPr>
          <a:xfrm>
            <a:off x="5204306" y="1348371"/>
            <a:ext cx="3651295" cy="5435600"/>
          </a:xfrm>
          <a:prstGeom prst="rect">
            <a:avLst/>
          </a:prstGeom>
        </p:spPr>
        <p:txBody>
          <a:bodyPr>
            <a:normAutofit/>
          </a:bodyPr>
          <a:lstStyle/>
          <a:p>
            <a:pPr lvl="2" indent="-171450"/>
            <a:r>
              <a:rPr lang="en-US" sz="1800" u="sng" dirty="0">
                <a:solidFill>
                  <a:schemeClr val="tx1"/>
                </a:solidFill>
              </a:rPr>
              <a:t>Scaling Input Parameters</a:t>
            </a:r>
            <a:r>
              <a:rPr lang="en-US" sz="1800" dirty="0">
                <a:solidFill>
                  <a:schemeClr val="tx1"/>
                </a:solidFill>
              </a:rPr>
              <a:t>:</a:t>
            </a:r>
          </a:p>
          <a:p>
            <a:pPr lvl="3" indent="-171450"/>
            <a:r>
              <a:rPr lang="en-US" sz="1400" dirty="0">
                <a:solidFill>
                  <a:schemeClr val="tx1"/>
                </a:solidFill>
              </a:rPr>
              <a:t>Column Bed Height (cm)</a:t>
            </a:r>
          </a:p>
          <a:p>
            <a:pPr lvl="3" indent="-171450"/>
            <a:r>
              <a:rPr lang="en-US" sz="1400" dirty="0">
                <a:solidFill>
                  <a:schemeClr val="tx1"/>
                </a:solidFill>
              </a:rPr>
              <a:t>Linear Velocity (cm/</a:t>
            </a:r>
            <a:r>
              <a:rPr lang="en-US" sz="1400" dirty="0" err="1">
                <a:solidFill>
                  <a:schemeClr val="tx1"/>
                </a:solidFill>
              </a:rPr>
              <a:t>hr</a:t>
            </a:r>
            <a:r>
              <a:rPr lang="en-US" sz="1400" dirty="0">
                <a:solidFill>
                  <a:schemeClr val="tx1"/>
                </a:solidFill>
              </a:rPr>
              <a:t>)</a:t>
            </a:r>
          </a:p>
          <a:p>
            <a:pPr lvl="3" indent="-171450"/>
            <a:r>
              <a:rPr lang="en-US" sz="1400" dirty="0">
                <a:solidFill>
                  <a:schemeClr val="tx1"/>
                </a:solidFill>
              </a:rPr>
              <a:t>Column Loading (g/L resin)</a:t>
            </a:r>
          </a:p>
          <a:p>
            <a:pPr lvl="3" indent="-171450"/>
            <a:r>
              <a:rPr lang="en-US" sz="1400" dirty="0">
                <a:solidFill>
                  <a:schemeClr val="tx1"/>
                </a:solidFill>
              </a:rPr>
              <a:t>Column Volume (CV)</a:t>
            </a:r>
          </a:p>
          <a:p>
            <a:pPr lvl="3" indent="-171450"/>
            <a:r>
              <a:rPr lang="en-US" sz="1400" dirty="0">
                <a:solidFill>
                  <a:schemeClr val="tx1"/>
                </a:solidFill>
              </a:rPr>
              <a:t>Elution collection criteria</a:t>
            </a:r>
          </a:p>
          <a:p>
            <a:pPr lvl="3" indent="-171450"/>
            <a:r>
              <a:rPr lang="en-US" sz="1400" dirty="0">
                <a:solidFill>
                  <a:schemeClr val="tx1"/>
                </a:solidFill>
              </a:rPr>
              <a:t>Temperature</a:t>
            </a:r>
          </a:p>
          <a:p>
            <a:pPr marL="519113" lvl="4" indent="0">
              <a:buNone/>
            </a:pPr>
            <a:endParaRPr lang="en-US" sz="1400" dirty="0">
              <a:solidFill>
                <a:schemeClr val="tx1"/>
              </a:solidFill>
            </a:endParaRPr>
          </a:p>
          <a:p>
            <a:pPr marL="519113" lvl="4" indent="0">
              <a:buNone/>
            </a:pPr>
            <a:endParaRPr lang="en-US" sz="1400" dirty="0">
              <a:solidFill>
                <a:schemeClr val="tx1"/>
              </a:solidFill>
            </a:endParaRPr>
          </a:p>
          <a:p>
            <a:pPr lvl="2" indent="-171450"/>
            <a:r>
              <a:rPr lang="en-US" sz="1800" u="sng" dirty="0">
                <a:solidFill>
                  <a:schemeClr val="tx1"/>
                </a:solidFill>
              </a:rPr>
              <a:t>Monitored Parameters</a:t>
            </a:r>
            <a:r>
              <a:rPr lang="en-US" sz="1800" dirty="0">
                <a:solidFill>
                  <a:schemeClr val="tx1"/>
                </a:solidFill>
              </a:rPr>
              <a:t>:</a:t>
            </a:r>
          </a:p>
          <a:p>
            <a:pPr lvl="3" indent="-171450"/>
            <a:r>
              <a:rPr lang="en-US" sz="1400" dirty="0">
                <a:solidFill>
                  <a:schemeClr val="tx1"/>
                </a:solidFill>
              </a:rPr>
              <a:t>Absorbance (A</a:t>
            </a:r>
            <a:r>
              <a:rPr lang="en-US" sz="1400" baseline="-25000" dirty="0">
                <a:solidFill>
                  <a:schemeClr val="tx1"/>
                </a:solidFill>
              </a:rPr>
              <a:t>280</a:t>
            </a:r>
            <a:r>
              <a:rPr lang="en-US" sz="1400" dirty="0">
                <a:solidFill>
                  <a:schemeClr val="tx1"/>
                </a:solidFill>
              </a:rPr>
              <a:t>, A</a:t>
            </a:r>
            <a:r>
              <a:rPr lang="en-US" sz="1400" baseline="-25000" dirty="0">
                <a:solidFill>
                  <a:schemeClr val="tx1"/>
                </a:solidFill>
              </a:rPr>
              <a:t>300</a:t>
            </a:r>
            <a:r>
              <a:rPr lang="en-US" sz="1400" dirty="0">
                <a:solidFill>
                  <a:schemeClr val="tx1"/>
                </a:solidFill>
              </a:rPr>
              <a:t>, or A</a:t>
            </a:r>
            <a:r>
              <a:rPr lang="en-US" sz="1400" baseline="-25000" dirty="0">
                <a:solidFill>
                  <a:schemeClr val="tx1"/>
                </a:solidFill>
              </a:rPr>
              <a:t>313</a:t>
            </a:r>
            <a:r>
              <a:rPr lang="en-US" sz="1400" dirty="0">
                <a:solidFill>
                  <a:schemeClr val="tx1"/>
                </a:solidFill>
              </a:rPr>
              <a:t>)</a:t>
            </a:r>
          </a:p>
          <a:p>
            <a:pPr lvl="3" indent="-171450"/>
            <a:r>
              <a:rPr lang="en-US" sz="1400" dirty="0">
                <a:solidFill>
                  <a:schemeClr val="tx1"/>
                </a:solidFill>
              </a:rPr>
              <a:t>pH (at development and pilot-scale, only)</a:t>
            </a:r>
          </a:p>
          <a:p>
            <a:pPr lvl="3" indent="-171450"/>
            <a:r>
              <a:rPr lang="en-US" sz="1400" dirty="0">
                <a:solidFill>
                  <a:schemeClr val="tx1"/>
                </a:solidFill>
              </a:rPr>
              <a:t>Conductivity (</a:t>
            </a:r>
            <a:r>
              <a:rPr lang="en-US" sz="1400" dirty="0" err="1">
                <a:solidFill>
                  <a:schemeClr val="tx1"/>
                </a:solidFill>
              </a:rPr>
              <a:t>mS</a:t>
            </a:r>
            <a:r>
              <a:rPr lang="en-US" sz="1400" dirty="0">
                <a:solidFill>
                  <a:schemeClr val="tx1"/>
                </a:solidFill>
              </a:rPr>
              <a:t>/cm)</a:t>
            </a:r>
          </a:p>
          <a:p>
            <a:pPr lvl="3" indent="-171450"/>
            <a:r>
              <a:rPr lang="en-US" sz="1400" dirty="0">
                <a:solidFill>
                  <a:schemeClr val="tx1"/>
                </a:solidFill>
              </a:rPr>
              <a:t>Column Pressure (psi or bar)</a:t>
            </a:r>
          </a:p>
          <a:p>
            <a:pPr lvl="4" indent="-171450"/>
            <a:endParaRPr lang="en-US" sz="1400" dirty="0">
              <a:solidFill>
                <a:srgbClr val="2573BA"/>
              </a:solidFill>
            </a:endParaRPr>
          </a:p>
        </p:txBody>
      </p:sp>
      <p:sp>
        <p:nvSpPr>
          <p:cNvPr id="15" name="Title 2">
            <a:extLst>
              <a:ext uri="{FF2B5EF4-FFF2-40B4-BE49-F238E27FC236}">
                <a16:creationId xmlns:a16="http://schemas.microsoft.com/office/drawing/2014/main" id="{6759BE5E-3752-447E-9D53-DEA29A9057A6}"/>
              </a:ext>
            </a:extLst>
          </p:cNvPr>
          <p:cNvSpPr>
            <a:spLocks noGrp="1"/>
          </p:cNvSpPr>
          <p:nvPr>
            <p:ph type="title"/>
          </p:nvPr>
        </p:nvSpPr>
        <p:spPr>
          <a:xfrm>
            <a:off x="457200" y="240771"/>
            <a:ext cx="8229600" cy="1143000"/>
          </a:xfrm>
        </p:spPr>
        <p:txBody>
          <a:bodyPr/>
          <a:lstStyle/>
          <a:p>
            <a:r>
              <a:rPr lang="en-US" sz="2700" b="1" dirty="0">
                <a:solidFill>
                  <a:schemeClr val="accent1"/>
                </a:solidFill>
              </a:rPr>
              <a:t>Chromatography</a:t>
            </a:r>
            <a:br>
              <a:rPr lang="en-US" sz="3200" b="1" dirty="0">
                <a:solidFill>
                  <a:schemeClr val="accent1"/>
                </a:solidFill>
              </a:rPr>
            </a:br>
            <a:r>
              <a:rPr lang="en-US" sz="2000" b="1" dirty="0">
                <a:solidFill>
                  <a:schemeClr val="accent1"/>
                </a:solidFill>
              </a:rPr>
              <a:t>Scale-Down Principles and Parameters</a:t>
            </a:r>
            <a:endParaRPr lang="en-US" sz="3200" b="1" dirty="0">
              <a:solidFill>
                <a:schemeClr val="accent1"/>
              </a:solidFill>
            </a:endParaRPr>
          </a:p>
        </p:txBody>
      </p:sp>
    </p:spTree>
    <p:extLst>
      <p:ext uri="{BB962C8B-B14F-4D97-AF65-F5344CB8AC3E}">
        <p14:creationId xmlns:p14="http://schemas.microsoft.com/office/powerpoint/2010/main" val="1339984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wipe(up)">
                                      <p:cBhvr>
                                        <p:cTn id="16" dur="500"/>
                                        <p:tgtEl>
                                          <p:spTgt spid="205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Effect transition="in" filter="wipe(left)">
                                      <p:cBhvr>
                                        <p:cTn id="24" dur="500"/>
                                        <p:tgtEl>
                                          <p:spTgt spid="13">
                                            <p:txEl>
                                              <p:pRg st="0" end="0"/>
                                            </p:txEl>
                                          </p:spTgt>
                                        </p:tgtEl>
                                      </p:cBhvr>
                                    </p:animEffect>
                                  </p:childTnLst>
                                </p:cTn>
                              </p:par>
                              <p:par>
                                <p:cTn id="25" presetID="22" presetClass="entr" presetSubtype="8" fill="hold" nodeType="withEffect">
                                  <p:stCondLst>
                                    <p:cond delay="0"/>
                                  </p:stCondLst>
                                  <p:childTnLst>
                                    <p:set>
                                      <p:cBhvr>
                                        <p:cTn id="26" dur="1" fill="hold">
                                          <p:stCondLst>
                                            <p:cond delay="0"/>
                                          </p:stCondLst>
                                        </p:cTn>
                                        <p:tgtEl>
                                          <p:spTgt spid="13">
                                            <p:txEl>
                                              <p:pRg st="1" end="1"/>
                                            </p:txEl>
                                          </p:spTgt>
                                        </p:tgtEl>
                                        <p:attrNameLst>
                                          <p:attrName>style.visibility</p:attrName>
                                        </p:attrNameLst>
                                      </p:cBhvr>
                                      <p:to>
                                        <p:strVal val="visible"/>
                                      </p:to>
                                    </p:set>
                                    <p:animEffect transition="in" filter="wipe(left)">
                                      <p:cBhvr>
                                        <p:cTn id="27" dur="500"/>
                                        <p:tgtEl>
                                          <p:spTgt spid="13">
                                            <p:txEl>
                                              <p:pRg st="1" end="1"/>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13">
                                            <p:txEl>
                                              <p:pRg st="2" end="2"/>
                                            </p:txEl>
                                          </p:spTgt>
                                        </p:tgtEl>
                                        <p:attrNameLst>
                                          <p:attrName>style.visibility</p:attrName>
                                        </p:attrNameLst>
                                      </p:cBhvr>
                                      <p:to>
                                        <p:strVal val="visible"/>
                                      </p:to>
                                    </p:set>
                                    <p:animEffect transition="in" filter="wipe(left)">
                                      <p:cBhvr>
                                        <p:cTn id="30" dur="500"/>
                                        <p:tgtEl>
                                          <p:spTgt spid="13">
                                            <p:txEl>
                                              <p:pRg st="2" end="2"/>
                                            </p:txEl>
                                          </p:spTgt>
                                        </p:tgtEl>
                                      </p:cBhvr>
                                    </p:animEffect>
                                  </p:childTnLst>
                                </p:cTn>
                              </p:par>
                              <p:par>
                                <p:cTn id="31" presetID="22" presetClass="entr" presetSubtype="8" fill="hold" nodeType="withEffect">
                                  <p:stCondLst>
                                    <p:cond delay="0"/>
                                  </p:stCondLst>
                                  <p:childTnLst>
                                    <p:set>
                                      <p:cBhvr>
                                        <p:cTn id="32" dur="1" fill="hold">
                                          <p:stCondLst>
                                            <p:cond delay="0"/>
                                          </p:stCondLst>
                                        </p:cTn>
                                        <p:tgtEl>
                                          <p:spTgt spid="13">
                                            <p:txEl>
                                              <p:pRg st="3" end="3"/>
                                            </p:txEl>
                                          </p:spTgt>
                                        </p:tgtEl>
                                        <p:attrNameLst>
                                          <p:attrName>style.visibility</p:attrName>
                                        </p:attrNameLst>
                                      </p:cBhvr>
                                      <p:to>
                                        <p:strVal val="visible"/>
                                      </p:to>
                                    </p:set>
                                    <p:animEffect transition="in" filter="wipe(left)">
                                      <p:cBhvr>
                                        <p:cTn id="33" dur="500"/>
                                        <p:tgtEl>
                                          <p:spTgt spid="13">
                                            <p:txEl>
                                              <p:pRg st="3" end="3"/>
                                            </p:txEl>
                                          </p:spTgt>
                                        </p:tgtEl>
                                      </p:cBhvr>
                                    </p:animEffect>
                                  </p:childTnLst>
                                </p:cTn>
                              </p:par>
                              <p:par>
                                <p:cTn id="34" presetID="22" presetClass="entr" presetSubtype="8" fill="hold" nodeType="withEffect">
                                  <p:stCondLst>
                                    <p:cond delay="0"/>
                                  </p:stCondLst>
                                  <p:childTnLst>
                                    <p:set>
                                      <p:cBhvr>
                                        <p:cTn id="35" dur="1" fill="hold">
                                          <p:stCondLst>
                                            <p:cond delay="0"/>
                                          </p:stCondLst>
                                        </p:cTn>
                                        <p:tgtEl>
                                          <p:spTgt spid="13">
                                            <p:txEl>
                                              <p:pRg st="4" end="4"/>
                                            </p:txEl>
                                          </p:spTgt>
                                        </p:tgtEl>
                                        <p:attrNameLst>
                                          <p:attrName>style.visibility</p:attrName>
                                        </p:attrNameLst>
                                      </p:cBhvr>
                                      <p:to>
                                        <p:strVal val="visible"/>
                                      </p:to>
                                    </p:set>
                                    <p:animEffect transition="in" filter="wipe(left)">
                                      <p:cBhvr>
                                        <p:cTn id="36" dur="500"/>
                                        <p:tgtEl>
                                          <p:spTgt spid="13">
                                            <p:txEl>
                                              <p:pRg st="4" end="4"/>
                                            </p:txEl>
                                          </p:spTgt>
                                        </p:tgtEl>
                                      </p:cBhvr>
                                    </p:animEffect>
                                  </p:childTnLst>
                                </p:cTn>
                              </p:par>
                              <p:par>
                                <p:cTn id="37" presetID="22" presetClass="entr" presetSubtype="8" fill="hold" nodeType="withEffect">
                                  <p:stCondLst>
                                    <p:cond delay="0"/>
                                  </p:stCondLst>
                                  <p:childTnLst>
                                    <p:set>
                                      <p:cBhvr>
                                        <p:cTn id="38" dur="1" fill="hold">
                                          <p:stCondLst>
                                            <p:cond delay="0"/>
                                          </p:stCondLst>
                                        </p:cTn>
                                        <p:tgtEl>
                                          <p:spTgt spid="13">
                                            <p:txEl>
                                              <p:pRg st="5" end="5"/>
                                            </p:txEl>
                                          </p:spTgt>
                                        </p:tgtEl>
                                        <p:attrNameLst>
                                          <p:attrName>style.visibility</p:attrName>
                                        </p:attrNameLst>
                                      </p:cBhvr>
                                      <p:to>
                                        <p:strVal val="visible"/>
                                      </p:to>
                                    </p:set>
                                    <p:animEffect transition="in" filter="wipe(left)">
                                      <p:cBhvr>
                                        <p:cTn id="39" dur="500"/>
                                        <p:tgtEl>
                                          <p:spTgt spid="13">
                                            <p:txEl>
                                              <p:pRg st="5" end="5"/>
                                            </p:txEl>
                                          </p:spTgt>
                                        </p:tgtEl>
                                      </p:cBhvr>
                                    </p:animEffect>
                                  </p:childTnLst>
                                </p:cTn>
                              </p:par>
                              <p:par>
                                <p:cTn id="40" presetID="22" presetClass="entr" presetSubtype="8" fill="hold" nodeType="withEffect">
                                  <p:stCondLst>
                                    <p:cond delay="0"/>
                                  </p:stCondLst>
                                  <p:childTnLst>
                                    <p:set>
                                      <p:cBhvr>
                                        <p:cTn id="41" dur="1" fill="hold">
                                          <p:stCondLst>
                                            <p:cond delay="0"/>
                                          </p:stCondLst>
                                        </p:cTn>
                                        <p:tgtEl>
                                          <p:spTgt spid="13">
                                            <p:txEl>
                                              <p:pRg st="6" end="6"/>
                                            </p:txEl>
                                          </p:spTgt>
                                        </p:tgtEl>
                                        <p:attrNameLst>
                                          <p:attrName>style.visibility</p:attrName>
                                        </p:attrNameLst>
                                      </p:cBhvr>
                                      <p:to>
                                        <p:strVal val="visible"/>
                                      </p:to>
                                    </p:set>
                                    <p:animEffect transition="in" filter="wipe(left)">
                                      <p:cBhvr>
                                        <p:cTn id="42" dur="500"/>
                                        <p:tgtEl>
                                          <p:spTgt spid="1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3">
                                            <p:txEl>
                                              <p:pRg st="9" end="9"/>
                                            </p:txEl>
                                          </p:spTgt>
                                        </p:tgtEl>
                                        <p:attrNameLst>
                                          <p:attrName>style.visibility</p:attrName>
                                        </p:attrNameLst>
                                      </p:cBhvr>
                                      <p:to>
                                        <p:strVal val="visible"/>
                                      </p:to>
                                    </p:set>
                                    <p:animEffect transition="in" filter="wipe(left)">
                                      <p:cBhvr>
                                        <p:cTn id="47" dur="500"/>
                                        <p:tgtEl>
                                          <p:spTgt spid="13">
                                            <p:txEl>
                                              <p:pRg st="9" end="9"/>
                                            </p:txEl>
                                          </p:spTgt>
                                        </p:tgtEl>
                                      </p:cBhvr>
                                    </p:animEffect>
                                  </p:childTnLst>
                                </p:cTn>
                              </p:par>
                              <p:par>
                                <p:cTn id="48" presetID="22" presetClass="entr" presetSubtype="8" fill="hold" nodeType="withEffect">
                                  <p:stCondLst>
                                    <p:cond delay="0"/>
                                  </p:stCondLst>
                                  <p:childTnLst>
                                    <p:set>
                                      <p:cBhvr>
                                        <p:cTn id="49" dur="1" fill="hold">
                                          <p:stCondLst>
                                            <p:cond delay="0"/>
                                          </p:stCondLst>
                                        </p:cTn>
                                        <p:tgtEl>
                                          <p:spTgt spid="13">
                                            <p:txEl>
                                              <p:pRg st="10" end="10"/>
                                            </p:txEl>
                                          </p:spTgt>
                                        </p:tgtEl>
                                        <p:attrNameLst>
                                          <p:attrName>style.visibility</p:attrName>
                                        </p:attrNameLst>
                                      </p:cBhvr>
                                      <p:to>
                                        <p:strVal val="visible"/>
                                      </p:to>
                                    </p:set>
                                    <p:animEffect transition="in" filter="wipe(left)">
                                      <p:cBhvr>
                                        <p:cTn id="50" dur="500"/>
                                        <p:tgtEl>
                                          <p:spTgt spid="13">
                                            <p:txEl>
                                              <p:pRg st="10" end="10"/>
                                            </p:txEl>
                                          </p:spTgt>
                                        </p:tgtEl>
                                      </p:cBhvr>
                                    </p:animEffect>
                                  </p:childTnLst>
                                </p:cTn>
                              </p:par>
                              <p:par>
                                <p:cTn id="51" presetID="22" presetClass="entr" presetSubtype="8" fill="hold" nodeType="withEffect">
                                  <p:stCondLst>
                                    <p:cond delay="0"/>
                                  </p:stCondLst>
                                  <p:childTnLst>
                                    <p:set>
                                      <p:cBhvr>
                                        <p:cTn id="52" dur="1" fill="hold">
                                          <p:stCondLst>
                                            <p:cond delay="0"/>
                                          </p:stCondLst>
                                        </p:cTn>
                                        <p:tgtEl>
                                          <p:spTgt spid="13">
                                            <p:txEl>
                                              <p:pRg st="11" end="11"/>
                                            </p:txEl>
                                          </p:spTgt>
                                        </p:tgtEl>
                                        <p:attrNameLst>
                                          <p:attrName>style.visibility</p:attrName>
                                        </p:attrNameLst>
                                      </p:cBhvr>
                                      <p:to>
                                        <p:strVal val="visible"/>
                                      </p:to>
                                    </p:set>
                                    <p:animEffect transition="in" filter="wipe(left)">
                                      <p:cBhvr>
                                        <p:cTn id="53" dur="500"/>
                                        <p:tgtEl>
                                          <p:spTgt spid="13">
                                            <p:txEl>
                                              <p:pRg st="11" end="11"/>
                                            </p:txEl>
                                          </p:spTgt>
                                        </p:tgtEl>
                                      </p:cBhvr>
                                    </p:animEffect>
                                  </p:childTnLst>
                                </p:cTn>
                              </p:par>
                              <p:par>
                                <p:cTn id="54" presetID="22" presetClass="entr" presetSubtype="8" fill="hold" nodeType="withEffect">
                                  <p:stCondLst>
                                    <p:cond delay="0"/>
                                  </p:stCondLst>
                                  <p:childTnLst>
                                    <p:set>
                                      <p:cBhvr>
                                        <p:cTn id="55" dur="1" fill="hold">
                                          <p:stCondLst>
                                            <p:cond delay="0"/>
                                          </p:stCondLst>
                                        </p:cTn>
                                        <p:tgtEl>
                                          <p:spTgt spid="13">
                                            <p:txEl>
                                              <p:pRg st="12" end="12"/>
                                            </p:txEl>
                                          </p:spTgt>
                                        </p:tgtEl>
                                        <p:attrNameLst>
                                          <p:attrName>style.visibility</p:attrName>
                                        </p:attrNameLst>
                                      </p:cBhvr>
                                      <p:to>
                                        <p:strVal val="visible"/>
                                      </p:to>
                                    </p:set>
                                    <p:animEffect transition="in" filter="wipe(left)">
                                      <p:cBhvr>
                                        <p:cTn id="56" dur="500"/>
                                        <p:tgtEl>
                                          <p:spTgt spid="13">
                                            <p:txEl>
                                              <p:pRg st="12" end="12"/>
                                            </p:txEl>
                                          </p:spTgt>
                                        </p:tgtEl>
                                      </p:cBhvr>
                                    </p:animEffect>
                                  </p:childTnLst>
                                </p:cTn>
                              </p:par>
                              <p:par>
                                <p:cTn id="57" presetID="22" presetClass="entr" presetSubtype="8" fill="hold" nodeType="withEffect">
                                  <p:stCondLst>
                                    <p:cond delay="0"/>
                                  </p:stCondLst>
                                  <p:childTnLst>
                                    <p:set>
                                      <p:cBhvr>
                                        <p:cTn id="58" dur="1" fill="hold">
                                          <p:stCondLst>
                                            <p:cond delay="0"/>
                                          </p:stCondLst>
                                        </p:cTn>
                                        <p:tgtEl>
                                          <p:spTgt spid="13">
                                            <p:txEl>
                                              <p:pRg st="13" end="13"/>
                                            </p:txEl>
                                          </p:spTgt>
                                        </p:tgtEl>
                                        <p:attrNameLst>
                                          <p:attrName>style.visibility</p:attrName>
                                        </p:attrNameLst>
                                      </p:cBhvr>
                                      <p:to>
                                        <p:strVal val="visible"/>
                                      </p:to>
                                    </p:set>
                                    <p:animEffect transition="in" filter="wipe(left)">
                                      <p:cBhvr>
                                        <p:cTn id="59" dur="500"/>
                                        <p:tgtEl>
                                          <p:spTgt spid="1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C:\TEMP\SNAGHTMLa791683.PNG"/>
          <p:cNvPicPr>
            <a:picLocks noChangeAspect="1" noChangeArrowheads="1"/>
          </p:cNvPicPr>
          <p:nvPr/>
        </p:nvPicPr>
        <p:blipFill rotWithShape="1">
          <a:blip r:embed="rId3">
            <a:extLst>
              <a:ext uri="{28A0092B-C50C-407E-A947-70E740481C1C}">
                <a14:useLocalDpi xmlns:a14="http://schemas.microsoft.com/office/drawing/2010/main" val="0"/>
              </a:ext>
            </a:extLst>
          </a:blip>
          <a:srcRect l="2742" r="35651" b="13894"/>
          <a:stretch/>
        </p:blipFill>
        <p:spPr bwMode="auto">
          <a:xfrm>
            <a:off x="372533" y="1054202"/>
            <a:ext cx="3962400" cy="530425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87867" y="1041400"/>
            <a:ext cx="4580466" cy="5342467"/>
          </a:xfrm>
          <a:prstGeom prst="rect">
            <a:avLst/>
          </a:prstGeom>
          <a:solidFill>
            <a:schemeClr val="bg1">
              <a:alpha val="7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an 3"/>
          <p:cNvSpPr/>
          <p:nvPr/>
        </p:nvSpPr>
        <p:spPr>
          <a:xfrm>
            <a:off x="1261533" y="3693164"/>
            <a:ext cx="2150532" cy="1515534"/>
          </a:xfrm>
          <a:prstGeom prst="can">
            <a:avLst>
              <a:gd name="adj" fmla="val 50000"/>
            </a:avLst>
          </a:prstGeom>
          <a:gradFill>
            <a:gsLst>
              <a:gs pos="0">
                <a:srgbClr val="FBF9D9"/>
              </a:gs>
              <a:gs pos="100000">
                <a:srgbClr val="FEFFE1"/>
              </a:gs>
            </a:gsLst>
          </a:gra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3090333" y="4258733"/>
            <a:ext cx="59267" cy="88053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3149600" y="4656667"/>
            <a:ext cx="1557867" cy="846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2050" name="Picture 2" descr="https://www.dibaind.com/wp-content/uploads/2014/10/10mm-11-256x102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0907" y="3877735"/>
            <a:ext cx="377918" cy="1511671"/>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1"/>
          <p:cNvSpPr txBox="1">
            <a:spLocks/>
          </p:cNvSpPr>
          <p:nvPr/>
        </p:nvSpPr>
        <p:spPr>
          <a:xfrm>
            <a:off x="3325546" y="4258640"/>
            <a:ext cx="1345361" cy="574617"/>
          </a:xfrm>
          <a:prstGeom prst="rect">
            <a:avLst/>
          </a:prstGeom>
        </p:spPr>
        <p:txBody>
          <a:bodyPr vert="horz" lIns="91440" tIns="45720" rIns="91440" bIns="45720" rtlCol="0">
            <a:normAutofit/>
          </a:bodyPr>
          <a:lstStyle>
            <a:lvl1pPr marL="457200" indent="-457200" algn="l" defTabSz="457200" rtl="0" eaLnBrk="1" latinLnBrk="0" hangingPunct="1">
              <a:lnSpc>
                <a:spcPct val="110000"/>
              </a:lnSpc>
              <a:spcBef>
                <a:spcPts val="300"/>
              </a:spcBef>
              <a:spcAft>
                <a:spcPts val="300"/>
              </a:spcAft>
              <a:buFont typeface="Arial" panose="020B0604020202020204" pitchFamily="34" charset="0"/>
              <a:buChar char="•"/>
              <a:defRPr sz="3200" kern="1200">
                <a:solidFill>
                  <a:srgbClr val="7C878E"/>
                </a:solidFill>
                <a:latin typeface="+mn-lt"/>
                <a:ea typeface="+mn-ea"/>
                <a:cs typeface="+mn-cs"/>
              </a:defRPr>
            </a:lvl1pPr>
            <a:lvl2pPr marL="914400" indent="-457200" algn="l" defTabSz="457200" rtl="0" eaLnBrk="1" latinLnBrk="0" hangingPunct="1">
              <a:lnSpc>
                <a:spcPct val="110000"/>
              </a:lnSpc>
              <a:spcBef>
                <a:spcPts val="300"/>
              </a:spcBef>
              <a:spcAft>
                <a:spcPts val="300"/>
              </a:spcAft>
              <a:buFont typeface="Courier New" panose="02070309020205020404" pitchFamily="49" charset="0"/>
              <a:buChar char="o"/>
              <a:defRPr sz="2800" kern="1200" baseline="0">
                <a:solidFill>
                  <a:srgbClr val="7C878E"/>
                </a:solidFill>
                <a:latin typeface="+mn-lt"/>
                <a:ea typeface="+mn-ea"/>
                <a:cs typeface="+mn-cs"/>
              </a:defRPr>
            </a:lvl2pPr>
            <a:lvl3pPr marL="1371600" indent="-457200" algn="l" defTabSz="457200" rtl="0" eaLnBrk="1" latinLnBrk="0" hangingPunct="1">
              <a:lnSpc>
                <a:spcPct val="110000"/>
              </a:lnSpc>
              <a:spcBef>
                <a:spcPts val="300"/>
              </a:spcBef>
              <a:spcAft>
                <a:spcPts val="300"/>
              </a:spcAft>
              <a:buFont typeface="Wingdings" panose="05000000000000000000" pitchFamily="2" charset="2"/>
              <a:buChar char="§"/>
              <a:defRPr sz="2400" kern="1200">
                <a:solidFill>
                  <a:srgbClr val="7C878E"/>
                </a:solidFill>
                <a:latin typeface="+mn-lt"/>
                <a:ea typeface="+mn-ea"/>
                <a:cs typeface="+mn-cs"/>
              </a:defRPr>
            </a:lvl3pPr>
            <a:lvl4pPr marL="1828800" indent="-365760" algn="l" defTabSz="457200" rtl="0" eaLnBrk="1" latinLnBrk="0" hangingPunct="1">
              <a:lnSpc>
                <a:spcPct val="110000"/>
              </a:lnSpc>
              <a:spcBef>
                <a:spcPts val="300"/>
              </a:spcBef>
              <a:spcAft>
                <a:spcPts val="300"/>
              </a:spcAft>
              <a:buFont typeface="Arial" panose="020B0604020202020204" pitchFamily="34" charset="0"/>
              <a:buChar char="-"/>
              <a:defRPr sz="2400" kern="1200">
                <a:solidFill>
                  <a:srgbClr val="7C878E"/>
                </a:solidFill>
                <a:latin typeface="+mn-lt"/>
                <a:ea typeface="+mn-ea"/>
                <a:cs typeface="+mn-cs"/>
              </a:defRPr>
            </a:lvl4pPr>
            <a:lvl5pPr marL="2286000" indent="-457200" algn="l" defTabSz="457200" rtl="0" eaLnBrk="1" latinLnBrk="0" hangingPunct="1">
              <a:lnSpc>
                <a:spcPct val="110000"/>
              </a:lnSpc>
              <a:spcBef>
                <a:spcPts val="300"/>
              </a:spcBef>
              <a:spcAft>
                <a:spcPts val="300"/>
              </a:spcAft>
              <a:buFont typeface="Arial" panose="020B0604020202020204" pitchFamily="34" charset="0"/>
              <a:buChar char="•"/>
              <a:defRPr sz="2400" kern="1200">
                <a:solidFill>
                  <a:srgbClr val="7C878E"/>
                </a:solidFill>
                <a:latin typeface="+mn-lt"/>
                <a:ea typeface="+mn-ea"/>
                <a:cs typeface="+mn-cs"/>
              </a:defRPr>
            </a:lvl5pPr>
            <a:lvl6pPr marL="1828800" indent="-365760" algn="l" defTabSz="457200" rtl="0" eaLnBrk="1" latinLnBrk="0" hangingPunct="1">
              <a:lnSpc>
                <a:spcPct val="140000"/>
              </a:lnSpc>
              <a:spcBef>
                <a:spcPts val="24"/>
              </a:spcBef>
              <a:buFont typeface="Arial" panose="020B0604020202020204" pitchFamily="34" charset="0"/>
              <a:buNone/>
              <a:defRPr sz="2800" kern="1200">
                <a:solidFill>
                  <a:srgbClr val="7C878E"/>
                </a:solidFill>
                <a:latin typeface="+mn-lt"/>
                <a:ea typeface="+mn-ea"/>
                <a:cs typeface="+mn-cs"/>
              </a:defRPr>
            </a:lvl6pPr>
            <a:lvl7pPr marL="2103120" indent="-365760" algn="l" defTabSz="457200" rtl="0" eaLnBrk="1" latinLnBrk="0" hangingPunct="1">
              <a:lnSpc>
                <a:spcPct val="140000"/>
              </a:lnSpc>
              <a:spcBef>
                <a:spcPts val="24"/>
              </a:spcBef>
              <a:buFont typeface="Arial" panose="020B0604020202020204" pitchFamily="34" charset="0"/>
              <a:buChar char="•"/>
              <a:defRPr sz="2800" kern="1200" baseline="0">
                <a:solidFill>
                  <a:srgbClr val="7C878E"/>
                </a:solidFill>
                <a:latin typeface="+mn-lt"/>
                <a:ea typeface="+mn-ea"/>
                <a:cs typeface="+mn-cs"/>
              </a:defRPr>
            </a:lvl7pPr>
            <a:lvl8pPr marL="2377440" indent="0" algn="l" defTabSz="457200" rtl="0" eaLnBrk="1" latinLnBrk="0" hangingPunct="1">
              <a:lnSpc>
                <a:spcPct val="140000"/>
              </a:lnSpc>
              <a:spcBef>
                <a:spcPts val="24"/>
              </a:spcBef>
              <a:buFont typeface="Arial"/>
              <a:buNone/>
              <a:defRPr sz="2800" kern="1200" baseline="0">
                <a:solidFill>
                  <a:srgbClr val="7C878E"/>
                </a:solidFill>
                <a:latin typeface="+mn-lt"/>
                <a:ea typeface="+mn-ea"/>
                <a:cs typeface="+mn-cs"/>
              </a:defRPr>
            </a:lvl8pPr>
            <a:lvl9pPr marL="2651760" indent="0" algn="l" defTabSz="457200" rtl="0" eaLnBrk="1" latinLnBrk="0" hangingPunct="1">
              <a:lnSpc>
                <a:spcPct val="140000"/>
              </a:lnSpc>
              <a:spcBef>
                <a:spcPts val="24"/>
              </a:spcBef>
              <a:buFont typeface="Arial" panose="020B0604020202020204" pitchFamily="34" charset="0"/>
              <a:buNone/>
              <a:defRPr lang="en-US" sz="2800" kern="1200" baseline="0">
                <a:solidFill>
                  <a:srgbClr val="7C878E"/>
                </a:solidFill>
                <a:latin typeface="+mn-lt"/>
                <a:ea typeface="+mn-ea"/>
                <a:cs typeface="+mn-cs"/>
              </a:defRPr>
            </a:lvl9pPr>
          </a:lstStyle>
          <a:p>
            <a:pPr marL="0" indent="0">
              <a:buNone/>
            </a:pPr>
            <a:r>
              <a:rPr lang="en-US" sz="1800" b="1" dirty="0">
                <a:solidFill>
                  <a:srgbClr val="FF0000"/>
                </a:solidFill>
              </a:rPr>
              <a:t>1 : 50,000</a:t>
            </a:r>
          </a:p>
        </p:txBody>
      </p:sp>
      <p:sp>
        <p:nvSpPr>
          <p:cNvPr id="13" name="Content Placeholder 1"/>
          <p:cNvSpPr>
            <a:spLocks noGrp="1"/>
          </p:cNvSpPr>
          <p:nvPr>
            <p:ph idx="4294967295"/>
          </p:nvPr>
        </p:nvSpPr>
        <p:spPr>
          <a:xfrm>
            <a:off x="5204307" y="1348371"/>
            <a:ext cx="3799993" cy="5435600"/>
          </a:xfrm>
          <a:prstGeom prst="rect">
            <a:avLst/>
          </a:prstGeom>
        </p:spPr>
        <p:txBody>
          <a:bodyPr>
            <a:normAutofit/>
          </a:bodyPr>
          <a:lstStyle/>
          <a:p>
            <a:pPr lvl="2" indent="-171450"/>
            <a:r>
              <a:rPr lang="en-US" sz="1800" u="sng" dirty="0">
                <a:solidFill>
                  <a:schemeClr val="tx1"/>
                </a:solidFill>
              </a:rPr>
              <a:t>Scaling Output Parameters</a:t>
            </a:r>
            <a:r>
              <a:rPr lang="en-US" sz="1800" dirty="0">
                <a:solidFill>
                  <a:schemeClr val="tx1"/>
                </a:solidFill>
              </a:rPr>
              <a:t>:</a:t>
            </a:r>
          </a:p>
          <a:p>
            <a:pPr lvl="3" indent="-171450">
              <a:defRPr/>
            </a:pPr>
            <a:r>
              <a:rPr lang="en-US" sz="1400" dirty="0">
                <a:solidFill>
                  <a:schemeClr val="tx1"/>
                </a:solidFill>
              </a:rPr>
              <a:t>Step Yield</a:t>
            </a:r>
          </a:p>
          <a:p>
            <a:pPr lvl="3" indent="-171450">
              <a:defRPr/>
            </a:pPr>
            <a:r>
              <a:rPr lang="en-US" sz="1400" dirty="0">
                <a:solidFill>
                  <a:schemeClr val="tx1"/>
                </a:solidFill>
              </a:rPr>
              <a:t>Impurity clearance</a:t>
            </a:r>
          </a:p>
          <a:p>
            <a:pPr lvl="3" indent="-171450">
              <a:defRPr/>
            </a:pPr>
            <a:r>
              <a:rPr lang="en-US" sz="1400" dirty="0">
                <a:solidFill>
                  <a:schemeClr val="tx1"/>
                </a:solidFill>
              </a:rPr>
              <a:t>Eluate concentration </a:t>
            </a:r>
          </a:p>
          <a:p>
            <a:pPr lvl="3" indent="-171450">
              <a:defRPr/>
            </a:pPr>
            <a:r>
              <a:rPr lang="en-US" sz="1400" dirty="0">
                <a:solidFill>
                  <a:schemeClr val="tx1"/>
                </a:solidFill>
              </a:rPr>
              <a:t>Eluate/product formulation</a:t>
            </a:r>
          </a:p>
          <a:p>
            <a:pPr lvl="3" indent="-171450">
              <a:defRPr/>
            </a:pPr>
            <a:r>
              <a:rPr lang="en-US" sz="1400" dirty="0">
                <a:solidFill>
                  <a:schemeClr val="tx1"/>
                </a:solidFill>
              </a:rPr>
              <a:t>Processing time</a:t>
            </a:r>
          </a:p>
          <a:p>
            <a:pPr lvl="2" indent="-171450"/>
            <a:endParaRPr lang="en-US" sz="1800" u="sng" dirty="0">
              <a:solidFill>
                <a:schemeClr val="tx1"/>
              </a:solidFill>
            </a:endParaRPr>
          </a:p>
          <a:p>
            <a:pPr lvl="2" indent="-171450"/>
            <a:r>
              <a:rPr lang="en-US" sz="1800" u="sng" dirty="0">
                <a:solidFill>
                  <a:schemeClr val="tx1"/>
                </a:solidFill>
              </a:rPr>
              <a:t>Assessment Methods</a:t>
            </a:r>
            <a:r>
              <a:rPr lang="en-US" sz="1800" dirty="0">
                <a:solidFill>
                  <a:schemeClr val="tx1"/>
                </a:solidFill>
              </a:rPr>
              <a:t>:</a:t>
            </a:r>
          </a:p>
          <a:p>
            <a:pPr lvl="3" indent="-171450"/>
            <a:r>
              <a:rPr lang="en-US" sz="1400" dirty="0">
                <a:solidFill>
                  <a:schemeClr val="tx1"/>
                </a:solidFill>
              </a:rPr>
              <a:t>Step yield % (UV, HPLC, Activity)</a:t>
            </a:r>
          </a:p>
          <a:p>
            <a:pPr lvl="3" indent="-171450"/>
            <a:r>
              <a:rPr lang="en-US" sz="1400" dirty="0">
                <a:solidFill>
                  <a:schemeClr val="tx1"/>
                </a:solidFill>
              </a:rPr>
              <a:t>Chromatographic profile (UV, Cond, pH)</a:t>
            </a:r>
          </a:p>
          <a:p>
            <a:pPr lvl="3" indent="-171450"/>
            <a:r>
              <a:rPr lang="en-US" sz="1400" dirty="0">
                <a:solidFill>
                  <a:schemeClr val="tx1"/>
                </a:solidFill>
              </a:rPr>
              <a:t>Purity (SDS-PAGE, HPLC, Activity)</a:t>
            </a:r>
          </a:p>
          <a:p>
            <a:pPr lvl="3" indent="-171450"/>
            <a:r>
              <a:rPr lang="en-US" sz="1400" dirty="0">
                <a:solidFill>
                  <a:schemeClr val="tx1"/>
                </a:solidFill>
              </a:rPr>
              <a:t>Impurity levels (SDS-PAGE, SEC-HPLC, ELISA, DNA)</a:t>
            </a:r>
          </a:p>
          <a:p>
            <a:pPr lvl="3" indent="-171450"/>
            <a:r>
              <a:rPr lang="en-US" sz="1400" dirty="0">
                <a:solidFill>
                  <a:schemeClr val="tx1"/>
                </a:solidFill>
              </a:rPr>
              <a:t>Product isoform distribution (HPLC, IEF)</a:t>
            </a:r>
          </a:p>
          <a:p>
            <a:pPr lvl="3" indent="-171450"/>
            <a:endParaRPr lang="en-US" sz="1400" dirty="0">
              <a:solidFill>
                <a:srgbClr val="2573BA"/>
              </a:solidFill>
            </a:endParaRPr>
          </a:p>
          <a:p>
            <a:pPr lvl="3" indent="-171450"/>
            <a:endParaRPr lang="en-US" sz="1400" dirty="0">
              <a:solidFill>
                <a:srgbClr val="2573BA"/>
              </a:solidFill>
            </a:endParaRPr>
          </a:p>
          <a:p>
            <a:pPr lvl="4" indent="-171450"/>
            <a:endParaRPr lang="en-US" sz="1400" dirty="0">
              <a:solidFill>
                <a:srgbClr val="2573BA"/>
              </a:solidFill>
            </a:endParaRPr>
          </a:p>
        </p:txBody>
      </p:sp>
      <p:sp>
        <p:nvSpPr>
          <p:cNvPr id="14" name="Title 2">
            <a:extLst>
              <a:ext uri="{FF2B5EF4-FFF2-40B4-BE49-F238E27FC236}">
                <a16:creationId xmlns:a16="http://schemas.microsoft.com/office/drawing/2014/main" id="{B85E82A3-4198-4BC9-995E-D7292FA7F4EC}"/>
              </a:ext>
            </a:extLst>
          </p:cNvPr>
          <p:cNvSpPr>
            <a:spLocks noGrp="1"/>
          </p:cNvSpPr>
          <p:nvPr>
            <p:ph type="title"/>
          </p:nvPr>
        </p:nvSpPr>
        <p:spPr>
          <a:xfrm>
            <a:off x="457200" y="240771"/>
            <a:ext cx="8229600" cy="1143000"/>
          </a:xfrm>
        </p:spPr>
        <p:txBody>
          <a:bodyPr/>
          <a:lstStyle/>
          <a:p>
            <a:r>
              <a:rPr lang="en-US" sz="2700" b="1" dirty="0">
                <a:solidFill>
                  <a:schemeClr val="accent1"/>
                </a:solidFill>
              </a:rPr>
              <a:t>Chromatography</a:t>
            </a:r>
            <a:br>
              <a:rPr lang="en-US" sz="3200" b="1" dirty="0">
                <a:solidFill>
                  <a:schemeClr val="accent1"/>
                </a:solidFill>
              </a:rPr>
            </a:br>
            <a:r>
              <a:rPr lang="en-US" sz="2000" b="1" dirty="0">
                <a:solidFill>
                  <a:schemeClr val="accent1"/>
                </a:solidFill>
              </a:rPr>
              <a:t>Scale-Down Principles and Parameters</a:t>
            </a:r>
            <a:endParaRPr lang="en-US" sz="3200" b="1" dirty="0">
              <a:solidFill>
                <a:schemeClr val="accent1"/>
              </a:solidFill>
            </a:endParaRPr>
          </a:p>
        </p:txBody>
      </p:sp>
    </p:spTree>
    <p:extLst>
      <p:ext uri="{BB962C8B-B14F-4D97-AF65-F5344CB8AC3E}">
        <p14:creationId xmlns:p14="http://schemas.microsoft.com/office/powerpoint/2010/main" val="3625804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88259" y="155448"/>
            <a:ext cx="8821269" cy="1143000"/>
          </a:xfrm>
        </p:spPr>
        <p:txBody>
          <a:bodyPr anchor="t">
            <a:normAutofit/>
          </a:bodyPr>
          <a:lstStyle/>
          <a:p>
            <a:r>
              <a:rPr lang="en-US" sz="2700" b="1" dirty="0">
                <a:solidFill>
                  <a:schemeClr val="accent1"/>
                </a:solidFill>
              </a:rPr>
              <a:t>AEX FT Characterization</a:t>
            </a:r>
          </a:p>
        </p:txBody>
      </p:sp>
      <p:sp>
        <p:nvSpPr>
          <p:cNvPr id="5" name="Content Placeholder 2"/>
          <p:cNvSpPr>
            <a:spLocks noGrp="1"/>
          </p:cNvSpPr>
          <p:nvPr>
            <p:ph idx="1"/>
          </p:nvPr>
        </p:nvSpPr>
        <p:spPr>
          <a:xfrm>
            <a:off x="374528" y="886072"/>
            <a:ext cx="8091086" cy="3609727"/>
          </a:xfrm>
        </p:spPr>
        <p:txBody>
          <a:bodyPr>
            <a:normAutofit lnSpcReduction="10000"/>
          </a:bodyPr>
          <a:lstStyle/>
          <a:p>
            <a:pPr marL="0" indent="0">
              <a:lnSpc>
                <a:spcPct val="100000"/>
              </a:lnSpc>
              <a:spcBef>
                <a:spcPts val="600"/>
              </a:spcBef>
              <a:buNone/>
            </a:pPr>
            <a:r>
              <a:rPr lang="en-US" sz="2000" b="1" dirty="0">
                <a:solidFill>
                  <a:schemeClr val="tx1"/>
                </a:solidFill>
              </a:rPr>
              <a:t>Function</a:t>
            </a:r>
          </a:p>
          <a:p>
            <a:pPr marL="746125" lvl="2" indent="-400050">
              <a:spcBef>
                <a:spcPts val="600"/>
              </a:spcBef>
              <a:buFont typeface="Wingdings" panose="05000000000000000000" pitchFamily="2" charset="2"/>
              <a:buChar char="Ø"/>
            </a:pPr>
            <a:r>
              <a:rPr lang="en-US" sz="1600" dirty="0">
                <a:solidFill>
                  <a:schemeClr val="tx1"/>
                </a:solidFill>
              </a:rPr>
              <a:t>Control process related impurities (HCP, DNA and </a:t>
            </a:r>
            <a:r>
              <a:rPr lang="en-US" sz="1600" dirty="0" err="1">
                <a:solidFill>
                  <a:schemeClr val="tx1"/>
                </a:solidFill>
              </a:rPr>
              <a:t>ProA</a:t>
            </a:r>
            <a:r>
              <a:rPr lang="en-US" sz="1600" dirty="0">
                <a:solidFill>
                  <a:schemeClr val="tx1"/>
                </a:solidFill>
              </a:rPr>
              <a:t> leachate)</a:t>
            </a:r>
          </a:p>
          <a:p>
            <a:pPr marL="746125" lvl="2" indent="-400050">
              <a:spcBef>
                <a:spcPts val="600"/>
              </a:spcBef>
              <a:buFont typeface="Wingdings" panose="05000000000000000000" pitchFamily="2" charset="2"/>
              <a:buChar char="Ø"/>
            </a:pPr>
            <a:r>
              <a:rPr lang="en-US" sz="1600" dirty="0">
                <a:solidFill>
                  <a:schemeClr val="tx1"/>
                </a:solidFill>
              </a:rPr>
              <a:t>Control product related impurities (charge variants and HMW) </a:t>
            </a:r>
          </a:p>
          <a:p>
            <a:pPr marL="746125" lvl="2" indent="-400050">
              <a:spcBef>
                <a:spcPts val="600"/>
              </a:spcBef>
              <a:buFont typeface="Wingdings" panose="05000000000000000000" pitchFamily="2" charset="2"/>
              <a:buChar char="Ø"/>
            </a:pPr>
            <a:r>
              <a:rPr lang="en-US" sz="1600" dirty="0">
                <a:solidFill>
                  <a:schemeClr val="tx1"/>
                </a:solidFill>
              </a:rPr>
              <a:t>Robust viral clearance step</a:t>
            </a:r>
          </a:p>
          <a:p>
            <a:pPr marL="346075" lvl="2" indent="0">
              <a:spcBef>
                <a:spcPts val="600"/>
              </a:spcBef>
              <a:buNone/>
            </a:pPr>
            <a:endParaRPr lang="en-US" sz="500" dirty="0">
              <a:solidFill>
                <a:schemeClr val="tx1"/>
              </a:solidFill>
            </a:endParaRPr>
          </a:p>
          <a:p>
            <a:pPr marL="0" lvl="0" indent="0">
              <a:lnSpc>
                <a:spcPct val="100000"/>
              </a:lnSpc>
              <a:spcBef>
                <a:spcPts val="300"/>
              </a:spcBef>
              <a:buNone/>
            </a:pPr>
            <a:r>
              <a:rPr lang="en-US" sz="2000" b="1" dirty="0">
                <a:solidFill>
                  <a:schemeClr val="tx1"/>
                </a:solidFill>
              </a:rPr>
              <a:t>Experimental Details</a:t>
            </a:r>
          </a:p>
          <a:p>
            <a:pPr marL="746125" lvl="2" indent="-400050">
              <a:spcBef>
                <a:spcPts val="300"/>
              </a:spcBef>
              <a:buFont typeface="Wingdings" panose="05000000000000000000" pitchFamily="2" charset="2"/>
              <a:buChar char="Ø"/>
            </a:pPr>
            <a:r>
              <a:rPr lang="en-US" sz="1600" b="1" dirty="0">
                <a:solidFill>
                  <a:schemeClr val="tx1"/>
                </a:solidFill>
              </a:rPr>
              <a:t>Design:</a:t>
            </a:r>
            <a:r>
              <a:rPr lang="en-US" sz="1600" dirty="0">
                <a:solidFill>
                  <a:schemeClr val="tx1"/>
                </a:solidFill>
              </a:rPr>
              <a:t> face centered RSM (20 model + 2 confirmation runs)</a:t>
            </a:r>
          </a:p>
          <a:p>
            <a:pPr marL="746125" lvl="2" indent="-400050">
              <a:spcBef>
                <a:spcPts val="300"/>
              </a:spcBef>
              <a:buFont typeface="Wingdings" panose="05000000000000000000" pitchFamily="2" charset="2"/>
              <a:buChar char="Ø"/>
            </a:pPr>
            <a:r>
              <a:rPr lang="en-US" sz="1600" b="1" dirty="0">
                <a:solidFill>
                  <a:schemeClr val="tx1"/>
                </a:solidFill>
              </a:rPr>
              <a:t>Input Factors: </a:t>
            </a:r>
            <a:r>
              <a:rPr lang="en-US" sz="1600" dirty="0">
                <a:solidFill>
                  <a:schemeClr val="tx1"/>
                </a:solidFill>
              </a:rPr>
              <a:t>mass load, load pH and wash volume</a:t>
            </a:r>
          </a:p>
          <a:p>
            <a:pPr marL="746125" lvl="2" indent="-400050">
              <a:spcBef>
                <a:spcPts val="300"/>
              </a:spcBef>
              <a:buFont typeface="Wingdings" panose="05000000000000000000" pitchFamily="2" charset="2"/>
              <a:buChar char="Ø"/>
            </a:pPr>
            <a:r>
              <a:rPr lang="en-US" sz="1600" b="1" dirty="0">
                <a:solidFill>
                  <a:schemeClr val="tx1"/>
                </a:solidFill>
              </a:rPr>
              <a:t>Response Elements: </a:t>
            </a:r>
            <a:r>
              <a:rPr lang="en-US" sz="1600" dirty="0">
                <a:solidFill>
                  <a:schemeClr val="tx1"/>
                </a:solidFill>
              </a:rPr>
              <a:t>yield, HMW and acidic isoform reduction</a:t>
            </a:r>
          </a:p>
          <a:p>
            <a:pPr marL="746125" lvl="2" indent="-400050">
              <a:buFont typeface="+mj-lt"/>
              <a:buAutoNum type="romanUcPeriod"/>
            </a:pPr>
            <a:endParaRPr lang="en-US" sz="1600" dirty="0">
              <a:solidFill>
                <a:schemeClr val="bg1">
                  <a:lumMod val="50000"/>
                </a:schemeClr>
              </a:solidFill>
            </a:endParaRPr>
          </a:p>
          <a:p>
            <a:pPr lvl="1"/>
            <a:endParaRPr lang="en-US" sz="1600" dirty="0"/>
          </a:p>
          <a:p>
            <a:pPr lvl="1"/>
            <a:endParaRPr lang="en-US" sz="1600" dirty="0"/>
          </a:p>
        </p:txBody>
      </p:sp>
      <p:graphicFrame>
        <p:nvGraphicFramePr>
          <p:cNvPr id="4" name="Table 3"/>
          <p:cNvGraphicFramePr>
            <a:graphicFrameLocks noGrp="1"/>
          </p:cNvGraphicFramePr>
          <p:nvPr>
            <p:extLst>
              <p:ext uri="{D42A27DB-BD31-4B8C-83A1-F6EECF244321}">
                <p14:modId xmlns:p14="http://schemas.microsoft.com/office/powerpoint/2010/main" val="2140316157"/>
              </p:ext>
            </p:extLst>
          </p:nvPr>
        </p:nvGraphicFramePr>
        <p:xfrm>
          <a:off x="2362200" y="4495799"/>
          <a:ext cx="4115742" cy="1775337"/>
        </p:xfrm>
        <a:graphic>
          <a:graphicData uri="http://schemas.openxmlformats.org/drawingml/2006/table">
            <a:tbl>
              <a:tblPr firstRow="1" bandRow="1">
                <a:tableStyleId>{073A0DAA-6AF3-43AB-8588-CEC1D06C72B9}</a:tableStyleId>
              </a:tblPr>
              <a:tblGrid>
                <a:gridCol w="942054">
                  <a:extLst>
                    <a:ext uri="{9D8B030D-6E8A-4147-A177-3AD203B41FA5}">
                      <a16:colId xmlns:a16="http://schemas.microsoft.com/office/drawing/2014/main" val="20000"/>
                    </a:ext>
                  </a:extLst>
                </a:gridCol>
                <a:gridCol w="2072108">
                  <a:extLst>
                    <a:ext uri="{9D8B030D-6E8A-4147-A177-3AD203B41FA5}">
                      <a16:colId xmlns:a16="http://schemas.microsoft.com/office/drawing/2014/main" val="20001"/>
                    </a:ext>
                  </a:extLst>
                </a:gridCol>
                <a:gridCol w="1101580">
                  <a:extLst>
                    <a:ext uri="{9D8B030D-6E8A-4147-A177-3AD203B41FA5}">
                      <a16:colId xmlns:a16="http://schemas.microsoft.com/office/drawing/2014/main" val="20002"/>
                    </a:ext>
                  </a:extLst>
                </a:gridCol>
              </a:tblGrid>
              <a:tr h="564126">
                <a:tc>
                  <a:txBody>
                    <a:bodyPr/>
                    <a:lstStyle/>
                    <a:p>
                      <a:pPr algn="ctr"/>
                      <a:r>
                        <a:rPr lang="en-US" sz="1400" dirty="0"/>
                        <a:t>Factors</a:t>
                      </a:r>
                    </a:p>
                  </a:txBody>
                  <a:tcPr anchor="ctr">
                    <a:solidFill>
                      <a:srgbClr val="59595B"/>
                    </a:solidFill>
                  </a:tcPr>
                </a:tc>
                <a:tc>
                  <a:txBody>
                    <a:bodyPr/>
                    <a:lstStyle/>
                    <a:p>
                      <a:pPr algn="ctr"/>
                      <a:r>
                        <a:rPr lang="en-US" sz="1400" dirty="0"/>
                        <a:t>Parameter</a:t>
                      </a:r>
                    </a:p>
                  </a:txBody>
                  <a:tcPr anchor="ctr">
                    <a:solidFill>
                      <a:srgbClr val="59595B"/>
                    </a:solidFill>
                  </a:tcPr>
                </a:tc>
                <a:tc>
                  <a:txBody>
                    <a:bodyPr/>
                    <a:lstStyle/>
                    <a:p>
                      <a:pPr algn="ctr"/>
                      <a:r>
                        <a:rPr lang="en-US" sz="1400" baseline="0" dirty="0"/>
                        <a:t>Range</a:t>
                      </a:r>
                      <a:endParaRPr lang="en-US" sz="1400" dirty="0"/>
                    </a:p>
                  </a:txBody>
                  <a:tcPr anchor="ctr">
                    <a:solidFill>
                      <a:srgbClr val="59595B"/>
                    </a:solidFill>
                  </a:tcPr>
                </a:tc>
                <a:extLst>
                  <a:ext uri="{0D108BD9-81ED-4DB2-BD59-A6C34878D82A}">
                    <a16:rowId xmlns:a16="http://schemas.microsoft.com/office/drawing/2014/main" val="10000"/>
                  </a:ext>
                </a:extLst>
              </a:tr>
              <a:tr h="403737">
                <a:tc>
                  <a:txBody>
                    <a:bodyPr/>
                    <a:lstStyle/>
                    <a:p>
                      <a:pPr algn="ctr"/>
                      <a:r>
                        <a:rPr lang="en-US" sz="1400" b="1" dirty="0">
                          <a:solidFill>
                            <a:srgbClr val="59595B"/>
                          </a:solidFill>
                        </a:rPr>
                        <a:t>1</a:t>
                      </a:r>
                    </a:p>
                  </a:txBody>
                  <a:tcPr anchor="ctr"/>
                </a:tc>
                <a:tc>
                  <a:txBody>
                    <a:bodyPr/>
                    <a:lstStyle/>
                    <a:p>
                      <a:pPr algn="l"/>
                      <a:r>
                        <a:rPr lang="en-US" sz="1400" b="1" dirty="0">
                          <a:solidFill>
                            <a:srgbClr val="59595B"/>
                          </a:solidFill>
                        </a:rPr>
                        <a:t>Mass</a:t>
                      </a:r>
                      <a:r>
                        <a:rPr lang="en-US" sz="1400" b="1" baseline="0" dirty="0">
                          <a:solidFill>
                            <a:srgbClr val="59595B"/>
                          </a:solidFill>
                        </a:rPr>
                        <a:t> Load (g/L)</a:t>
                      </a:r>
                      <a:endParaRPr lang="en-US" sz="1400" b="1" dirty="0">
                        <a:solidFill>
                          <a:srgbClr val="59595B"/>
                        </a:solidFill>
                      </a:endParaRPr>
                    </a:p>
                  </a:txBody>
                  <a:tcPr anchor="ctr"/>
                </a:tc>
                <a:tc>
                  <a:txBody>
                    <a:bodyPr/>
                    <a:lstStyle/>
                    <a:p>
                      <a:pPr algn="ctr"/>
                      <a:r>
                        <a:rPr lang="en-US" sz="1400" b="1" dirty="0">
                          <a:solidFill>
                            <a:srgbClr val="59595B"/>
                          </a:solidFill>
                        </a:rPr>
                        <a:t>100 – 475</a:t>
                      </a:r>
                    </a:p>
                  </a:txBody>
                  <a:tcPr anchor="ctr"/>
                </a:tc>
                <a:extLst>
                  <a:ext uri="{0D108BD9-81ED-4DB2-BD59-A6C34878D82A}">
                    <a16:rowId xmlns:a16="http://schemas.microsoft.com/office/drawing/2014/main" val="10001"/>
                  </a:ext>
                </a:extLst>
              </a:tr>
              <a:tr h="403737">
                <a:tc>
                  <a:txBody>
                    <a:bodyPr/>
                    <a:lstStyle/>
                    <a:p>
                      <a:pPr algn="ctr"/>
                      <a:r>
                        <a:rPr lang="en-US" sz="1400" b="1" dirty="0">
                          <a:solidFill>
                            <a:srgbClr val="59595B"/>
                          </a:solidFill>
                        </a:rPr>
                        <a:t>2</a:t>
                      </a:r>
                    </a:p>
                  </a:txBody>
                  <a:tcPr anchor="ctr"/>
                </a:tc>
                <a:tc>
                  <a:txBody>
                    <a:bodyPr/>
                    <a:lstStyle/>
                    <a:p>
                      <a:pPr algn="l"/>
                      <a:r>
                        <a:rPr lang="en-US" sz="1400" b="1" dirty="0">
                          <a:solidFill>
                            <a:srgbClr val="59595B"/>
                          </a:solidFill>
                        </a:rPr>
                        <a:t>Load/Wash Buffer pH</a:t>
                      </a:r>
                    </a:p>
                  </a:txBody>
                  <a:tcPr anchor="ctr"/>
                </a:tc>
                <a:tc>
                  <a:txBody>
                    <a:bodyPr/>
                    <a:lstStyle/>
                    <a:p>
                      <a:pPr algn="ctr"/>
                      <a:r>
                        <a:rPr lang="en-US" sz="1400" b="1" dirty="0">
                          <a:solidFill>
                            <a:srgbClr val="59595B"/>
                          </a:solidFill>
                        </a:rPr>
                        <a:t>6.7 – 7.5</a:t>
                      </a:r>
                    </a:p>
                  </a:txBody>
                  <a:tcPr anchor="ctr"/>
                </a:tc>
                <a:extLst>
                  <a:ext uri="{0D108BD9-81ED-4DB2-BD59-A6C34878D82A}">
                    <a16:rowId xmlns:a16="http://schemas.microsoft.com/office/drawing/2014/main" val="10002"/>
                  </a:ext>
                </a:extLst>
              </a:tr>
              <a:tr h="403737">
                <a:tc>
                  <a:txBody>
                    <a:bodyPr/>
                    <a:lstStyle/>
                    <a:p>
                      <a:pPr algn="ctr"/>
                      <a:r>
                        <a:rPr lang="en-US" sz="1400" b="1" dirty="0">
                          <a:solidFill>
                            <a:srgbClr val="59595B"/>
                          </a:solidFill>
                        </a:rPr>
                        <a:t>3</a:t>
                      </a:r>
                    </a:p>
                  </a:txBody>
                  <a:tcPr anchor="ctr"/>
                </a:tc>
                <a:tc>
                  <a:txBody>
                    <a:bodyPr/>
                    <a:lstStyle/>
                    <a:p>
                      <a:pPr algn="l"/>
                      <a:r>
                        <a:rPr lang="en-US" sz="1400" b="1" dirty="0">
                          <a:solidFill>
                            <a:srgbClr val="59595B"/>
                          </a:solidFill>
                        </a:rPr>
                        <a:t>Wash Volume (CVs)</a:t>
                      </a:r>
                    </a:p>
                  </a:txBody>
                  <a:tcPr anchor="ctr"/>
                </a:tc>
                <a:tc>
                  <a:txBody>
                    <a:bodyPr/>
                    <a:lstStyle/>
                    <a:p>
                      <a:pPr algn="ctr"/>
                      <a:r>
                        <a:rPr lang="en-US" sz="1400" b="1" dirty="0">
                          <a:solidFill>
                            <a:srgbClr val="59595B"/>
                          </a:solidFill>
                        </a:rPr>
                        <a:t>2 – 5</a:t>
                      </a:r>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232994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301752" y="155448"/>
            <a:ext cx="8229600" cy="1143000"/>
          </a:xfrm>
        </p:spPr>
        <p:txBody>
          <a:bodyPr anchor="t">
            <a:normAutofit/>
          </a:bodyPr>
          <a:lstStyle/>
          <a:p>
            <a:r>
              <a:rPr lang="en-US" sz="2700" b="1" dirty="0">
                <a:solidFill>
                  <a:schemeClr val="accent1"/>
                </a:solidFill>
              </a:rPr>
              <a:t>AEX FT: Yield Contour Plots</a:t>
            </a:r>
          </a:p>
        </p:txBody>
      </p:sp>
      <p:sp>
        <p:nvSpPr>
          <p:cNvPr id="9" name="Rectangle 8"/>
          <p:cNvSpPr/>
          <p:nvPr/>
        </p:nvSpPr>
        <p:spPr>
          <a:xfrm>
            <a:off x="788388" y="1248847"/>
            <a:ext cx="3671839" cy="369332"/>
          </a:xfrm>
          <a:prstGeom prst="rect">
            <a:avLst/>
          </a:prstGeom>
        </p:spPr>
        <p:txBody>
          <a:bodyPr wrap="none">
            <a:spAutoFit/>
          </a:bodyPr>
          <a:lstStyle/>
          <a:p>
            <a:r>
              <a:rPr lang="en-US" sz="1800" b="1" dirty="0"/>
              <a:t>0.6 mL OPUS® </a:t>
            </a:r>
            <a:r>
              <a:rPr lang="en-US" sz="1800" b="1" dirty="0" err="1"/>
              <a:t>RoboColumns</a:t>
            </a:r>
            <a:r>
              <a:rPr lang="en-US" sz="1800" b="1" dirty="0"/>
              <a:t>™</a:t>
            </a:r>
          </a:p>
        </p:txBody>
      </p:sp>
      <p:sp>
        <p:nvSpPr>
          <p:cNvPr id="11" name="Rectangle 10"/>
          <p:cNvSpPr/>
          <p:nvPr/>
        </p:nvSpPr>
        <p:spPr>
          <a:xfrm>
            <a:off x="5579314" y="1248847"/>
            <a:ext cx="3104376" cy="369332"/>
          </a:xfrm>
          <a:prstGeom prst="rect">
            <a:avLst/>
          </a:prstGeom>
        </p:spPr>
        <p:txBody>
          <a:bodyPr wrap="none">
            <a:spAutoFit/>
          </a:bodyPr>
          <a:lstStyle/>
          <a:p>
            <a:r>
              <a:rPr lang="en-US" sz="1800" b="1" dirty="0"/>
              <a:t>6.5 mL Lab Scale Columns</a:t>
            </a:r>
          </a:p>
        </p:txBody>
      </p:sp>
      <p:pic>
        <p:nvPicPr>
          <p:cNvPr id="3"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424"/>
          <a:stretch/>
        </p:blipFill>
        <p:spPr bwMode="auto">
          <a:xfrm>
            <a:off x="83276" y="1526891"/>
            <a:ext cx="4581432" cy="3721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189"/>
          <a:stretch/>
        </p:blipFill>
        <p:spPr bwMode="auto">
          <a:xfrm>
            <a:off x="4833256" y="1524493"/>
            <a:ext cx="4596493" cy="3724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33400" y="5474715"/>
            <a:ext cx="7252306" cy="400110"/>
          </a:xfrm>
          <a:prstGeom prst="rect">
            <a:avLst/>
          </a:prstGeom>
          <a:noFill/>
        </p:spPr>
        <p:txBody>
          <a:bodyPr wrap="none" rtlCol="0">
            <a:spAutoFit/>
          </a:bodyPr>
          <a:lstStyle/>
          <a:p>
            <a:pPr marL="285750" indent="-285750">
              <a:buFont typeface="Wingdings" panose="05000000000000000000" pitchFamily="2" charset="2"/>
              <a:buChar char="v"/>
            </a:pPr>
            <a:r>
              <a:rPr lang="en-US" sz="2000" b="1" dirty="0"/>
              <a:t>Near identical response surfaces across both platforms</a:t>
            </a:r>
          </a:p>
        </p:txBody>
      </p:sp>
    </p:spTree>
    <p:extLst>
      <p:ext uri="{BB962C8B-B14F-4D97-AF65-F5344CB8AC3E}">
        <p14:creationId xmlns:p14="http://schemas.microsoft.com/office/powerpoint/2010/main" val="3502601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301752" y="155448"/>
            <a:ext cx="8229600" cy="1143000"/>
          </a:xfrm>
        </p:spPr>
        <p:txBody>
          <a:bodyPr anchor="t">
            <a:normAutofit/>
          </a:bodyPr>
          <a:lstStyle/>
          <a:p>
            <a:r>
              <a:rPr lang="en-US" sz="2700" b="1" dirty="0">
                <a:solidFill>
                  <a:schemeClr val="accent1"/>
                </a:solidFill>
              </a:rPr>
              <a:t>AEX FT: HMW Reduction Contour Plots</a:t>
            </a: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888"/>
          <a:stretch/>
        </p:blipFill>
        <p:spPr bwMode="auto">
          <a:xfrm>
            <a:off x="48984" y="1528372"/>
            <a:ext cx="4615729" cy="3721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358"/>
          <a:stretch/>
        </p:blipFill>
        <p:spPr bwMode="auto">
          <a:xfrm>
            <a:off x="4841421" y="1528372"/>
            <a:ext cx="4585698" cy="3724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33400" y="5474715"/>
            <a:ext cx="7252306" cy="400110"/>
          </a:xfrm>
          <a:prstGeom prst="rect">
            <a:avLst/>
          </a:prstGeom>
          <a:noFill/>
        </p:spPr>
        <p:txBody>
          <a:bodyPr wrap="none" rtlCol="0">
            <a:spAutoFit/>
          </a:bodyPr>
          <a:lstStyle/>
          <a:p>
            <a:pPr marL="285750" indent="-285750">
              <a:buFont typeface="Wingdings" panose="05000000000000000000" pitchFamily="2" charset="2"/>
              <a:buChar char="v"/>
            </a:pPr>
            <a:r>
              <a:rPr lang="en-US" sz="2000" b="1" dirty="0"/>
              <a:t>Near identical response surfaces across both platforms</a:t>
            </a:r>
          </a:p>
        </p:txBody>
      </p:sp>
      <p:sp>
        <p:nvSpPr>
          <p:cNvPr id="13" name="Rectangle 12"/>
          <p:cNvSpPr/>
          <p:nvPr/>
        </p:nvSpPr>
        <p:spPr>
          <a:xfrm>
            <a:off x="5579314" y="1248847"/>
            <a:ext cx="3104376" cy="369332"/>
          </a:xfrm>
          <a:prstGeom prst="rect">
            <a:avLst/>
          </a:prstGeom>
        </p:spPr>
        <p:txBody>
          <a:bodyPr wrap="none">
            <a:spAutoFit/>
          </a:bodyPr>
          <a:lstStyle/>
          <a:p>
            <a:r>
              <a:rPr lang="en-US" sz="1800" b="1" dirty="0"/>
              <a:t>6.5 mL Lab Scale Columns</a:t>
            </a:r>
          </a:p>
        </p:txBody>
      </p:sp>
      <p:sp>
        <p:nvSpPr>
          <p:cNvPr id="9" name="Rectangle 8"/>
          <p:cNvSpPr/>
          <p:nvPr/>
        </p:nvSpPr>
        <p:spPr>
          <a:xfrm>
            <a:off x="788388" y="1248847"/>
            <a:ext cx="3671839" cy="369332"/>
          </a:xfrm>
          <a:prstGeom prst="rect">
            <a:avLst/>
          </a:prstGeom>
        </p:spPr>
        <p:txBody>
          <a:bodyPr wrap="none">
            <a:spAutoFit/>
          </a:bodyPr>
          <a:lstStyle/>
          <a:p>
            <a:r>
              <a:rPr lang="en-US" sz="1800" b="1" dirty="0"/>
              <a:t>0.6 mL OPUS® </a:t>
            </a:r>
            <a:r>
              <a:rPr lang="en-US" sz="1800" b="1" dirty="0" err="1"/>
              <a:t>RoboColumns</a:t>
            </a:r>
            <a:r>
              <a:rPr lang="en-US" sz="1800" b="1" dirty="0"/>
              <a:t>™</a:t>
            </a:r>
          </a:p>
        </p:txBody>
      </p:sp>
    </p:spTree>
    <p:extLst>
      <p:ext uri="{BB962C8B-B14F-4D97-AF65-F5344CB8AC3E}">
        <p14:creationId xmlns:p14="http://schemas.microsoft.com/office/powerpoint/2010/main" val="553455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55448"/>
            <a:ext cx="8229600" cy="1143000"/>
          </a:xfrm>
        </p:spPr>
        <p:txBody>
          <a:bodyPr anchor="t"/>
          <a:lstStyle/>
          <a:p>
            <a:r>
              <a:rPr lang="en-US" sz="2700" b="1" dirty="0">
                <a:solidFill>
                  <a:schemeClr val="accent1"/>
                </a:solidFill>
              </a:rPr>
              <a:t>Scale-up Predictions</a:t>
            </a:r>
          </a:p>
        </p:txBody>
      </p:sp>
      <p:sp>
        <p:nvSpPr>
          <p:cNvPr id="3" name="Content Placeholder 2"/>
          <p:cNvSpPr>
            <a:spLocks noGrp="1"/>
          </p:cNvSpPr>
          <p:nvPr>
            <p:ph sz="quarter" idx="10"/>
          </p:nvPr>
        </p:nvSpPr>
        <p:spPr>
          <a:xfrm>
            <a:off x="457200" y="943087"/>
            <a:ext cx="8229600" cy="4612654"/>
          </a:xfrm>
        </p:spPr>
        <p:txBody>
          <a:bodyPr/>
          <a:lstStyle/>
          <a:p>
            <a:r>
              <a:rPr lang="en-US" sz="2000" dirty="0">
                <a:solidFill>
                  <a:schemeClr val="tx1"/>
                </a:solidFill>
              </a:rPr>
              <a:t>OPUS® </a:t>
            </a:r>
            <a:r>
              <a:rPr lang="en-US" sz="2000" dirty="0" err="1">
                <a:solidFill>
                  <a:schemeClr val="tx1"/>
                </a:solidFill>
              </a:rPr>
              <a:t>RoboColumns</a:t>
            </a:r>
            <a:r>
              <a:rPr lang="en-US" sz="2000" dirty="0">
                <a:solidFill>
                  <a:schemeClr val="tx1"/>
                </a:solidFill>
              </a:rPr>
              <a:t>™ generated models predicting MFG performance</a:t>
            </a:r>
          </a:p>
          <a:p>
            <a:r>
              <a:rPr lang="en-US" sz="2000" dirty="0">
                <a:solidFill>
                  <a:schemeClr val="tx1"/>
                </a:solidFill>
              </a:rPr>
              <a:t>0.6 mL vs. 204 L for AEX (340 000 X) </a:t>
            </a:r>
          </a:p>
          <a:p>
            <a:r>
              <a:rPr lang="en-US" sz="2000" dirty="0">
                <a:solidFill>
                  <a:schemeClr val="tx1"/>
                </a:solidFill>
              </a:rPr>
              <a:t>0.6 mL vs. 322 L for HIC (536 667 X)</a:t>
            </a:r>
          </a:p>
        </p:txBody>
      </p:sp>
      <p:graphicFrame>
        <p:nvGraphicFramePr>
          <p:cNvPr id="6" name="Chart 5"/>
          <p:cNvGraphicFramePr>
            <a:graphicFrameLocks/>
          </p:cNvGraphicFramePr>
          <p:nvPr>
            <p:extLst>
              <p:ext uri="{D42A27DB-BD31-4B8C-83A1-F6EECF244321}">
                <p14:modId xmlns:p14="http://schemas.microsoft.com/office/powerpoint/2010/main" val="2260360070"/>
              </p:ext>
            </p:extLst>
          </p:nvPr>
        </p:nvGraphicFramePr>
        <p:xfrm>
          <a:off x="0" y="2812541"/>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extLst>
              <p:ext uri="{D42A27DB-BD31-4B8C-83A1-F6EECF244321}">
                <p14:modId xmlns:p14="http://schemas.microsoft.com/office/powerpoint/2010/main" val="2800341697"/>
              </p:ext>
            </p:extLst>
          </p:nvPr>
        </p:nvGraphicFramePr>
        <p:xfrm>
          <a:off x="4572000" y="2812541"/>
          <a:ext cx="45720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51987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pPr algn="ctr"/>
            <a:r>
              <a:rPr lang="en-US" sz="2700" dirty="0"/>
              <a:t>Drug product development is much more than just filling drug substance into containers!</a:t>
            </a:r>
          </a:p>
        </p:txBody>
      </p:sp>
      <p:graphicFrame>
        <p:nvGraphicFramePr>
          <p:cNvPr id="9" name="Diagram 8">
            <a:extLst>
              <a:ext uri="{FF2B5EF4-FFF2-40B4-BE49-F238E27FC236}">
                <a16:creationId xmlns:a16="http://schemas.microsoft.com/office/drawing/2014/main" id="{CBBDABB7-E115-43A7-8AFB-8044912DB151}"/>
              </a:ext>
            </a:extLst>
          </p:cNvPr>
          <p:cNvGraphicFramePr/>
          <p:nvPr>
            <p:extLst/>
          </p:nvPr>
        </p:nvGraphicFramePr>
        <p:xfrm>
          <a:off x="-138545" y="1551709"/>
          <a:ext cx="9855200" cy="42223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550104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91DED0C1-9AF6-4938-9838-6A103425C73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67" b="98000" l="10000" r="97778">
                        <a14:foregroundMark x1="72889" y1="9667" x2="72889" y2="9667"/>
                        <a14:foregroundMark x1="60000" y1="12000" x2="60000" y2="12000"/>
                        <a14:foregroundMark x1="50444" y1="3667" x2="50444" y2="3667"/>
                        <a14:foregroundMark x1="47556" y1="9667" x2="47556" y2="9667"/>
                        <a14:foregroundMark x1="39111" y1="7333" x2="39111" y2="7333"/>
                        <a14:foregroundMark x1="39111" y1="14667" x2="39111" y2="14667"/>
                        <a14:foregroundMark x1="33333" y1="13000" x2="33333" y2="13000"/>
                        <a14:foregroundMark x1="30222" y1="13000" x2="30222" y2="13000"/>
                        <a14:foregroundMark x1="86444" y1="42333" x2="86444" y2="42333"/>
                        <a14:foregroundMark x1="85333" y1="50333" x2="85333" y2="50333"/>
                        <a14:foregroundMark x1="82444" y1="44667" x2="82444" y2="44667"/>
                        <a14:foregroundMark x1="83556" y1="48333" x2="83556" y2="48333"/>
                        <a14:foregroundMark x1="89778" y1="53333" x2="89778" y2="53333"/>
                        <a14:foregroundMark x1="90667" y1="61667" x2="90667" y2="61667"/>
                        <a14:foregroundMark x1="92444" y1="77000" x2="92444" y2="77000"/>
                        <a14:foregroundMark x1="90889" y1="92667" x2="90889" y2="92667"/>
                        <a14:foregroundMark x1="37556" y1="91333" x2="37556" y2="91333"/>
                        <a14:foregroundMark x1="42667" y1="64333" x2="42667" y2="64333"/>
                        <a14:foregroundMark x1="43778" y1="68333" x2="43778" y2="68333"/>
                        <a14:foregroundMark x1="43333" y1="76000" x2="43333" y2="76000"/>
                        <a14:foregroundMark x1="40889" y1="95667" x2="40889" y2="95667"/>
                        <a14:foregroundMark x1="55333" y1="97333" x2="55333" y2="97333"/>
                        <a14:foregroundMark x1="47556" y1="98000" x2="47556" y2="98000"/>
                        <a14:foregroundMark x1="79778" y1="94667" x2="79778" y2="94667"/>
                        <a14:foregroundMark x1="88667" y1="75333" x2="88667" y2="75333"/>
                        <a14:foregroundMark x1="91111" y1="66667" x2="91111" y2="66667"/>
                        <a14:foregroundMark x1="95778" y1="53333" x2="95778" y2="53333"/>
                        <a14:foregroundMark x1="92667" y1="30667" x2="92667" y2="30667"/>
                        <a14:foregroundMark x1="77778" y1="16000" x2="77778" y2="16000"/>
                        <a14:foregroundMark x1="90000" y1="19000" x2="90000" y2="19000"/>
                        <a14:foregroundMark x1="97778" y1="42333" x2="97778" y2="42333"/>
                        <a14:backgroundMark x1="54667" y1="89000" x2="54667" y2="89000"/>
                        <a14:backgroundMark x1="54444" y1="47667" x2="54444" y2="47667"/>
                        <a14:backgroundMark x1="56889" y1="28000" x2="56889" y2="28000"/>
                        <a14:backgroundMark x1="62222" y1="39667" x2="62222" y2="39667"/>
                      </a14:backgroundRemoval>
                    </a14:imgEffect>
                  </a14:imgLayer>
                </a14:imgProps>
              </a:ext>
            </a:extLst>
          </a:blip>
          <a:stretch>
            <a:fillRect/>
          </a:stretch>
        </p:blipFill>
        <p:spPr>
          <a:xfrm>
            <a:off x="4722473" y="1069917"/>
            <a:ext cx="4353371" cy="2902247"/>
          </a:xfrm>
          <a:prstGeom prst="rect">
            <a:avLst/>
          </a:prstGeom>
        </p:spPr>
      </p:pic>
      <p:sp>
        <p:nvSpPr>
          <p:cNvPr id="5" name="Text Placeholder 4"/>
          <p:cNvSpPr>
            <a:spLocks noGrp="1"/>
          </p:cNvSpPr>
          <p:nvPr>
            <p:ph type="body" sz="quarter" idx="13"/>
          </p:nvPr>
        </p:nvSpPr>
        <p:spPr/>
        <p:txBody>
          <a:bodyPr/>
          <a:lstStyle/>
          <a:p>
            <a:pPr algn="ctr"/>
            <a:r>
              <a:rPr lang="en-US" sz="2700" dirty="0"/>
              <a:t>What goes into a drug?</a:t>
            </a:r>
          </a:p>
        </p:txBody>
      </p:sp>
      <p:sp>
        <p:nvSpPr>
          <p:cNvPr id="8" name="TextBox 7">
            <a:extLst>
              <a:ext uri="{FF2B5EF4-FFF2-40B4-BE49-F238E27FC236}">
                <a16:creationId xmlns:a16="http://schemas.microsoft.com/office/drawing/2014/main" id="{08BE5F6F-EC63-44F1-ADB7-EF2BB0D4DBA0}"/>
              </a:ext>
            </a:extLst>
          </p:cNvPr>
          <p:cNvSpPr txBox="1"/>
          <p:nvPr/>
        </p:nvSpPr>
        <p:spPr>
          <a:xfrm>
            <a:off x="1274489" y="891103"/>
            <a:ext cx="556563" cy="369332"/>
          </a:xfrm>
          <a:prstGeom prst="rect">
            <a:avLst/>
          </a:prstGeom>
          <a:noFill/>
        </p:spPr>
        <p:txBody>
          <a:bodyPr wrap="none" rtlCol="0">
            <a:spAutoFit/>
          </a:bodyPr>
          <a:lstStyle/>
          <a:p>
            <a:r>
              <a:rPr lang="en-US" dirty="0"/>
              <a:t>API</a:t>
            </a:r>
          </a:p>
        </p:txBody>
      </p:sp>
      <p:sp>
        <p:nvSpPr>
          <p:cNvPr id="9" name="TextBox 8">
            <a:extLst>
              <a:ext uri="{FF2B5EF4-FFF2-40B4-BE49-F238E27FC236}">
                <a16:creationId xmlns:a16="http://schemas.microsoft.com/office/drawing/2014/main" id="{2D8C77F3-521D-4932-9C36-FCBCF9809D73}"/>
              </a:ext>
            </a:extLst>
          </p:cNvPr>
          <p:cNvSpPr txBox="1"/>
          <p:nvPr/>
        </p:nvSpPr>
        <p:spPr>
          <a:xfrm>
            <a:off x="272062" y="1890456"/>
            <a:ext cx="796052" cy="369332"/>
          </a:xfrm>
          <a:prstGeom prst="rect">
            <a:avLst/>
          </a:prstGeom>
          <a:noFill/>
        </p:spPr>
        <p:txBody>
          <a:bodyPr wrap="none" rtlCol="0">
            <a:spAutoFit/>
          </a:bodyPr>
          <a:lstStyle/>
          <a:p>
            <a:r>
              <a:rPr lang="en-US" dirty="0"/>
              <a:t>Buffer</a:t>
            </a:r>
          </a:p>
        </p:txBody>
      </p:sp>
      <p:sp>
        <p:nvSpPr>
          <p:cNvPr id="10" name="TextBox 9">
            <a:extLst>
              <a:ext uri="{FF2B5EF4-FFF2-40B4-BE49-F238E27FC236}">
                <a16:creationId xmlns:a16="http://schemas.microsoft.com/office/drawing/2014/main" id="{4F399C8E-499A-4D50-B5A8-1B5BC2B5165C}"/>
              </a:ext>
            </a:extLst>
          </p:cNvPr>
          <p:cNvSpPr txBox="1"/>
          <p:nvPr/>
        </p:nvSpPr>
        <p:spPr>
          <a:xfrm>
            <a:off x="256723" y="2770650"/>
            <a:ext cx="1608261" cy="369332"/>
          </a:xfrm>
          <a:prstGeom prst="rect">
            <a:avLst/>
          </a:prstGeom>
          <a:noFill/>
        </p:spPr>
        <p:txBody>
          <a:bodyPr wrap="none" rtlCol="0">
            <a:spAutoFit/>
          </a:bodyPr>
          <a:lstStyle/>
          <a:p>
            <a:r>
              <a:rPr lang="en-US" dirty="0"/>
              <a:t>Tonicity Agent</a:t>
            </a:r>
          </a:p>
        </p:txBody>
      </p:sp>
      <p:sp>
        <p:nvSpPr>
          <p:cNvPr id="11" name="TextBox 10">
            <a:extLst>
              <a:ext uri="{FF2B5EF4-FFF2-40B4-BE49-F238E27FC236}">
                <a16:creationId xmlns:a16="http://schemas.microsoft.com/office/drawing/2014/main" id="{59E759A2-06E7-4AAC-8DB4-40902D229DF6}"/>
              </a:ext>
            </a:extLst>
          </p:cNvPr>
          <p:cNvSpPr txBox="1"/>
          <p:nvPr/>
        </p:nvSpPr>
        <p:spPr>
          <a:xfrm>
            <a:off x="1255480" y="3638749"/>
            <a:ext cx="1595373" cy="369332"/>
          </a:xfrm>
          <a:prstGeom prst="rect">
            <a:avLst/>
          </a:prstGeom>
          <a:noFill/>
        </p:spPr>
        <p:txBody>
          <a:bodyPr wrap="none" rtlCol="0">
            <a:spAutoFit/>
          </a:bodyPr>
          <a:lstStyle/>
          <a:p>
            <a:r>
              <a:rPr lang="en-US" dirty="0"/>
              <a:t>Bulking Agent</a:t>
            </a:r>
          </a:p>
        </p:txBody>
      </p:sp>
      <p:sp>
        <p:nvSpPr>
          <p:cNvPr id="12" name="TextBox 11">
            <a:extLst>
              <a:ext uri="{FF2B5EF4-FFF2-40B4-BE49-F238E27FC236}">
                <a16:creationId xmlns:a16="http://schemas.microsoft.com/office/drawing/2014/main" id="{B3B4888E-3D33-42EE-9529-4A2349BE391F}"/>
              </a:ext>
            </a:extLst>
          </p:cNvPr>
          <p:cNvSpPr txBox="1"/>
          <p:nvPr/>
        </p:nvSpPr>
        <p:spPr>
          <a:xfrm>
            <a:off x="1498000" y="4912064"/>
            <a:ext cx="1236236" cy="369332"/>
          </a:xfrm>
          <a:prstGeom prst="rect">
            <a:avLst/>
          </a:prstGeom>
          <a:noFill/>
        </p:spPr>
        <p:txBody>
          <a:bodyPr wrap="none" rtlCol="0">
            <a:spAutoFit/>
          </a:bodyPr>
          <a:lstStyle/>
          <a:p>
            <a:r>
              <a:rPr lang="en-US" dirty="0"/>
              <a:t>Surfactant</a:t>
            </a:r>
          </a:p>
        </p:txBody>
      </p:sp>
      <p:sp>
        <p:nvSpPr>
          <p:cNvPr id="13" name="TextBox 12">
            <a:extLst>
              <a:ext uri="{FF2B5EF4-FFF2-40B4-BE49-F238E27FC236}">
                <a16:creationId xmlns:a16="http://schemas.microsoft.com/office/drawing/2014/main" id="{1A7F56EA-1400-4036-99E6-E9F473EC4C9E}"/>
              </a:ext>
            </a:extLst>
          </p:cNvPr>
          <p:cNvSpPr txBox="1"/>
          <p:nvPr/>
        </p:nvSpPr>
        <p:spPr>
          <a:xfrm>
            <a:off x="5257990" y="4785627"/>
            <a:ext cx="1441420" cy="369332"/>
          </a:xfrm>
          <a:prstGeom prst="rect">
            <a:avLst/>
          </a:prstGeom>
          <a:noFill/>
        </p:spPr>
        <p:txBody>
          <a:bodyPr wrap="none" rtlCol="0">
            <a:spAutoFit/>
          </a:bodyPr>
          <a:lstStyle/>
          <a:p>
            <a:r>
              <a:rPr lang="en-US" dirty="0"/>
              <a:t>Antioxidants</a:t>
            </a:r>
          </a:p>
        </p:txBody>
      </p:sp>
      <p:sp>
        <p:nvSpPr>
          <p:cNvPr id="14" name="TextBox 13">
            <a:extLst>
              <a:ext uri="{FF2B5EF4-FFF2-40B4-BE49-F238E27FC236}">
                <a16:creationId xmlns:a16="http://schemas.microsoft.com/office/drawing/2014/main" id="{C1940ADD-D0F3-4D5A-864C-2B9A4C965634}"/>
              </a:ext>
            </a:extLst>
          </p:cNvPr>
          <p:cNvSpPr txBox="1"/>
          <p:nvPr/>
        </p:nvSpPr>
        <p:spPr>
          <a:xfrm>
            <a:off x="3295053" y="5115146"/>
            <a:ext cx="1249060" cy="369332"/>
          </a:xfrm>
          <a:prstGeom prst="rect">
            <a:avLst/>
          </a:prstGeom>
          <a:noFill/>
        </p:spPr>
        <p:txBody>
          <a:bodyPr wrap="none" rtlCol="0">
            <a:spAutoFit/>
          </a:bodyPr>
          <a:lstStyle/>
          <a:p>
            <a:r>
              <a:rPr lang="en-US" dirty="0"/>
              <a:t>Stabilizers</a:t>
            </a:r>
          </a:p>
        </p:txBody>
      </p:sp>
      <p:sp>
        <p:nvSpPr>
          <p:cNvPr id="15" name="TextBox 14">
            <a:extLst>
              <a:ext uri="{FF2B5EF4-FFF2-40B4-BE49-F238E27FC236}">
                <a16:creationId xmlns:a16="http://schemas.microsoft.com/office/drawing/2014/main" id="{A14A287D-A9B6-4B64-9597-3F031D75F0BE}"/>
              </a:ext>
            </a:extLst>
          </p:cNvPr>
          <p:cNvSpPr txBox="1"/>
          <p:nvPr/>
        </p:nvSpPr>
        <p:spPr>
          <a:xfrm>
            <a:off x="7141381" y="4060168"/>
            <a:ext cx="1851789" cy="369332"/>
          </a:xfrm>
          <a:prstGeom prst="rect">
            <a:avLst/>
          </a:prstGeom>
          <a:noFill/>
        </p:spPr>
        <p:txBody>
          <a:bodyPr wrap="none" rtlCol="0">
            <a:spAutoFit/>
          </a:bodyPr>
          <a:lstStyle/>
          <a:p>
            <a:r>
              <a:rPr lang="en-US" dirty="0"/>
              <a:t>Delivery Method</a:t>
            </a:r>
          </a:p>
        </p:txBody>
      </p:sp>
      <p:pic>
        <p:nvPicPr>
          <p:cNvPr id="17" name="Picture 16">
            <a:extLst>
              <a:ext uri="{FF2B5EF4-FFF2-40B4-BE49-F238E27FC236}">
                <a16:creationId xmlns:a16="http://schemas.microsoft.com/office/drawing/2014/main" id="{D38E1454-E031-4E46-89F8-752DC5FFC06C}"/>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045" b="90504" l="10000" r="90000">
                        <a14:foregroundMark x1="29111" y1="6825" x2="29111" y2="6825"/>
                        <a14:foregroundMark x1="70667" y1="5638" x2="70667" y2="5638"/>
                        <a14:foregroundMark x1="53333" y1="90801" x2="53333" y2="90801"/>
                        <a14:foregroundMark x1="28222" y1="5045" x2="28222" y2="5045"/>
                      </a14:backgroundRemoval>
                    </a14:imgEffect>
                  </a14:imgLayer>
                </a14:imgProps>
              </a:ext>
              <a:ext uri="{28A0092B-C50C-407E-A947-70E740481C1C}">
                <a14:useLocalDpi xmlns:a14="http://schemas.microsoft.com/office/drawing/2010/main" val="0"/>
              </a:ext>
            </a:extLst>
          </a:blip>
          <a:stretch>
            <a:fillRect/>
          </a:stretch>
        </p:blipFill>
        <p:spPr>
          <a:xfrm>
            <a:off x="1676128" y="856890"/>
            <a:ext cx="1130746" cy="846803"/>
          </a:xfrm>
          <a:prstGeom prst="rect">
            <a:avLst/>
          </a:prstGeom>
        </p:spPr>
      </p:pic>
      <p:pic>
        <p:nvPicPr>
          <p:cNvPr id="19" name="Picture 18">
            <a:extLst>
              <a:ext uri="{FF2B5EF4-FFF2-40B4-BE49-F238E27FC236}">
                <a16:creationId xmlns:a16="http://schemas.microsoft.com/office/drawing/2014/main" id="{DD3DCC3E-C49C-4FB8-B1AF-49DA609701D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7754"/>
          <a:stretch/>
        </p:blipFill>
        <p:spPr>
          <a:xfrm>
            <a:off x="939762" y="3218881"/>
            <a:ext cx="799656" cy="286286"/>
          </a:xfrm>
          <a:prstGeom prst="rect">
            <a:avLst/>
          </a:prstGeom>
        </p:spPr>
      </p:pic>
      <p:pic>
        <p:nvPicPr>
          <p:cNvPr id="20" name="Picture 19">
            <a:extLst>
              <a:ext uri="{FF2B5EF4-FFF2-40B4-BE49-F238E27FC236}">
                <a16:creationId xmlns:a16="http://schemas.microsoft.com/office/drawing/2014/main" id="{9BDA1417-1C57-479E-B32F-CF9FCD01EF24}"/>
              </a:ext>
            </a:extLst>
          </p:cNvPr>
          <p:cNvPicPr>
            <a:picLocks noChangeAspect="1"/>
          </p:cNvPicPr>
          <p:nvPr/>
        </p:nvPicPr>
        <p:blipFill>
          <a:blip r:embed="rId8"/>
          <a:stretch>
            <a:fillRect/>
          </a:stretch>
        </p:blipFill>
        <p:spPr>
          <a:xfrm>
            <a:off x="1686561" y="4047205"/>
            <a:ext cx="1074873" cy="552890"/>
          </a:xfrm>
          <a:prstGeom prst="rect">
            <a:avLst/>
          </a:prstGeom>
        </p:spPr>
      </p:pic>
      <p:pic>
        <p:nvPicPr>
          <p:cNvPr id="21" name="Picture 20">
            <a:extLst>
              <a:ext uri="{FF2B5EF4-FFF2-40B4-BE49-F238E27FC236}">
                <a16:creationId xmlns:a16="http://schemas.microsoft.com/office/drawing/2014/main" id="{D2678703-3898-48B8-810E-2571973AFD6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818" b="89935" l="10000" r="90000">
                        <a14:foregroundMark x1="39000" y1="10390" x2="39000" y2="10390"/>
                        <a14:foregroundMark x1="49000" y1="6818" x2="50500" y2="6818"/>
                        <a14:backgroundMark x1="45000" y1="72078" x2="45000" y2="72078"/>
                        <a14:backgroundMark x1="70000" y1="74675" x2="70000" y2="74675"/>
                      </a14:backgroundRemoval>
                    </a14:imgEffect>
                  </a14:imgLayer>
                </a14:imgProps>
              </a:ext>
            </a:extLst>
          </a:blip>
          <a:stretch>
            <a:fillRect/>
          </a:stretch>
        </p:blipFill>
        <p:spPr>
          <a:xfrm>
            <a:off x="-254368" y="4244834"/>
            <a:ext cx="1327920" cy="2044996"/>
          </a:xfrm>
          <a:prstGeom prst="rect">
            <a:avLst/>
          </a:prstGeom>
        </p:spPr>
      </p:pic>
      <p:cxnSp>
        <p:nvCxnSpPr>
          <p:cNvPr id="23" name="Straight Arrow Connector 22">
            <a:extLst>
              <a:ext uri="{FF2B5EF4-FFF2-40B4-BE49-F238E27FC236}">
                <a16:creationId xmlns:a16="http://schemas.microsoft.com/office/drawing/2014/main" id="{C1CC12A0-2905-4C46-A0BF-44EAA9E0EA46}"/>
              </a:ext>
            </a:extLst>
          </p:cNvPr>
          <p:cNvCxnSpPr>
            <a:cxnSpLocks/>
          </p:cNvCxnSpPr>
          <p:nvPr/>
        </p:nvCxnSpPr>
        <p:spPr>
          <a:xfrm>
            <a:off x="2574605" y="1395858"/>
            <a:ext cx="2716677" cy="10177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A4A9F367-74DB-4559-B7BF-2AF88D7E501F}"/>
              </a:ext>
            </a:extLst>
          </p:cNvPr>
          <p:cNvCxnSpPr>
            <a:cxnSpLocks/>
          </p:cNvCxnSpPr>
          <p:nvPr/>
        </p:nvCxnSpPr>
        <p:spPr>
          <a:xfrm>
            <a:off x="1180349" y="2106482"/>
            <a:ext cx="4110933" cy="8572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670F221A-43F8-40A4-922A-6E171921843F}"/>
              </a:ext>
            </a:extLst>
          </p:cNvPr>
          <p:cNvCxnSpPr>
            <a:cxnSpLocks/>
            <a:stCxn id="10" idx="3"/>
          </p:cNvCxnSpPr>
          <p:nvPr/>
        </p:nvCxnSpPr>
        <p:spPr>
          <a:xfrm>
            <a:off x="1864984" y="2955316"/>
            <a:ext cx="3348870" cy="4661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863F9BD4-6479-4DF8-B47F-F3E789E62ADC}"/>
              </a:ext>
            </a:extLst>
          </p:cNvPr>
          <p:cNvCxnSpPr>
            <a:cxnSpLocks/>
          </p:cNvCxnSpPr>
          <p:nvPr/>
        </p:nvCxnSpPr>
        <p:spPr>
          <a:xfrm flipH="1">
            <a:off x="726734" y="4143957"/>
            <a:ext cx="898099" cy="4823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1" name="Picture 30">
            <a:extLst>
              <a:ext uri="{FF2B5EF4-FFF2-40B4-BE49-F238E27FC236}">
                <a16:creationId xmlns:a16="http://schemas.microsoft.com/office/drawing/2014/main" id="{B8228170-64AB-4740-AB5A-8082F667A98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54438" y="5287211"/>
            <a:ext cx="1973521" cy="704208"/>
          </a:xfrm>
          <a:prstGeom prst="rect">
            <a:avLst/>
          </a:prstGeom>
        </p:spPr>
      </p:pic>
      <p:cxnSp>
        <p:nvCxnSpPr>
          <p:cNvPr id="33" name="Straight Arrow Connector 32">
            <a:extLst>
              <a:ext uri="{FF2B5EF4-FFF2-40B4-BE49-F238E27FC236}">
                <a16:creationId xmlns:a16="http://schemas.microsoft.com/office/drawing/2014/main" id="{55B381F3-5AEE-46EB-BD26-48C950BE26AE}"/>
              </a:ext>
            </a:extLst>
          </p:cNvPr>
          <p:cNvCxnSpPr>
            <a:cxnSpLocks/>
            <a:stCxn id="12" idx="3"/>
          </p:cNvCxnSpPr>
          <p:nvPr/>
        </p:nvCxnSpPr>
        <p:spPr>
          <a:xfrm flipV="1">
            <a:off x="2734236" y="3839120"/>
            <a:ext cx="2496277" cy="12576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6" name="Picture 35">
            <a:extLst>
              <a:ext uri="{FF2B5EF4-FFF2-40B4-BE49-F238E27FC236}">
                <a16:creationId xmlns:a16="http://schemas.microsoft.com/office/drawing/2014/main" id="{13C7B16A-CED5-49D1-859A-46BE8F433C1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00129" y="5125967"/>
            <a:ext cx="1027346" cy="835886"/>
          </a:xfrm>
          <a:prstGeom prst="rect">
            <a:avLst/>
          </a:prstGeom>
        </p:spPr>
      </p:pic>
      <p:cxnSp>
        <p:nvCxnSpPr>
          <p:cNvPr id="38" name="Straight Arrow Connector 37">
            <a:extLst>
              <a:ext uri="{FF2B5EF4-FFF2-40B4-BE49-F238E27FC236}">
                <a16:creationId xmlns:a16="http://schemas.microsoft.com/office/drawing/2014/main" id="{31F1302C-D72A-446E-81AE-7BFDA5428591}"/>
              </a:ext>
            </a:extLst>
          </p:cNvPr>
          <p:cNvCxnSpPr>
            <a:cxnSpLocks/>
          </p:cNvCxnSpPr>
          <p:nvPr/>
        </p:nvCxnSpPr>
        <p:spPr>
          <a:xfrm flipH="1" flipV="1">
            <a:off x="6079452" y="3992020"/>
            <a:ext cx="69566" cy="7862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41" name="Picture 40">
            <a:extLst>
              <a:ext uri="{FF2B5EF4-FFF2-40B4-BE49-F238E27FC236}">
                <a16:creationId xmlns:a16="http://schemas.microsoft.com/office/drawing/2014/main" id="{237FFA38-FBC5-4549-8BEF-20D12D3DF7B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71536" y="5484478"/>
            <a:ext cx="1573567" cy="570065"/>
          </a:xfrm>
          <a:prstGeom prst="rect">
            <a:avLst/>
          </a:prstGeom>
        </p:spPr>
      </p:pic>
      <p:cxnSp>
        <p:nvCxnSpPr>
          <p:cNvPr id="43" name="Straight Arrow Connector 42">
            <a:extLst>
              <a:ext uri="{FF2B5EF4-FFF2-40B4-BE49-F238E27FC236}">
                <a16:creationId xmlns:a16="http://schemas.microsoft.com/office/drawing/2014/main" id="{CB8F1E25-E82C-4CF4-91AC-AEAA86C95056}"/>
              </a:ext>
            </a:extLst>
          </p:cNvPr>
          <p:cNvCxnSpPr>
            <a:cxnSpLocks/>
          </p:cNvCxnSpPr>
          <p:nvPr/>
        </p:nvCxnSpPr>
        <p:spPr>
          <a:xfrm flipV="1">
            <a:off x="4316608" y="4114662"/>
            <a:ext cx="1063291" cy="11125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59" name="Picture 58">
            <a:extLst>
              <a:ext uri="{FF2B5EF4-FFF2-40B4-BE49-F238E27FC236}">
                <a16:creationId xmlns:a16="http://schemas.microsoft.com/office/drawing/2014/main" id="{1A39559E-E7C9-4999-BA71-EDEECE41CB0A}"/>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6250" r="94844">
                        <a14:foregroundMark x1="6250" y1="51111" x2="6250" y2="51111"/>
                        <a14:foregroundMark x1="90000" y1="47778" x2="90000" y2="47778"/>
                        <a14:foregroundMark x1="94844" y1="48333" x2="94844" y2="48333"/>
                      </a14:backgroundRemoval>
                    </a14:imgEffect>
                  </a14:imgLayer>
                </a14:imgProps>
              </a:ext>
            </a:extLst>
          </a:blip>
          <a:stretch>
            <a:fillRect/>
          </a:stretch>
        </p:blipFill>
        <p:spPr>
          <a:xfrm rot="6794276" flipV="1">
            <a:off x="6970628" y="5092704"/>
            <a:ext cx="906325" cy="509808"/>
          </a:xfrm>
          <a:prstGeom prst="rect">
            <a:avLst/>
          </a:prstGeom>
        </p:spPr>
      </p:pic>
      <p:pic>
        <p:nvPicPr>
          <p:cNvPr id="60" name="Picture 59">
            <a:extLst>
              <a:ext uri="{FF2B5EF4-FFF2-40B4-BE49-F238E27FC236}">
                <a16:creationId xmlns:a16="http://schemas.microsoft.com/office/drawing/2014/main" id="{78E1A5FF-0368-487C-807D-E742BB0536E1}"/>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Lst>
          </a:blip>
          <a:stretch>
            <a:fillRect/>
          </a:stretch>
        </p:blipFill>
        <p:spPr>
          <a:xfrm>
            <a:off x="7464764" y="4785627"/>
            <a:ext cx="1205025" cy="1205025"/>
          </a:xfrm>
          <a:prstGeom prst="rect">
            <a:avLst/>
          </a:prstGeom>
        </p:spPr>
      </p:pic>
      <p:pic>
        <p:nvPicPr>
          <p:cNvPr id="63" name="Picture 62">
            <a:extLst>
              <a:ext uri="{FF2B5EF4-FFF2-40B4-BE49-F238E27FC236}">
                <a16:creationId xmlns:a16="http://schemas.microsoft.com/office/drawing/2014/main" id="{5DF8E1ED-40CF-412A-9364-31BF9EB0AF92}"/>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78065" r="4066" b="3574"/>
          <a:stretch/>
        </p:blipFill>
        <p:spPr>
          <a:xfrm flipH="1">
            <a:off x="8501219" y="4778268"/>
            <a:ext cx="311062" cy="1186203"/>
          </a:xfrm>
          <a:prstGeom prst="rect">
            <a:avLst/>
          </a:prstGeom>
        </p:spPr>
      </p:pic>
      <p:sp>
        <p:nvSpPr>
          <p:cNvPr id="64" name="Right Brace 63">
            <a:extLst>
              <a:ext uri="{FF2B5EF4-FFF2-40B4-BE49-F238E27FC236}">
                <a16:creationId xmlns:a16="http://schemas.microsoft.com/office/drawing/2014/main" id="{3BD8C66F-02D1-4CD6-991F-E6EEE650B33D}"/>
              </a:ext>
            </a:extLst>
          </p:cNvPr>
          <p:cNvSpPr/>
          <p:nvPr/>
        </p:nvSpPr>
        <p:spPr>
          <a:xfrm rot="5400000">
            <a:off x="7862900" y="4136797"/>
            <a:ext cx="224293" cy="854707"/>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75" name="Straight Connector 74">
            <a:extLst>
              <a:ext uri="{FF2B5EF4-FFF2-40B4-BE49-F238E27FC236}">
                <a16:creationId xmlns:a16="http://schemas.microsoft.com/office/drawing/2014/main" id="{1E78EA39-7D0D-4893-AAF3-80CA382C7384}"/>
              </a:ext>
            </a:extLst>
          </p:cNvPr>
          <p:cNvCxnSpPr/>
          <p:nvPr/>
        </p:nvCxnSpPr>
        <p:spPr>
          <a:xfrm>
            <a:off x="7010770" y="4047205"/>
            <a:ext cx="0" cy="2007338"/>
          </a:xfrm>
          <a:prstGeom prst="line">
            <a:avLst/>
          </a:prstGeom>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240EAE25-2F96-4AD9-B7D1-319A0E2E8DA5}"/>
              </a:ext>
            </a:extLst>
          </p:cNvPr>
          <p:cNvSpPr txBox="1"/>
          <p:nvPr/>
        </p:nvSpPr>
        <p:spPr>
          <a:xfrm>
            <a:off x="6664054" y="6455679"/>
            <a:ext cx="2345514" cy="276999"/>
          </a:xfrm>
          <a:prstGeom prst="rect">
            <a:avLst/>
          </a:prstGeom>
          <a:noFill/>
        </p:spPr>
        <p:txBody>
          <a:bodyPr wrap="none" rtlCol="0">
            <a:spAutoFit/>
          </a:bodyPr>
          <a:lstStyle/>
          <a:p>
            <a:r>
              <a:rPr lang="en-US" sz="1200" dirty="0">
                <a:solidFill>
                  <a:srgbClr val="59595B"/>
                </a:solidFill>
              </a:rPr>
              <a:t>Adapted from Krebs, Mark (ND)</a:t>
            </a:r>
          </a:p>
        </p:txBody>
      </p:sp>
      <p:sp>
        <p:nvSpPr>
          <p:cNvPr id="35" name="Rectangle 34">
            <a:extLst>
              <a:ext uri="{FF2B5EF4-FFF2-40B4-BE49-F238E27FC236}">
                <a16:creationId xmlns:a16="http://schemas.microsoft.com/office/drawing/2014/main" id="{A0CBFD65-9926-425A-8FB0-3FDBF33A2B5E}"/>
              </a:ext>
            </a:extLst>
          </p:cNvPr>
          <p:cNvSpPr/>
          <p:nvPr/>
        </p:nvSpPr>
        <p:spPr>
          <a:xfrm>
            <a:off x="5291282" y="6702476"/>
            <a:ext cx="4572000" cy="184666"/>
          </a:xfrm>
          <a:prstGeom prst="rect">
            <a:avLst/>
          </a:prstGeom>
        </p:spPr>
        <p:txBody>
          <a:bodyPr>
            <a:spAutoFit/>
          </a:bodyPr>
          <a:lstStyle/>
          <a:p>
            <a:r>
              <a:rPr lang="en-US" sz="600" dirty="0">
                <a:solidFill>
                  <a:schemeClr val="bg1">
                    <a:lumMod val="50000"/>
                  </a:schemeClr>
                </a:solidFill>
              </a:rPr>
              <a:t>http://vertassets.blob.core.windows.net/image/edeed819/edeed819-ebdc-4740-a75b-22f87105997e/adc.jpg</a:t>
            </a:r>
          </a:p>
        </p:txBody>
      </p:sp>
    </p:spTree>
    <p:extLst>
      <p:ext uri="{BB962C8B-B14F-4D97-AF65-F5344CB8AC3E}">
        <p14:creationId xmlns:p14="http://schemas.microsoft.com/office/powerpoint/2010/main" val="30390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8490C3C-515B-4760-830F-F8290FC5B9FD}"/>
              </a:ext>
            </a:extLst>
          </p:cNvPr>
          <p:cNvSpPr>
            <a:spLocks noGrp="1"/>
          </p:cNvSpPr>
          <p:nvPr>
            <p:ph idx="1"/>
          </p:nvPr>
        </p:nvSpPr>
        <p:spPr>
          <a:xfrm>
            <a:off x="379679" y="4679447"/>
            <a:ext cx="8380677" cy="1215106"/>
          </a:xfrm>
        </p:spPr>
        <p:txBody>
          <a:bodyPr/>
          <a:lstStyle/>
          <a:p>
            <a:r>
              <a:rPr lang="en-US" sz="1800" dirty="0">
                <a:solidFill>
                  <a:schemeClr val="tx1"/>
                </a:solidFill>
              </a:rPr>
              <a:t>Total number of possible combinations:</a:t>
            </a:r>
          </a:p>
          <a:p>
            <a:r>
              <a:rPr lang="en-US" sz="1800" dirty="0">
                <a:solidFill>
                  <a:schemeClr val="tx1"/>
                </a:solidFill>
              </a:rPr>
              <a:t>3 × 9 × 12 × 9 × 12 × 12 = 419,904</a:t>
            </a:r>
          </a:p>
          <a:p>
            <a:r>
              <a:rPr lang="en-US" sz="1800" dirty="0">
                <a:solidFill>
                  <a:schemeClr val="tx1"/>
                </a:solidFill>
              </a:rPr>
              <a:t>Too many to try!</a:t>
            </a:r>
          </a:p>
        </p:txBody>
      </p:sp>
      <p:sp>
        <p:nvSpPr>
          <p:cNvPr id="5" name="Text Placeholder 4"/>
          <p:cNvSpPr>
            <a:spLocks noGrp="1"/>
          </p:cNvSpPr>
          <p:nvPr>
            <p:ph type="body" sz="quarter" idx="13"/>
          </p:nvPr>
        </p:nvSpPr>
        <p:spPr/>
        <p:txBody>
          <a:bodyPr/>
          <a:lstStyle/>
          <a:p>
            <a:pPr algn="ctr"/>
            <a:r>
              <a:rPr lang="en-US" sz="2700" dirty="0"/>
              <a:t>How do we know which excipients</a:t>
            </a:r>
          </a:p>
          <a:p>
            <a:pPr algn="ctr"/>
            <a:r>
              <a:rPr lang="en-US" sz="2700" dirty="0"/>
              <a:t>and how much to add?</a:t>
            </a:r>
          </a:p>
        </p:txBody>
      </p:sp>
      <p:graphicFrame>
        <p:nvGraphicFramePr>
          <p:cNvPr id="7" name="Table 6">
            <a:extLst>
              <a:ext uri="{FF2B5EF4-FFF2-40B4-BE49-F238E27FC236}">
                <a16:creationId xmlns:a16="http://schemas.microsoft.com/office/drawing/2014/main" id="{C1C65D5B-EC66-4F6E-AB03-920021BD187D}"/>
              </a:ext>
            </a:extLst>
          </p:cNvPr>
          <p:cNvGraphicFramePr>
            <a:graphicFrameLocks noGrp="1"/>
          </p:cNvGraphicFramePr>
          <p:nvPr>
            <p:extLst>
              <p:ext uri="{D42A27DB-BD31-4B8C-83A1-F6EECF244321}">
                <p14:modId xmlns:p14="http://schemas.microsoft.com/office/powerpoint/2010/main" val="3762635088"/>
              </p:ext>
            </p:extLst>
          </p:nvPr>
        </p:nvGraphicFramePr>
        <p:xfrm>
          <a:off x="442752" y="1570512"/>
          <a:ext cx="8117776" cy="2595880"/>
        </p:xfrm>
        <a:graphic>
          <a:graphicData uri="http://schemas.openxmlformats.org/drawingml/2006/table">
            <a:tbl>
              <a:tblPr firstRow="1" bandRow="1">
                <a:tableStyleId>{5C22544A-7EE6-4342-B048-85BDC9FD1C3A}</a:tableStyleId>
              </a:tblPr>
              <a:tblGrid>
                <a:gridCol w="2029444">
                  <a:extLst>
                    <a:ext uri="{9D8B030D-6E8A-4147-A177-3AD203B41FA5}">
                      <a16:colId xmlns:a16="http://schemas.microsoft.com/office/drawing/2014/main" val="20000"/>
                    </a:ext>
                  </a:extLst>
                </a:gridCol>
                <a:gridCol w="2029444">
                  <a:extLst>
                    <a:ext uri="{9D8B030D-6E8A-4147-A177-3AD203B41FA5}">
                      <a16:colId xmlns:a16="http://schemas.microsoft.com/office/drawing/2014/main" val="20001"/>
                    </a:ext>
                  </a:extLst>
                </a:gridCol>
                <a:gridCol w="2029444">
                  <a:extLst>
                    <a:ext uri="{9D8B030D-6E8A-4147-A177-3AD203B41FA5}">
                      <a16:colId xmlns:a16="http://schemas.microsoft.com/office/drawing/2014/main" val="20002"/>
                    </a:ext>
                  </a:extLst>
                </a:gridCol>
                <a:gridCol w="2029444">
                  <a:extLst>
                    <a:ext uri="{9D8B030D-6E8A-4147-A177-3AD203B41FA5}">
                      <a16:colId xmlns:a16="http://schemas.microsoft.com/office/drawing/2014/main" val="20003"/>
                    </a:ext>
                  </a:extLst>
                </a:gridCol>
              </a:tblGrid>
              <a:tr h="370840">
                <a:tc>
                  <a:txBody>
                    <a:bodyPr/>
                    <a:lstStyle/>
                    <a:p>
                      <a:r>
                        <a:rPr lang="en-US" sz="1800" dirty="0"/>
                        <a:t>Excipient</a:t>
                      </a:r>
                    </a:p>
                  </a:txBody>
                  <a:tcPr/>
                </a:tc>
                <a:tc>
                  <a:txBody>
                    <a:bodyPr/>
                    <a:lstStyle/>
                    <a:p>
                      <a:pPr algn="ctr"/>
                      <a:r>
                        <a:rPr lang="en-US" sz="1800" dirty="0"/>
                        <a:t>Candidates</a:t>
                      </a:r>
                    </a:p>
                  </a:txBody>
                  <a:tcPr/>
                </a:tc>
                <a:tc>
                  <a:txBody>
                    <a:bodyPr/>
                    <a:lstStyle/>
                    <a:p>
                      <a:pPr algn="ctr"/>
                      <a:r>
                        <a:rPr lang="en-US" sz="1800" dirty="0"/>
                        <a:t>Concentrations</a:t>
                      </a:r>
                    </a:p>
                  </a:txBody>
                  <a:tcPr/>
                </a:tc>
                <a:tc>
                  <a:txBody>
                    <a:bodyPr/>
                    <a:lstStyle/>
                    <a:p>
                      <a:pPr algn="ctr"/>
                      <a:r>
                        <a:rPr lang="en-US" sz="1800" dirty="0"/>
                        <a:t>Combinations</a:t>
                      </a:r>
                    </a:p>
                  </a:txBody>
                  <a:tcPr/>
                </a:tc>
                <a:extLst>
                  <a:ext uri="{0D108BD9-81ED-4DB2-BD59-A6C34878D82A}">
                    <a16:rowId xmlns:a16="http://schemas.microsoft.com/office/drawing/2014/main" val="10000"/>
                  </a:ext>
                </a:extLst>
              </a:tr>
              <a:tr h="370840">
                <a:tc>
                  <a:txBody>
                    <a:bodyPr/>
                    <a:lstStyle/>
                    <a:p>
                      <a:r>
                        <a:rPr lang="en-US" sz="1800" dirty="0"/>
                        <a:t>pH</a:t>
                      </a:r>
                    </a:p>
                  </a:txBody>
                  <a:tcPr/>
                </a:tc>
                <a:tc>
                  <a:txBody>
                    <a:bodyPr/>
                    <a:lstStyle/>
                    <a:p>
                      <a:pPr algn="ctr"/>
                      <a:r>
                        <a:rPr lang="en-US" sz="1800" dirty="0"/>
                        <a:t>3</a:t>
                      </a:r>
                    </a:p>
                  </a:txBody>
                  <a:tcPr/>
                </a:tc>
                <a:tc>
                  <a:txBody>
                    <a:bodyPr/>
                    <a:lstStyle/>
                    <a:p>
                      <a:pPr algn="ctr"/>
                      <a:r>
                        <a:rPr lang="en-US" sz="1800" dirty="0"/>
                        <a:t>--</a:t>
                      </a:r>
                    </a:p>
                  </a:txBody>
                  <a:tcPr/>
                </a:tc>
                <a:tc>
                  <a:txBody>
                    <a:bodyPr/>
                    <a:lstStyle/>
                    <a:p>
                      <a:pPr algn="ctr"/>
                      <a:r>
                        <a:rPr lang="en-US" sz="1800" dirty="0"/>
                        <a:t>3</a:t>
                      </a:r>
                    </a:p>
                  </a:txBody>
                  <a:tcPr/>
                </a:tc>
                <a:extLst>
                  <a:ext uri="{0D108BD9-81ED-4DB2-BD59-A6C34878D82A}">
                    <a16:rowId xmlns:a16="http://schemas.microsoft.com/office/drawing/2014/main" val="10001"/>
                  </a:ext>
                </a:extLst>
              </a:tr>
              <a:tr h="370840">
                <a:tc>
                  <a:txBody>
                    <a:bodyPr/>
                    <a:lstStyle/>
                    <a:p>
                      <a:r>
                        <a:rPr lang="en-US" sz="1800" dirty="0"/>
                        <a:t>Buffer</a:t>
                      </a:r>
                    </a:p>
                  </a:txBody>
                  <a:tcPr/>
                </a:tc>
                <a:tc>
                  <a:txBody>
                    <a:bodyPr/>
                    <a:lstStyle/>
                    <a:p>
                      <a:pPr algn="ctr"/>
                      <a:r>
                        <a:rPr lang="en-US" sz="1800" dirty="0"/>
                        <a:t>3</a:t>
                      </a:r>
                    </a:p>
                  </a:txBody>
                  <a:tcPr/>
                </a:tc>
                <a:tc>
                  <a:txBody>
                    <a:bodyPr/>
                    <a:lstStyle/>
                    <a:p>
                      <a:pPr algn="ctr"/>
                      <a:r>
                        <a:rPr lang="en-US" sz="1800" dirty="0"/>
                        <a:t>3</a:t>
                      </a:r>
                    </a:p>
                  </a:txBody>
                  <a:tcPr/>
                </a:tc>
                <a:tc>
                  <a:txBody>
                    <a:bodyPr/>
                    <a:lstStyle/>
                    <a:p>
                      <a:pPr algn="ctr"/>
                      <a:r>
                        <a:rPr lang="en-US" sz="1800" dirty="0"/>
                        <a:t>9</a:t>
                      </a:r>
                    </a:p>
                  </a:txBody>
                  <a:tcPr/>
                </a:tc>
                <a:extLst>
                  <a:ext uri="{0D108BD9-81ED-4DB2-BD59-A6C34878D82A}">
                    <a16:rowId xmlns:a16="http://schemas.microsoft.com/office/drawing/2014/main" val="10002"/>
                  </a:ext>
                </a:extLst>
              </a:tr>
              <a:tr h="370840">
                <a:tc>
                  <a:txBody>
                    <a:bodyPr/>
                    <a:lstStyle/>
                    <a:p>
                      <a:r>
                        <a:rPr lang="en-US" sz="1800" dirty="0"/>
                        <a:t>Tonicity</a:t>
                      </a:r>
                    </a:p>
                  </a:txBody>
                  <a:tcPr/>
                </a:tc>
                <a:tc>
                  <a:txBody>
                    <a:bodyPr/>
                    <a:lstStyle/>
                    <a:p>
                      <a:pPr algn="ctr"/>
                      <a:r>
                        <a:rPr lang="en-US" sz="1800" dirty="0"/>
                        <a:t>4</a:t>
                      </a:r>
                    </a:p>
                  </a:txBody>
                  <a:tcPr/>
                </a:tc>
                <a:tc>
                  <a:txBody>
                    <a:bodyPr/>
                    <a:lstStyle/>
                    <a:p>
                      <a:pPr algn="ctr"/>
                      <a:r>
                        <a:rPr lang="en-US" sz="1800" dirty="0"/>
                        <a:t>3</a:t>
                      </a:r>
                    </a:p>
                  </a:txBody>
                  <a:tcPr/>
                </a:tc>
                <a:tc>
                  <a:txBody>
                    <a:bodyPr/>
                    <a:lstStyle/>
                    <a:p>
                      <a:pPr algn="ctr"/>
                      <a:r>
                        <a:rPr lang="en-US" sz="1800" dirty="0"/>
                        <a:t>12</a:t>
                      </a:r>
                    </a:p>
                  </a:txBody>
                  <a:tcPr/>
                </a:tc>
                <a:extLst>
                  <a:ext uri="{0D108BD9-81ED-4DB2-BD59-A6C34878D82A}">
                    <a16:rowId xmlns:a16="http://schemas.microsoft.com/office/drawing/2014/main" val="10003"/>
                  </a:ext>
                </a:extLst>
              </a:tr>
              <a:tr h="370840">
                <a:tc>
                  <a:txBody>
                    <a:bodyPr/>
                    <a:lstStyle/>
                    <a:p>
                      <a:r>
                        <a:rPr lang="en-US" sz="1800" dirty="0"/>
                        <a:t>Surfactant</a:t>
                      </a:r>
                    </a:p>
                  </a:txBody>
                  <a:tcPr/>
                </a:tc>
                <a:tc>
                  <a:txBody>
                    <a:bodyPr/>
                    <a:lstStyle/>
                    <a:p>
                      <a:pPr algn="ctr"/>
                      <a:r>
                        <a:rPr lang="en-US" sz="1800" dirty="0"/>
                        <a:t>3</a:t>
                      </a:r>
                    </a:p>
                  </a:txBody>
                  <a:tcPr/>
                </a:tc>
                <a:tc>
                  <a:txBody>
                    <a:bodyPr/>
                    <a:lstStyle/>
                    <a:p>
                      <a:pPr algn="ctr"/>
                      <a:r>
                        <a:rPr lang="en-US" sz="1800" dirty="0"/>
                        <a:t>3</a:t>
                      </a:r>
                    </a:p>
                  </a:txBody>
                  <a:tcPr/>
                </a:tc>
                <a:tc>
                  <a:txBody>
                    <a:bodyPr/>
                    <a:lstStyle/>
                    <a:p>
                      <a:pPr algn="ctr"/>
                      <a:r>
                        <a:rPr lang="en-US" sz="1800" dirty="0"/>
                        <a:t>9</a:t>
                      </a:r>
                    </a:p>
                  </a:txBody>
                  <a:tcPr/>
                </a:tc>
                <a:extLst>
                  <a:ext uri="{0D108BD9-81ED-4DB2-BD59-A6C34878D82A}">
                    <a16:rowId xmlns:a16="http://schemas.microsoft.com/office/drawing/2014/main" val="10004"/>
                  </a:ext>
                </a:extLst>
              </a:tr>
              <a:tr h="370840">
                <a:tc>
                  <a:txBody>
                    <a:bodyPr/>
                    <a:lstStyle/>
                    <a:p>
                      <a:r>
                        <a:rPr lang="en-US" sz="1800" dirty="0"/>
                        <a:t>Antioxidants</a:t>
                      </a:r>
                    </a:p>
                  </a:txBody>
                  <a:tcPr/>
                </a:tc>
                <a:tc>
                  <a:txBody>
                    <a:bodyPr/>
                    <a:lstStyle/>
                    <a:p>
                      <a:pPr algn="ctr"/>
                      <a:r>
                        <a:rPr lang="en-US" sz="1800" dirty="0"/>
                        <a:t>4</a:t>
                      </a:r>
                    </a:p>
                  </a:txBody>
                  <a:tcPr/>
                </a:tc>
                <a:tc>
                  <a:txBody>
                    <a:bodyPr/>
                    <a:lstStyle/>
                    <a:p>
                      <a:pPr algn="ctr"/>
                      <a:r>
                        <a:rPr lang="en-US" sz="1800" dirty="0"/>
                        <a:t>3</a:t>
                      </a:r>
                    </a:p>
                  </a:txBody>
                  <a:tcPr/>
                </a:tc>
                <a:tc>
                  <a:txBody>
                    <a:bodyPr/>
                    <a:lstStyle/>
                    <a:p>
                      <a:pPr algn="ctr"/>
                      <a:r>
                        <a:rPr lang="en-US" sz="1800" dirty="0"/>
                        <a:t>12</a:t>
                      </a:r>
                    </a:p>
                  </a:txBody>
                  <a:tcPr/>
                </a:tc>
                <a:extLst>
                  <a:ext uri="{0D108BD9-81ED-4DB2-BD59-A6C34878D82A}">
                    <a16:rowId xmlns:a16="http://schemas.microsoft.com/office/drawing/2014/main" val="10005"/>
                  </a:ext>
                </a:extLst>
              </a:tr>
              <a:tr h="370840">
                <a:tc>
                  <a:txBody>
                    <a:bodyPr/>
                    <a:lstStyle/>
                    <a:p>
                      <a:r>
                        <a:rPr lang="en-US" sz="1800" dirty="0"/>
                        <a:t>Stabilizers</a:t>
                      </a:r>
                    </a:p>
                  </a:txBody>
                  <a:tcPr/>
                </a:tc>
                <a:tc>
                  <a:txBody>
                    <a:bodyPr/>
                    <a:lstStyle/>
                    <a:p>
                      <a:pPr algn="ctr"/>
                      <a:r>
                        <a:rPr lang="en-US" sz="1800" dirty="0"/>
                        <a:t>4</a:t>
                      </a:r>
                    </a:p>
                  </a:txBody>
                  <a:tcPr/>
                </a:tc>
                <a:tc>
                  <a:txBody>
                    <a:bodyPr/>
                    <a:lstStyle/>
                    <a:p>
                      <a:pPr algn="ctr"/>
                      <a:r>
                        <a:rPr lang="en-US" sz="1800" dirty="0"/>
                        <a:t>3</a:t>
                      </a:r>
                    </a:p>
                  </a:txBody>
                  <a:tcPr/>
                </a:tc>
                <a:tc>
                  <a:txBody>
                    <a:bodyPr/>
                    <a:lstStyle/>
                    <a:p>
                      <a:pPr algn="ctr"/>
                      <a:r>
                        <a:rPr lang="en-US" sz="1800" dirty="0"/>
                        <a:t>12</a:t>
                      </a:r>
                    </a:p>
                  </a:txBody>
                  <a:tcPr/>
                </a:tc>
                <a:extLst>
                  <a:ext uri="{0D108BD9-81ED-4DB2-BD59-A6C34878D82A}">
                    <a16:rowId xmlns:a16="http://schemas.microsoft.com/office/drawing/2014/main" val="10006"/>
                  </a:ext>
                </a:extLst>
              </a:tr>
            </a:tbl>
          </a:graphicData>
        </a:graphic>
      </p:graphicFrame>
      <p:sp>
        <p:nvSpPr>
          <p:cNvPr id="8" name="TextBox 7">
            <a:extLst>
              <a:ext uri="{FF2B5EF4-FFF2-40B4-BE49-F238E27FC236}">
                <a16:creationId xmlns:a16="http://schemas.microsoft.com/office/drawing/2014/main" id="{8AB7BA34-00F4-4A02-8A0D-FE9F9BF8DE16}"/>
              </a:ext>
            </a:extLst>
          </p:cNvPr>
          <p:cNvSpPr txBox="1"/>
          <p:nvPr/>
        </p:nvSpPr>
        <p:spPr>
          <a:xfrm>
            <a:off x="7541539" y="5894553"/>
            <a:ext cx="1380506" cy="276999"/>
          </a:xfrm>
          <a:prstGeom prst="rect">
            <a:avLst/>
          </a:prstGeom>
          <a:noFill/>
        </p:spPr>
        <p:txBody>
          <a:bodyPr wrap="none" rtlCol="0">
            <a:spAutoFit/>
          </a:bodyPr>
          <a:lstStyle/>
          <a:p>
            <a:r>
              <a:rPr lang="en-US" sz="1200" dirty="0">
                <a:solidFill>
                  <a:srgbClr val="59595B"/>
                </a:solidFill>
              </a:rPr>
              <a:t>Krebs, Mark (ND)</a:t>
            </a:r>
          </a:p>
        </p:txBody>
      </p:sp>
    </p:spTree>
    <p:extLst>
      <p:ext uri="{BB962C8B-B14F-4D97-AF65-F5344CB8AC3E}">
        <p14:creationId xmlns:p14="http://schemas.microsoft.com/office/powerpoint/2010/main" val="1031799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80516-3210-4398-8C6C-EBC2A773C1AB}"/>
              </a:ext>
            </a:extLst>
          </p:cNvPr>
          <p:cNvSpPr>
            <a:spLocks noGrp="1"/>
          </p:cNvSpPr>
          <p:nvPr>
            <p:ph type="ctrTitle"/>
          </p:nvPr>
        </p:nvSpPr>
        <p:spPr>
          <a:xfrm>
            <a:off x="379680" y="1878036"/>
            <a:ext cx="5764746" cy="1471083"/>
          </a:xfrm>
        </p:spPr>
        <p:txBody>
          <a:bodyPr/>
          <a:lstStyle/>
          <a:p>
            <a:r>
              <a:rPr lang="en-US" sz="4400" dirty="0"/>
              <a:t>GOAL OF TALK:</a:t>
            </a:r>
          </a:p>
        </p:txBody>
      </p:sp>
      <p:sp>
        <p:nvSpPr>
          <p:cNvPr id="3" name="Subtitle 2">
            <a:extLst>
              <a:ext uri="{FF2B5EF4-FFF2-40B4-BE49-F238E27FC236}">
                <a16:creationId xmlns:a16="http://schemas.microsoft.com/office/drawing/2014/main" id="{3F6FC7A9-AB00-416C-9546-7A65F15E5698}"/>
              </a:ext>
            </a:extLst>
          </p:cNvPr>
          <p:cNvSpPr>
            <a:spLocks noGrp="1"/>
          </p:cNvSpPr>
          <p:nvPr>
            <p:ph type="subTitle" idx="1"/>
          </p:nvPr>
        </p:nvSpPr>
        <p:spPr>
          <a:xfrm>
            <a:off x="379679" y="3429000"/>
            <a:ext cx="8243028" cy="1751542"/>
          </a:xfrm>
        </p:spPr>
        <p:txBody>
          <a:bodyPr/>
          <a:lstStyle/>
          <a:p>
            <a:r>
              <a:rPr lang="en-US" sz="1600" dirty="0"/>
              <a:t>To provide students, who will soon enter the workforce, with an </a:t>
            </a:r>
            <a:r>
              <a:rPr lang="en-US" sz="1600" b="1" dirty="0"/>
              <a:t>end-to-end overview of biopharmaceutical process development</a:t>
            </a:r>
          </a:p>
        </p:txBody>
      </p:sp>
    </p:spTree>
    <p:extLst>
      <p:ext uri="{BB962C8B-B14F-4D97-AF65-F5344CB8AC3E}">
        <p14:creationId xmlns:p14="http://schemas.microsoft.com/office/powerpoint/2010/main" val="17357572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pPr algn="ctr"/>
            <a:r>
              <a:rPr lang="en-US" sz="2700" dirty="0"/>
              <a:t>Formulation Development Process</a:t>
            </a:r>
          </a:p>
        </p:txBody>
      </p:sp>
      <p:sp>
        <p:nvSpPr>
          <p:cNvPr id="6" name="TextBox 5">
            <a:extLst>
              <a:ext uri="{FF2B5EF4-FFF2-40B4-BE49-F238E27FC236}">
                <a16:creationId xmlns:a16="http://schemas.microsoft.com/office/drawing/2014/main" id="{A29CF719-34A2-40D9-8218-9143BA8CBA4E}"/>
              </a:ext>
            </a:extLst>
          </p:cNvPr>
          <p:cNvSpPr txBox="1"/>
          <p:nvPr/>
        </p:nvSpPr>
        <p:spPr>
          <a:xfrm>
            <a:off x="7541539" y="5894553"/>
            <a:ext cx="1380506" cy="276999"/>
          </a:xfrm>
          <a:prstGeom prst="rect">
            <a:avLst/>
          </a:prstGeom>
          <a:noFill/>
        </p:spPr>
        <p:txBody>
          <a:bodyPr wrap="none" rtlCol="0">
            <a:spAutoFit/>
          </a:bodyPr>
          <a:lstStyle/>
          <a:p>
            <a:r>
              <a:rPr lang="en-US" sz="1200" dirty="0">
                <a:solidFill>
                  <a:srgbClr val="59595B"/>
                </a:solidFill>
              </a:rPr>
              <a:t>Krebs, Mark (ND)</a:t>
            </a:r>
          </a:p>
        </p:txBody>
      </p:sp>
      <p:pic>
        <p:nvPicPr>
          <p:cNvPr id="2" name="Picture 1">
            <a:extLst>
              <a:ext uri="{FF2B5EF4-FFF2-40B4-BE49-F238E27FC236}">
                <a16:creationId xmlns:a16="http://schemas.microsoft.com/office/drawing/2014/main" id="{9D10EA5A-AA6C-4555-ACD4-B23FC7303F71}"/>
              </a:ext>
            </a:extLst>
          </p:cNvPr>
          <p:cNvPicPr>
            <a:picLocks noChangeAspect="1"/>
          </p:cNvPicPr>
          <p:nvPr/>
        </p:nvPicPr>
        <p:blipFill>
          <a:blip r:embed="rId2"/>
          <a:stretch>
            <a:fillRect/>
          </a:stretch>
        </p:blipFill>
        <p:spPr>
          <a:xfrm>
            <a:off x="379679" y="1729660"/>
            <a:ext cx="5798897" cy="3943508"/>
          </a:xfrm>
          <a:prstGeom prst="rect">
            <a:avLst/>
          </a:prstGeom>
        </p:spPr>
      </p:pic>
      <p:pic>
        <p:nvPicPr>
          <p:cNvPr id="4" name="Picture 3">
            <a:extLst>
              <a:ext uri="{FF2B5EF4-FFF2-40B4-BE49-F238E27FC236}">
                <a16:creationId xmlns:a16="http://schemas.microsoft.com/office/drawing/2014/main" id="{6B429602-73F7-446F-83D4-37A150F7735D}"/>
              </a:ext>
            </a:extLst>
          </p:cNvPr>
          <p:cNvPicPr>
            <a:picLocks noChangeAspect="1"/>
          </p:cNvPicPr>
          <p:nvPr/>
        </p:nvPicPr>
        <p:blipFill rotWithShape="1">
          <a:blip r:embed="rId3"/>
          <a:srcRect t="33005" b="33349"/>
          <a:stretch/>
        </p:blipFill>
        <p:spPr>
          <a:xfrm>
            <a:off x="5499570" y="1020626"/>
            <a:ext cx="3470987" cy="2194691"/>
          </a:xfrm>
          <a:prstGeom prst="rect">
            <a:avLst/>
          </a:prstGeom>
        </p:spPr>
      </p:pic>
      <p:pic>
        <p:nvPicPr>
          <p:cNvPr id="7" name="Picture 6">
            <a:extLst>
              <a:ext uri="{FF2B5EF4-FFF2-40B4-BE49-F238E27FC236}">
                <a16:creationId xmlns:a16="http://schemas.microsoft.com/office/drawing/2014/main" id="{C1C4B008-F3A2-4AA7-A6D2-175DDF9A1528}"/>
              </a:ext>
            </a:extLst>
          </p:cNvPr>
          <p:cNvPicPr>
            <a:picLocks noChangeAspect="1"/>
          </p:cNvPicPr>
          <p:nvPr/>
        </p:nvPicPr>
        <p:blipFill rotWithShape="1">
          <a:blip r:embed="rId4"/>
          <a:srcRect l="2468" t="3547" r="3686" b="50351"/>
          <a:stretch/>
        </p:blipFill>
        <p:spPr>
          <a:xfrm>
            <a:off x="5514391" y="3910347"/>
            <a:ext cx="3175354" cy="1838130"/>
          </a:xfrm>
          <a:prstGeom prst="rect">
            <a:avLst/>
          </a:prstGeom>
        </p:spPr>
      </p:pic>
    </p:spTree>
    <p:extLst>
      <p:ext uri="{BB962C8B-B14F-4D97-AF65-F5344CB8AC3E}">
        <p14:creationId xmlns:p14="http://schemas.microsoft.com/office/powerpoint/2010/main" val="39400436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86941" y="1328211"/>
            <a:ext cx="4519749" cy="817676"/>
          </a:xfrm>
        </p:spPr>
        <p:txBody>
          <a:bodyPr/>
          <a:lstStyle/>
          <a:p>
            <a:r>
              <a:rPr lang="en-US" sz="1800" dirty="0">
                <a:solidFill>
                  <a:schemeClr val="tx1"/>
                </a:solidFill>
              </a:rPr>
              <a:t>Remember: Product quality is central</a:t>
            </a:r>
          </a:p>
          <a:p>
            <a:r>
              <a:rPr lang="en-US" sz="1800" dirty="0">
                <a:solidFill>
                  <a:schemeClr val="tx1"/>
                </a:solidFill>
              </a:rPr>
              <a:t>to everything we do!</a:t>
            </a:r>
          </a:p>
          <a:p>
            <a:endParaRPr lang="en-US" dirty="0">
              <a:solidFill>
                <a:srgbClr val="59595B"/>
              </a:solidFill>
            </a:endParaRPr>
          </a:p>
          <a:p>
            <a:endParaRPr lang="en-US" dirty="0">
              <a:solidFill>
                <a:srgbClr val="59595B"/>
              </a:solidFill>
            </a:endParaRPr>
          </a:p>
        </p:txBody>
      </p:sp>
      <p:sp>
        <p:nvSpPr>
          <p:cNvPr id="5" name="Text Placeholder 4"/>
          <p:cNvSpPr>
            <a:spLocks noGrp="1"/>
          </p:cNvSpPr>
          <p:nvPr>
            <p:ph type="body" sz="quarter" idx="13"/>
          </p:nvPr>
        </p:nvSpPr>
        <p:spPr/>
        <p:txBody>
          <a:bodyPr/>
          <a:lstStyle/>
          <a:p>
            <a:pPr algn="ctr"/>
            <a:r>
              <a:rPr lang="en-US" sz="2700" dirty="0"/>
              <a:t>Fill/Finish Process Development</a:t>
            </a:r>
          </a:p>
        </p:txBody>
      </p:sp>
      <p:pic>
        <p:nvPicPr>
          <p:cNvPr id="3" name="Picture 2">
            <a:extLst>
              <a:ext uri="{FF2B5EF4-FFF2-40B4-BE49-F238E27FC236}">
                <a16:creationId xmlns:a16="http://schemas.microsoft.com/office/drawing/2014/main" id="{CE029C33-B9F3-467C-8829-CE3A54424EC2}"/>
              </a:ext>
            </a:extLst>
          </p:cNvPr>
          <p:cNvPicPr>
            <a:picLocks noChangeAspect="1"/>
          </p:cNvPicPr>
          <p:nvPr/>
        </p:nvPicPr>
        <p:blipFill>
          <a:blip r:embed="rId3"/>
          <a:stretch>
            <a:fillRect/>
          </a:stretch>
        </p:blipFill>
        <p:spPr>
          <a:xfrm>
            <a:off x="886941" y="2581109"/>
            <a:ext cx="4645555" cy="3103133"/>
          </a:xfrm>
          <a:prstGeom prst="rect">
            <a:avLst/>
          </a:prstGeom>
        </p:spPr>
      </p:pic>
      <p:pic>
        <p:nvPicPr>
          <p:cNvPr id="2" name="Picture 1">
            <a:extLst>
              <a:ext uri="{FF2B5EF4-FFF2-40B4-BE49-F238E27FC236}">
                <a16:creationId xmlns:a16="http://schemas.microsoft.com/office/drawing/2014/main" id="{26406A41-7500-43DF-B3C4-1DAE3BB8EB45}"/>
              </a:ext>
            </a:extLst>
          </p:cNvPr>
          <p:cNvPicPr>
            <a:picLocks noChangeAspect="1"/>
          </p:cNvPicPr>
          <p:nvPr/>
        </p:nvPicPr>
        <p:blipFill>
          <a:blip r:embed="rId4"/>
          <a:stretch>
            <a:fillRect/>
          </a:stretch>
        </p:blipFill>
        <p:spPr>
          <a:xfrm>
            <a:off x="6039758" y="855268"/>
            <a:ext cx="3947877" cy="4094304"/>
          </a:xfrm>
          <a:prstGeom prst="rect">
            <a:avLst/>
          </a:prstGeom>
        </p:spPr>
      </p:pic>
    </p:spTree>
    <p:extLst>
      <p:ext uri="{BB962C8B-B14F-4D97-AF65-F5344CB8AC3E}">
        <p14:creationId xmlns:p14="http://schemas.microsoft.com/office/powerpoint/2010/main" val="26278474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0D7268B-4F82-4458-9973-8AECD6EA6FC3}"/>
              </a:ext>
            </a:extLst>
          </p:cNvPr>
          <p:cNvSpPr>
            <a:spLocks noGrp="1"/>
          </p:cNvSpPr>
          <p:nvPr>
            <p:ph type="sldNum" sz="quarter" idx="12"/>
          </p:nvPr>
        </p:nvSpPr>
        <p:spPr/>
        <p:txBody>
          <a:bodyPr/>
          <a:lstStyle/>
          <a:p>
            <a:fld id="{677431CD-109D-4799-81C2-761F8C28FE26}" type="slidenum">
              <a:rPr lang="en-CA" smtClean="0"/>
              <a:t>32</a:t>
            </a:fld>
            <a:endParaRPr lang="en-CA"/>
          </a:p>
        </p:txBody>
      </p:sp>
      <p:sp>
        <p:nvSpPr>
          <p:cNvPr id="4" name="Text Placeholder 3">
            <a:extLst>
              <a:ext uri="{FF2B5EF4-FFF2-40B4-BE49-F238E27FC236}">
                <a16:creationId xmlns:a16="http://schemas.microsoft.com/office/drawing/2014/main" id="{0B1DF238-FCA8-4A0E-BE99-F9C9D2E496E5}"/>
              </a:ext>
            </a:extLst>
          </p:cNvPr>
          <p:cNvSpPr>
            <a:spLocks noGrp="1"/>
          </p:cNvSpPr>
          <p:nvPr>
            <p:ph type="body" sz="quarter" idx="13"/>
          </p:nvPr>
        </p:nvSpPr>
        <p:spPr/>
        <p:txBody>
          <a:bodyPr/>
          <a:lstStyle/>
          <a:p>
            <a:pPr algn="ctr"/>
            <a:r>
              <a:rPr lang="en-US" altLang="en-US" sz="2700" dirty="0"/>
              <a:t>Liquid Drug Product Fill Process</a:t>
            </a:r>
          </a:p>
          <a:p>
            <a:pPr algn="ctr"/>
            <a:r>
              <a:rPr lang="en-US" altLang="en-US" sz="2700" dirty="0"/>
              <a:t>Development and Scale-up</a:t>
            </a:r>
            <a:endParaRPr lang="en-US" sz="2700" dirty="0"/>
          </a:p>
        </p:txBody>
      </p:sp>
      <p:pic>
        <p:nvPicPr>
          <p:cNvPr id="5" name="Picture 2">
            <a:extLst>
              <a:ext uri="{FF2B5EF4-FFF2-40B4-BE49-F238E27FC236}">
                <a16:creationId xmlns:a16="http://schemas.microsoft.com/office/drawing/2014/main" id="{BAD2D6ED-348D-4BEA-84C2-F989D8CEFFAC}"/>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6241"/>
          <a:stretch/>
        </p:blipFill>
        <p:spPr bwMode="auto">
          <a:xfrm>
            <a:off x="0" y="745439"/>
            <a:ext cx="8930094" cy="3826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D7DF98F0-3AD5-438D-A40A-AB9C8BF387BB}"/>
              </a:ext>
            </a:extLst>
          </p:cNvPr>
          <p:cNvSpPr txBox="1"/>
          <p:nvPr/>
        </p:nvSpPr>
        <p:spPr>
          <a:xfrm>
            <a:off x="222068" y="5101157"/>
            <a:ext cx="3265714" cy="461665"/>
          </a:xfrm>
          <a:prstGeom prst="rect">
            <a:avLst/>
          </a:prstGeom>
          <a:noFill/>
        </p:spPr>
        <p:txBody>
          <a:bodyPr wrap="square" rtlCol="0">
            <a:spAutoFit/>
          </a:bodyPr>
          <a:lstStyle/>
          <a:p>
            <a:r>
              <a:rPr lang="en-US" sz="2400" b="1" dirty="0"/>
              <a:t>Bulk Drug Substance</a:t>
            </a:r>
          </a:p>
        </p:txBody>
      </p:sp>
      <p:sp>
        <p:nvSpPr>
          <p:cNvPr id="8" name="Arrow: Right 7">
            <a:extLst>
              <a:ext uri="{FF2B5EF4-FFF2-40B4-BE49-F238E27FC236}">
                <a16:creationId xmlns:a16="http://schemas.microsoft.com/office/drawing/2014/main" id="{AC42A8B4-4184-4A39-B81A-97EFF4107AF3}"/>
              </a:ext>
            </a:extLst>
          </p:cNvPr>
          <p:cNvSpPr/>
          <p:nvPr/>
        </p:nvSpPr>
        <p:spPr>
          <a:xfrm>
            <a:off x="3709851" y="5331990"/>
            <a:ext cx="2004527" cy="13749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7792A4A4-641E-42EA-8C98-00F79A60213D}"/>
              </a:ext>
            </a:extLst>
          </p:cNvPr>
          <p:cNvSpPr txBox="1"/>
          <p:nvPr/>
        </p:nvSpPr>
        <p:spPr>
          <a:xfrm>
            <a:off x="6158516" y="5169906"/>
            <a:ext cx="3361480" cy="461665"/>
          </a:xfrm>
          <a:prstGeom prst="rect">
            <a:avLst/>
          </a:prstGeom>
          <a:noFill/>
        </p:spPr>
        <p:txBody>
          <a:bodyPr wrap="square" rtlCol="0">
            <a:spAutoFit/>
          </a:bodyPr>
          <a:lstStyle/>
          <a:p>
            <a:r>
              <a:rPr lang="en-US" sz="2400" b="1" dirty="0"/>
              <a:t>Final Container</a:t>
            </a:r>
          </a:p>
        </p:txBody>
      </p:sp>
      <p:sp>
        <p:nvSpPr>
          <p:cNvPr id="22" name="TextBox 21">
            <a:extLst>
              <a:ext uri="{FF2B5EF4-FFF2-40B4-BE49-F238E27FC236}">
                <a16:creationId xmlns:a16="http://schemas.microsoft.com/office/drawing/2014/main" id="{C7945D2E-FC55-4D41-93CC-E018141E76A6}"/>
              </a:ext>
            </a:extLst>
          </p:cNvPr>
          <p:cNvSpPr txBox="1"/>
          <p:nvPr/>
        </p:nvSpPr>
        <p:spPr>
          <a:xfrm>
            <a:off x="6399338" y="5877136"/>
            <a:ext cx="2744662" cy="276999"/>
          </a:xfrm>
          <a:prstGeom prst="rect">
            <a:avLst/>
          </a:prstGeom>
          <a:noFill/>
        </p:spPr>
        <p:txBody>
          <a:bodyPr wrap="none" rtlCol="0">
            <a:spAutoFit/>
          </a:bodyPr>
          <a:lstStyle/>
          <a:p>
            <a:r>
              <a:rPr lang="en-US" sz="1200" dirty="0">
                <a:solidFill>
                  <a:srgbClr val="59595B"/>
                </a:solidFill>
              </a:rPr>
              <a:t>Adapted from Fernandez, Jason (ND)</a:t>
            </a:r>
          </a:p>
        </p:txBody>
      </p:sp>
    </p:spTree>
    <p:extLst>
      <p:ext uri="{BB962C8B-B14F-4D97-AF65-F5344CB8AC3E}">
        <p14:creationId xmlns:p14="http://schemas.microsoft.com/office/powerpoint/2010/main" val="376012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0D7268B-4F82-4458-9973-8AECD6EA6FC3}"/>
              </a:ext>
            </a:extLst>
          </p:cNvPr>
          <p:cNvSpPr>
            <a:spLocks noGrp="1"/>
          </p:cNvSpPr>
          <p:nvPr>
            <p:ph type="sldNum" sz="quarter" idx="12"/>
          </p:nvPr>
        </p:nvSpPr>
        <p:spPr/>
        <p:txBody>
          <a:bodyPr/>
          <a:lstStyle/>
          <a:p>
            <a:fld id="{677431CD-109D-4799-81C2-761F8C28FE26}" type="slidenum">
              <a:rPr lang="en-CA" smtClean="0"/>
              <a:t>33</a:t>
            </a:fld>
            <a:endParaRPr lang="en-CA"/>
          </a:p>
        </p:txBody>
      </p:sp>
      <p:sp>
        <p:nvSpPr>
          <p:cNvPr id="4" name="Text Placeholder 3">
            <a:extLst>
              <a:ext uri="{FF2B5EF4-FFF2-40B4-BE49-F238E27FC236}">
                <a16:creationId xmlns:a16="http://schemas.microsoft.com/office/drawing/2014/main" id="{0B1DF238-FCA8-4A0E-BE99-F9C9D2E496E5}"/>
              </a:ext>
            </a:extLst>
          </p:cNvPr>
          <p:cNvSpPr>
            <a:spLocks noGrp="1"/>
          </p:cNvSpPr>
          <p:nvPr>
            <p:ph type="body" sz="quarter" idx="13"/>
          </p:nvPr>
        </p:nvSpPr>
        <p:spPr/>
        <p:txBody>
          <a:bodyPr/>
          <a:lstStyle/>
          <a:p>
            <a:pPr algn="ctr"/>
            <a:r>
              <a:rPr lang="en-US" altLang="en-US" sz="2700" dirty="0"/>
              <a:t>Liquid Drug Product Fill Process</a:t>
            </a:r>
          </a:p>
          <a:p>
            <a:pPr algn="ctr"/>
            <a:r>
              <a:rPr lang="en-US" altLang="en-US" sz="2700" dirty="0"/>
              <a:t>Development and Scale-up</a:t>
            </a:r>
            <a:endParaRPr lang="en-US" sz="2700" dirty="0"/>
          </a:p>
        </p:txBody>
      </p:sp>
      <p:pic>
        <p:nvPicPr>
          <p:cNvPr id="5" name="Picture 2">
            <a:extLst>
              <a:ext uri="{FF2B5EF4-FFF2-40B4-BE49-F238E27FC236}">
                <a16:creationId xmlns:a16="http://schemas.microsoft.com/office/drawing/2014/main" id="{BAD2D6ED-348D-4BEA-84C2-F989D8CEFFAC}"/>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6241"/>
          <a:stretch/>
        </p:blipFill>
        <p:spPr bwMode="auto">
          <a:xfrm>
            <a:off x="0" y="745439"/>
            <a:ext cx="8930094" cy="3826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a:extLst>
              <a:ext uri="{FF2B5EF4-FFF2-40B4-BE49-F238E27FC236}">
                <a16:creationId xmlns:a16="http://schemas.microsoft.com/office/drawing/2014/main" id="{7FB52C6D-B94B-4991-B9DB-4172D5ED18BF}"/>
              </a:ext>
            </a:extLst>
          </p:cNvPr>
          <p:cNvGrpSpPr/>
          <p:nvPr/>
        </p:nvGrpSpPr>
        <p:grpSpPr>
          <a:xfrm>
            <a:off x="879566" y="1567543"/>
            <a:ext cx="4598126" cy="2281646"/>
            <a:chOff x="838200" y="1600200"/>
            <a:chExt cx="4876800" cy="2362200"/>
          </a:xfrm>
        </p:grpSpPr>
        <p:cxnSp>
          <p:nvCxnSpPr>
            <p:cNvPr id="10" name="Straight Connector 9">
              <a:extLst>
                <a:ext uri="{FF2B5EF4-FFF2-40B4-BE49-F238E27FC236}">
                  <a16:creationId xmlns:a16="http://schemas.microsoft.com/office/drawing/2014/main" id="{C3691249-A631-4C61-92DE-AF81255F5943}"/>
                </a:ext>
              </a:extLst>
            </p:cNvPr>
            <p:cNvCxnSpPr/>
            <p:nvPr/>
          </p:nvCxnSpPr>
          <p:spPr>
            <a:xfrm>
              <a:off x="1676400" y="1600200"/>
              <a:ext cx="0" cy="236220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6AB892F-AC68-48D0-92B0-D4AF3DC51FF1}"/>
                </a:ext>
              </a:extLst>
            </p:cNvPr>
            <p:cNvCxnSpPr/>
            <p:nvPr/>
          </p:nvCxnSpPr>
          <p:spPr>
            <a:xfrm>
              <a:off x="2667000" y="1600200"/>
              <a:ext cx="0" cy="236220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2F2CD7B-8BC0-4093-AECA-35F62E72277F}"/>
                </a:ext>
              </a:extLst>
            </p:cNvPr>
            <p:cNvCxnSpPr/>
            <p:nvPr/>
          </p:nvCxnSpPr>
          <p:spPr>
            <a:xfrm>
              <a:off x="4419600" y="1600200"/>
              <a:ext cx="0" cy="236220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3F264AB-7679-4F05-B339-52DBF435B343}"/>
                </a:ext>
              </a:extLst>
            </p:cNvPr>
            <p:cNvCxnSpPr/>
            <p:nvPr/>
          </p:nvCxnSpPr>
          <p:spPr>
            <a:xfrm>
              <a:off x="5715000" y="1600200"/>
              <a:ext cx="0" cy="236220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06112A0-C023-428B-91A6-D04FF2BA6FED}"/>
                </a:ext>
              </a:extLst>
            </p:cNvPr>
            <p:cNvCxnSpPr/>
            <p:nvPr/>
          </p:nvCxnSpPr>
          <p:spPr>
            <a:xfrm>
              <a:off x="838200" y="1600200"/>
              <a:ext cx="0" cy="236220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F7C1E582-2595-46B3-97F8-165A640A1476}"/>
              </a:ext>
            </a:extLst>
          </p:cNvPr>
          <p:cNvSpPr txBox="1"/>
          <p:nvPr/>
        </p:nvSpPr>
        <p:spPr>
          <a:xfrm>
            <a:off x="442151" y="4634031"/>
            <a:ext cx="8045792" cy="369332"/>
          </a:xfrm>
          <a:prstGeom prst="rect">
            <a:avLst/>
          </a:prstGeom>
          <a:noFill/>
        </p:spPr>
        <p:txBody>
          <a:bodyPr wrap="none" rtlCol="0">
            <a:spAutoFit/>
          </a:bodyPr>
          <a:lstStyle/>
          <a:p>
            <a:r>
              <a:rPr lang="en-US" b="1" dirty="0"/>
              <a:t>For characterization, the process is divided into distinct unit operations</a:t>
            </a:r>
          </a:p>
        </p:txBody>
      </p:sp>
      <p:sp>
        <p:nvSpPr>
          <p:cNvPr id="16" name="Rectangle 15">
            <a:extLst>
              <a:ext uri="{FF2B5EF4-FFF2-40B4-BE49-F238E27FC236}">
                <a16:creationId xmlns:a16="http://schemas.microsoft.com/office/drawing/2014/main" id="{AE870C29-ED98-4394-BD79-F9972DD42474}"/>
              </a:ext>
            </a:extLst>
          </p:cNvPr>
          <p:cNvSpPr/>
          <p:nvPr/>
        </p:nvSpPr>
        <p:spPr>
          <a:xfrm>
            <a:off x="582257" y="5155182"/>
            <a:ext cx="4303251" cy="892552"/>
          </a:xfrm>
          <a:prstGeom prst="rect">
            <a:avLst/>
          </a:prstGeom>
        </p:spPr>
        <p:txBody>
          <a:bodyPr wrap="square">
            <a:spAutoFit/>
          </a:bodyPr>
          <a:lstStyle/>
          <a:p>
            <a:r>
              <a:rPr lang="en-US" sz="1600" b="1" dirty="0"/>
              <a:t>Early Development</a:t>
            </a:r>
          </a:p>
          <a:p>
            <a:pPr marL="171450" indent="-171450">
              <a:buFont typeface="Arial" panose="020B0604020202020204" pitchFamily="34" charset="0"/>
              <a:buChar char="•"/>
            </a:pPr>
            <a:r>
              <a:rPr lang="en-US" sz="1200" dirty="0"/>
              <a:t>Initial process design space assessment </a:t>
            </a:r>
            <a:r>
              <a:rPr lang="en-US" sz="1200" dirty="0">
                <a:sym typeface="Wingdings" panose="05000000000000000000" pitchFamily="2" charset="2"/>
              </a:rPr>
              <a:t> small scale characterization of processing stress</a:t>
            </a:r>
          </a:p>
          <a:p>
            <a:pPr marL="171450" indent="-171450">
              <a:buFont typeface="Arial" panose="020B0604020202020204" pitchFamily="34" charset="0"/>
              <a:buChar char="•"/>
            </a:pPr>
            <a:r>
              <a:rPr lang="en-US" sz="1200" b="1" dirty="0">
                <a:sym typeface="Wingdings" panose="05000000000000000000" pitchFamily="2" charset="2"/>
              </a:rPr>
              <a:t>Identify red flags</a:t>
            </a:r>
            <a:endParaRPr lang="en-US" sz="1200" b="1" dirty="0"/>
          </a:p>
        </p:txBody>
      </p:sp>
      <p:sp>
        <p:nvSpPr>
          <p:cNvPr id="17" name="Rectangle 16">
            <a:extLst>
              <a:ext uri="{FF2B5EF4-FFF2-40B4-BE49-F238E27FC236}">
                <a16:creationId xmlns:a16="http://schemas.microsoft.com/office/drawing/2014/main" id="{F5E9FB5A-B2BE-4854-8815-83299EA3BB84}"/>
              </a:ext>
            </a:extLst>
          </p:cNvPr>
          <p:cNvSpPr/>
          <p:nvPr/>
        </p:nvSpPr>
        <p:spPr>
          <a:xfrm>
            <a:off x="5267469" y="5169939"/>
            <a:ext cx="4572000" cy="707886"/>
          </a:xfrm>
          <a:prstGeom prst="rect">
            <a:avLst/>
          </a:prstGeom>
        </p:spPr>
        <p:txBody>
          <a:bodyPr>
            <a:spAutoFit/>
          </a:bodyPr>
          <a:lstStyle/>
          <a:p>
            <a:r>
              <a:rPr lang="en-US" sz="1600" b="1" dirty="0"/>
              <a:t>At-scale Manufacturing </a:t>
            </a:r>
          </a:p>
          <a:p>
            <a:pPr marL="171450" indent="-171450">
              <a:buFont typeface="Arial" panose="020B0604020202020204" pitchFamily="34" charset="0"/>
              <a:buChar char="•"/>
            </a:pPr>
            <a:r>
              <a:rPr lang="en-US" sz="1200" dirty="0"/>
              <a:t>Assess integrated process holistically</a:t>
            </a:r>
          </a:p>
          <a:p>
            <a:pPr marL="171450" indent="-171450">
              <a:buFont typeface="Arial" panose="020B0604020202020204" pitchFamily="34" charset="0"/>
              <a:buChar char="•"/>
            </a:pPr>
            <a:r>
              <a:rPr lang="en-US" sz="1200" b="1" dirty="0"/>
              <a:t>Overall process performance</a:t>
            </a:r>
          </a:p>
        </p:txBody>
      </p:sp>
      <p:sp>
        <p:nvSpPr>
          <p:cNvPr id="18" name="Rectangle 17">
            <a:extLst>
              <a:ext uri="{FF2B5EF4-FFF2-40B4-BE49-F238E27FC236}">
                <a16:creationId xmlns:a16="http://schemas.microsoft.com/office/drawing/2014/main" id="{6DDFD007-EC2F-49A0-A1AB-23938128DAD1}"/>
              </a:ext>
            </a:extLst>
          </p:cNvPr>
          <p:cNvSpPr/>
          <p:nvPr/>
        </p:nvSpPr>
        <p:spPr>
          <a:xfrm>
            <a:off x="95793" y="1211066"/>
            <a:ext cx="8905857" cy="336134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37274FDB-FE79-420C-893A-4216D968C820}"/>
              </a:ext>
            </a:extLst>
          </p:cNvPr>
          <p:cNvSpPr txBox="1"/>
          <p:nvPr/>
        </p:nvSpPr>
        <p:spPr>
          <a:xfrm>
            <a:off x="6399338" y="5952068"/>
            <a:ext cx="2744662" cy="276999"/>
          </a:xfrm>
          <a:prstGeom prst="rect">
            <a:avLst/>
          </a:prstGeom>
          <a:noFill/>
        </p:spPr>
        <p:txBody>
          <a:bodyPr wrap="none" rtlCol="0">
            <a:spAutoFit/>
          </a:bodyPr>
          <a:lstStyle/>
          <a:p>
            <a:r>
              <a:rPr lang="en-US" sz="1200" dirty="0">
                <a:solidFill>
                  <a:srgbClr val="59595B"/>
                </a:solidFill>
              </a:rPr>
              <a:t>Adapted from Fernandez, Jason (ND)</a:t>
            </a:r>
          </a:p>
        </p:txBody>
      </p:sp>
    </p:spTree>
    <p:extLst>
      <p:ext uri="{BB962C8B-B14F-4D97-AF65-F5344CB8AC3E}">
        <p14:creationId xmlns:p14="http://schemas.microsoft.com/office/powerpoint/2010/main" val="271891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6" presetClass="entr" presetSubtype="21"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89C2D0-8A3D-4EE1-98D6-915DB4961F9C}"/>
              </a:ext>
            </a:extLst>
          </p:cNvPr>
          <p:cNvSpPr>
            <a:spLocks noGrp="1"/>
          </p:cNvSpPr>
          <p:nvPr>
            <p:ph type="sldNum" sz="quarter" idx="12"/>
          </p:nvPr>
        </p:nvSpPr>
        <p:spPr/>
        <p:txBody>
          <a:bodyPr/>
          <a:lstStyle/>
          <a:p>
            <a:fld id="{677431CD-109D-4799-81C2-761F8C28FE26}" type="slidenum">
              <a:rPr lang="en-CA" smtClean="0"/>
              <a:t>34</a:t>
            </a:fld>
            <a:endParaRPr lang="en-CA"/>
          </a:p>
        </p:txBody>
      </p:sp>
      <p:sp>
        <p:nvSpPr>
          <p:cNvPr id="4" name="Text Placeholder 3">
            <a:extLst>
              <a:ext uri="{FF2B5EF4-FFF2-40B4-BE49-F238E27FC236}">
                <a16:creationId xmlns:a16="http://schemas.microsoft.com/office/drawing/2014/main" id="{B29C64B0-AF93-41AE-98D8-0C37876AD641}"/>
              </a:ext>
            </a:extLst>
          </p:cNvPr>
          <p:cNvSpPr>
            <a:spLocks noGrp="1"/>
          </p:cNvSpPr>
          <p:nvPr>
            <p:ph type="body" sz="quarter" idx="13"/>
          </p:nvPr>
        </p:nvSpPr>
        <p:spPr>
          <a:xfrm>
            <a:off x="339635" y="382326"/>
            <a:ext cx="8420722" cy="945885"/>
          </a:xfrm>
        </p:spPr>
        <p:txBody>
          <a:bodyPr/>
          <a:lstStyle/>
          <a:p>
            <a:pPr algn="ctr"/>
            <a:r>
              <a:rPr lang="en-US" sz="2700" dirty="0"/>
              <a:t>Fill/Finish Scale Up</a:t>
            </a:r>
          </a:p>
        </p:txBody>
      </p:sp>
      <p:sp>
        <p:nvSpPr>
          <p:cNvPr id="9" name="Content Placeholder 3">
            <a:extLst>
              <a:ext uri="{FF2B5EF4-FFF2-40B4-BE49-F238E27FC236}">
                <a16:creationId xmlns:a16="http://schemas.microsoft.com/office/drawing/2014/main" id="{88353F9C-0B2B-499B-AB0E-3DF132D0B83A}"/>
              </a:ext>
            </a:extLst>
          </p:cNvPr>
          <p:cNvSpPr txBox="1">
            <a:spLocks/>
          </p:cNvSpPr>
          <p:nvPr/>
        </p:nvSpPr>
        <p:spPr>
          <a:xfrm>
            <a:off x="1535358" y="1077188"/>
            <a:ext cx="6356104" cy="592605"/>
          </a:xfrm>
          <a:prstGeom prst="rect">
            <a:avLst/>
          </a:prstGeom>
        </p:spPr>
        <p:txBody>
          <a:bodyPr/>
          <a:lstStyle>
            <a:lvl1pPr marL="0" indent="0" algn="l" defTabSz="571478" rtl="0" eaLnBrk="1" latinLnBrk="0" hangingPunct="1">
              <a:lnSpc>
                <a:spcPts val="1500"/>
              </a:lnSpc>
              <a:spcBef>
                <a:spcPts val="0"/>
              </a:spcBef>
              <a:spcAft>
                <a:spcPts val="1125"/>
              </a:spcAft>
              <a:buFont typeface="Arial" panose="020B0604020202020204" pitchFamily="34" charset="0"/>
              <a:buNone/>
              <a:defRPr sz="1375" b="1" kern="1200">
                <a:solidFill>
                  <a:schemeClr val="accent1"/>
                </a:solidFill>
                <a:latin typeface="+mn-lt"/>
                <a:ea typeface="+mn-ea"/>
                <a:cs typeface="+mn-cs"/>
              </a:defRPr>
            </a:lvl1pPr>
            <a:lvl2pPr marL="1985" indent="0" algn="l" defTabSz="571478" rtl="0" eaLnBrk="1" latinLnBrk="0" hangingPunct="1">
              <a:lnSpc>
                <a:spcPts val="1500"/>
              </a:lnSpc>
              <a:spcBef>
                <a:spcPts val="0"/>
              </a:spcBef>
              <a:spcAft>
                <a:spcPts val="1125"/>
              </a:spcAft>
              <a:buFont typeface="Arial" panose="020B0604020202020204" pitchFamily="34" charset="0"/>
              <a:buNone/>
              <a:defRPr sz="1250" kern="1200">
                <a:solidFill>
                  <a:schemeClr val="tx2"/>
                </a:solidFill>
                <a:latin typeface="+mn-lt"/>
                <a:ea typeface="+mn-ea"/>
                <a:cs typeface="+mn-cs"/>
              </a:defRPr>
            </a:lvl2pPr>
            <a:lvl3pPr marL="213312" indent="-213312" algn="l" defTabSz="571478" rtl="0" eaLnBrk="1" latinLnBrk="0" hangingPunct="1">
              <a:lnSpc>
                <a:spcPts val="1500"/>
              </a:lnSpc>
              <a:spcBef>
                <a:spcPts val="0"/>
              </a:spcBef>
              <a:spcAft>
                <a:spcPts val="1125"/>
              </a:spcAft>
              <a:buClr>
                <a:schemeClr val="accent2"/>
              </a:buClr>
              <a:buFont typeface="Arial" panose="020B0604020202020204" pitchFamily="34" charset="0"/>
              <a:buChar char="&gt;"/>
              <a:defRPr sz="1250" kern="1200">
                <a:solidFill>
                  <a:schemeClr val="tx2"/>
                </a:solidFill>
                <a:latin typeface="+mn-lt"/>
                <a:ea typeface="+mn-ea"/>
                <a:cs typeface="+mn-cs"/>
              </a:defRPr>
            </a:lvl3pPr>
            <a:lvl4pPr marL="427616" indent="-214304" algn="l" defTabSz="571478" rtl="0" eaLnBrk="1" latinLnBrk="0" hangingPunct="1">
              <a:lnSpc>
                <a:spcPts val="1500"/>
              </a:lnSpc>
              <a:spcBef>
                <a:spcPts val="0"/>
              </a:spcBef>
              <a:spcAft>
                <a:spcPts val="1125"/>
              </a:spcAft>
              <a:buFont typeface="Arial" panose="020B0604020202020204" pitchFamily="34" charset="0"/>
              <a:buChar char="–"/>
              <a:tabLst/>
              <a:defRPr sz="1250" kern="1200">
                <a:solidFill>
                  <a:schemeClr val="tx2"/>
                </a:solidFill>
                <a:latin typeface="+mn-lt"/>
                <a:ea typeface="+mn-ea"/>
                <a:cs typeface="+mn-cs"/>
              </a:defRPr>
            </a:lvl4pPr>
            <a:lvl5pPr marL="1285823" indent="-142869" algn="l" defTabSz="571478" rtl="0" eaLnBrk="1" latinLnBrk="0" hangingPunct="1">
              <a:spcBef>
                <a:spcPct val="20000"/>
              </a:spcBef>
              <a:buFont typeface="Arial" panose="020B0604020202020204" pitchFamily="34" charset="0"/>
              <a:buChar char="»"/>
              <a:defRPr sz="1250" kern="1200">
                <a:solidFill>
                  <a:schemeClr val="tx2"/>
                </a:solidFill>
                <a:latin typeface="+mn-lt"/>
                <a:ea typeface="+mn-ea"/>
                <a:cs typeface="+mn-cs"/>
              </a:defRPr>
            </a:lvl5pPr>
            <a:lvl6pPr marL="1571562" indent="-142869" algn="l" defTabSz="571478"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6pPr>
            <a:lvl7pPr marL="1857301" indent="-142869" algn="l" defTabSz="571478"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7pPr>
            <a:lvl8pPr marL="2143040" indent="-142869" algn="l" defTabSz="571478"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8pPr>
            <a:lvl9pPr marL="2428778" indent="-142869" algn="l" defTabSz="571478"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9pPr>
          </a:lstStyle>
          <a:p>
            <a:pPr algn="ctr"/>
            <a:r>
              <a:rPr lang="en-US" sz="1800" dirty="0">
                <a:solidFill>
                  <a:schemeClr val="tx1"/>
                </a:solidFill>
              </a:rPr>
              <a:t>A fill/finish process is scaled-up by increasing line speed through addition of pumps and filling heads</a:t>
            </a:r>
          </a:p>
          <a:p>
            <a:pPr marL="285750" indent="-285750" algn="ctr">
              <a:buFont typeface="Wingdings" panose="05000000000000000000" pitchFamily="2" charset="2"/>
              <a:buChar char="ü"/>
            </a:pPr>
            <a:endParaRPr lang="en-US" dirty="0"/>
          </a:p>
          <a:p>
            <a:pPr algn="ctr"/>
            <a:endParaRPr lang="en-US" dirty="0"/>
          </a:p>
          <a:p>
            <a:pPr algn="ctr"/>
            <a:endParaRPr lang="en-US" dirty="0"/>
          </a:p>
          <a:p>
            <a:pPr algn="ctr"/>
            <a:endParaRPr lang="en-US" dirty="0"/>
          </a:p>
          <a:p>
            <a:pPr algn="ctr"/>
            <a:endParaRPr lang="en-US" dirty="0"/>
          </a:p>
        </p:txBody>
      </p:sp>
      <p:grpSp>
        <p:nvGrpSpPr>
          <p:cNvPr id="14" name="Group 13">
            <a:extLst>
              <a:ext uri="{FF2B5EF4-FFF2-40B4-BE49-F238E27FC236}">
                <a16:creationId xmlns:a16="http://schemas.microsoft.com/office/drawing/2014/main" id="{CF865980-BF59-42CC-849B-61B88FEFCB07}"/>
              </a:ext>
            </a:extLst>
          </p:cNvPr>
          <p:cNvGrpSpPr/>
          <p:nvPr/>
        </p:nvGrpSpPr>
        <p:grpSpPr>
          <a:xfrm>
            <a:off x="1061408" y="1664208"/>
            <a:ext cx="7550903" cy="2677914"/>
            <a:chOff x="1209454" y="2010926"/>
            <a:chExt cx="7550903" cy="2677914"/>
          </a:xfrm>
        </p:grpSpPr>
        <p:pic>
          <p:nvPicPr>
            <p:cNvPr id="7" name="Picture 6">
              <a:extLst>
                <a:ext uri="{FF2B5EF4-FFF2-40B4-BE49-F238E27FC236}">
                  <a16:creationId xmlns:a16="http://schemas.microsoft.com/office/drawing/2014/main" id="{6DF4F1E2-02E3-4E8D-9E3B-CE20EC34DCA8}"/>
                </a:ext>
              </a:extLst>
            </p:cNvPr>
            <p:cNvPicPr>
              <a:picLocks noChangeAspect="1"/>
            </p:cNvPicPr>
            <p:nvPr/>
          </p:nvPicPr>
          <p:blipFill>
            <a:blip r:embed="rId2"/>
            <a:stretch>
              <a:fillRect/>
            </a:stretch>
          </p:blipFill>
          <p:spPr>
            <a:xfrm>
              <a:off x="5400365" y="2010926"/>
              <a:ext cx="3359992" cy="2677914"/>
            </a:xfrm>
            <a:prstGeom prst="rect">
              <a:avLst/>
            </a:prstGeom>
          </p:spPr>
        </p:pic>
        <p:pic>
          <p:nvPicPr>
            <p:cNvPr id="8" name="Picture 7">
              <a:extLst>
                <a:ext uri="{FF2B5EF4-FFF2-40B4-BE49-F238E27FC236}">
                  <a16:creationId xmlns:a16="http://schemas.microsoft.com/office/drawing/2014/main" id="{3BEDB895-9CB6-4DFE-86E1-AD43B44326AF}"/>
                </a:ext>
              </a:extLst>
            </p:cNvPr>
            <p:cNvPicPr>
              <a:picLocks noChangeAspect="1"/>
            </p:cNvPicPr>
            <p:nvPr/>
          </p:nvPicPr>
          <p:blipFill rotWithShape="1">
            <a:blip r:embed="rId3">
              <a:extLst>
                <a:ext uri="{28A0092B-C50C-407E-A947-70E740481C1C}">
                  <a14:useLocalDpi xmlns:a14="http://schemas.microsoft.com/office/drawing/2010/main" val="0"/>
                </a:ext>
              </a:extLst>
            </a:blip>
            <a:srcRect l="17032" r="11281"/>
            <a:stretch/>
          </p:blipFill>
          <p:spPr>
            <a:xfrm>
              <a:off x="1209454" y="2375299"/>
              <a:ext cx="2247293" cy="1864993"/>
            </a:xfrm>
            <a:prstGeom prst="rect">
              <a:avLst/>
            </a:prstGeom>
          </p:spPr>
        </p:pic>
        <p:sp>
          <p:nvSpPr>
            <p:cNvPr id="10" name="Notched Right Arrow 23553">
              <a:extLst>
                <a:ext uri="{FF2B5EF4-FFF2-40B4-BE49-F238E27FC236}">
                  <a16:creationId xmlns:a16="http://schemas.microsoft.com/office/drawing/2014/main" id="{F98530C9-BBE6-4214-8F12-DE466FC4E8FD}"/>
                </a:ext>
              </a:extLst>
            </p:cNvPr>
            <p:cNvSpPr/>
            <p:nvPr/>
          </p:nvSpPr>
          <p:spPr>
            <a:xfrm>
              <a:off x="3634451" y="2863481"/>
              <a:ext cx="1639774" cy="576852"/>
            </a:xfrm>
            <a:prstGeom prst="notchedRightArrow">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Scale-up</a:t>
              </a:r>
            </a:p>
          </p:txBody>
        </p:sp>
      </p:grpSp>
      <p:graphicFrame>
        <p:nvGraphicFramePr>
          <p:cNvPr id="11" name="Table 10">
            <a:extLst>
              <a:ext uri="{FF2B5EF4-FFF2-40B4-BE49-F238E27FC236}">
                <a16:creationId xmlns:a16="http://schemas.microsoft.com/office/drawing/2014/main" id="{229202C9-C161-4D6E-913C-1592F3C0E10E}"/>
              </a:ext>
            </a:extLst>
          </p:cNvPr>
          <p:cNvGraphicFramePr>
            <a:graphicFrameLocks noGrp="1"/>
          </p:cNvGraphicFramePr>
          <p:nvPr>
            <p:extLst>
              <p:ext uri="{D42A27DB-BD31-4B8C-83A1-F6EECF244321}">
                <p14:modId xmlns:p14="http://schemas.microsoft.com/office/powerpoint/2010/main" val="1108756965"/>
              </p:ext>
            </p:extLst>
          </p:nvPr>
        </p:nvGraphicFramePr>
        <p:xfrm>
          <a:off x="218988" y="4537929"/>
          <a:ext cx="8662016" cy="1289815"/>
        </p:xfrm>
        <a:graphic>
          <a:graphicData uri="http://schemas.openxmlformats.org/drawingml/2006/table">
            <a:tbl>
              <a:tblPr firstRow="1" bandRow="1">
                <a:tableStyleId>{5C22544A-7EE6-4342-B048-85BDC9FD1C3A}</a:tableStyleId>
              </a:tblPr>
              <a:tblGrid>
                <a:gridCol w="4331008">
                  <a:extLst>
                    <a:ext uri="{9D8B030D-6E8A-4147-A177-3AD203B41FA5}">
                      <a16:colId xmlns:a16="http://schemas.microsoft.com/office/drawing/2014/main" val="20000"/>
                    </a:ext>
                  </a:extLst>
                </a:gridCol>
                <a:gridCol w="4331008">
                  <a:extLst>
                    <a:ext uri="{9D8B030D-6E8A-4147-A177-3AD203B41FA5}">
                      <a16:colId xmlns:a16="http://schemas.microsoft.com/office/drawing/2014/main" val="20001"/>
                    </a:ext>
                  </a:extLst>
                </a:gridCol>
              </a:tblGrid>
              <a:tr h="281912">
                <a:tc>
                  <a:txBody>
                    <a:bodyPr/>
                    <a:lstStyle/>
                    <a:p>
                      <a:pPr algn="ctr"/>
                      <a:r>
                        <a:rPr lang="en-US" sz="1400" b="1" dirty="0"/>
                        <a:t>Small Scale</a:t>
                      </a:r>
                    </a:p>
                  </a:txBody>
                  <a:tcPr anchor="ctr"/>
                </a:tc>
                <a:tc>
                  <a:txBody>
                    <a:bodyPr/>
                    <a:lstStyle/>
                    <a:p>
                      <a:pPr algn="ctr"/>
                      <a:r>
                        <a:rPr lang="en-US" sz="1400" b="1" dirty="0"/>
                        <a:t>At Scale</a:t>
                      </a:r>
                    </a:p>
                  </a:txBody>
                  <a:tcPr anchor="ctr"/>
                </a:tc>
                <a:extLst>
                  <a:ext uri="{0D108BD9-81ED-4DB2-BD59-A6C34878D82A}">
                    <a16:rowId xmlns:a16="http://schemas.microsoft.com/office/drawing/2014/main" val="10000"/>
                  </a:ext>
                </a:extLst>
              </a:tr>
              <a:tr h="479250">
                <a:tc>
                  <a:txBody>
                    <a:bodyPr/>
                    <a:lstStyle/>
                    <a:p>
                      <a:pPr algn="ctr"/>
                      <a:r>
                        <a:rPr lang="en-US" sz="1400" b="0" baseline="0" dirty="0"/>
                        <a:t>Preliminary fill parameter screening</a:t>
                      </a:r>
                    </a:p>
                    <a:p>
                      <a:pPr algn="ctr"/>
                      <a:r>
                        <a:rPr lang="en-US" sz="1400" b="0" baseline="0" dirty="0"/>
                        <a:t>(pump, fill needle, drying)</a:t>
                      </a:r>
                      <a:endParaRPr lang="en-US" sz="1400" b="0" dirty="0"/>
                    </a:p>
                  </a:txBody>
                  <a:tcPr anchor="ctr"/>
                </a:tc>
                <a:tc>
                  <a:txBody>
                    <a:bodyPr/>
                    <a:lstStyle/>
                    <a:p>
                      <a:pPr algn="ctr"/>
                      <a:r>
                        <a:rPr lang="en-US" sz="1400" b="0" dirty="0"/>
                        <a:t>Demonstration of operational filling parameters</a:t>
                      </a:r>
                    </a:p>
                  </a:txBody>
                  <a:tcPr anchor="ctr"/>
                </a:tc>
                <a:extLst>
                  <a:ext uri="{0D108BD9-81ED-4DB2-BD59-A6C34878D82A}">
                    <a16:rowId xmlns:a16="http://schemas.microsoft.com/office/drawing/2014/main" val="10001"/>
                  </a:ext>
                </a:extLst>
              </a:tr>
              <a:tr h="466855">
                <a:tc>
                  <a:txBody>
                    <a:bodyPr/>
                    <a:lstStyle/>
                    <a:p>
                      <a:pPr algn="ctr"/>
                      <a:r>
                        <a:rPr lang="en-US" sz="1400" b="0" dirty="0"/>
                        <a:t>Assess molecule</a:t>
                      </a:r>
                      <a:r>
                        <a:rPr lang="en-US" sz="1400" b="0" baseline="0" dirty="0"/>
                        <a:t> sensitivity to filling shear</a:t>
                      </a:r>
                      <a:endParaRPr lang="en-US" sz="14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dirty="0"/>
                        <a:t>Support filling performance (Cpk and/or </a:t>
                      </a:r>
                      <a:r>
                        <a:rPr lang="en-US" sz="1400" b="0" dirty="0" err="1"/>
                        <a:t>Ppk</a:t>
                      </a:r>
                      <a:r>
                        <a:rPr lang="en-US" sz="1400" b="0" dirty="0"/>
                        <a:t>)</a:t>
                      </a:r>
                    </a:p>
                  </a:txBody>
                  <a:tcPr anchor="ctr">
                    <a:solidFill>
                      <a:schemeClr val="bg1">
                        <a:lumMod val="95000"/>
                      </a:schemeClr>
                    </a:solidFill>
                  </a:tcPr>
                </a:tc>
                <a:extLst>
                  <a:ext uri="{0D108BD9-81ED-4DB2-BD59-A6C34878D82A}">
                    <a16:rowId xmlns:a16="http://schemas.microsoft.com/office/drawing/2014/main" val="10002"/>
                  </a:ext>
                </a:extLst>
              </a:tr>
            </a:tbl>
          </a:graphicData>
        </a:graphic>
      </p:graphicFrame>
      <p:sp>
        <p:nvSpPr>
          <p:cNvPr id="12" name="TextBox 11">
            <a:extLst>
              <a:ext uri="{FF2B5EF4-FFF2-40B4-BE49-F238E27FC236}">
                <a16:creationId xmlns:a16="http://schemas.microsoft.com/office/drawing/2014/main" id="{439DF050-79B0-4EF8-8D69-99715BC03F67}"/>
              </a:ext>
            </a:extLst>
          </p:cNvPr>
          <p:cNvSpPr txBox="1"/>
          <p:nvPr/>
        </p:nvSpPr>
        <p:spPr>
          <a:xfrm>
            <a:off x="7712706" y="4342122"/>
            <a:ext cx="899605" cy="184666"/>
          </a:xfrm>
          <a:prstGeom prst="rect">
            <a:avLst/>
          </a:prstGeom>
          <a:noFill/>
        </p:spPr>
        <p:txBody>
          <a:bodyPr wrap="none" rtlCol="0">
            <a:spAutoFit/>
          </a:bodyPr>
          <a:lstStyle/>
          <a:p>
            <a:r>
              <a:rPr lang="en-US" sz="600" dirty="0"/>
              <a:t>http://www.imacare.it</a:t>
            </a:r>
          </a:p>
        </p:txBody>
      </p:sp>
      <p:sp>
        <p:nvSpPr>
          <p:cNvPr id="13" name="TextBox 12">
            <a:extLst>
              <a:ext uri="{FF2B5EF4-FFF2-40B4-BE49-F238E27FC236}">
                <a16:creationId xmlns:a16="http://schemas.microsoft.com/office/drawing/2014/main" id="{6175A75E-2C3C-4738-938A-810E2A67A852}"/>
              </a:ext>
            </a:extLst>
          </p:cNvPr>
          <p:cNvSpPr txBox="1"/>
          <p:nvPr/>
        </p:nvSpPr>
        <p:spPr>
          <a:xfrm>
            <a:off x="6519131" y="5952068"/>
            <a:ext cx="2744662" cy="276999"/>
          </a:xfrm>
          <a:prstGeom prst="rect">
            <a:avLst/>
          </a:prstGeom>
          <a:noFill/>
        </p:spPr>
        <p:txBody>
          <a:bodyPr wrap="none" rtlCol="0">
            <a:spAutoFit/>
          </a:bodyPr>
          <a:lstStyle/>
          <a:p>
            <a:r>
              <a:rPr lang="en-US" sz="1200" dirty="0">
                <a:solidFill>
                  <a:srgbClr val="59595B"/>
                </a:solidFill>
              </a:rPr>
              <a:t>Adapted from Fernandez, Jason (ND)</a:t>
            </a:r>
          </a:p>
        </p:txBody>
      </p:sp>
    </p:spTree>
    <p:extLst>
      <p:ext uri="{BB962C8B-B14F-4D97-AF65-F5344CB8AC3E}">
        <p14:creationId xmlns:p14="http://schemas.microsoft.com/office/powerpoint/2010/main" val="3748658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E62455-EA69-498C-B0B3-C3344E72CCE5}"/>
              </a:ext>
            </a:extLst>
          </p:cNvPr>
          <p:cNvSpPr>
            <a:spLocks noGrp="1"/>
          </p:cNvSpPr>
          <p:nvPr>
            <p:ph idx="1"/>
          </p:nvPr>
        </p:nvSpPr>
        <p:spPr>
          <a:xfrm>
            <a:off x="379679" y="2420983"/>
            <a:ext cx="3678516" cy="3263852"/>
          </a:xfrm>
        </p:spPr>
        <p:txBody>
          <a:bodyPr/>
          <a:lstStyle/>
          <a:p>
            <a:r>
              <a:rPr lang="en-US" sz="1600" dirty="0">
                <a:solidFill>
                  <a:schemeClr val="tx1"/>
                </a:solidFill>
              </a:rPr>
              <a:t>Rotary piston is highly accurate</a:t>
            </a:r>
          </a:p>
          <a:p>
            <a:pPr lvl="1"/>
            <a:r>
              <a:rPr lang="en-US" sz="1600" dirty="0">
                <a:solidFill>
                  <a:schemeClr val="tx1"/>
                </a:solidFill>
              </a:rPr>
              <a:t>	Can lead to particles or precipitate 	high concentration proteins</a:t>
            </a:r>
          </a:p>
          <a:p>
            <a:r>
              <a:rPr lang="en-US" sz="1600" dirty="0">
                <a:solidFill>
                  <a:schemeClr val="tx1"/>
                </a:solidFill>
              </a:rPr>
              <a:t>Peristaltic is common for proteins</a:t>
            </a:r>
          </a:p>
          <a:p>
            <a:pPr lvl="1"/>
            <a:r>
              <a:rPr lang="en-US" sz="1600" dirty="0">
                <a:solidFill>
                  <a:schemeClr val="tx1"/>
                </a:solidFill>
              </a:rPr>
              <a:t>	Tubing spallation, drift</a:t>
            </a:r>
          </a:p>
          <a:p>
            <a:r>
              <a:rPr lang="en-US" sz="1600" dirty="0">
                <a:solidFill>
                  <a:schemeClr val="tx1"/>
                </a:solidFill>
              </a:rPr>
              <a:t>Time pressure is emerging</a:t>
            </a:r>
          </a:p>
          <a:p>
            <a:pPr lvl="1"/>
            <a:r>
              <a:rPr lang="en-US" sz="1600" dirty="0">
                <a:solidFill>
                  <a:schemeClr val="tx1"/>
                </a:solidFill>
              </a:rPr>
              <a:t>	Accuracy vs. fill volume</a:t>
            </a:r>
          </a:p>
          <a:p>
            <a:r>
              <a:rPr lang="en-US" sz="1600" dirty="0">
                <a:solidFill>
                  <a:schemeClr val="tx1"/>
                </a:solidFill>
              </a:rPr>
              <a:t>Rolling diaphragm</a:t>
            </a:r>
          </a:p>
          <a:p>
            <a:pPr lvl="1"/>
            <a:r>
              <a:rPr lang="en-US" sz="1600" dirty="0">
                <a:solidFill>
                  <a:schemeClr val="tx1"/>
                </a:solidFill>
              </a:rPr>
              <a:t> 	Ideal for high viscosity?</a:t>
            </a:r>
          </a:p>
          <a:p>
            <a:endParaRPr lang="en-US" dirty="0"/>
          </a:p>
        </p:txBody>
      </p:sp>
      <p:sp>
        <p:nvSpPr>
          <p:cNvPr id="3" name="Slide Number Placeholder 2">
            <a:extLst>
              <a:ext uri="{FF2B5EF4-FFF2-40B4-BE49-F238E27FC236}">
                <a16:creationId xmlns:a16="http://schemas.microsoft.com/office/drawing/2014/main" id="{7CCBAFBB-3209-4D34-B347-EC53C7925DA7}"/>
              </a:ext>
            </a:extLst>
          </p:cNvPr>
          <p:cNvSpPr>
            <a:spLocks noGrp="1"/>
          </p:cNvSpPr>
          <p:nvPr>
            <p:ph type="sldNum" sz="quarter" idx="12"/>
          </p:nvPr>
        </p:nvSpPr>
        <p:spPr/>
        <p:txBody>
          <a:bodyPr/>
          <a:lstStyle/>
          <a:p>
            <a:fld id="{677431CD-109D-4799-81C2-761F8C28FE26}" type="slidenum">
              <a:rPr lang="en-CA" smtClean="0"/>
              <a:t>35</a:t>
            </a:fld>
            <a:endParaRPr lang="en-CA"/>
          </a:p>
        </p:txBody>
      </p:sp>
      <p:sp>
        <p:nvSpPr>
          <p:cNvPr id="4" name="Text Placeholder 3">
            <a:extLst>
              <a:ext uri="{FF2B5EF4-FFF2-40B4-BE49-F238E27FC236}">
                <a16:creationId xmlns:a16="http://schemas.microsoft.com/office/drawing/2014/main" id="{A8496838-FDE6-416B-8525-B70927F8F06C}"/>
              </a:ext>
            </a:extLst>
          </p:cNvPr>
          <p:cNvSpPr>
            <a:spLocks noGrp="1"/>
          </p:cNvSpPr>
          <p:nvPr>
            <p:ph type="body" sz="quarter" idx="13"/>
          </p:nvPr>
        </p:nvSpPr>
        <p:spPr>
          <a:xfrm>
            <a:off x="379679" y="382326"/>
            <a:ext cx="8380677" cy="945885"/>
          </a:xfrm>
        </p:spPr>
        <p:txBody>
          <a:bodyPr/>
          <a:lstStyle/>
          <a:p>
            <a:pPr algn="ctr"/>
            <a:r>
              <a:rPr lang="en-US" sz="2700" dirty="0"/>
              <a:t>Example:  Filling Pump Selection</a:t>
            </a:r>
          </a:p>
        </p:txBody>
      </p:sp>
      <p:grpSp>
        <p:nvGrpSpPr>
          <p:cNvPr id="6" name="Group 5">
            <a:extLst>
              <a:ext uri="{FF2B5EF4-FFF2-40B4-BE49-F238E27FC236}">
                <a16:creationId xmlns:a16="http://schemas.microsoft.com/office/drawing/2014/main" id="{047DB43F-C172-4415-A9F3-33FBD4CD0EC5}"/>
              </a:ext>
            </a:extLst>
          </p:cNvPr>
          <p:cNvGrpSpPr/>
          <p:nvPr/>
        </p:nvGrpSpPr>
        <p:grpSpPr>
          <a:xfrm>
            <a:off x="4336558" y="2227545"/>
            <a:ext cx="4512906" cy="3534747"/>
            <a:chOff x="4267200" y="2819400"/>
            <a:chExt cx="4881735" cy="3952875"/>
          </a:xfrm>
        </p:grpSpPr>
        <p:pic>
          <p:nvPicPr>
            <p:cNvPr id="7" name="Picture 2">
              <a:extLst>
                <a:ext uri="{FF2B5EF4-FFF2-40B4-BE49-F238E27FC236}">
                  <a16:creationId xmlns:a16="http://schemas.microsoft.com/office/drawing/2014/main" id="{3072CADE-3A32-4757-A9E7-5CE241C61A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2819400"/>
              <a:ext cx="4881735" cy="3691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a:extLst>
                <a:ext uri="{FF2B5EF4-FFF2-40B4-BE49-F238E27FC236}">
                  <a16:creationId xmlns:a16="http://schemas.microsoft.com/office/drawing/2014/main" id="{ED2CFBDF-D6C6-4C90-9E2C-0EBD95FC8334}"/>
                </a:ext>
              </a:extLst>
            </p:cNvPr>
            <p:cNvGrpSpPr/>
            <p:nvPr/>
          </p:nvGrpSpPr>
          <p:grpSpPr>
            <a:xfrm>
              <a:off x="4510173" y="6629400"/>
              <a:ext cx="4395788" cy="142875"/>
              <a:chOff x="1981200" y="3359150"/>
              <a:chExt cx="4395788" cy="142875"/>
            </a:xfrm>
          </p:grpSpPr>
          <p:pic>
            <p:nvPicPr>
              <p:cNvPr id="9" name="Picture 2">
                <a:extLst>
                  <a:ext uri="{FF2B5EF4-FFF2-40B4-BE49-F238E27FC236}">
                    <a16:creationId xmlns:a16="http://schemas.microsoft.com/office/drawing/2014/main" id="{5B23505E-712A-4664-93FA-D014745901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7013" y="3359150"/>
                <a:ext cx="3609975" cy="14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a16="http://schemas.microsoft.com/office/drawing/2014/main" id="{F855734D-C612-4697-804F-0E96E1A5B3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371420"/>
                <a:ext cx="762000" cy="125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11" name="TextBox 10">
            <a:extLst>
              <a:ext uri="{FF2B5EF4-FFF2-40B4-BE49-F238E27FC236}">
                <a16:creationId xmlns:a16="http://schemas.microsoft.com/office/drawing/2014/main" id="{E52A299C-703B-499D-A3D9-98E199A33010}"/>
              </a:ext>
            </a:extLst>
          </p:cNvPr>
          <p:cNvSpPr txBox="1"/>
          <p:nvPr/>
        </p:nvSpPr>
        <p:spPr>
          <a:xfrm>
            <a:off x="7364346" y="5857180"/>
            <a:ext cx="1779654" cy="276999"/>
          </a:xfrm>
          <a:prstGeom prst="rect">
            <a:avLst/>
          </a:prstGeom>
          <a:noFill/>
        </p:spPr>
        <p:txBody>
          <a:bodyPr wrap="none" rtlCol="0">
            <a:spAutoFit/>
          </a:bodyPr>
          <a:lstStyle/>
          <a:p>
            <a:r>
              <a:rPr lang="en-US" sz="1200" dirty="0">
                <a:solidFill>
                  <a:srgbClr val="59595B"/>
                </a:solidFill>
              </a:rPr>
              <a:t>Fernandez, Jason (ND)</a:t>
            </a:r>
          </a:p>
        </p:txBody>
      </p:sp>
      <p:sp>
        <p:nvSpPr>
          <p:cNvPr id="12" name="Rectangle 11">
            <a:extLst>
              <a:ext uri="{FF2B5EF4-FFF2-40B4-BE49-F238E27FC236}">
                <a16:creationId xmlns:a16="http://schemas.microsoft.com/office/drawing/2014/main" id="{F584FEA9-875D-4BE2-B327-8237A3BD8E0B}"/>
              </a:ext>
            </a:extLst>
          </p:cNvPr>
          <p:cNvSpPr/>
          <p:nvPr/>
        </p:nvSpPr>
        <p:spPr>
          <a:xfrm>
            <a:off x="287383" y="1057964"/>
            <a:ext cx="8409895" cy="923330"/>
          </a:xfrm>
          <a:prstGeom prst="rect">
            <a:avLst/>
          </a:prstGeom>
        </p:spPr>
        <p:txBody>
          <a:bodyPr wrap="square">
            <a:spAutoFit/>
          </a:bodyPr>
          <a:lstStyle/>
          <a:p>
            <a:r>
              <a:rPr lang="en-US" b="1" dirty="0"/>
              <a:t>Various pumping mechanisms are available for drug product filling each with benefits and flaws</a:t>
            </a:r>
          </a:p>
          <a:p>
            <a:pPr marL="742950" lvl="1" indent="-285750">
              <a:buFont typeface="Wingdings" panose="05000000000000000000" pitchFamily="2" charset="2"/>
              <a:buChar char="Ø"/>
            </a:pPr>
            <a:r>
              <a:rPr lang="en-US" dirty="0"/>
              <a:t>Peristaltic, rotary piston, time-pressure and rolling diaphragm</a:t>
            </a:r>
          </a:p>
        </p:txBody>
      </p:sp>
    </p:spTree>
    <p:extLst>
      <p:ext uri="{BB962C8B-B14F-4D97-AF65-F5344CB8AC3E}">
        <p14:creationId xmlns:p14="http://schemas.microsoft.com/office/powerpoint/2010/main" val="37563810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F3A9BE3-067B-40C3-BBD9-D991080C86D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67" b="98000" l="10000" r="97778">
                        <a14:foregroundMark x1="72889" y1="9667" x2="72889" y2="9667"/>
                        <a14:foregroundMark x1="60000" y1="12000" x2="60000" y2="12000"/>
                        <a14:foregroundMark x1="50444" y1="3667" x2="50444" y2="3667"/>
                        <a14:foregroundMark x1="47556" y1="9667" x2="47556" y2="9667"/>
                        <a14:foregroundMark x1="39111" y1="7333" x2="39111" y2="7333"/>
                        <a14:foregroundMark x1="39111" y1="14667" x2="39111" y2="14667"/>
                        <a14:foregroundMark x1="33333" y1="13000" x2="33333" y2="13000"/>
                        <a14:foregroundMark x1="30222" y1="13000" x2="30222" y2="13000"/>
                        <a14:foregroundMark x1="86444" y1="42333" x2="86444" y2="42333"/>
                        <a14:foregroundMark x1="85333" y1="50333" x2="85333" y2="50333"/>
                        <a14:foregroundMark x1="82444" y1="44667" x2="82444" y2="44667"/>
                        <a14:foregroundMark x1="83556" y1="48333" x2="83556" y2="48333"/>
                        <a14:foregroundMark x1="89778" y1="53333" x2="89778" y2="53333"/>
                        <a14:foregroundMark x1="90667" y1="61667" x2="90667" y2="61667"/>
                        <a14:foregroundMark x1="92444" y1="77000" x2="92444" y2="77000"/>
                        <a14:foregroundMark x1="90889" y1="92667" x2="90889" y2="92667"/>
                        <a14:foregroundMark x1="37556" y1="91333" x2="37556" y2="91333"/>
                        <a14:foregroundMark x1="42667" y1="64333" x2="42667" y2="64333"/>
                        <a14:foregroundMark x1="43778" y1="68333" x2="43778" y2="68333"/>
                        <a14:foregroundMark x1="43333" y1="76000" x2="43333" y2="76000"/>
                        <a14:foregroundMark x1="40889" y1="95667" x2="40889" y2="95667"/>
                        <a14:foregroundMark x1="55333" y1="97333" x2="55333" y2="97333"/>
                        <a14:foregroundMark x1="47556" y1="98000" x2="47556" y2="98000"/>
                        <a14:foregroundMark x1="79778" y1="94667" x2="79778" y2="94667"/>
                        <a14:foregroundMark x1="88667" y1="75333" x2="88667" y2="75333"/>
                        <a14:foregroundMark x1="91111" y1="66667" x2="91111" y2="66667"/>
                        <a14:foregroundMark x1="95778" y1="53333" x2="95778" y2="53333"/>
                        <a14:foregroundMark x1="92667" y1="30667" x2="92667" y2="30667"/>
                        <a14:foregroundMark x1="77778" y1="16000" x2="77778" y2="16000"/>
                        <a14:foregroundMark x1="90000" y1="19000" x2="90000" y2="19000"/>
                        <a14:foregroundMark x1="97778" y1="42333" x2="97778" y2="42333"/>
                        <a14:backgroundMark x1="54667" y1="89000" x2="54667" y2="89000"/>
                        <a14:backgroundMark x1="54444" y1="47667" x2="54444" y2="47667"/>
                        <a14:backgroundMark x1="56889" y1="28000" x2="56889" y2="28000"/>
                        <a14:backgroundMark x1="62222" y1="39667" x2="62222" y2="39667"/>
                      </a14:backgroundRemoval>
                    </a14:imgEffect>
                  </a14:imgLayer>
                </a14:imgProps>
              </a:ext>
            </a:extLst>
          </a:blip>
          <a:stretch>
            <a:fillRect/>
          </a:stretch>
        </p:blipFill>
        <p:spPr>
          <a:xfrm>
            <a:off x="3915052" y="2722672"/>
            <a:ext cx="5335480" cy="3556986"/>
          </a:xfrm>
          <a:prstGeom prst="rect">
            <a:avLst/>
          </a:prstGeom>
          <a:ln>
            <a:noFill/>
          </a:ln>
          <a:effectLst>
            <a:softEdge rad="112500"/>
          </a:effectLst>
        </p:spPr>
      </p:pic>
      <p:sp>
        <p:nvSpPr>
          <p:cNvPr id="8" name="Text Placeholder 4">
            <a:extLst>
              <a:ext uri="{FF2B5EF4-FFF2-40B4-BE49-F238E27FC236}">
                <a16:creationId xmlns:a16="http://schemas.microsoft.com/office/drawing/2014/main" id="{2F3EC54D-D786-4AFC-8F70-9979D24ECBE4}"/>
              </a:ext>
            </a:extLst>
          </p:cNvPr>
          <p:cNvSpPr txBox="1">
            <a:spLocks/>
          </p:cNvSpPr>
          <p:nvPr/>
        </p:nvSpPr>
        <p:spPr>
          <a:xfrm>
            <a:off x="379679" y="382326"/>
            <a:ext cx="8380677" cy="1260043"/>
          </a:xfrm>
          <a:prstGeom prst="rect">
            <a:avLst/>
          </a:prstGeom>
        </p:spPr>
        <p:txBody>
          <a:bodyPr/>
          <a:lstStyle>
            <a:lvl1pPr marL="0" indent="0" algn="l" defTabSz="571478" rtl="0" eaLnBrk="1" latinLnBrk="0" hangingPunct="1">
              <a:lnSpc>
                <a:spcPts val="1500"/>
              </a:lnSpc>
              <a:spcBef>
                <a:spcPts val="0"/>
              </a:spcBef>
              <a:spcAft>
                <a:spcPts val="1125"/>
              </a:spcAft>
              <a:buFont typeface="Arial" panose="020B0604020202020204" pitchFamily="34" charset="0"/>
              <a:buNone/>
              <a:defRPr sz="1375" b="1" kern="1200">
                <a:solidFill>
                  <a:schemeClr val="accent1"/>
                </a:solidFill>
                <a:latin typeface="+mn-lt"/>
                <a:ea typeface="+mn-ea"/>
                <a:cs typeface="+mn-cs"/>
              </a:defRPr>
            </a:lvl1pPr>
            <a:lvl2pPr marL="1985" indent="0" algn="l" defTabSz="571478" rtl="0" eaLnBrk="1" latinLnBrk="0" hangingPunct="1">
              <a:lnSpc>
                <a:spcPts val="1500"/>
              </a:lnSpc>
              <a:spcBef>
                <a:spcPts val="0"/>
              </a:spcBef>
              <a:spcAft>
                <a:spcPts val="1125"/>
              </a:spcAft>
              <a:buFont typeface="Arial" panose="020B0604020202020204" pitchFamily="34" charset="0"/>
              <a:buNone/>
              <a:defRPr sz="1250" kern="1200">
                <a:solidFill>
                  <a:schemeClr val="tx2"/>
                </a:solidFill>
                <a:latin typeface="+mn-lt"/>
                <a:ea typeface="+mn-ea"/>
                <a:cs typeface="+mn-cs"/>
              </a:defRPr>
            </a:lvl2pPr>
            <a:lvl3pPr marL="213312" indent="-213312" algn="l" defTabSz="571478" rtl="0" eaLnBrk="1" latinLnBrk="0" hangingPunct="1">
              <a:lnSpc>
                <a:spcPts val="1500"/>
              </a:lnSpc>
              <a:spcBef>
                <a:spcPts val="0"/>
              </a:spcBef>
              <a:spcAft>
                <a:spcPts val="1125"/>
              </a:spcAft>
              <a:buClr>
                <a:schemeClr val="accent2"/>
              </a:buClr>
              <a:buFont typeface="Arial" panose="020B0604020202020204" pitchFamily="34" charset="0"/>
              <a:buChar char="&gt;"/>
              <a:defRPr sz="1250" kern="1200">
                <a:solidFill>
                  <a:schemeClr val="tx2"/>
                </a:solidFill>
                <a:latin typeface="+mn-lt"/>
                <a:ea typeface="+mn-ea"/>
                <a:cs typeface="+mn-cs"/>
              </a:defRPr>
            </a:lvl3pPr>
            <a:lvl4pPr marL="427616" indent="-214304" algn="l" defTabSz="571478" rtl="0" eaLnBrk="1" latinLnBrk="0" hangingPunct="1">
              <a:lnSpc>
                <a:spcPts val="1500"/>
              </a:lnSpc>
              <a:spcBef>
                <a:spcPts val="0"/>
              </a:spcBef>
              <a:spcAft>
                <a:spcPts val="1125"/>
              </a:spcAft>
              <a:buFont typeface="Arial" panose="020B0604020202020204" pitchFamily="34" charset="0"/>
              <a:buChar char="–"/>
              <a:tabLst/>
              <a:defRPr sz="1250" kern="1200">
                <a:solidFill>
                  <a:schemeClr val="tx2"/>
                </a:solidFill>
                <a:latin typeface="+mn-lt"/>
                <a:ea typeface="+mn-ea"/>
                <a:cs typeface="+mn-cs"/>
              </a:defRPr>
            </a:lvl4pPr>
            <a:lvl5pPr marL="1285823" indent="-142869" algn="l" defTabSz="571478" rtl="0" eaLnBrk="1" latinLnBrk="0" hangingPunct="1">
              <a:spcBef>
                <a:spcPct val="20000"/>
              </a:spcBef>
              <a:buFont typeface="Arial" panose="020B0604020202020204" pitchFamily="34" charset="0"/>
              <a:buChar char="»"/>
              <a:defRPr sz="1250" kern="1200">
                <a:solidFill>
                  <a:schemeClr val="tx2"/>
                </a:solidFill>
                <a:latin typeface="+mn-lt"/>
                <a:ea typeface="+mn-ea"/>
                <a:cs typeface="+mn-cs"/>
              </a:defRPr>
            </a:lvl5pPr>
            <a:lvl6pPr marL="1571562" indent="-142869" algn="l" defTabSz="571478"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6pPr>
            <a:lvl7pPr marL="1857301" indent="-142869" algn="l" defTabSz="571478"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7pPr>
            <a:lvl8pPr marL="2143040" indent="-142869" algn="l" defTabSz="571478"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8pPr>
            <a:lvl9pPr marL="2428778" indent="-142869" algn="l" defTabSz="571478"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9pPr>
          </a:lstStyle>
          <a:p>
            <a:pPr algn="ctr">
              <a:lnSpc>
                <a:spcPct val="100000"/>
              </a:lnSpc>
            </a:pPr>
            <a:r>
              <a:rPr lang="en-US" sz="2700" dirty="0"/>
              <a:t>Drug product bridges the gap between bulk manufacturing and the patient</a:t>
            </a:r>
          </a:p>
          <a:p>
            <a:endParaRPr lang="en-US" sz="2250" dirty="0">
              <a:solidFill>
                <a:srgbClr val="59595B"/>
              </a:solidFill>
            </a:endParaRPr>
          </a:p>
        </p:txBody>
      </p:sp>
      <p:sp>
        <p:nvSpPr>
          <p:cNvPr id="10" name="Content Placeholder 3">
            <a:extLst>
              <a:ext uri="{FF2B5EF4-FFF2-40B4-BE49-F238E27FC236}">
                <a16:creationId xmlns:a16="http://schemas.microsoft.com/office/drawing/2014/main" id="{0E19EBC7-1A67-4A7F-B2B7-911E0597CE2A}"/>
              </a:ext>
            </a:extLst>
          </p:cNvPr>
          <p:cNvSpPr txBox="1">
            <a:spLocks/>
          </p:cNvSpPr>
          <p:nvPr/>
        </p:nvSpPr>
        <p:spPr>
          <a:xfrm>
            <a:off x="963080" y="2005494"/>
            <a:ext cx="5619712" cy="354052"/>
          </a:xfrm>
          <a:prstGeom prst="rect">
            <a:avLst/>
          </a:prstGeom>
        </p:spPr>
        <p:txBody>
          <a:bodyPr/>
          <a:lstStyle>
            <a:lvl1pPr marL="0" indent="0" algn="l" defTabSz="571478" rtl="0" eaLnBrk="1" latinLnBrk="0" hangingPunct="1">
              <a:lnSpc>
                <a:spcPts val="1500"/>
              </a:lnSpc>
              <a:spcBef>
                <a:spcPts val="0"/>
              </a:spcBef>
              <a:spcAft>
                <a:spcPts val="1125"/>
              </a:spcAft>
              <a:buFont typeface="Arial" panose="020B0604020202020204" pitchFamily="34" charset="0"/>
              <a:buNone/>
              <a:defRPr sz="1375" b="1" kern="1200">
                <a:solidFill>
                  <a:schemeClr val="accent1"/>
                </a:solidFill>
                <a:latin typeface="+mn-lt"/>
                <a:ea typeface="+mn-ea"/>
                <a:cs typeface="+mn-cs"/>
              </a:defRPr>
            </a:lvl1pPr>
            <a:lvl2pPr marL="1985" indent="0" algn="l" defTabSz="571478" rtl="0" eaLnBrk="1" latinLnBrk="0" hangingPunct="1">
              <a:lnSpc>
                <a:spcPts val="1500"/>
              </a:lnSpc>
              <a:spcBef>
                <a:spcPts val="0"/>
              </a:spcBef>
              <a:spcAft>
                <a:spcPts val="1125"/>
              </a:spcAft>
              <a:buFont typeface="Arial" panose="020B0604020202020204" pitchFamily="34" charset="0"/>
              <a:buNone/>
              <a:defRPr sz="1250" kern="1200">
                <a:solidFill>
                  <a:schemeClr val="tx2"/>
                </a:solidFill>
                <a:latin typeface="+mn-lt"/>
                <a:ea typeface="+mn-ea"/>
                <a:cs typeface="+mn-cs"/>
              </a:defRPr>
            </a:lvl2pPr>
            <a:lvl3pPr marL="213312" indent="-213312" algn="l" defTabSz="571478" rtl="0" eaLnBrk="1" latinLnBrk="0" hangingPunct="1">
              <a:lnSpc>
                <a:spcPts val="1500"/>
              </a:lnSpc>
              <a:spcBef>
                <a:spcPts val="0"/>
              </a:spcBef>
              <a:spcAft>
                <a:spcPts val="1125"/>
              </a:spcAft>
              <a:buClr>
                <a:schemeClr val="accent2"/>
              </a:buClr>
              <a:buFont typeface="Arial" panose="020B0604020202020204" pitchFamily="34" charset="0"/>
              <a:buChar char="&gt;"/>
              <a:defRPr sz="1250" kern="1200">
                <a:solidFill>
                  <a:schemeClr val="tx2"/>
                </a:solidFill>
                <a:latin typeface="+mn-lt"/>
                <a:ea typeface="+mn-ea"/>
                <a:cs typeface="+mn-cs"/>
              </a:defRPr>
            </a:lvl3pPr>
            <a:lvl4pPr marL="427616" indent="-214304" algn="l" defTabSz="571478" rtl="0" eaLnBrk="1" latinLnBrk="0" hangingPunct="1">
              <a:lnSpc>
                <a:spcPts val="1500"/>
              </a:lnSpc>
              <a:spcBef>
                <a:spcPts val="0"/>
              </a:spcBef>
              <a:spcAft>
                <a:spcPts val="1125"/>
              </a:spcAft>
              <a:buFont typeface="Arial" panose="020B0604020202020204" pitchFamily="34" charset="0"/>
              <a:buChar char="–"/>
              <a:tabLst/>
              <a:defRPr sz="1250" kern="1200">
                <a:solidFill>
                  <a:schemeClr val="tx2"/>
                </a:solidFill>
                <a:latin typeface="+mn-lt"/>
                <a:ea typeface="+mn-ea"/>
                <a:cs typeface="+mn-cs"/>
              </a:defRPr>
            </a:lvl4pPr>
            <a:lvl5pPr marL="1285823" indent="-142869" algn="l" defTabSz="571478" rtl="0" eaLnBrk="1" latinLnBrk="0" hangingPunct="1">
              <a:spcBef>
                <a:spcPct val="20000"/>
              </a:spcBef>
              <a:buFont typeface="Arial" panose="020B0604020202020204" pitchFamily="34" charset="0"/>
              <a:buChar char="»"/>
              <a:defRPr sz="1250" kern="1200">
                <a:solidFill>
                  <a:schemeClr val="tx2"/>
                </a:solidFill>
                <a:latin typeface="+mn-lt"/>
                <a:ea typeface="+mn-ea"/>
                <a:cs typeface="+mn-cs"/>
              </a:defRPr>
            </a:lvl5pPr>
            <a:lvl6pPr marL="1571562" indent="-142869" algn="l" defTabSz="571478"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6pPr>
            <a:lvl7pPr marL="1857301" indent="-142869" algn="l" defTabSz="571478"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7pPr>
            <a:lvl8pPr marL="2143040" indent="-142869" algn="l" defTabSz="571478"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8pPr>
            <a:lvl9pPr marL="2428778" indent="-142869" algn="l" defTabSz="571478"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9pPr>
          </a:lstStyle>
          <a:p>
            <a:r>
              <a:rPr lang="en-US" sz="1800" dirty="0">
                <a:solidFill>
                  <a:schemeClr val="tx1"/>
                </a:solidFill>
              </a:rPr>
              <a:t>Deliver safe and efficacious drug product to the patient:</a:t>
            </a:r>
          </a:p>
          <a:p>
            <a:pPr marL="285750" indent="-285750">
              <a:buFont typeface="Wingdings" panose="05000000000000000000" pitchFamily="2" charset="2"/>
              <a:buChar char="ü"/>
            </a:pPr>
            <a:r>
              <a:rPr lang="en-US" sz="1800" b="0" dirty="0">
                <a:solidFill>
                  <a:schemeClr val="tx1"/>
                </a:solidFill>
              </a:rPr>
              <a:t>Optimize formulation for stability and bioavailability</a:t>
            </a:r>
          </a:p>
          <a:p>
            <a:pPr marL="285750" indent="-285750">
              <a:buFont typeface="Wingdings" panose="05000000000000000000" pitchFamily="2" charset="2"/>
              <a:buChar char="ü"/>
            </a:pPr>
            <a:r>
              <a:rPr lang="en-US" sz="1800" b="0" dirty="0">
                <a:solidFill>
                  <a:schemeClr val="tx1"/>
                </a:solidFill>
              </a:rPr>
              <a:t>Appropriate dosage and presentation for administration route</a:t>
            </a:r>
          </a:p>
          <a:p>
            <a:pPr marL="285750" indent="-285750">
              <a:buFont typeface="Wingdings" panose="05000000000000000000" pitchFamily="2" charset="2"/>
              <a:buChar char="ü"/>
            </a:pPr>
            <a:r>
              <a:rPr lang="en-US" sz="1800" b="0" dirty="0">
                <a:solidFill>
                  <a:schemeClr val="tx1"/>
                </a:solidFill>
              </a:rPr>
              <a:t>Sterile, container closure integrity, low particles</a:t>
            </a:r>
          </a:p>
          <a:p>
            <a:pPr marL="285750" indent="-285750">
              <a:buFont typeface="Wingdings" panose="05000000000000000000" pitchFamily="2" charset="2"/>
              <a:buChar char="ü"/>
            </a:pPr>
            <a:r>
              <a:rPr lang="en-US" sz="1800" b="0" dirty="0">
                <a:solidFill>
                  <a:schemeClr val="tx1"/>
                </a:solidFill>
              </a:rPr>
              <a:t>Minimize stress conditions (mechanical, environmental, </a:t>
            </a:r>
            <a:r>
              <a:rPr lang="en-US" sz="1800" b="0" dirty="0" err="1">
                <a:solidFill>
                  <a:schemeClr val="tx1"/>
                </a:solidFill>
              </a:rPr>
              <a:t>physico</a:t>
            </a:r>
            <a:r>
              <a:rPr lang="en-US" sz="1800" b="0" dirty="0">
                <a:solidFill>
                  <a:schemeClr val="tx1"/>
                </a:solidFill>
              </a:rPr>
              <a:t>-chemical)</a:t>
            </a:r>
          </a:p>
          <a:p>
            <a:pPr marL="285750" indent="-285750">
              <a:buFont typeface="Wingdings" panose="05000000000000000000" pitchFamily="2" charset="2"/>
              <a:buChar char="ü"/>
            </a:pPr>
            <a:endParaRPr lang="en-US" dirty="0"/>
          </a:p>
          <a:p>
            <a:endParaRPr lang="en-US" dirty="0"/>
          </a:p>
          <a:p>
            <a:endParaRPr lang="en-US" dirty="0"/>
          </a:p>
          <a:p>
            <a:endParaRPr lang="en-US" dirty="0"/>
          </a:p>
          <a:p>
            <a:endParaRPr lang="en-US" dirty="0"/>
          </a:p>
        </p:txBody>
      </p:sp>
      <p:sp>
        <p:nvSpPr>
          <p:cNvPr id="2" name="Rectangle 1">
            <a:extLst>
              <a:ext uri="{FF2B5EF4-FFF2-40B4-BE49-F238E27FC236}">
                <a16:creationId xmlns:a16="http://schemas.microsoft.com/office/drawing/2014/main" id="{7BF7F3CB-D9BA-4FA2-94B8-B899EE23A63D}"/>
              </a:ext>
            </a:extLst>
          </p:cNvPr>
          <p:cNvSpPr/>
          <p:nvPr/>
        </p:nvSpPr>
        <p:spPr>
          <a:xfrm>
            <a:off x="5308847" y="6187325"/>
            <a:ext cx="4572000" cy="184666"/>
          </a:xfrm>
          <a:prstGeom prst="rect">
            <a:avLst/>
          </a:prstGeom>
        </p:spPr>
        <p:txBody>
          <a:bodyPr>
            <a:spAutoFit/>
          </a:bodyPr>
          <a:lstStyle/>
          <a:p>
            <a:r>
              <a:rPr lang="en-US" sz="600" dirty="0"/>
              <a:t>http://vertassets.blob.core.windows.net/image/edeed819/edeed819-ebdc-4740-a75b-22f87105997e/adc.jpg</a:t>
            </a:r>
          </a:p>
        </p:txBody>
      </p:sp>
    </p:spTree>
    <p:extLst>
      <p:ext uri="{BB962C8B-B14F-4D97-AF65-F5344CB8AC3E}">
        <p14:creationId xmlns:p14="http://schemas.microsoft.com/office/powerpoint/2010/main" val="21189236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D6D333-1549-4FBE-BF48-0075765EB019}"/>
              </a:ext>
            </a:extLst>
          </p:cNvPr>
          <p:cNvSpPr>
            <a:spLocks noGrp="1"/>
          </p:cNvSpPr>
          <p:nvPr>
            <p:ph idx="1"/>
          </p:nvPr>
        </p:nvSpPr>
        <p:spPr>
          <a:xfrm>
            <a:off x="470299" y="4152900"/>
            <a:ext cx="4099718" cy="1046118"/>
          </a:xfrm>
        </p:spPr>
        <p:txBody>
          <a:bodyPr/>
          <a:lstStyle/>
          <a:p>
            <a:r>
              <a:rPr lang="en-US" dirty="0">
                <a:solidFill>
                  <a:schemeClr val="tx1"/>
                </a:solidFill>
              </a:rPr>
              <a:t>Biogen TD Drug Product Development Team</a:t>
            </a:r>
          </a:p>
          <a:p>
            <a:r>
              <a:rPr lang="en-US" dirty="0">
                <a:solidFill>
                  <a:schemeClr val="tx1"/>
                </a:solidFill>
              </a:rPr>
              <a:t>Biogen TD Process Biochemistry Team</a:t>
            </a:r>
          </a:p>
          <a:p>
            <a:r>
              <a:rPr lang="en-US" dirty="0">
                <a:solidFill>
                  <a:schemeClr val="tx1"/>
                </a:solidFill>
              </a:rPr>
              <a:t>Biogen TD Cell Culture Development Team</a:t>
            </a:r>
          </a:p>
          <a:p>
            <a:endParaRPr lang="en-US" dirty="0"/>
          </a:p>
        </p:txBody>
      </p:sp>
      <p:sp>
        <p:nvSpPr>
          <p:cNvPr id="3" name="Slide Number Placeholder 2">
            <a:extLst>
              <a:ext uri="{FF2B5EF4-FFF2-40B4-BE49-F238E27FC236}">
                <a16:creationId xmlns:a16="http://schemas.microsoft.com/office/drawing/2014/main" id="{32F9781A-ADF3-4FC5-813E-AB5C41820AE1}"/>
              </a:ext>
            </a:extLst>
          </p:cNvPr>
          <p:cNvSpPr>
            <a:spLocks noGrp="1"/>
          </p:cNvSpPr>
          <p:nvPr>
            <p:ph type="sldNum" sz="quarter" idx="12"/>
          </p:nvPr>
        </p:nvSpPr>
        <p:spPr/>
        <p:txBody>
          <a:bodyPr/>
          <a:lstStyle/>
          <a:p>
            <a:fld id="{677431CD-109D-4799-81C2-761F8C28FE26}" type="slidenum">
              <a:rPr lang="en-CA" smtClean="0"/>
              <a:t>37</a:t>
            </a:fld>
            <a:endParaRPr lang="en-CA"/>
          </a:p>
        </p:txBody>
      </p:sp>
      <p:sp>
        <p:nvSpPr>
          <p:cNvPr id="4" name="Text Placeholder 3">
            <a:extLst>
              <a:ext uri="{FF2B5EF4-FFF2-40B4-BE49-F238E27FC236}">
                <a16:creationId xmlns:a16="http://schemas.microsoft.com/office/drawing/2014/main" id="{0B18A99B-E686-42DC-86E8-674D333B5C1A}"/>
              </a:ext>
            </a:extLst>
          </p:cNvPr>
          <p:cNvSpPr>
            <a:spLocks noGrp="1"/>
          </p:cNvSpPr>
          <p:nvPr>
            <p:ph type="body" sz="quarter" idx="13"/>
          </p:nvPr>
        </p:nvSpPr>
        <p:spPr/>
        <p:txBody>
          <a:bodyPr/>
          <a:lstStyle/>
          <a:p>
            <a:pPr algn="ctr"/>
            <a:r>
              <a:rPr lang="en-US" sz="2700" dirty="0"/>
              <a:t>Acknowledgements</a:t>
            </a:r>
          </a:p>
        </p:txBody>
      </p:sp>
      <p:pic>
        <p:nvPicPr>
          <p:cNvPr id="7" name="Picture 6">
            <a:extLst>
              <a:ext uri="{FF2B5EF4-FFF2-40B4-BE49-F238E27FC236}">
                <a16:creationId xmlns:a16="http://schemas.microsoft.com/office/drawing/2014/main" id="{DC3A6DC0-6C7E-4E21-BAD3-DA941C716E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3" y="1135942"/>
            <a:ext cx="9144000" cy="2583144"/>
          </a:xfrm>
          <a:prstGeom prst="rect">
            <a:avLst/>
          </a:prstGeom>
        </p:spPr>
      </p:pic>
      <p:sp>
        <p:nvSpPr>
          <p:cNvPr id="8" name="Content Placeholder 1">
            <a:extLst>
              <a:ext uri="{FF2B5EF4-FFF2-40B4-BE49-F238E27FC236}">
                <a16:creationId xmlns:a16="http://schemas.microsoft.com/office/drawing/2014/main" id="{390B10C0-9018-4074-8FDD-C2AB56A11202}"/>
              </a:ext>
            </a:extLst>
          </p:cNvPr>
          <p:cNvSpPr txBox="1">
            <a:spLocks/>
          </p:cNvSpPr>
          <p:nvPr/>
        </p:nvSpPr>
        <p:spPr>
          <a:xfrm>
            <a:off x="5374044" y="3970019"/>
            <a:ext cx="4099718" cy="2087337"/>
          </a:xfrm>
          <a:prstGeom prst="rect">
            <a:avLst/>
          </a:prstGeom>
        </p:spPr>
        <p:txBody>
          <a:bodyPr vert="horz" lIns="0" tIns="0" rIns="0" bIns="0" rtlCol="0" anchor="t" anchorCtr="0">
            <a:noAutofit/>
          </a:bodyPr>
          <a:lstStyle>
            <a:lvl1pPr marL="0" indent="0" algn="l" defTabSz="571478" rtl="0" eaLnBrk="1" latinLnBrk="0" hangingPunct="1">
              <a:lnSpc>
                <a:spcPts val="1500"/>
              </a:lnSpc>
              <a:spcBef>
                <a:spcPts val="0"/>
              </a:spcBef>
              <a:spcAft>
                <a:spcPts val="1125"/>
              </a:spcAft>
              <a:buFont typeface="Arial" panose="020B0604020202020204" pitchFamily="34" charset="0"/>
              <a:buNone/>
              <a:defRPr sz="1375" b="1" kern="1200">
                <a:solidFill>
                  <a:schemeClr val="accent1"/>
                </a:solidFill>
                <a:latin typeface="+mn-lt"/>
                <a:ea typeface="+mn-ea"/>
                <a:cs typeface="+mn-cs"/>
              </a:defRPr>
            </a:lvl1pPr>
            <a:lvl2pPr marL="1985" indent="0" algn="l" defTabSz="571478" rtl="0" eaLnBrk="1" latinLnBrk="0" hangingPunct="1">
              <a:lnSpc>
                <a:spcPts val="1500"/>
              </a:lnSpc>
              <a:spcBef>
                <a:spcPts val="0"/>
              </a:spcBef>
              <a:spcAft>
                <a:spcPts val="1125"/>
              </a:spcAft>
              <a:buFont typeface="Arial" panose="020B0604020202020204" pitchFamily="34" charset="0"/>
              <a:buNone/>
              <a:defRPr sz="1250" kern="1200">
                <a:solidFill>
                  <a:schemeClr val="tx2"/>
                </a:solidFill>
                <a:latin typeface="+mn-lt"/>
                <a:ea typeface="+mn-ea"/>
                <a:cs typeface="+mn-cs"/>
              </a:defRPr>
            </a:lvl2pPr>
            <a:lvl3pPr marL="213312" indent="-213312" algn="l" defTabSz="571478" rtl="0" eaLnBrk="1" latinLnBrk="0" hangingPunct="1">
              <a:lnSpc>
                <a:spcPts val="1500"/>
              </a:lnSpc>
              <a:spcBef>
                <a:spcPts val="0"/>
              </a:spcBef>
              <a:spcAft>
                <a:spcPts val="1125"/>
              </a:spcAft>
              <a:buClr>
                <a:schemeClr val="accent2"/>
              </a:buClr>
              <a:buFont typeface="Arial" panose="020B0604020202020204" pitchFamily="34" charset="0"/>
              <a:buChar char="&gt;"/>
              <a:defRPr sz="1250" kern="1200">
                <a:solidFill>
                  <a:schemeClr val="tx2"/>
                </a:solidFill>
                <a:latin typeface="+mn-lt"/>
                <a:ea typeface="+mn-ea"/>
                <a:cs typeface="+mn-cs"/>
              </a:defRPr>
            </a:lvl3pPr>
            <a:lvl4pPr marL="427616" indent="-214304" algn="l" defTabSz="571478" rtl="0" eaLnBrk="1" latinLnBrk="0" hangingPunct="1">
              <a:lnSpc>
                <a:spcPts val="1500"/>
              </a:lnSpc>
              <a:spcBef>
                <a:spcPts val="0"/>
              </a:spcBef>
              <a:spcAft>
                <a:spcPts val="1125"/>
              </a:spcAft>
              <a:buFont typeface="Arial" panose="020B0604020202020204" pitchFamily="34" charset="0"/>
              <a:buChar char="–"/>
              <a:tabLst/>
              <a:defRPr sz="1250" kern="1200">
                <a:solidFill>
                  <a:schemeClr val="tx2"/>
                </a:solidFill>
                <a:latin typeface="+mn-lt"/>
                <a:ea typeface="+mn-ea"/>
                <a:cs typeface="+mn-cs"/>
              </a:defRPr>
            </a:lvl4pPr>
            <a:lvl5pPr marL="1285823" indent="-142869" algn="l" defTabSz="571478" rtl="0" eaLnBrk="1" latinLnBrk="0" hangingPunct="1">
              <a:spcBef>
                <a:spcPct val="20000"/>
              </a:spcBef>
              <a:buFont typeface="Arial" panose="020B0604020202020204" pitchFamily="34" charset="0"/>
              <a:buChar char="»"/>
              <a:defRPr sz="1250" kern="1200">
                <a:solidFill>
                  <a:schemeClr val="tx2"/>
                </a:solidFill>
                <a:latin typeface="+mn-lt"/>
                <a:ea typeface="+mn-ea"/>
                <a:cs typeface="+mn-cs"/>
              </a:defRPr>
            </a:lvl5pPr>
            <a:lvl6pPr marL="1571562" indent="-142869" algn="l" defTabSz="571478"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6pPr>
            <a:lvl7pPr marL="1857301" indent="-142869" algn="l" defTabSz="571478"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7pPr>
            <a:lvl8pPr marL="2143040" indent="-142869" algn="l" defTabSz="571478"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8pPr>
            <a:lvl9pPr marL="2428778" indent="-142869" algn="l" defTabSz="571478"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9pPr>
          </a:lstStyle>
          <a:p>
            <a:r>
              <a:rPr lang="en-US" dirty="0">
                <a:solidFill>
                  <a:schemeClr val="tx1"/>
                </a:solidFill>
              </a:rPr>
              <a:t>Mark Krebs</a:t>
            </a:r>
          </a:p>
          <a:p>
            <a:r>
              <a:rPr lang="en-US" dirty="0">
                <a:solidFill>
                  <a:schemeClr val="tx1"/>
                </a:solidFill>
              </a:rPr>
              <a:t>Jason Fernandez</a:t>
            </a:r>
          </a:p>
          <a:p>
            <a:r>
              <a:rPr lang="en-US" dirty="0">
                <a:solidFill>
                  <a:schemeClr val="tx1"/>
                </a:solidFill>
              </a:rPr>
              <a:t>Sean Goudy</a:t>
            </a:r>
          </a:p>
          <a:p>
            <a:r>
              <a:rPr lang="en-US" dirty="0">
                <a:solidFill>
                  <a:schemeClr val="tx1"/>
                </a:solidFill>
              </a:rPr>
              <a:t>Ed Koepf</a:t>
            </a:r>
          </a:p>
          <a:p>
            <a:r>
              <a:rPr lang="en-US" dirty="0">
                <a:solidFill>
                  <a:schemeClr val="tx1"/>
                </a:solidFill>
              </a:rPr>
              <a:t>Greg Runyon</a:t>
            </a:r>
          </a:p>
          <a:p>
            <a:endParaRPr lang="en-US" dirty="0"/>
          </a:p>
        </p:txBody>
      </p:sp>
    </p:spTree>
    <p:extLst>
      <p:ext uri="{BB962C8B-B14F-4D97-AF65-F5344CB8AC3E}">
        <p14:creationId xmlns:p14="http://schemas.microsoft.com/office/powerpoint/2010/main" val="15339420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B1BB115-8D42-4BA4-8493-00C681B42366}"/>
              </a:ext>
            </a:extLst>
          </p:cNvPr>
          <p:cNvSpPr>
            <a:spLocks noGrp="1"/>
          </p:cNvSpPr>
          <p:nvPr>
            <p:ph type="sldNum" sz="quarter" idx="12"/>
          </p:nvPr>
        </p:nvSpPr>
        <p:spPr/>
        <p:txBody>
          <a:bodyPr/>
          <a:lstStyle/>
          <a:p>
            <a:fld id="{677431CD-109D-4799-81C2-761F8C28FE26}" type="slidenum">
              <a:rPr lang="en-CA" smtClean="0"/>
              <a:t>38</a:t>
            </a:fld>
            <a:endParaRPr lang="en-CA"/>
          </a:p>
        </p:txBody>
      </p:sp>
      <p:sp>
        <p:nvSpPr>
          <p:cNvPr id="4" name="Text Placeholder 3">
            <a:extLst>
              <a:ext uri="{FF2B5EF4-FFF2-40B4-BE49-F238E27FC236}">
                <a16:creationId xmlns:a16="http://schemas.microsoft.com/office/drawing/2014/main" id="{F319B430-B24D-4C6E-9DC4-E049E128A7D9}"/>
              </a:ext>
            </a:extLst>
          </p:cNvPr>
          <p:cNvSpPr>
            <a:spLocks noGrp="1"/>
          </p:cNvSpPr>
          <p:nvPr>
            <p:ph type="body" sz="quarter" idx="13"/>
          </p:nvPr>
        </p:nvSpPr>
        <p:spPr>
          <a:xfrm>
            <a:off x="316601" y="2187681"/>
            <a:ext cx="8380677" cy="945885"/>
          </a:xfrm>
        </p:spPr>
        <p:txBody>
          <a:bodyPr/>
          <a:lstStyle/>
          <a:p>
            <a:pPr algn="ctr"/>
            <a:r>
              <a:rPr lang="en-US" sz="4800" dirty="0"/>
              <a:t>Questions?</a:t>
            </a:r>
          </a:p>
        </p:txBody>
      </p:sp>
    </p:spTree>
    <p:extLst>
      <p:ext uri="{BB962C8B-B14F-4D97-AF65-F5344CB8AC3E}">
        <p14:creationId xmlns:p14="http://schemas.microsoft.com/office/powerpoint/2010/main" val="42060016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120E2-7912-45B3-B2FF-A0417A460CBB}"/>
              </a:ext>
            </a:extLst>
          </p:cNvPr>
          <p:cNvSpPr>
            <a:spLocks noGrp="1"/>
          </p:cNvSpPr>
          <p:nvPr>
            <p:ph type="ctrTitle"/>
          </p:nvPr>
        </p:nvSpPr>
        <p:spPr/>
        <p:txBody>
          <a:bodyPr/>
          <a:lstStyle/>
          <a:p>
            <a:r>
              <a:rPr lang="en-US" dirty="0"/>
              <a:t>Backup Slides</a:t>
            </a:r>
          </a:p>
        </p:txBody>
      </p:sp>
      <p:sp>
        <p:nvSpPr>
          <p:cNvPr id="3" name="Subtitle 2">
            <a:extLst>
              <a:ext uri="{FF2B5EF4-FFF2-40B4-BE49-F238E27FC236}">
                <a16:creationId xmlns:a16="http://schemas.microsoft.com/office/drawing/2014/main" id="{CA6AEEE6-A8DE-4DF8-8BB5-A809BE19DAB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90490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5" name="Date Placeholder 3">
            <a:extLst>
              <a:ext uri="{FF2B5EF4-FFF2-40B4-BE49-F238E27FC236}">
                <a16:creationId xmlns:a16="http://schemas.microsoft.com/office/drawing/2014/main" id="{573AE791-56BC-4352-8EE4-9D8AE7BC4E82}"/>
              </a:ext>
            </a:extLst>
          </p:cNvPr>
          <p:cNvSpPr>
            <a:spLocks noGrp="1"/>
          </p:cNvSpPr>
          <p:nvPr>
            <p:ph type="dt" sz="quarter" idx="10"/>
          </p:nvPr>
        </p:nvSpPr>
        <p:spPr/>
        <p:txBody>
          <a:bodyPr/>
          <a:lstStyle>
            <a:lvl1pPr>
              <a:defRPr sz="2800">
                <a:solidFill>
                  <a:schemeClr val="tx1"/>
                </a:solidFill>
                <a:latin typeface="Tahoma" panose="020B0604030504040204" pitchFamily="34" charset="0"/>
              </a:defRPr>
            </a:lvl1pPr>
            <a:lvl2pPr marL="742950" indent="-285750">
              <a:defRPr sz="2800">
                <a:solidFill>
                  <a:schemeClr val="tx1"/>
                </a:solidFill>
                <a:latin typeface="Tahoma" panose="020B0604030504040204" pitchFamily="34" charset="0"/>
              </a:defRPr>
            </a:lvl2pPr>
            <a:lvl3pPr marL="1143000" indent="-228600">
              <a:defRPr sz="2800">
                <a:solidFill>
                  <a:schemeClr val="tx1"/>
                </a:solidFill>
                <a:latin typeface="Tahoma" panose="020B0604030504040204" pitchFamily="34" charset="0"/>
              </a:defRPr>
            </a:lvl3pPr>
            <a:lvl4pPr marL="1600200" indent="-228600">
              <a:defRPr sz="2800">
                <a:solidFill>
                  <a:schemeClr val="tx1"/>
                </a:solidFill>
                <a:latin typeface="Tahoma" panose="020B0604030504040204" pitchFamily="34" charset="0"/>
              </a:defRPr>
            </a:lvl4pPr>
            <a:lvl5pPr marL="2057400" indent="-228600">
              <a:defRPr sz="2800">
                <a:solidFill>
                  <a:schemeClr val="tx1"/>
                </a:solidFill>
                <a:latin typeface="Tahoma" panose="020B0604030504040204" pitchFamily="34" charset="0"/>
              </a:defRPr>
            </a:lvl5pPr>
            <a:lvl6pPr marL="2514600" indent="-228600" algn="ctr" eaLnBrk="0" fontAlgn="base" hangingPunct="0">
              <a:spcBef>
                <a:spcPct val="0"/>
              </a:spcBef>
              <a:spcAft>
                <a:spcPct val="0"/>
              </a:spcAft>
              <a:defRPr sz="2800">
                <a:solidFill>
                  <a:schemeClr val="tx1"/>
                </a:solidFill>
                <a:latin typeface="Tahoma" panose="020B0604030504040204" pitchFamily="34" charset="0"/>
              </a:defRPr>
            </a:lvl6pPr>
            <a:lvl7pPr marL="2971800" indent="-228600" algn="ctr" eaLnBrk="0" fontAlgn="base" hangingPunct="0">
              <a:spcBef>
                <a:spcPct val="0"/>
              </a:spcBef>
              <a:spcAft>
                <a:spcPct val="0"/>
              </a:spcAft>
              <a:defRPr sz="2800">
                <a:solidFill>
                  <a:schemeClr val="tx1"/>
                </a:solidFill>
                <a:latin typeface="Tahoma" panose="020B0604030504040204" pitchFamily="34" charset="0"/>
              </a:defRPr>
            </a:lvl7pPr>
            <a:lvl8pPr marL="3429000" indent="-228600" algn="ctr" eaLnBrk="0" fontAlgn="base" hangingPunct="0">
              <a:spcBef>
                <a:spcPct val="0"/>
              </a:spcBef>
              <a:spcAft>
                <a:spcPct val="0"/>
              </a:spcAft>
              <a:defRPr sz="2800">
                <a:solidFill>
                  <a:schemeClr val="tx1"/>
                </a:solidFill>
                <a:latin typeface="Tahoma" panose="020B0604030504040204" pitchFamily="34" charset="0"/>
              </a:defRPr>
            </a:lvl8pPr>
            <a:lvl9pPr marL="3886200" indent="-228600" algn="ctr" eaLnBrk="0" fontAlgn="base" hangingPunct="0">
              <a:spcBef>
                <a:spcPct val="0"/>
              </a:spcBef>
              <a:spcAft>
                <a:spcPct val="0"/>
              </a:spcAft>
              <a:defRPr sz="2800">
                <a:solidFill>
                  <a:schemeClr val="tx1"/>
                </a:solidFill>
                <a:latin typeface="Tahoma" panose="020B0604030504040204" pitchFamily="34" charset="0"/>
              </a:defRPr>
            </a:lvl9pPr>
          </a:lstStyle>
          <a:p>
            <a:fld id="{B6CCB61C-DD46-4934-A823-2050DCD0E6D6}" type="slidenum">
              <a:rPr lang="en-US" altLang="en-US" sz="1400" smtClean="0">
                <a:latin typeface="Arial" panose="020B0604020202020204" pitchFamily="34" charset="0"/>
              </a:rPr>
              <a:pPr/>
              <a:t>4</a:t>
            </a:fld>
            <a:endParaRPr lang="en-US" altLang="en-US" sz="1400">
              <a:latin typeface="Arial" panose="020B0604020202020204" pitchFamily="34" charset="0"/>
            </a:endParaRPr>
          </a:p>
        </p:txBody>
      </p:sp>
      <p:sp>
        <p:nvSpPr>
          <p:cNvPr id="338946" name="Rectangle 2">
            <a:extLst>
              <a:ext uri="{FF2B5EF4-FFF2-40B4-BE49-F238E27FC236}">
                <a16:creationId xmlns:a16="http://schemas.microsoft.com/office/drawing/2014/main" id="{38944B0E-F011-4BAA-81C6-EAD9CAFC2661}"/>
              </a:ext>
            </a:extLst>
          </p:cNvPr>
          <p:cNvSpPr>
            <a:spLocks noGrp="1" noChangeArrowheads="1"/>
          </p:cNvSpPr>
          <p:nvPr>
            <p:ph type="title"/>
          </p:nvPr>
        </p:nvSpPr>
        <p:spPr>
          <a:xfrm>
            <a:off x="458788" y="0"/>
            <a:ext cx="8229600" cy="1371600"/>
          </a:xfrm>
        </p:spPr>
        <p:txBody>
          <a:bodyPr/>
          <a:lstStyle/>
          <a:p>
            <a:pPr>
              <a:defRPr/>
            </a:pPr>
            <a:r>
              <a:rPr lang="en-US" sz="2700" b="1" dirty="0">
                <a:solidFill>
                  <a:schemeClr val="accent1"/>
                </a:solidFill>
              </a:rPr>
              <a:t>R&amp;D Costs in Biomanufacturing</a:t>
            </a:r>
          </a:p>
        </p:txBody>
      </p:sp>
      <p:pic>
        <p:nvPicPr>
          <p:cNvPr id="4" name="Picture 3"/>
          <p:cNvPicPr>
            <a:picLocks noChangeAspect="1"/>
          </p:cNvPicPr>
          <p:nvPr/>
        </p:nvPicPr>
        <p:blipFill>
          <a:blip r:embed="rId4"/>
          <a:stretch>
            <a:fillRect/>
          </a:stretch>
        </p:blipFill>
        <p:spPr>
          <a:xfrm>
            <a:off x="1027961" y="1478422"/>
            <a:ext cx="6822999" cy="3629444"/>
          </a:xfrm>
          <a:prstGeom prst="rect">
            <a:avLst/>
          </a:prstGeom>
        </p:spPr>
      </p:pic>
      <p:sp>
        <p:nvSpPr>
          <p:cNvPr id="5" name="TextBox 4"/>
          <p:cNvSpPr txBox="1"/>
          <p:nvPr/>
        </p:nvSpPr>
        <p:spPr>
          <a:xfrm>
            <a:off x="1497406" y="5349665"/>
            <a:ext cx="5884110" cy="1046440"/>
          </a:xfrm>
          <a:prstGeom prst="rect">
            <a:avLst/>
          </a:prstGeom>
          <a:noFill/>
        </p:spPr>
        <p:txBody>
          <a:bodyPr wrap="none" rtlCol="0">
            <a:spAutoFit/>
          </a:bodyPr>
          <a:lstStyle/>
          <a:p>
            <a:pPr algn="ctr"/>
            <a:r>
              <a:rPr lang="en-US" sz="1600" b="1" dirty="0"/>
              <a:t>Tufts University Center for the Study of Drug Development</a:t>
            </a:r>
          </a:p>
          <a:p>
            <a:pPr algn="ctr"/>
            <a:r>
              <a:rPr lang="en-US" sz="1400" dirty="0"/>
              <a:t>Dr. Joseph A. </a:t>
            </a:r>
            <a:r>
              <a:rPr lang="en-US" sz="1400" dirty="0" err="1"/>
              <a:t>Dimasi</a:t>
            </a:r>
            <a:r>
              <a:rPr lang="en-US" sz="1400" dirty="0"/>
              <a:t>, Director of Economic Analysis</a:t>
            </a:r>
          </a:p>
          <a:p>
            <a:pPr algn="ctr"/>
            <a:r>
              <a:rPr lang="en-US" sz="1400" dirty="0"/>
              <a:t>Title: </a:t>
            </a:r>
            <a:r>
              <a:rPr lang="en-US" sz="1400" i="1" dirty="0"/>
              <a:t>Cost of Developing a New Drug (November 18, 2014</a:t>
            </a:r>
            <a:r>
              <a:rPr lang="en-US" sz="1400" i="1" dirty="0">
                <a:solidFill>
                  <a:srgbClr val="59595B"/>
                </a:solidFill>
              </a:rPr>
              <a:t>)</a:t>
            </a:r>
            <a:endParaRPr lang="en-US" sz="1400" dirty="0">
              <a:solidFill>
                <a:srgbClr val="59595B"/>
              </a:solidFill>
            </a:endParaRPr>
          </a:p>
          <a:p>
            <a:pPr algn="ctr"/>
            <a:endParaRPr lang="en-US" dirty="0"/>
          </a:p>
        </p:txBody>
      </p:sp>
      <p:sp>
        <p:nvSpPr>
          <p:cNvPr id="6" name="TextBox 5"/>
          <p:cNvSpPr txBox="1"/>
          <p:nvPr/>
        </p:nvSpPr>
        <p:spPr>
          <a:xfrm>
            <a:off x="1027961" y="707670"/>
            <a:ext cx="6934912" cy="523220"/>
          </a:xfrm>
          <a:prstGeom prst="rect">
            <a:avLst/>
          </a:prstGeom>
          <a:noFill/>
        </p:spPr>
        <p:txBody>
          <a:bodyPr wrap="none" rtlCol="0">
            <a:spAutoFit/>
          </a:bodyPr>
          <a:lstStyle/>
          <a:p>
            <a:r>
              <a:rPr lang="en-US" sz="2800" b="1" dirty="0">
                <a:solidFill>
                  <a:srgbClr val="FF0000"/>
                </a:solidFill>
              </a:rPr>
              <a:t>$2,558 MILLION per new drug</a:t>
            </a:r>
            <a:r>
              <a:rPr lang="en-US" sz="2800" b="1" i="1" dirty="0">
                <a:solidFill>
                  <a:srgbClr val="FF0000"/>
                </a:solidFill>
              </a:rPr>
              <a:t> </a:t>
            </a:r>
            <a:r>
              <a:rPr lang="en-US" sz="2800" b="1" i="1" u="sng" dirty="0">
                <a:solidFill>
                  <a:srgbClr val="FF0000"/>
                </a:solidFill>
              </a:rPr>
              <a:t>approved</a:t>
            </a:r>
            <a:endParaRPr lang="en-US" sz="2800" b="1" u="sng" dirty="0">
              <a:solidFill>
                <a:srgbClr val="FF0000"/>
              </a:solidFill>
            </a:endParaRPr>
          </a:p>
        </p:txBody>
      </p:sp>
    </p:spTree>
    <p:extLst>
      <p:ext uri="{BB962C8B-B14F-4D97-AF65-F5344CB8AC3E}">
        <p14:creationId xmlns:p14="http://schemas.microsoft.com/office/powerpoint/2010/main" val="2879739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79679" y="1117601"/>
            <a:ext cx="8380677" cy="2574834"/>
          </a:xfrm>
        </p:spPr>
        <p:txBody>
          <a:bodyPr/>
          <a:lstStyle/>
          <a:p>
            <a:endParaRPr lang="en-US" dirty="0">
              <a:solidFill>
                <a:schemeClr val="tx1"/>
              </a:solidFill>
            </a:endParaRPr>
          </a:p>
          <a:p>
            <a:r>
              <a:rPr lang="en-US" sz="1800" dirty="0">
                <a:solidFill>
                  <a:schemeClr val="tx1"/>
                </a:solidFill>
              </a:rPr>
              <a:t>Methods to Approach New Drug Discovery:</a:t>
            </a:r>
          </a:p>
          <a:p>
            <a:pPr marL="342900" indent="-342900">
              <a:buAutoNum type="arabicPeriod"/>
            </a:pPr>
            <a:r>
              <a:rPr lang="en-US" sz="1400" b="0" dirty="0">
                <a:solidFill>
                  <a:schemeClr val="tx1"/>
                </a:solidFill>
              </a:rPr>
              <a:t>High level disease area e.g. CNS, Neurology</a:t>
            </a:r>
          </a:p>
          <a:p>
            <a:pPr marL="342900" indent="-342900">
              <a:buAutoNum type="arabicPeriod"/>
            </a:pPr>
            <a:r>
              <a:rPr lang="en-US" sz="1400" b="0" dirty="0">
                <a:solidFill>
                  <a:schemeClr val="tx1"/>
                </a:solidFill>
              </a:rPr>
              <a:t>Biological reasons to think that it would work</a:t>
            </a:r>
          </a:p>
          <a:p>
            <a:r>
              <a:rPr lang="en-US" sz="1400" b="0" dirty="0">
                <a:solidFill>
                  <a:schemeClr val="tx1"/>
                </a:solidFill>
              </a:rPr>
              <a:t>	Select a group of molecules whose reactions correlate with disease indicators e.g. if they 	activate immune system, they potentially can treat autoimmune disorders</a:t>
            </a:r>
          </a:p>
          <a:p>
            <a:endParaRPr lang="en-US" dirty="0"/>
          </a:p>
        </p:txBody>
      </p:sp>
      <p:sp>
        <p:nvSpPr>
          <p:cNvPr id="5" name="Text Placeholder 4"/>
          <p:cNvSpPr>
            <a:spLocks noGrp="1"/>
          </p:cNvSpPr>
          <p:nvPr>
            <p:ph type="body" sz="quarter" idx="13"/>
          </p:nvPr>
        </p:nvSpPr>
        <p:spPr/>
        <p:txBody>
          <a:bodyPr/>
          <a:lstStyle/>
          <a:p>
            <a:pPr algn="ctr"/>
            <a:r>
              <a:rPr lang="en-US" sz="2700" dirty="0"/>
              <a:t>Discovery—</a:t>
            </a:r>
          </a:p>
          <a:p>
            <a:pPr algn="ctr"/>
            <a:r>
              <a:rPr lang="en-US" sz="2700" dirty="0"/>
              <a:t>How do we know which antibody to make?</a:t>
            </a:r>
          </a:p>
        </p:txBody>
      </p:sp>
      <p:pic>
        <p:nvPicPr>
          <p:cNvPr id="2" name="Picture 1">
            <a:extLst>
              <a:ext uri="{FF2B5EF4-FFF2-40B4-BE49-F238E27FC236}">
                <a16:creationId xmlns:a16="http://schemas.microsoft.com/office/drawing/2014/main" id="{61076494-06A7-4D36-9033-990E5DC8DC4F}"/>
              </a:ext>
            </a:extLst>
          </p:cNvPr>
          <p:cNvPicPr>
            <a:picLocks noChangeAspect="1"/>
          </p:cNvPicPr>
          <p:nvPr/>
        </p:nvPicPr>
        <p:blipFill>
          <a:blip r:embed="rId3"/>
          <a:stretch>
            <a:fillRect/>
          </a:stretch>
        </p:blipFill>
        <p:spPr>
          <a:xfrm>
            <a:off x="4570017" y="3098769"/>
            <a:ext cx="4349130" cy="2882025"/>
          </a:xfrm>
          <a:prstGeom prst="rect">
            <a:avLst/>
          </a:prstGeom>
        </p:spPr>
      </p:pic>
      <p:sp>
        <p:nvSpPr>
          <p:cNvPr id="6" name="TextBox 5">
            <a:extLst>
              <a:ext uri="{FF2B5EF4-FFF2-40B4-BE49-F238E27FC236}">
                <a16:creationId xmlns:a16="http://schemas.microsoft.com/office/drawing/2014/main" id="{2D461D81-F2FD-482B-BFFA-B52BCA7F3246}"/>
              </a:ext>
            </a:extLst>
          </p:cNvPr>
          <p:cNvSpPr txBox="1"/>
          <p:nvPr/>
        </p:nvSpPr>
        <p:spPr>
          <a:xfrm>
            <a:off x="6088427" y="6051132"/>
            <a:ext cx="3055573" cy="184666"/>
          </a:xfrm>
          <a:prstGeom prst="rect">
            <a:avLst/>
          </a:prstGeom>
          <a:noFill/>
        </p:spPr>
        <p:txBody>
          <a:bodyPr wrap="square" rtlCol="0">
            <a:spAutoFit/>
          </a:bodyPr>
          <a:lstStyle/>
          <a:p>
            <a:r>
              <a:rPr lang="en-US" sz="600" dirty="0"/>
              <a:t>https://www.genscript.com/gsimages/genscript/antigen_immunization_figure.jpg</a:t>
            </a:r>
          </a:p>
        </p:txBody>
      </p:sp>
      <p:sp>
        <p:nvSpPr>
          <p:cNvPr id="7" name="Rectangle 6">
            <a:extLst>
              <a:ext uri="{FF2B5EF4-FFF2-40B4-BE49-F238E27FC236}">
                <a16:creationId xmlns:a16="http://schemas.microsoft.com/office/drawing/2014/main" id="{6C2329AF-94E9-47C3-97C8-1BEF017C63D2}"/>
              </a:ext>
            </a:extLst>
          </p:cNvPr>
          <p:cNvSpPr/>
          <p:nvPr/>
        </p:nvSpPr>
        <p:spPr>
          <a:xfrm>
            <a:off x="557683" y="3827545"/>
            <a:ext cx="3853543" cy="1200329"/>
          </a:xfrm>
          <a:prstGeom prst="rect">
            <a:avLst/>
          </a:prstGeom>
        </p:spPr>
        <p:txBody>
          <a:bodyPr wrap="square">
            <a:spAutoFit/>
          </a:bodyPr>
          <a:lstStyle/>
          <a:p>
            <a:endParaRPr lang="en-US" b="1" dirty="0"/>
          </a:p>
          <a:p>
            <a:r>
              <a:rPr lang="en-US" b="1" dirty="0"/>
              <a:t>Generate drug candidates using methods such as hybridoma technology or phage display</a:t>
            </a:r>
          </a:p>
        </p:txBody>
      </p:sp>
    </p:spTree>
    <p:extLst>
      <p:ext uri="{BB962C8B-B14F-4D97-AF65-F5344CB8AC3E}">
        <p14:creationId xmlns:p14="http://schemas.microsoft.com/office/powerpoint/2010/main" val="4325458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40EC02-0E00-4B68-A1CC-758771D858C1}"/>
              </a:ext>
            </a:extLst>
          </p:cNvPr>
          <p:cNvPicPr>
            <a:picLocks noChangeAspect="1"/>
          </p:cNvPicPr>
          <p:nvPr/>
        </p:nvPicPr>
        <p:blipFill rotWithShape="1">
          <a:blip r:embed="rId2"/>
          <a:srcRect t="21092" b="11571"/>
          <a:stretch/>
        </p:blipFill>
        <p:spPr>
          <a:xfrm>
            <a:off x="206385" y="5125066"/>
            <a:ext cx="2455699" cy="1091380"/>
          </a:xfrm>
          <a:prstGeom prst="rect">
            <a:avLst/>
          </a:prstGeom>
        </p:spPr>
      </p:pic>
      <p:graphicFrame>
        <p:nvGraphicFramePr>
          <p:cNvPr id="8" name="Diagram 7">
            <a:extLst>
              <a:ext uri="{FF2B5EF4-FFF2-40B4-BE49-F238E27FC236}">
                <a16:creationId xmlns:a16="http://schemas.microsoft.com/office/drawing/2014/main" id="{E70AC2BF-3F3F-4A9A-B34F-BDA657E32E46}"/>
              </a:ext>
            </a:extLst>
          </p:cNvPr>
          <p:cNvGraphicFramePr/>
          <p:nvPr>
            <p:extLst/>
          </p:nvPr>
        </p:nvGraphicFramePr>
        <p:xfrm>
          <a:off x="147484" y="1253613"/>
          <a:ext cx="8502446" cy="42073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Placeholder 4"/>
          <p:cNvSpPr>
            <a:spLocks noGrp="1"/>
          </p:cNvSpPr>
          <p:nvPr>
            <p:ph type="body" sz="quarter" idx="13"/>
          </p:nvPr>
        </p:nvSpPr>
        <p:spPr/>
        <p:txBody>
          <a:bodyPr/>
          <a:lstStyle/>
          <a:p>
            <a:pPr algn="ctr"/>
            <a:r>
              <a:rPr lang="en-US" sz="2700" dirty="0"/>
              <a:t>Container Closure System (CCS) Development</a:t>
            </a:r>
          </a:p>
        </p:txBody>
      </p:sp>
      <p:pic>
        <p:nvPicPr>
          <p:cNvPr id="3" name="Picture 2">
            <a:extLst>
              <a:ext uri="{FF2B5EF4-FFF2-40B4-BE49-F238E27FC236}">
                <a16:creationId xmlns:a16="http://schemas.microsoft.com/office/drawing/2014/main" id="{D8DC965A-2906-452E-8CA2-5097594B855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6797522" y="498167"/>
            <a:ext cx="2084603" cy="2084603"/>
          </a:xfrm>
          <a:prstGeom prst="rect">
            <a:avLst/>
          </a:prstGeom>
        </p:spPr>
      </p:pic>
    </p:spTree>
    <p:extLst>
      <p:ext uri="{BB962C8B-B14F-4D97-AF65-F5344CB8AC3E}">
        <p14:creationId xmlns:p14="http://schemas.microsoft.com/office/powerpoint/2010/main" val="21711069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Diagram 2"/>
          <p:cNvGraphicFramePr/>
          <p:nvPr>
            <p:extLst/>
          </p:nvPr>
        </p:nvGraphicFramePr>
        <p:xfrm>
          <a:off x="152400" y="130945"/>
          <a:ext cx="8839200" cy="266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ight Arrow 3"/>
          <p:cNvSpPr/>
          <p:nvPr/>
        </p:nvSpPr>
        <p:spPr>
          <a:xfrm>
            <a:off x="152400" y="2286000"/>
            <a:ext cx="883920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Generalized Drug Product Process (with Lyophilization)</a:t>
            </a:r>
          </a:p>
        </p:txBody>
      </p:sp>
      <p:graphicFrame>
        <p:nvGraphicFramePr>
          <p:cNvPr id="6" name="Table 5"/>
          <p:cNvGraphicFramePr>
            <a:graphicFrameLocks noGrp="1"/>
          </p:cNvGraphicFramePr>
          <p:nvPr>
            <p:extLst/>
          </p:nvPr>
        </p:nvGraphicFramePr>
        <p:xfrm>
          <a:off x="228600" y="3581400"/>
          <a:ext cx="8763003" cy="2819400"/>
        </p:xfrm>
        <a:graphic>
          <a:graphicData uri="http://schemas.openxmlformats.org/drawingml/2006/table">
            <a:tbl>
              <a:tblPr bandRow="1">
                <a:tableStyleId>{5C22544A-7EE6-4342-B048-85BDC9FD1C3A}</a:tableStyleId>
              </a:tblPr>
              <a:tblGrid>
                <a:gridCol w="973667">
                  <a:extLst>
                    <a:ext uri="{9D8B030D-6E8A-4147-A177-3AD203B41FA5}">
                      <a16:colId xmlns:a16="http://schemas.microsoft.com/office/drawing/2014/main" val="20000"/>
                    </a:ext>
                  </a:extLst>
                </a:gridCol>
                <a:gridCol w="973667">
                  <a:extLst>
                    <a:ext uri="{9D8B030D-6E8A-4147-A177-3AD203B41FA5}">
                      <a16:colId xmlns:a16="http://schemas.microsoft.com/office/drawing/2014/main" val="20001"/>
                    </a:ext>
                  </a:extLst>
                </a:gridCol>
                <a:gridCol w="973667">
                  <a:extLst>
                    <a:ext uri="{9D8B030D-6E8A-4147-A177-3AD203B41FA5}">
                      <a16:colId xmlns:a16="http://schemas.microsoft.com/office/drawing/2014/main" val="20002"/>
                    </a:ext>
                  </a:extLst>
                </a:gridCol>
                <a:gridCol w="973667">
                  <a:extLst>
                    <a:ext uri="{9D8B030D-6E8A-4147-A177-3AD203B41FA5}">
                      <a16:colId xmlns:a16="http://schemas.microsoft.com/office/drawing/2014/main" val="20003"/>
                    </a:ext>
                  </a:extLst>
                </a:gridCol>
                <a:gridCol w="973667">
                  <a:extLst>
                    <a:ext uri="{9D8B030D-6E8A-4147-A177-3AD203B41FA5}">
                      <a16:colId xmlns:a16="http://schemas.microsoft.com/office/drawing/2014/main" val="20004"/>
                    </a:ext>
                  </a:extLst>
                </a:gridCol>
                <a:gridCol w="973667">
                  <a:extLst>
                    <a:ext uri="{9D8B030D-6E8A-4147-A177-3AD203B41FA5}">
                      <a16:colId xmlns:a16="http://schemas.microsoft.com/office/drawing/2014/main" val="20005"/>
                    </a:ext>
                  </a:extLst>
                </a:gridCol>
                <a:gridCol w="973667">
                  <a:extLst>
                    <a:ext uri="{9D8B030D-6E8A-4147-A177-3AD203B41FA5}">
                      <a16:colId xmlns:a16="http://schemas.microsoft.com/office/drawing/2014/main" val="20006"/>
                    </a:ext>
                  </a:extLst>
                </a:gridCol>
                <a:gridCol w="973667">
                  <a:extLst>
                    <a:ext uri="{9D8B030D-6E8A-4147-A177-3AD203B41FA5}">
                      <a16:colId xmlns:a16="http://schemas.microsoft.com/office/drawing/2014/main" val="20007"/>
                    </a:ext>
                  </a:extLst>
                </a:gridCol>
                <a:gridCol w="973667">
                  <a:extLst>
                    <a:ext uri="{9D8B030D-6E8A-4147-A177-3AD203B41FA5}">
                      <a16:colId xmlns:a16="http://schemas.microsoft.com/office/drawing/2014/main" val="20008"/>
                    </a:ext>
                  </a:extLst>
                </a:gridCol>
              </a:tblGrid>
              <a:tr h="2819400">
                <a:tc>
                  <a:txBody>
                    <a:bodyPr/>
                    <a:lstStyle/>
                    <a:p>
                      <a:pPr algn="ctr"/>
                      <a:r>
                        <a:rPr lang="en-US" sz="1600" dirty="0"/>
                        <a:t>Freeze / Thaw Studies</a:t>
                      </a:r>
                    </a:p>
                  </a:txBody>
                  <a:tcPr vert="vert270" anchor="ctr"/>
                </a:tc>
                <a:tc>
                  <a:txBody>
                    <a:bodyPr/>
                    <a:lstStyle/>
                    <a:p>
                      <a:pPr algn="ctr"/>
                      <a:r>
                        <a:rPr lang="en-US" sz="1600" dirty="0"/>
                        <a:t>Pooling Stress</a:t>
                      </a:r>
                      <a:r>
                        <a:rPr lang="en-US" sz="1600" baseline="0" dirty="0"/>
                        <a:t>  &amp;</a:t>
                      </a:r>
                    </a:p>
                    <a:p>
                      <a:pPr algn="ctr"/>
                      <a:r>
                        <a:rPr lang="en-US" sz="1600" baseline="0" dirty="0"/>
                        <a:t>Mixing Studies</a:t>
                      </a:r>
                      <a:endParaRPr lang="en-US" sz="1600" dirty="0"/>
                    </a:p>
                  </a:txBody>
                  <a:tcPr vert="vert270" anchor="ctr"/>
                </a:tc>
                <a:tc>
                  <a:txBody>
                    <a:bodyPr/>
                    <a:lstStyle/>
                    <a:p>
                      <a:pPr algn="ctr"/>
                      <a:r>
                        <a:rPr lang="en-US" sz="1600" dirty="0"/>
                        <a:t>Filter Sizing Studies</a:t>
                      </a:r>
                    </a:p>
                  </a:txBody>
                  <a:tcPr vert="vert270" anchor="ctr"/>
                </a:tc>
                <a:tc>
                  <a:txBody>
                    <a:bodyPr/>
                    <a:lstStyle/>
                    <a:p>
                      <a:pPr algn="ctr"/>
                      <a:r>
                        <a:rPr lang="en-US" sz="1600" dirty="0"/>
                        <a:t>Hold Time Support, Material Compatibility &amp; Process E/L</a:t>
                      </a:r>
                    </a:p>
                  </a:txBody>
                  <a:tcPr vert="vert270" anchor="ctr"/>
                </a:tc>
                <a:tc>
                  <a:txBody>
                    <a:bodyPr/>
                    <a:lstStyle/>
                    <a:p>
                      <a:pPr algn="ctr"/>
                      <a:r>
                        <a:rPr lang="en-US" sz="1600" dirty="0"/>
                        <a:t>Filter Sizing</a:t>
                      </a:r>
                      <a:r>
                        <a:rPr lang="en-US" sz="1600" baseline="0" dirty="0"/>
                        <a:t>, Design Space,</a:t>
                      </a:r>
                    </a:p>
                    <a:p>
                      <a:pPr algn="ctr"/>
                      <a:r>
                        <a:rPr lang="en-US" sz="1600" baseline="0" dirty="0"/>
                        <a:t> Flush Studies &amp; Validation</a:t>
                      </a:r>
                      <a:endParaRPr lang="en-US" sz="1600" dirty="0"/>
                    </a:p>
                  </a:txBody>
                  <a:tcPr vert="vert270" anchor="ctr"/>
                </a:tc>
                <a:tc>
                  <a:txBody>
                    <a:bodyPr/>
                    <a:lstStyle/>
                    <a:p>
                      <a:pPr algn="ctr"/>
                      <a:r>
                        <a:rPr lang="en-US" sz="1600" dirty="0"/>
                        <a:t>Pump,</a:t>
                      </a:r>
                      <a:r>
                        <a:rPr lang="en-US" sz="1600" baseline="0" dirty="0"/>
                        <a:t> </a:t>
                      </a:r>
                      <a:r>
                        <a:rPr lang="en-US" sz="1600" dirty="0"/>
                        <a:t>Fill Vol</a:t>
                      </a:r>
                      <a:r>
                        <a:rPr lang="en-US" sz="1600" baseline="0" dirty="0"/>
                        <a:t> </a:t>
                      </a:r>
                      <a:r>
                        <a:rPr lang="en-US" sz="1600" baseline="0" dirty="0" err="1"/>
                        <a:t>Ppk</a:t>
                      </a:r>
                      <a:r>
                        <a:rPr lang="en-US" sz="1600" dirty="0"/>
                        <a:t>,</a:t>
                      </a:r>
                      <a:r>
                        <a:rPr lang="en-US" sz="1600" baseline="0" dirty="0"/>
                        <a:t> Density, Needle selection, VHP Evaluation  &amp; Drying Studies</a:t>
                      </a:r>
                      <a:endParaRPr lang="en-US" sz="1600" dirty="0"/>
                    </a:p>
                  </a:txBody>
                  <a:tcPr vert="vert270" anchor="ctr"/>
                </a:tc>
                <a:tc>
                  <a:txBody>
                    <a:bodyPr/>
                    <a:lstStyle/>
                    <a:p>
                      <a:pPr algn="ctr"/>
                      <a:r>
                        <a:rPr lang="en-US" sz="1600" dirty="0"/>
                        <a:t>Cycle Development  &amp;</a:t>
                      </a:r>
                    </a:p>
                    <a:p>
                      <a:pPr algn="ctr"/>
                      <a:r>
                        <a:rPr lang="en-US" sz="1600" dirty="0"/>
                        <a:t>Robustness</a:t>
                      </a:r>
                    </a:p>
                  </a:txBody>
                  <a:tcPr vert="vert270" anchor="ctr"/>
                </a:tc>
                <a:tc>
                  <a:txBody>
                    <a:bodyPr/>
                    <a:lstStyle/>
                    <a:p>
                      <a:pPr algn="ctr"/>
                      <a:r>
                        <a:rPr lang="en-US" sz="1600" baseline="0" dirty="0"/>
                        <a:t>Capping Pressure  &amp;  </a:t>
                      </a:r>
                    </a:p>
                    <a:p>
                      <a:pPr algn="ctr"/>
                      <a:r>
                        <a:rPr lang="en-US" sz="1600" baseline="0" dirty="0"/>
                        <a:t>CCI Method Validation</a:t>
                      </a:r>
                      <a:endParaRPr lang="en-US" sz="1600" dirty="0"/>
                    </a:p>
                  </a:txBody>
                  <a:tcPr vert="vert270" anchor="ctr"/>
                </a:tc>
                <a:tc>
                  <a:txBody>
                    <a:bodyPr/>
                    <a:lstStyle/>
                    <a:p>
                      <a:pPr algn="ctr"/>
                      <a:r>
                        <a:rPr lang="en-US" sz="1600" dirty="0"/>
                        <a:t>Defect Library Support</a:t>
                      </a:r>
                    </a:p>
                  </a:txBody>
                  <a:tcPr vert="vert270" anchor="ctr"/>
                </a:tc>
                <a:extLst>
                  <a:ext uri="{0D108BD9-81ED-4DB2-BD59-A6C34878D82A}">
                    <a16:rowId xmlns:a16="http://schemas.microsoft.com/office/drawing/2014/main" val="10000"/>
                  </a:ext>
                </a:extLst>
              </a:tr>
            </a:tbl>
          </a:graphicData>
        </a:graphic>
      </p:graphicFrame>
      <p:graphicFrame>
        <p:nvGraphicFramePr>
          <p:cNvPr id="7" name="Table 6"/>
          <p:cNvGraphicFramePr>
            <a:graphicFrameLocks noGrp="1"/>
          </p:cNvGraphicFramePr>
          <p:nvPr>
            <p:extLst/>
          </p:nvPr>
        </p:nvGraphicFramePr>
        <p:xfrm>
          <a:off x="228600" y="3200400"/>
          <a:ext cx="8763000" cy="370840"/>
        </p:xfrm>
        <a:graphic>
          <a:graphicData uri="http://schemas.openxmlformats.org/drawingml/2006/table">
            <a:tbl>
              <a:tblPr firstRow="1" bandRow="1">
                <a:tableStyleId>{5C22544A-7EE6-4342-B048-85BDC9FD1C3A}</a:tableStyleId>
              </a:tblPr>
              <a:tblGrid>
                <a:gridCol w="8763000">
                  <a:extLst>
                    <a:ext uri="{9D8B030D-6E8A-4147-A177-3AD203B41FA5}">
                      <a16:colId xmlns:a16="http://schemas.microsoft.com/office/drawing/2014/main" val="20000"/>
                    </a:ext>
                  </a:extLst>
                </a:gridCol>
              </a:tblGrid>
              <a:tr h="370840">
                <a:tc>
                  <a:txBody>
                    <a:bodyPr/>
                    <a:lstStyle/>
                    <a:p>
                      <a:pPr algn="ctr"/>
                      <a:r>
                        <a:rPr lang="en-US" dirty="0"/>
                        <a:t>Development Activity</a:t>
                      </a:r>
                    </a:p>
                  </a:txBody>
                  <a:tcPr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32465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8545" y="0"/>
            <a:ext cx="8219680" cy="1473960"/>
          </a:xfrm>
        </p:spPr>
        <p:txBody>
          <a:bodyPr>
            <a:noAutofit/>
          </a:bodyPr>
          <a:lstStyle/>
          <a:p>
            <a:r>
              <a:rPr lang="en-US" sz="2700" b="1" dirty="0">
                <a:solidFill>
                  <a:schemeClr val="accent1"/>
                </a:solidFill>
              </a:rPr>
              <a:t>Biopharma Development Paradigm</a:t>
            </a:r>
            <a:br>
              <a:rPr lang="en-US" sz="1950" b="1" dirty="0">
                <a:solidFill>
                  <a:schemeClr val="accent1"/>
                </a:solidFill>
              </a:rPr>
            </a:br>
            <a:br>
              <a:rPr lang="en-US" sz="1950" b="1" dirty="0">
                <a:solidFill>
                  <a:schemeClr val="accent1"/>
                </a:solidFill>
              </a:rPr>
            </a:br>
            <a:r>
              <a:rPr lang="en-US" sz="1950" b="1" u="sng" dirty="0">
                <a:solidFill>
                  <a:schemeClr val="accent1"/>
                </a:solidFill>
              </a:rPr>
              <a:t>Process understanding</a:t>
            </a:r>
            <a:r>
              <a:rPr lang="en-US" sz="1950" b="1" dirty="0">
                <a:solidFill>
                  <a:schemeClr val="accent1"/>
                </a:solidFill>
              </a:rPr>
              <a:t> is achieved by collecting data at all scales by executing experimental runs</a:t>
            </a:r>
          </a:p>
        </p:txBody>
      </p:sp>
      <p:sp>
        <p:nvSpPr>
          <p:cNvPr id="4" name="Rectangle 6"/>
          <p:cNvSpPr/>
          <p:nvPr/>
        </p:nvSpPr>
        <p:spPr>
          <a:xfrm flipH="1" flipV="1">
            <a:off x="1292658" y="2084578"/>
            <a:ext cx="6214034" cy="1256414"/>
          </a:xfrm>
          <a:custGeom>
            <a:avLst/>
            <a:gdLst>
              <a:gd name="connsiteX0" fmla="*/ 0 w 6324600"/>
              <a:gd name="connsiteY0" fmla="*/ 0 h 3505200"/>
              <a:gd name="connsiteX1" fmla="*/ 6324600 w 6324600"/>
              <a:gd name="connsiteY1" fmla="*/ 0 h 3505200"/>
              <a:gd name="connsiteX2" fmla="*/ 6324600 w 6324600"/>
              <a:gd name="connsiteY2" fmla="*/ 3505200 h 3505200"/>
              <a:gd name="connsiteX3" fmla="*/ 0 w 6324600"/>
              <a:gd name="connsiteY3" fmla="*/ 3505200 h 3505200"/>
              <a:gd name="connsiteX4" fmla="*/ 0 w 6324600"/>
              <a:gd name="connsiteY4" fmla="*/ 0 h 3505200"/>
              <a:gd name="connsiteX0" fmla="*/ 0 w 6324600"/>
              <a:gd name="connsiteY0" fmla="*/ 0 h 3505200"/>
              <a:gd name="connsiteX1" fmla="*/ 6324600 w 6324600"/>
              <a:gd name="connsiteY1" fmla="*/ 0 h 3505200"/>
              <a:gd name="connsiteX2" fmla="*/ 6324600 w 6324600"/>
              <a:gd name="connsiteY2" fmla="*/ 3505200 h 3505200"/>
              <a:gd name="connsiteX3" fmla="*/ 0 w 6324600"/>
              <a:gd name="connsiteY3" fmla="*/ 0 h 3505200"/>
              <a:gd name="connsiteX0" fmla="*/ 6324600 w 6416040"/>
              <a:gd name="connsiteY0" fmla="*/ 3505200 h 3596640"/>
              <a:gd name="connsiteX1" fmla="*/ 0 w 6416040"/>
              <a:gd name="connsiteY1" fmla="*/ 0 h 3596640"/>
              <a:gd name="connsiteX2" fmla="*/ 6324600 w 6416040"/>
              <a:gd name="connsiteY2" fmla="*/ 0 h 3596640"/>
              <a:gd name="connsiteX3" fmla="*/ 6416040 w 6416040"/>
              <a:gd name="connsiteY3" fmla="*/ 3596640 h 3596640"/>
              <a:gd name="connsiteX0" fmla="*/ 2327787 w 6416040"/>
              <a:gd name="connsiteY0" fmla="*/ 1941871 h 3596640"/>
              <a:gd name="connsiteX1" fmla="*/ 0 w 6416040"/>
              <a:gd name="connsiteY1" fmla="*/ 0 h 3596640"/>
              <a:gd name="connsiteX2" fmla="*/ 6324600 w 6416040"/>
              <a:gd name="connsiteY2" fmla="*/ 0 h 3596640"/>
              <a:gd name="connsiteX3" fmla="*/ 6416040 w 6416040"/>
              <a:gd name="connsiteY3" fmla="*/ 3596640 h 3596640"/>
              <a:gd name="connsiteX0" fmla="*/ 0 w 6416040"/>
              <a:gd name="connsiteY0" fmla="*/ 0 h 3596640"/>
              <a:gd name="connsiteX1" fmla="*/ 6324600 w 6416040"/>
              <a:gd name="connsiteY1" fmla="*/ 0 h 3596640"/>
              <a:gd name="connsiteX2" fmla="*/ 6416040 w 6416040"/>
              <a:gd name="connsiteY2" fmla="*/ 3596640 h 3596640"/>
              <a:gd name="connsiteX0" fmla="*/ 0 w 6416040"/>
              <a:gd name="connsiteY0" fmla="*/ 0 h 3596640"/>
              <a:gd name="connsiteX1" fmla="*/ 6324600 w 6416040"/>
              <a:gd name="connsiteY1" fmla="*/ 0 h 3596640"/>
              <a:gd name="connsiteX2" fmla="*/ 6416040 w 6416040"/>
              <a:gd name="connsiteY2" fmla="*/ 3596640 h 3596640"/>
              <a:gd name="connsiteX3" fmla="*/ 0 w 6416040"/>
              <a:gd name="connsiteY3" fmla="*/ 0 h 3596640"/>
              <a:gd name="connsiteX0" fmla="*/ 6416040 w 6507480"/>
              <a:gd name="connsiteY0" fmla="*/ 3596640 h 3688080"/>
              <a:gd name="connsiteX1" fmla="*/ 0 w 6507480"/>
              <a:gd name="connsiteY1" fmla="*/ 0 h 3688080"/>
              <a:gd name="connsiteX2" fmla="*/ 6324600 w 6507480"/>
              <a:gd name="connsiteY2" fmla="*/ 0 h 3688080"/>
              <a:gd name="connsiteX3" fmla="*/ 6507480 w 6507480"/>
              <a:gd name="connsiteY3" fmla="*/ 3688080 h 3688080"/>
              <a:gd name="connsiteX0" fmla="*/ 1563821 w 6507480"/>
              <a:gd name="connsiteY0" fmla="*/ 3050950 h 3688080"/>
              <a:gd name="connsiteX1" fmla="*/ 0 w 6507480"/>
              <a:gd name="connsiteY1" fmla="*/ 0 h 3688080"/>
              <a:gd name="connsiteX2" fmla="*/ 6324600 w 6507480"/>
              <a:gd name="connsiteY2" fmla="*/ 0 h 3688080"/>
              <a:gd name="connsiteX3" fmla="*/ 6507480 w 6507480"/>
              <a:gd name="connsiteY3" fmla="*/ 3688080 h 3688080"/>
              <a:gd name="connsiteX0" fmla="*/ 0 w 6507480"/>
              <a:gd name="connsiteY0" fmla="*/ 0 h 3688080"/>
              <a:gd name="connsiteX1" fmla="*/ 6324600 w 6507480"/>
              <a:gd name="connsiteY1" fmla="*/ 0 h 3688080"/>
              <a:gd name="connsiteX2" fmla="*/ 6507480 w 6507480"/>
              <a:gd name="connsiteY2" fmla="*/ 3688080 h 3688080"/>
              <a:gd name="connsiteX0" fmla="*/ 0 w 6324600"/>
              <a:gd name="connsiteY0" fmla="*/ 0 h 2168996"/>
              <a:gd name="connsiteX1" fmla="*/ 6324600 w 6324600"/>
              <a:gd name="connsiteY1" fmla="*/ 0 h 2168996"/>
              <a:gd name="connsiteX2" fmla="*/ 6242009 w 6324600"/>
              <a:gd name="connsiteY2" fmla="*/ 2168996 h 2168996"/>
              <a:gd name="connsiteX0" fmla="*/ 0 w 6522228"/>
              <a:gd name="connsiteY0" fmla="*/ 0 h 2404970"/>
              <a:gd name="connsiteX1" fmla="*/ 6324600 w 6522228"/>
              <a:gd name="connsiteY1" fmla="*/ 0 h 2404970"/>
              <a:gd name="connsiteX2" fmla="*/ 6522228 w 6522228"/>
              <a:gd name="connsiteY2" fmla="*/ 2404970 h 2404970"/>
              <a:gd name="connsiteX0" fmla="*/ 0 w 7057136"/>
              <a:gd name="connsiteY0" fmla="*/ 0 h 2589105"/>
              <a:gd name="connsiteX1" fmla="*/ 6324600 w 7057136"/>
              <a:gd name="connsiteY1" fmla="*/ 0 h 2589105"/>
              <a:gd name="connsiteX2" fmla="*/ 6522228 w 7057136"/>
              <a:gd name="connsiteY2" fmla="*/ 2404970 h 2589105"/>
              <a:gd name="connsiteX0" fmla="*/ 0 w 6522228"/>
              <a:gd name="connsiteY0" fmla="*/ 0 h 2884378"/>
              <a:gd name="connsiteX1" fmla="*/ 6324600 w 6522228"/>
              <a:gd name="connsiteY1" fmla="*/ 0 h 2884378"/>
              <a:gd name="connsiteX2" fmla="*/ 6522228 w 6522228"/>
              <a:gd name="connsiteY2" fmla="*/ 2404970 h 2884378"/>
              <a:gd name="connsiteX0" fmla="*/ 0 w 6959565"/>
              <a:gd name="connsiteY0" fmla="*/ 0 h 2629590"/>
              <a:gd name="connsiteX1" fmla="*/ 6324600 w 6959565"/>
              <a:gd name="connsiteY1" fmla="*/ 0 h 2629590"/>
              <a:gd name="connsiteX2" fmla="*/ 6522228 w 6959565"/>
              <a:gd name="connsiteY2" fmla="*/ 2404970 h 2629590"/>
              <a:gd name="connsiteX0" fmla="*/ 0 w 6959565"/>
              <a:gd name="connsiteY0" fmla="*/ 0 h 2629590"/>
              <a:gd name="connsiteX1" fmla="*/ 6324600 w 6959565"/>
              <a:gd name="connsiteY1" fmla="*/ 0 h 2629590"/>
              <a:gd name="connsiteX2" fmla="*/ 6522228 w 6959565"/>
              <a:gd name="connsiteY2" fmla="*/ 2404970 h 2629590"/>
              <a:gd name="connsiteX0" fmla="*/ 0 w 6522228"/>
              <a:gd name="connsiteY0" fmla="*/ 0 h 2404970"/>
              <a:gd name="connsiteX1" fmla="*/ 6324600 w 6522228"/>
              <a:gd name="connsiteY1" fmla="*/ 0 h 2404970"/>
              <a:gd name="connsiteX2" fmla="*/ 6522228 w 6522228"/>
              <a:gd name="connsiteY2" fmla="*/ 2404970 h 2404970"/>
              <a:gd name="connsiteX0" fmla="*/ 0 w 6839285"/>
              <a:gd name="connsiteY0" fmla="*/ 178145 h 2583115"/>
              <a:gd name="connsiteX1" fmla="*/ 6324600 w 6839285"/>
              <a:gd name="connsiteY1" fmla="*/ 178145 h 2583115"/>
              <a:gd name="connsiteX2" fmla="*/ 6522228 w 6839285"/>
              <a:gd name="connsiteY2" fmla="*/ 2583115 h 2583115"/>
              <a:gd name="connsiteX0" fmla="*/ 0 w 6522228"/>
              <a:gd name="connsiteY0" fmla="*/ 0 h 2404970"/>
              <a:gd name="connsiteX1" fmla="*/ 3699387 w 6522228"/>
              <a:gd name="connsiteY1" fmla="*/ 575187 h 2404970"/>
              <a:gd name="connsiteX2" fmla="*/ 6522228 w 6522228"/>
              <a:gd name="connsiteY2" fmla="*/ 2404970 h 2404970"/>
              <a:gd name="connsiteX0" fmla="*/ 0 w 6522228"/>
              <a:gd name="connsiteY0" fmla="*/ 5635 h 2410605"/>
              <a:gd name="connsiteX1" fmla="*/ 3699387 w 6522228"/>
              <a:gd name="connsiteY1" fmla="*/ 580822 h 2410605"/>
              <a:gd name="connsiteX2" fmla="*/ 6522228 w 6522228"/>
              <a:gd name="connsiteY2" fmla="*/ 2410605 h 2410605"/>
              <a:gd name="connsiteX0" fmla="*/ 0 w 6522228"/>
              <a:gd name="connsiteY0" fmla="*/ 5635 h 2410605"/>
              <a:gd name="connsiteX1" fmla="*/ 3699387 w 6522228"/>
              <a:gd name="connsiteY1" fmla="*/ 580822 h 2410605"/>
              <a:gd name="connsiteX2" fmla="*/ 6522228 w 6522228"/>
              <a:gd name="connsiteY2" fmla="*/ 2410605 h 2410605"/>
              <a:gd name="connsiteX0" fmla="*/ 0 w 6522228"/>
              <a:gd name="connsiteY0" fmla="*/ 6310 h 2411280"/>
              <a:gd name="connsiteX1" fmla="*/ 4628535 w 6522228"/>
              <a:gd name="connsiteY1" fmla="*/ 552000 h 2411280"/>
              <a:gd name="connsiteX2" fmla="*/ 6522228 w 6522228"/>
              <a:gd name="connsiteY2" fmla="*/ 2411280 h 2411280"/>
              <a:gd name="connsiteX0" fmla="*/ 0 w 6522228"/>
              <a:gd name="connsiteY0" fmla="*/ 5347 h 2410317"/>
              <a:gd name="connsiteX1" fmla="*/ 4023851 w 6522228"/>
              <a:gd name="connsiteY1" fmla="*/ 595282 h 2410317"/>
              <a:gd name="connsiteX2" fmla="*/ 6522228 w 6522228"/>
              <a:gd name="connsiteY2" fmla="*/ 2410317 h 2410317"/>
              <a:gd name="connsiteX0" fmla="*/ 0 w 6509203"/>
              <a:gd name="connsiteY0" fmla="*/ 163951 h 1949489"/>
              <a:gd name="connsiteX1" fmla="*/ 4010826 w 6509203"/>
              <a:gd name="connsiteY1" fmla="*/ 134454 h 1949489"/>
              <a:gd name="connsiteX2" fmla="*/ 6509203 w 6509203"/>
              <a:gd name="connsiteY2" fmla="*/ 1949489 h 1949489"/>
              <a:gd name="connsiteX0" fmla="*/ 0 w 6535251"/>
              <a:gd name="connsiteY0" fmla="*/ 155212 h 1822763"/>
              <a:gd name="connsiteX1" fmla="*/ 4010826 w 6535251"/>
              <a:gd name="connsiteY1" fmla="*/ 125715 h 1822763"/>
              <a:gd name="connsiteX2" fmla="*/ 6535251 w 6535251"/>
              <a:gd name="connsiteY2" fmla="*/ 1822763 h 1822763"/>
              <a:gd name="connsiteX0" fmla="*/ 0 w 6535251"/>
              <a:gd name="connsiteY0" fmla="*/ 155212 h 1822763"/>
              <a:gd name="connsiteX1" fmla="*/ 4010826 w 6535251"/>
              <a:gd name="connsiteY1" fmla="*/ 125715 h 1822763"/>
              <a:gd name="connsiteX2" fmla="*/ 6535251 w 6535251"/>
              <a:gd name="connsiteY2" fmla="*/ 1822763 h 1822763"/>
              <a:gd name="connsiteX0" fmla="*/ 0 w 6535251"/>
              <a:gd name="connsiteY0" fmla="*/ 10655 h 1678206"/>
              <a:gd name="connsiteX1" fmla="*/ 4062921 w 6535251"/>
              <a:gd name="connsiteY1" fmla="*/ 335120 h 1678206"/>
              <a:gd name="connsiteX2" fmla="*/ 6535251 w 6535251"/>
              <a:gd name="connsiteY2" fmla="*/ 1678206 h 1678206"/>
              <a:gd name="connsiteX0" fmla="*/ 0 w 6535251"/>
              <a:gd name="connsiteY0" fmla="*/ 3375 h 1670926"/>
              <a:gd name="connsiteX1" fmla="*/ 4128041 w 6535251"/>
              <a:gd name="connsiteY1" fmla="*/ 637556 h 1670926"/>
              <a:gd name="connsiteX2" fmla="*/ 6535251 w 6535251"/>
              <a:gd name="connsiteY2" fmla="*/ 1670926 h 1670926"/>
              <a:gd name="connsiteX0" fmla="*/ 0 w 6535251"/>
              <a:gd name="connsiteY0" fmla="*/ 7668 h 1675219"/>
              <a:gd name="connsiteX1" fmla="*/ 4023848 w 6535251"/>
              <a:gd name="connsiteY1" fmla="*/ 391126 h 1675219"/>
              <a:gd name="connsiteX2" fmla="*/ 6535251 w 6535251"/>
              <a:gd name="connsiteY2" fmla="*/ 1675219 h 1675219"/>
              <a:gd name="connsiteX0" fmla="*/ 0 w 6535251"/>
              <a:gd name="connsiteY0" fmla="*/ 7668 h 1675219"/>
              <a:gd name="connsiteX1" fmla="*/ 4023848 w 6535251"/>
              <a:gd name="connsiteY1" fmla="*/ 391126 h 1675219"/>
              <a:gd name="connsiteX2" fmla="*/ 6535251 w 6535251"/>
              <a:gd name="connsiteY2" fmla="*/ 1675219 h 1675219"/>
            </a:gdLst>
            <a:ahLst/>
            <a:cxnLst>
              <a:cxn ang="0">
                <a:pos x="connsiteX0" y="connsiteY0"/>
              </a:cxn>
              <a:cxn ang="0">
                <a:pos x="connsiteX1" y="connsiteY1"/>
              </a:cxn>
              <a:cxn ang="0">
                <a:pos x="connsiteX2" y="connsiteY2"/>
              </a:cxn>
            </a:cxnLst>
            <a:rect l="l" t="t" r="r" b="b"/>
            <a:pathLst>
              <a:path w="6535251" h="1675219">
                <a:moveTo>
                  <a:pt x="0" y="7668"/>
                </a:moveTo>
                <a:cubicBezTo>
                  <a:pt x="618613" y="-36578"/>
                  <a:pt x="2934640" y="113201"/>
                  <a:pt x="4023848" y="391126"/>
                </a:cubicBezTo>
                <a:cubicBezTo>
                  <a:pt x="5113057" y="669051"/>
                  <a:pt x="6017867" y="1075450"/>
                  <a:pt x="6535251" y="1675219"/>
                </a:cubicBezTo>
              </a:path>
            </a:pathLst>
          </a:cu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 name="Straight Connector 5"/>
          <p:cNvCxnSpPr/>
          <p:nvPr/>
        </p:nvCxnSpPr>
        <p:spPr>
          <a:xfrm flipH="1">
            <a:off x="4064433" y="2106743"/>
            <a:ext cx="28575" cy="2712293"/>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flipH="1">
            <a:off x="6007533" y="2114599"/>
            <a:ext cx="28575" cy="2712293"/>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12" name="Pentagon 111"/>
          <p:cNvSpPr/>
          <p:nvPr/>
        </p:nvSpPr>
        <p:spPr>
          <a:xfrm>
            <a:off x="2421553" y="1932658"/>
            <a:ext cx="1335119" cy="676407"/>
          </a:xfrm>
          <a:prstGeom prst="homePlate">
            <a:avLst>
              <a:gd name="adj" fmla="val 34444"/>
            </a:avLst>
          </a:prstGeom>
          <a:gradFill flip="none" rotWithShape="1">
            <a:gsLst>
              <a:gs pos="100000">
                <a:srgbClr val="004890"/>
              </a:gs>
              <a:gs pos="0">
                <a:srgbClr val="007FDE"/>
              </a:gs>
            </a:gsLst>
            <a:lin ang="5400000" scaled="1"/>
            <a:tileRect/>
          </a:gradFill>
          <a:ln w="12700">
            <a:solidFill>
              <a:srgbClr val="005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effectLst>
                  <a:outerShdw blurRad="50800" dist="38100" dir="5400000" algn="t" rotWithShape="0">
                    <a:prstClr val="black">
                      <a:alpha val="40000"/>
                    </a:prstClr>
                  </a:outerShdw>
                </a:effectLst>
              </a:rPr>
              <a:t>Development</a:t>
            </a:r>
            <a:r>
              <a:rPr lang="en-US" sz="1050" b="1" dirty="0">
                <a:effectLst>
                  <a:outerShdw blurRad="50800" dist="38100" dir="5400000" algn="t" rotWithShape="0">
                    <a:prstClr val="black">
                      <a:alpha val="40000"/>
                    </a:prstClr>
                  </a:outerShdw>
                </a:effectLst>
              </a:rPr>
              <a:t> </a:t>
            </a:r>
          </a:p>
          <a:p>
            <a:pPr algn="ctr"/>
            <a:r>
              <a:rPr lang="en-US" sz="900" b="1" dirty="0">
                <a:effectLst>
                  <a:outerShdw blurRad="50800" dist="38100" dir="5400000" algn="t" rotWithShape="0">
                    <a:prstClr val="black">
                      <a:alpha val="40000"/>
                    </a:prstClr>
                  </a:outerShdw>
                </a:effectLst>
              </a:rPr>
              <a:t>Small-Scale </a:t>
            </a:r>
          </a:p>
        </p:txBody>
      </p:sp>
      <p:sp>
        <p:nvSpPr>
          <p:cNvPr id="113" name="Pentagon 112"/>
          <p:cNvSpPr/>
          <p:nvPr/>
        </p:nvSpPr>
        <p:spPr>
          <a:xfrm>
            <a:off x="4571080" y="2051653"/>
            <a:ext cx="1200150" cy="514350"/>
          </a:xfrm>
          <a:prstGeom prst="homePlate">
            <a:avLst>
              <a:gd name="adj" fmla="val 34444"/>
            </a:avLst>
          </a:prstGeom>
          <a:gradFill flip="none" rotWithShape="1">
            <a:gsLst>
              <a:gs pos="100000">
                <a:srgbClr val="004890"/>
              </a:gs>
              <a:gs pos="0">
                <a:srgbClr val="007FDE"/>
              </a:gs>
            </a:gsLst>
            <a:lin ang="5400000" scaled="1"/>
            <a:tileRect/>
          </a:gradFill>
          <a:ln w="12700">
            <a:solidFill>
              <a:srgbClr val="005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effectLst>
                  <a:outerShdw blurRad="50800" dist="38100" dir="5400000" algn="t" rotWithShape="0">
                    <a:prstClr val="black">
                      <a:alpha val="40000"/>
                    </a:prstClr>
                  </a:outerShdw>
                </a:effectLst>
              </a:rPr>
              <a:t>Tech Run</a:t>
            </a:r>
            <a:endParaRPr lang="en-US" sz="1050" b="1" dirty="0">
              <a:effectLst>
                <a:outerShdw blurRad="50800" dist="38100" dir="5400000" algn="t" rotWithShape="0">
                  <a:prstClr val="black">
                    <a:alpha val="40000"/>
                  </a:prstClr>
                </a:outerShdw>
              </a:effectLst>
            </a:endParaRPr>
          </a:p>
          <a:p>
            <a:pPr algn="ctr"/>
            <a:r>
              <a:rPr lang="en-US" sz="900" b="1" dirty="0">
                <a:effectLst>
                  <a:outerShdw blurRad="50800" dist="38100" dir="5400000" algn="t" rotWithShape="0">
                    <a:prstClr val="black">
                      <a:alpha val="40000"/>
                    </a:prstClr>
                  </a:outerShdw>
                </a:effectLst>
              </a:rPr>
              <a:t>“At – Scale”</a:t>
            </a:r>
          </a:p>
        </p:txBody>
      </p:sp>
      <p:sp>
        <p:nvSpPr>
          <p:cNvPr id="114" name="Pentagon 113"/>
          <p:cNvSpPr/>
          <p:nvPr/>
        </p:nvSpPr>
        <p:spPr>
          <a:xfrm>
            <a:off x="6321858" y="2033155"/>
            <a:ext cx="1200150" cy="514350"/>
          </a:xfrm>
          <a:prstGeom prst="homePlate">
            <a:avLst>
              <a:gd name="adj" fmla="val 34444"/>
            </a:avLst>
          </a:prstGeom>
          <a:gradFill flip="none" rotWithShape="1">
            <a:gsLst>
              <a:gs pos="100000">
                <a:srgbClr val="004890"/>
              </a:gs>
              <a:gs pos="0">
                <a:srgbClr val="007FDE"/>
              </a:gs>
            </a:gsLst>
            <a:lin ang="5400000" scaled="1"/>
            <a:tileRect/>
          </a:gradFill>
          <a:ln w="12700">
            <a:solidFill>
              <a:srgbClr val="005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effectLst>
                  <a:outerShdw blurRad="50800" dist="38100" dir="5400000" algn="t" rotWithShape="0">
                    <a:prstClr val="black">
                      <a:alpha val="40000"/>
                    </a:prstClr>
                  </a:outerShdw>
                </a:effectLst>
              </a:rPr>
              <a:t>PVR</a:t>
            </a:r>
            <a:endParaRPr lang="en-US" sz="1050" b="1" dirty="0">
              <a:effectLst>
                <a:outerShdw blurRad="50800" dist="38100" dir="5400000" algn="t" rotWithShape="0">
                  <a:prstClr val="black">
                    <a:alpha val="40000"/>
                  </a:prstClr>
                </a:outerShdw>
              </a:effectLst>
            </a:endParaRPr>
          </a:p>
          <a:p>
            <a:pPr algn="ctr"/>
            <a:r>
              <a:rPr lang="en-US" sz="900" b="1" dirty="0">
                <a:effectLst>
                  <a:outerShdw blurRad="50800" dist="38100" dir="5400000" algn="t" rotWithShape="0">
                    <a:prstClr val="black">
                      <a:alpha val="40000"/>
                    </a:prstClr>
                  </a:outerShdw>
                </a:effectLst>
              </a:rPr>
              <a:t>“At – Scale”</a:t>
            </a:r>
          </a:p>
        </p:txBody>
      </p:sp>
      <p:sp>
        <p:nvSpPr>
          <p:cNvPr id="115" name="Rectangle 6"/>
          <p:cNvSpPr/>
          <p:nvPr/>
        </p:nvSpPr>
        <p:spPr>
          <a:xfrm flipH="1">
            <a:off x="1307974" y="3970528"/>
            <a:ext cx="6214034" cy="1256414"/>
          </a:xfrm>
          <a:custGeom>
            <a:avLst/>
            <a:gdLst>
              <a:gd name="connsiteX0" fmla="*/ 0 w 6324600"/>
              <a:gd name="connsiteY0" fmla="*/ 0 h 3505200"/>
              <a:gd name="connsiteX1" fmla="*/ 6324600 w 6324600"/>
              <a:gd name="connsiteY1" fmla="*/ 0 h 3505200"/>
              <a:gd name="connsiteX2" fmla="*/ 6324600 w 6324600"/>
              <a:gd name="connsiteY2" fmla="*/ 3505200 h 3505200"/>
              <a:gd name="connsiteX3" fmla="*/ 0 w 6324600"/>
              <a:gd name="connsiteY3" fmla="*/ 3505200 h 3505200"/>
              <a:gd name="connsiteX4" fmla="*/ 0 w 6324600"/>
              <a:gd name="connsiteY4" fmla="*/ 0 h 3505200"/>
              <a:gd name="connsiteX0" fmla="*/ 0 w 6324600"/>
              <a:gd name="connsiteY0" fmla="*/ 0 h 3505200"/>
              <a:gd name="connsiteX1" fmla="*/ 6324600 w 6324600"/>
              <a:gd name="connsiteY1" fmla="*/ 0 h 3505200"/>
              <a:gd name="connsiteX2" fmla="*/ 6324600 w 6324600"/>
              <a:gd name="connsiteY2" fmla="*/ 3505200 h 3505200"/>
              <a:gd name="connsiteX3" fmla="*/ 0 w 6324600"/>
              <a:gd name="connsiteY3" fmla="*/ 0 h 3505200"/>
              <a:gd name="connsiteX0" fmla="*/ 6324600 w 6416040"/>
              <a:gd name="connsiteY0" fmla="*/ 3505200 h 3596640"/>
              <a:gd name="connsiteX1" fmla="*/ 0 w 6416040"/>
              <a:gd name="connsiteY1" fmla="*/ 0 h 3596640"/>
              <a:gd name="connsiteX2" fmla="*/ 6324600 w 6416040"/>
              <a:gd name="connsiteY2" fmla="*/ 0 h 3596640"/>
              <a:gd name="connsiteX3" fmla="*/ 6416040 w 6416040"/>
              <a:gd name="connsiteY3" fmla="*/ 3596640 h 3596640"/>
              <a:gd name="connsiteX0" fmla="*/ 2327787 w 6416040"/>
              <a:gd name="connsiteY0" fmla="*/ 1941871 h 3596640"/>
              <a:gd name="connsiteX1" fmla="*/ 0 w 6416040"/>
              <a:gd name="connsiteY1" fmla="*/ 0 h 3596640"/>
              <a:gd name="connsiteX2" fmla="*/ 6324600 w 6416040"/>
              <a:gd name="connsiteY2" fmla="*/ 0 h 3596640"/>
              <a:gd name="connsiteX3" fmla="*/ 6416040 w 6416040"/>
              <a:gd name="connsiteY3" fmla="*/ 3596640 h 3596640"/>
              <a:gd name="connsiteX0" fmla="*/ 0 w 6416040"/>
              <a:gd name="connsiteY0" fmla="*/ 0 h 3596640"/>
              <a:gd name="connsiteX1" fmla="*/ 6324600 w 6416040"/>
              <a:gd name="connsiteY1" fmla="*/ 0 h 3596640"/>
              <a:gd name="connsiteX2" fmla="*/ 6416040 w 6416040"/>
              <a:gd name="connsiteY2" fmla="*/ 3596640 h 3596640"/>
              <a:gd name="connsiteX0" fmla="*/ 0 w 6416040"/>
              <a:gd name="connsiteY0" fmla="*/ 0 h 3596640"/>
              <a:gd name="connsiteX1" fmla="*/ 6324600 w 6416040"/>
              <a:gd name="connsiteY1" fmla="*/ 0 h 3596640"/>
              <a:gd name="connsiteX2" fmla="*/ 6416040 w 6416040"/>
              <a:gd name="connsiteY2" fmla="*/ 3596640 h 3596640"/>
              <a:gd name="connsiteX3" fmla="*/ 0 w 6416040"/>
              <a:gd name="connsiteY3" fmla="*/ 0 h 3596640"/>
              <a:gd name="connsiteX0" fmla="*/ 6416040 w 6507480"/>
              <a:gd name="connsiteY0" fmla="*/ 3596640 h 3688080"/>
              <a:gd name="connsiteX1" fmla="*/ 0 w 6507480"/>
              <a:gd name="connsiteY1" fmla="*/ 0 h 3688080"/>
              <a:gd name="connsiteX2" fmla="*/ 6324600 w 6507480"/>
              <a:gd name="connsiteY2" fmla="*/ 0 h 3688080"/>
              <a:gd name="connsiteX3" fmla="*/ 6507480 w 6507480"/>
              <a:gd name="connsiteY3" fmla="*/ 3688080 h 3688080"/>
              <a:gd name="connsiteX0" fmla="*/ 1563821 w 6507480"/>
              <a:gd name="connsiteY0" fmla="*/ 3050950 h 3688080"/>
              <a:gd name="connsiteX1" fmla="*/ 0 w 6507480"/>
              <a:gd name="connsiteY1" fmla="*/ 0 h 3688080"/>
              <a:gd name="connsiteX2" fmla="*/ 6324600 w 6507480"/>
              <a:gd name="connsiteY2" fmla="*/ 0 h 3688080"/>
              <a:gd name="connsiteX3" fmla="*/ 6507480 w 6507480"/>
              <a:gd name="connsiteY3" fmla="*/ 3688080 h 3688080"/>
              <a:gd name="connsiteX0" fmla="*/ 0 w 6507480"/>
              <a:gd name="connsiteY0" fmla="*/ 0 h 3688080"/>
              <a:gd name="connsiteX1" fmla="*/ 6324600 w 6507480"/>
              <a:gd name="connsiteY1" fmla="*/ 0 h 3688080"/>
              <a:gd name="connsiteX2" fmla="*/ 6507480 w 6507480"/>
              <a:gd name="connsiteY2" fmla="*/ 3688080 h 3688080"/>
              <a:gd name="connsiteX0" fmla="*/ 0 w 6324600"/>
              <a:gd name="connsiteY0" fmla="*/ 0 h 2168996"/>
              <a:gd name="connsiteX1" fmla="*/ 6324600 w 6324600"/>
              <a:gd name="connsiteY1" fmla="*/ 0 h 2168996"/>
              <a:gd name="connsiteX2" fmla="*/ 6242009 w 6324600"/>
              <a:gd name="connsiteY2" fmla="*/ 2168996 h 2168996"/>
              <a:gd name="connsiteX0" fmla="*/ 0 w 6522228"/>
              <a:gd name="connsiteY0" fmla="*/ 0 h 2404970"/>
              <a:gd name="connsiteX1" fmla="*/ 6324600 w 6522228"/>
              <a:gd name="connsiteY1" fmla="*/ 0 h 2404970"/>
              <a:gd name="connsiteX2" fmla="*/ 6522228 w 6522228"/>
              <a:gd name="connsiteY2" fmla="*/ 2404970 h 2404970"/>
              <a:gd name="connsiteX0" fmla="*/ 0 w 7057136"/>
              <a:gd name="connsiteY0" fmla="*/ 0 h 2589105"/>
              <a:gd name="connsiteX1" fmla="*/ 6324600 w 7057136"/>
              <a:gd name="connsiteY1" fmla="*/ 0 h 2589105"/>
              <a:gd name="connsiteX2" fmla="*/ 6522228 w 7057136"/>
              <a:gd name="connsiteY2" fmla="*/ 2404970 h 2589105"/>
              <a:gd name="connsiteX0" fmla="*/ 0 w 6522228"/>
              <a:gd name="connsiteY0" fmla="*/ 0 h 2884378"/>
              <a:gd name="connsiteX1" fmla="*/ 6324600 w 6522228"/>
              <a:gd name="connsiteY1" fmla="*/ 0 h 2884378"/>
              <a:gd name="connsiteX2" fmla="*/ 6522228 w 6522228"/>
              <a:gd name="connsiteY2" fmla="*/ 2404970 h 2884378"/>
              <a:gd name="connsiteX0" fmla="*/ 0 w 6959565"/>
              <a:gd name="connsiteY0" fmla="*/ 0 h 2629590"/>
              <a:gd name="connsiteX1" fmla="*/ 6324600 w 6959565"/>
              <a:gd name="connsiteY1" fmla="*/ 0 h 2629590"/>
              <a:gd name="connsiteX2" fmla="*/ 6522228 w 6959565"/>
              <a:gd name="connsiteY2" fmla="*/ 2404970 h 2629590"/>
              <a:gd name="connsiteX0" fmla="*/ 0 w 6959565"/>
              <a:gd name="connsiteY0" fmla="*/ 0 h 2629590"/>
              <a:gd name="connsiteX1" fmla="*/ 6324600 w 6959565"/>
              <a:gd name="connsiteY1" fmla="*/ 0 h 2629590"/>
              <a:gd name="connsiteX2" fmla="*/ 6522228 w 6959565"/>
              <a:gd name="connsiteY2" fmla="*/ 2404970 h 2629590"/>
              <a:gd name="connsiteX0" fmla="*/ 0 w 6522228"/>
              <a:gd name="connsiteY0" fmla="*/ 0 h 2404970"/>
              <a:gd name="connsiteX1" fmla="*/ 6324600 w 6522228"/>
              <a:gd name="connsiteY1" fmla="*/ 0 h 2404970"/>
              <a:gd name="connsiteX2" fmla="*/ 6522228 w 6522228"/>
              <a:gd name="connsiteY2" fmla="*/ 2404970 h 2404970"/>
              <a:gd name="connsiteX0" fmla="*/ 0 w 6839285"/>
              <a:gd name="connsiteY0" fmla="*/ 178145 h 2583115"/>
              <a:gd name="connsiteX1" fmla="*/ 6324600 w 6839285"/>
              <a:gd name="connsiteY1" fmla="*/ 178145 h 2583115"/>
              <a:gd name="connsiteX2" fmla="*/ 6522228 w 6839285"/>
              <a:gd name="connsiteY2" fmla="*/ 2583115 h 2583115"/>
              <a:gd name="connsiteX0" fmla="*/ 0 w 6522228"/>
              <a:gd name="connsiteY0" fmla="*/ 0 h 2404970"/>
              <a:gd name="connsiteX1" fmla="*/ 3699387 w 6522228"/>
              <a:gd name="connsiteY1" fmla="*/ 575187 h 2404970"/>
              <a:gd name="connsiteX2" fmla="*/ 6522228 w 6522228"/>
              <a:gd name="connsiteY2" fmla="*/ 2404970 h 2404970"/>
              <a:gd name="connsiteX0" fmla="*/ 0 w 6522228"/>
              <a:gd name="connsiteY0" fmla="*/ 5635 h 2410605"/>
              <a:gd name="connsiteX1" fmla="*/ 3699387 w 6522228"/>
              <a:gd name="connsiteY1" fmla="*/ 580822 h 2410605"/>
              <a:gd name="connsiteX2" fmla="*/ 6522228 w 6522228"/>
              <a:gd name="connsiteY2" fmla="*/ 2410605 h 2410605"/>
              <a:gd name="connsiteX0" fmla="*/ 0 w 6522228"/>
              <a:gd name="connsiteY0" fmla="*/ 5635 h 2410605"/>
              <a:gd name="connsiteX1" fmla="*/ 3699387 w 6522228"/>
              <a:gd name="connsiteY1" fmla="*/ 580822 h 2410605"/>
              <a:gd name="connsiteX2" fmla="*/ 6522228 w 6522228"/>
              <a:gd name="connsiteY2" fmla="*/ 2410605 h 2410605"/>
              <a:gd name="connsiteX0" fmla="*/ 0 w 6522228"/>
              <a:gd name="connsiteY0" fmla="*/ 6310 h 2411280"/>
              <a:gd name="connsiteX1" fmla="*/ 4628535 w 6522228"/>
              <a:gd name="connsiteY1" fmla="*/ 552000 h 2411280"/>
              <a:gd name="connsiteX2" fmla="*/ 6522228 w 6522228"/>
              <a:gd name="connsiteY2" fmla="*/ 2411280 h 2411280"/>
              <a:gd name="connsiteX0" fmla="*/ 0 w 6522228"/>
              <a:gd name="connsiteY0" fmla="*/ 5347 h 2410317"/>
              <a:gd name="connsiteX1" fmla="*/ 4023851 w 6522228"/>
              <a:gd name="connsiteY1" fmla="*/ 595282 h 2410317"/>
              <a:gd name="connsiteX2" fmla="*/ 6522228 w 6522228"/>
              <a:gd name="connsiteY2" fmla="*/ 2410317 h 2410317"/>
              <a:gd name="connsiteX0" fmla="*/ 0 w 6509203"/>
              <a:gd name="connsiteY0" fmla="*/ 163951 h 1949489"/>
              <a:gd name="connsiteX1" fmla="*/ 4010826 w 6509203"/>
              <a:gd name="connsiteY1" fmla="*/ 134454 h 1949489"/>
              <a:gd name="connsiteX2" fmla="*/ 6509203 w 6509203"/>
              <a:gd name="connsiteY2" fmla="*/ 1949489 h 1949489"/>
              <a:gd name="connsiteX0" fmla="*/ 0 w 6535251"/>
              <a:gd name="connsiteY0" fmla="*/ 155212 h 1822763"/>
              <a:gd name="connsiteX1" fmla="*/ 4010826 w 6535251"/>
              <a:gd name="connsiteY1" fmla="*/ 125715 h 1822763"/>
              <a:gd name="connsiteX2" fmla="*/ 6535251 w 6535251"/>
              <a:gd name="connsiteY2" fmla="*/ 1822763 h 1822763"/>
              <a:gd name="connsiteX0" fmla="*/ 0 w 6535251"/>
              <a:gd name="connsiteY0" fmla="*/ 155212 h 1822763"/>
              <a:gd name="connsiteX1" fmla="*/ 4010826 w 6535251"/>
              <a:gd name="connsiteY1" fmla="*/ 125715 h 1822763"/>
              <a:gd name="connsiteX2" fmla="*/ 6535251 w 6535251"/>
              <a:gd name="connsiteY2" fmla="*/ 1822763 h 1822763"/>
              <a:gd name="connsiteX0" fmla="*/ 0 w 6535251"/>
              <a:gd name="connsiteY0" fmla="*/ 10655 h 1678206"/>
              <a:gd name="connsiteX1" fmla="*/ 4062921 w 6535251"/>
              <a:gd name="connsiteY1" fmla="*/ 335120 h 1678206"/>
              <a:gd name="connsiteX2" fmla="*/ 6535251 w 6535251"/>
              <a:gd name="connsiteY2" fmla="*/ 1678206 h 1678206"/>
              <a:gd name="connsiteX0" fmla="*/ 0 w 6535251"/>
              <a:gd name="connsiteY0" fmla="*/ 3375 h 1670926"/>
              <a:gd name="connsiteX1" fmla="*/ 4128041 w 6535251"/>
              <a:gd name="connsiteY1" fmla="*/ 637556 h 1670926"/>
              <a:gd name="connsiteX2" fmla="*/ 6535251 w 6535251"/>
              <a:gd name="connsiteY2" fmla="*/ 1670926 h 1670926"/>
              <a:gd name="connsiteX0" fmla="*/ 0 w 6535251"/>
              <a:gd name="connsiteY0" fmla="*/ 7668 h 1675219"/>
              <a:gd name="connsiteX1" fmla="*/ 4023848 w 6535251"/>
              <a:gd name="connsiteY1" fmla="*/ 391126 h 1675219"/>
              <a:gd name="connsiteX2" fmla="*/ 6535251 w 6535251"/>
              <a:gd name="connsiteY2" fmla="*/ 1675219 h 1675219"/>
              <a:gd name="connsiteX0" fmla="*/ 0 w 6535251"/>
              <a:gd name="connsiteY0" fmla="*/ 7668 h 1675219"/>
              <a:gd name="connsiteX1" fmla="*/ 4023848 w 6535251"/>
              <a:gd name="connsiteY1" fmla="*/ 391126 h 1675219"/>
              <a:gd name="connsiteX2" fmla="*/ 6535251 w 6535251"/>
              <a:gd name="connsiteY2" fmla="*/ 1675219 h 1675219"/>
            </a:gdLst>
            <a:ahLst/>
            <a:cxnLst>
              <a:cxn ang="0">
                <a:pos x="connsiteX0" y="connsiteY0"/>
              </a:cxn>
              <a:cxn ang="0">
                <a:pos x="connsiteX1" y="connsiteY1"/>
              </a:cxn>
              <a:cxn ang="0">
                <a:pos x="connsiteX2" y="connsiteY2"/>
              </a:cxn>
            </a:cxnLst>
            <a:rect l="l" t="t" r="r" b="b"/>
            <a:pathLst>
              <a:path w="6535251" h="1675219">
                <a:moveTo>
                  <a:pt x="0" y="7668"/>
                </a:moveTo>
                <a:cubicBezTo>
                  <a:pt x="618613" y="-36578"/>
                  <a:pt x="2934640" y="113201"/>
                  <a:pt x="4023848" y="391126"/>
                </a:cubicBezTo>
                <a:cubicBezTo>
                  <a:pt x="5113057" y="669051"/>
                  <a:pt x="6017867" y="1075450"/>
                  <a:pt x="6535251" y="1675219"/>
                </a:cubicBezTo>
              </a:path>
            </a:pathLst>
          </a:cu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5" name="TextBox 274"/>
          <p:cNvSpPr txBox="1"/>
          <p:nvPr/>
        </p:nvSpPr>
        <p:spPr>
          <a:xfrm>
            <a:off x="2643649" y="4470147"/>
            <a:ext cx="1449359" cy="507831"/>
          </a:xfrm>
          <a:prstGeom prst="rect">
            <a:avLst/>
          </a:prstGeom>
          <a:noFill/>
        </p:spPr>
        <p:txBody>
          <a:bodyPr wrap="square" rtlCol="0">
            <a:spAutoFit/>
          </a:bodyPr>
          <a:lstStyle/>
          <a:p>
            <a:pPr algn="ctr"/>
            <a:r>
              <a:rPr lang="en-US" sz="1350" dirty="0">
                <a:solidFill>
                  <a:srgbClr val="000000"/>
                </a:solidFill>
              </a:rPr>
              <a:t>Process Understanding </a:t>
            </a:r>
          </a:p>
        </p:txBody>
      </p:sp>
      <p:sp>
        <p:nvSpPr>
          <p:cNvPr id="277" name="TextBox 276"/>
          <p:cNvSpPr txBox="1"/>
          <p:nvPr/>
        </p:nvSpPr>
        <p:spPr>
          <a:xfrm>
            <a:off x="4374671" y="4322966"/>
            <a:ext cx="1449359" cy="715581"/>
          </a:xfrm>
          <a:prstGeom prst="rect">
            <a:avLst/>
          </a:prstGeom>
          <a:noFill/>
        </p:spPr>
        <p:txBody>
          <a:bodyPr wrap="square" rtlCol="0">
            <a:spAutoFit/>
          </a:bodyPr>
          <a:lstStyle/>
          <a:p>
            <a:pPr algn="ctr"/>
            <a:r>
              <a:rPr lang="en-US" sz="1350" dirty="0">
                <a:solidFill>
                  <a:srgbClr val="000000"/>
                </a:solidFill>
              </a:rPr>
              <a:t>Equip Capability</a:t>
            </a:r>
          </a:p>
          <a:p>
            <a:pPr algn="ctr"/>
            <a:r>
              <a:rPr lang="en-US" sz="1350" dirty="0">
                <a:solidFill>
                  <a:srgbClr val="000000"/>
                </a:solidFill>
              </a:rPr>
              <a:t>&amp; Process Understanding</a:t>
            </a:r>
          </a:p>
        </p:txBody>
      </p:sp>
      <p:sp>
        <p:nvSpPr>
          <p:cNvPr id="278" name="TextBox 277"/>
          <p:cNvSpPr txBox="1"/>
          <p:nvPr/>
        </p:nvSpPr>
        <p:spPr>
          <a:xfrm>
            <a:off x="6129799" y="4426842"/>
            <a:ext cx="1449359" cy="507831"/>
          </a:xfrm>
          <a:prstGeom prst="rect">
            <a:avLst/>
          </a:prstGeom>
          <a:noFill/>
        </p:spPr>
        <p:txBody>
          <a:bodyPr wrap="square" rtlCol="0">
            <a:spAutoFit/>
          </a:bodyPr>
          <a:lstStyle/>
          <a:p>
            <a:pPr algn="ctr"/>
            <a:r>
              <a:rPr lang="en-US" sz="1350" dirty="0">
                <a:solidFill>
                  <a:srgbClr val="000000"/>
                </a:solidFill>
              </a:rPr>
              <a:t>Validation</a:t>
            </a:r>
          </a:p>
          <a:p>
            <a:pPr algn="ctr"/>
            <a:r>
              <a:rPr lang="en-US" sz="1350" dirty="0">
                <a:solidFill>
                  <a:srgbClr val="000000"/>
                </a:solidFill>
              </a:rPr>
              <a:t>&lt;Assurance&gt;</a:t>
            </a:r>
          </a:p>
        </p:txBody>
      </p:sp>
      <p:sp>
        <p:nvSpPr>
          <p:cNvPr id="279" name="Oval 278"/>
          <p:cNvSpPr/>
          <p:nvPr/>
        </p:nvSpPr>
        <p:spPr>
          <a:xfrm>
            <a:off x="4517013" y="3386861"/>
            <a:ext cx="400787" cy="400787"/>
          </a:xfrm>
          <a:prstGeom prst="ellipse">
            <a:avLst/>
          </a:prstGeom>
          <a:gradFill flip="none" rotWithShape="1">
            <a:gsLst>
              <a:gs pos="100000">
                <a:srgbClr val="B51D1D"/>
              </a:gs>
              <a:gs pos="0">
                <a:srgbClr val="DF5757"/>
              </a:gs>
            </a:gsLst>
            <a:path path="shape">
              <a:fillToRect l="50000" t="50000" r="50000" b="50000"/>
            </a:path>
            <a:tileRect/>
          </a:gradFill>
          <a:ln w="12700">
            <a:solidFill>
              <a:schemeClr val="accent2"/>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81" name="Oval 280"/>
          <p:cNvSpPr/>
          <p:nvPr/>
        </p:nvSpPr>
        <p:spPr>
          <a:xfrm>
            <a:off x="5215497" y="3469437"/>
            <a:ext cx="400787" cy="400787"/>
          </a:xfrm>
          <a:prstGeom prst="ellipse">
            <a:avLst/>
          </a:prstGeom>
          <a:gradFill flip="none" rotWithShape="1">
            <a:gsLst>
              <a:gs pos="100000">
                <a:srgbClr val="B51D1D"/>
              </a:gs>
              <a:gs pos="0">
                <a:srgbClr val="DF5757"/>
              </a:gs>
            </a:gsLst>
            <a:path path="shape">
              <a:fillToRect l="50000" t="50000" r="50000" b="50000"/>
            </a:path>
            <a:tileRect/>
          </a:gradFill>
          <a:ln w="12700">
            <a:solidFill>
              <a:schemeClr val="accent2"/>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82" name="Oval 281"/>
          <p:cNvSpPr/>
          <p:nvPr/>
        </p:nvSpPr>
        <p:spPr>
          <a:xfrm>
            <a:off x="6292550" y="3460056"/>
            <a:ext cx="400787" cy="400787"/>
          </a:xfrm>
          <a:prstGeom prst="ellipse">
            <a:avLst/>
          </a:prstGeom>
          <a:gradFill flip="none" rotWithShape="1">
            <a:gsLst>
              <a:gs pos="100000">
                <a:srgbClr val="B51D1D"/>
              </a:gs>
              <a:gs pos="0">
                <a:srgbClr val="DF5757"/>
              </a:gs>
            </a:gsLst>
            <a:path path="shape">
              <a:fillToRect l="50000" t="50000" r="50000" b="50000"/>
            </a:path>
            <a:tileRect/>
          </a:gradFill>
          <a:ln w="12700">
            <a:solidFill>
              <a:schemeClr val="accent2"/>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83" name="Oval 282"/>
          <p:cNvSpPr/>
          <p:nvPr/>
        </p:nvSpPr>
        <p:spPr>
          <a:xfrm>
            <a:off x="7096820" y="3457646"/>
            <a:ext cx="400787" cy="400787"/>
          </a:xfrm>
          <a:prstGeom prst="ellipse">
            <a:avLst/>
          </a:prstGeom>
          <a:gradFill flip="none" rotWithShape="1">
            <a:gsLst>
              <a:gs pos="100000">
                <a:srgbClr val="B51D1D"/>
              </a:gs>
              <a:gs pos="0">
                <a:srgbClr val="DF5757"/>
              </a:gs>
            </a:gsLst>
            <a:path path="shape">
              <a:fillToRect l="50000" t="50000" r="50000" b="50000"/>
            </a:path>
            <a:tileRect/>
          </a:gradFill>
          <a:ln w="12700">
            <a:solidFill>
              <a:schemeClr val="accent2"/>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84" name="Oval 283"/>
          <p:cNvSpPr/>
          <p:nvPr/>
        </p:nvSpPr>
        <p:spPr>
          <a:xfrm>
            <a:off x="6694168" y="3466157"/>
            <a:ext cx="400787" cy="400787"/>
          </a:xfrm>
          <a:prstGeom prst="ellipse">
            <a:avLst/>
          </a:prstGeom>
          <a:gradFill flip="none" rotWithShape="1">
            <a:gsLst>
              <a:gs pos="100000">
                <a:srgbClr val="B51D1D"/>
              </a:gs>
              <a:gs pos="0">
                <a:srgbClr val="DF5757"/>
              </a:gs>
            </a:gsLst>
            <a:path path="shape">
              <a:fillToRect l="50000" t="50000" r="50000" b="50000"/>
            </a:path>
            <a:tileRect/>
          </a:gradFill>
          <a:ln w="12700">
            <a:solidFill>
              <a:schemeClr val="accent2"/>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91" name="Oval 290"/>
          <p:cNvSpPr/>
          <p:nvPr/>
        </p:nvSpPr>
        <p:spPr>
          <a:xfrm>
            <a:off x="3041358" y="4089901"/>
            <a:ext cx="150737" cy="150737"/>
          </a:xfrm>
          <a:prstGeom prst="ellipse">
            <a:avLst/>
          </a:prstGeom>
          <a:gradFill flip="none" rotWithShape="1">
            <a:gsLst>
              <a:gs pos="0">
                <a:srgbClr val="00B0F0"/>
              </a:gs>
              <a:gs pos="100000">
                <a:srgbClr val="0070C0"/>
              </a:gs>
            </a:gsLst>
            <a:path path="shape">
              <a:fillToRect l="50000" t="50000" r="50000" b="50000"/>
            </a:path>
            <a:tileRect/>
          </a:gradFill>
          <a:ln w="12700">
            <a:solidFill>
              <a:schemeClr val="accent5">
                <a:lumMod val="75000"/>
              </a:schemeClr>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1" name="Oval 300"/>
          <p:cNvSpPr/>
          <p:nvPr/>
        </p:nvSpPr>
        <p:spPr>
          <a:xfrm>
            <a:off x="2476559" y="3561137"/>
            <a:ext cx="150737" cy="150737"/>
          </a:xfrm>
          <a:prstGeom prst="ellipse">
            <a:avLst/>
          </a:prstGeom>
          <a:gradFill flip="none" rotWithShape="1">
            <a:gsLst>
              <a:gs pos="0">
                <a:srgbClr val="00B0F0"/>
              </a:gs>
              <a:gs pos="100000">
                <a:srgbClr val="0070C0"/>
              </a:gs>
            </a:gsLst>
            <a:path path="shape">
              <a:fillToRect l="50000" t="50000" r="50000" b="50000"/>
            </a:path>
            <a:tileRect/>
          </a:gradFill>
          <a:ln w="12700">
            <a:solidFill>
              <a:schemeClr val="accent5">
                <a:lumMod val="75000"/>
              </a:schemeClr>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2" name="Oval 301"/>
          <p:cNvSpPr/>
          <p:nvPr/>
        </p:nvSpPr>
        <p:spPr>
          <a:xfrm>
            <a:off x="2010604" y="3355396"/>
            <a:ext cx="150737" cy="150737"/>
          </a:xfrm>
          <a:prstGeom prst="ellipse">
            <a:avLst/>
          </a:prstGeom>
          <a:gradFill flip="none" rotWithShape="1">
            <a:gsLst>
              <a:gs pos="0">
                <a:srgbClr val="00B0F0"/>
              </a:gs>
              <a:gs pos="100000">
                <a:srgbClr val="0070C0"/>
              </a:gs>
            </a:gsLst>
            <a:path path="shape">
              <a:fillToRect l="50000" t="50000" r="50000" b="50000"/>
            </a:path>
            <a:tileRect/>
          </a:gradFill>
          <a:ln w="12700">
            <a:solidFill>
              <a:schemeClr val="accent5">
                <a:lumMod val="75000"/>
              </a:schemeClr>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5" name="Oval 304"/>
          <p:cNvSpPr/>
          <p:nvPr/>
        </p:nvSpPr>
        <p:spPr>
          <a:xfrm>
            <a:off x="3140300" y="3173080"/>
            <a:ext cx="150737" cy="150737"/>
          </a:xfrm>
          <a:prstGeom prst="ellipse">
            <a:avLst/>
          </a:prstGeom>
          <a:gradFill flip="none" rotWithShape="1">
            <a:gsLst>
              <a:gs pos="0">
                <a:srgbClr val="00B0F0"/>
              </a:gs>
              <a:gs pos="100000">
                <a:srgbClr val="0070C0"/>
              </a:gs>
            </a:gsLst>
            <a:path path="shape">
              <a:fillToRect l="50000" t="50000" r="50000" b="50000"/>
            </a:path>
            <a:tileRect/>
          </a:gradFill>
          <a:ln w="12700">
            <a:solidFill>
              <a:schemeClr val="accent5">
                <a:lumMod val="75000"/>
              </a:schemeClr>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7" name="Oval 306"/>
          <p:cNvSpPr/>
          <p:nvPr/>
        </p:nvSpPr>
        <p:spPr>
          <a:xfrm>
            <a:off x="1474570" y="4753077"/>
            <a:ext cx="150737" cy="150737"/>
          </a:xfrm>
          <a:prstGeom prst="ellipse">
            <a:avLst/>
          </a:prstGeom>
          <a:gradFill flip="none" rotWithShape="1">
            <a:gsLst>
              <a:gs pos="0">
                <a:srgbClr val="00B0F0"/>
              </a:gs>
              <a:gs pos="100000">
                <a:srgbClr val="0070C0"/>
              </a:gs>
            </a:gsLst>
            <a:path path="shape">
              <a:fillToRect l="50000" t="50000" r="50000" b="50000"/>
            </a:path>
            <a:tileRect/>
          </a:gradFill>
          <a:ln w="12700">
            <a:solidFill>
              <a:schemeClr val="accent5">
                <a:lumMod val="75000"/>
              </a:schemeClr>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0" name="Oval 309"/>
          <p:cNvSpPr/>
          <p:nvPr/>
        </p:nvSpPr>
        <p:spPr>
          <a:xfrm>
            <a:off x="2298627" y="4341595"/>
            <a:ext cx="150737" cy="150737"/>
          </a:xfrm>
          <a:prstGeom prst="ellipse">
            <a:avLst/>
          </a:prstGeom>
          <a:gradFill flip="none" rotWithShape="1">
            <a:gsLst>
              <a:gs pos="0">
                <a:srgbClr val="00B0F0"/>
              </a:gs>
              <a:gs pos="100000">
                <a:srgbClr val="0070C0"/>
              </a:gs>
            </a:gsLst>
            <a:path path="shape">
              <a:fillToRect l="50000" t="50000" r="50000" b="50000"/>
            </a:path>
            <a:tileRect/>
          </a:gradFill>
          <a:ln w="12700">
            <a:solidFill>
              <a:schemeClr val="accent5">
                <a:lumMod val="75000"/>
              </a:schemeClr>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6" name="Oval 315"/>
          <p:cNvSpPr/>
          <p:nvPr/>
        </p:nvSpPr>
        <p:spPr>
          <a:xfrm>
            <a:off x="1474570" y="2435998"/>
            <a:ext cx="150737" cy="150737"/>
          </a:xfrm>
          <a:prstGeom prst="ellipse">
            <a:avLst/>
          </a:prstGeom>
          <a:gradFill flip="none" rotWithShape="1">
            <a:gsLst>
              <a:gs pos="0">
                <a:srgbClr val="00B0F0"/>
              </a:gs>
              <a:gs pos="100000">
                <a:srgbClr val="0070C0"/>
              </a:gs>
            </a:gsLst>
            <a:path path="shape">
              <a:fillToRect l="50000" t="50000" r="50000" b="50000"/>
            </a:path>
            <a:tileRect/>
          </a:gradFill>
          <a:ln w="12700">
            <a:solidFill>
              <a:schemeClr val="accent5">
                <a:lumMod val="75000"/>
              </a:schemeClr>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8" name="Oval 317"/>
          <p:cNvSpPr/>
          <p:nvPr/>
        </p:nvSpPr>
        <p:spPr>
          <a:xfrm>
            <a:off x="1448073" y="3350891"/>
            <a:ext cx="150737" cy="150737"/>
          </a:xfrm>
          <a:prstGeom prst="ellipse">
            <a:avLst/>
          </a:prstGeom>
          <a:gradFill flip="none" rotWithShape="1">
            <a:gsLst>
              <a:gs pos="0">
                <a:srgbClr val="00B0F0"/>
              </a:gs>
              <a:gs pos="100000">
                <a:srgbClr val="0070C0"/>
              </a:gs>
            </a:gsLst>
            <a:path path="shape">
              <a:fillToRect l="50000" t="50000" r="50000" b="50000"/>
            </a:path>
            <a:tileRect/>
          </a:gradFill>
          <a:ln w="12700">
            <a:solidFill>
              <a:schemeClr val="accent5">
                <a:lumMod val="75000"/>
              </a:schemeClr>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3" name="Oval 322"/>
          <p:cNvSpPr/>
          <p:nvPr/>
        </p:nvSpPr>
        <p:spPr>
          <a:xfrm>
            <a:off x="3605936" y="3678476"/>
            <a:ext cx="150737" cy="150737"/>
          </a:xfrm>
          <a:prstGeom prst="ellipse">
            <a:avLst/>
          </a:prstGeom>
          <a:gradFill flip="none" rotWithShape="1">
            <a:gsLst>
              <a:gs pos="0">
                <a:srgbClr val="00B0F0"/>
              </a:gs>
              <a:gs pos="100000">
                <a:srgbClr val="0070C0"/>
              </a:gs>
            </a:gsLst>
            <a:path path="shape">
              <a:fillToRect l="50000" t="50000" r="50000" b="50000"/>
            </a:path>
            <a:tileRect/>
          </a:gradFill>
          <a:ln w="12700">
            <a:solidFill>
              <a:schemeClr val="accent5">
                <a:lumMod val="75000"/>
              </a:schemeClr>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36" name="Group 335"/>
          <p:cNvGrpSpPr/>
          <p:nvPr/>
        </p:nvGrpSpPr>
        <p:grpSpPr>
          <a:xfrm>
            <a:off x="2607108" y="5578586"/>
            <a:ext cx="2496182" cy="300082"/>
            <a:chOff x="2286000" y="6431518"/>
            <a:chExt cx="3328242" cy="400109"/>
          </a:xfrm>
        </p:grpSpPr>
        <p:sp>
          <p:nvSpPr>
            <p:cNvPr id="324" name="Oval 323"/>
            <p:cNvSpPr/>
            <p:nvPr/>
          </p:nvSpPr>
          <p:spPr>
            <a:xfrm>
              <a:off x="2286000" y="6493319"/>
              <a:ext cx="263969" cy="263969"/>
            </a:xfrm>
            <a:prstGeom prst="ellipse">
              <a:avLst/>
            </a:prstGeom>
            <a:gradFill flip="none" rotWithShape="1">
              <a:gsLst>
                <a:gs pos="0">
                  <a:srgbClr val="00B0F0"/>
                </a:gs>
                <a:gs pos="100000">
                  <a:srgbClr val="0070C0"/>
                </a:gs>
              </a:gsLst>
              <a:path path="shape">
                <a:fillToRect l="50000" t="50000" r="50000" b="50000"/>
              </a:path>
              <a:tileRect/>
            </a:gradFill>
            <a:ln w="12700">
              <a:solidFill>
                <a:schemeClr val="accent5">
                  <a:lumMod val="75000"/>
                </a:schemeClr>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26" name="Straight Arrow Connector 325"/>
            <p:cNvCxnSpPr/>
            <p:nvPr/>
          </p:nvCxnSpPr>
          <p:spPr>
            <a:xfrm>
              <a:off x="2590800" y="6620127"/>
              <a:ext cx="395287"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33" name="TextBox 332"/>
            <p:cNvSpPr txBox="1"/>
            <p:nvPr/>
          </p:nvSpPr>
          <p:spPr>
            <a:xfrm>
              <a:off x="2981325" y="6431518"/>
              <a:ext cx="2632917" cy="400109"/>
            </a:xfrm>
            <a:prstGeom prst="rect">
              <a:avLst/>
            </a:prstGeom>
            <a:noFill/>
          </p:spPr>
          <p:txBody>
            <a:bodyPr wrap="square" rtlCol="0">
              <a:spAutoFit/>
            </a:bodyPr>
            <a:lstStyle/>
            <a:p>
              <a:r>
                <a:rPr lang="en-US" sz="1350" dirty="0">
                  <a:solidFill>
                    <a:srgbClr val="7030A0"/>
                  </a:solidFill>
                </a:rPr>
                <a:t>Small/pilot scale</a:t>
              </a:r>
            </a:p>
          </p:txBody>
        </p:sp>
      </p:grpSp>
      <p:grpSp>
        <p:nvGrpSpPr>
          <p:cNvPr id="335" name="Group 334"/>
          <p:cNvGrpSpPr/>
          <p:nvPr/>
        </p:nvGrpSpPr>
        <p:grpSpPr>
          <a:xfrm>
            <a:off x="4728802" y="5569841"/>
            <a:ext cx="2567619" cy="304059"/>
            <a:chOff x="5505228" y="6186841"/>
            <a:chExt cx="3423492" cy="405412"/>
          </a:xfrm>
        </p:grpSpPr>
        <p:sp>
          <p:nvSpPr>
            <p:cNvPr id="286" name="Oval 285"/>
            <p:cNvSpPr/>
            <p:nvPr/>
          </p:nvSpPr>
          <p:spPr>
            <a:xfrm>
              <a:off x="5505228" y="6188984"/>
              <a:ext cx="403269" cy="403269"/>
            </a:xfrm>
            <a:prstGeom prst="ellipse">
              <a:avLst/>
            </a:prstGeom>
            <a:gradFill flip="none" rotWithShape="1">
              <a:gsLst>
                <a:gs pos="100000">
                  <a:srgbClr val="B51D1D"/>
                </a:gs>
                <a:gs pos="0">
                  <a:srgbClr val="DF5757"/>
                </a:gs>
              </a:gsLst>
              <a:path path="shape">
                <a:fillToRect l="50000" t="50000" r="50000" b="50000"/>
              </a:path>
              <a:tileRect/>
            </a:gradFill>
            <a:ln w="12700">
              <a:solidFill>
                <a:schemeClr val="accent2"/>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27" name="Straight Arrow Connector 326"/>
            <p:cNvCxnSpPr/>
            <p:nvPr/>
          </p:nvCxnSpPr>
          <p:spPr>
            <a:xfrm>
              <a:off x="5952903" y="6379202"/>
              <a:ext cx="404812"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34" name="TextBox 333"/>
            <p:cNvSpPr txBox="1"/>
            <p:nvPr/>
          </p:nvSpPr>
          <p:spPr>
            <a:xfrm>
              <a:off x="6295803" y="6186841"/>
              <a:ext cx="2632917" cy="400109"/>
            </a:xfrm>
            <a:prstGeom prst="rect">
              <a:avLst/>
            </a:prstGeom>
            <a:noFill/>
          </p:spPr>
          <p:txBody>
            <a:bodyPr wrap="square" rtlCol="0">
              <a:spAutoFit/>
            </a:bodyPr>
            <a:lstStyle/>
            <a:p>
              <a:r>
                <a:rPr lang="en-US" sz="1350" dirty="0">
                  <a:solidFill>
                    <a:srgbClr val="7030A0"/>
                  </a:solidFill>
                </a:rPr>
                <a:t>At-scale</a:t>
              </a:r>
            </a:p>
          </p:txBody>
        </p:sp>
      </p:grpSp>
      <p:grpSp>
        <p:nvGrpSpPr>
          <p:cNvPr id="35" name="Group 34"/>
          <p:cNvGrpSpPr/>
          <p:nvPr/>
        </p:nvGrpSpPr>
        <p:grpSpPr>
          <a:xfrm>
            <a:off x="3443441" y="2566003"/>
            <a:ext cx="1943100" cy="507673"/>
            <a:chOff x="4102525" y="2283235"/>
            <a:chExt cx="2590800" cy="676897"/>
          </a:xfrm>
        </p:grpSpPr>
        <p:cxnSp>
          <p:nvCxnSpPr>
            <p:cNvPr id="36" name="Straight Arrow Connector 35"/>
            <p:cNvCxnSpPr/>
            <p:nvPr/>
          </p:nvCxnSpPr>
          <p:spPr>
            <a:xfrm>
              <a:off x="4505666" y="2590800"/>
              <a:ext cx="1666534" cy="1868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4668573" y="2283235"/>
              <a:ext cx="1275027" cy="369332"/>
            </a:xfrm>
            <a:prstGeom prst="rect">
              <a:avLst/>
            </a:prstGeom>
            <a:noFill/>
          </p:spPr>
          <p:txBody>
            <a:bodyPr wrap="square" rtlCol="0">
              <a:spAutoFit/>
            </a:bodyPr>
            <a:lstStyle/>
            <a:p>
              <a:r>
                <a:rPr lang="en-US" sz="1200" b="1" dirty="0">
                  <a:solidFill>
                    <a:srgbClr val="000000"/>
                  </a:solidFill>
                </a:rPr>
                <a:t>Scale- Up</a:t>
              </a:r>
            </a:p>
          </p:txBody>
        </p:sp>
        <p:sp>
          <p:nvSpPr>
            <p:cNvPr id="38" name="TextBox 37"/>
            <p:cNvSpPr txBox="1"/>
            <p:nvPr/>
          </p:nvSpPr>
          <p:spPr>
            <a:xfrm>
              <a:off x="4102525" y="2590800"/>
              <a:ext cx="2590800" cy="369332"/>
            </a:xfrm>
            <a:prstGeom prst="rect">
              <a:avLst/>
            </a:prstGeom>
            <a:noFill/>
          </p:spPr>
          <p:txBody>
            <a:bodyPr wrap="square" rtlCol="0">
              <a:spAutoFit/>
            </a:bodyPr>
            <a:lstStyle/>
            <a:p>
              <a:pPr algn="ctr"/>
              <a:r>
                <a:rPr lang="en-US" sz="1200" b="1" dirty="0">
                  <a:solidFill>
                    <a:srgbClr val="000000"/>
                  </a:solidFill>
                </a:rPr>
                <a:t>At-Scale Experiments</a:t>
              </a:r>
            </a:p>
          </p:txBody>
        </p:sp>
      </p:grpSp>
      <p:sp>
        <p:nvSpPr>
          <p:cNvPr id="39" name="Oval 38"/>
          <p:cNvSpPr/>
          <p:nvPr/>
        </p:nvSpPr>
        <p:spPr>
          <a:xfrm>
            <a:off x="1738337" y="4025532"/>
            <a:ext cx="150737" cy="150737"/>
          </a:xfrm>
          <a:prstGeom prst="ellipse">
            <a:avLst/>
          </a:prstGeom>
          <a:gradFill flip="none" rotWithShape="1">
            <a:gsLst>
              <a:gs pos="0">
                <a:srgbClr val="00B0F0"/>
              </a:gs>
              <a:gs pos="100000">
                <a:srgbClr val="0070C0"/>
              </a:gs>
            </a:gsLst>
            <a:path path="shape">
              <a:fillToRect l="50000" t="50000" r="50000" b="50000"/>
            </a:path>
            <a:tileRect/>
          </a:gradFill>
          <a:ln w="12700">
            <a:solidFill>
              <a:schemeClr val="accent5">
                <a:lumMod val="75000"/>
              </a:schemeClr>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Oval 39"/>
          <p:cNvSpPr/>
          <p:nvPr/>
        </p:nvSpPr>
        <p:spPr>
          <a:xfrm>
            <a:off x="1831607" y="2696793"/>
            <a:ext cx="150737" cy="150737"/>
          </a:xfrm>
          <a:prstGeom prst="ellipse">
            <a:avLst/>
          </a:prstGeom>
          <a:gradFill flip="none" rotWithShape="1">
            <a:gsLst>
              <a:gs pos="0">
                <a:srgbClr val="00B0F0"/>
              </a:gs>
              <a:gs pos="100000">
                <a:srgbClr val="0070C0"/>
              </a:gs>
            </a:gsLst>
            <a:path path="shape">
              <a:fillToRect l="50000" t="50000" r="50000" b="50000"/>
            </a:path>
            <a:tileRect/>
          </a:gradFill>
          <a:ln w="12700">
            <a:solidFill>
              <a:schemeClr val="accent5">
                <a:lumMod val="75000"/>
              </a:schemeClr>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Oval 40"/>
          <p:cNvSpPr/>
          <p:nvPr/>
        </p:nvSpPr>
        <p:spPr>
          <a:xfrm>
            <a:off x="3124024" y="3604112"/>
            <a:ext cx="150737" cy="150737"/>
          </a:xfrm>
          <a:prstGeom prst="ellipse">
            <a:avLst/>
          </a:prstGeom>
          <a:gradFill flip="none" rotWithShape="1">
            <a:gsLst>
              <a:gs pos="0">
                <a:srgbClr val="00B0F0"/>
              </a:gs>
              <a:gs pos="100000">
                <a:srgbClr val="0070C0"/>
              </a:gs>
            </a:gsLst>
            <a:path path="shape">
              <a:fillToRect l="50000" t="50000" r="50000" b="50000"/>
            </a:path>
            <a:tileRect/>
          </a:gradFill>
          <a:ln w="12700">
            <a:solidFill>
              <a:schemeClr val="accent5">
                <a:lumMod val="75000"/>
              </a:schemeClr>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Oval 41"/>
          <p:cNvSpPr/>
          <p:nvPr/>
        </p:nvSpPr>
        <p:spPr>
          <a:xfrm>
            <a:off x="3330500" y="3907585"/>
            <a:ext cx="150737" cy="150737"/>
          </a:xfrm>
          <a:prstGeom prst="ellipse">
            <a:avLst/>
          </a:prstGeom>
          <a:gradFill flip="none" rotWithShape="1">
            <a:gsLst>
              <a:gs pos="0">
                <a:srgbClr val="00B0F0"/>
              </a:gs>
              <a:gs pos="100000">
                <a:srgbClr val="0070C0"/>
              </a:gs>
            </a:gsLst>
            <a:path path="shape">
              <a:fillToRect l="50000" t="50000" r="50000" b="50000"/>
            </a:path>
            <a:tileRect/>
          </a:gradFill>
          <a:ln w="12700">
            <a:solidFill>
              <a:schemeClr val="accent5">
                <a:lumMod val="75000"/>
              </a:schemeClr>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Oval 42"/>
          <p:cNvSpPr/>
          <p:nvPr/>
        </p:nvSpPr>
        <p:spPr>
          <a:xfrm>
            <a:off x="2765701" y="3378821"/>
            <a:ext cx="150737" cy="150737"/>
          </a:xfrm>
          <a:prstGeom prst="ellipse">
            <a:avLst/>
          </a:prstGeom>
          <a:gradFill flip="none" rotWithShape="1">
            <a:gsLst>
              <a:gs pos="0">
                <a:srgbClr val="00B0F0"/>
              </a:gs>
              <a:gs pos="100000">
                <a:srgbClr val="0070C0"/>
              </a:gs>
            </a:gsLst>
            <a:path path="shape">
              <a:fillToRect l="50000" t="50000" r="50000" b="50000"/>
            </a:path>
            <a:tileRect/>
          </a:gradFill>
          <a:ln w="12700">
            <a:solidFill>
              <a:schemeClr val="accent5">
                <a:lumMod val="75000"/>
              </a:schemeClr>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Oval 43"/>
          <p:cNvSpPr/>
          <p:nvPr/>
        </p:nvSpPr>
        <p:spPr>
          <a:xfrm>
            <a:off x="2299746" y="3173080"/>
            <a:ext cx="150737" cy="150737"/>
          </a:xfrm>
          <a:prstGeom prst="ellipse">
            <a:avLst/>
          </a:prstGeom>
          <a:gradFill flip="none" rotWithShape="1">
            <a:gsLst>
              <a:gs pos="0">
                <a:srgbClr val="00B0F0"/>
              </a:gs>
              <a:gs pos="100000">
                <a:srgbClr val="0070C0"/>
              </a:gs>
            </a:gsLst>
            <a:path path="shape">
              <a:fillToRect l="50000" t="50000" r="50000" b="50000"/>
            </a:path>
            <a:tileRect/>
          </a:gradFill>
          <a:ln w="12700">
            <a:solidFill>
              <a:schemeClr val="accent5">
                <a:lumMod val="75000"/>
              </a:schemeClr>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5" name="Oval 44"/>
          <p:cNvSpPr/>
          <p:nvPr/>
        </p:nvSpPr>
        <p:spPr>
          <a:xfrm>
            <a:off x="2883453" y="4276105"/>
            <a:ext cx="150737" cy="150737"/>
          </a:xfrm>
          <a:prstGeom prst="ellipse">
            <a:avLst/>
          </a:prstGeom>
          <a:gradFill flip="none" rotWithShape="1">
            <a:gsLst>
              <a:gs pos="0">
                <a:srgbClr val="00B0F0"/>
              </a:gs>
              <a:gs pos="100000">
                <a:srgbClr val="0070C0"/>
              </a:gs>
            </a:gsLst>
            <a:path path="shape">
              <a:fillToRect l="50000" t="50000" r="50000" b="50000"/>
            </a:path>
            <a:tileRect/>
          </a:gradFill>
          <a:ln w="12700">
            <a:solidFill>
              <a:schemeClr val="accent5">
                <a:lumMod val="75000"/>
              </a:schemeClr>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Oval 45"/>
          <p:cNvSpPr/>
          <p:nvPr/>
        </p:nvSpPr>
        <p:spPr>
          <a:xfrm>
            <a:off x="1763712" y="4570761"/>
            <a:ext cx="150737" cy="150737"/>
          </a:xfrm>
          <a:prstGeom prst="ellipse">
            <a:avLst/>
          </a:prstGeom>
          <a:gradFill flip="none" rotWithShape="1">
            <a:gsLst>
              <a:gs pos="0">
                <a:srgbClr val="00B0F0"/>
              </a:gs>
              <a:gs pos="100000">
                <a:srgbClr val="0070C0"/>
              </a:gs>
            </a:gsLst>
            <a:path path="shape">
              <a:fillToRect l="50000" t="50000" r="50000" b="50000"/>
            </a:path>
            <a:tileRect/>
          </a:gradFill>
          <a:ln w="12700">
            <a:solidFill>
              <a:schemeClr val="accent5">
                <a:lumMod val="75000"/>
              </a:schemeClr>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Oval 46"/>
          <p:cNvSpPr/>
          <p:nvPr/>
        </p:nvSpPr>
        <p:spPr>
          <a:xfrm>
            <a:off x="2587769" y="4159279"/>
            <a:ext cx="150737" cy="150737"/>
          </a:xfrm>
          <a:prstGeom prst="ellipse">
            <a:avLst/>
          </a:prstGeom>
          <a:gradFill flip="none" rotWithShape="1">
            <a:gsLst>
              <a:gs pos="0">
                <a:srgbClr val="00B0F0"/>
              </a:gs>
              <a:gs pos="100000">
                <a:srgbClr val="0070C0"/>
              </a:gs>
            </a:gsLst>
            <a:path path="shape">
              <a:fillToRect l="50000" t="50000" r="50000" b="50000"/>
            </a:path>
            <a:tileRect/>
          </a:gradFill>
          <a:ln w="12700">
            <a:solidFill>
              <a:schemeClr val="accent5">
                <a:lumMod val="75000"/>
              </a:schemeClr>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Oval 47"/>
          <p:cNvSpPr/>
          <p:nvPr/>
        </p:nvSpPr>
        <p:spPr>
          <a:xfrm>
            <a:off x="2380443" y="2825933"/>
            <a:ext cx="150737" cy="150737"/>
          </a:xfrm>
          <a:prstGeom prst="ellipse">
            <a:avLst/>
          </a:prstGeom>
          <a:gradFill flip="none" rotWithShape="1">
            <a:gsLst>
              <a:gs pos="0">
                <a:srgbClr val="00B0F0"/>
              </a:gs>
              <a:gs pos="100000">
                <a:srgbClr val="0070C0"/>
              </a:gs>
            </a:gsLst>
            <a:path path="shape">
              <a:fillToRect l="50000" t="50000" r="50000" b="50000"/>
            </a:path>
            <a:tileRect/>
          </a:gradFill>
          <a:ln w="12700">
            <a:solidFill>
              <a:schemeClr val="accent5">
                <a:lumMod val="75000"/>
              </a:schemeClr>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9" name="Oval 48"/>
          <p:cNvSpPr/>
          <p:nvPr/>
        </p:nvSpPr>
        <p:spPr>
          <a:xfrm>
            <a:off x="1737215" y="3168575"/>
            <a:ext cx="150737" cy="150737"/>
          </a:xfrm>
          <a:prstGeom prst="ellipse">
            <a:avLst/>
          </a:prstGeom>
          <a:gradFill flip="none" rotWithShape="1">
            <a:gsLst>
              <a:gs pos="0">
                <a:srgbClr val="00B0F0"/>
              </a:gs>
              <a:gs pos="100000">
                <a:srgbClr val="0070C0"/>
              </a:gs>
            </a:gsLst>
            <a:path path="shape">
              <a:fillToRect l="50000" t="50000" r="50000" b="50000"/>
            </a:path>
            <a:tileRect/>
          </a:gradFill>
          <a:ln w="12700">
            <a:solidFill>
              <a:schemeClr val="accent5">
                <a:lumMod val="75000"/>
              </a:schemeClr>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0" name="Oval 49"/>
          <p:cNvSpPr/>
          <p:nvPr/>
        </p:nvSpPr>
        <p:spPr>
          <a:xfrm>
            <a:off x="3895078" y="3496160"/>
            <a:ext cx="150737" cy="150737"/>
          </a:xfrm>
          <a:prstGeom prst="ellipse">
            <a:avLst/>
          </a:prstGeom>
          <a:gradFill flip="none" rotWithShape="1">
            <a:gsLst>
              <a:gs pos="0">
                <a:srgbClr val="00B0F0"/>
              </a:gs>
              <a:gs pos="100000">
                <a:srgbClr val="0070C0"/>
              </a:gs>
            </a:gsLst>
            <a:path path="shape">
              <a:fillToRect l="50000" t="50000" r="50000" b="50000"/>
            </a:path>
            <a:tileRect/>
          </a:gradFill>
          <a:ln w="12700">
            <a:solidFill>
              <a:schemeClr val="accent5">
                <a:lumMod val="75000"/>
              </a:schemeClr>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Oval 50"/>
          <p:cNvSpPr/>
          <p:nvPr/>
        </p:nvSpPr>
        <p:spPr>
          <a:xfrm>
            <a:off x="2027479" y="3843216"/>
            <a:ext cx="150737" cy="150737"/>
          </a:xfrm>
          <a:prstGeom prst="ellipse">
            <a:avLst/>
          </a:prstGeom>
          <a:gradFill flip="none" rotWithShape="1">
            <a:gsLst>
              <a:gs pos="0">
                <a:srgbClr val="00B0F0"/>
              </a:gs>
              <a:gs pos="100000">
                <a:srgbClr val="0070C0"/>
              </a:gs>
            </a:gsLst>
            <a:path path="shape">
              <a:fillToRect l="50000" t="50000" r="50000" b="50000"/>
            </a:path>
            <a:tileRect/>
          </a:gradFill>
          <a:ln w="12700">
            <a:solidFill>
              <a:schemeClr val="accent5">
                <a:lumMod val="75000"/>
              </a:schemeClr>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Oval 51"/>
          <p:cNvSpPr/>
          <p:nvPr/>
        </p:nvSpPr>
        <p:spPr>
          <a:xfrm>
            <a:off x="2737480" y="3086728"/>
            <a:ext cx="150737" cy="150737"/>
          </a:xfrm>
          <a:prstGeom prst="ellipse">
            <a:avLst/>
          </a:prstGeom>
          <a:gradFill flip="none" rotWithShape="1">
            <a:gsLst>
              <a:gs pos="0">
                <a:srgbClr val="00B0F0"/>
              </a:gs>
              <a:gs pos="100000">
                <a:srgbClr val="0070C0"/>
              </a:gs>
            </a:gsLst>
            <a:path path="shape">
              <a:fillToRect l="50000" t="50000" r="50000" b="50000"/>
            </a:path>
            <a:tileRect/>
          </a:gradFill>
          <a:ln w="12700">
            <a:solidFill>
              <a:schemeClr val="accent5">
                <a:lumMod val="75000"/>
              </a:schemeClr>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Oval 52"/>
          <p:cNvSpPr/>
          <p:nvPr/>
        </p:nvSpPr>
        <p:spPr>
          <a:xfrm>
            <a:off x="3413166" y="3421796"/>
            <a:ext cx="150737" cy="150737"/>
          </a:xfrm>
          <a:prstGeom prst="ellipse">
            <a:avLst/>
          </a:prstGeom>
          <a:gradFill flip="none" rotWithShape="1">
            <a:gsLst>
              <a:gs pos="0">
                <a:srgbClr val="00B0F0"/>
              </a:gs>
              <a:gs pos="100000">
                <a:srgbClr val="0070C0"/>
              </a:gs>
            </a:gsLst>
            <a:path path="shape">
              <a:fillToRect l="50000" t="50000" r="50000" b="50000"/>
            </a:path>
            <a:tileRect/>
          </a:gradFill>
          <a:ln w="12700">
            <a:solidFill>
              <a:schemeClr val="accent5">
                <a:lumMod val="75000"/>
              </a:schemeClr>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349789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14216" y="1212416"/>
            <a:ext cx="5695406" cy="3457388"/>
          </a:xfrm>
        </p:spPr>
        <p:txBody>
          <a:bodyPr/>
          <a:lstStyle/>
          <a:p>
            <a:r>
              <a:rPr lang="en-US" sz="1600" dirty="0">
                <a:solidFill>
                  <a:schemeClr val="tx1"/>
                </a:solidFill>
                <a:sym typeface="Wingdings" panose="05000000000000000000" pitchFamily="2" charset="2"/>
              </a:rPr>
              <a:t>Considerations </a:t>
            </a:r>
            <a:r>
              <a:rPr lang="en-US" sz="1600" i="1" dirty="0">
                <a:solidFill>
                  <a:schemeClr val="tx1"/>
                </a:solidFill>
                <a:sym typeface="Wingdings" panose="05000000000000000000" pitchFamily="2" charset="2"/>
              </a:rPr>
              <a:t>before</a:t>
            </a:r>
            <a:r>
              <a:rPr lang="en-US" sz="1600" dirty="0">
                <a:solidFill>
                  <a:schemeClr val="tx1"/>
                </a:solidFill>
                <a:sym typeface="Wingdings" panose="05000000000000000000" pitchFamily="2" charset="2"/>
              </a:rPr>
              <a:t> process development begins:</a:t>
            </a:r>
          </a:p>
          <a:p>
            <a:endParaRPr lang="en-US" sz="1600" dirty="0">
              <a:solidFill>
                <a:schemeClr val="tx1"/>
              </a:solidFill>
              <a:sym typeface="Wingdings" panose="05000000000000000000" pitchFamily="2" charset="2"/>
            </a:endParaRPr>
          </a:p>
          <a:p>
            <a:r>
              <a:rPr lang="en-US" sz="1600" dirty="0">
                <a:solidFill>
                  <a:schemeClr val="tx1"/>
                </a:solidFill>
                <a:sym typeface="Wingdings" panose="05000000000000000000" pitchFamily="2" charset="2"/>
              </a:rPr>
              <a:t>DRUG TARGET</a:t>
            </a:r>
          </a:p>
          <a:p>
            <a:pPr marL="285750" indent="-285750">
              <a:buFont typeface="Arial" panose="020B0604020202020204" pitchFamily="34" charset="0"/>
              <a:buChar char="•"/>
            </a:pPr>
            <a:r>
              <a:rPr lang="en-US" sz="1600" dirty="0">
                <a:solidFill>
                  <a:schemeClr val="tx1"/>
                </a:solidFill>
                <a:sym typeface="Wingdings" panose="05000000000000000000" pitchFamily="2" charset="2"/>
              </a:rPr>
              <a:t>Unintended effects?</a:t>
            </a:r>
          </a:p>
          <a:p>
            <a:pPr marL="285750" indent="-285750">
              <a:buFont typeface="Arial" panose="020B0604020202020204" pitchFamily="34" charset="0"/>
              <a:buChar char="•"/>
            </a:pPr>
            <a:r>
              <a:rPr lang="en-US" sz="1600" dirty="0">
                <a:solidFill>
                  <a:schemeClr val="tx1"/>
                </a:solidFill>
                <a:sym typeface="Wingdings" panose="05000000000000000000" pitchFamily="2" charset="2"/>
              </a:rPr>
              <a:t>Glycosylation?</a:t>
            </a:r>
          </a:p>
          <a:p>
            <a:pPr marL="285750" indent="-285750">
              <a:buFont typeface="Arial" panose="020B0604020202020204" pitchFamily="34" charset="0"/>
              <a:buChar char="•"/>
            </a:pPr>
            <a:endParaRPr lang="en-US" sz="1600" dirty="0">
              <a:solidFill>
                <a:schemeClr val="tx1"/>
              </a:solidFill>
              <a:sym typeface="Wingdings" panose="05000000000000000000" pitchFamily="2" charset="2"/>
            </a:endParaRPr>
          </a:p>
          <a:p>
            <a:r>
              <a:rPr lang="en-US" sz="1600" dirty="0">
                <a:solidFill>
                  <a:schemeClr val="tx1"/>
                </a:solidFill>
                <a:sym typeface="Wingdings" panose="05000000000000000000" pitchFamily="2" charset="2"/>
              </a:rPr>
              <a:t>ANTIBODY PROPERTIES</a:t>
            </a:r>
          </a:p>
          <a:p>
            <a:pPr marL="285750" indent="-285750">
              <a:buFont typeface="Arial" panose="020B0604020202020204" pitchFamily="34" charset="0"/>
              <a:buChar char="•"/>
            </a:pPr>
            <a:r>
              <a:rPr lang="en-US" sz="1600" dirty="0">
                <a:solidFill>
                  <a:schemeClr val="tx1"/>
                </a:solidFill>
                <a:sym typeface="Wingdings" panose="05000000000000000000" pitchFamily="2" charset="2"/>
              </a:rPr>
              <a:t>Sequence analysis – is anything prone to</a:t>
            </a:r>
          </a:p>
          <a:p>
            <a:r>
              <a:rPr lang="en-US" sz="1600" dirty="0">
                <a:solidFill>
                  <a:schemeClr val="tx1"/>
                </a:solidFill>
                <a:sym typeface="Wingdings" panose="05000000000000000000" pitchFamily="2" charset="2"/>
              </a:rPr>
              <a:t>	modification?</a:t>
            </a:r>
          </a:p>
          <a:p>
            <a:pPr marL="285750" indent="-285750">
              <a:buFont typeface="Arial" panose="020B0604020202020204" pitchFamily="34" charset="0"/>
              <a:buChar char="•"/>
            </a:pPr>
            <a:r>
              <a:rPr lang="en-US" sz="1600" dirty="0">
                <a:solidFill>
                  <a:schemeClr val="tx1"/>
                </a:solidFill>
                <a:sym typeface="Wingdings" panose="05000000000000000000" pitchFamily="2" charset="2"/>
              </a:rPr>
              <a:t>Prone to self-interaction?</a:t>
            </a:r>
          </a:p>
          <a:p>
            <a:pPr marL="285750" indent="-285750">
              <a:buFont typeface="Arial" panose="020B0604020202020204" pitchFamily="34" charset="0"/>
              <a:buChar char="•"/>
            </a:pPr>
            <a:r>
              <a:rPr lang="en-US" sz="1600" dirty="0">
                <a:solidFill>
                  <a:schemeClr val="tx1"/>
                </a:solidFill>
                <a:sym typeface="Wingdings" panose="05000000000000000000" pitchFamily="2" charset="2"/>
              </a:rPr>
              <a:t>pH stability issues?</a:t>
            </a:r>
          </a:p>
          <a:p>
            <a:pPr marL="285750" indent="-285750">
              <a:buFont typeface="Arial" panose="020B0604020202020204" pitchFamily="34" charset="0"/>
              <a:buChar char="•"/>
            </a:pPr>
            <a:r>
              <a:rPr lang="en-US" sz="1600" dirty="0">
                <a:solidFill>
                  <a:schemeClr val="tx1"/>
                </a:solidFill>
                <a:sym typeface="Wingdings" panose="05000000000000000000" pitchFamily="2" charset="2"/>
              </a:rPr>
              <a:t>Thermal stability issues?</a:t>
            </a:r>
          </a:p>
          <a:p>
            <a:pPr marL="285750" indent="-285750">
              <a:buFont typeface="Arial" panose="020B0604020202020204" pitchFamily="34" charset="0"/>
              <a:buChar char="•"/>
            </a:pPr>
            <a:r>
              <a:rPr lang="en-US" sz="1600" dirty="0">
                <a:solidFill>
                  <a:schemeClr val="tx1"/>
                </a:solidFill>
                <a:sym typeface="Wingdings" panose="05000000000000000000" pitchFamily="2" charset="2"/>
              </a:rPr>
              <a:t>Prone to aggregation/unfolding/modification?</a:t>
            </a:r>
          </a:p>
        </p:txBody>
      </p:sp>
      <p:pic>
        <p:nvPicPr>
          <p:cNvPr id="3074" name="Picture 1" descr="Image result for antibody glycosyla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5689" y="964642"/>
            <a:ext cx="3367740" cy="5123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962298" y="5581441"/>
            <a:ext cx="4572000" cy="430887"/>
          </a:xfrm>
          <a:prstGeom prst="rect">
            <a:avLst/>
          </a:prstGeom>
        </p:spPr>
        <p:txBody>
          <a:bodyPr>
            <a:spAutoFit/>
          </a:bodyPr>
          <a:lstStyle/>
          <a:p>
            <a:pPr algn="r"/>
            <a:r>
              <a:rPr lang="en-US" sz="1100" dirty="0">
                <a:solidFill>
                  <a:srgbClr val="59595B"/>
                </a:solidFill>
                <a:latin typeface="Arial" panose="020B0604020202020204" pitchFamily="34" charset="0"/>
              </a:rPr>
              <a:t>Shade, K.-T.C.; Anthony, R.M. Antibody Glycosylation and Inflammation. </a:t>
            </a:r>
            <a:r>
              <a:rPr lang="en-US" sz="1100" i="1" dirty="0">
                <a:solidFill>
                  <a:srgbClr val="59595B"/>
                </a:solidFill>
                <a:latin typeface="Arial" panose="020B0604020202020204" pitchFamily="34" charset="0"/>
              </a:rPr>
              <a:t>Antibodies</a:t>
            </a:r>
            <a:r>
              <a:rPr lang="en-US" sz="1100" dirty="0">
                <a:solidFill>
                  <a:srgbClr val="59595B"/>
                </a:solidFill>
                <a:latin typeface="Arial" panose="020B0604020202020204" pitchFamily="34" charset="0"/>
              </a:rPr>
              <a:t> </a:t>
            </a:r>
            <a:r>
              <a:rPr lang="en-US" sz="1100" b="1" dirty="0">
                <a:solidFill>
                  <a:srgbClr val="59595B"/>
                </a:solidFill>
                <a:latin typeface="Arial" panose="020B0604020202020204" pitchFamily="34" charset="0"/>
              </a:rPr>
              <a:t>2013</a:t>
            </a:r>
            <a:r>
              <a:rPr lang="en-US" sz="1100" dirty="0">
                <a:solidFill>
                  <a:srgbClr val="59595B"/>
                </a:solidFill>
                <a:latin typeface="Arial" panose="020B0604020202020204" pitchFamily="34" charset="0"/>
              </a:rPr>
              <a:t>, </a:t>
            </a:r>
            <a:r>
              <a:rPr lang="en-US" sz="1100" i="1" dirty="0">
                <a:solidFill>
                  <a:srgbClr val="59595B"/>
                </a:solidFill>
                <a:latin typeface="Arial" panose="020B0604020202020204" pitchFamily="34" charset="0"/>
              </a:rPr>
              <a:t>2</a:t>
            </a:r>
            <a:r>
              <a:rPr lang="en-US" sz="1100" dirty="0">
                <a:solidFill>
                  <a:srgbClr val="59595B"/>
                </a:solidFill>
                <a:latin typeface="Arial" panose="020B0604020202020204" pitchFamily="34" charset="0"/>
              </a:rPr>
              <a:t>, 392-414.</a:t>
            </a:r>
            <a:endParaRPr lang="en-US" sz="1100" dirty="0">
              <a:solidFill>
                <a:srgbClr val="59595B"/>
              </a:solidFill>
            </a:endParaRPr>
          </a:p>
        </p:txBody>
      </p:sp>
      <p:sp>
        <p:nvSpPr>
          <p:cNvPr id="5" name="Text Placeholder 4"/>
          <p:cNvSpPr>
            <a:spLocks noGrp="1"/>
          </p:cNvSpPr>
          <p:nvPr>
            <p:ph type="body" sz="quarter" idx="13"/>
          </p:nvPr>
        </p:nvSpPr>
        <p:spPr>
          <a:xfrm>
            <a:off x="214216" y="179822"/>
            <a:ext cx="9147498" cy="542989"/>
          </a:xfrm>
        </p:spPr>
        <p:txBody>
          <a:bodyPr/>
          <a:lstStyle/>
          <a:p>
            <a:r>
              <a:rPr lang="en-US" sz="2700" dirty="0"/>
              <a:t>Biopharma Development Example:</a:t>
            </a:r>
          </a:p>
          <a:p>
            <a:r>
              <a:rPr lang="en-US" sz="2700" dirty="0"/>
              <a:t>Antibody (</a:t>
            </a:r>
            <a:r>
              <a:rPr lang="en-US" sz="2700" dirty="0" err="1"/>
              <a:t>mAb</a:t>
            </a:r>
            <a:r>
              <a:rPr lang="en-US" sz="2700" dirty="0"/>
              <a:t>) Process</a:t>
            </a:r>
          </a:p>
        </p:txBody>
      </p:sp>
    </p:spTree>
    <p:extLst>
      <p:ext uri="{BB962C8B-B14F-4D97-AF65-F5344CB8AC3E}">
        <p14:creationId xmlns:p14="http://schemas.microsoft.com/office/powerpoint/2010/main" val="42652057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E6E6E6"/>
        </a:solidFill>
        <a:effectLst/>
      </p:bgPr>
    </p:bg>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4BAFF8DC-23F9-4DF6-837C-ECF603048DFB}"/>
              </a:ext>
            </a:extLst>
          </p:cNvPr>
          <p:cNvSpPr txBox="1"/>
          <p:nvPr/>
        </p:nvSpPr>
        <p:spPr>
          <a:xfrm rot="16200000">
            <a:off x="4048383" y="773302"/>
            <a:ext cx="914400" cy="8869680"/>
          </a:xfrm>
          <a:prstGeom prst="rect">
            <a:avLst/>
          </a:prstGeom>
          <a:solidFill>
            <a:schemeClr val="tx1">
              <a:lumMod val="75000"/>
              <a:lumOff val="25000"/>
              <a:alpha val="8000"/>
            </a:schemeClr>
          </a:solidFill>
          <a:ln>
            <a:noFill/>
          </a:ln>
        </p:spPr>
        <p:style>
          <a:lnRef idx="1">
            <a:schemeClr val="dk1"/>
          </a:lnRef>
          <a:fillRef idx="3">
            <a:schemeClr val="dk1"/>
          </a:fillRef>
          <a:effectRef idx="2">
            <a:schemeClr val="dk1"/>
          </a:effectRef>
          <a:fontRef idx="minor">
            <a:schemeClr val="lt1"/>
          </a:fontRef>
        </p:style>
        <p:txBody>
          <a:bodyPr wrap="square" rtlCol="0">
            <a:spAutoFit/>
          </a:bodyPr>
          <a:lstStyle/>
          <a:p>
            <a:pPr algn="ctr" defTabSz="685800">
              <a:defRPr/>
            </a:pPr>
            <a:endParaRPr lang="en-US" sz="900" b="1" dirty="0">
              <a:solidFill>
                <a:prstClr val="white"/>
              </a:solidFill>
              <a:latin typeface="Calibri" panose="020F0502020204030204"/>
            </a:endParaRPr>
          </a:p>
        </p:txBody>
      </p:sp>
      <p:sp>
        <p:nvSpPr>
          <p:cNvPr id="32" name="TextBox 31">
            <a:extLst>
              <a:ext uri="{FF2B5EF4-FFF2-40B4-BE49-F238E27FC236}">
                <a16:creationId xmlns:a16="http://schemas.microsoft.com/office/drawing/2014/main" id="{6077AD50-0061-4576-ABD4-0702EC4B95B4}"/>
              </a:ext>
            </a:extLst>
          </p:cNvPr>
          <p:cNvSpPr txBox="1"/>
          <p:nvPr/>
        </p:nvSpPr>
        <p:spPr>
          <a:xfrm rot="16200000">
            <a:off x="4043385" y="-234378"/>
            <a:ext cx="914400" cy="8869680"/>
          </a:xfrm>
          <a:prstGeom prst="rect">
            <a:avLst/>
          </a:prstGeom>
          <a:solidFill>
            <a:schemeClr val="tx1">
              <a:lumMod val="75000"/>
              <a:lumOff val="25000"/>
              <a:alpha val="8000"/>
            </a:schemeClr>
          </a:solidFill>
          <a:ln>
            <a:noFill/>
          </a:ln>
        </p:spPr>
        <p:style>
          <a:lnRef idx="1">
            <a:schemeClr val="dk1"/>
          </a:lnRef>
          <a:fillRef idx="3">
            <a:schemeClr val="dk1"/>
          </a:fillRef>
          <a:effectRef idx="2">
            <a:schemeClr val="dk1"/>
          </a:effectRef>
          <a:fontRef idx="minor">
            <a:schemeClr val="lt1"/>
          </a:fontRef>
        </p:style>
        <p:txBody>
          <a:bodyPr wrap="square" rtlCol="0">
            <a:spAutoFit/>
          </a:bodyPr>
          <a:lstStyle/>
          <a:p>
            <a:pPr algn="ctr" defTabSz="685800">
              <a:defRPr/>
            </a:pPr>
            <a:endParaRPr lang="en-US" sz="900" b="1" dirty="0">
              <a:solidFill>
                <a:prstClr val="white"/>
              </a:solidFill>
              <a:latin typeface="Calibri" panose="020F0502020204030204"/>
            </a:endParaRPr>
          </a:p>
        </p:txBody>
      </p:sp>
      <p:sp>
        <p:nvSpPr>
          <p:cNvPr id="30" name="TextBox 29">
            <a:extLst>
              <a:ext uri="{FF2B5EF4-FFF2-40B4-BE49-F238E27FC236}">
                <a16:creationId xmlns:a16="http://schemas.microsoft.com/office/drawing/2014/main" id="{FFAB1C8D-6499-4AD4-ABB4-5CDE2B369E74}"/>
              </a:ext>
            </a:extLst>
          </p:cNvPr>
          <p:cNvSpPr txBox="1"/>
          <p:nvPr/>
        </p:nvSpPr>
        <p:spPr>
          <a:xfrm rot="16200000">
            <a:off x="4059835" y="-2242833"/>
            <a:ext cx="914400" cy="8869680"/>
          </a:xfrm>
          <a:prstGeom prst="rect">
            <a:avLst/>
          </a:prstGeom>
          <a:solidFill>
            <a:schemeClr val="tx1">
              <a:lumMod val="75000"/>
              <a:lumOff val="25000"/>
              <a:alpha val="8000"/>
            </a:schemeClr>
          </a:solidFill>
          <a:ln>
            <a:noFill/>
          </a:ln>
        </p:spPr>
        <p:style>
          <a:lnRef idx="1">
            <a:schemeClr val="dk1"/>
          </a:lnRef>
          <a:fillRef idx="3">
            <a:schemeClr val="dk1"/>
          </a:fillRef>
          <a:effectRef idx="2">
            <a:schemeClr val="dk1"/>
          </a:effectRef>
          <a:fontRef idx="minor">
            <a:schemeClr val="lt1"/>
          </a:fontRef>
        </p:style>
        <p:txBody>
          <a:bodyPr wrap="square" rtlCol="0">
            <a:spAutoFit/>
          </a:bodyPr>
          <a:lstStyle/>
          <a:p>
            <a:pPr algn="ctr" defTabSz="685800">
              <a:defRPr/>
            </a:pPr>
            <a:endParaRPr lang="en-US" sz="900" b="1" dirty="0">
              <a:solidFill>
                <a:prstClr val="white"/>
              </a:solidFill>
              <a:latin typeface="Calibri" panose="020F0502020204030204"/>
            </a:endParaRPr>
          </a:p>
        </p:txBody>
      </p:sp>
      <p:sp>
        <p:nvSpPr>
          <p:cNvPr id="31" name="TextBox 30">
            <a:extLst>
              <a:ext uri="{FF2B5EF4-FFF2-40B4-BE49-F238E27FC236}">
                <a16:creationId xmlns:a16="http://schemas.microsoft.com/office/drawing/2014/main" id="{014F3E53-676E-48AA-91F1-70572C0E911B}"/>
              </a:ext>
            </a:extLst>
          </p:cNvPr>
          <p:cNvSpPr txBox="1"/>
          <p:nvPr/>
        </p:nvSpPr>
        <p:spPr>
          <a:xfrm rot="16200000">
            <a:off x="4045103" y="-1232805"/>
            <a:ext cx="914400" cy="8869680"/>
          </a:xfrm>
          <a:prstGeom prst="rect">
            <a:avLst/>
          </a:prstGeom>
          <a:solidFill>
            <a:schemeClr val="tx1">
              <a:lumMod val="75000"/>
              <a:lumOff val="25000"/>
              <a:alpha val="8000"/>
            </a:schemeClr>
          </a:solidFill>
          <a:ln>
            <a:noFill/>
          </a:ln>
        </p:spPr>
        <p:style>
          <a:lnRef idx="1">
            <a:schemeClr val="dk1"/>
          </a:lnRef>
          <a:fillRef idx="3">
            <a:schemeClr val="dk1"/>
          </a:fillRef>
          <a:effectRef idx="2">
            <a:schemeClr val="dk1"/>
          </a:effectRef>
          <a:fontRef idx="minor">
            <a:schemeClr val="lt1"/>
          </a:fontRef>
        </p:style>
        <p:txBody>
          <a:bodyPr wrap="square" rtlCol="0">
            <a:spAutoFit/>
          </a:bodyPr>
          <a:lstStyle/>
          <a:p>
            <a:pPr algn="ctr" defTabSz="685800">
              <a:defRPr/>
            </a:pPr>
            <a:endParaRPr lang="en-US" sz="900" b="1" dirty="0">
              <a:solidFill>
                <a:prstClr val="white"/>
              </a:solidFill>
              <a:latin typeface="Calibri" panose="020F0502020204030204"/>
            </a:endParaRPr>
          </a:p>
        </p:txBody>
      </p:sp>
      <p:sp>
        <p:nvSpPr>
          <p:cNvPr id="29" name="TextBox 28">
            <a:extLst>
              <a:ext uri="{FF2B5EF4-FFF2-40B4-BE49-F238E27FC236}">
                <a16:creationId xmlns:a16="http://schemas.microsoft.com/office/drawing/2014/main" id="{9538E6CB-7105-42F7-93C2-D00A63C04567}"/>
              </a:ext>
            </a:extLst>
          </p:cNvPr>
          <p:cNvSpPr txBox="1"/>
          <p:nvPr/>
        </p:nvSpPr>
        <p:spPr>
          <a:xfrm rot="16200000">
            <a:off x="4045103" y="-3256900"/>
            <a:ext cx="914400" cy="8869680"/>
          </a:xfrm>
          <a:prstGeom prst="rect">
            <a:avLst/>
          </a:prstGeom>
          <a:solidFill>
            <a:schemeClr val="tx1">
              <a:lumMod val="75000"/>
              <a:lumOff val="25000"/>
              <a:alpha val="8000"/>
            </a:schemeClr>
          </a:solidFill>
          <a:ln>
            <a:noFill/>
          </a:ln>
        </p:spPr>
        <p:style>
          <a:lnRef idx="1">
            <a:schemeClr val="dk1"/>
          </a:lnRef>
          <a:fillRef idx="3">
            <a:schemeClr val="dk1"/>
          </a:fillRef>
          <a:effectRef idx="2">
            <a:schemeClr val="dk1"/>
          </a:effectRef>
          <a:fontRef idx="minor">
            <a:schemeClr val="lt1"/>
          </a:fontRef>
        </p:style>
        <p:txBody>
          <a:bodyPr wrap="square" rtlCol="0">
            <a:spAutoFit/>
          </a:bodyPr>
          <a:lstStyle/>
          <a:p>
            <a:pPr algn="ctr" defTabSz="685800">
              <a:defRPr/>
            </a:pPr>
            <a:endParaRPr lang="en-US" sz="900" b="1" dirty="0">
              <a:solidFill>
                <a:prstClr val="white"/>
              </a:solidFill>
              <a:latin typeface="Calibri" panose="020F0502020204030204"/>
            </a:endParaRPr>
          </a:p>
        </p:txBody>
      </p:sp>
      <p:sp>
        <p:nvSpPr>
          <p:cNvPr id="111" name="Rectangle: Rounded Corners 110"/>
          <p:cNvSpPr/>
          <p:nvPr/>
        </p:nvSpPr>
        <p:spPr>
          <a:xfrm>
            <a:off x="1342194" y="4855434"/>
            <a:ext cx="4270373" cy="393192"/>
          </a:xfrm>
          <a:prstGeom prst="round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US" sz="825" b="1" dirty="0">
                <a:solidFill>
                  <a:schemeClr val="tx1"/>
                </a:solidFill>
                <a:latin typeface="Calibri" panose="020F0502020204030204"/>
              </a:rPr>
              <a:t>Test Development</a:t>
            </a:r>
          </a:p>
        </p:txBody>
      </p:sp>
      <p:sp>
        <p:nvSpPr>
          <p:cNvPr id="112" name="Rectangle: Rounded Corners 111"/>
          <p:cNvSpPr/>
          <p:nvPr/>
        </p:nvSpPr>
        <p:spPr>
          <a:xfrm>
            <a:off x="2297474" y="5167231"/>
            <a:ext cx="3315093" cy="393192"/>
          </a:xfrm>
          <a:prstGeom prst="round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US" sz="825" b="1" dirty="0">
                <a:solidFill>
                  <a:schemeClr val="tx1"/>
                </a:solidFill>
                <a:latin typeface="Calibri" panose="020F0502020204030204"/>
              </a:rPr>
              <a:t>Testing Support</a:t>
            </a:r>
          </a:p>
        </p:txBody>
      </p:sp>
      <p:sp>
        <p:nvSpPr>
          <p:cNvPr id="2" name="Title 1"/>
          <p:cNvSpPr>
            <a:spLocks noGrp="1"/>
          </p:cNvSpPr>
          <p:nvPr>
            <p:ph type="title"/>
          </p:nvPr>
        </p:nvSpPr>
        <p:spPr/>
        <p:txBody>
          <a:bodyPr/>
          <a:lstStyle/>
          <a:p>
            <a:r>
              <a:rPr lang="en-US" sz="2700" b="1" dirty="0">
                <a:solidFill>
                  <a:schemeClr val="accent1"/>
                </a:solidFill>
              </a:rPr>
              <a:t>Approximate Biopharma Development Timeline</a:t>
            </a:r>
          </a:p>
        </p:txBody>
      </p:sp>
      <p:sp>
        <p:nvSpPr>
          <p:cNvPr id="17" name="Rectangle: Rounded Corners 16"/>
          <p:cNvSpPr/>
          <p:nvPr/>
        </p:nvSpPr>
        <p:spPr>
          <a:xfrm>
            <a:off x="436886" y="816610"/>
            <a:ext cx="913075" cy="731520"/>
          </a:xfrm>
          <a:prstGeom prst="round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US" sz="825" b="1" dirty="0">
                <a:solidFill>
                  <a:schemeClr val="tx1"/>
                </a:solidFill>
                <a:latin typeface="Calibri" panose="020F0502020204030204"/>
              </a:rPr>
              <a:t>Drug Candidate Screening and Transfer</a:t>
            </a:r>
          </a:p>
        </p:txBody>
      </p:sp>
      <p:sp>
        <p:nvSpPr>
          <p:cNvPr id="24" name="TextBox 23"/>
          <p:cNvSpPr txBox="1"/>
          <p:nvPr/>
        </p:nvSpPr>
        <p:spPr>
          <a:xfrm rot="16200000">
            <a:off x="-274320" y="2068364"/>
            <a:ext cx="914400" cy="230832"/>
          </a:xfrm>
          <a:prstGeom prst="rect">
            <a:avLst/>
          </a:prstGeom>
          <a:solidFill>
            <a:schemeClr val="tx1">
              <a:lumMod val="75000"/>
              <a:lumOff val="25000"/>
            </a:schemeClr>
          </a:solidFill>
          <a:ln>
            <a:noFill/>
          </a:ln>
        </p:spPr>
        <p:style>
          <a:lnRef idx="1">
            <a:schemeClr val="dk1"/>
          </a:lnRef>
          <a:fillRef idx="3">
            <a:schemeClr val="dk1"/>
          </a:fillRef>
          <a:effectRef idx="2">
            <a:schemeClr val="dk1"/>
          </a:effectRef>
          <a:fontRef idx="minor">
            <a:schemeClr val="lt1"/>
          </a:fontRef>
        </p:style>
        <p:txBody>
          <a:bodyPr wrap="square" rtlCol="0">
            <a:spAutoFit/>
          </a:bodyPr>
          <a:lstStyle/>
          <a:p>
            <a:pPr algn="ctr" defTabSz="685800">
              <a:defRPr/>
            </a:pPr>
            <a:r>
              <a:rPr lang="en-US" sz="900" b="1" dirty="0">
                <a:solidFill>
                  <a:prstClr val="white"/>
                </a:solidFill>
                <a:latin typeface="Calibri" panose="020F0502020204030204"/>
              </a:rPr>
              <a:t>UPSTREAM</a:t>
            </a:r>
          </a:p>
        </p:txBody>
      </p:sp>
      <p:sp>
        <p:nvSpPr>
          <p:cNvPr id="64" name="TextBox 63"/>
          <p:cNvSpPr txBox="1"/>
          <p:nvPr/>
        </p:nvSpPr>
        <p:spPr>
          <a:xfrm rot="16200000">
            <a:off x="-274320" y="3074204"/>
            <a:ext cx="914400" cy="230832"/>
          </a:xfrm>
          <a:prstGeom prst="rect">
            <a:avLst/>
          </a:prstGeom>
          <a:solidFill>
            <a:schemeClr val="tx1">
              <a:lumMod val="75000"/>
              <a:lumOff val="25000"/>
            </a:schemeClr>
          </a:solidFill>
          <a:ln>
            <a:noFill/>
          </a:ln>
        </p:spPr>
        <p:style>
          <a:lnRef idx="1">
            <a:schemeClr val="dk1"/>
          </a:lnRef>
          <a:fillRef idx="3">
            <a:schemeClr val="dk1"/>
          </a:fillRef>
          <a:effectRef idx="2">
            <a:schemeClr val="dk1"/>
          </a:effectRef>
          <a:fontRef idx="minor">
            <a:schemeClr val="lt1"/>
          </a:fontRef>
        </p:style>
        <p:txBody>
          <a:bodyPr wrap="square" rtlCol="0">
            <a:spAutoFit/>
          </a:bodyPr>
          <a:lstStyle/>
          <a:p>
            <a:pPr algn="ctr" defTabSz="685800">
              <a:defRPr/>
            </a:pPr>
            <a:r>
              <a:rPr lang="en-US" sz="900" b="1" dirty="0">
                <a:solidFill>
                  <a:prstClr val="white"/>
                </a:solidFill>
                <a:latin typeface="Calibri" panose="020F0502020204030204"/>
              </a:rPr>
              <a:t>DOWNSTREAM</a:t>
            </a:r>
            <a:endParaRPr lang="en-US" sz="788" b="1" dirty="0">
              <a:solidFill>
                <a:prstClr val="white"/>
              </a:solidFill>
              <a:latin typeface="Calibri" panose="020F0502020204030204"/>
            </a:endParaRPr>
          </a:p>
        </p:txBody>
      </p:sp>
      <p:sp>
        <p:nvSpPr>
          <p:cNvPr id="65" name="TextBox 64"/>
          <p:cNvSpPr txBox="1"/>
          <p:nvPr/>
        </p:nvSpPr>
        <p:spPr>
          <a:xfrm rot="16200000">
            <a:off x="-274320" y="1062524"/>
            <a:ext cx="914400" cy="230832"/>
          </a:xfrm>
          <a:prstGeom prst="rect">
            <a:avLst/>
          </a:prstGeom>
          <a:solidFill>
            <a:schemeClr val="tx1">
              <a:lumMod val="75000"/>
              <a:lumOff val="25000"/>
            </a:schemeClr>
          </a:solidFill>
          <a:ln>
            <a:noFill/>
          </a:ln>
        </p:spPr>
        <p:style>
          <a:lnRef idx="1">
            <a:schemeClr val="dk1"/>
          </a:lnRef>
          <a:fillRef idx="3">
            <a:schemeClr val="dk1"/>
          </a:fillRef>
          <a:effectRef idx="2">
            <a:schemeClr val="dk1"/>
          </a:effectRef>
          <a:fontRef idx="minor">
            <a:schemeClr val="lt1"/>
          </a:fontRef>
        </p:style>
        <p:txBody>
          <a:bodyPr wrap="square" rtlCol="0">
            <a:spAutoFit/>
          </a:bodyPr>
          <a:lstStyle/>
          <a:p>
            <a:pPr algn="ctr" defTabSz="685800">
              <a:defRPr/>
            </a:pPr>
            <a:r>
              <a:rPr lang="en-US" sz="900" b="1" dirty="0">
                <a:solidFill>
                  <a:prstClr val="white"/>
                </a:solidFill>
                <a:latin typeface="Calibri" panose="020F0502020204030204"/>
              </a:rPr>
              <a:t>RESEARCH</a:t>
            </a:r>
          </a:p>
        </p:txBody>
      </p:sp>
      <p:sp>
        <p:nvSpPr>
          <p:cNvPr id="67" name="TextBox 66"/>
          <p:cNvSpPr txBox="1"/>
          <p:nvPr/>
        </p:nvSpPr>
        <p:spPr>
          <a:xfrm rot="16200000">
            <a:off x="-274320" y="4088753"/>
            <a:ext cx="914400" cy="230832"/>
          </a:xfrm>
          <a:prstGeom prst="rect">
            <a:avLst/>
          </a:prstGeom>
          <a:solidFill>
            <a:schemeClr val="tx1">
              <a:lumMod val="75000"/>
              <a:lumOff val="25000"/>
            </a:schemeClr>
          </a:solidFill>
          <a:ln>
            <a:noFill/>
          </a:ln>
        </p:spPr>
        <p:style>
          <a:lnRef idx="1">
            <a:schemeClr val="dk1"/>
          </a:lnRef>
          <a:fillRef idx="3">
            <a:schemeClr val="dk1"/>
          </a:fillRef>
          <a:effectRef idx="2">
            <a:schemeClr val="dk1"/>
          </a:effectRef>
          <a:fontRef idx="minor">
            <a:schemeClr val="lt1"/>
          </a:fontRef>
        </p:style>
        <p:txBody>
          <a:bodyPr wrap="square" rtlCol="0">
            <a:spAutoFit/>
          </a:bodyPr>
          <a:lstStyle/>
          <a:p>
            <a:pPr algn="ctr" defTabSz="685800">
              <a:defRPr/>
            </a:pPr>
            <a:r>
              <a:rPr lang="en-US" sz="900" b="1" dirty="0">
                <a:solidFill>
                  <a:prstClr val="white"/>
                </a:solidFill>
                <a:latin typeface="Calibri" panose="020F0502020204030204"/>
              </a:rPr>
              <a:t>FORMULATION</a:t>
            </a:r>
          </a:p>
        </p:txBody>
      </p:sp>
      <p:sp>
        <p:nvSpPr>
          <p:cNvPr id="68" name="Rectangle: Rounded Corners 67"/>
          <p:cNvSpPr/>
          <p:nvPr/>
        </p:nvSpPr>
        <p:spPr>
          <a:xfrm>
            <a:off x="1217125" y="1815386"/>
            <a:ext cx="864106" cy="731520"/>
          </a:xfrm>
          <a:prstGeom prst="round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US" sz="825" b="1" dirty="0">
                <a:solidFill>
                  <a:schemeClr val="tx1"/>
                </a:solidFill>
                <a:latin typeface="Calibri" panose="020F0502020204030204"/>
              </a:rPr>
              <a:t>Cell Line Development</a:t>
            </a:r>
          </a:p>
        </p:txBody>
      </p:sp>
      <p:sp>
        <p:nvSpPr>
          <p:cNvPr id="69" name="Rectangle: Rounded Corners 68"/>
          <p:cNvSpPr/>
          <p:nvPr/>
        </p:nvSpPr>
        <p:spPr>
          <a:xfrm>
            <a:off x="2713082" y="1815386"/>
            <a:ext cx="1824638" cy="731520"/>
          </a:xfrm>
          <a:prstGeom prst="round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US" sz="825" b="1" dirty="0">
                <a:solidFill>
                  <a:schemeClr val="tx1"/>
                </a:solidFill>
                <a:latin typeface="Calibri" panose="020F0502020204030204"/>
              </a:rPr>
              <a:t>Process Development</a:t>
            </a:r>
          </a:p>
        </p:txBody>
      </p:sp>
      <p:sp>
        <p:nvSpPr>
          <p:cNvPr id="70" name="Rectangle: Rounded Corners 69"/>
          <p:cNvSpPr/>
          <p:nvPr/>
        </p:nvSpPr>
        <p:spPr>
          <a:xfrm>
            <a:off x="2080961" y="1815386"/>
            <a:ext cx="632121" cy="731520"/>
          </a:xfrm>
          <a:prstGeom prst="round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lIns="0" rIns="0" rtlCol="0" anchor="ctr"/>
          <a:lstStyle/>
          <a:p>
            <a:pPr algn="ctr" defTabSz="685800">
              <a:defRPr/>
            </a:pPr>
            <a:r>
              <a:rPr lang="en-US" sz="825" b="1" dirty="0">
                <a:solidFill>
                  <a:schemeClr val="tx1"/>
                </a:solidFill>
                <a:latin typeface="Calibri" panose="020F0502020204030204"/>
              </a:rPr>
              <a:t>Cell Line Selection</a:t>
            </a:r>
          </a:p>
        </p:txBody>
      </p:sp>
      <p:sp>
        <p:nvSpPr>
          <p:cNvPr id="71" name="Rectangle: Rounded Corners 70"/>
          <p:cNvSpPr/>
          <p:nvPr/>
        </p:nvSpPr>
        <p:spPr>
          <a:xfrm>
            <a:off x="4537720" y="1815385"/>
            <a:ext cx="907586" cy="731520"/>
          </a:xfrm>
          <a:prstGeom prst="round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lIns="0" rIns="0" rtlCol="0" anchor="ctr"/>
          <a:lstStyle/>
          <a:p>
            <a:pPr algn="ctr" defTabSz="685800">
              <a:defRPr/>
            </a:pPr>
            <a:r>
              <a:rPr lang="en-US" sz="825" b="1" dirty="0">
                <a:solidFill>
                  <a:schemeClr val="tx1"/>
                </a:solidFill>
                <a:latin typeface="Calibri" panose="020F0502020204030204"/>
              </a:rPr>
              <a:t>Process Characterization</a:t>
            </a:r>
          </a:p>
        </p:txBody>
      </p:sp>
      <p:sp>
        <p:nvSpPr>
          <p:cNvPr id="84" name="Rectangle: Rounded Corners 83"/>
          <p:cNvSpPr/>
          <p:nvPr/>
        </p:nvSpPr>
        <p:spPr>
          <a:xfrm>
            <a:off x="2550788" y="2832322"/>
            <a:ext cx="2070459" cy="731520"/>
          </a:xfrm>
          <a:prstGeom prst="round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US" sz="825" b="1" dirty="0">
                <a:solidFill>
                  <a:schemeClr val="tx1"/>
                </a:solidFill>
                <a:latin typeface="Calibri" panose="020F0502020204030204"/>
              </a:rPr>
              <a:t>Process Development</a:t>
            </a:r>
          </a:p>
        </p:txBody>
      </p:sp>
      <p:sp>
        <p:nvSpPr>
          <p:cNvPr id="86" name="Rectangle: Rounded Corners 85"/>
          <p:cNvSpPr/>
          <p:nvPr/>
        </p:nvSpPr>
        <p:spPr>
          <a:xfrm>
            <a:off x="4621248" y="2832321"/>
            <a:ext cx="907586" cy="731520"/>
          </a:xfrm>
          <a:prstGeom prst="round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lIns="0" rIns="0" rtlCol="0" anchor="ctr"/>
          <a:lstStyle/>
          <a:p>
            <a:pPr algn="ctr" defTabSz="685800">
              <a:defRPr/>
            </a:pPr>
            <a:r>
              <a:rPr lang="en-US" sz="825" b="1" dirty="0">
                <a:solidFill>
                  <a:schemeClr val="tx1"/>
                </a:solidFill>
                <a:latin typeface="Calibri" panose="020F0502020204030204"/>
              </a:rPr>
              <a:t>Process Characterization</a:t>
            </a:r>
          </a:p>
        </p:txBody>
      </p:sp>
      <p:sp>
        <p:nvSpPr>
          <p:cNvPr id="102" name="Rectangle: Rounded Corners 101"/>
          <p:cNvSpPr/>
          <p:nvPr/>
        </p:nvSpPr>
        <p:spPr>
          <a:xfrm>
            <a:off x="905709" y="3843878"/>
            <a:ext cx="2048506" cy="731520"/>
          </a:xfrm>
          <a:prstGeom prst="round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US" sz="825" b="1" dirty="0">
                <a:solidFill>
                  <a:schemeClr val="tx1"/>
                </a:solidFill>
                <a:latin typeface="Calibri" panose="020F0502020204030204"/>
              </a:rPr>
              <a:t>Developability/Pre-formulation</a:t>
            </a:r>
          </a:p>
        </p:txBody>
      </p:sp>
      <p:sp>
        <p:nvSpPr>
          <p:cNvPr id="104" name="Rectangle: Rounded Corners 103"/>
          <p:cNvSpPr/>
          <p:nvPr/>
        </p:nvSpPr>
        <p:spPr>
          <a:xfrm>
            <a:off x="5445306" y="1820764"/>
            <a:ext cx="752313" cy="731520"/>
          </a:xfrm>
          <a:prstGeom prst="round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US" sz="825" b="1" dirty="0">
                <a:solidFill>
                  <a:schemeClr val="tx1"/>
                </a:solidFill>
                <a:latin typeface="Calibri" panose="020F0502020204030204"/>
              </a:rPr>
              <a:t>Transfer to MFG</a:t>
            </a:r>
          </a:p>
        </p:txBody>
      </p:sp>
      <p:sp>
        <p:nvSpPr>
          <p:cNvPr id="105" name="Rectangle: Rounded Corners 104"/>
          <p:cNvSpPr/>
          <p:nvPr/>
        </p:nvSpPr>
        <p:spPr>
          <a:xfrm>
            <a:off x="6197619" y="1820764"/>
            <a:ext cx="2732225" cy="731520"/>
          </a:xfrm>
          <a:prstGeom prst="round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US" sz="825" b="1" dirty="0">
                <a:solidFill>
                  <a:schemeClr val="tx1"/>
                </a:solidFill>
                <a:latin typeface="Calibri" panose="020F0502020204030204"/>
              </a:rPr>
              <a:t>Continued Process Support</a:t>
            </a:r>
          </a:p>
        </p:txBody>
      </p:sp>
      <p:sp>
        <p:nvSpPr>
          <p:cNvPr id="106" name="Rectangle: Rounded Corners 105"/>
          <p:cNvSpPr/>
          <p:nvPr/>
        </p:nvSpPr>
        <p:spPr>
          <a:xfrm>
            <a:off x="5528834" y="2832321"/>
            <a:ext cx="752313" cy="731520"/>
          </a:xfrm>
          <a:prstGeom prst="round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US" sz="825" b="1" dirty="0">
                <a:solidFill>
                  <a:schemeClr val="tx1"/>
                </a:solidFill>
                <a:latin typeface="Calibri" panose="020F0502020204030204"/>
              </a:rPr>
              <a:t>Transfer to MFG</a:t>
            </a:r>
          </a:p>
        </p:txBody>
      </p:sp>
      <p:sp>
        <p:nvSpPr>
          <p:cNvPr id="107" name="Rectangle: Rounded Corners 106"/>
          <p:cNvSpPr/>
          <p:nvPr/>
        </p:nvSpPr>
        <p:spPr>
          <a:xfrm>
            <a:off x="6281146" y="2832321"/>
            <a:ext cx="2648698" cy="731520"/>
          </a:xfrm>
          <a:prstGeom prst="round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US" sz="825" b="1" dirty="0">
                <a:solidFill>
                  <a:schemeClr val="tx1"/>
                </a:solidFill>
                <a:latin typeface="Calibri" panose="020F0502020204030204"/>
              </a:rPr>
              <a:t>Continued Process Support</a:t>
            </a:r>
          </a:p>
        </p:txBody>
      </p:sp>
      <p:sp>
        <p:nvSpPr>
          <p:cNvPr id="109" name="Rectangle: Rounded Corners 108"/>
          <p:cNvSpPr/>
          <p:nvPr/>
        </p:nvSpPr>
        <p:spPr>
          <a:xfrm>
            <a:off x="6361502" y="3843878"/>
            <a:ext cx="2568342" cy="731520"/>
          </a:xfrm>
          <a:prstGeom prst="round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US" sz="825" b="1" dirty="0">
                <a:solidFill>
                  <a:schemeClr val="tx1"/>
                </a:solidFill>
                <a:latin typeface="Calibri" panose="020F0502020204030204"/>
              </a:rPr>
              <a:t>Continued Process Support</a:t>
            </a:r>
          </a:p>
        </p:txBody>
      </p:sp>
      <p:sp>
        <p:nvSpPr>
          <p:cNvPr id="110" name="TextBox 109"/>
          <p:cNvSpPr txBox="1"/>
          <p:nvPr/>
        </p:nvSpPr>
        <p:spPr>
          <a:xfrm rot="16200000">
            <a:off x="-274320" y="5085884"/>
            <a:ext cx="914400" cy="230832"/>
          </a:xfrm>
          <a:prstGeom prst="rect">
            <a:avLst/>
          </a:prstGeom>
          <a:solidFill>
            <a:schemeClr val="tx1">
              <a:lumMod val="75000"/>
              <a:lumOff val="25000"/>
            </a:schemeClr>
          </a:solidFill>
          <a:ln>
            <a:noFill/>
          </a:ln>
        </p:spPr>
        <p:style>
          <a:lnRef idx="1">
            <a:schemeClr val="dk1"/>
          </a:lnRef>
          <a:fillRef idx="3">
            <a:schemeClr val="dk1"/>
          </a:fillRef>
          <a:effectRef idx="2">
            <a:schemeClr val="dk1"/>
          </a:effectRef>
          <a:fontRef idx="minor">
            <a:schemeClr val="lt1"/>
          </a:fontRef>
        </p:style>
        <p:txBody>
          <a:bodyPr wrap="square" rtlCol="0">
            <a:spAutoFit/>
          </a:bodyPr>
          <a:lstStyle/>
          <a:p>
            <a:pPr algn="ctr" defTabSz="685800">
              <a:defRPr/>
            </a:pPr>
            <a:r>
              <a:rPr lang="en-US" sz="900" b="1" dirty="0">
                <a:solidFill>
                  <a:prstClr val="white"/>
                </a:solidFill>
                <a:latin typeface="Calibri" panose="020F0502020204030204"/>
              </a:rPr>
              <a:t>ANALYTICAL</a:t>
            </a:r>
          </a:p>
        </p:txBody>
      </p:sp>
      <p:sp>
        <p:nvSpPr>
          <p:cNvPr id="113" name="Rectangle: Rounded Corners 112"/>
          <p:cNvSpPr/>
          <p:nvPr/>
        </p:nvSpPr>
        <p:spPr>
          <a:xfrm>
            <a:off x="5611623" y="4828903"/>
            <a:ext cx="881181" cy="731520"/>
          </a:xfrm>
          <a:prstGeom prst="round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US" sz="830" b="1" dirty="0">
                <a:solidFill>
                  <a:schemeClr val="tx1"/>
                </a:solidFill>
                <a:latin typeface="Calibri" panose="020F0502020204030204"/>
              </a:rPr>
              <a:t>Test Transfer to Quality</a:t>
            </a:r>
          </a:p>
        </p:txBody>
      </p:sp>
      <p:sp>
        <p:nvSpPr>
          <p:cNvPr id="114" name="Rectangle: Rounded Corners 113"/>
          <p:cNvSpPr/>
          <p:nvPr/>
        </p:nvSpPr>
        <p:spPr>
          <a:xfrm>
            <a:off x="6492805" y="4828903"/>
            <a:ext cx="2433911" cy="731520"/>
          </a:xfrm>
          <a:prstGeom prst="round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US" sz="825" b="1" dirty="0">
                <a:solidFill>
                  <a:schemeClr val="tx1"/>
                </a:solidFill>
                <a:latin typeface="Calibri" panose="020F0502020204030204"/>
              </a:rPr>
              <a:t>Continued Process Support</a:t>
            </a:r>
          </a:p>
        </p:txBody>
      </p:sp>
      <p:graphicFrame>
        <p:nvGraphicFramePr>
          <p:cNvPr id="28" name="Diagram 27">
            <a:extLst>
              <a:ext uri="{FF2B5EF4-FFF2-40B4-BE49-F238E27FC236}">
                <a16:creationId xmlns:a16="http://schemas.microsoft.com/office/drawing/2014/main" id="{58338943-3642-4B62-8D8D-966E499ACA1E}"/>
              </a:ext>
            </a:extLst>
          </p:cNvPr>
          <p:cNvGraphicFramePr/>
          <p:nvPr>
            <p:extLst>
              <p:ext uri="{D42A27DB-BD31-4B8C-83A1-F6EECF244321}">
                <p14:modId xmlns:p14="http://schemas.microsoft.com/office/powerpoint/2010/main" val="1484339494"/>
              </p:ext>
            </p:extLst>
          </p:nvPr>
        </p:nvGraphicFramePr>
        <p:xfrm>
          <a:off x="339727" y="5767433"/>
          <a:ext cx="8590117" cy="9122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5" name="Rectangle: Rounded Corners 34">
            <a:extLst>
              <a:ext uri="{FF2B5EF4-FFF2-40B4-BE49-F238E27FC236}">
                <a16:creationId xmlns:a16="http://schemas.microsoft.com/office/drawing/2014/main" id="{D4F3D0CF-88B0-4BEA-AEC0-7C5D24BA9839}"/>
              </a:ext>
            </a:extLst>
          </p:cNvPr>
          <p:cNvSpPr/>
          <p:nvPr/>
        </p:nvSpPr>
        <p:spPr>
          <a:xfrm>
            <a:off x="2964414" y="3850719"/>
            <a:ext cx="1843666" cy="483506"/>
          </a:xfrm>
          <a:prstGeom prst="round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US" sz="825" b="1" dirty="0">
                <a:solidFill>
                  <a:schemeClr val="tx1"/>
                </a:solidFill>
                <a:latin typeface="Calibri" panose="020F0502020204030204"/>
              </a:rPr>
              <a:t>Formulation</a:t>
            </a:r>
          </a:p>
        </p:txBody>
      </p:sp>
      <p:sp>
        <p:nvSpPr>
          <p:cNvPr id="36" name="Rectangle: Rounded Corners 35">
            <a:extLst>
              <a:ext uri="{FF2B5EF4-FFF2-40B4-BE49-F238E27FC236}">
                <a16:creationId xmlns:a16="http://schemas.microsoft.com/office/drawing/2014/main" id="{67445EB0-F3B3-4967-B701-94F1C75D3C43}"/>
              </a:ext>
            </a:extLst>
          </p:cNvPr>
          <p:cNvSpPr/>
          <p:nvPr/>
        </p:nvSpPr>
        <p:spPr>
          <a:xfrm>
            <a:off x="4822290" y="3851399"/>
            <a:ext cx="1533631" cy="482826"/>
          </a:xfrm>
          <a:prstGeom prst="round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US" sz="825" b="1" dirty="0">
                <a:solidFill>
                  <a:schemeClr val="tx1"/>
                </a:solidFill>
                <a:latin typeface="Calibri" panose="020F0502020204030204"/>
              </a:rPr>
              <a:t>Formulation Robustness</a:t>
            </a:r>
          </a:p>
        </p:txBody>
      </p:sp>
      <p:sp>
        <p:nvSpPr>
          <p:cNvPr id="34" name="Rectangle: Rounded Corners 33">
            <a:extLst>
              <a:ext uri="{FF2B5EF4-FFF2-40B4-BE49-F238E27FC236}">
                <a16:creationId xmlns:a16="http://schemas.microsoft.com/office/drawing/2014/main" id="{C00421BA-39FA-4A3B-9000-543440F26515}"/>
              </a:ext>
            </a:extLst>
          </p:cNvPr>
          <p:cNvSpPr/>
          <p:nvPr/>
        </p:nvSpPr>
        <p:spPr>
          <a:xfrm>
            <a:off x="3705583" y="4211963"/>
            <a:ext cx="2650338" cy="383080"/>
          </a:xfrm>
          <a:prstGeom prst="round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US" sz="825" b="1" dirty="0">
                <a:solidFill>
                  <a:schemeClr val="tx1"/>
                </a:solidFill>
                <a:latin typeface="Calibri" panose="020F0502020204030204"/>
              </a:rPr>
              <a:t>Process Development and Tech Transfer</a:t>
            </a:r>
          </a:p>
        </p:txBody>
      </p:sp>
    </p:spTree>
    <p:extLst>
      <p:ext uri="{BB962C8B-B14F-4D97-AF65-F5344CB8AC3E}">
        <p14:creationId xmlns:p14="http://schemas.microsoft.com/office/powerpoint/2010/main" val="2643968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700" b="1" dirty="0">
                <a:solidFill>
                  <a:schemeClr val="accent1"/>
                </a:solidFill>
              </a:rPr>
              <a:t>Process Development Stages</a:t>
            </a:r>
          </a:p>
        </p:txBody>
      </p:sp>
      <p:sp>
        <p:nvSpPr>
          <p:cNvPr id="4" name="Text Placeholder 3"/>
          <p:cNvSpPr>
            <a:spLocks noGrp="1"/>
          </p:cNvSpPr>
          <p:nvPr>
            <p:ph type="body" sz="quarter" idx="11"/>
          </p:nvPr>
        </p:nvSpPr>
        <p:spPr/>
        <p:txBody>
          <a:bodyPr/>
          <a:lstStyle/>
          <a:p>
            <a:r>
              <a:rPr lang="en-US" sz="2000" dirty="0">
                <a:solidFill>
                  <a:schemeClr val="tx1"/>
                </a:solidFill>
              </a:rPr>
              <a:t>Cell Culture “Upstream” Development</a:t>
            </a:r>
          </a:p>
          <a:p>
            <a:r>
              <a:rPr lang="en-US" sz="2000" dirty="0">
                <a:solidFill>
                  <a:schemeClr val="tx1"/>
                </a:solidFill>
              </a:rPr>
              <a:t>	</a:t>
            </a:r>
            <a:r>
              <a:rPr lang="en-US" sz="2000" b="0" dirty="0">
                <a:solidFill>
                  <a:schemeClr val="tx1"/>
                </a:solidFill>
              </a:rPr>
              <a:t>GOAL: Productivity</a:t>
            </a:r>
          </a:p>
          <a:p>
            <a:r>
              <a:rPr lang="en-US" sz="2000" dirty="0">
                <a:solidFill>
                  <a:schemeClr val="tx1"/>
                </a:solidFill>
              </a:rPr>
              <a:t>Purification “Downstream” Development</a:t>
            </a:r>
          </a:p>
          <a:p>
            <a:r>
              <a:rPr lang="en-US" sz="2000" dirty="0">
                <a:solidFill>
                  <a:schemeClr val="tx1"/>
                </a:solidFill>
              </a:rPr>
              <a:t>	</a:t>
            </a:r>
            <a:r>
              <a:rPr lang="en-US" sz="2000" b="0" dirty="0">
                <a:solidFill>
                  <a:schemeClr val="tx1"/>
                </a:solidFill>
              </a:rPr>
              <a:t>GOAL: Purity</a:t>
            </a:r>
          </a:p>
          <a:p>
            <a:r>
              <a:rPr lang="en-US" sz="2000" dirty="0">
                <a:solidFill>
                  <a:schemeClr val="tx1"/>
                </a:solidFill>
              </a:rPr>
              <a:t>Drug Product “Formulation &amp; Fill/Finish” Development</a:t>
            </a:r>
          </a:p>
          <a:p>
            <a:r>
              <a:rPr lang="en-US" sz="2000" dirty="0">
                <a:solidFill>
                  <a:schemeClr val="tx1"/>
                </a:solidFill>
              </a:rPr>
              <a:t>	</a:t>
            </a:r>
            <a:r>
              <a:rPr lang="en-US" sz="2000" b="0" dirty="0">
                <a:solidFill>
                  <a:schemeClr val="tx1"/>
                </a:solidFill>
              </a:rPr>
              <a:t>GOAL: Stability, Minimize stress conditions</a:t>
            </a:r>
          </a:p>
          <a:p>
            <a:endParaRPr lang="en-US" sz="2000" dirty="0">
              <a:solidFill>
                <a:schemeClr val="tx1"/>
              </a:solidFill>
            </a:endParaRPr>
          </a:p>
          <a:p>
            <a:r>
              <a:rPr lang="en-US" sz="2000" dirty="0">
                <a:solidFill>
                  <a:schemeClr val="tx1"/>
                </a:solidFill>
              </a:rPr>
              <a:t>All of development shares the goals of: </a:t>
            </a:r>
          </a:p>
          <a:p>
            <a:r>
              <a:rPr lang="en-US" sz="2000" dirty="0"/>
              <a:t>	</a:t>
            </a:r>
            <a:r>
              <a:rPr lang="en-US" sz="2800" dirty="0">
                <a:solidFill>
                  <a:srgbClr val="C00000"/>
                </a:solidFill>
              </a:rPr>
              <a:t>Safety</a:t>
            </a:r>
          </a:p>
          <a:p>
            <a:r>
              <a:rPr lang="en-US" sz="2800" dirty="0">
                <a:solidFill>
                  <a:srgbClr val="C00000"/>
                </a:solidFill>
              </a:rPr>
              <a:t>	Efficacy</a:t>
            </a:r>
          </a:p>
          <a:p>
            <a:r>
              <a:rPr lang="en-US" sz="2800" dirty="0">
                <a:solidFill>
                  <a:srgbClr val="C00000"/>
                </a:solidFill>
              </a:rPr>
              <a:t>	Consistency</a:t>
            </a:r>
          </a:p>
        </p:txBody>
      </p:sp>
    </p:spTree>
    <p:extLst>
      <p:ext uri="{BB962C8B-B14F-4D97-AF65-F5344CB8AC3E}">
        <p14:creationId xmlns:p14="http://schemas.microsoft.com/office/powerpoint/2010/main" val="3298077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700" b="1" dirty="0">
                <a:solidFill>
                  <a:schemeClr val="accent1"/>
                </a:solidFill>
              </a:rPr>
              <a:t>Upstream Process Development</a:t>
            </a:r>
          </a:p>
        </p:txBody>
      </p:sp>
      <p:sp>
        <p:nvSpPr>
          <p:cNvPr id="4" name="Text Placeholder 3"/>
          <p:cNvSpPr>
            <a:spLocks noGrp="1"/>
          </p:cNvSpPr>
          <p:nvPr>
            <p:ph type="body" sz="quarter" idx="11"/>
          </p:nvPr>
        </p:nvSpPr>
        <p:spPr/>
        <p:txBody>
          <a:bodyPr/>
          <a:lstStyle/>
          <a:p>
            <a:r>
              <a:rPr lang="en-US" sz="1800" dirty="0">
                <a:solidFill>
                  <a:schemeClr val="tx1"/>
                </a:solidFill>
              </a:rPr>
              <a:t>“Make more cells which each make more product.”</a:t>
            </a:r>
          </a:p>
        </p:txBody>
      </p:sp>
      <p:sp>
        <p:nvSpPr>
          <p:cNvPr id="5" name="Content Placeholder 4"/>
          <p:cNvSpPr txBox="1">
            <a:spLocks/>
          </p:cNvSpPr>
          <p:nvPr/>
        </p:nvSpPr>
        <p:spPr>
          <a:xfrm>
            <a:off x="703385" y="1919235"/>
            <a:ext cx="7857811" cy="4726851"/>
          </a:xfrm>
          <a:prstGeom prst="rect">
            <a:avLst/>
          </a:prstGeom>
        </p:spPr>
        <p:txBody>
          <a:bodyPr vert="horz" lIns="0" tIns="0" rIns="0" bIns="0" rtlCol="0" anchor="t" anchorCtr="0">
            <a:noAutofit/>
          </a:bodyPr>
          <a:lstStyle>
            <a:lvl1pPr marL="0" indent="0" algn="ctr" defTabSz="571478" rtl="0" eaLnBrk="1" latinLnBrk="0" hangingPunct="1">
              <a:lnSpc>
                <a:spcPts val="1500"/>
              </a:lnSpc>
              <a:spcBef>
                <a:spcPts val="0"/>
              </a:spcBef>
              <a:spcAft>
                <a:spcPts val="1125"/>
              </a:spcAft>
              <a:buFont typeface="Arial" panose="020B0604020202020204" pitchFamily="34" charset="0"/>
              <a:buNone/>
              <a:defRPr sz="1375" b="1" kern="1200">
                <a:solidFill>
                  <a:schemeClr val="accent1"/>
                </a:solidFill>
                <a:latin typeface="+mn-lt"/>
                <a:ea typeface="+mn-ea"/>
                <a:cs typeface="+mn-cs"/>
              </a:defRPr>
            </a:lvl1pPr>
            <a:lvl2pPr marL="1985" indent="0" algn="l" defTabSz="571478" rtl="0" eaLnBrk="1" latinLnBrk="0" hangingPunct="1">
              <a:lnSpc>
                <a:spcPts val="1500"/>
              </a:lnSpc>
              <a:spcBef>
                <a:spcPts val="0"/>
              </a:spcBef>
              <a:spcAft>
                <a:spcPts val="1125"/>
              </a:spcAft>
              <a:buFont typeface="Arial" panose="020B0604020202020204" pitchFamily="34" charset="0"/>
              <a:buNone/>
              <a:defRPr sz="1250" kern="1200">
                <a:solidFill>
                  <a:schemeClr val="tx2"/>
                </a:solidFill>
                <a:latin typeface="+mn-lt"/>
                <a:ea typeface="+mn-ea"/>
                <a:cs typeface="+mn-cs"/>
              </a:defRPr>
            </a:lvl2pPr>
            <a:lvl3pPr marL="213312" indent="-213312" algn="l" defTabSz="571478" rtl="0" eaLnBrk="1" latinLnBrk="0" hangingPunct="1">
              <a:lnSpc>
                <a:spcPts val="1500"/>
              </a:lnSpc>
              <a:spcBef>
                <a:spcPts val="0"/>
              </a:spcBef>
              <a:spcAft>
                <a:spcPts val="1125"/>
              </a:spcAft>
              <a:buClr>
                <a:schemeClr val="accent2"/>
              </a:buClr>
              <a:buFont typeface="Arial" panose="020B0604020202020204" pitchFamily="34" charset="0"/>
              <a:buChar char="&gt;"/>
              <a:defRPr sz="1250" kern="1200">
                <a:solidFill>
                  <a:schemeClr val="tx2"/>
                </a:solidFill>
                <a:latin typeface="+mn-lt"/>
                <a:ea typeface="+mn-ea"/>
                <a:cs typeface="+mn-cs"/>
              </a:defRPr>
            </a:lvl3pPr>
            <a:lvl4pPr marL="427616" indent="-214304" algn="l" defTabSz="571478" rtl="0" eaLnBrk="1" latinLnBrk="0" hangingPunct="1">
              <a:lnSpc>
                <a:spcPts val="1500"/>
              </a:lnSpc>
              <a:spcBef>
                <a:spcPts val="0"/>
              </a:spcBef>
              <a:spcAft>
                <a:spcPts val="1125"/>
              </a:spcAft>
              <a:buFont typeface="Arial" panose="020B0604020202020204" pitchFamily="34" charset="0"/>
              <a:buChar char="–"/>
              <a:tabLst/>
              <a:defRPr sz="1250" kern="1200">
                <a:solidFill>
                  <a:schemeClr val="tx2"/>
                </a:solidFill>
                <a:latin typeface="+mn-lt"/>
                <a:ea typeface="+mn-ea"/>
                <a:cs typeface="+mn-cs"/>
              </a:defRPr>
            </a:lvl4pPr>
            <a:lvl5pPr marL="1285823" indent="-142869" algn="l" defTabSz="571478" rtl="0" eaLnBrk="1" latinLnBrk="0" hangingPunct="1">
              <a:spcBef>
                <a:spcPct val="20000"/>
              </a:spcBef>
              <a:buFont typeface="Arial" panose="020B0604020202020204" pitchFamily="34" charset="0"/>
              <a:buChar char="»"/>
              <a:defRPr sz="1250" kern="1200">
                <a:solidFill>
                  <a:schemeClr val="tx2"/>
                </a:solidFill>
                <a:latin typeface="+mn-lt"/>
                <a:ea typeface="+mn-ea"/>
                <a:cs typeface="+mn-cs"/>
              </a:defRPr>
            </a:lvl5pPr>
            <a:lvl6pPr marL="1571562" indent="-142869" algn="l" defTabSz="571478"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6pPr>
            <a:lvl7pPr marL="1857301" indent="-142869" algn="l" defTabSz="571478"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7pPr>
            <a:lvl8pPr marL="2143040" indent="-142869" algn="l" defTabSz="571478"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8pPr>
            <a:lvl9pPr marL="2428778" indent="-142869" algn="l" defTabSz="571478"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9pPr>
          </a:lstStyle>
          <a:p>
            <a:pPr algn="l"/>
            <a:r>
              <a:rPr lang="en-US" sz="1800" dirty="0">
                <a:solidFill>
                  <a:schemeClr val="tx1"/>
                </a:solidFill>
              </a:rPr>
              <a:t>Early stage</a:t>
            </a:r>
          </a:p>
          <a:p>
            <a:pPr marL="627055" lvl="1" indent="-285750">
              <a:buFont typeface="Arial" panose="020B0604020202020204" pitchFamily="34" charset="0"/>
              <a:buChar char="•"/>
            </a:pPr>
            <a:r>
              <a:rPr lang="en-US" sz="1800" dirty="0">
                <a:solidFill>
                  <a:schemeClr val="tx1"/>
                </a:solidFill>
              </a:rPr>
              <a:t>Cell lines are transfected as suggested by research</a:t>
            </a:r>
          </a:p>
          <a:p>
            <a:pPr marL="627055" lvl="1" indent="-285750">
              <a:buFont typeface="Arial" panose="020B0604020202020204" pitchFamily="34" charset="0"/>
              <a:buChar char="•"/>
            </a:pPr>
            <a:r>
              <a:rPr lang="en-US" sz="1800" dirty="0">
                <a:solidFill>
                  <a:schemeClr val="tx1"/>
                </a:solidFill>
              </a:rPr>
              <a:t>Cell line (clone) selection</a:t>
            </a:r>
          </a:p>
          <a:p>
            <a:pPr marL="627055" lvl="1" indent="-285750">
              <a:buFont typeface="Arial" panose="020B0604020202020204" pitchFamily="34" charset="0"/>
              <a:buChar char="•"/>
            </a:pPr>
            <a:endParaRPr lang="en-US" sz="1800" dirty="0">
              <a:solidFill>
                <a:schemeClr val="tx1"/>
              </a:solidFill>
            </a:endParaRPr>
          </a:p>
          <a:p>
            <a:pPr algn="l"/>
            <a:r>
              <a:rPr lang="en-US" sz="1800" dirty="0">
                <a:solidFill>
                  <a:schemeClr val="tx1"/>
                </a:solidFill>
              </a:rPr>
              <a:t>Mid-stage</a:t>
            </a:r>
          </a:p>
          <a:p>
            <a:pPr marL="627055" lvl="1" indent="-285750">
              <a:buFont typeface="Arial" panose="020B0604020202020204" pitchFamily="34" charset="0"/>
              <a:buChar char="•"/>
            </a:pPr>
            <a:r>
              <a:rPr lang="en-US" sz="1800" dirty="0">
                <a:solidFill>
                  <a:schemeClr val="tx1"/>
                </a:solidFill>
              </a:rPr>
              <a:t>Process optimization occurs (Seed train, media, controlled parameter set-points, etc.)</a:t>
            </a:r>
          </a:p>
          <a:p>
            <a:pPr marL="627055" lvl="1" indent="-285750">
              <a:buFont typeface="Arial" panose="020B0604020202020204" pitchFamily="34" charset="0"/>
              <a:buChar char="•"/>
            </a:pPr>
            <a:r>
              <a:rPr lang="en-US" sz="1800" dirty="0">
                <a:solidFill>
                  <a:schemeClr val="tx1"/>
                </a:solidFill>
              </a:rPr>
              <a:t>Work closely with downstream development at this stage</a:t>
            </a:r>
          </a:p>
          <a:p>
            <a:pPr marL="627055" lvl="1" indent="-285750">
              <a:buFont typeface="Arial" panose="020B0604020202020204" pitchFamily="34" charset="0"/>
              <a:buChar char="•"/>
            </a:pPr>
            <a:endParaRPr lang="en-US" sz="1800" dirty="0">
              <a:solidFill>
                <a:schemeClr val="tx1"/>
              </a:solidFill>
            </a:endParaRPr>
          </a:p>
          <a:p>
            <a:pPr algn="l"/>
            <a:r>
              <a:rPr lang="en-US" sz="1800" dirty="0">
                <a:solidFill>
                  <a:schemeClr val="tx1"/>
                </a:solidFill>
              </a:rPr>
              <a:t>Late-stage</a:t>
            </a:r>
          </a:p>
          <a:p>
            <a:pPr marL="627055" lvl="1" indent="-285750">
              <a:buFont typeface="Arial" panose="020B0604020202020204" pitchFamily="34" charset="0"/>
              <a:buChar char="•"/>
            </a:pPr>
            <a:r>
              <a:rPr lang="en-US" sz="1800" dirty="0">
                <a:solidFill>
                  <a:schemeClr val="tx1"/>
                </a:solidFill>
              </a:rPr>
              <a:t>Experiments are performed to fully characterize the process (process characterization, PC)</a:t>
            </a:r>
          </a:p>
          <a:p>
            <a:pPr marL="627055" lvl="1" indent="-285750">
              <a:buFont typeface="Arial" panose="020B0604020202020204" pitchFamily="34" charset="0"/>
              <a:buChar char="•"/>
            </a:pPr>
            <a:r>
              <a:rPr lang="en-US" sz="1800" dirty="0">
                <a:solidFill>
                  <a:schemeClr val="tx1"/>
                </a:solidFill>
              </a:rPr>
              <a:t>Process is locked and headed to manufacturing</a:t>
            </a:r>
          </a:p>
        </p:txBody>
      </p:sp>
    </p:spTree>
    <p:extLst>
      <p:ext uri="{BB962C8B-B14F-4D97-AF65-F5344CB8AC3E}">
        <p14:creationId xmlns:p14="http://schemas.microsoft.com/office/powerpoint/2010/main" val="1599453232"/>
      </p:ext>
    </p:extLst>
  </p:cSld>
  <p:clrMapOvr>
    <a:masterClrMapping/>
  </p:clrMapOvr>
</p:sld>
</file>

<file path=ppt/theme/theme1.xml><?xml version="1.0" encoding="utf-8"?>
<a:theme xmlns:a="http://schemas.openxmlformats.org/drawingml/2006/main" name="ispe-power-point-template (1)">
  <a:themeElements>
    <a:clrScheme name="ISPE">
      <a:dk1>
        <a:sysClr val="windowText" lastClr="000000"/>
      </a:dk1>
      <a:lt1>
        <a:sysClr val="window" lastClr="FFFFFF"/>
      </a:lt1>
      <a:dk2>
        <a:srgbClr val="59595B"/>
      </a:dk2>
      <a:lt2>
        <a:srgbClr val="D8D8D8"/>
      </a:lt2>
      <a:accent1>
        <a:srgbClr val="00549F"/>
      </a:accent1>
      <a:accent2>
        <a:srgbClr val="00B9E4"/>
      </a:accent2>
      <a:accent3>
        <a:srgbClr val="B6BF00"/>
      </a:accent3>
      <a:accent4>
        <a:srgbClr val="80379B"/>
      </a:accent4>
      <a:accent5>
        <a:srgbClr val="CD202C"/>
      </a:accent5>
      <a:accent6>
        <a:srgbClr val="F2AF00"/>
      </a:accent6>
      <a:hlink>
        <a:srgbClr val="464646"/>
      </a:hlink>
      <a:folHlink>
        <a:srgbClr val="46464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SPE_template_16x9.potx" id="{B6B90781-42E1-4CCE-918B-18E54AB2B747}" vid="{2FA9E34A-9B39-4A22-94BA-D50E6F19186F}"/>
    </a:ext>
  </a:extLst>
</a:theme>
</file>

<file path=ppt/theme/theme2.xml><?xml version="1.0" encoding="utf-8"?>
<a:theme xmlns:a="http://schemas.openxmlformats.org/drawingml/2006/main" name="ISPE section">
  <a:themeElements>
    <a:clrScheme name="ISPE">
      <a:dk1>
        <a:sysClr val="windowText" lastClr="000000"/>
      </a:dk1>
      <a:lt1>
        <a:sysClr val="window" lastClr="FFFFFF"/>
      </a:lt1>
      <a:dk2>
        <a:srgbClr val="464646"/>
      </a:dk2>
      <a:lt2>
        <a:srgbClr val="D8D8D8"/>
      </a:lt2>
      <a:accent1>
        <a:srgbClr val="00549F"/>
      </a:accent1>
      <a:accent2>
        <a:srgbClr val="00B9E4"/>
      </a:accent2>
      <a:accent3>
        <a:srgbClr val="B6BF00"/>
      </a:accent3>
      <a:accent4>
        <a:srgbClr val="80379B"/>
      </a:accent4>
      <a:accent5>
        <a:srgbClr val="CD202C"/>
      </a:accent5>
      <a:accent6>
        <a:srgbClr val="F2AF00"/>
      </a:accent6>
      <a:hlink>
        <a:srgbClr val="464646"/>
      </a:hlink>
      <a:folHlink>
        <a:srgbClr val="46464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SPE_template_16x9.potx" id="{B6B90781-42E1-4CCE-918B-18E54AB2B747}" vid="{B196676E-C01E-43AF-A3BE-A040EBEB3FFA}"/>
    </a:ext>
  </a:extLst>
</a:theme>
</file>

<file path=ppt/theme/theme3.xml><?xml version="1.0" encoding="utf-8"?>
<a:theme xmlns:a="http://schemas.openxmlformats.org/drawingml/2006/main" name="ISPE content">
  <a:themeElements>
    <a:clrScheme name="ISPE">
      <a:dk1>
        <a:sysClr val="windowText" lastClr="000000"/>
      </a:dk1>
      <a:lt1>
        <a:sysClr val="window" lastClr="FFFFFF"/>
      </a:lt1>
      <a:dk2>
        <a:srgbClr val="59595B"/>
      </a:dk2>
      <a:lt2>
        <a:srgbClr val="D8D8D8"/>
      </a:lt2>
      <a:accent1>
        <a:srgbClr val="00549F"/>
      </a:accent1>
      <a:accent2>
        <a:srgbClr val="00B9E4"/>
      </a:accent2>
      <a:accent3>
        <a:srgbClr val="B6BF00"/>
      </a:accent3>
      <a:accent4>
        <a:srgbClr val="80379B"/>
      </a:accent4>
      <a:accent5>
        <a:srgbClr val="CD202C"/>
      </a:accent5>
      <a:accent6>
        <a:srgbClr val="F2AF00"/>
      </a:accent6>
      <a:hlink>
        <a:srgbClr val="464646"/>
      </a:hlink>
      <a:folHlink>
        <a:srgbClr val="46464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SPE_template_16x9.potx" id="{B6B90781-42E1-4CCE-918B-18E54AB2B747}" vid="{23B8E42B-494B-421B-8BD1-8185E8198E6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ispe-power-point-template (1)</Template>
  <TotalTime>2933</TotalTime>
  <Words>2688</Words>
  <Application>Microsoft Office PowerPoint</Application>
  <PresentationFormat>On-screen Show (4:3)</PresentationFormat>
  <Paragraphs>609</Paragraphs>
  <Slides>42</Slides>
  <Notes>18</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42</vt:i4>
      </vt:variant>
    </vt:vector>
  </HeadingPairs>
  <TitlesOfParts>
    <vt:vector size="53" baseType="lpstr">
      <vt:lpstr>ＭＳ 明朝</vt:lpstr>
      <vt:lpstr>Arial</vt:lpstr>
      <vt:lpstr>Calibri</vt:lpstr>
      <vt:lpstr>Cambria Math</vt:lpstr>
      <vt:lpstr>Courier New</vt:lpstr>
      <vt:lpstr>Times New Roman</vt:lpstr>
      <vt:lpstr>Wingdings</vt:lpstr>
      <vt:lpstr>ispe-power-point-template (1)</vt:lpstr>
      <vt:lpstr>ISPE section</vt:lpstr>
      <vt:lpstr>ISPE content</vt:lpstr>
      <vt:lpstr>Visio</vt:lpstr>
      <vt:lpstr>End-to-End Overview of biopharmaceutical Process Development</vt:lpstr>
      <vt:lpstr>Disclaimer</vt:lpstr>
      <vt:lpstr>GOAL OF TALK:</vt:lpstr>
      <vt:lpstr>R&amp;D Costs in Biomanufacturing</vt:lpstr>
      <vt:lpstr>Biopharma Development Paradigm  Process understanding is achieved by collecting data at all scales by executing experimental runs</vt:lpstr>
      <vt:lpstr>PowerPoint Presentation</vt:lpstr>
      <vt:lpstr>Approximate Biopharma Development Timeline</vt:lpstr>
      <vt:lpstr>Process Development Stages</vt:lpstr>
      <vt:lpstr>Upstream Process Development</vt:lpstr>
      <vt:lpstr>Concept: Scale-Down Model (SDM)</vt:lpstr>
      <vt:lpstr>Early-Stage Upstream Development</vt:lpstr>
      <vt:lpstr>Mid-Stage Upstream Development</vt:lpstr>
      <vt:lpstr>Late-Stage Process Development and Scale-up</vt:lpstr>
      <vt:lpstr>Downstream Processing  </vt:lpstr>
      <vt:lpstr>PowerPoint Presentation</vt:lpstr>
      <vt:lpstr>Contaminants &amp; Impurities</vt:lpstr>
      <vt:lpstr>PowerPoint Presentation</vt:lpstr>
      <vt:lpstr>Purifying mAbs Platform</vt:lpstr>
      <vt:lpstr>Development Tools</vt:lpstr>
      <vt:lpstr>Chromatography Scale-Down Principles and Parameters</vt:lpstr>
      <vt:lpstr>Chromatography Scale-Down Principles and Parameters</vt:lpstr>
      <vt:lpstr>Chromatography Scale-Down Principles and Parameters</vt:lpstr>
      <vt:lpstr>AEX FT Characterization</vt:lpstr>
      <vt:lpstr>AEX FT: Yield Contour Plots</vt:lpstr>
      <vt:lpstr>AEX FT: HMW Reduction Contour Plots</vt:lpstr>
      <vt:lpstr>Scale-up Predictions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Backup Slides</vt:lpstr>
      <vt:lpstr>PowerPoint Presentation</vt:lpstr>
      <vt:lpstr>PowerPoint Presentation</vt:lpstr>
      <vt:lpstr>PowerPoint Presentation</vt:lpstr>
    </vt:vector>
  </TitlesOfParts>
  <Company>FirstPoint,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Claudia Carroll</dc:creator>
  <cp:lastModifiedBy>Jamie Sigmon</cp:lastModifiedBy>
  <cp:revision>139</cp:revision>
  <dcterms:created xsi:type="dcterms:W3CDTF">2017-01-20T19:50:04Z</dcterms:created>
  <dcterms:modified xsi:type="dcterms:W3CDTF">2018-03-02T16:45:44Z</dcterms:modified>
</cp:coreProperties>
</file>