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62" r:id="rId5"/>
    <p:sldId id="258" r:id="rId6"/>
    <p:sldId id="284" r:id="rId7"/>
    <p:sldId id="281" r:id="rId8"/>
    <p:sldId id="287" r:id="rId9"/>
    <p:sldId id="288" r:id="rId10"/>
    <p:sldId id="289" r:id="rId11"/>
    <p:sldId id="260" r:id="rId12"/>
    <p:sldId id="274" r:id="rId13"/>
    <p:sldId id="275" r:id="rId14"/>
    <p:sldId id="269" r:id="rId15"/>
    <p:sldId id="261" r:id="rId16"/>
    <p:sldId id="270" r:id="rId17"/>
    <p:sldId id="264" r:id="rId18"/>
    <p:sldId id="277" r:id="rId19"/>
    <p:sldId id="282" r:id="rId20"/>
    <p:sldId id="283" r:id="rId21"/>
    <p:sldId id="273" r:id="rId22"/>
    <p:sldId id="268" r:id="rId23"/>
    <p:sldId id="278" r:id="rId24"/>
    <p:sldId id="280" r:id="rId25"/>
    <p:sldId id="286" r:id="rId26"/>
    <p:sldId id="266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69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678" y="2878906"/>
            <a:ext cx="4099718" cy="12436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678" y="4436707"/>
            <a:ext cx="4099718" cy="175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375"/>
              </a:spcAft>
              <a:buNone/>
              <a:defRPr sz="1500" baseline="0">
                <a:solidFill>
                  <a:schemeClr val="accent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Information, Conference and 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01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680" y="1878036"/>
            <a:ext cx="4099718" cy="1471083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2375"/>
              </a:lnSpc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679" y="3429000"/>
            <a:ext cx="4099719" cy="175154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cap="all" baseline="0">
                <a:solidFill>
                  <a:schemeClr val="bg1"/>
                </a:solidFill>
              </a:defRPr>
            </a:lvl1pPr>
            <a:lvl2pPr marL="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8035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80677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91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678" y="1714499"/>
            <a:ext cx="4099718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80677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61960" y="1714501"/>
            <a:ext cx="4482043" cy="4380178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33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678" y="1714499"/>
            <a:ext cx="4099718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92583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61958" y="1714501"/>
            <a:ext cx="1959240" cy="4380178"/>
          </a:xfrm>
        </p:spPr>
        <p:txBody>
          <a:bodyPr/>
          <a:lstStyle/>
          <a:p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02438" y="1714500"/>
            <a:ext cx="195791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02438" y="2148612"/>
            <a:ext cx="1957917" cy="3946069"/>
          </a:xfrm>
        </p:spPr>
        <p:txBody>
          <a:bodyPr/>
          <a:lstStyle>
            <a:lvl1pPr>
              <a:lnSpc>
                <a:spcPts val="1750"/>
              </a:lnSpc>
              <a:defRPr sz="1375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7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680" y="1878036"/>
            <a:ext cx="4099718" cy="1471083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2375"/>
              </a:lnSpc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679" y="3429000"/>
            <a:ext cx="4099719" cy="175154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cap="all" baseline="0">
                <a:solidFill>
                  <a:schemeClr val="bg1"/>
                </a:solidFill>
              </a:defRPr>
            </a:lvl1pPr>
            <a:lvl2pPr marL="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1105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680" y="2888943"/>
            <a:ext cx="4099718" cy="1330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PRESENTATION TITLE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8" y="608687"/>
            <a:ext cx="2286000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363" rtl="0" eaLnBrk="1" latinLnBrk="0" hangingPunct="1">
        <a:lnSpc>
          <a:spcPts val="2625"/>
        </a:lnSpc>
        <a:spcBef>
          <a:spcPct val="0"/>
        </a:spcBef>
        <a:buNone/>
        <a:defRPr sz="25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87" indent="-342887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8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1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75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0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2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8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571478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04" indent="-214304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25" indent="-178586" algn="l" defTabSz="5714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714347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085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3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71562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01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040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778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8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2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79" y="1714499"/>
            <a:ext cx="8380677" cy="43801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7278" y="6229067"/>
            <a:ext cx="30437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25" b="1">
                <a:solidFill>
                  <a:schemeClr val="bg1"/>
                </a:solidFill>
              </a:defRPr>
            </a:lvl1pPr>
          </a:lstStyle>
          <a:p>
            <a:fld id="{677431CD-109D-4799-81C2-761F8C28FE2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7776338" y="6478773"/>
            <a:ext cx="675075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CA" sz="750" b="1" dirty="0">
                <a:solidFill>
                  <a:schemeClr val="bg1"/>
                </a:solidFill>
              </a:rPr>
              <a:t>ispe.org</a:t>
            </a:r>
            <a:endParaRPr lang="en-CA" sz="75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570596" y="6482080"/>
            <a:ext cx="0" cy="10668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35" y="6306128"/>
            <a:ext cx="1143055" cy="36766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71802" y="6482221"/>
            <a:ext cx="900100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 dirty="0" err="1">
                <a:solidFill>
                  <a:schemeClr val="bg1"/>
                </a:solidFill>
              </a:rPr>
              <a:t>Connecting</a:t>
            </a:r>
            <a:endParaRPr lang="en-CA" sz="75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6473" y="6482221"/>
            <a:ext cx="1126435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>
                <a:solidFill>
                  <a:schemeClr val="bg1"/>
                </a:solidFill>
              </a:rPr>
              <a:t>Pharmaceutical</a:t>
            </a:r>
            <a:endParaRPr lang="en-CA" sz="75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9740" y="6482221"/>
            <a:ext cx="900100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>
                <a:solidFill>
                  <a:schemeClr val="bg1"/>
                </a:solidFill>
              </a:rPr>
              <a:t>Knowledge</a:t>
            </a:r>
            <a:endParaRPr lang="en-CA" sz="75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 ftr="0" dt="0"/>
  <p:txStyles>
    <p:titleStyle>
      <a:lvl1pPr algn="ctr" defTabSz="571478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1375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1985" indent="0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2pPr>
      <a:lvl3pPr marL="213312" indent="-213312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Clr>
          <a:schemeClr val="accent2"/>
        </a:buClr>
        <a:buFont typeface="Arial" panose="020B0604020202020204" pitchFamily="34" charset="0"/>
        <a:buChar char="&gt;"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427616" indent="-214304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Char char="–"/>
        <a:tabLst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285823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1571562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01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040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778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8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2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678" y="3029803"/>
            <a:ext cx="4724586" cy="696036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ISPE – CASA - 2018 Technology Conference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13MAR2018</a:t>
            </a:r>
          </a:p>
        </p:txBody>
      </p:sp>
    </p:spTree>
    <p:extLst>
      <p:ext uri="{BB962C8B-B14F-4D97-AF65-F5344CB8AC3E}">
        <p14:creationId xmlns:p14="http://schemas.microsoft.com/office/powerpoint/2010/main" val="279609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675565"/>
            <a:ext cx="4099718" cy="1173708"/>
          </a:xfrm>
        </p:spPr>
        <p:txBody>
          <a:bodyPr anchor="ctr"/>
          <a:lstStyle/>
          <a:p>
            <a:r>
              <a:rPr lang="en-US" dirty="0"/>
              <a:t>BLOW FILL SEAL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9680" y="1651379"/>
            <a:ext cx="3216506" cy="4507758"/>
          </a:xfrm>
        </p:spPr>
        <p:txBody>
          <a:bodyPr anchor="t"/>
          <a:lstStyle/>
          <a:p>
            <a:r>
              <a:rPr lang="en-US" dirty="0"/>
              <a:t>BENEFITS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STERILITY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-STUDIES OF PERFORMANCE BFS VS TRADITIONAL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FLEXIBILITY (TYPE, SIZE)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REGULATORY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STANDARD OF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TYPES OF RESINS (FOR DIFFERENT TYPES OF PRODUCTS)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ECOLOGICAL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RESIN IS RECYCLABLE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7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675565"/>
            <a:ext cx="4099718" cy="1173708"/>
          </a:xfrm>
        </p:spPr>
        <p:txBody>
          <a:bodyPr anchor="ctr"/>
          <a:lstStyle/>
          <a:p>
            <a:r>
              <a:rPr lang="en-US" dirty="0"/>
              <a:t>BLOW FILL SEAL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9680" y="1651379"/>
            <a:ext cx="4558080" cy="4353636"/>
          </a:xfrm>
        </p:spPr>
        <p:txBody>
          <a:bodyPr anchor="t"/>
          <a:lstStyle/>
          <a:p>
            <a:r>
              <a:rPr lang="en-US" dirty="0"/>
              <a:t>BENEFITS</a:t>
            </a:r>
          </a:p>
          <a:p>
            <a:endParaRPr lang="en-US" dirty="0"/>
          </a:p>
          <a:p>
            <a:r>
              <a:rPr lang="en-US" dirty="0"/>
              <a:t>SAFETY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CONTAMINANTS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PRE-WASHING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RESIN IS STERILE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MADE, FILLED &amp; SEALED IN ONE SEQUENTIAL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CONTAINER STORAGE BEFORE FILLING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“MUCH LOWER FREQUENCY (ON-TENTH) OF CONTAMINATED MEDIA FILLS COMPARED TO CONVENTIONAL PROCESSES” –</a:t>
            </a:r>
            <a:r>
              <a:rPr lang="fr-FR" dirty="0"/>
              <a:t>7. B. </a:t>
            </a:r>
            <a:r>
              <a:rPr lang="fr-FR" dirty="0" err="1"/>
              <a:t>Ljungqvist</a:t>
            </a:r>
            <a:r>
              <a:rPr lang="fr-FR" dirty="0"/>
              <a:t> et al., PDA J. Pharm. </a:t>
            </a:r>
            <a:r>
              <a:rPr lang="fr-FR" dirty="0" err="1"/>
              <a:t>Sci</a:t>
            </a:r>
            <a:r>
              <a:rPr lang="fr-FR" dirty="0"/>
              <a:t>. </a:t>
            </a:r>
            <a:r>
              <a:rPr lang="fr-FR" dirty="0" err="1"/>
              <a:t>Technol</a:t>
            </a:r>
            <a:r>
              <a:rPr lang="fr-FR" dirty="0"/>
              <a:t>. 60 (4), 254–258 (2006).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8837" y="1078173"/>
            <a:ext cx="3678070" cy="4292221"/>
          </a:xfrm>
        </p:spPr>
        <p:txBody>
          <a:bodyPr/>
          <a:lstStyle/>
          <a:p>
            <a:r>
              <a:rPr lang="en-US" dirty="0"/>
              <a:t>Logistics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Transportation of resin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Storage of resin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special consideration for storage of resin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of shipping product is significantly reduced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12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BFS</a:t>
            </a:r>
          </a:p>
          <a:p>
            <a:endParaRPr lang="en-US" sz="1800" dirty="0"/>
          </a:p>
          <a:p>
            <a:r>
              <a:rPr lang="en-US" sz="1600" dirty="0"/>
              <a:t>Expanding the usage of an OSD facility was risky.</a:t>
            </a:r>
          </a:p>
          <a:p>
            <a:r>
              <a:rPr lang="en-US" sz="1600" dirty="0"/>
              <a:t>Why?</a:t>
            </a:r>
          </a:p>
          <a:p>
            <a:r>
              <a:rPr lang="en-US" sz="1600" dirty="0"/>
              <a:t>Design challenges – new disciplines, new concepts, new </a:t>
            </a:r>
          </a:p>
          <a:p>
            <a:r>
              <a:rPr lang="en-US" sz="1600" dirty="0"/>
              <a:t>Utilities Expansion – No WFI</a:t>
            </a:r>
          </a:p>
          <a:p>
            <a:r>
              <a:rPr lang="en-US" sz="1600" dirty="0"/>
              <a:t>Building Renovation</a:t>
            </a:r>
          </a:p>
          <a:p>
            <a:r>
              <a:rPr lang="en-US" sz="1600" dirty="0"/>
              <a:t>Control system &amp; SCADA architecture</a:t>
            </a:r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09E2E-542B-45C7-AFD5-24819C172E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4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79" y="1878036"/>
            <a:ext cx="5038481" cy="1471083"/>
          </a:xfrm>
        </p:spPr>
        <p:txBody>
          <a:bodyPr anchor="ctr"/>
          <a:lstStyle/>
          <a:p>
            <a:r>
              <a:rPr lang="en-US" dirty="0"/>
              <a:t>WHAT ABOUT THE E-STOP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58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1878036"/>
            <a:ext cx="7563317" cy="1363307"/>
          </a:xfrm>
        </p:spPr>
        <p:txBody>
          <a:bodyPr anchor="ctr"/>
          <a:lstStyle/>
          <a:p>
            <a:r>
              <a:rPr lang="en-US" sz="2000" dirty="0">
                <a:solidFill>
                  <a:srgbClr val="0070C0"/>
                </a:solidFill>
              </a:rPr>
              <a:t>BE PREPARED TO TALK ABOUT Things FOREVER THAT HARDLY MATTER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THERE’S A SIMPLE SOLUTION</a:t>
            </a:r>
          </a:p>
          <a:p>
            <a:r>
              <a:rPr lang="en-US" dirty="0">
                <a:solidFill>
                  <a:srgbClr val="0070C0"/>
                </a:solidFill>
              </a:rPr>
              <a:t>USE Common sense</a:t>
            </a:r>
          </a:p>
          <a:p>
            <a:r>
              <a:rPr lang="en-US" dirty="0">
                <a:solidFill>
                  <a:srgbClr val="0070C0"/>
                </a:solidFill>
              </a:rPr>
              <a:t>DON’T BE AFRAID TO START OVER</a:t>
            </a:r>
          </a:p>
          <a:p>
            <a:r>
              <a:rPr lang="en-US" dirty="0">
                <a:solidFill>
                  <a:srgbClr val="0070C0"/>
                </a:solidFill>
              </a:rPr>
              <a:t>STOP FIGHTING SOMETHING THAT WILL NEVER WORK</a:t>
            </a:r>
          </a:p>
          <a:p>
            <a:r>
              <a:rPr lang="en-US" dirty="0">
                <a:solidFill>
                  <a:srgbClr val="0070C0"/>
                </a:solidFill>
              </a:rPr>
              <a:t>GET AN EXPERT</a:t>
            </a:r>
          </a:p>
        </p:txBody>
      </p:sp>
    </p:spTree>
    <p:extLst>
      <p:ext uri="{BB962C8B-B14F-4D97-AF65-F5344CB8AC3E}">
        <p14:creationId xmlns:p14="http://schemas.microsoft.com/office/powerpoint/2010/main" val="2865563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518617"/>
            <a:ext cx="4099718" cy="1282888"/>
          </a:xfrm>
        </p:spPr>
        <p:txBody>
          <a:bodyPr anchor="ctr"/>
          <a:lstStyle/>
          <a:p>
            <a:r>
              <a:rPr lang="en-US" dirty="0">
                <a:solidFill>
                  <a:srgbClr val="0070C0"/>
                </a:solidFill>
              </a:rPr>
              <a:t>Secrets to success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9679" y="2149522"/>
            <a:ext cx="8423127" cy="317310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Planning, planning, planning</a:t>
            </a:r>
          </a:p>
          <a:p>
            <a:r>
              <a:rPr lang="en-US" dirty="0">
                <a:solidFill>
                  <a:srgbClr val="0070C0"/>
                </a:solidFill>
              </a:rPr>
              <a:t>Having time to design before the schedule demands a solution</a:t>
            </a:r>
          </a:p>
          <a:p>
            <a:r>
              <a:rPr lang="en-US" dirty="0">
                <a:solidFill>
                  <a:srgbClr val="0070C0"/>
                </a:solidFill>
              </a:rPr>
              <a:t>Process knowledge</a:t>
            </a:r>
          </a:p>
          <a:p>
            <a:r>
              <a:rPr lang="en-US" dirty="0">
                <a:solidFill>
                  <a:srgbClr val="0070C0"/>
                </a:solidFill>
              </a:rPr>
              <a:t>Solution planning</a:t>
            </a:r>
          </a:p>
          <a:p>
            <a:r>
              <a:rPr lang="en-US" dirty="0">
                <a:solidFill>
                  <a:srgbClr val="0070C0"/>
                </a:solidFill>
              </a:rPr>
              <a:t>Control system &amp; </a:t>
            </a:r>
            <a:r>
              <a:rPr lang="en-US" dirty="0" err="1">
                <a:solidFill>
                  <a:srgbClr val="0070C0"/>
                </a:solidFill>
              </a:rPr>
              <a:t>scada</a:t>
            </a:r>
            <a:r>
              <a:rPr lang="en-US" dirty="0">
                <a:solidFill>
                  <a:srgbClr val="0070C0"/>
                </a:solidFill>
              </a:rPr>
              <a:t> architecture – have a plan</a:t>
            </a:r>
          </a:p>
          <a:p>
            <a:r>
              <a:rPr lang="en-US" dirty="0">
                <a:solidFill>
                  <a:srgbClr val="0070C0"/>
                </a:solidFill>
              </a:rPr>
              <a:t>Controls systems are complete before mechanical completion</a:t>
            </a:r>
          </a:p>
          <a:p>
            <a:r>
              <a:rPr lang="en-US" dirty="0">
                <a:solidFill>
                  <a:srgbClr val="0070C0"/>
                </a:solidFill>
              </a:rPr>
              <a:t>Documentation completion after control system completion</a:t>
            </a:r>
          </a:p>
          <a:p>
            <a:r>
              <a:rPr lang="en-US" dirty="0">
                <a:solidFill>
                  <a:srgbClr val="0070C0"/>
                </a:solidFill>
              </a:rPr>
              <a:t>Documents approved before commissioning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4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5210" y="515984"/>
            <a:ext cx="3604187" cy="953587"/>
          </a:xfrm>
        </p:spPr>
        <p:txBody>
          <a:bodyPr anchor="ctr"/>
          <a:lstStyle/>
          <a:p>
            <a:r>
              <a:rPr lang="en-US" dirty="0"/>
              <a:t>Cost of change</a:t>
            </a:r>
          </a:p>
        </p:txBody>
      </p:sp>
    </p:spTree>
    <p:extLst>
      <p:ext uri="{BB962C8B-B14F-4D97-AF65-F5344CB8AC3E}">
        <p14:creationId xmlns:p14="http://schemas.microsoft.com/office/powerpoint/2010/main" val="455590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5210" y="515984"/>
            <a:ext cx="3604187" cy="953587"/>
          </a:xfrm>
        </p:spPr>
        <p:txBody>
          <a:bodyPr anchor="ctr"/>
          <a:lstStyle/>
          <a:p>
            <a:r>
              <a:rPr lang="en-US" dirty="0"/>
              <a:t>Cost of change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22960" y="1469572"/>
            <a:ext cx="6126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COST MAGNIFIES AS TIME PROGRESSES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5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70C0"/>
                </a:solidFill>
              </a:rPr>
              <a:t>IT DEPENDS ON THE STAGE </a:t>
            </a:r>
          </a:p>
          <a:p>
            <a:r>
              <a:rPr lang="en-US" sz="1400" dirty="0">
                <a:solidFill>
                  <a:srgbClr val="0070C0"/>
                </a:solidFill>
              </a:rPr>
              <a:t>WHY’S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EFFECTS EVERYTHING THAT CAME BEFORE &amp; THE DOMINO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LEAD TIMES FOR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UTILITIES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CONTROL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</a:rPr>
              <a:t>PENN STATE UNIVERSITY STUDIES SHOW 10X MULTIPLIER OF COST COMPARED TO IF DESIGNED UP FRONT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COST ESCALATION - WHY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9412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682387"/>
            <a:ext cx="6307723" cy="1248771"/>
          </a:xfrm>
        </p:spPr>
        <p:txBody>
          <a:bodyPr anchor="ctr"/>
          <a:lstStyle/>
          <a:p>
            <a:r>
              <a:rPr lang="en-US" dirty="0"/>
              <a:t>the Challenges &amp; triumphs of </a:t>
            </a:r>
            <a:r>
              <a:rPr lang="en-US" dirty="0" err="1"/>
              <a:t>bfs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9679" y="3408529"/>
            <a:ext cx="4124082" cy="1054290"/>
          </a:xfrm>
        </p:spPr>
        <p:txBody>
          <a:bodyPr anchor="ctr"/>
          <a:lstStyle/>
          <a:p>
            <a:r>
              <a:rPr lang="en-US" sz="2000" dirty="0"/>
              <a:t>Success is at hand</a:t>
            </a:r>
          </a:p>
        </p:txBody>
      </p:sp>
    </p:spTree>
    <p:extLst>
      <p:ext uri="{BB962C8B-B14F-4D97-AF65-F5344CB8AC3E}">
        <p14:creationId xmlns:p14="http://schemas.microsoft.com/office/powerpoint/2010/main" val="372232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515984"/>
            <a:ext cx="4099718" cy="953587"/>
          </a:xfrm>
        </p:spPr>
        <p:txBody>
          <a:bodyPr anchor="ctr"/>
          <a:lstStyle/>
          <a:p>
            <a:pPr algn="ctr"/>
            <a:r>
              <a:rPr lang="en-US" dirty="0"/>
              <a:t>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738832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515984"/>
            <a:ext cx="4099718" cy="953587"/>
          </a:xfrm>
        </p:spPr>
        <p:txBody>
          <a:bodyPr anchor="ctr"/>
          <a:lstStyle/>
          <a:p>
            <a:pPr algn="ctr"/>
            <a:r>
              <a:rPr lang="en-US" dirty="0"/>
              <a:t>Lessons learned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22960" y="1469572"/>
            <a:ext cx="5068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importance of the basis of design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Foundation of the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Functional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Define connections between systems</a:t>
            </a:r>
          </a:p>
        </p:txBody>
      </p:sp>
    </p:spTree>
    <p:extLst>
      <p:ext uri="{BB962C8B-B14F-4D97-AF65-F5344CB8AC3E}">
        <p14:creationId xmlns:p14="http://schemas.microsoft.com/office/powerpoint/2010/main" val="2617580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515984"/>
            <a:ext cx="4099718" cy="953587"/>
          </a:xfrm>
        </p:spPr>
        <p:txBody>
          <a:bodyPr anchor="ctr"/>
          <a:lstStyle/>
          <a:p>
            <a:pPr algn="ctr"/>
            <a:r>
              <a:rPr lang="en-US" dirty="0"/>
              <a:t>Lessons learned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69571"/>
            <a:ext cx="5068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Importance of choosing the right integrator</a:t>
            </a:r>
          </a:p>
        </p:txBody>
      </p:sp>
    </p:spTree>
    <p:extLst>
      <p:ext uri="{BB962C8B-B14F-4D97-AF65-F5344CB8AC3E}">
        <p14:creationId xmlns:p14="http://schemas.microsoft.com/office/powerpoint/2010/main" val="936619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515984"/>
            <a:ext cx="4099718" cy="953587"/>
          </a:xfrm>
        </p:spPr>
        <p:txBody>
          <a:bodyPr anchor="ctr"/>
          <a:lstStyle/>
          <a:p>
            <a:pPr algn="ctr"/>
            <a:r>
              <a:rPr lang="en-US" dirty="0"/>
              <a:t>Lessons learned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69571"/>
            <a:ext cx="5068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Importance of the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Skill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Same objectives for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Working together toward the same goal</a:t>
            </a:r>
          </a:p>
        </p:txBody>
      </p:sp>
    </p:spTree>
    <p:extLst>
      <p:ext uri="{BB962C8B-B14F-4D97-AF65-F5344CB8AC3E}">
        <p14:creationId xmlns:p14="http://schemas.microsoft.com/office/powerpoint/2010/main" val="1212574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7546" y="818866"/>
            <a:ext cx="4885899" cy="2395181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sz="3600" dirty="0">
              <a:solidFill>
                <a:srgbClr val="0070C0"/>
              </a:solidFill>
            </a:endParaRPr>
          </a:p>
          <a:p>
            <a:pPr algn="ctr"/>
            <a:endParaRPr lang="en-US" sz="3600" dirty="0">
              <a:solidFill>
                <a:srgbClr val="0070C0"/>
              </a:solidFill>
            </a:endParaRPr>
          </a:p>
          <a:p>
            <a:pPr algn="ctr"/>
            <a:endParaRPr lang="en-US" sz="3600" dirty="0">
              <a:solidFill>
                <a:srgbClr val="0070C0"/>
              </a:solidFill>
            </a:endParaRPr>
          </a:p>
          <a:p>
            <a:pPr algn="ctr"/>
            <a:r>
              <a:rPr lang="en-US" sz="3600" dirty="0">
                <a:solidFill>
                  <a:srgbClr val="0070C0"/>
                </a:solidFill>
              </a:rPr>
              <a:t>Questions</a:t>
            </a:r>
          </a:p>
          <a:p>
            <a:pPr algn="ctr"/>
            <a:endParaRPr lang="en-US" sz="3600" dirty="0">
              <a:solidFill>
                <a:srgbClr val="0070C0"/>
              </a:solidFill>
            </a:endParaRPr>
          </a:p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06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9680" y="1357952"/>
            <a:ext cx="4854236" cy="934872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722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Earlene Gibbons</a:t>
            </a:r>
          </a:p>
          <a:p>
            <a:r>
              <a:rPr lang="en-US" sz="1600" dirty="0"/>
              <a:t>Senior Director, Operational Technology, Local Pharmaceutical Company in RTP</a:t>
            </a:r>
          </a:p>
          <a:p>
            <a:endParaRPr lang="en-US" sz="1600" dirty="0"/>
          </a:p>
          <a:p>
            <a:r>
              <a:rPr lang="en-US" sz="1600" dirty="0"/>
              <a:t>Ingrid Marshall</a:t>
            </a:r>
          </a:p>
          <a:p>
            <a:r>
              <a:rPr lang="en-US" sz="1600" dirty="0"/>
              <a:t>Project Manager, Avid Solutions, Inc.</a:t>
            </a:r>
          </a:p>
          <a:p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r>
              <a:rPr lang="en-US" sz="3600" dirty="0"/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43254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5210" y="515984"/>
            <a:ext cx="3604187" cy="953587"/>
          </a:xfrm>
        </p:spPr>
        <p:txBody>
          <a:bodyPr anchor="ctr"/>
          <a:lstStyle/>
          <a:p>
            <a:r>
              <a:rPr lang="en-US" dirty="0"/>
              <a:t>What is </a:t>
            </a:r>
            <a:r>
              <a:rPr lang="en-US" dirty="0" err="1"/>
              <a:t>bfs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826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274" y="515984"/>
            <a:ext cx="3591124" cy="953587"/>
          </a:xfrm>
        </p:spPr>
        <p:txBody>
          <a:bodyPr anchor="ctr"/>
          <a:lstStyle/>
          <a:p>
            <a:r>
              <a:rPr lang="en-US" dirty="0"/>
              <a:t>What is </a:t>
            </a:r>
            <a:r>
              <a:rPr lang="en-US" dirty="0" err="1"/>
              <a:t>bfs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69571"/>
            <a:ext cx="5630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BLOW - Forms the container using a resin and mold</a:t>
            </a:r>
          </a:p>
        </p:txBody>
      </p:sp>
    </p:spTree>
    <p:extLst>
      <p:ext uri="{BB962C8B-B14F-4D97-AF65-F5344CB8AC3E}">
        <p14:creationId xmlns:p14="http://schemas.microsoft.com/office/powerpoint/2010/main" val="100780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274" y="515984"/>
            <a:ext cx="3591124" cy="953587"/>
          </a:xfrm>
        </p:spPr>
        <p:txBody>
          <a:bodyPr anchor="ctr"/>
          <a:lstStyle/>
          <a:p>
            <a:r>
              <a:rPr lang="en-US" dirty="0"/>
              <a:t>What is </a:t>
            </a:r>
            <a:r>
              <a:rPr lang="en-US" dirty="0" err="1"/>
              <a:t>bfs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47017"/>
            <a:ext cx="5630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FILL – Aseptic fill of container</a:t>
            </a:r>
          </a:p>
        </p:txBody>
      </p:sp>
    </p:spTree>
    <p:extLst>
      <p:ext uri="{BB962C8B-B14F-4D97-AF65-F5344CB8AC3E}">
        <p14:creationId xmlns:p14="http://schemas.microsoft.com/office/powerpoint/2010/main" val="398336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274" y="515984"/>
            <a:ext cx="3591124" cy="953587"/>
          </a:xfrm>
        </p:spPr>
        <p:txBody>
          <a:bodyPr anchor="ctr"/>
          <a:lstStyle/>
          <a:p>
            <a:r>
              <a:rPr lang="en-US" dirty="0"/>
              <a:t>What is </a:t>
            </a:r>
            <a:r>
              <a:rPr lang="en-US" dirty="0" err="1"/>
              <a:t>bfs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47017"/>
            <a:ext cx="5630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SEAL – Aseptic fill of container</a:t>
            </a:r>
          </a:p>
        </p:txBody>
      </p:sp>
    </p:spTree>
    <p:extLst>
      <p:ext uri="{BB962C8B-B14F-4D97-AF65-F5344CB8AC3E}">
        <p14:creationId xmlns:p14="http://schemas.microsoft.com/office/powerpoint/2010/main" val="97654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88274" y="515984"/>
            <a:ext cx="3591124" cy="953587"/>
          </a:xfrm>
        </p:spPr>
        <p:txBody>
          <a:bodyPr anchor="ctr"/>
          <a:lstStyle/>
          <a:p>
            <a:r>
              <a:rPr lang="en-US" dirty="0"/>
              <a:t>What is </a:t>
            </a:r>
            <a:r>
              <a:rPr lang="en-US" dirty="0" err="1"/>
              <a:t>bfs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2F5470-374B-42A6-A480-D4864D90DFB9}"/>
              </a:ext>
            </a:extLst>
          </p:cNvPr>
          <p:cNvSpPr/>
          <p:nvPr/>
        </p:nvSpPr>
        <p:spPr>
          <a:xfrm>
            <a:off x="836023" y="1447017"/>
            <a:ext cx="56300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ONE MACHINE!</a:t>
            </a:r>
          </a:p>
        </p:txBody>
      </p:sp>
    </p:spTree>
    <p:extLst>
      <p:ext uri="{BB962C8B-B14F-4D97-AF65-F5344CB8AC3E}">
        <p14:creationId xmlns:p14="http://schemas.microsoft.com/office/powerpoint/2010/main" val="270550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9677" y="1714499"/>
            <a:ext cx="5707614" cy="11266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Multi-step continuous process in one sterile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Produces small (.01 mL) to large volume liquid filled containers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65669" y="1714501"/>
            <a:ext cx="2664821" cy="4380176"/>
          </a:xfrm>
        </p:spPr>
      </p:sp>
    </p:spTree>
    <p:extLst>
      <p:ext uri="{BB962C8B-B14F-4D97-AF65-F5344CB8AC3E}">
        <p14:creationId xmlns:p14="http://schemas.microsoft.com/office/powerpoint/2010/main" val="3015925804"/>
      </p:ext>
    </p:extLst>
  </p:cSld>
  <p:clrMapOvr>
    <a:masterClrMapping/>
  </p:clrMapOvr>
</p:sld>
</file>

<file path=ppt/theme/theme1.xml><?xml version="1.0" encoding="utf-8"?>
<a:theme xmlns:a="http://schemas.openxmlformats.org/drawingml/2006/main" name="ispe-power-point-template (1)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PE_template_16x9.potx" id="{B6B90781-42E1-4CCE-918B-18E54AB2B747}" vid="{2FA9E34A-9B39-4A22-94BA-D50E6F19186F}"/>
    </a:ext>
  </a:extLst>
</a:theme>
</file>

<file path=ppt/theme/theme2.xml><?xml version="1.0" encoding="utf-8"?>
<a:theme xmlns:a="http://schemas.openxmlformats.org/drawingml/2006/main" name="ISPE section">
  <a:themeElements>
    <a:clrScheme name="ISPE">
      <a:dk1>
        <a:sysClr val="windowText" lastClr="000000"/>
      </a:dk1>
      <a:lt1>
        <a:sysClr val="window" lastClr="FFFFFF"/>
      </a:lt1>
      <a:dk2>
        <a:srgbClr val="464646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PE_template_16x9.potx" id="{B6B90781-42E1-4CCE-918B-18E54AB2B747}" vid="{B196676E-C01E-43AF-A3BE-A040EBEB3FFA}"/>
    </a:ext>
  </a:extLst>
</a:theme>
</file>

<file path=ppt/theme/theme3.xml><?xml version="1.0" encoding="utf-8"?>
<a:theme xmlns:a="http://schemas.openxmlformats.org/drawingml/2006/main" name="ISPE content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PE_template_16x9.potx" id="{B6B90781-42E1-4CCE-918B-18E54AB2B747}" vid="{23B8E42B-494B-421B-8BD1-8185E8198E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ispe-power-point-template (1)</Template>
  <TotalTime>301</TotalTime>
  <Words>459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ispe-power-point-template (1)</vt:lpstr>
      <vt:lpstr>ISPE section</vt:lpstr>
      <vt:lpstr>ISPE content</vt:lpstr>
      <vt:lpstr>PowerPoint Presentation</vt:lpstr>
      <vt:lpstr>the Challenges &amp; triumphs of bfs</vt:lpstr>
      <vt:lpstr>PowerPoint Presentation</vt:lpstr>
      <vt:lpstr>What is bfs </vt:lpstr>
      <vt:lpstr>What is bfs</vt:lpstr>
      <vt:lpstr>What is bfs</vt:lpstr>
      <vt:lpstr>What is bfs</vt:lpstr>
      <vt:lpstr>What is bfs</vt:lpstr>
      <vt:lpstr>PowerPoint Presentation</vt:lpstr>
      <vt:lpstr>BLOW FILL SEAL</vt:lpstr>
      <vt:lpstr>BLOW FILL SEAL</vt:lpstr>
      <vt:lpstr>PowerPoint Presentation</vt:lpstr>
      <vt:lpstr>PowerPoint Presentation</vt:lpstr>
      <vt:lpstr>WHAT ABOUT THE E-STOP</vt:lpstr>
      <vt:lpstr>BE PREPARED TO TALK ABOUT Things FOREVER THAT HARDLY MATTER</vt:lpstr>
      <vt:lpstr>Secrets to success</vt:lpstr>
      <vt:lpstr>Cost of change</vt:lpstr>
      <vt:lpstr>Cost of change</vt:lpstr>
      <vt:lpstr>PowerPoint Presentation</vt:lpstr>
      <vt:lpstr>Lessons learned</vt:lpstr>
      <vt:lpstr>Lessons learned</vt:lpstr>
      <vt:lpstr>Lessons learned</vt:lpstr>
      <vt:lpstr>Lessons learned</vt:lpstr>
      <vt:lpstr>PowerPoint Presentation</vt:lpstr>
      <vt:lpstr>Thank you</vt:lpstr>
    </vt:vector>
  </TitlesOfParts>
  <Company>FirstPoint,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Carroll</dc:creator>
  <cp:lastModifiedBy>Ingrid Marshall</cp:lastModifiedBy>
  <cp:revision>36</cp:revision>
  <dcterms:created xsi:type="dcterms:W3CDTF">2017-01-20T19:50:04Z</dcterms:created>
  <dcterms:modified xsi:type="dcterms:W3CDTF">2018-02-28T01:59:34Z</dcterms:modified>
</cp:coreProperties>
</file>