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Lst>
  <p:sldIdLst>
    <p:sldId id="256" r:id="rId4"/>
    <p:sldId id="261" r:id="rId5"/>
    <p:sldId id="257" r:id="rId6"/>
    <p:sldId id="262" r:id="rId7"/>
    <p:sldId id="263" r:id="rId8"/>
    <p:sldId id="264" r:id="rId9"/>
    <p:sldId id="265" r:id="rId10"/>
    <p:sldId id="266" r:id="rId11"/>
    <p:sldId id="281" r:id="rId12"/>
    <p:sldId id="267" r:id="rId13"/>
    <p:sldId id="268" r:id="rId14"/>
    <p:sldId id="269" r:id="rId15"/>
    <p:sldId id="270" r:id="rId16"/>
    <p:sldId id="271" r:id="rId17"/>
    <p:sldId id="259" r:id="rId18"/>
    <p:sldId id="282" r:id="rId19"/>
    <p:sldId id="273" r:id="rId20"/>
    <p:sldId id="272" r:id="rId21"/>
    <p:sldId id="275" r:id="rId22"/>
    <p:sldId id="276" r:id="rId23"/>
    <p:sldId id="277" r:id="rId24"/>
    <p:sldId id="278" r:id="rId25"/>
    <p:sldId id="283" r:id="rId26"/>
    <p:sldId id="279" r:id="rId27"/>
    <p:sldId id="284" r:id="rId28"/>
    <p:sldId id="280" r:id="rId29"/>
    <p:sldId id="285"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3" autoAdjust="0"/>
    <p:restoredTop sz="94660"/>
  </p:normalViewPr>
  <p:slideViewPr>
    <p:cSldViewPr snapToGrid="0">
      <p:cViewPr>
        <p:scale>
          <a:sx n="120" d="100"/>
          <a:sy n="120" d="100"/>
        </p:scale>
        <p:origin x="-720"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78" y="2878906"/>
            <a:ext cx="4099718" cy="1243673"/>
          </a:xfrm>
        </p:spPr>
        <p:txBody>
          <a:bodyPr/>
          <a:lstStyle>
            <a:lvl1pPr>
              <a:defRPr/>
            </a:lvl1pPr>
          </a:lstStyle>
          <a:p>
            <a:r>
              <a:rPr lang="en-US" dirty="0" smtClean="0"/>
              <a:t>PRESENTATION TITLE</a:t>
            </a:r>
            <a:endParaRPr lang="en-CA" dirty="0"/>
          </a:p>
        </p:txBody>
      </p:sp>
      <p:sp>
        <p:nvSpPr>
          <p:cNvPr id="3" name="Subtitle 2"/>
          <p:cNvSpPr>
            <a:spLocks noGrp="1"/>
          </p:cNvSpPr>
          <p:nvPr>
            <p:ph type="subTitle" idx="1" hasCustomPrompt="1"/>
          </p:nvPr>
        </p:nvSpPr>
        <p:spPr>
          <a:xfrm>
            <a:off x="379678" y="4436707"/>
            <a:ext cx="4099718" cy="1752600"/>
          </a:xfrm>
          <a:prstGeom prst="rect">
            <a:avLst/>
          </a:prstGeom>
        </p:spPr>
        <p:txBody>
          <a:bodyPr lIns="0" tIns="0" rIns="0" bIns="0"/>
          <a:lstStyle>
            <a:lvl1pPr marL="0" indent="0" algn="l">
              <a:lnSpc>
                <a:spcPts val="1500"/>
              </a:lnSpc>
              <a:spcBef>
                <a:spcPts val="0"/>
              </a:spcBef>
              <a:spcAft>
                <a:spcPts val="375"/>
              </a:spcAft>
              <a:buNone/>
              <a:defRPr sz="1500" baseline="0">
                <a:solidFill>
                  <a:schemeClr val="accent2"/>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1"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Presenter Information, Conference and Date</a:t>
            </a:r>
            <a:endParaRPr lang="en-CA" dirty="0"/>
          </a:p>
        </p:txBody>
      </p:sp>
    </p:spTree>
    <p:extLst>
      <p:ext uri="{BB962C8B-B14F-4D97-AF65-F5344CB8AC3E}">
        <p14:creationId xmlns:p14="http://schemas.microsoft.com/office/powerpoint/2010/main" val="361901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9680" y="1878036"/>
            <a:ext cx="4099718" cy="1471083"/>
          </a:xfrm>
          <a:prstGeom prst="rect">
            <a:avLst/>
          </a:prstGeom>
        </p:spPr>
        <p:txBody>
          <a:bodyPr lIns="0" tIns="0" rIns="0" bIns="0" anchor="b" anchorCtr="0"/>
          <a:lstStyle>
            <a:lvl1pPr algn="l">
              <a:lnSpc>
                <a:spcPts val="2375"/>
              </a:lnSpc>
              <a:defRPr sz="2500" b="1" cap="all" baseline="0">
                <a:solidFill>
                  <a:schemeClr val="bg1"/>
                </a:solidFill>
              </a:defRPr>
            </a:lvl1pPr>
          </a:lstStyle>
          <a:p>
            <a:r>
              <a:rPr lang="en-US" dirty="0" smtClean="0"/>
              <a:t>SECTION TITLE</a:t>
            </a:r>
            <a:endParaRPr lang="en-CA" dirty="0"/>
          </a:p>
        </p:txBody>
      </p:sp>
      <p:sp>
        <p:nvSpPr>
          <p:cNvPr id="3" name="Subtitle 2"/>
          <p:cNvSpPr>
            <a:spLocks noGrp="1"/>
          </p:cNvSpPr>
          <p:nvPr>
            <p:ph type="subTitle" idx="1" hasCustomPrompt="1"/>
          </p:nvPr>
        </p:nvSpPr>
        <p:spPr>
          <a:xfrm>
            <a:off x="379679" y="3429000"/>
            <a:ext cx="4099719" cy="1751542"/>
          </a:xfrm>
          <a:prstGeom prst="rect">
            <a:avLst/>
          </a:prstGeom>
        </p:spPr>
        <p:txBody>
          <a:bodyPr lIns="0" tIns="0" rIns="0" bIns="0"/>
          <a:lstStyle>
            <a:lvl1pPr marL="0" indent="0" algn="l">
              <a:lnSpc>
                <a:spcPts val="1500"/>
              </a:lnSpc>
              <a:spcBef>
                <a:spcPts val="0"/>
              </a:spcBef>
              <a:buFont typeface="Arial" panose="020B0604020202020204" pitchFamily="34" charset="0"/>
              <a:buNone/>
              <a:defRPr sz="1500" cap="all" baseline="0">
                <a:solidFill>
                  <a:schemeClr val="bg1"/>
                </a:solidFill>
              </a:defRPr>
            </a:lvl1pPr>
            <a:lvl2pPr marL="285739" indent="0" algn="ctr">
              <a:buNone/>
              <a:defRPr>
                <a:solidFill>
                  <a:schemeClr val="tx1">
                    <a:tint val="75000"/>
                  </a:schemeClr>
                </a:solidFill>
              </a:defRPr>
            </a:lvl2pPr>
            <a:lvl3pPr marL="571478" indent="0" algn="ctr">
              <a:buNone/>
              <a:defRPr>
                <a:solidFill>
                  <a:schemeClr val="tx1">
                    <a:tint val="75000"/>
                  </a:schemeClr>
                </a:solidFill>
              </a:defRPr>
            </a:lvl3pPr>
            <a:lvl4pPr marL="857216" indent="0" algn="ctr">
              <a:buNone/>
              <a:defRPr>
                <a:solidFill>
                  <a:schemeClr val="tx1">
                    <a:tint val="75000"/>
                  </a:schemeClr>
                </a:solidFill>
              </a:defRPr>
            </a:lvl4pPr>
            <a:lvl5pPr marL="1142954" indent="0" algn="ctr">
              <a:buNone/>
              <a:defRPr>
                <a:solidFill>
                  <a:schemeClr val="tx1">
                    <a:tint val="75000"/>
                  </a:schemeClr>
                </a:solidFill>
              </a:defRPr>
            </a:lvl5pPr>
            <a:lvl6pPr marL="1428693" indent="0" algn="ctr">
              <a:buNone/>
              <a:defRPr>
                <a:solidFill>
                  <a:schemeClr val="tx1">
                    <a:tint val="75000"/>
                  </a:schemeClr>
                </a:solidFill>
              </a:defRPr>
            </a:lvl6pPr>
            <a:lvl7pPr marL="1714432" indent="0" algn="ctr">
              <a:buNone/>
              <a:defRPr>
                <a:solidFill>
                  <a:schemeClr val="tx1">
                    <a:tint val="75000"/>
                  </a:schemeClr>
                </a:solidFill>
              </a:defRPr>
            </a:lvl7pPr>
            <a:lvl8pPr marL="2000170" indent="0" algn="ctr">
              <a:buNone/>
              <a:defRPr>
                <a:solidFill>
                  <a:schemeClr val="tx1">
                    <a:tint val="75000"/>
                  </a:schemeClr>
                </a:solidFill>
              </a:defRPr>
            </a:lvl8pPr>
            <a:lvl9pPr marL="2285909" indent="0" algn="ctr">
              <a:buNone/>
              <a:defRPr>
                <a:solidFill>
                  <a:schemeClr val="tx1">
                    <a:tint val="75000"/>
                  </a:schemeClr>
                </a:solidFill>
              </a:defRPr>
            </a:lvl9pPr>
          </a:lstStyle>
          <a:p>
            <a:r>
              <a:rPr lang="en-CA" dirty="0" smtClean="0"/>
              <a:t>SUBTITLE</a:t>
            </a:r>
            <a:endParaRPr lang="en-CA" dirty="0"/>
          </a:p>
        </p:txBody>
      </p:sp>
    </p:spTree>
    <p:extLst>
      <p:ext uri="{BB962C8B-B14F-4D97-AF65-F5344CB8AC3E}">
        <p14:creationId xmlns:p14="http://schemas.microsoft.com/office/powerpoint/2010/main" val="388035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Tree>
    <p:extLst>
      <p:ext uri="{BB962C8B-B14F-4D97-AF65-F5344CB8AC3E}">
        <p14:creationId xmlns:p14="http://schemas.microsoft.com/office/powerpoint/2010/main" val="12091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80677"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
        <p:nvSpPr>
          <p:cNvPr id="4" name="Picture Placeholder 3"/>
          <p:cNvSpPr>
            <a:spLocks noGrp="1"/>
          </p:cNvSpPr>
          <p:nvPr>
            <p:ph type="pic" sz="quarter" idx="14"/>
          </p:nvPr>
        </p:nvSpPr>
        <p:spPr>
          <a:xfrm>
            <a:off x="4661960" y="1714501"/>
            <a:ext cx="4482043" cy="4380178"/>
          </a:xfrm>
        </p:spPr>
        <p:txBody>
          <a:bodyPr/>
          <a:lstStyle/>
          <a:p>
            <a:endParaRPr lang="en-CA"/>
          </a:p>
        </p:txBody>
      </p:sp>
    </p:spTree>
    <p:extLst>
      <p:ext uri="{BB962C8B-B14F-4D97-AF65-F5344CB8AC3E}">
        <p14:creationId xmlns:p14="http://schemas.microsoft.com/office/powerpoint/2010/main" val="423733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Image and Highl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9678" y="1714499"/>
            <a:ext cx="4099718" cy="4380178"/>
          </a:xfrm>
        </p:spPr>
        <p:txBody>
          <a:bodyPr/>
          <a:lstStyle>
            <a:lvl1pPr>
              <a:defRPr/>
            </a:lvl1pPr>
          </a:lstStyle>
          <a:p>
            <a:pPr lvl="0"/>
            <a:r>
              <a:rPr lang="en-US" dirty="0" smtClean="0"/>
              <a:t>Text</a:t>
            </a:r>
          </a:p>
          <a:p>
            <a:pPr lvl="1"/>
            <a:r>
              <a:rPr lang="en-US" dirty="0" smtClean="0"/>
              <a:t>Second level</a:t>
            </a:r>
          </a:p>
          <a:p>
            <a:pPr lvl="2"/>
            <a:r>
              <a:rPr lang="en-US" dirty="0" smtClean="0"/>
              <a:t>Third level</a:t>
            </a:r>
          </a:p>
          <a:p>
            <a:pPr lvl="3"/>
            <a:r>
              <a:rPr lang="en-US" dirty="0" smtClean="0"/>
              <a:t>Fourth level</a:t>
            </a:r>
            <a:endParaRPr lang="en-CA" dirty="0"/>
          </a:p>
        </p:txBody>
      </p:sp>
      <p:sp>
        <p:nvSpPr>
          <p:cNvPr id="6" name="Slide Number Placeholder 5"/>
          <p:cNvSpPr>
            <a:spLocks noGrp="1"/>
          </p:cNvSpPr>
          <p:nvPr>
            <p:ph type="sldNum" sz="quarter" idx="12"/>
          </p:nvPr>
        </p:nvSpPr>
        <p:spPr/>
        <p:txBody>
          <a:bodyPr/>
          <a:lstStyle/>
          <a:p>
            <a:fld id="{677431CD-109D-4799-81C2-761F8C28FE26}" type="slidenum">
              <a:rPr lang="en-CA" smtClean="0"/>
              <a:t>‹#›</a:t>
            </a:fld>
            <a:endParaRPr lang="en-CA"/>
          </a:p>
        </p:txBody>
      </p:sp>
      <p:sp>
        <p:nvSpPr>
          <p:cNvPr id="9" name="Text Placeholder 8"/>
          <p:cNvSpPr>
            <a:spLocks noGrp="1"/>
          </p:cNvSpPr>
          <p:nvPr>
            <p:ph type="body" sz="quarter" idx="13" hasCustomPrompt="1"/>
          </p:nvPr>
        </p:nvSpPr>
        <p:spPr>
          <a:xfrm>
            <a:off x="379679" y="382326"/>
            <a:ext cx="8392583" cy="945885"/>
          </a:xfrm>
        </p:spPr>
        <p:txBody>
          <a:bodyPr/>
          <a:lstStyle>
            <a:lvl1pPr>
              <a:lnSpc>
                <a:spcPts val="2250"/>
              </a:lnSpc>
              <a:spcAft>
                <a:spcPts val="0"/>
              </a:spcAft>
              <a:defRPr sz="2250"/>
            </a:lvl1pPr>
            <a:lvl2pPr>
              <a:spcBef>
                <a:spcPts val="375"/>
              </a:spcBef>
              <a:spcAft>
                <a:spcPts val="0"/>
              </a:spcAft>
              <a:defRPr sz="1500">
                <a:solidFill>
                  <a:schemeClr val="accent2"/>
                </a:solidFill>
              </a:defRPr>
            </a:lvl2pPr>
          </a:lstStyle>
          <a:p>
            <a:pPr lvl="0"/>
            <a:r>
              <a:rPr lang="en-US" dirty="0" smtClean="0"/>
              <a:t>Title</a:t>
            </a:r>
          </a:p>
          <a:p>
            <a:pPr lvl="1"/>
            <a:r>
              <a:rPr lang="en-US" dirty="0" smtClean="0"/>
              <a:t>Subtitle</a:t>
            </a:r>
            <a:endParaRPr lang="en-CA" dirty="0"/>
          </a:p>
        </p:txBody>
      </p:sp>
      <p:sp>
        <p:nvSpPr>
          <p:cNvPr id="4" name="Picture Placeholder 3"/>
          <p:cNvSpPr>
            <a:spLocks noGrp="1"/>
          </p:cNvSpPr>
          <p:nvPr>
            <p:ph type="pic" sz="quarter" idx="14"/>
          </p:nvPr>
        </p:nvSpPr>
        <p:spPr>
          <a:xfrm>
            <a:off x="4661958" y="1714501"/>
            <a:ext cx="1959240" cy="4380178"/>
          </a:xfrm>
        </p:spPr>
        <p:txBody>
          <a:bodyPr/>
          <a:lstStyle/>
          <a:p>
            <a:endParaRPr lang="en-CA"/>
          </a:p>
        </p:txBody>
      </p:sp>
      <p:cxnSp>
        <p:nvCxnSpPr>
          <p:cNvPr id="7" name="Straight Connector 6"/>
          <p:cNvCxnSpPr/>
          <p:nvPr userDrawn="1"/>
        </p:nvCxnSpPr>
        <p:spPr>
          <a:xfrm>
            <a:off x="6802438" y="1714500"/>
            <a:ext cx="195791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5" hasCustomPrompt="1"/>
          </p:nvPr>
        </p:nvSpPr>
        <p:spPr>
          <a:xfrm>
            <a:off x="6802438" y="2148612"/>
            <a:ext cx="1957917" cy="3946069"/>
          </a:xfrm>
        </p:spPr>
        <p:txBody>
          <a:bodyPr/>
          <a:lstStyle>
            <a:lvl1pPr>
              <a:lnSpc>
                <a:spcPts val="1750"/>
              </a:lnSpc>
              <a:defRPr sz="1375">
                <a:solidFill>
                  <a:schemeClr val="accent2"/>
                </a:solidFill>
              </a:defRPr>
            </a:lvl1pPr>
          </a:lstStyle>
          <a:p>
            <a:pPr lvl="0"/>
            <a:r>
              <a:rPr lang="en-US" smtClean="0"/>
              <a:t>Text</a:t>
            </a:r>
            <a:endParaRPr lang="en-US" dirty="0" smtClean="0"/>
          </a:p>
        </p:txBody>
      </p:sp>
    </p:spTree>
    <p:extLst>
      <p:ext uri="{BB962C8B-B14F-4D97-AF65-F5344CB8AC3E}">
        <p14:creationId xmlns:p14="http://schemas.microsoft.com/office/powerpoint/2010/main" val="15167728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9680" y="2888943"/>
            <a:ext cx="4099718" cy="1330647"/>
          </a:xfrm>
          <a:prstGeom prst="rect">
            <a:avLst/>
          </a:prstGeom>
        </p:spPr>
        <p:txBody>
          <a:bodyPr vert="horz" lIns="0" tIns="0" rIns="0" bIns="0" rtlCol="0" anchor="t" anchorCtr="0">
            <a:noAutofit/>
          </a:bodyPr>
          <a:lstStyle/>
          <a:p>
            <a:r>
              <a:rPr lang="en-US" dirty="0" smtClean="0"/>
              <a:t>PRESENTATION TITLE</a:t>
            </a:r>
            <a:endParaRPr lang="en-CA"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9678" y="608687"/>
            <a:ext cx="2286000" cy="735330"/>
          </a:xfrm>
          <a:prstGeom prst="rect">
            <a:avLst/>
          </a:prstGeom>
        </p:spPr>
      </p:pic>
    </p:spTree>
    <p:extLst>
      <p:ext uri="{BB962C8B-B14F-4D97-AF65-F5344CB8AC3E}">
        <p14:creationId xmlns:p14="http://schemas.microsoft.com/office/powerpoint/2010/main" val="115086612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63" rtl="0" eaLnBrk="1" latinLnBrk="0" hangingPunct="1">
        <a:lnSpc>
          <a:spcPts val="2625"/>
        </a:lnSpc>
        <a:spcBef>
          <a:spcPct val="0"/>
        </a:spcBef>
        <a:buNone/>
        <a:defRPr sz="2500" kern="1200" cap="all" baseline="0">
          <a:solidFill>
            <a:schemeClr val="tx2"/>
          </a:solidFill>
          <a:latin typeface="+mj-lt"/>
          <a:ea typeface="+mj-ea"/>
          <a:cs typeface="+mj-cs"/>
        </a:defRPr>
      </a:lvl1pPr>
    </p:titleStyle>
    <p:bodyStyle>
      <a:lvl1pPr marL="342887" indent="-342887" algn="l" defTabSz="914363" rtl="0" eaLnBrk="1" latinLnBrk="0" hangingPunct="1">
        <a:spcBef>
          <a:spcPct val="20000"/>
        </a:spcBef>
        <a:buFont typeface="Arial" panose="020B0604020202020204" pitchFamily="34" charset="0"/>
        <a:buChar char="•"/>
        <a:defRPr sz="3188" kern="1200">
          <a:solidFill>
            <a:schemeClr val="tx1"/>
          </a:solidFill>
          <a:latin typeface="+mn-lt"/>
          <a:ea typeface="+mn-ea"/>
          <a:cs typeface="+mn-cs"/>
        </a:defRPr>
      </a:lvl1pPr>
      <a:lvl2pPr marL="742920" indent="-285739" algn="l" defTabSz="914363" rtl="0" eaLnBrk="1" latinLnBrk="0" hangingPunct="1">
        <a:spcBef>
          <a:spcPct val="20000"/>
        </a:spcBef>
        <a:buFont typeface="Arial" panose="020B0604020202020204" pitchFamily="34" charset="0"/>
        <a:buChar char="–"/>
        <a:defRPr sz="2813" kern="1200">
          <a:solidFill>
            <a:schemeClr val="tx1"/>
          </a:solidFill>
          <a:latin typeface="+mn-lt"/>
          <a:ea typeface="+mn-ea"/>
          <a:cs typeface="+mn-cs"/>
        </a:defRPr>
      </a:lvl2pPr>
      <a:lvl3pPr marL="1142954" indent="-228591" algn="l" defTabSz="914363" rtl="0" eaLnBrk="1" latinLnBrk="0" hangingPunct="1">
        <a:spcBef>
          <a:spcPct val="20000"/>
        </a:spcBef>
        <a:buFont typeface="Arial" panose="020B0604020202020204" pitchFamily="34" charset="0"/>
        <a:buChar char="•"/>
        <a:defRPr sz="2375" kern="1200">
          <a:solidFill>
            <a:schemeClr val="tx1"/>
          </a:solidFill>
          <a:latin typeface="+mn-lt"/>
          <a:ea typeface="+mn-ea"/>
          <a:cs typeface="+mn-cs"/>
        </a:defRPr>
      </a:lvl3pPr>
      <a:lvl4pPr marL="1600136"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18"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00"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82"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13" kern="1200">
          <a:solidFill>
            <a:schemeClr val="tx1"/>
          </a:solidFill>
          <a:latin typeface="+mn-lt"/>
          <a:ea typeface="+mn-ea"/>
          <a:cs typeface="+mn-cs"/>
        </a:defRPr>
      </a:lvl1pPr>
      <a:lvl2pPr marL="457182" algn="l" defTabSz="914363" rtl="0" eaLnBrk="1" latinLnBrk="0" hangingPunct="1">
        <a:defRPr sz="1813" kern="1200">
          <a:solidFill>
            <a:schemeClr val="tx1"/>
          </a:solidFill>
          <a:latin typeface="+mn-lt"/>
          <a:ea typeface="+mn-ea"/>
          <a:cs typeface="+mn-cs"/>
        </a:defRPr>
      </a:lvl2pPr>
      <a:lvl3pPr marL="914363" algn="l" defTabSz="914363" rtl="0" eaLnBrk="1" latinLnBrk="0" hangingPunct="1">
        <a:defRPr sz="1813" kern="1200">
          <a:solidFill>
            <a:schemeClr val="tx1"/>
          </a:solidFill>
          <a:latin typeface="+mn-lt"/>
          <a:ea typeface="+mn-ea"/>
          <a:cs typeface="+mn-cs"/>
        </a:defRPr>
      </a:lvl3pPr>
      <a:lvl4pPr marL="1371545" algn="l" defTabSz="914363" rtl="0" eaLnBrk="1" latinLnBrk="0" hangingPunct="1">
        <a:defRPr sz="1813" kern="1200">
          <a:solidFill>
            <a:schemeClr val="tx1"/>
          </a:solidFill>
          <a:latin typeface="+mn-lt"/>
          <a:ea typeface="+mn-ea"/>
          <a:cs typeface="+mn-cs"/>
        </a:defRPr>
      </a:lvl4pPr>
      <a:lvl5pPr marL="1828727" algn="l" defTabSz="914363" rtl="0" eaLnBrk="1" latinLnBrk="0" hangingPunct="1">
        <a:defRPr sz="1813" kern="1200">
          <a:solidFill>
            <a:schemeClr val="tx1"/>
          </a:solidFill>
          <a:latin typeface="+mn-lt"/>
          <a:ea typeface="+mn-ea"/>
          <a:cs typeface="+mn-cs"/>
        </a:defRPr>
      </a:lvl5pPr>
      <a:lvl6pPr marL="2285909" algn="l" defTabSz="914363" rtl="0" eaLnBrk="1" latinLnBrk="0" hangingPunct="1">
        <a:defRPr sz="1813" kern="1200">
          <a:solidFill>
            <a:schemeClr val="tx1"/>
          </a:solidFill>
          <a:latin typeface="+mn-lt"/>
          <a:ea typeface="+mn-ea"/>
          <a:cs typeface="+mn-cs"/>
        </a:defRPr>
      </a:lvl6pPr>
      <a:lvl7pPr marL="2743091" algn="l" defTabSz="914363" rtl="0" eaLnBrk="1" latinLnBrk="0" hangingPunct="1">
        <a:defRPr sz="1813" kern="1200">
          <a:solidFill>
            <a:schemeClr val="tx1"/>
          </a:solidFill>
          <a:latin typeface="+mn-lt"/>
          <a:ea typeface="+mn-ea"/>
          <a:cs typeface="+mn-cs"/>
        </a:defRPr>
      </a:lvl7pPr>
      <a:lvl8pPr marL="3200272" algn="l" defTabSz="914363" rtl="0" eaLnBrk="1" latinLnBrk="0" hangingPunct="1">
        <a:defRPr sz="1813" kern="1200">
          <a:solidFill>
            <a:schemeClr val="tx1"/>
          </a:solidFill>
          <a:latin typeface="+mn-lt"/>
          <a:ea typeface="+mn-ea"/>
          <a:cs typeface="+mn-cs"/>
        </a:defRPr>
      </a:lvl8pPr>
      <a:lvl9pPr marL="3657454" algn="l" defTabSz="914363" rtl="0" eaLnBrk="1" latinLnBrk="0" hangingPunct="1">
        <a:defRPr sz="18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100000">
              <a:schemeClr val="accent2"/>
            </a:gs>
          </a:gsLst>
          <a:lin ang="0" scaled="0"/>
        </a:gra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
            <a:ext cx="9144000" cy="6857999"/>
          </a:xfrm>
          <a:prstGeom prst="rect">
            <a:avLst/>
          </a:prstGeom>
        </p:spPr>
      </p:pic>
    </p:spTree>
    <p:extLst>
      <p:ext uri="{BB962C8B-B14F-4D97-AF65-F5344CB8AC3E}">
        <p14:creationId xmlns:p14="http://schemas.microsoft.com/office/powerpoint/2010/main" val="2336286670"/>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214304" indent="-214304" algn="l" defTabSz="5714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464325" indent="-178586" algn="l" defTabSz="571478" rtl="0" eaLnBrk="1" latinLnBrk="0" hangingPunct="1">
        <a:spcBef>
          <a:spcPct val="20000"/>
        </a:spcBef>
        <a:buFont typeface="Arial" panose="020B0604020202020204" pitchFamily="34" charset="0"/>
        <a:buChar char="–"/>
        <a:defRPr sz="1750" kern="1200">
          <a:solidFill>
            <a:schemeClr val="tx1"/>
          </a:solidFill>
          <a:latin typeface="+mn-lt"/>
          <a:ea typeface="+mn-ea"/>
          <a:cs typeface="+mn-cs"/>
        </a:defRPr>
      </a:lvl2pPr>
      <a:lvl3pPr marL="714347" indent="-142869" algn="l" defTabSz="571478"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3pPr>
      <a:lvl4pPr marL="1000085"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79" y="1714499"/>
            <a:ext cx="8380677" cy="438017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4"/>
          </p:nvPr>
        </p:nvSpPr>
        <p:spPr>
          <a:xfrm>
            <a:off x="8697278" y="6229067"/>
            <a:ext cx="304373" cy="365125"/>
          </a:xfrm>
          <a:prstGeom prst="rect">
            <a:avLst/>
          </a:prstGeom>
        </p:spPr>
        <p:txBody>
          <a:bodyPr vert="horz" lIns="0" tIns="0" rIns="0" bIns="0" rtlCol="0" anchor="b" anchorCtr="0"/>
          <a:lstStyle>
            <a:lvl1pPr algn="l">
              <a:defRPr sz="625" b="1">
                <a:solidFill>
                  <a:schemeClr val="bg1"/>
                </a:solidFill>
              </a:defRPr>
            </a:lvl1pPr>
          </a:lstStyle>
          <a:p>
            <a:fld id="{677431CD-109D-4799-81C2-761F8C28FE26}" type="slidenum">
              <a:rPr lang="en-CA" smtClean="0"/>
              <a:pPr/>
              <a:t>‹#›</a:t>
            </a:fld>
            <a:endParaRPr lang="en-CA"/>
          </a:p>
        </p:txBody>
      </p:sp>
      <p:sp>
        <p:nvSpPr>
          <p:cNvPr id="20" name="TextBox 19"/>
          <p:cNvSpPr txBox="1"/>
          <p:nvPr userDrawn="1"/>
        </p:nvSpPr>
        <p:spPr>
          <a:xfrm>
            <a:off x="7776338" y="6478773"/>
            <a:ext cx="675075" cy="115416"/>
          </a:xfrm>
          <a:prstGeom prst="rect">
            <a:avLst/>
          </a:prstGeom>
          <a:noFill/>
        </p:spPr>
        <p:txBody>
          <a:bodyPr wrap="square" lIns="0" tIns="0" rIns="0" bIns="0" rtlCol="0" anchor="b" anchorCtr="0">
            <a:spAutoFit/>
          </a:bodyPr>
          <a:lstStyle/>
          <a:p>
            <a:pPr algn="r"/>
            <a:r>
              <a:rPr lang="fr-CA" sz="750" b="1" smtClean="0">
                <a:solidFill>
                  <a:schemeClr val="bg1"/>
                </a:solidFill>
              </a:rPr>
              <a:t>ispe.org</a:t>
            </a:r>
            <a:endParaRPr lang="en-CA" sz="750" b="1">
              <a:solidFill>
                <a:schemeClr val="bg1"/>
              </a:solidFill>
            </a:endParaRPr>
          </a:p>
        </p:txBody>
      </p:sp>
      <p:cxnSp>
        <p:nvCxnSpPr>
          <p:cNvPr id="23" name="Straight Connector 22"/>
          <p:cNvCxnSpPr/>
          <p:nvPr userDrawn="1"/>
        </p:nvCxnSpPr>
        <p:spPr>
          <a:xfrm>
            <a:off x="8570596" y="6482080"/>
            <a:ext cx="0" cy="10668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1535" y="6306128"/>
            <a:ext cx="1143055" cy="367665"/>
          </a:xfrm>
          <a:prstGeom prst="rect">
            <a:avLst/>
          </a:prstGeom>
        </p:spPr>
      </p:pic>
      <p:sp>
        <p:nvSpPr>
          <p:cNvPr id="14" name="TextBox 13"/>
          <p:cNvSpPr txBox="1"/>
          <p:nvPr userDrawn="1"/>
        </p:nvSpPr>
        <p:spPr>
          <a:xfrm>
            <a:off x="2771802" y="6482221"/>
            <a:ext cx="900100" cy="115416"/>
          </a:xfrm>
          <a:prstGeom prst="rect">
            <a:avLst/>
          </a:prstGeom>
          <a:noFill/>
        </p:spPr>
        <p:txBody>
          <a:bodyPr wrap="square" lIns="0" tIns="0" rIns="0" bIns="0" rtlCol="0" anchor="b" anchorCtr="0">
            <a:spAutoFit/>
          </a:bodyPr>
          <a:lstStyle/>
          <a:p>
            <a:r>
              <a:rPr lang="fr-CA" sz="750" b="1" smtClean="0">
                <a:solidFill>
                  <a:schemeClr val="bg1"/>
                </a:solidFill>
              </a:rPr>
              <a:t>Connecting</a:t>
            </a:r>
            <a:endParaRPr lang="en-CA" sz="750" b="1">
              <a:solidFill>
                <a:schemeClr val="bg1"/>
              </a:solidFill>
            </a:endParaRPr>
          </a:p>
        </p:txBody>
      </p:sp>
      <p:sp>
        <p:nvSpPr>
          <p:cNvPr id="15" name="TextBox 14"/>
          <p:cNvSpPr txBox="1"/>
          <p:nvPr userDrawn="1"/>
        </p:nvSpPr>
        <p:spPr>
          <a:xfrm>
            <a:off x="3896473" y="6482221"/>
            <a:ext cx="1126435" cy="115416"/>
          </a:xfrm>
          <a:prstGeom prst="rect">
            <a:avLst/>
          </a:prstGeom>
          <a:noFill/>
        </p:spPr>
        <p:txBody>
          <a:bodyPr wrap="square" lIns="0" tIns="0" rIns="0" bIns="0" rtlCol="0" anchor="b" anchorCtr="0">
            <a:spAutoFit/>
          </a:bodyPr>
          <a:lstStyle/>
          <a:p>
            <a:r>
              <a:rPr lang="fr-CA" sz="750" b="1" smtClean="0">
                <a:solidFill>
                  <a:schemeClr val="bg1"/>
                </a:solidFill>
              </a:rPr>
              <a:t>Pharmaceutical</a:t>
            </a:r>
            <a:endParaRPr lang="en-CA" sz="750" b="1">
              <a:solidFill>
                <a:schemeClr val="bg1"/>
              </a:solidFill>
            </a:endParaRPr>
          </a:p>
        </p:txBody>
      </p:sp>
      <p:sp>
        <p:nvSpPr>
          <p:cNvPr id="16" name="TextBox 15"/>
          <p:cNvSpPr txBox="1"/>
          <p:nvPr userDrawn="1"/>
        </p:nvSpPr>
        <p:spPr>
          <a:xfrm>
            <a:off x="5259740" y="6482221"/>
            <a:ext cx="900100" cy="115416"/>
          </a:xfrm>
          <a:prstGeom prst="rect">
            <a:avLst/>
          </a:prstGeom>
          <a:noFill/>
        </p:spPr>
        <p:txBody>
          <a:bodyPr wrap="square" lIns="0" tIns="0" rIns="0" bIns="0" rtlCol="0" anchor="b" anchorCtr="0">
            <a:spAutoFit/>
          </a:bodyPr>
          <a:lstStyle/>
          <a:p>
            <a:r>
              <a:rPr lang="fr-CA" sz="750" b="1" smtClean="0">
                <a:solidFill>
                  <a:schemeClr val="bg1"/>
                </a:solidFill>
              </a:rPr>
              <a:t>Knowledge</a:t>
            </a:r>
            <a:endParaRPr lang="en-CA" sz="750" b="1">
              <a:solidFill>
                <a:schemeClr val="bg1"/>
              </a:solidFill>
            </a:endParaRPr>
          </a:p>
        </p:txBody>
      </p:sp>
    </p:spTree>
    <p:extLst>
      <p:ext uri="{BB962C8B-B14F-4D97-AF65-F5344CB8AC3E}">
        <p14:creationId xmlns:p14="http://schemas.microsoft.com/office/powerpoint/2010/main" val="14952994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ctr" defTabSz="571478" rtl="0" eaLnBrk="1" latinLnBrk="0" hangingPunct="1">
        <a:spcBef>
          <a:spcPct val="0"/>
        </a:spcBef>
        <a:buNone/>
        <a:defRPr sz="2750" kern="1200">
          <a:solidFill>
            <a:schemeClr val="tx1"/>
          </a:solidFill>
          <a:latin typeface="+mj-lt"/>
          <a:ea typeface="+mj-ea"/>
          <a:cs typeface="+mj-cs"/>
        </a:defRPr>
      </a:lvl1pPr>
    </p:titleStyle>
    <p:bodyStyle>
      <a:lvl1pPr marL="0" indent="0" algn="l" defTabSz="571478" rtl="0" eaLnBrk="1" latinLnBrk="0" hangingPunct="1">
        <a:lnSpc>
          <a:spcPts val="1500"/>
        </a:lnSpc>
        <a:spcBef>
          <a:spcPts val="0"/>
        </a:spcBef>
        <a:spcAft>
          <a:spcPts val="1125"/>
        </a:spcAft>
        <a:buFont typeface="Arial" panose="020B0604020202020204" pitchFamily="34" charset="0"/>
        <a:buNone/>
        <a:defRPr sz="1375" b="1" kern="1200">
          <a:solidFill>
            <a:schemeClr val="accent1"/>
          </a:solidFill>
          <a:latin typeface="+mn-lt"/>
          <a:ea typeface="+mn-ea"/>
          <a:cs typeface="+mn-cs"/>
        </a:defRPr>
      </a:lvl1pPr>
      <a:lvl2pPr marL="1985" indent="0" algn="l" defTabSz="571478" rtl="0" eaLnBrk="1" latinLnBrk="0" hangingPunct="1">
        <a:lnSpc>
          <a:spcPts val="1500"/>
        </a:lnSpc>
        <a:spcBef>
          <a:spcPts val="0"/>
        </a:spcBef>
        <a:spcAft>
          <a:spcPts val="1125"/>
        </a:spcAft>
        <a:buFont typeface="Arial" panose="020B0604020202020204" pitchFamily="34" charset="0"/>
        <a:buNone/>
        <a:defRPr sz="1250" kern="1200">
          <a:solidFill>
            <a:schemeClr val="tx2"/>
          </a:solidFill>
          <a:latin typeface="+mn-lt"/>
          <a:ea typeface="+mn-ea"/>
          <a:cs typeface="+mn-cs"/>
        </a:defRPr>
      </a:lvl2pPr>
      <a:lvl3pPr marL="213312" indent="-213312" algn="l" defTabSz="571478" rtl="0" eaLnBrk="1" latinLnBrk="0" hangingPunct="1">
        <a:lnSpc>
          <a:spcPts val="1500"/>
        </a:lnSpc>
        <a:spcBef>
          <a:spcPts val="0"/>
        </a:spcBef>
        <a:spcAft>
          <a:spcPts val="1125"/>
        </a:spcAft>
        <a:buClr>
          <a:schemeClr val="accent2"/>
        </a:buClr>
        <a:buFont typeface="Arial" panose="020B0604020202020204" pitchFamily="34" charset="0"/>
        <a:buChar char="&gt;"/>
        <a:defRPr sz="1250" kern="1200">
          <a:solidFill>
            <a:schemeClr val="tx2"/>
          </a:solidFill>
          <a:latin typeface="+mn-lt"/>
          <a:ea typeface="+mn-ea"/>
          <a:cs typeface="+mn-cs"/>
        </a:defRPr>
      </a:lvl3pPr>
      <a:lvl4pPr marL="427616" indent="-214304" algn="l" defTabSz="571478" rtl="0" eaLnBrk="1" latinLnBrk="0" hangingPunct="1">
        <a:lnSpc>
          <a:spcPts val="1500"/>
        </a:lnSpc>
        <a:spcBef>
          <a:spcPts val="0"/>
        </a:spcBef>
        <a:spcAft>
          <a:spcPts val="1125"/>
        </a:spcAft>
        <a:buFont typeface="Arial" panose="020B0604020202020204" pitchFamily="34" charset="0"/>
        <a:buChar char="–"/>
        <a:tabLst/>
        <a:defRPr sz="1250" kern="1200">
          <a:solidFill>
            <a:schemeClr val="tx2"/>
          </a:solidFill>
          <a:latin typeface="+mn-lt"/>
          <a:ea typeface="+mn-ea"/>
          <a:cs typeface="+mn-cs"/>
        </a:defRPr>
      </a:lvl4pPr>
      <a:lvl5pPr marL="1285823" indent="-142869" algn="l" defTabSz="571478" rtl="0" eaLnBrk="1" latinLnBrk="0" hangingPunct="1">
        <a:spcBef>
          <a:spcPct val="20000"/>
        </a:spcBef>
        <a:buFont typeface="Arial" panose="020B0604020202020204" pitchFamily="34" charset="0"/>
        <a:buChar char="»"/>
        <a:defRPr sz="1250" kern="1200">
          <a:solidFill>
            <a:schemeClr val="tx2"/>
          </a:solidFill>
          <a:latin typeface="+mn-lt"/>
          <a:ea typeface="+mn-ea"/>
          <a:cs typeface="+mn-cs"/>
        </a:defRPr>
      </a:lvl5pPr>
      <a:lvl6pPr marL="1571562"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6pPr>
      <a:lvl7pPr marL="1857301"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7pPr>
      <a:lvl8pPr marL="2143040"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8pPr>
      <a:lvl9pPr marL="2428778" indent="-142869" algn="l" defTabSz="571478" rtl="0" eaLnBrk="1" latinLnBrk="0" hangingPunct="1">
        <a:spcBef>
          <a:spcPct val="20000"/>
        </a:spcBef>
        <a:buFont typeface="Arial" panose="020B0604020202020204" pitchFamily="34" charset="0"/>
        <a:buChar char="•"/>
        <a:defRPr sz="1250" kern="1200">
          <a:solidFill>
            <a:schemeClr val="tx1"/>
          </a:solidFill>
          <a:latin typeface="+mn-lt"/>
          <a:ea typeface="+mn-ea"/>
          <a:cs typeface="+mn-cs"/>
        </a:defRPr>
      </a:lvl9pPr>
    </p:bodyStyle>
    <p:otherStyle>
      <a:defPPr>
        <a:defRPr lang="en-US"/>
      </a:defPPr>
      <a:lvl1pPr marL="0" algn="l" defTabSz="571478" rtl="0" eaLnBrk="1" latinLnBrk="0" hangingPunct="1">
        <a:defRPr sz="1125" kern="1200">
          <a:solidFill>
            <a:schemeClr val="tx1"/>
          </a:solidFill>
          <a:latin typeface="+mn-lt"/>
          <a:ea typeface="+mn-ea"/>
          <a:cs typeface="+mn-cs"/>
        </a:defRPr>
      </a:lvl1pPr>
      <a:lvl2pPr marL="285739" algn="l" defTabSz="571478" rtl="0" eaLnBrk="1" latinLnBrk="0" hangingPunct="1">
        <a:defRPr sz="1125" kern="1200">
          <a:solidFill>
            <a:schemeClr val="tx1"/>
          </a:solidFill>
          <a:latin typeface="+mn-lt"/>
          <a:ea typeface="+mn-ea"/>
          <a:cs typeface="+mn-cs"/>
        </a:defRPr>
      </a:lvl2pPr>
      <a:lvl3pPr marL="571478" algn="l" defTabSz="571478" rtl="0" eaLnBrk="1" latinLnBrk="0" hangingPunct="1">
        <a:defRPr sz="1125" kern="1200">
          <a:solidFill>
            <a:schemeClr val="tx1"/>
          </a:solidFill>
          <a:latin typeface="+mn-lt"/>
          <a:ea typeface="+mn-ea"/>
          <a:cs typeface="+mn-cs"/>
        </a:defRPr>
      </a:lvl3pPr>
      <a:lvl4pPr marL="857216" algn="l" defTabSz="571478" rtl="0" eaLnBrk="1" latinLnBrk="0" hangingPunct="1">
        <a:defRPr sz="1125" kern="1200">
          <a:solidFill>
            <a:schemeClr val="tx1"/>
          </a:solidFill>
          <a:latin typeface="+mn-lt"/>
          <a:ea typeface="+mn-ea"/>
          <a:cs typeface="+mn-cs"/>
        </a:defRPr>
      </a:lvl4pPr>
      <a:lvl5pPr marL="1142954" algn="l" defTabSz="571478" rtl="0" eaLnBrk="1" latinLnBrk="0" hangingPunct="1">
        <a:defRPr sz="1125" kern="1200">
          <a:solidFill>
            <a:schemeClr val="tx1"/>
          </a:solidFill>
          <a:latin typeface="+mn-lt"/>
          <a:ea typeface="+mn-ea"/>
          <a:cs typeface="+mn-cs"/>
        </a:defRPr>
      </a:lvl5pPr>
      <a:lvl6pPr marL="1428693" algn="l" defTabSz="571478" rtl="0" eaLnBrk="1" latinLnBrk="0" hangingPunct="1">
        <a:defRPr sz="1125" kern="1200">
          <a:solidFill>
            <a:schemeClr val="tx1"/>
          </a:solidFill>
          <a:latin typeface="+mn-lt"/>
          <a:ea typeface="+mn-ea"/>
          <a:cs typeface="+mn-cs"/>
        </a:defRPr>
      </a:lvl6pPr>
      <a:lvl7pPr marL="1714432" algn="l" defTabSz="571478" rtl="0" eaLnBrk="1" latinLnBrk="0" hangingPunct="1">
        <a:defRPr sz="1125" kern="1200">
          <a:solidFill>
            <a:schemeClr val="tx1"/>
          </a:solidFill>
          <a:latin typeface="+mn-lt"/>
          <a:ea typeface="+mn-ea"/>
          <a:cs typeface="+mn-cs"/>
        </a:defRPr>
      </a:lvl7pPr>
      <a:lvl8pPr marL="2000170" algn="l" defTabSz="571478" rtl="0" eaLnBrk="1" latinLnBrk="0" hangingPunct="1">
        <a:defRPr sz="1125" kern="1200">
          <a:solidFill>
            <a:schemeClr val="tx1"/>
          </a:solidFill>
          <a:latin typeface="+mn-lt"/>
          <a:ea typeface="+mn-ea"/>
          <a:cs typeface="+mn-cs"/>
        </a:defRPr>
      </a:lvl8pPr>
      <a:lvl9pPr marL="2285909" algn="l" defTabSz="571478" rtl="0" eaLnBrk="1" latinLnBrk="0" hangingPunct="1">
        <a:defRPr sz="11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677" y="2878906"/>
            <a:ext cx="4691785" cy="1243673"/>
          </a:xfrm>
        </p:spPr>
        <p:txBody>
          <a:bodyPr/>
          <a:lstStyle/>
          <a:p>
            <a:r>
              <a:rPr lang="en-US" dirty="0" smtClean="0"/>
              <a:t/>
            </a:r>
            <a:br>
              <a:rPr lang="en-US" dirty="0" smtClean="0"/>
            </a:br>
            <a:r>
              <a:rPr lang="en-US" dirty="0" smtClean="0"/>
              <a:t/>
            </a:r>
            <a:br>
              <a:rPr lang="en-US" dirty="0" smtClean="0"/>
            </a:br>
            <a:r>
              <a:rPr lang="en-US" dirty="0" smtClean="0"/>
              <a:t>Automation, Industrial IT and Operational Technology</a:t>
            </a:r>
            <a:endParaRPr lang="en-US" dirty="0"/>
          </a:p>
        </p:txBody>
      </p:sp>
      <p:sp>
        <p:nvSpPr>
          <p:cNvPr id="3" name="Subtitle 2"/>
          <p:cNvSpPr>
            <a:spLocks noGrp="1"/>
          </p:cNvSpPr>
          <p:nvPr>
            <p:ph type="subTitle" idx="1"/>
          </p:nvPr>
        </p:nvSpPr>
        <p:spPr/>
        <p:txBody>
          <a:bodyPr/>
          <a:lstStyle/>
          <a:p>
            <a:endParaRPr lang="en-US" dirty="0" smtClean="0"/>
          </a:p>
          <a:p>
            <a:endParaRPr lang="en-US" dirty="0" smtClean="0"/>
          </a:p>
          <a:p>
            <a:r>
              <a:rPr lang="en-US" dirty="0" smtClean="0">
                <a:solidFill>
                  <a:srgbClr val="1F497D"/>
                </a:solidFill>
              </a:rPr>
              <a:t>Neil </a:t>
            </a:r>
            <a:r>
              <a:rPr lang="en-US" dirty="0" err="1">
                <a:solidFill>
                  <a:srgbClr val="1F497D"/>
                </a:solidFill>
              </a:rPr>
              <a:t>Corman</a:t>
            </a:r>
            <a:r>
              <a:rPr lang="en-US" dirty="0">
                <a:solidFill>
                  <a:srgbClr val="1F497D"/>
                </a:solidFill>
              </a:rPr>
              <a:t> &amp; Pat Sullivan</a:t>
            </a:r>
          </a:p>
          <a:p>
            <a:r>
              <a:rPr lang="en-US" dirty="0" smtClean="0">
                <a:solidFill>
                  <a:srgbClr val="1F497D"/>
                </a:solidFill>
              </a:rPr>
              <a:t>ISPE-</a:t>
            </a:r>
            <a:r>
              <a:rPr lang="en-US" dirty="0" err="1" smtClean="0">
                <a:solidFill>
                  <a:srgbClr val="1F497D"/>
                </a:solidFill>
              </a:rPr>
              <a:t>CaSa</a:t>
            </a:r>
            <a:r>
              <a:rPr lang="en-US" dirty="0" smtClean="0">
                <a:solidFill>
                  <a:srgbClr val="1F497D"/>
                </a:solidFill>
              </a:rPr>
              <a:t> Technology Conference</a:t>
            </a:r>
          </a:p>
          <a:p>
            <a:r>
              <a:rPr lang="en-US" dirty="0" smtClean="0">
                <a:solidFill>
                  <a:srgbClr val="1F497D"/>
                </a:solidFill>
              </a:rPr>
              <a:t>31MAR16</a:t>
            </a:r>
            <a:endParaRPr lang="en-US" dirty="0">
              <a:solidFill>
                <a:srgbClr val="1F497D"/>
              </a:solidFill>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7211" y="1910004"/>
            <a:ext cx="2413414" cy="85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685" y="1396341"/>
            <a:ext cx="2222489" cy="15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6095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Great, how did we actually do it?</a:t>
            </a:r>
          </a:p>
        </p:txBody>
      </p:sp>
      <p:sp>
        <p:nvSpPr>
          <p:cNvPr id="6" name="TOC"/>
          <p:cNvSpPr txBox="1">
            <a:spLocks/>
          </p:cNvSpPr>
          <p:nvPr/>
        </p:nvSpPr>
        <p:spPr bwMode="auto">
          <a:xfrm>
            <a:off x="539750" y="1039570"/>
            <a:ext cx="8142288" cy="514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a:solidFill>
                  <a:schemeClr val="tx1"/>
                </a:solidFill>
              </a:rPr>
              <a:t>Identify the existing site automation as it originally existed.</a:t>
            </a:r>
          </a:p>
          <a:p>
            <a:pPr lvl="1"/>
            <a:r>
              <a:rPr lang="en-US" altLang="en-US" sz="1200" i="1" dirty="0">
                <a:solidFill>
                  <a:srgbClr val="1F497D"/>
                </a:solidFill>
              </a:rPr>
              <a:t>Our automation product mix was 90% Allen Bradley / Rockwell Automation.  This homogenous environment allowed us to propagate our solution across multiple automated islands.</a:t>
            </a:r>
          </a:p>
          <a:p>
            <a:r>
              <a:rPr lang="en-US" altLang="en-US" sz="1400" dirty="0">
                <a:solidFill>
                  <a:schemeClr val="tx1"/>
                </a:solidFill>
              </a:rPr>
              <a:t>Did any viable network infrastructure already exist?</a:t>
            </a:r>
          </a:p>
          <a:p>
            <a:pPr lvl="1"/>
            <a:r>
              <a:rPr lang="en-US" altLang="en-US" sz="1200" i="1" dirty="0">
                <a:solidFill>
                  <a:srgbClr val="1F497D"/>
                </a:solidFill>
              </a:rPr>
              <a:t>Our infrastructure predominantly used rack-mount Windows servers and networking components from Cisco Systems.  These standard components allowed for ease of virtualization and re-use of the Cisco components to expand into a multi-segmented manufacturing network.</a:t>
            </a:r>
          </a:p>
          <a:p>
            <a:r>
              <a:rPr lang="en-US" altLang="en-US" sz="1400" dirty="0">
                <a:solidFill>
                  <a:schemeClr val="tx1"/>
                </a:solidFill>
              </a:rPr>
              <a:t>What were the existing systems capable of, given an investment?</a:t>
            </a:r>
          </a:p>
          <a:p>
            <a:pPr lvl="1"/>
            <a:r>
              <a:rPr lang="en-US" altLang="en-US" sz="1200" i="1" dirty="0">
                <a:solidFill>
                  <a:srgbClr val="1F497D"/>
                </a:solidFill>
              </a:rPr>
              <a:t>All of our PLC’s, HMI’s, VFD’s, </a:t>
            </a:r>
            <a:r>
              <a:rPr lang="en-US" altLang="en-US" sz="1200" i="1" dirty="0" err="1">
                <a:solidFill>
                  <a:srgbClr val="1F497D"/>
                </a:solidFill>
              </a:rPr>
              <a:t>etc</a:t>
            </a:r>
            <a:r>
              <a:rPr lang="en-US" altLang="en-US" sz="1200" i="1" dirty="0">
                <a:solidFill>
                  <a:srgbClr val="1F497D"/>
                </a:solidFill>
              </a:rPr>
              <a:t> were capable of Ethernet communications via upgrades within their product families.  Converting the existing automation hardware to Ethernet allowed us to further develop the automation and move from individual islands to integrated production areas.</a:t>
            </a:r>
          </a:p>
          <a:p>
            <a:pPr lvl="1"/>
            <a:r>
              <a:rPr lang="en-US" altLang="en-US" sz="1200" i="1" dirty="0">
                <a:solidFill>
                  <a:srgbClr val="1F497D"/>
                </a:solidFill>
              </a:rPr>
              <a:t>The existing network infrastructure provided a blueprint to expand to a multi-segmented domain for incorporation of additional production areas.</a:t>
            </a:r>
          </a:p>
          <a:p>
            <a:r>
              <a:rPr lang="en-US" altLang="en-US" sz="1400" dirty="0">
                <a:solidFill>
                  <a:schemeClr val="tx1"/>
                </a:solidFill>
              </a:rPr>
              <a:t>What middleware was required to leverage the existing automation, yet be capable of supporting site business needs and possibly enterprise membership?</a:t>
            </a:r>
          </a:p>
          <a:p>
            <a:pPr lvl="1"/>
            <a:r>
              <a:rPr lang="en-US" altLang="en-US" sz="1200" i="1" dirty="0">
                <a:solidFill>
                  <a:srgbClr val="1F497D"/>
                </a:solidFill>
              </a:rPr>
              <a:t>The introduction of SCADA servers, Data Historians and Audit Servers allowed us to achieve the business related goals of: production reporting, OEE and downtime reporting, SPC analysis, electronic logbooks and the introduction of our quality system within the automation.</a:t>
            </a:r>
          </a:p>
        </p:txBody>
      </p:sp>
      <p:sp>
        <p:nvSpPr>
          <p:cNvPr id="5"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10</a:t>
            </a:fld>
            <a:endParaRPr lang="fr-FR" altLang="en-US" sz="800" dirty="0" smtClean="0">
              <a:solidFill>
                <a:schemeClr val="bg1"/>
              </a:solidFill>
            </a:endParaRPr>
          </a:p>
        </p:txBody>
      </p:sp>
    </p:spTree>
    <p:extLst>
      <p:ext uri="{BB962C8B-B14F-4D97-AF65-F5344CB8AC3E}">
        <p14:creationId xmlns:p14="http://schemas.microsoft.com/office/powerpoint/2010/main" val="182474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par>
                                <p:cTn id="16" presetID="9" presetClass="emph" presetSubtype="0" nodeType="withEffect">
                                  <p:stCondLst>
                                    <p:cond delay="0"/>
                                  </p:stCondLst>
                                  <p:childTnLst>
                                    <p:set>
                                      <p:cBhvr rctx="PPT">
                                        <p:cTn id="17" dur="indefinite"/>
                                        <p:tgtEl>
                                          <p:spTgt spid="6">
                                            <p:txEl>
                                              <p:pRg st="1" end="1"/>
                                            </p:txEl>
                                          </p:spTgt>
                                        </p:tgtEl>
                                        <p:attrNameLst>
                                          <p:attrName>style.opacity</p:attrName>
                                        </p:attrNameLst>
                                      </p:cBhvr>
                                      <p:to>
                                        <p:strVal val="0.5"/>
                                      </p:to>
                                    </p:set>
                                    <p:animEffect filter="image" prLst="opacity: 0.5">
                                      <p:cBhvr rctx="IE">
                                        <p:cTn id="18" dur="indefinite"/>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6">
                                            <p:txEl>
                                              <p:pRg st="2" end="2"/>
                                            </p:txEl>
                                          </p:spTgt>
                                        </p:tgtEl>
                                        <p:attrNameLst>
                                          <p:attrName>style.opacity</p:attrName>
                                        </p:attrNameLst>
                                      </p:cBhvr>
                                      <p:to>
                                        <p:strVal val="0.5"/>
                                      </p:to>
                                    </p:set>
                                    <p:animEffect filter="image" prLst="opacity: 0.5">
                                      <p:cBhvr rctx="IE">
                                        <p:cTn id="29" dur="indefinite"/>
                                        <p:tgtEl>
                                          <p:spTgt spid="6">
                                            <p:txEl>
                                              <p:pRg st="2" end="2"/>
                                            </p:txEl>
                                          </p:spTgt>
                                        </p:tgtEl>
                                      </p:cBhvr>
                                    </p:animEffect>
                                  </p:childTnLst>
                                </p:cTn>
                              </p:par>
                              <p:par>
                                <p:cTn id="30" presetID="9" presetClass="emph" presetSubtype="0" nodeType="withEffect">
                                  <p:stCondLst>
                                    <p:cond delay="0"/>
                                  </p:stCondLst>
                                  <p:childTnLst>
                                    <p:set>
                                      <p:cBhvr rctx="PPT">
                                        <p:cTn id="31" dur="indefinite"/>
                                        <p:tgtEl>
                                          <p:spTgt spid="6">
                                            <p:txEl>
                                              <p:pRg st="3" end="3"/>
                                            </p:txEl>
                                          </p:spTgt>
                                        </p:tgtEl>
                                        <p:attrNameLst>
                                          <p:attrName>style.opacity</p:attrName>
                                        </p:attrNameLst>
                                      </p:cBhvr>
                                      <p:to>
                                        <p:strVal val="0.5"/>
                                      </p:to>
                                    </p:set>
                                    <p:animEffect filter="image" prLst="opacity: 0.5">
                                      <p:cBhvr rctx="IE">
                                        <p:cTn id="32" dur="indefinite"/>
                                        <p:tgtEl>
                                          <p:spTgt spid="6">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500"/>
                                        <p:tgtEl>
                                          <p:spTgt spid="6">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fade">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mph" presetSubtype="0" nodeType="clickEffect">
                                  <p:stCondLst>
                                    <p:cond delay="0"/>
                                  </p:stCondLst>
                                  <p:childTnLst>
                                    <p:set>
                                      <p:cBhvr rctx="PPT">
                                        <p:cTn id="45" dur="indefinite"/>
                                        <p:tgtEl>
                                          <p:spTgt spid="6">
                                            <p:txEl>
                                              <p:pRg st="4" end="4"/>
                                            </p:txEl>
                                          </p:spTgt>
                                        </p:tgtEl>
                                        <p:attrNameLst>
                                          <p:attrName>style.opacity</p:attrName>
                                        </p:attrNameLst>
                                      </p:cBhvr>
                                      <p:to>
                                        <p:strVal val="0.5"/>
                                      </p:to>
                                    </p:set>
                                    <p:animEffect filter="image" prLst="opacity: 0.5">
                                      <p:cBhvr rctx="IE">
                                        <p:cTn id="46" dur="indefinite"/>
                                        <p:tgtEl>
                                          <p:spTgt spid="6">
                                            <p:txEl>
                                              <p:pRg st="4" end="4"/>
                                            </p:txEl>
                                          </p:spTgt>
                                        </p:tgtEl>
                                      </p:cBhvr>
                                    </p:animEffect>
                                  </p:childTnLst>
                                </p:cTn>
                              </p:par>
                              <p:par>
                                <p:cTn id="47" presetID="9" presetClass="emph" presetSubtype="0" nodeType="withEffect">
                                  <p:stCondLst>
                                    <p:cond delay="0"/>
                                  </p:stCondLst>
                                  <p:childTnLst>
                                    <p:set>
                                      <p:cBhvr rctx="PPT">
                                        <p:cTn id="48" dur="indefinite"/>
                                        <p:tgtEl>
                                          <p:spTgt spid="6">
                                            <p:txEl>
                                              <p:pRg st="5" end="5"/>
                                            </p:txEl>
                                          </p:spTgt>
                                        </p:tgtEl>
                                        <p:attrNameLst>
                                          <p:attrName>style.opacity</p:attrName>
                                        </p:attrNameLst>
                                      </p:cBhvr>
                                      <p:to>
                                        <p:strVal val="0.5"/>
                                      </p:to>
                                    </p:set>
                                    <p:animEffect filter="image" prLst="opacity: 0.5">
                                      <p:cBhvr rctx="IE">
                                        <p:cTn id="49" dur="indefinite"/>
                                        <p:tgtEl>
                                          <p:spTgt spid="6">
                                            <p:txEl>
                                              <p:pRg st="5" end="5"/>
                                            </p:txEl>
                                          </p:spTgt>
                                        </p:tgtEl>
                                      </p:cBhvr>
                                    </p:animEffect>
                                  </p:childTnLst>
                                </p:cTn>
                              </p:par>
                              <p:par>
                                <p:cTn id="50" presetID="9" presetClass="emph" presetSubtype="0" nodeType="withEffect">
                                  <p:stCondLst>
                                    <p:cond delay="0"/>
                                  </p:stCondLst>
                                  <p:childTnLst>
                                    <p:set>
                                      <p:cBhvr rctx="PPT">
                                        <p:cTn id="51" dur="indefinite"/>
                                        <p:tgtEl>
                                          <p:spTgt spid="6">
                                            <p:txEl>
                                              <p:pRg st="6" end="6"/>
                                            </p:txEl>
                                          </p:spTgt>
                                        </p:tgtEl>
                                        <p:attrNameLst>
                                          <p:attrName>style.opacity</p:attrName>
                                        </p:attrNameLst>
                                      </p:cBhvr>
                                      <p:to>
                                        <p:strVal val="0.5"/>
                                      </p:to>
                                    </p:set>
                                    <p:animEffect filter="image" prLst="opacity: 0.5">
                                      <p:cBhvr rctx="IE">
                                        <p:cTn id="52" dur="indefinite"/>
                                        <p:tgtEl>
                                          <p:spTgt spid="6">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6">
                                            <p:txEl>
                                              <p:pRg st="7" end="7"/>
                                            </p:txEl>
                                          </p:spTgt>
                                        </p:tgtEl>
                                        <p:attrNameLst>
                                          <p:attrName>style.visibility</p:attrName>
                                        </p:attrNameLst>
                                      </p:cBhvr>
                                      <p:to>
                                        <p:strVal val="visible"/>
                                      </p:to>
                                    </p:set>
                                    <p:animEffect transition="in" filter="fade">
                                      <p:cBhvr>
                                        <p:cTn id="55" dur="500"/>
                                        <p:tgtEl>
                                          <p:spTgt spid="6">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fade">
                                      <p:cBhvr>
                                        <p:cTn id="58"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What does today’s state look like?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586" y="955985"/>
            <a:ext cx="7449010" cy="5194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11</a:t>
            </a:fld>
            <a:endParaRPr lang="fr-FR" altLang="en-US" sz="800" dirty="0" smtClean="0">
              <a:solidFill>
                <a:schemeClr val="bg1"/>
              </a:solidFill>
            </a:endParaRPr>
          </a:p>
        </p:txBody>
      </p:sp>
    </p:spTree>
    <p:extLst>
      <p:ext uri="{BB962C8B-B14F-4D97-AF65-F5344CB8AC3E}">
        <p14:creationId xmlns:p14="http://schemas.microsoft.com/office/powerpoint/2010/main" val="3630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OK, let’s bring it back to 10,000 feet</a:t>
            </a:r>
          </a:p>
        </p:txBody>
      </p:sp>
      <p:sp>
        <p:nvSpPr>
          <p:cNvPr id="6" name="TOC"/>
          <p:cNvSpPr txBox="1">
            <a:spLocks/>
          </p:cNvSpPr>
          <p:nvPr/>
        </p:nvSpPr>
        <p:spPr bwMode="auto">
          <a:xfrm>
            <a:off x="539750" y="1044375"/>
            <a:ext cx="8142288" cy="516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a:solidFill>
                  <a:schemeClr val="tx1"/>
                </a:solidFill>
              </a:rPr>
              <a:t>100% system uptime (currently 431 days since last scheduled maintenance).</a:t>
            </a:r>
          </a:p>
          <a:p>
            <a:pPr lvl="1"/>
            <a:r>
              <a:rPr lang="en-US" altLang="en-US" sz="1200" i="1" dirty="0">
                <a:solidFill>
                  <a:srgbClr val="1F497D"/>
                </a:solidFill>
              </a:rPr>
              <a:t>Supported by a dedicated full-time, in-house automation support staff.</a:t>
            </a:r>
            <a:endParaRPr lang="en-US" altLang="en-US" sz="1200" dirty="0">
              <a:solidFill>
                <a:srgbClr val="1F497D"/>
              </a:solidFill>
            </a:endParaRPr>
          </a:p>
          <a:p>
            <a:r>
              <a:rPr lang="en-US" altLang="en-US" sz="1400" dirty="0">
                <a:solidFill>
                  <a:schemeClr val="tx1"/>
                </a:solidFill>
              </a:rPr>
              <a:t>The migration has also allowed for 119% growth within the infrastructure.  787 automation devices with validated configuration now exist on site.  100% of them are centrally networked and fully integrated.</a:t>
            </a:r>
          </a:p>
          <a:p>
            <a:pPr lvl="1"/>
            <a:r>
              <a:rPr lang="en-US" altLang="en-US" sz="1200" i="1" dirty="0">
                <a:solidFill>
                  <a:srgbClr val="1F497D"/>
                </a:solidFill>
              </a:rPr>
              <a:t>24 production servers</a:t>
            </a:r>
          </a:p>
          <a:p>
            <a:pPr lvl="1"/>
            <a:r>
              <a:rPr lang="en-US" altLang="en-US" sz="1200" i="1" dirty="0">
                <a:solidFill>
                  <a:srgbClr val="1F497D"/>
                </a:solidFill>
              </a:rPr>
              <a:t>95 network switches</a:t>
            </a:r>
          </a:p>
          <a:p>
            <a:pPr lvl="1"/>
            <a:r>
              <a:rPr lang="en-US" altLang="en-US" sz="1200" i="1" dirty="0">
                <a:solidFill>
                  <a:srgbClr val="1F497D"/>
                </a:solidFill>
              </a:rPr>
              <a:t>92 PLC systems</a:t>
            </a:r>
          </a:p>
          <a:p>
            <a:pPr lvl="1"/>
            <a:r>
              <a:rPr lang="en-US" altLang="en-US" sz="1200" i="1" dirty="0">
                <a:solidFill>
                  <a:srgbClr val="1F497D"/>
                </a:solidFill>
              </a:rPr>
              <a:t>140 SCADA servers / HMI terminals</a:t>
            </a:r>
          </a:p>
          <a:p>
            <a:pPr lvl="1"/>
            <a:r>
              <a:rPr lang="en-US" altLang="en-US" sz="1200" i="1" dirty="0">
                <a:solidFill>
                  <a:srgbClr val="1F497D"/>
                </a:solidFill>
              </a:rPr>
              <a:t>157 programmable I/O devices</a:t>
            </a:r>
          </a:p>
          <a:p>
            <a:pPr lvl="1"/>
            <a:r>
              <a:rPr lang="en-US" altLang="en-US" sz="1200" i="1" dirty="0">
                <a:solidFill>
                  <a:srgbClr val="1F497D"/>
                </a:solidFill>
              </a:rPr>
              <a:t>242 VFD / servos</a:t>
            </a:r>
          </a:p>
          <a:p>
            <a:pPr lvl="1"/>
            <a:r>
              <a:rPr lang="en-US" altLang="en-US" sz="1200" i="1" dirty="0">
                <a:solidFill>
                  <a:srgbClr val="1F497D"/>
                </a:solidFill>
              </a:rPr>
              <a:t>37 vision system cameras</a:t>
            </a:r>
          </a:p>
          <a:p>
            <a:r>
              <a:rPr lang="en-US" altLang="en-US" sz="1400" dirty="0">
                <a:solidFill>
                  <a:schemeClr val="tx1"/>
                </a:solidFill>
              </a:rPr>
              <a:t>24x7 Infrastructure and Process Monitoring with Email and SMS notification.</a:t>
            </a:r>
          </a:p>
          <a:p>
            <a:pPr lvl="1"/>
            <a:r>
              <a:rPr lang="en-US" altLang="en-US" sz="1200" i="1" dirty="0">
                <a:solidFill>
                  <a:srgbClr val="1F497D"/>
                </a:solidFill>
              </a:rPr>
              <a:t>Approx. 175 PLC’s and HMI’s are monitored for uptime and health.</a:t>
            </a:r>
          </a:p>
          <a:p>
            <a:pPr lvl="1"/>
            <a:r>
              <a:rPr lang="en-US" altLang="en-US" sz="1200" i="1" dirty="0">
                <a:solidFill>
                  <a:srgbClr val="1F497D"/>
                </a:solidFill>
              </a:rPr>
              <a:t>Approx. 65 servers and clients are monitored for uptime, health and application status.</a:t>
            </a:r>
          </a:p>
          <a:p>
            <a:pPr lvl="1"/>
            <a:r>
              <a:rPr lang="en-US" altLang="en-US" sz="1200" i="1" dirty="0">
                <a:solidFill>
                  <a:srgbClr val="1F497D"/>
                </a:solidFill>
              </a:rPr>
              <a:t>Approx. 25 managed switches are monitored with configuration backup and real-time change monitoring.</a:t>
            </a:r>
          </a:p>
          <a:p>
            <a:pPr lvl="1"/>
            <a:r>
              <a:rPr lang="en-US" altLang="en-US" sz="1200" i="1" dirty="0">
                <a:solidFill>
                  <a:srgbClr val="1F497D"/>
                </a:solidFill>
              </a:rPr>
              <a:t>Over 500 monitored network interface points are monitored for bandwidth usage, transmission errors, etc.</a:t>
            </a:r>
          </a:p>
        </p:txBody>
      </p:sp>
      <p:sp>
        <p:nvSpPr>
          <p:cNvPr id="5"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12</a:t>
            </a:fld>
            <a:endParaRPr lang="fr-FR" altLang="en-US" sz="800" dirty="0" smtClean="0">
              <a:solidFill>
                <a:schemeClr val="bg1"/>
              </a:solidFill>
            </a:endParaRPr>
          </a:p>
        </p:txBody>
      </p:sp>
    </p:spTree>
    <p:extLst>
      <p:ext uri="{BB962C8B-B14F-4D97-AF65-F5344CB8AC3E}">
        <p14:creationId xmlns:p14="http://schemas.microsoft.com/office/powerpoint/2010/main" val="426648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par>
                                <p:cTn id="16" presetID="9" presetClass="emph" presetSubtype="0" nodeType="withEffect">
                                  <p:stCondLst>
                                    <p:cond delay="0"/>
                                  </p:stCondLst>
                                  <p:childTnLst>
                                    <p:set>
                                      <p:cBhvr rctx="PPT">
                                        <p:cTn id="17" dur="indefinite"/>
                                        <p:tgtEl>
                                          <p:spTgt spid="6">
                                            <p:txEl>
                                              <p:pRg st="1" end="1"/>
                                            </p:txEl>
                                          </p:spTgt>
                                        </p:tgtEl>
                                        <p:attrNameLst>
                                          <p:attrName>style.opacity</p:attrName>
                                        </p:attrNameLst>
                                      </p:cBhvr>
                                      <p:to>
                                        <p:strVal val="0.5"/>
                                      </p:to>
                                    </p:set>
                                    <p:animEffect filter="image" prLst="opacity: 0.5">
                                      <p:cBhvr rctx="IE">
                                        <p:cTn id="18" dur="indefinite"/>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nodeType="clickEffect">
                                  <p:stCondLst>
                                    <p:cond delay="0"/>
                                  </p:stCondLst>
                                  <p:childTnLst>
                                    <p:set>
                                      <p:cBhvr rctx="PPT">
                                        <p:cTn id="46" dur="indefinite"/>
                                        <p:tgtEl>
                                          <p:spTgt spid="6">
                                            <p:txEl>
                                              <p:pRg st="2" end="2"/>
                                            </p:txEl>
                                          </p:spTgt>
                                        </p:tgtEl>
                                        <p:attrNameLst>
                                          <p:attrName>style.opacity</p:attrName>
                                        </p:attrNameLst>
                                      </p:cBhvr>
                                      <p:to>
                                        <p:strVal val="0.5"/>
                                      </p:to>
                                    </p:set>
                                    <p:animEffect filter="image" prLst="opacity: 0.5">
                                      <p:cBhvr rctx="IE">
                                        <p:cTn id="47" dur="indefinite"/>
                                        <p:tgtEl>
                                          <p:spTgt spid="6">
                                            <p:txEl>
                                              <p:pRg st="2" end="2"/>
                                            </p:txEl>
                                          </p:spTgt>
                                        </p:tgtEl>
                                      </p:cBhvr>
                                    </p:animEffect>
                                  </p:childTnLst>
                                </p:cTn>
                              </p:par>
                              <p:par>
                                <p:cTn id="48" presetID="9" presetClass="emph" presetSubtype="0" nodeType="withEffect">
                                  <p:stCondLst>
                                    <p:cond delay="0"/>
                                  </p:stCondLst>
                                  <p:childTnLst>
                                    <p:set>
                                      <p:cBhvr rctx="PPT">
                                        <p:cTn id="49" dur="indefinite"/>
                                        <p:tgtEl>
                                          <p:spTgt spid="6">
                                            <p:txEl>
                                              <p:pRg st="3" end="3"/>
                                            </p:txEl>
                                          </p:spTgt>
                                        </p:tgtEl>
                                        <p:attrNameLst>
                                          <p:attrName>style.opacity</p:attrName>
                                        </p:attrNameLst>
                                      </p:cBhvr>
                                      <p:to>
                                        <p:strVal val="0.5"/>
                                      </p:to>
                                    </p:set>
                                    <p:animEffect filter="image" prLst="opacity: 0.5">
                                      <p:cBhvr rctx="IE">
                                        <p:cTn id="50" dur="indefinite"/>
                                        <p:tgtEl>
                                          <p:spTgt spid="6">
                                            <p:txEl>
                                              <p:pRg st="3" end="3"/>
                                            </p:txEl>
                                          </p:spTgt>
                                        </p:tgtEl>
                                      </p:cBhvr>
                                    </p:animEffect>
                                  </p:childTnLst>
                                </p:cTn>
                              </p:par>
                              <p:par>
                                <p:cTn id="51" presetID="9" presetClass="emph" presetSubtype="0" nodeType="withEffect">
                                  <p:stCondLst>
                                    <p:cond delay="0"/>
                                  </p:stCondLst>
                                  <p:childTnLst>
                                    <p:set>
                                      <p:cBhvr rctx="PPT">
                                        <p:cTn id="52" dur="indefinite"/>
                                        <p:tgtEl>
                                          <p:spTgt spid="6">
                                            <p:txEl>
                                              <p:pRg st="4" end="4"/>
                                            </p:txEl>
                                          </p:spTgt>
                                        </p:tgtEl>
                                        <p:attrNameLst>
                                          <p:attrName>style.opacity</p:attrName>
                                        </p:attrNameLst>
                                      </p:cBhvr>
                                      <p:to>
                                        <p:strVal val="0.5"/>
                                      </p:to>
                                    </p:set>
                                    <p:animEffect filter="image" prLst="opacity: 0.5">
                                      <p:cBhvr rctx="IE">
                                        <p:cTn id="53" dur="indefinite"/>
                                        <p:tgtEl>
                                          <p:spTgt spid="6">
                                            <p:txEl>
                                              <p:pRg st="4" end="4"/>
                                            </p:txEl>
                                          </p:spTgt>
                                        </p:tgtEl>
                                      </p:cBhvr>
                                    </p:animEffect>
                                  </p:childTnLst>
                                </p:cTn>
                              </p:par>
                              <p:par>
                                <p:cTn id="54" presetID="9" presetClass="emph" presetSubtype="0" nodeType="withEffect">
                                  <p:stCondLst>
                                    <p:cond delay="0"/>
                                  </p:stCondLst>
                                  <p:childTnLst>
                                    <p:set>
                                      <p:cBhvr rctx="PPT">
                                        <p:cTn id="55" dur="indefinite"/>
                                        <p:tgtEl>
                                          <p:spTgt spid="6">
                                            <p:txEl>
                                              <p:pRg st="5" end="5"/>
                                            </p:txEl>
                                          </p:spTgt>
                                        </p:tgtEl>
                                        <p:attrNameLst>
                                          <p:attrName>style.opacity</p:attrName>
                                        </p:attrNameLst>
                                      </p:cBhvr>
                                      <p:to>
                                        <p:strVal val="0.5"/>
                                      </p:to>
                                    </p:set>
                                    <p:animEffect filter="image" prLst="opacity: 0.5">
                                      <p:cBhvr rctx="IE">
                                        <p:cTn id="56" dur="indefinite"/>
                                        <p:tgtEl>
                                          <p:spTgt spid="6">
                                            <p:txEl>
                                              <p:pRg st="5" end="5"/>
                                            </p:txEl>
                                          </p:spTgt>
                                        </p:tgtEl>
                                      </p:cBhvr>
                                    </p:animEffect>
                                  </p:childTnLst>
                                </p:cTn>
                              </p:par>
                              <p:par>
                                <p:cTn id="57" presetID="9" presetClass="emph" presetSubtype="0" nodeType="withEffect">
                                  <p:stCondLst>
                                    <p:cond delay="0"/>
                                  </p:stCondLst>
                                  <p:childTnLst>
                                    <p:set>
                                      <p:cBhvr rctx="PPT">
                                        <p:cTn id="58" dur="indefinite"/>
                                        <p:tgtEl>
                                          <p:spTgt spid="6">
                                            <p:txEl>
                                              <p:pRg st="6" end="6"/>
                                            </p:txEl>
                                          </p:spTgt>
                                        </p:tgtEl>
                                        <p:attrNameLst>
                                          <p:attrName>style.opacity</p:attrName>
                                        </p:attrNameLst>
                                      </p:cBhvr>
                                      <p:to>
                                        <p:strVal val="0.5"/>
                                      </p:to>
                                    </p:set>
                                    <p:animEffect filter="image" prLst="opacity: 0.5">
                                      <p:cBhvr rctx="IE">
                                        <p:cTn id="59" dur="indefinite"/>
                                        <p:tgtEl>
                                          <p:spTgt spid="6">
                                            <p:txEl>
                                              <p:pRg st="6" end="6"/>
                                            </p:txEl>
                                          </p:spTgt>
                                        </p:tgtEl>
                                      </p:cBhvr>
                                    </p:animEffect>
                                  </p:childTnLst>
                                </p:cTn>
                              </p:par>
                              <p:par>
                                <p:cTn id="60" presetID="9" presetClass="emph" presetSubtype="0" nodeType="withEffect">
                                  <p:stCondLst>
                                    <p:cond delay="0"/>
                                  </p:stCondLst>
                                  <p:childTnLst>
                                    <p:set>
                                      <p:cBhvr rctx="PPT">
                                        <p:cTn id="61" dur="indefinite"/>
                                        <p:tgtEl>
                                          <p:spTgt spid="6">
                                            <p:txEl>
                                              <p:pRg st="7" end="7"/>
                                            </p:txEl>
                                          </p:spTgt>
                                        </p:tgtEl>
                                        <p:attrNameLst>
                                          <p:attrName>style.opacity</p:attrName>
                                        </p:attrNameLst>
                                      </p:cBhvr>
                                      <p:to>
                                        <p:strVal val="0.5"/>
                                      </p:to>
                                    </p:set>
                                    <p:animEffect filter="image" prLst="opacity: 0.5">
                                      <p:cBhvr rctx="IE">
                                        <p:cTn id="62" dur="indefinite"/>
                                        <p:tgtEl>
                                          <p:spTgt spid="6">
                                            <p:txEl>
                                              <p:pRg st="7" end="7"/>
                                            </p:txEl>
                                          </p:spTgt>
                                        </p:tgtEl>
                                      </p:cBhvr>
                                    </p:animEffect>
                                  </p:childTnLst>
                                </p:cTn>
                              </p:par>
                              <p:par>
                                <p:cTn id="63" presetID="9" presetClass="emph" presetSubtype="0" nodeType="withEffect">
                                  <p:stCondLst>
                                    <p:cond delay="0"/>
                                  </p:stCondLst>
                                  <p:childTnLst>
                                    <p:set>
                                      <p:cBhvr rctx="PPT">
                                        <p:cTn id="64" dur="indefinite"/>
                                        <p:tgtEl>
                                          <p:spTgt spid="6">
                                            <p:txEl>
                                              <p:pRg st="8" end="8"/>
                                            </p:txEl>
                                          </p:spTgt>
                                        </p:tgtEl>
                                        <p:attrNameLst>
                                          <p:attrName>style.opacity</p:attrName>
                                        </p:attrNameLst>
                                      </p:cBhvr>
                                      <p:to>
                                        <p:strVal val="0.5"/>
                                      </p:to>
                                    </p:set>
                                    <p:animEffect filter="image" prLst="opacity: 0.5">
                                      <p:cBhvr rctx="IE">
                                        <p:cTn id="65" dur="indefinite"/>
                                        <p:tgtEl>
                                          <p:spTgt spid="6">
                                            <p:txEl>
                                              <p:pRg st="8" end="8"/>
                                            </p:txEl>
                                          </p:spTgt>
                                        </p:tgtEl>
                                      </p:cBhvr>
                                    </p:animEffect>
                                  </p:childTnLst>
                                </p:cTn>
                              </p:par>
                              <p:par>
                                <p:cTn id="66" presetID="9" presetClass="emph" presetSubtype="0" nodeType="withEffect">
                                  <p:stCondLst>
                                    <p:cond delay="0"/>
                                  </p:stCondLst>
                                  <p:childTnLst>
                                    <p:set>
                                      <p:cBhvr rctx="PPT">
                                        <p:cTn id="67" dur="indefinite"/>
                                        <p:tgtEl>
                                          <p:spTgt spid="6">
                                            <p:txEl>
                                              <p:pRg st="9" end="9"/>
                                            </p:txEl>
                                          </p:spTgt>
                                        </p:tgtEl>
                                        <p:attrNameLst>
                                          <p:attrName>style.opacity</p:attrName>
                                        </p:attrNameLst>
                                      </p:cBhvr>
                                      <p:to>
                                        <p:strVal val="0.5"/>
                                      </p:to>
                                    </p:set>
                                    <p:animEffect filter="image" prLst="opacity: 0.5">
                                      <p:cBhvr rctx="IE">
                                        <p:cTn id="68" dur="indefinite"/>
                                        <p:tgtEl>
                                          <p:spTgt spid="6">
                                            <p:txEl>
                                              <p:pRg st="9" end="9"/>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animEffect transition="in" filter="fade">
                                      <p:cBhvr>
                                        <p:cTn id="71" dur="500"/>
                                        <p:tgtEl>
                                          <p:spTgt spid="6">
                                            <p:txEl>
                                              <p:pRg st="10" end="1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6">
                                            <p:txEl>
                                              <p:pRg st="11" end="11"/>
                                            </p:txEl>
                                          </p:spTgt>
                                        </p:tgtEl>
                                        <p:attrNameLst>
                                          <p:attrName>style.visibility</p:attrName>
                                        </p:attrNameLst>
                                      </p:cBhvr>
                                      <p:to>
                                        <p:strVal val="visible"/>
                                      </p:to>
                                    </p:set>
                                    <p:animEffect transition="in" filter="fade">
                                      <p:cBhvr>
                                        <p:cTn id="74" dur="500"/>
                                        <p:tgtEl>
                                          <p:spTgt spid="6">
                                            <p:txEl>
                                              <p:pRg st="11" end="11"/>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6">
                                            <p:txEl>
                                              <p:pRg st="12" end="12"/>
                                            </p:txEl>
                                          </p:spTgt>
                                        </p:tgtEl>
                                        <p:attrNameLst>
                                          <p:attrName>style.visibility</p:attrName>
                                        </p:attrNameLst>
                                      </p:cBhvr>
                                      <p:to>
                                        <p:strVal val="visible"/>
                                      </p:to>
                                    </p:set>
                                    <p:animEffect transition="in" filter="fade">
                                      <p:cBhvr>
                                        <p:cTn id="77" dur="500"/>
                                        <p:tgtEl>
                                          <p:spTgt spid="6">
                                            <p:txEl>
                                              <p:pRg st="12" end="12"/>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6">
                                            <p:txEl>
                                              <p:pRg st="13" end="13"/>
                                            </p:txEl>
                                          </p:spTgt>
                                        </p:tgtEl>
                                        <p:attrNameLst>
                                          <p:attrName>style.visibility</p:attrName>
                                        </p:attrNameLst>
                                      </p:cBhvr>
                                      <p:to>
                                        <p:strVal val="visible"/>
                                      </p:to>
                                    </p:set>
                                    <p:animEffect transition="in" filter="fade">
                                      <p:cBhvr>
                                        <p:cTn id="80" dur="500"/>
                                        <p:tgtEl>
                                          <p:spTgt spid="6">
                                            <p:txEl>
                                              <p:pRg st="13" end="13"/>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6">
                                            <p:txEl>
                                              <p:pRg st="14" end="14"/>
                                            </p:txEl>
                                          </p:spTgt>
                                        </p:tgtEl>
                                        <p:attrNameLst>
                                          <p:attrName>style.visibility</p:attrName>
                                        </p:attrNameLst>
                                      </p:cBhvr>
                                      <p:to>
                                        <p:strVal val="visible"/>
                                      </p:to>
                                    </p:set>
                                    <p:animEffect transition="in" filter="fade">
                                      <p:cBhvr>
                                        <p:cTn id="83"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OK, let’s bring it back to 10,000 feet</a:t>
            </a:r>
          </a:p>
        </p:txBody>
      </p:sp>
      <p:sp>
        <p:nvSpPr>
          <p:cNvPr id="5" name="TOC"/>
          <p:cNvSpPr txBox="1">
            <a:spLocks/>
          </p:cNvSpPr>
          <p:nvPr/>
        </p:nvSpPr>
        <p:spPr bwMode="auto">
          <a:xfrm>
            <a:off x="539750" y="1044375"/>
            <a:ext cx="8142288" cy="5148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a:solidFill>
                  <a:schemeClr val="tx1"/>
                </a:solidFill>
              </a:rPr>
              <a:t>Centralized security via dedicated manufacturing domain.</a:t>
            </a:r>
          </a:p>
          <a:p>
            <a:pPr lvl="1"/>
            <a:r>
              <a:rPr lang="en-US" altLang="en-US" sz="1200" i="1" dirty="0">
                <a:solidFill>
                  <a:srgbClr val="1F497D"/>
                </a:solidFill>
              </a:rPr>
              <a:t>Completely independent Active Directory security domain.</a:t>
            </a:r>
          </a:p>
          <a:p>
            <a:pPr lvl="1"/>
            <a:r>
              <a:rPr lang="en-US" altLang="en-US" sz="1200" i="1" dirty="0">
                <a:solidFill>
                  <a:srgbClr val="1F497D"/>
                </a:solidFill>
              </a:rPr>
              <a:t>Redundant Domain Controllers ensure authentication connectivity.</a:t>
            </a:r>
          </a:p>
          <a:p>
            <a:pPr lvl="1"/>
            <a:r>
              <a:rPr lang="en-US" altLang="en-US" sz="1200" i="1" dirty="0">
                <a:solidFill>
                  <a:srgbClr val="1F497D"/>
                </a:solidFill>
              </a:rPr>
              <a:t>Redundant Firewalls ensure system isolation from the enterprise and the real-world.</a:t>
            </a:r>
          </a:p>
          <a:p>
            <a:pPr lvl="1"/>
            <a:r>
              <a:rPr lang="en-US" altLang="en-US" sz="1200" i="1" dirty="0">
                <a:solidFill>
                  <a:srgbClr val="1F497D"/>
                </a:solidFill>
              </a:rPr>
              <a:t>Full agent-less, transparent Anti Virus integration provides protection at the </a:t>
            </a:r>
            <a:r>
              <a:rPr lang="en-US" altLang="en-US" sz="1200" i="1" dirty="0" err="1">
                <a:solidFill>
                  <a:srgbClr val="1F497D"/>
                </a:solidFill>
              </a:rPr>
              <a:t>ESXi</a:t>
            </a:r>
            <a:r>
              <a:rPr lang="en-US" altLang="en-US" sz="1200" i="1" dirty="0">
                <a:solidFill>
                  <a:srgbClr val="1F497D"/>
                </a:solidFill>
              </a:rPr>
              <a:t> level.</a:t>
            </a:r>
          </a:p>
          <a:p>
            <a:r>
              <a:rPr lang="en-US" altLang="en-US" sz="1400" dirty="0">
                <a:solidFill>
                  <a:schemeClr val="tx1"/>
                </a:solidFill>
              </a:rPr>
              <a:t>Automated Backup and multi-tiered Disaster Recovery.</a:t>
            </a:r>
          </a:p>
          <a:p>
            <a:pPr lvl="1"/>
            <a:r>
              <a:rPr lang="en-US" altLang="en-US" sz="1200" i="1" dirty="0">
                <a:solidFill>
                  <a:srgbClr val="1F497D"/>
                </a:solidFill>
              </a:rPr>
              <a:t>3 months of immediate tapeless recovery is available for production systems with multiple restore points and recovery methods available.</a:t>
            </a:r>
          </a:p>
          <a:p>
            <a:pPr lvl="1"/>
            <a:r>
              <a:rPr lang="en-US" altLang="en-US" sz="1200" i="1" dirty="0">
                <a:solidFill>
                  <a:srgbClr val="1F497D"/>
                </a:solidFill>
              </a:rPr>
              <a:t>Tape recovery available for every backup with indefinite off-site archival.</a:t>
            </a:r>
            <a:endParaRPr lang="en-US" altLang="en-US" sz="1200" dirty="0">
              <a:solidFill>
                <a:srgbClr val="1F497D"/>
              </a:solidFill>
            </a:endParaRPr>
          </a:p>
          <a:p>
            <a:pPr lvl="1"/>
            <a:r>
              <a:rPr lang="en-US" altLang="en-US" sz="1200" i="1" dirty="0">
                <a:solidFill>
                  <a:srgbClr val="1F497D"/>
                </a:solidFill>
              </a:rPr>
              <a:t>On-line recovery of entire virtual server in as little as 15 minutes.</a:t>
            </a:r>
          </a:p>
          <a:p>
            <a:r>
              <a:rPr lang="en-US" altLang="en-US" sz="1400" dirty="0">
                <a:solidFill>
                  <a:schemeClr val="tx1"/>
                </a:solidFill>
              </a:rPr>
              <a:t>Scalable, resource-efficient, virtual infrastructure.</a:t>
            </a:r>
          </a:p>
          <a:p>
            <a:pPr lvl="1"/>
            <a:r>
              <a:rPr lang="en-US" altLang="en-US" sz="1200" i="1" dirty="0">
                <a:solidFill>
                  <a:srgbClr val="1F497D"/>
                </a:solidFill>
              </a:rPr>
              <a:t>Approx. 100 virtual machines are currently in use (50 servers, 50 clients).</a:t>
            </a:r>
          </a:p>
          <a:p>
            <a:pPr lvl="1"/>
            <a:r>
              <a:rPr lang="en-US" altLang="en-US" sz="1200" i="1" dirty="0">
                <a:solidFill>
                  <a:srgbClr val="1F497D"/>
                </a:solidFill>
              </a:rPr>
              <a:t>160 logical CPU’s are available on-demand, as needed.</a:t>
            </a:r>
          </a:p>
          <a:p>
            <a:pPr lvl="1"/>
            <a:r>
              <a:rPr lang="en-US" altLang="en-US" sz="1200" i="1" dirty="0">
                <a:solidFill>
                  <a:srgbClr val="1F497D"/>
                </a:solidFill>
              </a:rPr>
              <a:t>1,000 Gb RAM available on-demand, as needed.</a:t>
            </a:r>
          </a:p>
          <a:p>
            <a:pPr lvl="1"/>
            <a:r>
              <a:rPr lang="en-US" altLang="en-US" sz="1200" i="1" dirty="0">
                <a:solidFill>
                  <a:srgbClr val="1F497D"/>
                </a:solidFill>
              </a:rPr>
              <a:t>6 volumes of NAS Storage = 12,000 Gb disk available on-demand, as needed.</a:t>
            </a:r>
          </a:p>
          <a:p>
            <a:pPr lvl="1"/>
            <a:r>
              <a:rPr lang="en-US" altLang="en-US" sz="1200" i="1" dirty="0">
                <a:solidFill>
                  <a:srgbClr val="1F497D"/>
                </a:solidFill>
              </a:rPr>
              <a:t>43,000 Gb of backup data exist, occupying 6,330 Gb of physical space.</a:t>
            </a:r>
            <a:endParaRPr lang="en-US" altLang="en-US" sz="1200" dirty="0">
              <a:solidFill>
                <a:srgbClr val="1F497D"/>
              </a:solidFill>
            </a:endParaRPr>
          </a:p>
        </p:txBody>
      </p:sp>
      <p:sp>
        <p:nvSpPr>
          <p:cNvPr id="6"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13</a:t>
            </a:fld>
            <a:endParaRPr lang="fr-FR" altLang="en-US" sz="800" dirty="0" smtClean="0">
              <a:solidFill>
                <a:schemeClr val="bg1"/>
              </a:solidFill>
            </a:endParaRPr>
          </a:p>
        </p:txBody>
      </p:sp>
    </p:spTree>
    <p:extLst>
      <p:ext uri="{BB962C8B-B14F-4D97-AF65-F5344CB8AC3E}">
        <p14:creationId xmlns:p14="http://schemas.microsoft.com/office/powerpoint/2010/main" val="13772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5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5">
                                            <p:txEl>
                                              <p:pRg st="0" end="0"/>
                                            </p:txEl>
                                          </p:spTgt>
                                        </p:tgtEl>
                                        <p:attrNameLst>
                                          <p:attrName>style.opacity</p:attrName>
                                        </p:attrNameLst>
                                      </p:cBhvr>
                                      <p:to>
                                        <p:strVal val="0.5"/>
                                      </p:to>
                                    </p:set>
                                    <p:animEffect filter="image" prLst="opacity: 0.5">
                                      <p:cBhvr rctx="IE">
                                        <p:cTn id="24" dur="indefinite"/>
                                        <p:tgtEl>
                                          <p:spTgt spid="5">
                                            <p:txEl>
                                              <p:pRg st="0" end="0"/>
                                            </p:txEl>
                                          </p:spTgt>
                                        </p:tgtEl>
                                      </p:cBhvr>
                                    </p:animEffect>
                                  </p:childTnLst>
                                </p:cTn>
                              </p:par>
                              <p:par>
                                <p:cTn id="25" presetID="9" presetClass="emph" presetSubtype="0" nodeType="withEffect">
                                  <p:stCondLst>
                                    <p:cond delay="0"/>
                                  </p:stCondLst>
                                  <p:childTnLst>
                                    <p:set>
                                      <p:cBhvr rctx="PPT">
                                        <p:cTn id="26" dur="indefinite"/>
                                        <p:tgtEl>
                                          <p:spTgt spid="5">
                                            <p:txEl>
                                              <p:pRg st="1" end="1"/>
                                            </p:txEl>
                                          </p:spTgt>
                                        </p:tgtEl>
                                        <p:attrNameLst>
                                          <p:attrName>style.opacity</p:attrName>
                                        </p:attrNameLst>
                                      </p:cBhvr>
                                      <p:to>
                                        <p:strVal val="0.5"/>
                                      </p:to>
                                    </p:set>
                                    <p:animEffect filter="image" prLst="opacity: 0.5">
                                      <p:cBhvr rctx="IE">
                                        <p:cTn id="27" dur="indefinite"/>
                                        <p:tgtEl>
                                          <p:spTgt spid="5">
                                            <p:txEl>
                                              <p:pRg st="1" end="1"/>
                                            </p:txEl>
                                          </p:spTgt>
                                        </p:tgtEl>
                                      </p:cBhvr>
                                    </p:animEffect>
                                  </p:childTnLst>
                                </p:cTn>
                              </p:par>
                              <p:par>
                                <p:cTn id="28" presetID="9" presetClass="emph" presetSubtype="0" nodeType="withEffect">
                                  <p:stCondLst>
                                    <p:cond delay="0"/>
                                  </p:stCondLst>
                                  <p:childTnLst>
                                    <p:set>
                                      <p:cBhvr rctx="PPT">
                                        <p:cTn id="29" dur="indefinite"/>
                                        <p:tgtEl>
                                          <p:spTgt spid="5">
                                            <p:txEl>
                                              <p:pRg st="2" end="2"/>
                                            </p:txEl>
                                          </p:spTgt>
                                        </p:tgtEl>
                                        <p:attrNameLst>
                                          <p:attrName>style.opacity</p:attrName>
                                        </p:attrNameLst>
                                      </p:cBhvr>
                                      <p:to>
                                        <p:strVal val="0.5"/>
                                      </p:to>
                                    </p:set>
                                    <p:animEffect filter="image" prLst="opacity: 0.5">
                                      <p:cBhvr rctx="IE">
                                        <p:cTn id="30" dur="indefinite"/>
                                        <p:tgtEl>
                                          <p:spTgt spid="5">
                                            <p:txEl>
                                              <p:pRg st="2" end="2"/>
                                            </p:txEl>
                                          </p:spTgt>
                                        </p:tgtEl>
                                      </p:cBhvr>
                                    </p:animEffect>
                                  </p:childTnLst>
                                </p:cTn>
                              </p:par>
                              <p:par>
                                <p:cTn id="31" presetID="9" presetClass="emph" presetSubtype="0" nodeType="withEffect">
                                  <p:stCondLst>
                                    <p:cond delay="0"/>
                                  </p:stCondLst>
                                  <p:childTnLst>
                                    <p:set>
                                      <p:cBhvr rctx="PPT">
                                        <p:cTn id="32" dur="indefinite"/>
                                        <p:tgtEl>
                                          <p:spTgt spid="5">
                                            <p:txEl>
                                              <p:pRg st="3" end="3"/>
                                            </p:txEl>
                                          </p:spTgt>
                                        </p:tgtEl>
                                        <p:attrNameLst>
                                          <p:attrName>style.opacity</p:attrName>
                                        </p:attrNameLst>
                                      </p:cBhvr>
                                      <p:to>
                                        <p:strVal val="0.5"/>
                                      </p:to>
                                    </p:set>
                                    <p:animEffect filter="image" prLst="opacity: 0.5">
                                      <p:cBhvr rctx="IE">
                                        <p:cTn id="33" dur="indefinite"/>
                                        <p:tgtEl>
                                          <p:spTgt spid="5">
                                            <p:txEl>
                                              <p:pRg st="3" end="3"/>
                                            </p:txEl>
                                          </p:spTgt>
                                        </p:tgtEl>
                                      </p:cBhvr>
                                    </p:animEffect>
                                  </p:childTnLst>
                                </p:cTn>
                              </p:par>
                              <p:par>
                                <p:cTn id="34" presetID="9" presetClass="emph" presetSubtype="0" nodeType="withEffect">
                                  <p:stCondLst>
                                    <p:cond delay="0"/>
                                  </p:stCondLst>
                                  <p:childTnLst>
                                    <p:set>
                                      <p:cBhvr rctx="PPT">
                                        <p:cTn id="35" dur="indefinite"/>
                                        <p:tgtEl>
                                          <p:spTgt spid="5">
                                            <p:txEl>
                                              <p:pRg st="4" end="4"/>
                                            </p:txEl>
                                          </p:spTgt>
                                        </p:tgtEl>
                                        <p:attrNameLst>
                                          <p:attrName>style.opacity</p:attrName>
                                        </p:attrNameLst>
                                      </p:cBhvr>
                                      <p:to>
                                        <p:strVal val="0.5"/>
                                      </p:to>
                                    </p:set>
                                    <p:animEffect filter="image" prLst="opacity: 0.5">
                                      <p:cBhvr rctx="IE">
                                        <p:cTn id="36" dur="indefinite"/>
                                        <p:tgtEl>
                                          <p:spTgt spid="5">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500"/>
                                        <p:tgtEl>
                                          <p:spTgt spid="5">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Effect transition="in" filter="fade">
                                      <p:cBhvr>
                                        <p:cTn id="45" dur="500"/>
                                        <p:tgtEl>
                                          <p:spTgt spid="5">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500"/>
                                        <p:tgtEl>
                                          <p:spTgt spid="5">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mph" presetSubtype="0" nodeType="clickEffect">
                                  <p:stCondLst>
                                    <p:cond delay="0"/>
                                  </p:stCondLst>
                                  <p:childTnLst>
                                    <p:set>
                                      <p:cBhvr rctx="PPT">
                                        <p:cTn id="52" dur="indefinite"/>
                                        <p:tgtEl>
                                          <p:spTgt spid="5">
                                            <p:txEl>
                                              <p:pRg st="5" end="5"/>
                                            </p:txEl>
                                          </p:spTgt>
                                        </p:tgtEl>
                                        <p:attrNameLst>
                                          <p:attrName>style.opacity</p:attrName>
                                        </p:attrNameLst>
                                      </p:cBhvr>
                                      <p:to>
                                        <p:strVal val="0.5"/>
                                      </p:to>
                                    </p:set>
                                    <p:animEffect filter="image" prLst="opacity: 0.5">
                                      <p:cBhvr rctx="IE">
                                        <p:cTn id="53" dur="indefinite"/>
                                        <p:tgtEl>
                                          <p:spTgt spid="5">
                                            <p:txEl>
                                              <p:pRg st="5" end="5"/>
                                            </p:txEl>
                                          </p:spTgt>
                                        </p:tgtEl>
                                      </p:cBhvr>
                                    </p:animEffect>
                                  </p:childTnLst>
                                </p:cTn>
                              </p:par>
                              <p:par>
                                <p:cTn id="54" presetID="9" presetClass="emph" presetSubtype="0" nodeType="withEffect">
                                  <p:stCondLst>
                                    <p:cond delay="0"/>
                                  </p:stCondLst>
                                  <p:childTnLst>
                                    <p:set>
                                      <p:cBhvr rctx="PPT">
                                        <p:cTn id="55" dur="indefinite"/>
                                        <p:tgtEl>
                                          <p:spTgt spid="5">
                                            <p:txEl>
                                              <p:pRg st="6" end="6"/>
                                            </p:txEl>
                                          </p:spTgt>
                                        </p:tgtEl>
                                        <p:attrNameLst>
                                          <p:attrName>style.opacity</p:attrName>
                                        </p:attrNameLst>
                                      </p:cBhvr>
                                      <p:to>
                                        <p:strVal val="0.5"/>
                                      </p:to>
                                    </p:set>
                                    <p:animEffect filter="image" prLst="opacity: 0.5">
                                      <p:cBhvr rctx="IE">
                                        <p:cTn id="56" dur="indefinite"/>
                                        <p:tgtEl>
                                          <p:spTgt spid="5">
                                            <p:txEl>
                                              <p:pRg st="6" end="6"/>
                                            </p:txEl>
                                          </p:spTgt>
                                        </p:tgtEl>
                                      </p:cBhvr>
                                    </p:animEffect>
                                  </p:childTnLst>
                                </p:cTn>
                              </p:par>
                              <p:par>
                                <p:cTn id="57" presetID="9" presetClass="emph" presetSubtype="0" nodeType="withEffect">
                                  <p:stCondLst>
                                    <p:cond delay="0"/>
                                  </p:stCondLst>
                                  <p:childTnLst>
                                    <p:set>
                                      <p:cBhvr rctx="PPT">
                                        <p:cTn id="58" dur="indefinite"/>
                                        <p:tgtEl>
                                          <p:spTgt spid="5">
                                            <p:txEl>
                                              <p:pRg st="7" end="7"/>
                                            </p:txEl>
                                          </p:spTgt>
                                        </p:tgtEl>
                                        <p:attrNameLst>
                                          <p:attrName>style.opacity</p:attrName>
                                        </p:attrNameLst>
                                      </p:cBhvr>
                                      <p:to>
                                        <p:strVal val="0.5"/>
                                      </p:to>
                                    </p:set>
                                    <p:animEffect filter="image" prLst="opacity: 0.5">
                                      <p:cBhvr rctx="IE">
                                        <p:cTn id="59" dur="indefinite"/>
                                        <p:tgtEl>
                                          <p:spTgt spid="5">
                                            <p:txEl>
                                              <p:pRg st="7" end="7"/>
                                            </p:txEl>
                                          </p:spTgt>
                                        </p:tgtEl>
                                      </p:cBhvr>
                                    </p:animEffect>
                                  </p:childTnLst>
                                </p:cTn>
                              </p:par>
                              <p:par>
                                <p:cTn id="60" presetID="9" presetClass="emph" presetSubtype="0" nodeType="withEffect">
                                  <p:stCondLst>
                                    <p:cond delay="0"/>
                                  </p:stCondLst>
                                  <p:childTnLst>
                                    <p:set>
                                      <p:cBhvr rctx="PPT">
                                        <p:cTn id="61" dur="indefinite"/>
                                        <p:tgtEl>
                                          <p:spTgt spid="5">
                                            <p:txEl>
                                              <p:pRg st="8" end="8"/>
                                            </p:txEl>
                                          </p:spTgt>
                                        </p:tgtEl>
                                        <p:attrNameLst>
                                          <p:attrName>style.opacity</p:attrName>
                                        </p:attrNameLst>
                                      </p:cBhvr>
                                      <p:to>
                                        <p:strVal val="0.5"/>
                                      </p:to>
                                    </p:set>
                                    <p:animEffect filter="image" prLst="opacity: 0.5">
                                      <p:cBhvr rctx="IE">
                                        <p:cTn id="62" dur="indefinite"/>
                                        <p:tgtEl>
                                          <p:spTgt spid="5">
                                            <p:txEl>
                                              <p:pRg st="8" end="8"/>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animEffect transition="in" filter="fade">
                                      <p:cBhvr>
                                        <p:cTn id="65" dur="500"/>
                                        <p:tgtEl>
                                          <p:spTgt spid="5">
                                            <p:txEl>
                                              <p:pRg st="9" end="9"/>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5">
                                            <p:txEl>
                                              <p:pRg st="10" end="10"/>
                                            </p:txEl>
                                          </p:spTgt>
                                        </p:tgtEl>
                                        <p:attrNameLst>
                                          <p:attrName>style.visibility</p:attrName>
                                        </p:attrNameLst>
                                      </p:cBhvr>
                                      <p:to>
                                        <p:strVal val="visible"/>
                                      </p:to>
                                    </p:set>
                                    <p:animEffect transition="in" filter="fade">
                                      <p:cBhvr>
                                        <p:cTn id="68" dur="500"/>
                                        <p:tgtEl>
                                          <p:spTgt spid="5">
                                            <p:txEl>
                                              <p:pRg st="10" end="10"/>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5">
                                            <p:txEl>
                                              <p:pRg st="11" end="11"/>
                                            </p:txEl>
                                          </p:spTgt>
                                        </p:tgtEl>
                                        <p:attrNameLst>
                                          <p:attrName>style.visibility</p:attrName>
                                        </p:attrNameLst>
                                      </p:cBhvr>
                                      <p:to>
                                        <p:strVal val="visible"/>
                                      </p:to>
                                    </p:set>
                                    <p:animEffect transition="in" filter="fade">
                                      <p:cBhvr>
                                        <p:cTn id="71" dur="500"/>
                                        <p:tgtEl>
                                          <p:spTgt spid="5">
                                            <p:txEl>
                                              <p:pRg st="11" end="11"/>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5">
                                            <p:txEl>
                                              <p:pRg st="12" end="12"/>
                                            </p:txEl>
                                          </p:spTgt>
                                        </p:tgtEl>
                                        <p:attrNameLst>
                                          <p:attrName>style.visibility</p:attrName>
                                        </p:attrNameLst>
                                      </p:cBhvr>
                                      <p:to>
                                        <p:strVal val="visible"/>
                                      </p:to>
                                    </p:set>
                                    <p:animEffect transition="in" filter="fade">
                                      <p:cBhvr>
                                        <p:cTn id="74" dur="500"/>
                                        <p:tgtEl>
                                          <p:spTgt spid="5">
                                            <p:txEl>
                                              <p:pRg st="12" end="12"/>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animEffect transition="in" filter="fade">
                                      <p:cBhvr>
                                        <p:cTn id="77" dur="500"/>
                                        <p:tgtEl>
                                          <p:spTgt spid="5">
                                            <p:txEl>
                                              <p:pRg st="13" end="13"/>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5">
                                            <p:txEl>
                                              <p:pRg st="14" end="14"/>
                                            </p:txEl>
                                          </p:spTgt>
                                        </p:tgtEl>
                                        <p:attrNameLst>
                                          <p:attrName>style.visibility</p:attrName>
                                        </p:attrNameLst>
                                      </p:cBhvr>
                                      <p:to>
                                        <p:strVal val="visible"/>
                                      </p:to>
                                    </p:set>
                                    <p:animEffect transition="in" filter="fade">
                                      <p:cBhvr>
                                        <p:cTn id="80"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What do we still have left to do?</a:t>
            </a:r>
          </a:p>
        </p:txBody>
      </p:sp>
      <p:sp>
        <p:nvSpPr>
          <p:cNvPr id="6" name="TOC"/>
          <p:cNvSpPr txBox="1">
            <a:spLocks/>
          </p:cNvSpPr>
          <p:nvPr/>
        </p:nvSpPr>
        <p:spPr bwMode="auto">
          <a:xfrm>
            <a:off x="539750" y="1044375"/>
            <a:ext cx="8142288" cy="515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a:solidFill>
                  <a:schemeClr val="tx1"/>
                </a:solidFill>
              </a:rPr>
              <a:t>Leverage the infrastructure for additional Tier 3 applications.</a:t>
            </a:r>
          </a:p>
          <a:p>
            <a:pPr lvl="1"/>
            <a:r>
              <a:rPr lang="en-US" altLang="en-US" sz="1200" i="1" dirty="0">
                <a:solidFill>
                  <a:srgbClr val="1F497D"/>
                </a:solidFill>
              </a:rPr>
              <a:t>Access Quality Systems on the plant floor from Electronic Kiosks.</a:t>
            </a:r>
          </a:p>
          <a:p>
            <a:pPr lvl="1"/>
            <a:r>
              <a:rPr lang="en-US" altLang="en-US" sz="1200" i="1" dirty="0">
                <a:solidFill>
                  <a:srgbClr val="1F497D"/>
                </a:solidFill>
              </a:rPr>
              <a:t>Add paperless Electronic Logbook capabilities to the Electronic Kiosks.</a:t>
            </a:r>
          </a:p>
          <a:p>
            <a:pPr lvl="1"/>
            <a:r>
              <a:rPr lang="en-US" altLang="en-US" sz="1200" i="1" dirty="0">
                <a:solidFill>
                  <a:srgbClr val="1F497D"/>
                </a:solidFill>
              </a:rPr>
              <a:t>Add integrated Downtime and OEE tracking functions to the automated systems.</a:t>
            </a:r>
          </a:p>
          <a:p>
            <a:pPr lvl="1"/>
            <a:r>
              <a:rPr lang="en-US" altLang="en-US" sz="1200" i="1" dirty="0">
                <a:solidFill>
                  <a:srgbClr val="1F497D"/>
                </a:solidFill>
              </a:rPr>
              <a:t>Add ERP transaction and Track &amp; Trace functionality within the automated systems.</a:t>
            </a:r>
          </a:p>
          <a:p>
            <a:r>
              <a:rPr lang="en-US" altLang="en-US" sz="1400" dirty="0">
                <a:solidFill>
                  <a:schemeClr val="tx1"/>
                </a:solidFill>
              </a:rPr>
              <a:t>Use the Virtual Environment to standardize support functions.</a:t>
            </a:r>
          </a:p>
          <a:p>
            <a:pPr lvl="1"/>
            <a:r>
              <a:rPr lang="en-US" altLang="en-US" sz="1200" i="1" dirty="0">
                <a:solidFill>
                  <a:srgbClr val="1F497D"/>
                </a:solidFill>
              </a:rPr>
              <a:t>Remove the need for specialized “automation only” laptops.</a:t>
            </a:r>
          </a:p>
          <a:p>
            <a:pPr lvl="1"/>
            <a:r>
              <a:rPr lang="en-US" altLang="en-US" sz="1200" i="1" dirty="0">
                <a:solidFill>
                  <a:srgbClr val="1F497D"/>
                </a:solidFill>
              </a:rPr>
              <a:t>Allow FTE’s, OEM’s and contractors to RDP to a safe and controlled programming terminal.</a:t>
            </a:r>
          </a:p>
          <a:p>
            <a:pPr lvl="1"/>
            <a:r>
              <a:rPr lang="en-US" altLang="en-US" sz="1200" i="1" dirty="0">
                <a:solidFill>
                  <a:srgbClr val="1F497D"/>
                </a:solidFill>
              </a:rPr>
              <a:t>Improve compliance with 21CFR guidelines by electronically managing programming and configuration changes.</a:t>
            </a:r>
          </a:p>
          <a:p>
            <a:r>
              <a:rPr lang="en-US" altLang="en-US" sz="1400" dirty="0">
                <a:solidFill>
                  <a:schemeClr val="tx1"/>
                </a:solidFill>
              </a:rPr>
              <a:t>Improve the Centralized Security to be user friendly.</a:t>
            </a:r>
          </a:p>
          <a:p>
            <a:pPr lvl="1"/>
            <a:r>
              <a:rPr lang="en-US" altLang="en-US" sz="1200" i="1" dirty="0">
                <a:solidFill>
                  <a:srgbClr val="1F497D"/>
                </a:solidFill>
              </a:rPr>
              <a:t>Develop “badge reader” system for login with existing employee badges.</a:t>
            </a:r>
          </a:p>
          <a:p>
            <a:pPr lvl="1"/>
            <a:r>
              <a:rPr lang="en-US" altLang="en-US" sz="1200" i="1" dirty="0">
                <a:solidFill>
                  <a:srgbClr val="1F497D"/>
                </a:solidFill>
              </a:rPr>
              <a:t>Tie employee training records to assigned user roles and access levels at each automation island.</a:t>
            </a:r>
          </a:p>
          <a:p>
            <a:r>
              <a:rPr lang="en-US" altLang="en-US" sz="1400" dirty="0">
                <a:solidFill>
                  <a:schemeClr val="tx1"/>
                </a:solidFill>
              </a:rPr>
              <a:t>Interface with Tier 4 applications and establish an enterprise architecture.</a:t>
            </a:r>
          </a:p>
          <a:p>
            <a:pPr lvl="1"/>
            <a:r>
              <a:rPr lang="en-US" altLang="en-US" sz="1200" i="1" dirty="0">
                <a:solidFill>
                  <a:srgbClr val="1F497D"/>
                </a:solidFill>
              </a:rPr>
              <a:t>Coordinate manufacturing data from multiple sites to push real-time status to the business unit.</a:t>
            </a:r>
          </a:p>
        </p:txBody>
      </p:sp>
      <p:sp>
        <p:nvSpPr>
          <p:cNvPr id="5"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14</a:t>
            </a:fld>
            <a:endParaRPr lang="fr-FR" altLang="en-US" sz="800" dirty="0" smtClean="0">
              <a:solidFill>
                <a:schemeClr val="bg1"/>
              </a:solidFill>
            </a:endParaRPr>
          </a:p>
        </p:txBody>
      </p:sp>
    </p:spTree>
    <p:extLst>
      <p:ext uri="{BB962C8B-B14F-4D97-AF65-F5344CB8AC3E}">
        <p14:creationId xmlns:p14="http://schemas.microsoft.com/office/powerpoint/2010/main" val="58193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mph" presetSubtype="0" nodeType="clickEffect">
                                  <p:stCondLst>
                                    <p:cond delay="0"/>
                                  </p:stCondLst>
                                  <p:childTnLst>
                                    <p:set>
                                      <p:cBhvr rctx="PPT">
                                        <p:cTn id="23" dur="indefinite"/>
                                        <p:tgtEl>
                                          <p:spTgt spid="6">
                                            <p:txEl>
                                              <p:pRg st="0" end="0"/>
                                            </p:txEl>
                                          </p:spTgt>
                                        </p:tgtEl>
                                        <p:attrNameLst>
                                          <p:attrName>style.opacity</p:attrName>
                                        </p:attrNameLst>
                                      </p:cBhvr>
                                      <p:to>
                                        <p:strVal val="0.5"/>
                                      </p:to>
                                    </p:set>
                                    <p:animEffect filter="image" prLst="opacity: 0.5">
                                      <p:cBhvr rctx="IE">
                                        <p:cTn id="24" dur="indefinite"/>
                                        <p:tgtEl>
                                          <p:spTgt spid="6">
                                            <p:txEl>
                                              <p:pRg st="0" end="0"/>
                                            </p:txEl>
                                          </p:spTgt>
                                        </p:tgtEl>
                                      </p:cBhvr>
                                    </p:animEffect>
                                  </p:childTnLst>
                                </p:cTn>
                              </p:par>
                              <p:par>
                                <p:cTn id="25" presetID="9" presetClass="emph" presetSubtype="0" nodeType="withEffect">
                                  <p:stCondLst>
                                    <p:cond delay="0"/>
                                  </p:stCondLst>
                                  <p:childTnLst>
                                    <p:set>
                                      <p:cBhvr rctx="PPT">
                                        <p:cTn id="26" dur="indefinite"/>
                                        <p:tgtEl>
                                          <p:spTgt spid="6">
                                            <p:txEl>
                                              <p:pRg st="1" end="1"/>
                                            </p:txEl>
                                          </p:spTgt>
                                        </p:tgtEl>
                                        <p:attrNameLst>
                                          <p:attrName>style.opacity</p:attrName>
                                        </p:attrNameLst>
                                      </p:cBhvr>
                                      <p:to>
                                        <p:strVal val="0.5"/>
                                      </p:to>
                                    </p:set>
                                    <p:animEffect filter="image" prLst="opacity: 0.5">
                                      <p:cBhvr rctx="IE">
                                        <p:cTn id="27" dur="indefinite"/>
                                        <p:tgtEl>
                                          <p:spTgt spid="6">
                                            <p:txEl>
                                              <p:pRg st="1" end="1"/>
                                            </p:txEl>
                                          </p:spTgt>
                                        </p:tgtEl>
                                      </p:cBhvr>
                                    </p:animEffect>
                                  </p:childTnLst>
                                </p:cTn>
                              </p:par>
                              <p:par>
                                <p:cTn id="28" presetID="9" presetClass="emph" presetSubtype="0" nodeType="withEffect">
                                  <p:stCondLst>
                                    <p:cond delay="0"/>
                                  </p:stCondLst>
                                  <p:childTnLst>
                                    <p:set>
                                      <p:cBhvr rctx="PPT">
                                        <p:cTn id="29" dur="indefinite"/>
                                        <p:tgtEl>
                                          <p:spTgt spid="6">
                                            <p:txEl>
                                              <p:pRg st="2" end="2"/>
                                            </p:txEl>
                                          </p:spTgt>
                                        </p:tgtEl>
                                        <p:attrNameLst>
                                          <p:attrName>style.opacity</p:attrName>
                                        </p:attrNameLst>
                                      </p:cBhvr>
                                      <p:to>
                                        <p:strVal val="0.5"/>
                                      </p:to>
                                    </p:set>
                                    <p:animEffect filter="image" prLst="opacity: 0.5">
                                      <p:cBhvr rctx="IE">
                                        <p:cTn id="30" dur="indefinite"/>
                                        <p:tgtEl>
                                          <p:spTgt spid="6">
                                            <p:txEl>
                                              <p:pRg st="2" end="2"/>
                                            </p:txEl>
                                          </p:spTgt>
                                        </p:tgtEl>
                                      </p:cBhvr>
                                    </p:animEffect>
                                  </p:childTnLst>
                                </p:cTn>
                              </p:par>
                              <p:par>
                                <p:cTn id="31" presetID="9" presetClass="emph" presetSubtype="0" nodeType="withEffect">
                                  <p:stCondLst>
                                    <p:cond delay="0"/>
                                  </p:stCondLst>
                                  <p:childTnLst>
                                    <p:set>
                                      <p:cBhvr rctx="PPT">
                                        <p:cTn id="32" dur="indefinite"/>
                                        <p:tgtEl>
                                          <p:spTgt spid="6">
                                            <p:txEl>
                                              <p:pRg st="3" end="3"/>
                                            </p:txEl>
                                          </p:spTgt>
                                        </p:tgtEl>
                                        <p:attrNameLst>
                                          <p:attrName>style.opacity</p:attrName>
                                        </p:attrNameLst>
                                      </p:cBhvr>
                                      <p:to>
                                        <p:strVal val="0.5"/>
                                      </p:to>
                                    </p:set>
                                    <p:animEffect filter="image" prLst="opacity: 0.5">
                                      <p:cBhvr rctx="IE">
                                        <p:cTn id="33" dur="indefinite"/>
                                        <p:tgtEl>
                                          <p:spTgt spid="6">
                                            <p:txEl>
                                              <p:pRg st="3" end="3"/>
                                            </p:txEl>
                                          </p:spTgt>
                                        </p:tgtEl>
                                      </p:cBhvr>
                                    </p:animEffect>
                                  </p:childTnLst>
                                </p:cTn>
                              </p:par>
                              <p:par>
                                <p:cTn id="34" presetID="9" presetClass="emph" presetSubtype="0" nodeType="withEffect">
                                  <p:stCondLst>
                                    <p:cond delay="0"/>
                                  </p:stCondLst>
                                  <p:childTnLst>
                                    <p:set>
                                      <p:cBhvr rctx="PPT">
                                        <p:cTn id="35" dur="indefinite"/>
                                        <p:tgtEl>
                                          <p:spTgt spid="6">
                                            <p:txEl>
                                              <p:pRg st="4" end="4"/>
                                            </p:txEl>
                                          </p:spTgt>
                                        </p:tgtEl>
                                        <p:attrNameLst>
                                          <p:attrName>style.opacity</p:attrName>
                                        </p:attrNameLst>
                                      </p:cBhvr>
                                      <p:to>
                                        <p:strVal val="0.5"/>
                                      </p:to>
                                    </p:set>
                                    <p:animEffect filter="image" prLst="opacity: 0.5">
                                      <p:cBhvr rctx="IE">
                                        <p:cTn id="36" dur="indefinite"/>
                                        <p:tgtEl>
                                          <p:spTgt spid="6">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animEffect transition="in" filter="fade">
                                      <p:cBhvr>
                                        <p:cTn id="45" dur="500"/>
                                        <p:tgtEl>
                                          <p:spTgt spid="6">
                                            <p:txEl>
                                              <p:pRg st="7" end="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animEffect transition="in" filter="fade">
                                      <p:cBhvr>
                                        <p:cTn id="48" dur="500"/>
                                        <p:tgtEl>
                                          <p:spTgt spid="6">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mph" presetSubtype="0" nodeType="clickEffect">
                                  <p:stCondLst>
                                    <p:cond delay="0"/>
                                  </p:stCondLst>
                                  <p:childTnLst>
                                    <p:set>
                                      <p:cBhvr rctx="PPT">
                                        <p:cTn id="52" dur="indefinite"/>
                                        <p:tgtEl>
                                          <p:spTgt spid="6">
                                            <p:txEl>
                                              <p:pRg st="5" end="5"/>
                                            </p:txEl>
                                          </p:spTgt>
                                        </p:tgtEl>
                                        <p:attrNameLst>
                                          <p:attrName>style.opacity</p:attrName>
                                        </p:attrNameLst>
                                      </p:cBhvr>
                                      <p:to>
                                        <p:strVal val="0.5"/>
                                      </p:to>
                                    </p:set>
                                    <p:animEffect filter="image" prLst="opacity: 0.5">
                                      <p:cBhvr rctx="IE">
                                        <p:cTn id="53" dur="indefinite"/>
                                        <p:tgtEl>
                                          <p:spTgt spid="6">
                                            <p:txEl>
                                              <p:pRg st="5" end="5"/>
                                            </p:txEl>
                                          </p:spTgt>
                                        </p:tgtEl>
                                      </p:cBhvr>
                                    </p:animEffect>
                                  </p:childTnLst>
                                </p:cTn>
                              </p:par>
                              <p:par>
                                <p:cTn id="54" presetID="9" presetClass="emph" presetSubtype="0" nodeType="withEffect">
                                  <p:stCondLst>
                                    <p:cond delay="0"/>
                                  </p:stCondLst>
                                  <p:childTnLst>
                                    <p:set>
                                      <p:cBhvr rctx="PPT">
                                        <p:cTn id="55" dur="indefinite"/>
                                        <p:tgtEl>
                                          <p:spTgt spid="6">
                                            <p:txEl>
                                              <p:pRg st="6" end="6"/>
                                            </p:txEl>
                                          </p:spTgt>
                                        </p:tgtEl>
                                        <p:attrNameLst>
                                          <p:attrName>style.opacity</p:attrName>
                                        </p:attrNameLst>
                                      </p:cBhvr>
                                      <p:to>
                                        <p:strVal val="0.5"/>
                                      </p:to>
                                    </p:set>
                                    <p:animEffect filter="image" prLst="opacity: 0.5">
                                      <p:cBhvr rctx="IE">
                                        <p:cTn id="56" dur="indefinite"/>
                                        <p:tgtEl>
                                          <p:spTgt spid="6">
                                            <p:txEl>
                                              <p:pRg st="6" end="6"/>
                                            </p:txEl>
                                          </p:spTgt>
                                        </p:tgtEl>
                                      </p:cBhvr>
                                    </p:animEffect>
                                  </p:childTnLst>
                                </p:cTn>
                              </p:par>
                              <p:par>
                                <p:cTn id="57" presetID="9" presetClass="emph" presetSubtype="0" nodeType="withEffect">
                                  <p:stCondLst>
                                    <p:cond delay="0"/>
                                  </p:stCondLst>
                                  <p:childTnLst>
                                    <p:set>
                                      <p:cBhvr rctx="PPT">
                                        <p:cTn id="58" dur="indefinite"/>
                                        <p:tgtEl>
                                          <p:spTgt spid="6">
                                            <p:txEl>
                                              <p:pRg st="7" end="7"/>
                                            </p:txEl>
                                          </p:spTgt>
                                        </p:tgtEl>
                                        <p:attrNameLst>
                                          <p:attrName>style.opacity</p:attrName>
                                        </p:attrNameLst>
                                      </p:cBhvr>
                                      <p:to>
                                        <p:strVal val="0.5"/>
                                      </p:to>
                                    </p:set>
                                    <p:animEffect filter="image" prLst="opacity: 0.5">
                                      <p:cBhvr rctx="IE">
                                        <p:cTn id="59" dur="indefinite"/>
                                        <p:tgtEl>
                                          <p:spTgt spid="6">
                                            <p:txEl>
                                              <p:pRg st="7" end="7"/>
                                            </p:txEl>
                                          </p:spTgt>
                                        </p:tgtEl>
                                      </p:cBhvr>
                                    </p:animEffect>
                                  </p:childTnLst>
                                </p:cTn>
                              </p:par>
                              <p:par>
                                <p:cTn id="60" presetID="9" presetClass="emph" presetSubtype="0" nodeType="withEffect">
                                  <p:stCondLst>
                                    <p:cond delay="0"/>
                                  </p:stCondLst>
                                  <p:childTnLst>
                                    <p:set>
                                      <p:cBhvr rctx="PPT">
                                        <p:cTn id="61" dur="indefinite"/>
                                        <p:tgtEl>
                                          <p:spTgt spid="6">
                                            <p:txEl>
                                              <p:pRg st="8" end="8"/>
                                            </p:txEl>
                                          </p:spTgt>
                                        </p:tgtEl>
                                        <p:attrNameLst>
                                          <p:attrName>style.opacity</p:attrName>
                                        </p:attrNameLst>
                                      </p:cBhvr>
                                      <p:to>
                                        <p:strVal val="0.5"/>
                                      </p:to>
                                    </p:set>
                                    <p:animEffect filter="image" prLst="opacity: 0.5">
                                      <p:cBhvr rctx="IE">
                                        <p:cTn id="62" dur="indefinite"/>
                                        <p:tgtEl>
                                          <p:spTgt spid="6">
                                            <p:txEl>
                                              <p:pRg st="8" end="8"/>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6">
                                            <p:txEl>
                                              <p:pRg st="9" end="9"/>
                                            </p:txEl>
                                          </p:spTgt>
                                        </p:tgtEl>
                                        <p:attrNameLst>
                                          <p:attrName>style.visibility</p:attrName>
                                        </p:attrNameLst>
                                      </p:cBhvr>
                                      <p:to>
                                        <p:strVal val="visible"/>
                                      </p:to>
                                    </p:set>
                                    <p:animEffect transition="in" filter="fade">
                                      <p:cBhvr>
                                        <p:cTn id="65" dur="500"/>
                                        <p:tgtEl>
                                          <p:spTgt spid="6">
                                            <p:txEl>
                                              <p:pRg st="9" end="9"/>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6">
                                            <p:txEl>
                                              <p:pRg st="10" end="10"/>
                                            </p:txEl>
                                          </p:spTgt>
                                        </p:tgtEl>
                                        <p:attrNameLst>
                                          <p:attrName>style.visibility</p:attrName>
                                        </p:attrNameLst>
                                      </p:cBhvr>
                                      <p:to>
                                        <p:strVal val="visible"/>
                                      </p:to>
                                    </p:set>
                                    <p:animEffect transition="in" filter="fade">
                                      <p:cBhvr>
                                        <p:cTn id="68" dur="500"/>
                                        <p:tgtEl>
                                          <p:spTgt spid="6">
                                            <p:txEl>
                                              <p:pRg st="10" end="10"/>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
                                            <p:txEl>
                                              <p:pRg st="11" end="11"/>
                                            </p:txEl>
                                          </p:spTgt>
                                        </p:tgtEl>
                                        <p:attrNameLst>
                                          <p:attrName>style.visibility</p:attrName>
                                        </p:attrNameLst>
                                      </p:cBhvr>
                                      <p:to>
                                        <p:strVal val="visible"/>
                                      </p:to>
                                    </p:set>
                                    <p:animEffect transition="in" filter="fade">
                                      <p:cBhvr>
                                        <p:cTn id="71" dur="500"/>
                                        <p:tgtEl>
                                          <p:spTgt spid="6">
                                            <p:txEl>
                                              <p:pRg st="11" end="11"/>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mph" presetSubtype="0" nodeType="clickEffect">
                                  <p:stCondLst>
                                    <p:cond delay="0"/>
                                  </p:stCondLst>
                                  <p:childTnLst>
                                    <p:set>
                                      <p:cBhvr rctx="PPT">
                                        <p:cTn id="75" dur="indefinite"/>
                                        <p:tgtEl>
                                          <p:spTgt spid="6">
                                            <p:txEl>
                                              <p:pRg st="9" end="9"/>
                                            </p:txEl>
                                          </p:spTgt>
                                        </p:tgtEl>
                                        <p:attrNameLst>
                                          <p:attrName>style.opacity</p:attrName>
                                        </p:attrNameLst>
                                      </p:cBhvr>
                                      <p:to>
                                        <p:strVal val="0.5"/>
                                      </p:to>
                                    </p:set>
                                    <p:animEffect filter="image" prLst="opacity: 0.5">
                                      <p:cBhvr rctx="IE">
                                        <p:cTn id="76" dur="indefinite"/>
                                        <p:tgtEl>
                                          <p:spTgt spid="6">
                                            <p:txEl>
                                              <p:pRg st="9" end="9"/>
                                            </p:txEl>
                                          </p:spTgt>
                                        </p:tgtEl>
                                      </p:cBhvr>
                                    </p:animEffect>
                                  </p:childTnLst>
                                </p:cTn>
                              </p:par>
                              <p:par>
                                <p:cTn id="77" presetID="9" presetClass="emph" presetSubtype="0" nodeType="withEffect">
                                  <p:stCondLst>
                                    <p:cond delay="0"/>
                                  </p:stCondLst>
                                  <p:childTnLst>
                                    <p:set>
                                      <p:cBhvr rctx="PPT">
                                        <p:cTn id="78" dur="indefinite"/>
                                        <p:tgtEl>
                                          <p:spTgt spid="6">
                                            <p:txEl>
                                              <p:pRg st="10" end="10"/>
                                            </p:txEl>
                                          </p:spTgt>
                                        </p:tgtEl>
                                        <p:attrNameLst>
                                          <p:attrName>style.opacity</p:attrName>
                                        </p:attrNameLst>
                                      </p:cBhvr>
                                      <p:to>
                                        <p:strVal val="0.5"/>
                                      </p:to>
                                    </p:set>
                                    <p:animEffect filter="image" prLst="opacity: 0.5">
                                      <p:cBhvr rctx="IE">
                                        <p:cTn id="79" dur="indefinite"/>
                                        <p:tgtEl>
                                          <p:spTgt spid="6">
                                            <p:txEl>
                                              <p:pRg st="10" end="10"/>
                                            </p:txEl>
                                          </p:spTgt>
                                        </p:tgtEl>
                                      </p:cBhvr>
                                    </p:animEffect>
                                  </p:childTnLst>
                                </p:cTn>
                              </p:par>
                              <p:par>
                                <p:cTn id="80" presetID="9" presetClass="emph" presetSubtype="0" nodeType="withEffect">
                                  <p:stCondLst>
                                    <p:cond delay="0"/>
                                  </p:stCondLst>
                                  <p:childTnLst>
                                    <p:set>
                                      <p:cBhvr rctx="PPT">
                                        <p:cTn id="81" dur="indefinite"/>
                                        <p:tgtEl>
                                          <p:spTgt spid="6">
                                            <p:txEl>
                                              <p:pRg st="11" end="11"/>
                                            </p:txEl>
                                          </p:spTgt>
                                        </p:tgtEl>
                                        <p:attrNameLst>
                                          <p:attrName>style.opacity</p:attrName>
                                        </p:attrNameLst>
                                      </p:cBhvr>
                                      <p:to>
                                        <p:strVal val="0.5"/>
                                      </p:to>
                                    </p:set>
                                    <p:animEffect filter="image" prLst="opacity: 0.5">
                                      <p:cBhvr rctx="IE">
                                        <p:cTn id="82" dur="indefinite"/>
                                        <p:tgtEl>
                                          <p:spTgt spid="6">
                                            <p:txEl>
                                              <p:pRg st="11" end="11"/>
                                            </p:txEl>
                                          </p:spTgt>
                                        </p:tgtEl>
                                      </p:cBhvr>
                                    </p:animEffect>
                                  </p:childTnLst>
                                </p:cTn>
                              </p:par>
                              <p:par>
                                <p:cTn id="83" presetID="10" presetClass="entr" presetSubtype="0" fill="hold" nodeType="withEffect">
                                  <p:stCondLst>
                                    <p:cond delay="0"/>
                                  </p:stCondLst>
                                  <p:childTnLst>
                                    <p:set>
                                      <p:cBhvr>
                                        <p:cTn id="84" dur="1" fill="hold">
                                          <p:stCondLst>
                                            <p:cond delay="0"/>
                                          </p:stCondLst>
                                        </p:cTn>
                                        <p:tgtEl>
                                          <p:spTgt spid="6">
                                            <p:txEl>
                                              <p:pRg st="12" end="12"/>
                                            </p:txEl>
                                          </p:spTgt>
                                        </p:tgtEl>
                                        <p:attrNameLst>
                                          <p:attrName>style.visibility</p:attrName>
                                        </p:attrNameLst>
                                      </p:cBhvr>
                                      <p:to>
                                        <p:strVal val="visible"/>
                                      </p:to>
                                    </p:set>
                                    <p:animEffect transition="in" filter="fade">
                                      <p:cBhvr>
                                        <p:cTn id="85" dur="500"/>
                                        <p:tgtEl>
                                          <p:spTgt spid="6">
                                            <p:txEl>
                                              <p:pRg st="12" end="12"/>
                                            </p:txEl>
                                          </p:spTgt>
                                        </p:tgtEl>
                                      </p:cBhvr>
                                    </p:animEffect>
                                  </p:childTnLst>
                                </p:cTn>
                              </p:par>
                              <p:par>
                                <p:cTn id="86" presetID="10" presetClass="entr" presetSubtype="0" fill="hold" nodeType="withEffect">
                                  <p:stCondLst>
                                    <p:cond delay="0"/>
                                  </p:stCondLst>
                                  <p:childTnLst>
                                    <p:set>
                                      <p:cBhvr>
                                        <p:cTn id="87" dur="1" fill="hold">
                                          <p:stCondLst>
                                            <p:cond delay="0"/>
                                          </p:stCondLst>
                                        </p:cTn>
                                        <p:tgtEl>
                                          <p:spTgt spid="6">
                                            <p:txEl>
                                              <p:pRg st="13" end="13"/>
                                            </p:txEl>
                                          </p:spTgt>
                                        </p:tgtEl>
                                        <p:attrNameLst>
                                          <p:attrName>style.visibility</p:attrName>
                                        </p:attrNameLst>
                                      </p:cBhvr>
                                      <p:to>
                                        <p:strVal val="visible"/>
                                      </p:to>
                                    </p:set>
                                    <p:animEffect transition="in" filter="fade">
                                      <p:cBhvr>
                                        <p:cTn id="88"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80" y="1878036"/>
            <a:ext cx="6097960" cy="1471083"/>
          </a:xfrm>
        </p:spPr>
        <p:txBody>
          <a:bodyPr/>
          <a:lstStyle/>
          <a:p>
            <a:r>
              <a:rPr lang="en-US" dirty="0" smtClean="0"/>
              <a:t>Part 2 – the roles of IT and OT</a:t>
            </a:r>
            <a:endParaRPr lang="en-US" dirty="0"/>
          </a:p>
        </p:txBody>
      </p:sp>
      <p:sp>
        <p:nvSpPr>
          <p:cNvPr id="5" name="Subtitle 4"/>
          <p:cNvSpPr>
            <a:spLocks noGrp="1"/>
          </p:cNvSpPr>
          <p:nvPr>
            <p:ph type="subTitle" idx="1"/>
          </p:nvPr>
        </p:nvSpPr>
        <p:spPr>
          <a:xfrm>
            <a:off x="379678" y="3429000"/>
            <a:ext cx="5559945" cy="1751542"/>
          </a:xfrm>
        </p:spPr>
        <p:txBody>
          <a:bodyPr/>
          <a:lstStyle/>
          <a:p>
            <a:r>
              <a:rPr lang="en-US" dirty="0" smtClean="0"/>
              <a:t>How did ownership play out on the plant floor</a:t>
            </a:r>
            <a:endParaRPr lang="en-US" dirty="0"/>
          </a:p>
        </p:txBody>
      </p:sp>
    </p:spTree>
    <p:extLst>
      <p:ext uri="{BB962C8B-B14F-4D97-AF65-F5344CB8AC3E}">
        <p14:creationId xmlns:p14="http://schemas.microsoft.com/office/powerpoint/2010/main" val="600444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IT and OT have different </a:t>
            </a:r>
            <a:r>
              <a:rPr lang="en-US" altLang="en-US" sz="2800" b="1" dirty="0" smtClean="0">
                <a:solidFill>
                  <a:schemeClr val="accent1"/>
                </a:solidFill>
              </a:rPr>
              <a:t>missions and </a:t>
            </a:r>
            <a:r>
              <a:rPr lang="en-US" altLang="en-US" sz="2800" b="1" dirty="0" smtClean="0">
                <a:solidFill>
                  <a:schemeClr val="accent1"/>
                </a:solidFill>
              </a:rPr>
              <a:t>priorities</a:t>
            </a:r>
          </a:p>
        </p:txBody>
      </p:sp>
      <p:sp>
        <p:nvSpPr>
          <p:cNvPr id="7"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16</a:t>
            </a:fld>
            <a:endParaRPr lang="fr-FR" altLang="en-US" sz="800" dirty="0" smtClean="0">
              <a:solidFill>
                <a:schemeClr val="bg1"/>
              </a:solidFill>
            </a:endParaRPr>
          </a:p>
        </p:txBody>
      </p:sp>
      <p:sp>
        <p:nvSpPr>
          <p:cNvPr id="10" name="TOC"/>
          <p:cNvSpPr txBox="1">
            <a:spLocks/>
          </p:cNvSpPr>
          <p:nvPr/>
        </p:nvSpPr>
        <p:spPr bwMode="auto">
          <a:xfrm>
            <a:off x="539750" y="1044375"/>
            <a:ext cx="8142288" cy="515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a:solidFill>
                  <a:schemeClr val="tx1"/>
                </a:solidFill>
              </a:rPr>
              <a:t>Information Technology – is the set of technologies associated with Business </a:t>
            </a:r>
            <a:r>
              <a:rPr lang="en-US" altLang="en-US" sz="1400" dirty="0" smtClean="0">
                <a:solidFill>
                  <a:schemeClr val="tx1"/>
                </a:solidFill>
              </a:rPr>
              <a:t>Applications.           IT </a:t>
            </a:r>
            <a:r>
              <a:rPr lang="en-US" altLang="en-US" sz="1400" dirty="0">
                <a:solidFill>
                  <a:schemeClr val="tx1"/>
                </a:solidFill>
              </a:rPr>
              <a:t>combines all the necessary technologies for information processing.</a:t>
            </a:r>
          </a:p>
          <a:p>
            <a:r>
              <a:rPr lang="en-US" altLang="en-US" sz="1400" dirty="0">
                <a:solidFill>
                  <a:schemeClr val="tx1"/>
                </a:solidFill>
              </a:rPr>
              <a:t>The order of priorities for Information Technology is: C I A</a:t>
            </a:r>
          </a:p>
          <a:p>
            <a:pPr lvl="1"/>
            <a:r>
              <a:rPr lang="en-US" altLang="en-US" sz="1200" b="1" i="1" dirty="0">
                <a:solidFill>
                  <a:srgbClr val="1F497D"/>
                </a:solidFill>
              </a:rPr>
              <a:t>Confidentiality</a:t>
            </a:r>
            <a:r>
              <a:rPr lang="en-US" altLang="en-US" sz="1200" i="1" dirty="0">
                <a:solidFill>
                  <a:srgbClr val="1F497D"/>
                </a:solidFill>
              </a:rPr>
              <a:t> is the 1</a:t>
            </a:r>
            <a:r>
              <a:rPr lang="en-US" altLang="en-US" sz="1200" i="1" baseline="30000" dirty="0">
                <a:solidFill>
                  <a:srgbClr val="1F497D"/>
                </a:solidFill>
              </a:rPr>
              <a:t>st</a:t>
            </a:r>
            <a:r>
              <a:rPr lang="en-US" altLang="en-US" sz="1200" i="1" dirty="0">
                <a:solidFill>
                  <a:srgbClr val="1F497D"/>
                </a:solidFill>
              </a:rPr>
              <a:t> priority.</a:t>
            </a:r>
          </a:p>
          <a:p>
            <a:pPr lvl="1"/>
            <a:r>
              <a:rPr lang="en-US" altLang="en-US" sz="1200" b="1" i="1" dirty="0">
                <a:solidFill>
                  <a:srgbClr val="1F497D"/>
                </a:solidFill>
              </a:rPr>
              <a:t>Integrity of Data</a:t>
            </a:r>
            <a:r>
              <a:rPr lang="en-US" altLang="en-US" sz="1200" i="1" dirty="0">
                <a:solidFill>
                  <a:srgbClr val="1F497D"/>
                </a:solidFill>
              </a:rPr>
              <a:t> is the 2</a:t>
            </a:r>
            <a:r>
              <a:rPr lang="en-US" altLang="en-US" sz="1200" i="1" baseline="30000" dirty="0">
                <a:solidFill>
                  <a:srgbClr val="1F497D"/>
                </a:solidFill>
              </a:rPr>
              <a:t>nd</a:t>
            </a:r>
            <a:r>
              <a:rPr lang="en-US" altLang="en-US" sz="1200" i="1" dirty="0">
                <a:solidFill>
                  <a:srgbClr val="1F497D"/>
                </a:solidFill>
              </a:rPr>
              <a:t> priority.</a:t>
            </a:r>
          </a:p>
          <a:p>
            <a:pPr lvl="1"/>
            <a:r>
              <a:rPr lang="en-US" altLang="en-US" sz="1200" b="1" i="1" dirty="0">
                <a:solidFill>
                  <a:srgbClr val="1F497D"/>
                </a:solidFill>
              </a:rPr>
              <a:t>Availability of Systems</a:t>
            </a:r>
            <a:r>
              <a:rPr lang="en-US" altLang="en-US" sz="1200" i="1" dirty="0">
                <a:solidFill>
                  <a:srgbClr val="1F497D"/>
                </a:solidFill>
              </a:rPr>
              <a:t> is the 3</a:t>
            </a:r>
            <a:r>
              <a:rPr lang="en-US" altLang="en-US" sz="1200" i="1" baseline="30000" dirty="0">
                <a:solidFill>
                  <a:srgbClr val="1F497D"/>
                </a:solidFill>
              </a:rPr>
              <a:t>rd</a:t>
            </a:r>
            <a:r>
              <a:rPr lang="en-US" altLang="en-US" sz="1200" i="1" dirty="0">
                <a:solidFill>
                  <a:srgbClr val="1F497D"/>
                </a:solidFill>
              </a:rPr>
              <a:t> priority.</a:t>
            </a:r>
          </a:p>
          <a:p>
            <a:r>
              <a:rPr lang="en-US" altLang="en-US" sz="1400" dirty="0" smtClean="0">
                <a:solidFill>
                  <a:schemeClr val="tx1"/>
                </a:solidFill>
              </a:rPr>
              <a:t>Operational </a:t>
            </a:r>
            <a:r>
              <a:rPr lang="en-US" altLang="en-US" sz="1400" dirty="0">
                <a:solidFill>
                  <a:schemeClr val="tx1"/>
                </a:solidFill>
              </a:rPr>
              <a:t>Technology – is the set of technologies associated with Industrial Automation</a:t>
            </a:r>
            <a:r>
              <a:rPr lang="en-US" altLang="en-US" sz="1400" dirty="0" smtClean="0">
                <a:solidFill>
                  <a:schemeClr val="tx1"/>
                </a:solidFill>
              </a:rPr>
              <a:t>.          OT </a:t>
            </a:r>
            <a:r>
              <a:rPr lang="en-US" altLang="en-US" sz="1400" dirty="0">
                <a:solidFill>
                  <a:schemeClr val="tx1"/>
                </a:solidFill>
              </a:rPr>
              <a:t>comprises the </a:t>
            </a:r>
            <a:r>
              <a:rPr lang="en-US" altLang="en-US" sz="1400" dirty="0" smtClean="0">
                <a:solidFill>
                  <a:schemeClr val="tx1"/>
                </a:solidFill>
              </a:rPr>
              <a:t>hardware </a:t>
            </a:r>
            <a:r>
              <a:rPr lang="en-US" altLang="en-US" sz="1400" dirty="0">
                <a:solidFill>
                  <a:schemeClr val="tx1"/>
                </a:solidFill>
              </a:rPr>
              <a:t>and software necessary to control and monitor real-time </a:t>
            </a:r>
            <a:r>
              <a:rPr lang="en-US" altLang="en-US" sz="1400" dirty="0" smtClean="0">
                <a:solidFill>
                  <a:schemeClr val="tx1"/>
                </a:solidFill>
              </a:rPr>
              <a:t>equipment</a:t>
            </a:r>
            <a:r>
              <a:rPr lang="en-US" altLang="en-US" sz="1400" dirty="0">
                <a:solidFill>
                  <a:schemeClr val="tx1"/>
                </a:solidFill>
              </a:rPr>
              <a:t>.</a:t>
            </a:r>
          </a:p>
          <a:p>
            <a:r>
              <a:rPr lang="en-US" altLang="en-US" sz="1400" dirty="0" smtClean="0">
                <a:solidFill>
                  <a:schemeClr val="tx1"/>
                </a:solidFill>
              </a:rPr>
              <a:t>The </a:t>
            </a:r>
            <a:r>
              <a:rPr lang="en-US" altLang="en-US" sz="1400" dirty="0">
                <a:solidFill>
                  <a:schemeClr val="tx1"/>
                </a:solidFill>
              </a:rPr>
              <a:t>order of priorities for Operational </a:t>
            </a:r>
            <a:r>
              <a:rPr lang="en-US" altLang="en-US" sz="1400" dirty="0" smtClean="0">
                <a:solidFill>
                  <a:schemeClr val="tx1"/>
                </a:solidFill>
              </a:rPr>
              <a:t>Technology is: A I C</a:t>
            </a:r>
            <a:endParaRPr lang="en-US" altLang="en-US" sz="1400" dirty="0">
              <a:solidFill>
                <a:schemeClr val="tx1"/>
              </a:solidFill>
            </a:endParaRPr>
          </a:p>
          <a:p>
            <a:pPr lvl="1"/>
            <a:r>
              <a:rPr lang="en-US" altLang="en-US" sz="1200" b="1" i="1" dirty="0" smtClean="0">
                <a:solidFill>
                  <a:srgbClr val="1F497D"/>
                </a:solidFill>
              </a:rPr>
              <a:t>Availability of Systems</a:t>
            </a:r>
            <a:r>
              <a:rPr lang="en-US" altLang="en-US" sz="1200" i="1" dirty="0" smtClean="0">
                <a:solidFill>
                  <a:srgbClr val="1F497D"/>
                </a:solidFill>
              </a:rPr>
              <a:t> is </a:t>
            </a:r>
            <a:r>
              <a:rPr lang="en-US" altLang="en-US" sz="1200" i="1" dirty="0">
                <a:solidFill>
                  <a:srgbClr val="1F497D"/>
                </a:solidFill>
              </a:rPr>
              <a:t>the 1</a:t>
            </a:r>
            <a:r>
              <a:rPr lang="en-US" altLang="en-US" sz="1200" i="1" baseline="30000" dirty="0">
                <a:solidFill>
                  <a:srgbClr val="1F497D"/>
                </a:solidFill>
              </a:rPr>
              <a:t>st</a:t>
            </a:r>
            <a:r>
              <a:rPr lang="en-US" altLang="en-US" sz="1200" i="1" dirty="0">
                <a:solidFill>
                  <a:srgbClr val="1F497D"/>
                </a:solidFill>
              </a:rPr>
              <a:t> priority.</a:t>
            </a:r>
          </a:p>
          <a:p>
            <a:pPr lvl="1"/>
            <a:r>
              <a:rPr lang="en-US" altLang="en-US" sz="1200" b="1" i="1" dirty="0" smtClean="0">
                <a:solidFill>
                  <a:srgbClr val="1F497D"/>
                </a:solidFill>
              </a:rPr>
              <a:t>Integrity of Data</a:t>
            </a:r>
            <a:r>
              <a:rPr lang="en-US" altLang="en-US" sz="1200" i="1" dirty="0" smtClean="0">
                <a:solidFill>
                  <a:srgbClr val="1F497D"/>
                </a:solidFill>
              </a:rPr>
              <a:t> is </a:t>
            </a:r>
            <a:r>
              <a:rPr lang="en-US" altLang="en-US" sz="1200" i="1" dirty="0">
                <a:solidFill>
                  <a:srgbClr val="1F497D"/>
                </a:solidFill>
              </a:rPr>
              <a:t>the </a:t>
            </a:r>
            <a:r>
              <a:rPr lang="en-US" altLang="en-US" sz="1200" i="1" dirty="0" smtClean="0">
                <a:solidFill>
                  <a:srgbClr val="1F497D"/>
                </a:solidFill>
              </a:rPr>
              <a:t>2</a:t>
            </a:r>
            <a:r>
              <a:rPr lang="en-US" altLang="en-US" sz="1200" i="1" baseline="30000" dirty="0" smtClean="0">
                <a:solidFill>
                  <a:srgbClr val="1F497D"/>
                </a:solidFill>
              </a:rPr>
              <a:t>nd</a:t>
            </a:r>
            <a:r>
              <a:rPr lang="en-US" altLang="en-US" sz="1200" i="1" dirty="0" smtClean="0">
                <a:solidFill>
                  <a:srgbClr val="1F497D"/>
                </a:solidFill>
              </a:rPr>
              <a:t> priority</a:t>
            </a:r>
            <a:r>
              <a:rPr lang="en-US" altLang="en-US" sz="1200" i="1" dirty="0">
                <a:solidFill>
                  <a:srgbClr val="1F497D"/>
                </a:solidFill>
              </a:rPr>
              <a:t>.</a:t>
            </a:r>
          </a:p>
          <a:p>
            <a:pPr lvl="1"/>
            <a:r>
              <a:rPr lang="en-US" altLang="en-US" sz="1200" b="1" i="1" dirty="0">
                <a:solidFill>
                  <a:srgbClr val="1F497D"/>
                </a:solidFill>
              </a:rPr>
              <a:t>Confidentiality</a:t>
            </a:r>
            <a:r>
              <a:rPr lang="en-US" altLang="en-US" sz="1200" i="1" dirty="0">
                <a:solidFill>
                  <a:srgbClr val="1F497D"/>
                </a:solidFill>
              </a:rPr>
              <a:t> </a:t>
            </a:r>
            <a:r>
              <a:rPr lang="en-US" altLang="en-US" sz="1200" i="1" dirty="0" smtClean="0">
                <a:solidFill>
                  <a:srgbClr val="1F497D"/>
                </a:solidFill>
              </a:rPr>
              <a:t>is </a:t>
            </a:r>
            <a:r>
              <a:rPr lang="en-US" altLang="en-US" sz="1200" i="1" dirty="0">
                <a:solidFill>
                  <a:srgbClr val="1F497D"/>
                </a:solidFill>
              </a:rPr>
              <a:t>the </a:t>
            </a:r>
            <a:r>
              <a:rPr lang="en-US" altLang="en-US" sz="1200" i="1" dirty="0" smtClean="0">
                <a:solidFill>
                  <a:srgbClr val="1F497D"/>
                </a:solidFill>
              </a:rPr>
              <a:t>3</a:t>
            </a:r>
            <a:r>
              <a:rPr lang="en-US" altLang="en-US" sz="1200" i="1" baseline="30000" dirty="0" smtClean="0">
                <a:solidFill>
                  <a:srgbClr val="1F497D"/>
                </a:solidFill>
              </a:rPr>
              <a:t>rd</a:t>
            </a:r>
            <a:r>
              <a:rPr lang="en-US" altLang="en-US" sz="1200" i="1" dirty="0" smtClean="0">
                <a:solidFill>
                  <a:srgbClr val="1F497D"/>
                </a:solidFill>
              </a:rPr>
              <a:t> priority</a:t>
            </a:r>
            <a:r>
              <a:rPr lang="en-US" altLang="en-US" sz="1200" i="1" dirty="0">
                <a:solidFill>
                  <a:srgbClr val="1F497D"/>
                </a:solidFill>
              </a:rPr>
              <a:t>.</a:t>
            </a:r>
          </a:p>
        </p:txBody>
      </p:sp>
    </p:spTree>
    <p:extLst>
      <p:ext uri="{BB962C8B-B14F-4D97-AF65-F5344CB8AC3E}">
        <p14:creationId xmlns:p14="http://schemas.microsoft.com/office/powerpoint/2010/main" val="364785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3" end="3"/>
                                            </p:txEl>
                                          </p:spTgt>
                                        </p:tgtEl>
                                        <p:attrNameLst>
                                          <p:attrName>style.visibility</p:attrName>
                                        </p:attrNameLst>
                                      </p:cBhvr>
                                      <p:to>
                                        <p:strVal val="visible"/>
                                      </p:to>
                                    </p:set>
                                    <p:animEffect transition="in" filter="fade">
                                      <p:cBhvr>
                                        <p:cTn id="18" dur="500"/>
                                        <p:tgtEl>
                                          <p:spTgt spid="10">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animEffect transition="in" filter="fade">
                                      <p:cBhvr>
                                        <p:cTn id="21" dur="500"/>
                                        <p:tgtEl>
                                          <p:spTgt spid="10">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10">
                                            <p:txEl>
                                              <p:pRg st="0" end="0"/>
                                            </p:txEl>
                                          </p:spTgt>
                                        </p:tgtEl>
                                        <p:attrNameLst>
                                          <p:attrName>style.opacity</p:attrName>
                                        </p:attrNameLst>
                                      </p:cBhvr>
                                      <p:to>
                                        <p:strVal val="0.5"/>
                                      </p:to>
                                    </p:set>
                                    <p:animEffect filter="image" prLst="opacity: 0.5">
                                      <p:cBhvr rctx="IE">
                                        <p:cTn id="26" dur="indefinite"/>
                                        <p:tgtEl>
                                          <p:spTgt spid="10">
                                            <p:txEl>
                                              <p:pRg st="0" end="0"/>
                                            </p:txEl>
                                          </p:spTgt>
                                        </p:tgtEl>
                                      </p:cBhvr>
                                    </p:animEffect>
                                  </p:childTnLst>
                                </p:cTn>
                              </p:par>
                              <p:par>
                                <p:cTn id="27" presetID="9" presetClass="emph" presetSubtype="0" nodeType="withEffect">
                                  <p:stCondLst>
                                    <p:cond delay="0"/>
                                  </p:stCondLst>
                                  <p:childTnLst>
                                    <p:set>
                                      <p:cBhvr rctx="PPT">
                                        <p:cTn id="28" dur="indefinite"/>
                                        <p:tgtEl>
                                          <p:spTgt spid="10">
                                            <p:txEl>
                                              <p:pRg st="1" end="1"/>
                                            </p:txEl>
                                          </p:spTgt>
                                        </p:tgtEl>
                                        <p:attrNameLst>
                                          <p:attrName>style.opacity</p:attrName>
                                        </p:attrNameLst>
                                      </p:cBhvr>
                                      <p:to>
                                        <p:strVal val="0.5"/>
                                      </p:to>
                                    </p:set>
                                    <p:animEffect filter="image" prLst="opacity: 0.5">
                                      <p:cBhvr rctx="IE">
                                        <p:cTn id="29" dur="indefinite"/>
                                        <p:tgtEl>
                                          <p:spTgt spid="10">
                                            <p:txEl>
                                              <p:pRg st="1" end="1"/>
                                            </p:txEl>
                                          </p:spTgt>
                                        </p:tgtEl>
                                      </p:cBhvr>
                                    </p:animEffect>
                                  </p:childTnLst>
                                </p:cTn>
                              </p:par>
                              <p:par>
                                <p:cTn id="30" presetID="9" presetClass="emph" presetSubtype="0" nodeType="withEffect">
                                  <p:stCondLst>
                                    <p:cond delay="0"/>
                                  </p:stCondLst>
                                  <p:childTnLst>
                                    <p:set>
                                      <p:cBhvr rctx="PPT">
                                        <p:cTn id="31" dur="indefinite"/>
                                        <p:tgtEl>
                                          <p:spTgt spid="10">
                                            <p:txEl>
                                              <p:pRg st="2" end="2"/>
                                            </p:txEl>
                                          </p:spTgt>
                                        </p:tgtEl>
                                        <p:attrNameLst>
                                          <p:attrName>style.opacity</p:attrName>
                                        </p:attrNameLst>
                                      </p:cBhvr>
                                      <p:to>
                                        <p:strVal val="0.5"/>
                                      </p:to>
                                    </p:set>
                                    <p:animEffect filter="image" prLst="opacity: 0.5">
                                      <p:cBhvr rctx="IE">
                                        <p:cTn id="32" dur="indefinite"/>
                                        <p:tgtEl>
                                          <p:spTgt spid="10">
                                            <p:txEl>
                                              <p:pRg st="2" end="2"/>
                                            </p:txEl>
                                          </p:spTgt>
                                        </p:tgtEl>
                                      </p:cBhvr>
                                    </p:animEffect>
                                  </p:childTnLst>
                                </p:cTn>
                              </p:par>
                              <p:par>
                                <p:cTn id="33" presetID="9" presetClass="emph" presetSubtype="0" nodeType="withEffect">
                                  <p:stCondLst>
                                    <p:cond delay="0"/>
                                  </p:stCondLst>
                                  <p:childTnLst>
                                    <p:set>
                                      <p:cBhvr rctx="PPT">
                                        <p:cTn id="34" dur="indefinite"/>
                                        <p:tgtEl>
                                          <p:spTgt spid="10">
                                            <p:txEl>
                                              <p:pRg st="3" end="3"/>
                                            </p:txEl>
                                          </p:spTgt>
                                        </p:tgtEl>
                                        <p:attrNameLst>
                                          <p:attrName>style.opacity</p:attrName>
                                        </p:attrNameLst>
                                      </p:cBhvr>
                                      <p:to>
                                        <p:strVal val="0.5"/>
                                      </p:to>
                                    </p:set>
                                    <p:animEffect filter="image" prLst="opacity: 0.5">
                                      <p:cBhvr rctx="IE">
                                        <p:cTn id="35" dur="indefinite"/>
                                        <p:tgtEl>
                                          <p:spTgt spid="10">
                                            <p:txEl>
                                              <p:pRg st="3" end="3"/>
                                            </p:txEl>
                                          </p:spTgt>
                                        </p:tgtEl>
                                      </p:cBhvr>
                                    </p:animEffect>
                                  </p:childTnLst>
                                </p:cTn>
                              </p:par>
                              <p:par>
                                <p:cTn id="36" presetID="9" presetClass="emph" presetSubtype="0" nodeType="withEffect">
                                  <p:stCondLst>
                                    <p:cond delay="0"/>
                                  </p:stCondLst>
                                  <p:childTnLst>
                                    <p:set>
                                      <p:cBhvr rctx="PPT">
                                        <p:cTn id="37" dur="indefinite"/>
                                        <p:tgtEl>
                                          <p:spTgt spid="10">
                                            <p:txEl>
                                              <p:pRg st="4" end="4"/>
                                            </p:txEl>
                                          </p:spTgt>
                                        </p:tgtEl>
                                        <p:attrNameLst>
                                          <p:attrName>style.opacity</p:attrName>
                                        </p:attrNameLst>
                                      </p:cBhvr>
                                      <p:to>
                                        <p:strVal val="0.5"/>
                                      </p:to>
                                    </p:set>
                                    <p:animEffect filter="image" prLst="opacity: 0.5">
                                      <p:cBhvr rctx="IE">
                                        <p:cTn id="38" dur="indefinite"/>
                                        <p:tgtEl>
                                          <p:spTgt spid="10">
                                            <p:txEl>
                                              <p:pRg st="4" end="4"/>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xEl>
                                              <p:pRg st="5" end="5"/>
                                            </p:txEl>
                                          </p:spTgt>
                                        </p:tgtEl>
                                        <p:attrNameLst>
                                          <p:attrName>style.visibility</p:attrName>
                                        </p:attrNameLst>
                                      </p:cBhvr>
                                      <p:to>
                                        <p:strVal val="visible"/>
                                      </p:to>
                                    </p:set>
                                    <p:animEffect transition="in" filter="fade">
                                      <p:cBhvr>
                                        <p:cTn id="41" dur="500"/>
                                        <p:tgtEl>
                                          <p:spTgt spid="10">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
                                            <p:txEl>
                                              <p:pRg st="6" end="6"/>
                                            </p:txEl>
                                          </p:spTgt>
                                        </p:tgtEl>
                                        <p:attrNameLst>
                                          <p:attrName>style.visibility</p:attrName>
                                        </p:attrNameLst>
                                      </p:cBhvr>
                                      <p:to>
                                        <p:strVal val="visible"/>
                                      </p:to>
                                    </p:set>
                                    <p:animEffect transition="in" filter="fade">
                                      <p:cBhvr>
                                        <p:cTn id="46" dur="500"/>
                                        <p:tgtEl>
                                          <p:spTgt spid="10">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xEl>
                                              <p:pRg st="7" end="7"/>
                                            </p:txEl>
                                          </p:spTgt>
                                        </p:tgtEl>
                                        <p:attrNameLst>
                                          <p:attrName>style.visibility</p:attrName>
                                        </p:attrNameLst>
                                      </p:cBhvr>
                                      <p:to>
                                        <p:strVal val="visible"/>
                                      </p:to>
                                    </p:set>
                                    <p:animEffect transition="in" filter="fade">
                                      <p:cBhvr>
                                        <p:cTn id="49" dur="500"/>
                                        <p:tgtEl>
                                          <p:spTgt spid="10">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xEl>
                                              <p:pRg st="8" end="8"/>
                                            </p:txEl>
                                          </p:spTgt>
                                        </p:tgtEl>
                                        <p:attrNameLst>
                                          <p:attrName>style.visibility</p:attrName>
                                        </p:attrNameLst>
                                      </p:cBhvr>
                                      <p:to>
                                        <p:strVal val="visible"/>
                                      </p:to>
                                    </p:set>
                                    <p:animEffect transition="in" filter="fade">
                                      <p:cBhvr>
                                        <p:cTn id="52" dur="500"/>
                                        <p:tgtEl>
                                          <p:spTgt spid="10">
                                            <p:txEl>
                                              <p:pRg st="8" end="8"/>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10">
                                            <p:txEl>
                                              <p:pRg st="9" end="9"/>
                                            </p:txEl>
                                          </p:spTgt>
                                        </p:tgtEl>
                                        <p:attrNameLst>
                                          <p:attrName>style.visibility</p:attrName>
                                        </p:attrNameLst>
                                      </p:cBhvr>
                                      <p:to>
                                        <p:strVal val="visible"/>
                                      </p:to>
                                    </p:set>
                                    <p:animEffect transition="in" filter="fade">
                                      <p:cBhvr>
                                        <p:cTn id="55"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What are the roles of IT and OT?</a:t>
            </a:r>
          </a:p>
        </p:txBody>
      </p:sp>
      <p:sp>
        <p:nvSpPr>
          <p:cNvPr id="5" name="TOC"/>
          <p:cNvSpPr txBox="1">
            <a:spLocks/>
          </p:cNvSpPr>
          <p:nvPr/>
        </p:nvSpPr>
        <p:spPr bwMode="auto">
          <a:xfrm>
            <a:off x="2647784" y="5906305"/>
            <a:ext cx="6034254" cy="28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buFont typeface="Lucida Sans Unicode" pitchFamily="34" charset="0"/>
              <a:buNone/>
            </a:pPr>
            <a:r>
              <a:rPr lang="en-US" altLang="en-US" sz="800" i="1" dirty="0">
                <a:solidFill>
                  <a:schemeClr val="tx1"/>
                </a:solidFill>
              </a:rPr>
              <a:t>Source: IT vs. OT in Manufacturing: How Will Convergence Play Out (</a:t>
            </a:r>
            <a:r>
              <a:rPr lang="en-US" altLang="en-US" sz="800" i="1" dirty="0" err="1">
                <a:solidFill>
                  <a:schemeClr val="tx1"/>
                </a:solidFill>
              </a:rPr>
              <a:t>Sree</a:t>
            </a:r>
            <a:r>
              <a:rPr lang="en-US" altLang="en-US" sz="800" i="1" dirty="0">
                <a:solidFill>
                  <a:schemeClr val="tx1"/>
                </a:solidFill>
              </a:rPr>
              <a:t> </a:t>
            </a:r>
            <a:r>
              <a:rPr lang="en-US" altLang="en-US" sz="800" i="1" dirty="0" err="1">
                <a:solidFill>
                  <a:schemeClr val="tx1"/>
                </a:solidFill>
              </a:rPr>
              <a:t>Hameed</a:t>
            </a:r>
            <a:r>
              <a:rPr lang="en-US" altLang="en-US" sz="800" i="1" dirty="0">
                <a:solidFill>
                  <a:schemeClr val="tx1"/>
                </a:solidFill>
              </a:rPr>
              <a:t>)</a:t>
            </a:r>
          </a:p>
          <a:p>
            <a:pPr>
              <a:buFont typeface="Lucida Sans Unicode" pitchFamily="34" charset="0"/>
              <a:buNone/>
            </a:pPr>
            <a:endParaRPr lang="en-US" alt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481194738"/>
              </p:ext>
            </p:extLst>
          </p:nvPr>
        </p:nvGraphicFramePr>
        <p:xfrm>
          <a:off x="539750" y="1070982"/>
          <a:ext cx="8142288" cy="4740274"/>
        </p:xfrm>
        <a:graphic>
          <a:graphicData uri="http://schemas.openxmlformats.org/drawingml/2006/table">
            <a:tbl>
              <a:tblPr/>
              <a:tblGrid>
                <a:gridCol w="1670050"/>
                <a:gridCol w="3052763"/>
                <a:gridCol w="3419475"/>
              </a:tblGrid>
              <a:tr h="518134">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rgbClr val="FFFFFF"/>
                        </a:solidFill>
                        <a:effectLst/>
                        <a:latin typeface="Arial" pitchFamily="34" charset="0"/>
                        <a:ea typeface="ＭＳ Ｐゴシック" pitchFamily="34" charset="-128"/>
                      </a:endParaRP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itchFamily="34" charset="0"/>
                          <a:ea typeface="ＭＳ Ｐゴシック" pitchFamily="34" charset="-128"/>
                        </a:rPr>
                        <a:t>Information Technology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FFFFFF"/>
                          </a:solidFill>
                          <a:effectLst/>
                          <a:latin typeface="Arial" pitchFamily="34" charset="0"/>
                          <a:ea typeface="ＭＳ Ｐゴシック" pitchFamily="34" charset="-128"/>
                        </a:rPr>
                        <a:t>(built on Business Applications)</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Arial" pitchFamily="34" charset="0"/>
                          <a:ea typeface="ＭＳ Ｐゴシック" pitchFamily="34" charset="-128"/>
                        </a:rPr>
                        <a:t>Operational Technology</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FFFFFF"/>
                          </a:solidFill>
                          <a:effectLst/>
                          <a:latin typeface="Arial" pitchFamily="34" charset="0"/>
                          <a:ea typeface="ＭＳ Ｐゴシック" pitchFamily="34" charset="-128"/>
                        </a:rPr>
                        <a:t>(built on Automation Engineering)</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50773">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ea typeface="ＭＳ Ｐゴシック" pitchFamily="34" charset="-128"/>
                        </a:rPr>
                        <a:t>Scope &amp; Ownership</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ＭＳ Ｐゴシック" pitchFamily="34" charset="-128"/>
                        </a:rPr>
                        <a:t>Information Technology (IT) covers the spectrum of systems that support corporate functions like Finance, HR, Supply Chain, Order Management, Sales, etc. More often than not, these functions and their processes tend to have commonality across sites.</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ea typeface="ＭＳ Ｐゴシック" pitchFamily="34" charset="-128"/>
                        </a:rPr>
                        <a:t>Operational Technology (OT) covers the spectrum of systems that deal with the physical transformation of products and services. They are task-specific systems, are highly customized for bioMérieux sites and considered mission-critical. They typically fall under the domain of Engineering.</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50773">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End-Point</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ＭＳ Ｐゴシック" pitchFamily="34" charset="-128"/>
                        </a:rPr>
                        <a:t>In the world of Corporate IT, the end-point being managed is often a human (whose job tends to be information-intensive) using a computing device.  In the IT world, the device lifecycle is typically 3-5 years.</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ＭＳ Ｐゴシック" pitchFamily="34" charset="-128"/>
                        </a:rPr>
                        <a:t>In the world of OT, the end-point being managed is often a physical asset such as pumps, motors, conveyors, valves, forklifts, etc., where these “things” come in all shapes, sizes, level of complexity, versions and vintage.  In the OT world, the device lifecycle is typically 10-20 years.</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909506">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Arial" pitchFamily="34" charset="0"/>
                          <a:ea typeface="ＭＳ Ｐゴシック" pitchFamily="34" charset="-128"/>
                        </a:rPr>
                        <a:t>Focus</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ea typeface="ＭＳ Ｐゴシック" pitchFamily="34" charset="-128"/>
                        </a:rPr>
                        <a:t>The software applications that make up the IT portfolio are “people-centric” in the sense that they help people “make money” by managing and coordinating the higher-level processes and transactions of the business.</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ea typeface="ＭＳ Ｐゴシック" pitchFamily="34" charset="-128"/>
                        </a:rPr>
                        <a:t>In contrast, most of the software applications in OT’s portfolio are “thing-centric” in the sense that they help “make product” by controlling the physical equipment with a great deal of precision (and safety), where the human’s role is supervisory (as automation increases).</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11088">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000000"/>
                          </a:solidFill>
                          <a:effectLst/>
                          <a:latin typeface="Arial" pitchFamily="34" charset="0"/>
                          <a:ea typeface="ＭＳ Ｐゴシック" pitchFamily="34" charset="-128"/>
                        </a:rPr>
                        <a:t>Architecture</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000000"/>
                          </a:solidFill>
                          <a:effectLst/>
                          <a:latin typeface="Arial" pitchFamily="34" charset="0"/>
                          <a:ea typeface="ＭＳ Ｐゴシック" pitchFamily="34" charset="-128"/>
                        </a:rPr>
                        <a:t>Besides being pervasive in our personal lives, IT is a relatively standardized world, and that is far more homogeneous than OT.  IT also tends to adapt far more quickly to multiple computing trends, from PCs to Internet to mobility, all of which have broadly shaped today’s Corporate IT strategy.</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ts val="575"/>
                        </a:spcBef>
                        <a:spcAft>
                          <a:spcPts val="575"/>
                        </a:spcAft>
                        <a:buClr>
                          <a:srgbClr val="4DA836"/>
                        </a:buClr>
                        <a:buSzPct val="120000"/>
                        <a:buFont typeface="Lucida Sans Unicode" pitchFamily="34" charset="0"/>
                        <a:defRPr sz="1600">
                          <a:solidFill>
                            <a:schemeClr val="tx2"/>
                          </a:solidFill>
                          <a:latin typeface="Arial" pitchFamily="34" charset="0"/>
                          <a:ea typeface="ＭＳ Ｐゴシック" pitchFamily="34" charset="-128"/>
                        </a:defRPr>
                      </a:lvl1pPr>
                      <a:lvl2pPr marL="742950" indent="-285750" defTabSz="457200" eaLnBrk="0" hangingPunct="0">
                        <a:spcBef>
                          <a:spcPts val="288"/>
                        </a:spcBef>
                        <a:spcAft>
                          <a:spcPts val="575"/>
                        </a:spcAft>
                        <a:buClr>
                          <a:srgbClr val="4DA836"/>
                        </a:buClr>
                        <a:buSzPct val="110000"/>
                        <a:buFont typeface="Lucida Sans Unicode" pitchFamily="34" charset="0"/>
                        <a:defRPr sz="1400">
                          <a:solidFill>
                            <a:schemeClr val="tx2"/>
                          </a:solidFill>
                          <a:latin typeface="Arial" pitchFamily="34" charset="0"/>
                          <a:ea typeface="ＭＳ Ｐゴシック" pitchFamily="34" charset="-128"/>
                        </a:defRPr>
                      </a:lvl2pPr>
                      <a:lvl3pPr marL="1143000" indent="-228600" defTabSz="457200" eaLnBrk="0" hangingPunct="0">
                        <a:spcBef>
                          <a:spcPts val="250"/>
                        </a:spcBef>
                        <a:spcAft>
                          <a:spcPts val="500"/>
                        </a:spcAft>
                        <a:buClr>
                          <a:srgbClr val="4DA836"/>
                        </a:buClr>
                        <a:buSzPct val="140000"/>
                        <a:buFont typeface="Lucida Sans Unicode" pitchFamily="34" charset="0"/>
                        <a:defRPr sz="1200">
                          <a:solidFill>
                            <a:schemeClr val="tx2"/>
                          </a:solidFill>
                          <a:latin typeface="Arial" pitchFamily="34" charset="0"/>
                          <a:ea typeface="ＭＳ Ｐゴシック" pitchFamily="34" charset="-128"/>
                        </a:defRPr>
                      </a:lvl3pPr>
                      <a:lvl4pPr marL="1600200" indent="-228600" defTabSz="457200" eaLnBrk="0" hangingPunct="0">
                        <a:spcBef>
                          <a:spcPts val="213"/>
                        </a:spcBef>
                        <a:spcAft>
                          <a:spcPts val="438"/>
                        </a:spcAft>
                        <a:buClr>
                          <a:srgbClr val="4DA836"/>
                        </a:buClr>
                        <a:buSzPct val="120000"/>
                        <a:buFont typeface="Lucida Sans Unicode" pitchFamily="34" charset="0"/>
                        <a:defRPr sz="1000">
                          <a:solidFill>
                            <a:schemeClr val="tx2"/>
                          </a:solidFill>
                          <a:latin typeface="Arial" pitchFamily="34" charset="0"/>
                          <a:ea typeface="ＭＳ Ｐゴシック" pitchFamily="34" charset="-128"/>
                        </a:defRPr>
                      </a:lvl4pPr>
                      <a:lvl5pPr marL="2057400" indent="-228600" defTabSz="457200" eaLnBrk="0"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5pPr>
                      <a:lvl6pPr marL="25146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6pPr>
                      <a:lvl7pPr marL="29718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7pPr>
                      <a:lvl8pPr marL="34290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8pPr>
                      <a:lvl9pPr marL="3886200" indent="-228600" defTabSz="457200" eaLnBrk="0" fontAlgn="base" hangingPunct="0">
                        <a:spcBef>
                          <a:spcPts val="163"/>
                        </a:spcBef>
                        <a:spcAft>
                          <a:spcPts val="325"/>
                        </a:spcAft>
                        <a:buClr>
                          <a:srgbClr val="4DA836"/>
                        </a:buClr>
                        <a:buFont typeface="Wingdings" pitchFamily="2" charset="2"/>
                        <a:defRPr sz="1000">
                          <a:solidFill>
                            <a:schemeClr val="tx2"/>
                          </a:solidFill>
                          <a:latin typeface="Arial"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0000"/>
                          </a:solidFill>
                          <a:effectLst/>
                          <a:latin typeface="Arial" pitchFamily="34" charset="0"/>
                          <a:ea typeface="ＭＳ Ｐゴシック" pitchFamily="34" charset="-128"/>
                        </a:rPr>
                        <a:t>In contrast, OT is filled with silos of proprietary architectures because of its task-specific nature. For example, a refinery is designed so it can run continuously for 5+ years before it is shut down for maintenance. In other words, reliability can often trump innovation, open architecture, interoperability, etc.</a:t>
                      </a:r>
                    </a:p>
                  </a:txBody>
                  <a:tcPr marT="45707" marB="4570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6"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17</a:t>
            </a:fld>
            <a:endParaRPr lang="fr-FR" altLang="en-US" sz="800" dirty="0" smtClean="0">
              <a:solidFill>
                <a:schemeClr val="bg1"/>
              </a:solidFill>
            </a:endParaRPr>
          </a:p>
        </p:txBody>
      </p:sp>
    </p:spTree>
    <p:extLst>
      <p:ext uri="{BB962C8B-B14F-4D97-AF65-F5344CB8AC3E}">
        <p14:creationId xmlns:p14="http://schemas.microsoft.com/office/powerpoint/2010/main" val="2885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ISA-95 provides context and a framework</a:t>
            </a:r>
          </a:p>
        </p:txBody>
      </p:sp>
      <p:sp>
        <p:nvSpPr>
          <p:cNvPr id="5" name="TOC"/>
          <p:cNvSpPr txBox="1">
            <a:spLocks/>
          </p:cNvSpPr>
          <p:nvPr/>
        </p:nvSpPr>
        <p:spPr bwMode="auto">
          <a:xfrm>
            <a:off x="539750" y="1039570"/>
            <a:ext cx="8142288"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ＭＳ Ｐゴシック"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ＭＳ Ｐゴシック"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ＭＳ Ｐゴシック"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ＭＳ Ｐゴシック"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ＭＳ Ｐゴシック"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ＭＳ Ｐゴシック"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ＭＳ Ｐゴシック"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ＭＳ Ｐゴシック"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ＭＳ Ｐゴシック" pitchFamily="34" charset="-128"/>
              </a:defRPr>
            </a:lvl9pPr>
          </a:lstStyle>
          <a:p>
            <a:pPr marL="0" indent="0">
              <a:buFont typeface="Lucida Sans Unicode" pitchFamily="34" charset="0"/>
              <a:buNone/>
              <a:defRPr/>
            </a:pPr>
            <a:r>
              <a:rPr lang="en-US" altLang="en-US" sz="1400" dirty="0">
                <a:solidFill>
                  <a:schemeClr val="tx1"/>
                </a:solidFill>
              </a:rPr>
              <a:t>The ISA-95 standard describes the interface content between manufacturing operations and control functions and other enterprise functions. The goal is to have enterprise systems and extensible control systems that co-exist and inter-operate while maintaining separation and identity.  From this model, Operational Technology is defined as a function of manufacturing and not Informational Technology.</a:t>
            </a:r>
            <a:endParaRPr lang="en-US" altLang="en-US" sz="1400" dirty="0"/>
          </a:p>
          <a:p>
            <a:pPr>
              <a:defRPr/>
            </a:pPr>
            <a:r>
              <a:rPr lang="en-US" altLang="en-US" sz="1400" dirty="0" smtClean="0">
                <a:solidFill>
                  <a:schemeClr val="tx1"/>
                </a:solidFill>
              </a:rPr>
              <a:t>A </a:t>
            </a:r>
            <a:r>
              <a:rPr lang="en-US" altLang="en-US" sz="1400" dirty="0">
                <a:solidFill>
                  <a:schemeClr val="tx1"/>
                </a:solidFill>
              </a:rPr>
              <a:t>function is in the manufacturing and control domain if</a:t>
            </a:r>
            <a:r>
              <a:rPr lang="en-US" altLang="en-US" sz="1400" dirty="0" smtClean="0">
                <a:solidFill>
                  <a:schemeClr val="tx1"/>
                </a:solidFill>
              </a:rPr>
              <a:t>:</a:t>
            </a:r>
            <a:endParaRPr lang="en-US" altLang="en-US" sz="1400" dirty="0">
              <a:solidFill>
                <a:schemeClr val="tx1"/>
              </a:solidFill>
            </a:endParaRPr>
          </a:p>
          <a:p>
            <a:pPr lvl="1">
              <a:defRPr/>
            </a:pPr>
            <a:r>
              <a:rPr lang="en-US" altLang="en-US" sz="1200" i="1" dirty="0">
                <a:solidFill>
                  <a:srgbClr val="1F497D"/>
                </a:solidFill>
              </a:rPr>
              <a:t>The function is critical to product quality.</a:t>
            </a:r>
          </a:p>
          <a:p>
            <a:pPr lvl="1">
              <a:defRPr/>
            </a:pPr>
            <a:r>
              <a:rPr lang="en-US" altLang="en-US" sz="1200" i="1" dirty="0">
                <a:solidFill>
                  <a:srgbClr val="1F497D"/>
                </a:solidFill>
              </a:rPr>
              <a:t>The function is critical to plant safety.</a:t>
            </a:r>
          </a:p>
          <a:p>
            <a:pPr lvl="1">
              <a:defRPr/>
            </a:pPr>
            <a:r>
              <a:rPr lang="en-US" altLang="en-US" sz="1200" i="1" dirty="0">
                <a:solidFill>
                  <a:srgbClr val="1F497D"/>
                </a:solidFill>
              </a:rPr>
              <a:t>The function is critical to plant reliability.</a:t>
            </a:r>
          </a:p>
          <a:p>
            <a:pPr lvl="1">
              <a:defRPr/>
            </a:pPr>
            <a:r>
              <a:rPr lang="en-US" altLang="en-US" sz="1200" i="1" dirty="0">
                <a:solidFill>
                  <a:srgbClr val="1F497D"/>
                </a:solidFill>
              </a:rPr>
              <a:t>The function is critical to efficiency.</a:t>
            </a:r>
          </a:p>
          <a:p>
            <a:pPr lvl="1">
              <a:defRPr/>
            </a:pPr>
            <a:r>
              <a:rPr lang="en-US" altLang="en-US" sz="1200" i="1" dirty="0">
                <a:solidFill>
                  <a:srgbClr val="1F497D"/>
                </a:solidFill>
              </a:rPr>
              <a:t>The function is critical to maintaining product or regulatory compliance</a:t>
            </a:r>
            <a:r>
              <a:rPr lang="en-US" altLang="en-US" sz="1200" i="1" dirty="0" smtClean="0">
                <a:solidFill>
                  <a:srgbClr val="1F497D"/>
                </a:solidFill>
              </a:rPr>
              <a:t>.</a:t>
            </a:r>
          </a:p>
          <a:p>
            <a:pPr>
              <a:defRPr/>
            </a:pPr>
            <a:r>
              <a:rPr lang="en-US" altLang="en-US" sz="1400" b="1" dirty="0">
                <a:solidFill>
                  <a:schemeClr val="tx1"/>
                </a:solidFill>
              </a:rPr>
              <a:t>Because these responsibilities lie within the plant</a:t>
            </a:r>
            <a:r>
              <a:rPr lang="en-US" altLang="en-US" sz="1400" b="1" dirty="0" smtClean="0">
                <a:solidFill>
                  <a:schemeClr val="tx1"/>
                </a:solidFill>
              </a:rPr>
              <a:t>.</a:t>
            </a:r>
            <a:endParaRPr lang="en-US" altLang="en-US" sz="1400" b="1" dirty="0">
              <a:solidFill>
                <a:schemeClr val="tx1"/>
              </a:solidFill>
            </a:endParaRPr>
          </a:p>
        </p:txBody>
      </p:sp>
      <p:sp>
        <p:nvSpPr>
          <p:cNvPr id="7" name="TOC"/>
          <p:cNvSpPr txBox="1">
            <a:spLocks/>
          </p:cNvSpPr>
          <p:nvPr/>
        </p:nvSpPr>
        <p:spPr bwMode="auto">
          <a:xfrm>
            <a:off x="2655736" y="5907798"/>
            <a:ext cx="6026302" cy="28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buFont typeface="Lucida Sans Unicode" pitchFamily="34" charset="0"/>
              <a:buNone/>
            </a:pPr>
            <a:r>
              <a:rPr lang="en-US" altLang="en-US" sz="800" i="1" dirty="0">
                <a:solidFill>
                  <a:schemeClr val="tx1"/>
                </a:solidFill>
              </a:rPr>
              <a:t>Source:  ANSI/ISA-95.00.01-2010 (IEC 62264-1 Mod) Enterprise-Control System Integration</a:t>
            </a:r>
            <a:endParaRPr lang="en-US" altLang="en-US" sz="1400" dirty="0"/>
          </a:p>
        </p:txBody>
      </p:sp>
      <p:sp>
        <p:nvSpPr>
          <p:cNvPr id="6"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18</a:t>
            </a:fld>
            <a:endParaRPr lang="fr-FR" altLang="en-US" sz="800" dirty="0" smtClean="0">
              <a:solidFill>
                <a:schemeClr val="bg1"/>
              </a:solidFill>
            </a:endParaRPr>
          </a:p>
        </p:txBody>
      </p:sp>
    </p:spTree>
    <p:extLst>
      <p:ext uri="{BB962C8B-B14F-4D97-AF65-F5344CB8AC3E}">
        <p14:creationId xmlns:p14="http://schemas.microsoft.com/office/powerpoint/2010/main" val="187047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5">
                                            <p:txEl>
                                              <p:pRg st="0" end="0"/>
                                            </p:txEl>
                                          </p:spTgt>
                                        </p:tgtEl>
                                        <p:attrNameLst>
                                          <p:attrName>style.opacity</p:attrName>
                                        </p:attrNameLst>
                                      </p:cBhvr>
                                      <p:to>
                                        <p:strVal val="0.5"/>
                                      </p:to>
                                    </p:set>
                                    <p:animEffect filter="image" prLst="opacity: 0.5">
                                      <p:cBhvr rctx="IE">
                                        <p:cTn id="12" dur="indefinite"/>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fade">
                                      <p:cBhvr>
                                        <p:cTn id="18" dur="500"/>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mph" presetSubtype="0" nodeType="clickEffect">
                                  <p:stCondLst>
                                    <p:cond delay="0"/>
                                  </p:stCondLst>
                                  <p:childTnLst>
                                    <p:set>
                                      <p:cBhvr rctx="PPT">
                                        <p:cTn id="37" dur="indefinite"/>
                                        <p:tgtEl>
                                          <p:spTgt spid="5">
                                            <p:txEl>
                                              <p:pRg st="1" end="1"/>
                                            </p:txEl>
                                          </p:spTgt>
                                        </p:tgtEl>
                                        <p:attrNameLst>
                                          <p:attrName>style.opacity</p:attrName>
                                        </p:attrNameLst>
                                      </p:cBhvr>
                                      <p:to>
                                        <p:strVal val="0.5"/>
                                      </p:to>
                                    </p:set>
                                    <p:animEffect filter="image" prLst="opacity: 0.5">
                                      <p:cBhvr rctx="IE">
                                        <p:cTn id="38" dur="indefinite"/>
                                        <p:tgtEl>
                                          <p:spTgt spid="5">
                                            <p:txEl>
                                              <p:pRg st="1" end="1"/>
                                            </p:txEl>
                                          </p:spTgt>
                                        </p:tgtEl>
                                      </p:cBhvr>
                                    </p:animEffect>
                                  </p:childTnLst>
                                </p:cTn>
                              </p:par>
                              <p:par>
                                <p:cTn id="39" presetID="9" presetClass="emph" presetSubtype="0" nodeType="withEffect">
                                  <p:stCondLst>
                                    <p:cond delay="0"/>
                                  </p:stCondLst>
                                  <p:childTnLst>
                                    <p:set>
                                      <p:cBhvr rctx="PPT">
                                        <p:cTn id="40" dur="indefinite"/>
                                        <p:tgtEl>
                                          <p:spTgt spid="5">
                                            <p:txEl>
                                              <p:pRg st="2" end="2"/>
                                            </p:txEl>
                                          </p:spTgt>
                                        </p:tgtEl>
                                        <p:attrNameLst>
                                          <p:attrName>style.opacity</p:attrName>
                                        </p:attrNameLst>
                                      </p:cBhvr>
                                      <p:to>
                                        <p:strVal val="0.5"/>
                                      </p:to>
                                    </p:set>
                                    <p:animEffect filter="image" prLst="opacity: 0.5">
                                      <p:cBhvr rctx="IE">
                                        <p:cTn id="41" dur="indefinite"/>
                                        <p:tgtEl>
                                          <p:spTgt spid="5">
                                            <p:txEl>
                                              <p:pRg st="2" end="2"/>
                                            </p:txEl>
                                          </p:spTgt>
                                        </p:tgtEl>
                                      </p:cBhvr>
                                    </p:animEffect>
                                  </p:childTnLst>
                                </p:cTn>
                              </p:par>
                              <p:par>
                                <p:cTn id="42" presetID="9" presetClass="emph" presetSubtype="0" nodeType="withEffect">
                                  <p:stCondLst>
                                    <p:cond delay="0"/>
                                  </p:stCondLst>
                                  <p:childTnLst>
                                    <p:set>
                                      <p:cBhvr rctx="PPT">
                                        <p:cTn id="43" dur="indefinite"/>
                                        <p:tgtEl>
                                          <p:spTgt spid="5">
                                            <p:txEl>
                                              <p:pRg st="3" end="3"/>
                                            </p:txEl>
                                          </p:spTgt>
                                        </p:tgtEl>
                                        <p:attrNameLst>
                                          <p:attrName>style.opacity</p:attrName>
                                        </p:attrNameLst>
                                      </p:cBhvr>
                                      <p:to>
                                        <p:strVal val="0.5"/>
                                      </p:to>
                                    </p:set>
                                    <p:animEffect filter="image" prLst="opacity: 0.5">
                                      <p:cBhvr rctx="IE">
                                        <p:cTn id="44" dur="indefinite"/>
                                        <p:tgtEl>
                                          <p:spTgt spid="5">
                                            <p:txEl>
                                              <p:pRg st="3" end="3"/>
                                            </p:txEl>
                                          </p:spTgt>
                                        </p:tgtEl>
                                      </p:cBhvr>
                                    </p:animEffect>
                                  </p:childTnLst>
                                </p:cTn>
                              </p:par>
                              <p:par>
                                <p:cTn id="45" presetID="9" presetClass="emph" presetSubtype="0" nodeType="withEffect">
                                  <p:stCondLst>
                                    <p:cond delay="0"/>
                                  </p:stCondLst>
                                  <p:childTnLst>
                                    <p:set>
                                      <p:cBhvr rctx="PPT">
                                        <p:cTn id="46" dur="indefinite"/>
                                        <p:tgtEl>
                                          <p:spTgt spid="5">
                                            <p:txEl>
                                              <p:pRg st="4" end="4"/>
                                            </p:txEl>
                                          </p:spTgt>
                                        </p:tgtEl>
                                        <p:attrNameLst>
                                          <p:attrName>style.opacity</p:attrName>
                                        </p:attrNameLst>
                                      </p:cBhvr>
                                      <p:to>
                                        <p:strVal val="0.5"/>
                                      </p:to>
                                    </p:set>
                                    <p:animEffect filter="image" prLst="opacity: 0.5">
                                      <p:cBhvr rctx="IE">
                                        <p:cTn id="47" dur="indefinite"/>
                                        <p:tgtEl>
                                          <p:spTgt spid="5">
                                            <p:txEl>
                                              <p:pRg st="4" end="4"/>
                                            </p:txEl>
                                          </p:spTgt>
                                        </p:tgtEl>
                                      </p:cBhvr>
                                    </p:animEffect>
                                  </p:childTnLst>
                                </p:cTn>
                              </p:par>
                              <p:par>
                                <p:cTn id="48" presetID="9" presetClass="emph" presetSubtype="0" nodeType="withEffect">
                                  <p:stCondLst>
                                    <p:cond delay="0"/>
                                  </p:stCondLst>
                                  <p:childTnLst>
                                    <p:set>
                                      <p:cBhvr rctx="PPT">
                                        <p:cTn id="49" dur="indefinite"/>
                                        <p:tgtEl>
                                          <p:spTgt spid="5">
                                            <p:txEl>
                                              <p:pRg st="5" end="5"/>
                                            </p:txEl>
                                          </p:spTgt>
                                        </p:tgtEl>
                                        <p:attrNameLst>
                                          <p:attrName>style.opacity</p:attrName>
                                        </p:attrNameLst>
                                      </p:cBhvr>
                                      <p:to>
                                        <p:strVal val="0.5"/>
                                      </p:to>
                                    </p:set>
                                    <p:animEffect filter="image" prLst="opacity: 0.5">
                                      <p:cBhvr rctx="IE">
                                        <p:cTn id="50" dur="indefinite"/>
                                        <p:tgtEl>
                                          <p:spTgt spid="5">
                                            <p:txEl>
                                              <p:pRg st="5" end="5"/>
                                            </p:txEl>
                                          </p:spTgt>
                                        </p:tgtEl>
                                      </p:cBhvr>
                                    </p:animEffect>
                                  </p:childTnLst>
                                </p:cTn>
                              </p:par>
                              <p:par>
                                <p:cTn id="51" presetID="9" presetClass="emph" presetSubtype="0" nodeType="withEffect">
                                  <p:stCondLst>
                                    <p:cond delay="0"/>
                                  </p:stCondLst>
                                  <p:childTnLst>
                                    <p:set>
                                      <p:cBhvr rctx="PPT">
                                        <p:cTn id="52" dur="indefinite"/>
                                        <p:tgtEl>
                                          <p:spTgt spid="5">
                                            <p:txEl>
                                              <p:pRg st="6" end="6"/>
                                            </p:txEl>
                                          </p:spTgt>
                                        </p:tgtEl>
                                        <p:attrNameLst>
                                          <p:attrName>style.opacity</p:attrName>
                                        </p:attrNameLst>
                                      </p:cBhvr>
                                      <p:to>
                                        <p:strVal val="0.5"/>
                                      </p:to>
                                    </p:set>
                                    <p:animEffect filter="image" prLst="opacity: 0.5">
                                      <p:cBhvr rctx="IE">
                                        <p:cTn id="53" dur="indefinite"/>
                                        <p:tgtEl>
                                          <p:spTgt spid="5">
                                            <p:txEl>
                                              <p:pRg st="6" end="6"/>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Our ISA-95 based Site-level implementation</a:t>
            </a:r>
          </a:p>
        </p:txBody>
      </p:sp>
      <p:sp>
        <p:nvSpPr>
          <p:cNvPr id="6" name="TOC"/>
          <p:cNvSpPr txBox="1">
            <a:spLocks/>
          </p:cNvSpPr>
          <p:nvPr/>
        </p:nvSpPr>
        <p:spPr bwMode="auto">
          <a:xfrm>
            <a:off x="539750" y="1039570"/>
            <a:ext cx="8142288" cy="522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buFont typeface="Lucida Sans Unicode" pitchFamily="34" charset="0"/>
              <a:buNone/>
            </a:pPr>
            <a:r>
              <a:rPr lang="en-US" altLang="en-US" sz="1400" dirty="0">
                <a:solidFill>
                  <a:schemeClr val="tx1"/>
                </a:solidFill>
              </a:rPr>
              <a:t>At the </a:t>
            </a:r>
            <a:r>
              <a:rPr lang="en-US" altLang="en-US" sz="1400" i="1" dirty="0">
                <a:solidFill>
                  <a:schemeClr val="tx1"/>
                </a:solidFill>
              </a:rPr>
              <a:t>site level</a:t>
            </a:r>
            <a:r>
              <a:rPr lang="en-US" altLang="en-US" sz="1400" dirty="0">
                <a:solidFill>
                  <a:schemeClr val="tx1"/>
                </a:solidFill>
              </a:rPr>
              <a:t>, these manufacturing and enterprise systems may provide service delivery and functions as shown below.</a:t>
            </a:r>
          </a:p>
        </p:txBody>
      </p:sp>
      <p:sp>
        <p:nvSpPr>
          <p:cNvPr id="7"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19</a:t>
            </a:fld>
            <a:endParaRPr lang="fr-FR" altLang="en-US" sz="800" dirty="0" smtClean="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16" y="1561935"/>
            <a:ext cx="7286494" cy="457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359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OC"/>
          <p:cNvSpPr txBox="1">
            <a:spLocks/>
          </p:cNvSpPr>
          <p:nvPr/>
        </p:nvSpPr>
        <p:spPr bwMode="auto">
          <a:xfrm>
            <a:off x="539750" y="1029008"/>
            <a:ext cx="8142288" cy="514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buFont typeface="Lucida Sans Unicode" pitchFamily="34" charset="0"/>
              <a:buNone/>
            </a:pPr>
            <a:r>
              <a:rPr lang="en-US" altLang="en-US" sz="1400" dirty="0">
                <a:solidFill>
                  <a:schemeClr val="tx1"/>
                </a:solidFill>
              </a:rPr>
              <a:t>Avid Solutions, a US-based systems integrator, and bioMérieux, </a:t>
            </a:r>
            <a:r>
              <a:rPr lang="en-US" altLang="en-US" sz="1400" dirty="0" smtClean="0">
                <a:solidFill>
                  <a:schemeClr val="tx1"/>
                </a:solidFill>
              </a:rPr>
              <a:t>the leading global </a:t>
            </a:r>
            <a:r>
              <a:rPr lang="en-US" altLang="en-US" sz="1400" dirty="0">
                <a:solidFill>
                  <a:schemeClr val="tx1"/>
                </a:solidFill>
              </a:rPr>
              <a:t>medical diagnostics manufacturer</a:t>
            </a:r>
            <a:r>
              <a:rPr lang="en-US" altLang="en-US" sz="1400" i="1" dirty="0">
                <a:solidFill>
                  <a:schemeClr val="tx1"/>
                </a:solidFill>
              </a:rPr>
              <a:t>,</a:t>
            </a:r>
            <a:r>
              <a:rPr lang="en-US" altLang="en-US" sz="1400" dirty="0">
                <a:solidFill>
                  <a:schemeClr val="tx1"/>
                </a:solidFill>
              </a:rPr>
              <a:t> have been working together as “trusted partners” on several large capital automation projects since 2011.  </a:t>
            </a:r>
            <a:r>
              <a:rPr lang="en-US" altLang="en-US" sz="1400" dirty="0" smtClean="0">
                <a:solidFill>
                  <a:schemeClr val="tx1"/>
                </a:solidFill>
              </a:rPr>
              <a:t>We </a:t>
            </a:r>
            <a:r>
              <a:rPr lang="en-US" altLang="en-US" sz="1400" dirty="0">
                <a:solidFill>
                  <a:schemeClr val="tx1"/>
                </a:solidFill>
              </a:rPr>
              <a:t>have been engaged in the design and installation of a new validated formulation and filling line, working with local, national and international OEM, engineering and construction firms</a:t>
            </a:r>
            <a:r>
              <a:rPr lang="en-US" altLang="en-US" sz="1400" dirty="0" smtClean="0">
                <a:solidFill>
                  <a:schemeClr val="tx1"/>
                </a:solidFill>
              </a:rPr>
              <a:t>.</a:t>
            </a:r>
          </a:p>
          <a:p>
            <a:pPr>
              <a:buFont typeface="Lucida Sans Unicode" pitchFamily="34" charset="0"/>
              <a:buNone/>
            </a:pPr>
            <a:endParaRPr lang="en-US" altLang="en-US" sz="1400" dirty="0">
              <a:solidFill>
                <a:schemeClr val="tx1"/>
              </a:solidFill>
            </a:endParaRPr>
          </a:p>
          <a:p>
            <a:pPr>
              <a:buFont typeface="Lucida Sans Unicode" pitchFamily="34" charset="0"/>
              <a:buNone/>
            </a:pPr>
            <a:r>
              <a:rPr lang="en-US" altLang="en-US" sz="1400" dirty="0">
                <a:solidFill>
                  <a:schemeClr val="tx1"/>
                </a:solidFill>
              </a:rPr>
              <a:t>This presentation will focus on how the convergence of Automation, Industrial IT and Operational Technology is continuously leveraged to transform our manufacturing site from multiple “islands of automation” to a fully integrated center of excellence.  Additionally, we will communicate the rationale for key design and implementation choices</a:t>
            </a:r>
            <a:r>
              <a:rPr lang="en-US" altLang="en-US" sz="1400" dirty="0" smtClean="0">
                <a:solidFill>
                  <a:schemeClr val="tx1"/>
                </a:solidFill>
              </a:rPr>
              <a:t>.</a:t>
            </a:r>
          </a:p>
          <a:p>
            <a:pPr>
              <a:buFont typeface="Lucida Sans Unicode" pitchFamily="34" charset="0"/>
              <a:buNone/>
            </a:pPr>
            <a:endParaRPr lang="en-US" altLang="en-US" sz="1400" dirty="0">
              <a:solidFill>
                <a:schemeClr val="tx1"/>
              </a:solidFill>
            </a:endParaRPr>
          </a:p>
          <a:p>
            <a:pPr>
              <a:buFont typeface="Lucida Sans Unicode" pitchFamily="34" charset="0"/>
              <a:buNone/>
            </a:pPr>
            <a:r>
              <a:rPr lang="en-US" altLang="en-US" sz="1400" dirty="0">
                <a:solidFill>
                  <a:schemeClr val="tx1"/>
                </a:solidFill>
              </a:rPr>
              <a:t>Operational Technology adds measurable business value to a facility by building upon plant-floor automation to generate manufacturing-based business analytics.  We will be demonstrate this value through growth, improved compliance and system sustainability.</a:t>
            </a:r>
          </a:p>
        </p:txBody>
      </p:sp>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A brief bit about us and this presentation</a:t>
            </a:r>
          </a:p>
        </p:txBody>
      </p:sp>
      <p:sp>
        <p:nvSpPr>
          <p:cNvPr id="5"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2</a:t>
            </a:fld>
            <a:endParaRPr lang="fr-FR" altLang="en-US" sz="800" dirty="0" smtClean="0">
              <a:solidFill>
                <a:schemeClr val="bg1"/>
              </a:solidFill>
            </a:endParaRPr>
          </a:p>
        </p:txBody>
      </p:sp>
    </p:spTree>
    <p:extLst>
      <p:ext uri="{BB962C8B-B14F-4D97-AF65-F5344CB8AC3E}">
        <p14:creationId xmlns:p14="http://schemas.microsoft.com/office/powerpoint/2010/main" val="56736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7">
                                            <p:txEl>
                                              <p:pRg st="0" end="0"/>
                                            </p:txEl>
                                          </p:spTgt>
                                        </p:tgtEl>
                                        <p:attrNameLst>
                                          <p:attrName>style.opacity</p:attrName>
                                        </p:attrNameLst>
                                      </p:cBhvr>
                                      <p:to>
                                        <p:strVal val="0.5"/>
                                      </p:to>
                                    </p:set>
                                    <p:animEffect filter="image" prLst="opacity: 0.5">
                                      <p:cBhvr rctx="IE">
                                        <p:cTn id="12" dur="indefinite"/>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7">
                                            <p:txEl>
                                              <p:pRg st="2" end="2"/>
                                            </p:txEl>
                                          </p:spTgt>
                                        </p:tgtEl>
                                        <p:attrNameLst>
                                          <p:attrName>style.opacity</p:attrName>
                                        </p:attrNameLst>
                                      </p:cBhvr>
                                      <p:to>
                                        <p:strVal val="0.5"/>
                                      </p:to>
                                    </p:set>
                                    <p:animEffect filter="image" prLst="opacity: 0.5">
                                      <p:cBhvr rctx="IE">
                                        <p:cTn id="20" dur="indefinite"/>
                                        <p:tgtEl>
                                          <p:spTgt spid="7">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Our ISA-95 based Enterprise implementation</a:t>
            </a:r>
          </a:p>
        </p:txBody>
      </p:sp>
      <p:sp>
        <p:nvSpPr>
          <p:cNvPr id="4" name="TOC"/>
          <p:cNvSpPr txBox="1">
            <a:spLocks/>
          </p:cNvSpPr>
          <p:nvPr/>
        </p:nvSpPr>
        <p:spPr bwMode="auto">
          <a:xfrm>
            <a:off x="539750" y="1039570"/>
            <a:ext cx="8142288" cy="52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buFont typeface="Lucida Sans Unicode" pitchFamily="34" charset="0"/>
              <a:buNone/>
            </a:pPr>
            <a:r>
              <a:rPr lang="en-US" altLang="en-US" sz="1400" dirty="0">
                <a:solidFill>
                  <a:schemeClr val="tx1"/>
                </a:solidFill>
              </a:rPr>
              <a:t>At the </a:t>
            </a:r>
            <a:r>
              <a:rPr lang="en-US" altLang="en-US" sz="1400" i="1" dirty="0">
                <a:solidFill>
                  <a:schemeClr val="tx1"/>
                </a:solidFill>
              </a:rPr>
              <a:t>enterprise level</a:t>
            </a:r>
            <a:r>
              <a:rPr lang="en-US" altLang="en-US" sz="1400" dirty="0">
                <a:solidFill>
                  <a:schemeClr val="tx1"/>
                </a:solidFill>
              </a:rPr>
              <a:t>, these manufacturing and enterprise systems may provide service delivery and functions as shown below.</a:t>
            </a:r>
          </a:p>
        </p:txBody>
      </p:sp>
      <p:sp>
        <p:nvSpPr>
          <p:cNvPr id="6"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20</a:t>
            </a:fld>
            <a:endParaRPr lang="fr-FR" altLang="en-US" sz="800" dirty="0" smtClean="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76" y="1561604"/>
            <a:ext cx="8052555" cy="444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372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Why did we create an OT group?</a:t>
            </a:r>
          </a:p>
        </p:txBody>
      </p:sp>
      <p:sp>
        <p:nvSpPr>
          <p:cNvPr id="6" name="TOC"/>
          <p:cNvSpPr txBox="1">
            <a:spLocks/>
          </p:cNvSpPr>
          <p:nvPr/>
        </p:nvSpPr>
        <p:spPr bwMode="auto">
          <a:xfrm>
            <a:off x="539750" y="1039569"/>
            <a:ext cx="8142288" cy="514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smtClean="0">
                <a:solidFill>
                  <a:schemeClr val="tx1"/>
                </a:solidFill>
              </a:rPr>
              <a:t>Executive </a:t>
            </a:r>
            <a:r>
              <a:rPr lang="en-US" altLang="en-US" sz="1400" dirty="0" smtClean="0">
                <a:solidFill>
                  <a:schemeClr val="tx1"/>
                </a:solidFill>
              </a:rPr>
              <a:t>and Site management required improvements with the automation systems and manufacturing infrastructure</a:t>
            </a:r>
            <a:r>
              <a:rPr lang="en-US" altLang="en-US" sz="1400" dirty="0" smtClean="0">
                <a:solidFill>
                  <a:schemeClr val="tx1"/>
                </a:solidFill>
              </a:rPr>
              <a:t>.</a:t>
            </a:r>
          </a:p>
          <a:p>
            <a:r>
              <a:rPr lang="en-US" altLang="en-US" sz="1400" dirty="0">
                <a:solidFill>
                  <a:schemeClr val="tx1"/>
                </a:solidFill>
              </a:rPr>
              <a:t>No technical group existed within our organization that had the responsibility for developing a cohesive automation vision for coordination of manufacturing data at the site and wide-area levels.</a:t>
            </a:r>
          </a:p>
          <a:p>
            <a:r>
              <a:rPr lang="en-US" altLang="en-US" sz="1400" dirty="0" smtClean="0">
                <a:solidFill>
                  <a:schemeClr val="tx1"/>
                </a:solidFill>
              </a:rPr>
              <a:t>There </a:t>
            </a:r>
            <a:r>
              <a:rPr lang="en-US" altLang="en-US" sz="1400" dirty="0">
                <a:solidFill>
                  <a:schemeClr val="tx1"/>
                </a:solidFill>
              </a:rPr>
              <a:t>was no recognition or support from Corporate </a:t>
            </a:r>
            <a:r>
              <a:rPr lang="en-US" altLang="en-US" sz="1400" dirty="0" smtClean="0">
                <a:solidFill>
                  <a:schemeClr val="tx1"/>
                </a:solidFill>
              </a:rPr>
              <a:t>IT when it came to manufacturing systems.</a:t>
            </a:r>
            <a:endParaRPr lang="en-US" altLang="en-US" sz="1400" dirty="0">
              <a:solidFill>
                <a:schemeClr val="tx1"/>
              </a:solidFill>
            </a:endParaRPr>
          </a:p>
        </p:txBody>
      </p:sp>
      <p:sp>
        <p:nvSpPr>
          <p:cNvPr id="11"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21</a:t>
            </a:fld>
            <a:endParaRPr lang="fr-FR" altLang="en-US" sz="800" dirty="0" smtClean="0">
              <a:solidFill>
                <a:schemeClr val="bg1"/>
              </a:solidFill>
            </a:endParaRPr>
          </a:p>
        </p:txBody>
      </p:sp>
    </p:spTree>
    <p:extLst>
      <p:ext uri="{BB962C8B-B14F-4D97-AF65-F5344CB8AC3E}">
        <p14:creationId xmlns:p14="http://schemas.microsoft.com/office/powerpoint/2010/main" val="140788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6">
                                            <p:txEl>
                                              <p:pRg st="0" end="0"/>
                                            </p:txEl>
                                          </p:spTgt>
                                        </p:tgtEl>
                                        <p:attrNameLst>
                                          <p:attrName>style.opacity</p:attrName>
                                        </p:attrNameLst>
                                      </p:cBhvr>
                                      <p:to>
                                        <p:strVal val="0.5"/>
                                      </p:to>
                                    </p:set>
                                    <p:animEffect filter="image" prLst="opacity: 0.5">
                                      <p:cBhvr rctx="IE">
                                        <p:cTn id="12" dur="indefinite"/>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6">
                                            <p:txEl>
                                              <p:pRg st="1" end="1"/>
                                            </p:txEl>
                                          </p:spTgt>
                                        </p:tgtEl>
                                        <p:attrNameLst>
                                          <p:attrName>style.opacity</p:attrName>
                                        </p:attrNameLst>
                                      </p:cBhvr>
                                      <p:to>
                                        <p:strVal val="0.5"/>
                                      </p:to>
                                    </p:set>
                                    <p:animEffect filter="image" prLst="opacity: 0.5">
                                      <p:cBhvr rctx="IE">
                                        <p:cTn id="20" dur="indefinite"/>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What does </a:t>
            </a:r>
            <a:r>
              <a:rPr lang="en-US" altLang="en-US" sz="2800" b="1" dirty="0" smtClean="0">
                <a:solidFill>
                  <a:schemeClr val="accent1"/>
                </a:solidFill>
              </a:rPr>
              <a:t>the </a:t>
            </a:r>
            <a:r>
              <a:rPr lang="en-US" altLang="en-US" sz="2800" b="1" dirty="0" smtClean="0">
                <a:solidFill>
                  <a:schemeClr val="accent1"/>
                </a:solidFill>
              </a:rPr>
              <a:t>OT group </a:t>
            </a:r>
            <a:r>
              <a:rPr lang="en-US" altLang="en-US" sz="2800" b="1" dirty="0" smtClean="0">
                <a:solidFill>
                  <a:schemeClr val="accent1"/>
                </a:solidFill>
              </a:rPr>
              <a:t>deliver?</a:t>
            </a:r>
            <a:endParaRPr lang="en-US" altLang="en-US" sz="2800" b="1" dirty="0" smtClean="0">
              <a:solidFill>
                <a:schemeClr val="accent1"/>
              </a:solidFill>
            </a:endParaRPr>
          </a:p>
        </p:txBody>
      </p:sp>
      <p:sp>
        <p:nvSpPr>
          <p:cNvPr id="5" name="TOC"/>
          <p:cNvSpPr txBox="1">
            <a:spLocks/>
          </p:cNvSpPr>
          <p:nvPr/>
        </p:nvSpPr>
        <p:spPr bwMode="auto">
          <a:xfrm>
            <a:off x="539750" y="1039569"/>
            <a:ext cx="8142288" cy="514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smtClean="0">
                <a:solidFill>
                  <a:schemeClr val="tx1"/>
                </a:solidFill>
              </a:rPr>
              <a:t>A </a:t>
            </a:r>
            <a:r>
              <a:rPr lang="en-US" altLang="en-US" sz="1400" dirty="0">
                <a:solidFill>
                  <a:schemeClr val="tx1"/>
                </a:solidFill>
              </a:rPr>
              <a:t>dedicated team, with special manufacturing-centric skills, outside of Corporate </a:t>
            </a:r>
            <a:r>
              <a:rPr lang="en-US" altLang="en-US" sz="1400" dirty="0" smtClean="0">
                <a:solidFill>
                  <a:schemeClr val="tx1"/>
                </a:solidFill>
              </a:rPr>
              <a:t>IT.</a:t>
            </a:r>
            <a:endParaRPr lang="en-US" altLang="en-US" sz="1400" dirty="0">
              <a:solidFill>
                <a:schemeClr val="tx1"/>
              </a:solidFill>
            </a:endParaRPr>
          </a:p>
          <a:p>
            <a:pPr lvl="1"/>
            <a:r>
              <a:rPr lang="en-US" altLang="en-US" sz="1200" i="1" dirty="0">
                <a:solidFill>
                  <a:srgbClr val="1F497D"/>
                </a:solidFill>
              </a:rPr>
              <a:t>Automation Engineering </a:t>
            </a:r>
            <a:r>
              <a:rPr lang="en-US" altLang="en-US" sz="1200" i="1" dirty="0" smtClean="0">
                <a:solidFill>
                  <a:srgbClr val="1F497D"/>
                </a:solidFill>
              </a:rPr>
              <a:t>and Operational Technology require teams </a:t>
            </a:r>
            <a:r>
              <a:rPr lang="en-US" altLang="en-US" sz="1200" i="1" dirty="0">
                <a:solidFill>
                  <a:srgbClr val="1F497D"/>
                </a:solidFill>
              </a:rPr>
              <a:t>of dedicated professionals </a:t>
            </a:r>
            <a:r>
              <a:rPr lang="en-US" altLang="en-US" sz="1200" i="1" dirty="0" smtClean="0">
                <a:solidFill>
                  <a:srgbClr val="1F497D"/>
                </a:solidFill>
              </a:rPr>
              <a:t>to </a:t>
            </a:r>
            <a:r>
              <a:rPr lang="en-US" altLang="en-US" sz="1200" i="1" dirty="0">
                <a:solidFill>
                  <a:srgbClr val="1F497D"/>
                </a:solidFill>
              </a:rPr>
              <a:t>provide support for the </a:t>
            </a:r>
            <a:r>
              <a:rPr lang="en-US" altLang="en-US" sz="1200" i="1" dirty="0" smtClean="0">
                <a:solidFill>
                  <a:srgbClr val="1F497D"/>
                </a:solidFill>
              </a:rPr>
              <a:t>site and the enterprise.  </a:t>
            </a:r>
            <a:r>
              <a:rPr lang="en-US" altLang="en-US" sz="1200" i="1" dirty="0">
                <a:solidFill>
                  <a:srgbClr val="1F497D"/>
                </a:solidFill>
              </a:rPr>
              <a:t>These systems must be managed on a 24x7 basis by </a:t>
            </a:r>
            <a:r>
              <a:rPr lang="en-US" altLang="en-US" sz="1200" i="1" dirty="0" smtClean="0">
                <a:solidFill>
                  <a:srgbClr val="1F497D"/>
                </a:solidFill>
              </a:rPr>
              <a:t>dedicated</a:t>
            </a:r>
            <a:r>
              <a:rPr lang="en-US" altLang="en-US" sz="1200" i="1" dirty="0">
                <a:solidFill>
                  <a:srgbClr val="1F497D"/>
                </a:solidFill>
              </a:rPr>
              <a:t>, </a:t>
            </a:r>
            <a:r>
              <a:rPr lang="en-US" altLang="en-US" sz="1200" i="1" dirty="0" smtClean="0">
                <a:solidFill>
                  <a:srgbClr val="1F497D"/>
                </a:solidFill>
              </a:rPr>
              <a:t>site-based teams.</a:t>
            </a:r>
            <a:endParaRPr lang="en-US" altLang="en-US" sz="1200" i="1" dirty="0">
              <a:solidFill>
                <a:srgbClr val="1F497D"/>
              </a:solidFill>
            </a:endParaRPr>
          </a:p>
          <a:p>
            <a:pPr lvl="1"/>
            <a:r>
              <a:rPr lang="en-US" altLang="en-US" sz="1200" i="1" dirty="0" smtClean="0">
                <a:solidFill>
                  <a:srgbClr val="1F497D"/>
                </a:solidFill>
              </a:rPr>
              <a:t>Support </a:t>
            </a:r>
            <a:r>
              <a:rPr lang="en-US" altLang="en-US" sz="1200" i="1" dirty="0">
                <a:solidFill>
                  <a:srgbClr val="1F497D"/>
                </a:solidFill>
              </a:rPr>
              <a:t>by off-site IT personnel does not provide the rapid response capability and technical expertise that automation systems and manufacturing operations </a:t>
            </a:r>
            <a:r>
              <a:rPr lang="en-US" altLang="en-US" sz="1200" i="1" dirty="0" smtClean="0">
                <a:solidFill>
                  <a:srgbClr val="1F497D"/>
                </a:solidFill>
              </a:rPr>
              <a:t>require.</a:t>
            </a:r>
            <a:endParaRPr lang="en-US" altLang="en-US" sz="1200" i="1" dirty="0">
              <a:solidFill>
                <a:srgbClr val="1F497D"/>
              </a:solidFill>
            </a:endParaRPr>
          </a:p>
          <a:p>
            <a:pPr lvl="1"/>
            <a:r>
              <a:rPr lang="en-US" altLang="en-US" sz="1200" i="1" dirty="0" smtClean="0">
                <a:solidFill>
                  <a:srgbClr val="1F497D"/>
                </a:solidFill>
              </a:rPr>
              <a:t>Management </a:t>
            </a:r>
            <a:r>
              <a:rPr lang="en-US" altLang="en-US" sz="1200" i="1" dirty="0">
                <a:solidFill>
                  <a:srgbClr val="1F497D"/>
                </a:solidFill>
              </a:rPr>
              <a:t>provides direction and allows the OT team to deliver the necessary solutions by identifying the necessary business requirements and relevant production data</a:t>
            </a:r>
            <a:r>
              <a:rPr lang="en-US" altLang="en-US" sz="1200" i="1" dirty="0" smtClean="0">
                <a:solidFill>
                  <a:srgbClr val="1F497D"/>
                </a:solidFill>
              </a:rPr>
              <a:t>.</a:t>
            </a:r>
          </a:p>
          <a:p>
            <a:r>
              <a:rPr lang="en-US" altLang="en-US" sz="1400" dirty="0">
                <a:solidFill>
                  <a:schemeClr val="tx1"/>
                </a:solidFill>
              </a:rPr>
              <a:t>The establishment of an Operational Technology team put the focus of improvement into the hands of dedicated professionals, who understood the management of automated manufacturing systems.</a:t>
            </a:r>
          </a:p>
          <a:p>
            <a:pPr lvl="1"/>
            <a:r>
              <a:rPr lang="en-US" altLang="en-US" sz="1200" i="1" dirty="0" smtClean="0">
                <a:solidFill>
                  <a:srgbClr val="1F497D"/>
                </a:solidFill>
              </a:rPr>
              <a:t>Operational </a:t>
            </a:r>
            <a:r>
              <a:rPr lang="en-US" altLang="en-US" sz="1200" i="1" dirty="0">
                <a:solidFill>
                  <a:srgbClr val="1F497D"/>
                </a:solidFill>
              </a:rPr>
              <a:t>Technology gave management the ability to make business decisions based on real-time production data instead of latent, report-based data.</a:t>
            </a:r>
          </a:p>
          <a:p>
            <a:pPr lvl="1"/>
            <a:r>
              <a:rPr lang="en-US" altLang="en-US" sz="1200" i="1" dirty="0">
                <a:solidFill>
                  <a:srgbClr val="1F497D"/>
                </a:solidFill>
              </a:rPr>
              <a:t>Operational Technology allowed for the development of a “one-stop shop” for interfacing manufacturing data with the corporate enterprise to provide: operating efficiencies, schedule-based data and adherence, manufacturing rate and forecast / product mix.</a:t>
            </a:r>
          </a:p>
          <a:p>
            <a:pPr lvl="1"/>
            <a:r>
              <a:rPr lang="en-US" altLang="en-US" sz="1200" i="1" dirty="0">
                <a:solidFill>
                  <a:srgbClr val="1F497D"/>
                </a:solidFill>
              </a:rPr>
              <a:t>Operational Technology transformed manufacturing and automation into standardized systems, leveraging the best practices at all sites and bringing each site up to the same level of excellence.</a:t>
            </a:r>
          </a:p>
          <a:p>
            <a:pPr lvl="1"/>
            <a:r>
              <a:rPr lang="en-US" altLang="en-US" sz="1200" i="1" dirty="0">
                <a:solidFill>
                  <a:srgbClr val="1F497D"/>
                </a:solidFill>
              </a:rPr>
              <a:t>Operational Technology allowed a singular group to focus on compliance vulnerabilities and resolve them through automation improvements.</a:t>
            </a:r>
          </a:p>
          <a:p>
            <a:pPr lvl="1"/>
            <a:endParaRPr lang="en-US" altLang="en-US" sz="1200" i="1" dirty="0">
              <a:solidFill>
                <a:srgbClr val="1F497D"/>
              </a:solidFill>
            </a:endParaRPr>
          </a:p>
        </p:txBody>
      </p:sp>
      <p:sp>
        <p:nvSpPr>
          <p:cNvPr id="10"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22</a:t>
            </a:fld>
            <a:endParaRPr lang="fr-FR" altLang="en-US" sz="800" dirty="0" smtClean="0">
              <a:solidFill>
                <a:schemeClr val="bg1"/>
              </a:solidFill>
            </a:endParaRPr>
          </a:p>
        </p:txBody>
      </p:sp>
    </p:spTree>
    <p:extLst>
      <p:ext uri="{BB962C8B-B14F-4D97-AF65-F5344CB8AC3E}">
        <p14:creationId xmlns:p14="http://schemas.microsoft.com/office/powerpoint/2010/main" val="241402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mph" presetSubtype="0" nodeType="clickEffect">
                                  <p:stCondLst>
                                    <p:cond delay="0"/>
                                  </p:stCondLst>
                                  <p:childTnLst>
                                    <p:set>
                                      <p:cBhvr rctx="PPT">
                                        <p:cTn id="20" dur="indefinite"/>
                                        <p:tgtEl>
                                          <p:spTgt spid="5">
                                            <p:txEl>
                                              <p:pRg st="0" end="0"/>
                                            </p:txEl>
                                          </p:spTgt>
                                        </p:tgtEl>
                                        <p:attrNameLst>
                                          <p:attrName>style.opacity</p:attrName>
                                        </p:attrNameLst>
                                      </p:cBhvr>
                                      <p:to>
                                        <p:strVal val="0.5"/>
                                      </p:to>
                                    </p:set>
                                    <p:animEffect filter="image" prLst="opacity: 0.5">
                                      <p:cBhvr rctx="IE">
                                        <p:cTn id="21" dur="indefinite"/>
                                        <p:tgtEl>
                                          <p:spTgt spid="5">
                                            <p:txEl>
                                              <p:pRg st="0" end="0"/>
                                            </p:txEl>
                                          </p:spTgt>
                                        </p:tgtEl>
                                      </p:cBhvr>
                                    </p:animEffect>
                                  </p:childTnLst>
                                </p:cTn>
                              </p:par>
                              <p:par>
                                <p:cTn id="22" presetID="9" presetClass="emph" presetSubtype="0" nodeType="withEffect">
                                  <p:stCondLst>
                                    <p:cond delay="0"/>
                                  </p:stCondLst>
                                  <p:childTnLst>
                                    <p:set>
                                      <p:cBhvr rctx="PPT">
                                        <p:cTn id="23" dur="indefinite"/>
                                        <p:tgtEl>
                                          <p:spTgt spid="5">
                                            <p:txEl>
                                              <p:pRg st="1" end="1"/>
                                            </p:txEl>
                                          </p:spTgt>
                                        </p:tgtEl>
                                        <p:attrNameLst>
                                          <p:attrName>style.opacity</p:attrName>
                                        </p:attrNameLst>
                                      </p:cBhvr>
                                      <p:to>
                                        <p:strVal val="0.5"/>
                                      </p:to>
                                    </p:set>
                                    <p:animEffect filter="image" prLst="opacity: 0.5">
                                      <p:cBhvr rctx="IE">
                                        <p:cTn id="24" dur="indefinite"/>
                                        <p:tgtEl>
                                          <p:spTgt spid="5">
                                            <p:txEl>
                                              <p:pRg st="1" end="1"/>
                                            </p:txEl>
                                          </p:spTgt>
                                        </p:tgtEl>
                                      </p:cBhvr>
                                    </p:animEffect>
                                  </p:childTnLst>
                                </p:cTn>
                              </p:par>
                              <p:par>
                                <p:cTn id="25" presetID="9" presetClass="emph" presetSubtype="0" nodeType="withEffect">
                                  <p:stCondLst>
                                    <p:cond delay="0"/>
                                  </p:stCondLst>
                                  <p:childTnLst>
                                    <p:set>
                                      <p:cBhvr rctx="PPT">
                                        <p:cTn id="26" dur="indefinite"/>
                                        <p:tgtEl>
                                          <p:spTgt spid="5">
                                            <p:txEl>
                                              <p:pRg st="2" end="2"/>
                                            </p:txEl>
                                          </p:spTgt>
                                        </p:tgtEl>
                                        <p:attrNameLst>
                                          <p:attrName>style.opacity</p:attrName>
                                        </p:attrNameLst>
                                      </p:cBhvr>
                                      <p:to>
                                        <p:strVal val="0.5"/>
                                      </p:to>
                                    </p:set>
                                    <p:animEffect filter="image" prLst="opacity: 0.5">
                                      <p:cBhvr rctx="IE">
                                        <p:cTn id="27" dur="indefinite"/>
                                        <p:tgtEl>
                                          <p:spTgt spid="5">
                                            <p:txEl>
                                              <p:pRg st="2" end="2"/>
                                            </p:txEl>
                                          </p:spTgt>
                                        </p:tgtEl>
                                      </p:cBhvr>
                                    </p:animEffect>
                                  </p:childTnLst>
                                </p:cTn>
                              </p:par>
                              <p:par>
                                <p:cTn id="28" presetID="9" presetClass="emph" presetSubtype="0" nodeType="withEffect">
                                  <p:stCondLst>
                                    <p:cond delay="0"/>
                                  </p:stCondLst>
                                  <p:childTnLst>
                                    <p:set>
                                      <p:cBhvr rctx="PPT">
                                        <p:cTn id="29" dur="indefinite"/>
                                        <p:tgtEl>
                                          <p:spTgt spid="5">
                                            <p:txEl>
                                              <p:pRg st="3" end="3"/>
                                            </p:txEl>
                                          </p:spTgt>
                                        </p:tgtEl>
                                        <p:attrNameLst>
                                          <p:attrName>style.opacity</p:attrName>
                                        </p:attrNameLst>
                                      </p:cBhvr>
                                      <p:to>
                                        <p:strVal val="0.5"/>
                                      </p:to>
                                    </p:set>
                                    <p:animEffect filter="image" prLst="opacity: 0.5">
                                      <p:cBhvr rctx="IE">
                                        <p:cTn id="30" dur="indefinite"/>
                                        <p:tgtEl>
                                          <p:spTgt spid="5">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Effect transition="in" filter="fade">
                                      <p:cBhvr>
                                        <p:cTn id="39" dur="500"/>
                                        <p:tgtEl>
                                          <p:spTgt spid="5">
                                            <p:txEl>
                                              <p:pRg st="6" end="6"/>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80" y="1878036"/>
            <a:ext cx="7237670" cy="1471083"/>
          </a:xfrm>
        </p:spPr>
        <p:txBody>
          <a:bodyPr/>
          <a:lstStyle/>
          <a:p>
            <a:r>
              <a:rPr lang="en-US" dirty="0" smtClean="0"/>
              <a:t>Part 3 – Leveraging industry partners</a:t>
            </a:r>
            <a:endParaRPr lang="en-US" dirty="0"/>
          </a:p>
        </p:txBody>
      </p:sp>
      <p:sp>
        <p:nvSpPr>
          <p:cNvPr id="5" name="Subtitle 4"/>
          <p:cNvSpPr>
            <a:spLocks noGrp="1"/>
          </p:cNvSpPr>
          <p:nvPr>
            <p:ph type="subTitle" idx="1"/>
          </p:nvPr>
        </p:nvSpPr>
        <p:spPr>
          <a:xfrm>
            <a:off x="379678" y="3429000"/>
            <a:ext cx="5559945" cy="1751542"/>
          </a:xfrm>
        </p:spPr>
        <p:txBody>
          <a:bodyPr/>
          <a:lstStyle/>
          <a:p>
            <a:r>
              <a:rPr lang="en-US" dirty="0" smtClean="0"/>
              <a:t>You can’t do it all by yourself</a:t>
            </a:r>
            <a:endParaRPr lang="en-US" dirty="0"/>
          </a:p>
        </p:txBody>
      </p:sp>
    </p:spTree>
    <p:extLst>
      <p:ext uri="{BB962C8B-B14F-4D97-AF65-F5344CB8AC3E}">
        <p14:creationId xmlns:p14="http://schemas.microsoft.com/office/powerpoint/2010/main" val="1733285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Who are our industry partners?</a:t>
            </a:r>
          </a:p>
        </p:txBody>
      </p:sp>
      <p:sp>
        <p:nvSpPr>
          <p:cNvPr id="6" name="TOC"/>
          <p:cNvSpPr txBox="1">
            <a:spLocks/>
          </p:cNvSpPr>
          <p:nvPr/>
        </p:nvSpPr>
        <p:spPr bwMode="auto">
          <a:xfrm>
            <a:off x="539750" y="1039570"/>
            <a:ext cx="8142288"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a:solidFill>
                  <a:schemeClr val="tx1"/>
                </a:solidFill>
              </a:rPr>
              <a:t>In the Automation and IT industries, Rockwell Automation and Cisco Systems have formed a strategic alliance to create the Converged </a:t>
            </a:r>
            <a:r>
              <a:rPr lang="en-US" altLang="en-US" sz="1400" dirty="0" err="1">
                <a:solidFill>
                  <a:schemeClr val="tx1"/>
                </a:solidFill>
              </a:rPr>
              <a:t>Plantwide</a:t>
            </a:r>
            <a:r>
              <a:rPr lang="en-US" altLang="en-US" sz="1400" dirty="0">
                <a:solidFill>
                  <a:schemeClr val="tx1"/>
                </a:solidFill>
              </a:rPr>
              <a:t> Ethernet (</a:t>
            </a:r>
            <a:r>
              <a:rPr lang="en-US" altLang="en-US" sz="1400" dirty="0" err="1">
                <a:solidFill>
                  <a:schemeClr val="tx1"/>
                </a:solidFill>
              </a:rPr>
              <a:t>CPwE</a:t>
            </a:r>
            <a:r>
              <a:rPr lang="en-US" altLang="en-US" sz="1400" dirty="0">
                <a:solidFill>
                  <a:schemeClr val="tx1"/>
                </a:solidFill>
              </a:rPr>
              <a:t>) Architectures Design and Implementation Guide.  This document defines the methodologies and infrastructure components necessary to bridge the cultural gaps between plant-floor and higher-level information systems.</a:t>
            </a:r>
          </a:p>
          <a:p>
            <a:r>
              <a:rPr lang="en-US" altLang="en-US" sz="1400" dirty="0">
                <a:solidFill>
                  <a:schemeClr val="tx1"/>
                </a:solidFill>
              </a:rPr>
              <a:t>This design philosophy, along with ISA-95 is being implemented by industry leaders across a wide variety of manufacturing disciplines, such as: Medical Devices, Pharmaceuticals, Food &amp; Beverage and Chemical</a:t>
            </a:r>
            <a:r>
              <a:rPr lang="en-US" altLang="en-US" sz="1400" dirty="0" smtClean="0">
                <a:solidFill>
                  <a:schemeClr val="tx1"/>
                </a:solidFill>
              </a:rPr>
              <a:t>.</a:t>
            </a:r>
          </a:p>
          <a:p>
            <a:r>
              <a:rPr lang="en-US" altLang="en-US" sz="1400" dirty="0" smtClean="0">
                <a:solidFill>
                  <a:schemeClr val="tx1"/>
                </a:solidFill>
              </a:rPr>
              <a:t>GAMP 5, as published by ISPE provides the strategy and rationale for meeting the regulatory requirements of automated manufacturing systems with risk-based compliance.</a:t>
            </a:r>
            <a:endParaRPr lang="en-US" altLang="en-US" sz="1400" dirty="0">
              <a:solidFill>
                <a:schemeClr val="tx1"/>
              </a:solidFill>
            </a:endParaRPr>
          </a:p>
          <a:p>
            <a:r>
              <a:rPr lang="en-US" altLang="en-US" sz="1400" dirty="0">
                <a:solidFill>
                  <a:schemeClr val="tx1"/>
                </a:solidFill>
              </a:rPr>
              <a:t>Control Systems Integrators, such as Avid Solutions, have the skillset necessary to perform a holistic examination of a manufacturing facility and provide the steps necessary to take this journey.  Companies such as Avid can successfully cross the traditional spaces of automation and information technology.</a:t>
            </a:r>
          </a:p>
        </p:txBody>
      </p:sp>
      <p:pic>
        <p:nvPicPr>
          <p:cNvPr id="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0460" y="4880488"/>
            <a:ext cx="17986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5087" y="4901126"/>
            <a:ext cx="1087437"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8513" y="4815401"/>
            <a:ext cx="809625"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24</a:t>
            </a:fld>
            <a:endParaRPr lang="fr-FR" altLang="en-US" sz="800" dirty="0" smtClean="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4127" y="4765401"/>
            <a:ext cx="1172872" cy="858824"/>
          </a:xfrm>
          <a:prstGeom prst="rect">
            <a:avLst/>
          </a:prstGeom>
        </p:spPr>
      </p:pic>
    </p:spTree>
    <p:extLst>
      <p:ext uri="{BB962C8B-B14F-4D97-AF65-F5344CB8AC3E}">
        <p14:creationId xmlns:p14="http://schemas.microsoft.com/office/powerpoint/2010/main" val="299817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6">
                                            <p:txEl>
                                              <p:pRg st="0" end="0"/>
                                            </p:txEl>
                                          </p:spTgt>
                                        </p:tgtEl>
                                        <p:attrNameLst>
                                          <p:attrName>style.opacity</p:attrName>
                                        </p:attrNameLst>
                                      </p:cBhvr>
                                      <p:to>
                                        <p:strVal val="0.5"/>
                                      </p:to>
                                    </p:set>
                                    <p:animEffect filter="image" prLst="opacity: 0.5">
                                      <p:cBhvr rctx="IE">
                                        <p:cTn id="18" dur="indefinite"/>
                                        <p:tgtEl>
                                          <p:spTgt spid="6">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fade">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mph" presetSubtype="0" nodeType="clickEffect">
                                  <p:stCondLst>
                                    <p:cond delay="0"/>
                                  </p:stCondLst>
                                  <p:childTnLst>
                                    <p:set>
                                      <p:cBhvr rctx="PPT">
                                        <p:cTn id="28" dur="indefinite"/>
                                        <p:tgtEl>
                                          <p:spTgt spid="6">
                                            <p:txEl>
                                              <p:pRg st="1" end="1"/>
                                            </p:txEl>
                                          </p:spTgt>
                                        </p:tgtEl>
                                        <p:attrNameLst>
                                          <p:attrName>style.opacity</p:attrName>
                                        </p:attrNameLst>
                                      </p:cBhvr>
                                      <p:to>
                                        <p:strVal val="0.5"/>
                                      </p:to>
                                    </p:set>
                                    <p:animEffect filter="image" prLst="opacity: 0.5">
                                      <p:cBhvr rctx="IE">
                                        <p:cTn id="29" dur="indefinite"/>
                                        <p:tgtEl>
                                          <p:spTgt spid="6">
                                            <p:txEl>
                                              <p:pRg st="1" end="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6">
                                            <p:txEl>
                                              <p:pRg st="2" end="2"/>
                                            </p:txEl>
                                          </p:spTgt>
                                        </p:tgtEl>
                                        <p:attrNameLst>
                                          <p:attrName>style.opacity</p:attrName>
                                        </p:attrNameLst>
                                      </p:cBhvr>
                                      <p:to>
                                        <p:strVal val="0.5"/>
                                      </p:to>
                                    </p:set>
                                    <p:animEffect filter="image" prLst="opacity: 0.5">
                                      <p:cBhvr rctx="IE">
                                        <p:cTn id="40" dur="indefinite"/>
                                        <p:tgtEl>
                                          <p:spTgt spid="6">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500"/>
                                        <p:tgtEl>
                                          <p:spTgt spid="6">
                                            <p:txEl>
                                              <p:pRg st="3" end="3"/>
                                            </p:txEl>
                                          </p:spTgt>
                                        </p:tgtEl>
                                      </p:cBhvr>
                                    </p:animEffec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1"/>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3"/>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How does leveraging our partners help us?</a:t>
            </a:r>
          </a:p>
        </p:txBody>
      </p:sp>
      <p:sp>
        <p:nvSpPr>
          <p:cNvPr id="6" name="TOC"/>
          <p:cNvSpPr txBox="1">
            <a:spLocks/>
          </p:cNvSpPr>
          <p:nvPr/>
        </p:nvSpPr>
        <p:spPr bwMode="auto">
          <a:xfrm>
            <a:off x="539750" y="1039570"/>
            <a:ext cx="8142288"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smtClean="0">
                <a:solidFill>
                  <a:schemeClr val="tx1"/>
                </a:solidFill>
              </a:rPr>
              <a:t>By implementing hardware and software solutions from Rockwell Automation, we have created a </a:t>
            </a:r>
            <a:r>
              <a:rPr lang="en-US" altLang="en-US" sz="1400" dirty="0">
                <a:solidFill>
                  <a:schemeClr val="tx1"/>
                </a:solidFill>
              </a:rPr>
              <a:t>homogenous pool </a:t>
            </a:r>
            <a:r>
              <a:rPr lang="en-US" altLang="en-US" sz="1400" dirty="0" smtClean="0">
                <a:solidFill>
                  <a:schemeClr val="tx1"/>
                </a:solidFill>
              </a:rPr>
              <a:t>of control products that utilize common components, architectures and protocols.  Additionally, by single sourcing our automation products, the required skill set and support requirements are minimized for our staff and outside vendors.</a:t>
            </a:r>
            <a:endParaRPr lang="en-US" altLang="en-US" sz="1400" dirty="0">
              <a:solidFill>
                <a:schemeClr val="tx1"/>
              </a:solidFill>
            </a:endParaRPr>
          </a:p>
          <a:p>
            <a:r>
              <a:rPr lang="en-US" altLang="en-US" sz="1400" dirty="0" smtClean="0">
                <a:solidFill>
                  <a:schemeClr val="tx1"/>
                </a:solidFill>
              </a:rPr>
              <a:t>In using </a:t>
            </a:r>
            <a:r>
              <a:rPr lang="en-US" altLang="en-US" sz="1400" dirty="0">
                <a:solidFill>
                  <a:schemeClr val="tx1"/>
                </a:solidFill>
              </a:rPr>
              <a:t>Cisco </a:t>
            </a:r>
            <a:r>
              <a:rPr lang="en-US" altLang="en-US" sz="1400" dirty="0" smtClean="0">
                <a:solidFill>
                  <a:schemeClr val="tx1"/>
                </a:solidFill>
              </a:rPr>
              <a:t>Systems server and </a:t>
            </a:r>
            <a:r>
              <a:rPr lang="en-US" altLang="en-US" sz="1400" dirty="0">
                <a:solidFill>
                  <a:schemeClr val="tx1"/>
                </a:solidFill>
              </a:rPr>
              <a:t>switching </a:t>
            </a:r>
            <a:r>
              <a:rPr lang="en-US" altLang="en-US" sz="1400" dirty="0" smtClean="0">
                <a:solidFill>
                  <a:schemeClr val="tx1"/>
                </a:solidFill>
              </a:rPr>
              <a:t>components, our infrastructure is built on industry standard hardware.  These products integrate seamlessly with Rockwell Automation’s offerings and are standard tools on which to host our VMware virtual </a:t>
            </a:r>
            <a:r>
              <a:rPr lang="en-US" altLang="en-US" sz="1400" dirty="0">
                <a:solidFill>
                  <a:schemeClr val="tx1"/>
                </a:solidFill>
              </a:rPr>
              <a:t>environment and deliver </a:t>
            </a:r>
            <a:r>
              <a:rPr lang="en-US" altLang="en-US" sz="1400" dirty="0" smtClean="0">
                <a:solidFill>
                  <a:schemeClr val="tx1"/>
                </a:solidFill>
              </a:rPr>
              <a:t>it to the manufacturing floor.</a:t>
            </a:r>
          </a:p>
          <a:p>
            <a:r>
              <a:rPr lang="en-US" altLang="en-US" sz="1400" dirty="0">
                <a:solidFill>
                  <a:schemeClr val="tx1"/>
                </a:solidFill>
              </a:rPr>
              <a:t>The use of ISA standards and ISPE guidelines and recommendations allows us to leverage the best practices to design and implement trusted and compliant systems in manner that is recognized in our industry.</a:t>
            </a:r>
          </a:p>
          <a:p>
            <a:r>
              <a:rPr lang="en-US" altLang="en-US" sz="1400" dirty="0" smtClean="0">
                <a:solidFill>
                  <a:schemeClr val="tx1"/>
                </a:solidFill>
              </a:rPr>
              <a:t>The development of Automation Standards allows to maintain our design moving forward and eases the internal costs of integrating future systems into the </a:t>
            </a:r>
            <a:r>
              <a:rPr lang="en-US" altLang="en-US" sz="1400" smtClean="0">
                <a:solidFill>
                  <a:schemeClr val="tx1"/>
                </a:solidFill>
              </a:rPr>
              <a:t>collective environment</a:t>
            </a:r>
            <a:r>
              <a:rPr lang="en-US" altLang="en-US" sz="1400" dirty="0" smtClean="0">
                <a:solidFill>
                  <a:schemeClr val="tx1"/>
                </a:solidFill>
              </a:rPr>
              <a:t>.</a:t>
            </a:r>
          </a:p>
          <a:p>
            <a:r>
              <a:rPr lang="en-US" altLang="en-US" sz="1400" dirty="0">
                <a:solidFill>
                  <a:schemeClr val="tx1"/>
                </a:solidFill>
              </a:rPr>
              <a:t>Avid Solutions brings advanced knowledge of automated manufacturing to us as well as a deep knowledge in the design and implementation of Rockwell, Cisco and VMware solutions.  As our business need evolve and mature, their expertise will allow us to move forward with advanced Tier 3 and 4 applications. </a:t>
            </a:r>
          </a:p>
          <a:p>
            <a:endParaRPr lang="en-US" altLang="en-US" sz="1400" dirty="0">
              <a:solidFill>
                <a:schemeClr val="tx1"/>
              </a:solidFill>
            </a:endParaRPr>
          </a:p>
        </p:txBody>
      </p:sp>
      <p:sp>
        <p:nvSpPr>
          <p:cNvPr id="15"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25</a:t>
            </a:fld>
            <a:endParaRPr lang="fr-FR" altLang="en-US" sz="800" dirty="0" smtClean="0">
              <a:solidFill>
                <a:schemeClr val="bg1"/>
              </a:solidFill>
            </a:endParaRPr>
          </a:p>
        </p:txBody>
      </p:sp>
    </p:spTree>
    <p:extLst>
      <p:ext uri="{BB962C8B-B14F-4D97-AF65-F5344CB8AC3E}">
        <p14:creationId xmlns:p14="http://schemas.microsoft.com/office/powerpoint/2010/main" val="197470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6">
                                            <p:txEl>
                                              <p:pRg st="0" end="0"/>
                                            </p:txEl>
                                          </p:spTgt>
                                        </p:tgtEl>
                                        <p:attrNameLst>
                                          <p:attrName>style.opacity</p:attrName>
                                        </p:attrNameLst>
                                      </p:cBhvr>
                                      <p:to>
                                        <p:strVal val="0.5"/>
                                      </p:to>
                                    </p:set>
                                    <p:animEffect filter="image" prLst="opacity: 0.5">
                                      <p:cBhvr rctx="IE">
                                        <p:cTn id="12" dur="indefinite"/>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6">
                                            <p:txEl>
                                              <p:pRg st="1" end="1"/>
                                            </p:txEl>
                                          </p:spTgt>
                                        </p:tgtEl>
                                        <p:attrNameLst>
                                          <p:attrName>style.opacity</p:attrName>
                                        </p:attrNameLst>
                                      </p:cBhvr>
                                      <p:to>
                                        <p:strVal val="0.5"/>
                                      </p:to>
                                    </p:set>
                                    <p:animEffect filter="image" prLst="opacity: 0.5">
                                      <p:cBhvr rctx="IE">
                                        <p:cTn id="20" dur="indefinite"/>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6">
                                            <p:txEl>
                                              <p:pRg st="2" end="2"/>
                                            </p:txEl>
                                          </p:spTgt>
                                        </p:tgtEl>
                                        <p:attrNameLst>
                                          <p:attrName>style.opacity</p:attrName>
                                        </p:attrNameLst>
                                      </p:cBhvr>
                                      <p:to>
                                        <p:strVal val="0.5"/>
                                      </p:to>
                                    </p:set>
                                    <p:animEffect filter="image" prLst="opacity: 0.5">
                                      <p:cBhvr rctx="IE">
                                        <p:cTn id="28" dur="indefinite"/>
                                        <p:tgtEl>
                                          <p:spTgt spid="6">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6">
                                            <p:txEl>
                                              <p:pRg st="3" end="3"/>
                                            </p:txEl>
                                          </p:spTgt>
                                        </p:tgtEl>
                                        <p:attrNameLst>
                                          <p:attrName>style.opacity</p:attrName>
                                        </p:attrNameLst>
                                      </p:cBhvr>
                                      <p:to>
                                        <p:strVal val="0.5"/>
                                      </p:to>
                                    </p:set>
                                    <p:animEffect filter="image" prLst="opacity: 0.5">
                                      <p:cBhvr rctx="IE">
                                        <p:cTn id="36" dur="indefinite"/>
                                        <p:tgtEl>
                                          <p:spTgt spid="6">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Let’s wrap it up</a:t>
            </a:r>
          </a:p>
        </p:txBody>
      </p:sp>
      <p:sp>
        <p:nvSpPr>
          <p:cNvPr id="14" name="TOC"/>
          <p:cNvSpPr txBox="1">
            <a:spLocks/>
          </p:cNvSpPr>
          <p:nvPr/>
        </p:nvSpPr>
        <p:spPr bwMode="auto">
          <a:xfrm>
            <a:off x="539750" y="1039570"/>
            <a:ext cx="8142288" cy="78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buFont typeface="Lucida Sans Unicode" pitchFamily="34" charset="0"/>
              <a:buNone/>
            </a:pPr>
            <a:r>
              <a:rPr lang="en-US" altLang="en-US" sz="1400" dirty="0" smtClean="0">
                <a:solidFill>
                  <a:schemeClr val="tx1"/>
                </a:solidFill>
              </a:rPr>
              <a:t>Over the past four years, we’ve taken our automated manufacturing environment from chaos to order.  Our </a:t>
            </a:r>
            <a:r>
              <a:rPr lang="en-US" altLang="en-US" sz="1400" dirty="0">
                <a:solidFill>
                  <a:schemeClr val="tx1"/>
                </a:solidFill>
              </a:rPr>
              <a:t>manufacturing-centric architecture </a:t>
            </a:r>
            <a:r>
              <a:rPr lang="en-US" altLang="en-US" sz="1400" dirty="0" smtClean="0">
                <a:solidFill>
                  <a:schemeClr val="tx1"/>
                </a:solidFill>
              </a:rPr>
              <a:t>provides </a:t>
            </a:r>
            <a:r>
              <a:rPr lang="en-US" altLang="en-US" sz="1400" dirty="0">
                <a:solidFill>
                  <a:schemeClr val="tx1"/>
                </a:solidFill>
              </a:rPr>
              <a:t>an extensible infrastructure that can co-exist and inter-operate with the enterprise.  This implementation allows us to continue our automation journey.</a:t>
            </a:r>
            <a:endParaRPr lang="en-US" altLang="en-US" sz="1400"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3075" y="2393341"/>
            <a:ext cx="3956423" cy="2759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26</a:t>
            </a:fld>
            <a:endParaRPr lang="fr-FR" altLang="en-US" sz="800" dirty="0" smtClean="0">
              <a:solidFill>
                <a:schemeClr val="bg1"/>
              </a:solidFill>
            </a:endParaRPr>
          </a:p>
        </p:txBody>
      </p:sp>
      <p:sp>
        <p:nvSpPr>
          <p:cNvPr id="4" name="Right Arrow 3"/>
          <p:cNvSpPr/>
          <p:nvPr/>
        </p:nvSpPr>
        <p:spPr>
          <a:xfrm>
            <a:off x="4153120" y="3669496"/>
            <a:ext cx="588396" cy="11926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 y="1892408"/>
            <a:ext cx="4153120" cy="3617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935" y="2608003"/>
            <a:ext cx="3752561" cy="208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5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2" presetClass="entr" presetSubtype="8"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 calcmode="lin" valueType="num">
                                      <p:cBhvr additive="base">
                                        <p:cTn id="10" dur="2000" fill="hold"/>
                                        <p:tgtEl>
                                          <p:spTgt spid="5122"/>
                                        </p:tgtEl>
                                        <p:attrNameLst>
                                          <p:attrName>ppt_x</p:attrName>
                                        </p:attrNameLst>
                                      </p:cBhvr>
                                      <p:tavLst>
                                        <p:tav tm="0">
                                          <p:val>
                                            <p:strVal val="0-#ppt_w/2"/>
                                          </p:val>
                                        </p:tav>
                                        <p:tav tm="100000">
                                          <p:val>
                                            <p:strVal val="#ppt_x"/>
                                          </p:val>
                                        </p:tav>
                                      </p:tavLst>
                                    </p:anim>
                                    <p:anim calcmode="lin" valueType="num">
                                      <p:cBhvr additive="base">
                                        <p:cTn id="11" dur="2000" fill="hold"/>
                                        <p:tgtEl>
                                          <p:spTgt spid="5122"/>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0-#ppt_w/2"/>
                                          </p:val>
                                        </p:tav>
                                        <p:tav tm="100000">
                                          <p:val>
                                            <p:strVal val="#ppt_x"/>
                                          </p:val>
                                        </p:tav>
                                      </p:tavLst>
                                    </p:anim>
                                    <p:anim calcmode="lin" valueType="num">
                                      <p:cBhvr additive="base">
                                        <p:cTn id="15" dur="2000" fill="hold"/>
                                        <p:tgtEl>
                                          <p:spTgt spid="4"/>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100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2000" fill="hold"/>
                                        <p:tgtEl>
                                          <p:spTgt spid="15"/>
                                        </p:tgtEl>
                                        <p:attrNameLst>
                                          <p:attrName>ppt_x</p:attrName>
                                        </p:attrNameLst>
                                      </p:cBhvr>
                                      <p:tavLst>
                                        <p:tav tm="0">
                                          <p:val>
                                            <p:strVal val="0-#ppt_w/2"/>
                                          </p:val>
                                        </p:tav>
                                        <p:tav tm="100000">
                                          <p:val>
                                            <p:strVal val="#ppt_x"/>
                                          </p:val>
                                        </p:tav>
                                      </p:tavLst>
                                    </p:anim>
                                    <p:anim calcmode="lin" valueType="num">
                                      <p:cBhvr additive="base">
                                        <p:cTn id="19"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677" y="2878906"/>
            <a:ext cx="4691785" cy="1243673"/>
          </a:xfrm>
        </p:spPr>
        <p:txBody>
          <a:bodyPr/>
          <a:lstStyle/>
          <a:p>
            <a:r>
              <a:rPr lang="en-US" dirty="0" smtClean="0"/>
              <a:t/>
            </a:r>
            <a:br>
              <a:rPr lang="en-US" dirty="0" smtClean="0"/>
            </a:br>
            <a:r>
              <a:rPr lang="en-US" dirty="0" smtClean="0"/>
              <a:t/>
            </a:r>
            <a:br>
              <a:rPr lang="en-US" dirty="0" smtClean="0"/>
            </a:br>
            <a:r>
              <a:rPr lang="en-US" dirty="0" smtClean="0"/>
              <a:t>Automation, Industrial IT and Operational Technology</a:t>
            </a:r>
            <a:endParaRPr lang="en-US" dirty="0"/>
          </a:p>
        </p:txBody>
      </p:sp>
      <p:sp>
        <p:nvSpPr>
          <p:cNvPr id="3" name="Subtitle 2"/>
          <p:cNvSpPr>
            <a:spLocks noGrp="1"/>
          </p:cNvSpPr>
          <p:nvPr>
            <p:ph type="subTitle" idx="1"/>
          </p:nvPr>
        </p:nvSpPr>
        <p:spPr/>
        <p:txBody>
          <a:bodyPr/>
          <a:lstStyle/>
          <a:p>
            <a:endParaRPr lang="en-US" dirty="0" smtClean="0"/>
          </a:p>
          <a:p>
            <a:endParaRPr lang="en-US" dirty="0" smtClean="0"/>
          </a:p>
          <a:p>
            <a:r>
              <a:rPr lang="en-US" dirty="0" smtClean="0">
                <a:solidFill>
                  <a:srgbClr val="1F497D"/>
                </a:solidFill>
              </a:rPr>
              <a:t>Neil </a:t>
            </a:r>
            <a:r>
              <a:rPr lang="en-US" dirty="0" err="1">
                <a:solidFill>
                  <a:srgbClr val="1F497D"/>
                </a:solidFill>
              </a:rPr>
              <a:t>Corman</a:t>
            </a:r>
            <a:r>
              <a:rPr lang="en-US" dirty="0">
                <a:solidFill>
                  <a:srgbClr val="1F497D"/>
                </a:solidFill>
              </a:rPr>
              <a:t> &amp; Pat Sullivan</a:t>
            </a:r>
          </a:p>
          <a:p>
            <a:r>
              <a:rPr lang="en-US" dirty="0" smtClean="0">
                <a:solidFill>
                  <a:srgbClr val="1F497D"/>
                </a:solidFill>
              </a:rPr>
              <a:t>ISPE-</a:t>
            </a:r>
            <a:r>
              <a:rPr lang="en-US" dirty="0" err="1" smtClean="0">
                <a:solidFill>
                  <a:srgbClr val="1F497D"/>
                </a:solidFill>
              </a:rPr>
              <a:t>CaSa</a:t>
            </a:r>
            <a:r>
              <a:rPr lang="en-US" dirty="0" smtClean="0">
                <a:solidFill>
                  <a:srgbClr val="1F497D"/>
                </a:solidFill>
              </a:rPr>
              <a:t> Technology Conference</a:t>
            </a:r>
          </a:p>
          <a:p>
            <a:r>
              <a:rPr lang="en-US" dirty="0" smtClean="0">
                <a:solidFill>
                  <a:srgbClr val="1F497D"/>
                </a:solidFill>
              </a:rPr>
              <a:t>31MAR16</a:t>
            </a:r>
            <a:endParaRPr lang="en-US" dirty="0">
              <a:solidFill>
                <a:srgbClr val="1F497D"/>
              </a:solidFill>
            </a:endParaRPr>
          </a:p>
        </p:txBody>
      </p:sp>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7211" y="1910004"/>
            <a:ext cx="2413414" cy="85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685" y="1396341"/>
            <a:ext cx="2222489" cy="15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634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79680" y="1878036"/>
            <a:ext cx="6097960" cy="1471083"/>
          </a:xfrm>
        </p:spPr>
        <p:txBody>
          <a:bodyPr/>
          <a:lstStyle/>
          <a:p>
            <a:r>
              <a:rPr lang="en-US" dirty="0" smtClean="0"/>
              <a:t>Part 1 - The Automation Journey</a:t>
            </a:r>
            <a:endParaRPr lang="en-US" dirty="0"/>
          </a:p>
        </p:txBody>
      </p:sp>
      <p:sp>
        <p:nvSpPr>
          <p:cNvPr id="5" name="Subtitle 4"/>
          <p:cNvSpPr>
            <a:spLocks noGrp="1"/>
          </p:cNvSpPr>
          <p:nvPr>
            <p:ph type="subTitle" idx="1"/>
          </p:nvPr>
        </p:nvSpPr>
        <p:spPr>
          <a:xfrm>
            <a:off x="379679" y="3429000"/>
            <a:ext cx="4899987" cy="1751542"/>
          </a:xfrm>
        </p:spPr>
        <p:txBody>
          <a:bodyPr/>
          <a:lstStyle/>
          <a:p>
            <a:r>
              <a:rPr lang="en-US" dirty="0" smtClean="0"/>
              <a:t>How WE TRANSFORMED NECESSITY INTO Reality</a:t>
            </a:r>
            <a:endParaRPr lang="en-US" dirty="0"/>
          </a:p>
        </p:txBody>
      </p:sp>
    </p:spTree>
    <p:extLst>
      <p:ext uri="{BB962C8B-B14F-4D97-AF65-F5344CB8AC3E}">
        <p14:creationId xmlns:p14="http://schemas.microsoft.com/office/powerpoint/2010/main" val="2414558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a:solidFill>
                  <a:schemeClr val="accent1"/>
                </a:solidFill>
              </a:rPr>
              <a:t>Some definitions about organization</a:t>
            </a:r>
            <a:endParaRPr lang="en-US" altLang="en-US" sz="2800" b="1" dirty="0" smtClean="0">
              <a:solidFill>
                <a:schemeClr val="accent1"/>
              </a:solidFill>
            </a:endParaRPr>
          </a:p>
        </p:txBody>
      </p:sp>
      <p:sp>
        <p:nvSpPr>
          <p:cNvPr id="5" name="TOC"/>
          <p:cNvSpPr txBox="1">
            <a:spLocks/>
          </p:cNvSpPr>
          <p:nvPr/>
        </p:nvSpPr>
        <p:spPr bwMode="auto">
          <a:xfrm>
            <a:off x="539750" y="1029007"/>
            <a:ext cx="8142288" cy="5133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a:solidFill>
                  <a:schemeClr val="tx1"/>
                </a:solidFill>
              </a:rPr>
              <a:t>Tier 1 Systems – Islands, Areas and Work Cells.</a:t>
            </a:r>
          </a:p>
          <a:p>
            <a:pPr lvl="1"/>
            <a:r>
              <a:rPr lang="en-US" altLang="en-US" sz="1200" i="1" dirty="0">
                <a:solidFill>
                  <a:srgbClr val="1F497D"/>
                </a:solidFill>
              </a:rPr>
              <a:t>Tier 1 Systems are custom for each site and function.</a:t>
            </a:r>
          </a:p>
          <a:p>
            <a:pPr lvl="1"/>
            <a:r>
              <a:rPr lang="en-US" altLang="en-US" sz="1200" i="1" dirty="0">
                <a:solidFill>
                  <a:srgbClr val="1F497D"/>
                </a:solidFill>
              </a:rPr>
              <a:t>These systems govern machine functionality – PLCs, HMIs, VFDs, Servos, Robots, etc.</a:t>
            </a:r>
          </a:p>
          <a:p>
            <a:r>
              <a:rPr lang="en-US" altLang="en-US" sz="1400" dirty="0">
                <a:solidFill>
                  <a:schemeClr val="tx1"/>
                </a:solidFill>
              </a:rPr>
              <a:t>Tier 2 Systems – Line-Level SCADA.</a:t>
            </a:r>
          </a:p>
          <a:p>
            <a:pPr lvl="1"/>
            <a:r>
              <a:rPr lang="en-US" altLang="en-US" sz="1200" i="1" dirty="0">
                <a:solidFill>
                  <a:srgbClr val="1F497D"/>
                </a:solidFill>
              </a:rPr>
              <a:t>Tier 2 Systems are the middleware between the manufacturing and the enterprise.</a:t>
            </a:r>
          </a:p>
          <a:p>
            <a:pPr lvl="1"/>
            <a:r>
              <a:rPr lang="en-US" altLang="en-US" sz="1200" i="1" dirty="0">
                <a:solidFill>
                  <a:srgbClr val="1F497D"/>
                </a:solidFill>
              </a:rPr>
              <a:t>These systems also provide co-ordination of Islands and Data and Alarm </a:t>
            </a:r>
            <a:r>
              <a:rPr lang="en-US" altLang="en-US" sz="1200" i="1" dirty="0" err="1">
                <a:solidFill>
                  <a:srgbClr val="1F497D"/>
                </a:solidFill>
              </a:rPr>
              <a:t>Historization</a:t>
            </a:r>
            <a:r>
              <a:rPr lang="en-US" altLang="en-US" sz="1200" i="1" dirty="0">
                <a:solidFill>
                  <a:srgbClr val="1F497D"/>
                </a:solidFill>
              </a:rPr>
              <a:t>.</a:t>
            </a:r>
          </a:p>
          <a:p>
            <a:r>
              <a:rPr lang="en-US" altLang="en-US" sz="1400" dirty="0">
                <a:solidFill>
                  <a:schemeClr val="tx1"/>
                </a:solidFill>
              </a:rPr>
              <a:t>Tier 3 Systems – Site-Level Operations.</a:t>
            </a:r>
          </a:p>
          <a:p>
            <a:pPr lvl="1"/>
            <a:r>
              <a:rPr lang="en-US" altLang="en-US" sz="1200" i="1" dirty="0">
                <a:solidFill>
                  <a:srgbClr val="1F497D"/>
                </a:solidFill>
              </a:rPr>
              <a:t>Tier 3 Systems are unique for each site but similar in function among all sites.</a:t>
            </a:r>
          </a:p>
          <a:p>
            <a:pPr lvl="1"/>
            <a:r>
              <a:rPr lang="en-US" altLang="en-US" sz="1200" i="1" dirty="0">
                <a:solidFill>
                  <a:srgbClr val="1F497D"/>
                </a:solidFill>
              </a:rPr>
              <a:t>OEE / Downtime Monitoring.</a:t>
            </a:r>
          </a:p>
          <a:p>
            <a:pPr lvl="1"/>
            <a:r>
              <a:rPr lang="en-US" altLang="en-US" sz="1200" i="1" dirty="0">
                <a:solidFill>
                  <a:srgbClr val="1F497D"/>
                </a:solidFill>
              </a:rPr>
              <a:t>Asset Management and Maintenance Systems.</a:t>
            </a:r>
          </a:p>
          <a:p>
            <a:pPr lvl="1"/>
            <a:r>
              <a:rPr lang="en-US" altLang="en-US" sz="1200" i="1" dirty="0">
                <a:solidFill>
                  <a:srgbClr val="1F497D"/>
                </a:solidFill>
              </a:rPr>
              <a:t>Production / EBR Reporting.</a:t>
            </a:r>
          </a:p>
          <a:p>
            <a:pPr lvl="1"/>
            <a:r>
              <a:rPr lang="en-US" altLang="en-US" sz="1200" i="1" dirty="0">
                <a:solidFill>
                  <a:srgbClr val="1F497D"/>
                </a:solidFill>
              </a:rPr>
              <a:t>Manufacturing Execution Systems (manufacturing layer).</a:t>
            </a:r>
          </a:p>
          <a:p>
            <a:pPr lvl="1"/>
            <a:r>
              <a:rPr lang="en-US" altLang="en-US" sz="1200" i="1" dirty="0" smtClean="0">
                <a:solidFill>
                  <a:srgbClr val="1F497D"/>
                </a:solidFill>
              </a:rPr>
              <a:t>Information </a:t>
            </a:r>
            <a:r>
              <a:rPr lang="en-US" altLang="en-US" sz="1200" i="1" dirty="0">
                <a:solidFill>
                  <a:srgbClr val="1F497D"/>
                </a:solidFill>
              </a:rPr>
              <a:t>Kiosks.</a:t>
            </a:r>
          </a:p>
          <a:p>
            <a:r>
              <a:rPr lang="en-US" altLang="en-US" sz="1400" dirty="0">
                <a:solidFill>
                  <a:schemeClr val="tx1"/>
                </a:solidFill>
              </a:rPr>
              <a:t>Tier 4 Systems – Enterprise Membership.</a:t>
            </a:r>
          </a:p>
          <a:p>
            <a:pPr lvl="1"/>
            <a:r>
              <a:rPr lang="en-US" altLang="en-US" sz="1200" i="1" dirty="0">
                <a:solidFill>
                  <a:srgbClr val="1F497D"/>
                </a:solidFill>
              </a:rPr>
              <a:t>Tier 4 Systems are identical across the enterprise.</a:t>
            </a:r>
          </a:p>
          <a:p>
            <a:pPr lvl="1"/>
            <a:r>
              <a:rPr lang="en-US" altLang="en-US" sz="1200" i="1" dirty="0">
                <a:solidFill>
                  <a:srgbClr val="1F497D"/>
                </a:solidFill>
              </a:rPr>
              <a:t>Manufacturing Execution Systems (ERP interface layer).</a:t>
            </a:r>
          </a:p>
        </p:txBody>
      </p:sp>
      <p:sp>
        <p:nvSpPr>
          <p:cNvPr id="6"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4</a:t>
            </a:fld>
            <a:endParaRPr lang="fr-FR" altLang="en-US" sz="800" dirty="0" smtClean="0">
              <a:solidFill>
                <a:schemeClr val="bg1"/>
              </a:solidFill>
            </a:endParaRPr>
          </a:p>
        </p:txBody>
      </p:sp>
    </p:spTree>
    <p:extLst>
      <p:ext uri="{BB962C8B-B14F-4D97-AF65-F5344CB8AC3E}">
        <p14:creationId xmlns:p14="http://schemas.microsoft.com/office/powerpoint/2010/main" val="360721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mph" presetSubtype="0" nodeType="clickEffect">
                                  <p:stCondLst>
                                    <p:cond delay="0"/>
                                  </p:stCondLst>
                                  <p:childTnLst>
                                    <p:set>
                                      <p:cBhvr rctx="PPT">
                                        <p:cTn id="17" dur="indefinite"/>
                                        <p:tgtEl>
                                          <p:spTgt spid="5">
                                            <p:txEl>
                                              <p:pRg st="0" end="0"/>
                                            </p:txEl>
                                          </p:spTgt>
                                        </p:tgtEl>
                                        <p:attrNameLst>
                                          <p:attrName>style.opacity</p:attrName>
                                        </p:attrNameLst>
                                      </p:cBhvr>
                                      <p:to>
                                        <p:strVal val="0.5"/>
                                      </p:to>
                                    </p:set>
                                    <p:animEffect filter="image" prLst="opacity: 0.5">
                                      <p:cBhvr rctx="IE">
                                        <p:cTn id="18" dur="indefinite"/>
                                        <p:tgtEl>
                                          <p:spTgt spid="5">
                                            <p:txEl>
                                              <p:pRg st="0" end="0"/>
                                            </p:txEl>
                                          </p:spTgt>
                                        </p:tgtEl>
                                      </p:cBhvr>
                                    </p:animEffect>
                                  </p:childTnLst>
                                </p:cTn>
                              </p:par>
                              <p:par>
                                <p:cTn id="19" presetID="9" presetClass="emph" presetSubtype="0" nodeType="withEffect">
                                  <p:stCondLst>
                                    <p:cond delay="0"/>
                                  </p:stCondLst>
                                  <p:childTnLst>
                                    <p:set>
                                      <p:cBhvr rctx="PPT">
                                        <p:cTn id="20" dur="indefinite"/>
                                        <p:tgtEl>
                                          <p:spTgt spid="5">
                                            <p:txEl>
                                              <p:pRg st="1" end="1"/>
                                            </p:txEl>
                                          </p:spTgt>
                                        </p:tgtEl>
                                        <p:attrNameLst>
                                          <p:attrName>style.opacity</p:attrName>
                                        </p:attrNameLst>
                                      </p:cBhvr>
                                      <p:to>
                                        <p:strVal val="0.5"/>
                                      </p:to>
                                    </p:set>
                                    <p:animEffect filter="image" prLst="opacity: 0.5">
                                      <p:cBhvr rctx="IE">
                                        <p:cTn id="21" dur="indefinite"/>
                                        <p:tgtEl>
                                          <p:spTgt spid="5">
                                            <p:txEl>
                                              <p:pRg st="1" end="1"/>
                                            </p:txEl>
                                          </p:spTgt>
                                        </p:tgtEl>
                                      </p:cBhvr>
                                    </p:animEffect>
                                  </p:childTnLst>
                                </p:cTn>
                              </p:par>
                              <p:par>
                                <p:cTn id="22" presetID="9" presetClass="emph" presetSubtype="0" nodeType="withEffect">
                                  <p:stCondLst>
                                    <p:cond delay="0"/>
                                  </p:stCondLst>
                                  <p:childTnLst>
                                    <p:set>
                                      <p:cBhvr rctx="PPT">
                                        <p:cTn id="23" dur="indefinite"/>
                                        <p:tgtEl>
                                          <p:spTgt spid="5">
                                            <p:txEl>
                                              <p:pRg st="2" end="2"/>
                                            </p:txEl>
                                          </p:spTgt>
                                        </p:tgtEl>
                                        <p:attrNameLst>
                                          <p:attrName>style.opacity</p:attrName>
                                        </p:attrNameLst>
                                      </p:cBhvr>
                                      <p:to>
                                        <p:strVal val="0.5"/>
                                      </p:to>
                                    </p:set>
                                    <p:animEffect filter="image" prLst="opacity: 0.5">
                                      <p:cBhvr rctx="IE">
                                        <p:cTn id="24" dur="indefinite"/>
                                        <p:tgtEl>
                                          <p:spTgt spid="5">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mph" presetSubtype="0" nodeType="clickEffect">
                                  <p:stCondLst>
                                    <p:cond delay="0"/>
                                  </p:stCondLst>
                                  <p:childTnLst>
                                    <p:set>
                                      <p:cBhvr rctx="PPT">
                                        <p:cTn id="37" dur="indefinite"/>
                                        <p:tgtEl>
                                          <p:spTgt spid="5">
                                            <p:txEl>
                                              <p:pRg st="3" end="3"/>
                                            </p:txEl>
                                          </p:spTgt>
                                        </p:tgtEl>
                                        <p:attrNameLst>
                                          <p:attrName>style.opacity</p:attrName>
                                        </p:attrNameLst>
                                      </p:cBhvr>
                                      <p:to>
                                        <p:strVal val="0.5"/>
                                      </p:to>
                                    </p:set>
                                    <p:animEffect filter="image" prLst="opacity: 0.5">
                                      <p:cBhvr rctx="IE">
                                        <p:cTn id="38" dur="indefinite"/>
                                        <p:tgtEl>
                                          <p:spTgt spid="5">
                                            <p:txEl>
                                              <p:pRg st="3" end="3"/>
                                            </p:txEl>
                                          </p:spTgt>
                                        </p:tgtEl>
                                      </p:cBhvr>
                                    </p:animEffect>
                                  </p:childTnLst>
                                </p:cTn>
                              </p:par>
                              <p:par>
                                <p:cTn id="39" presetID="9" presetClass="emph" presetSubtype="0" nodeType="withEffect">
                                  <p:stCondLst>
                                    <p:cond delay="0"/>
                                  </p:stCondLst>
                                  <p:childTnLst>
                                    <p:set>
                                      <p:cBhvr rctx="PPT">
                                        <p:cTn id="40" dur="indefinite"/>
                                        <p:tgtEl>
                                          <p:spTgt spid="5">
                                            <p:txEl>
                                              <p:pRg st="4" end="4"/>
                                            </p:txEl>
                                          </p:spTgt>
                                        </p:tgtEl>
                                        <p:attrNameLst>
                                          <p:attrName>style.opacity</p:attrName>
                                        </p:attrNameLst>
                                      </p:cBhvr>
                                      <p:to>
                                        <p:strVal val="0.5"/>
                                      </p:to>
                                    </p:set>
                                    <p:animEffect filter="image" prLst="opacity: 0.5">
                                      <p:cBhvr rctx="IE">
                                        <p:cTn id="41" dur="indefinite"/>
                                        <p:tgtEl>
                                          <p:spTgt spid="5">
                                            <p:txEl>
                                              <p:pRg st="4" end="4"/>
                                            </p:txEl>
                                          </p:spTgt>
                                        </p:tgtEl>
                                      </p:cBhvr>
                                    </p:animEffect>
                                  </p:childTnLst>
                                </p:cTn>
                              </p:par>
                              <p:par>
                                <p:cTn id="42" presetID="9" presetClass="emph" presetSubtype="0" nodeType="withEffect">
                                  <p:stCondLst>
                                    <p:cond delay="0"/>
                                  </p:stCondLst>
                                  <p:childTnLst>
                                    <p:set>
                                      <p:cBhvr rctx="PPT">
                                        <p:cTn id="43" dur="indefinite"/>
                                        <p:tgtEl>
                                          <p:spTgt spid="5">
                                            <p:txEl>
                                              <p:pRg st="5" end="5"/>
                                            </p:txEl>
                                          </p:spTgt>
                                        </p:tgtEl>
                                        <p:attrNameLst>
                                          <p:attrName>style.opacity</p:attrName>
                                        </p:attrNameLst>
                                      </p:cBhvr>
                                      <p:to>
                                        <p:strVal val="0.5"/>
                                      </p:to>
                                    </p:set>
                                    <p:animEffect filter="image" prLst="opacity: 0.5">
                                      <p:cBhvr rctx="IE">
                                        <p:cTn id="44" dur="indefinite"/>
                                        <p:tgtEl>
                                          <p:spTgt spid="5">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Effect transition="in" filter="fade">
                                      <p:cBhvr>
                                        <p:cTn id="47" dur="500"/>
                                        <p:tgtEl>
                                          <p:spTgt spid="5">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5">
                                            <p:txEl>
                                              <p:pRg st="7" end="7"/>
                                            </p:txEl>
                                          </p:spTgt>
                                        </p:tgtEl>
                                        <p:attrNameLst>
                                          <p:attrName>style.visibility</p:attrName>
                                        </p:attrNameLst>
                                      </p:cBhvr>
                                      <p:to>
                                        <p:strVal val="visible"/>
                                      </p:to>
                                    </p:set>
                                    <p:animEffect transition="in" filter="fade">
                                      <p:cBhvr>
                                        <p:cTn id="50" dur="500"/>
                                        <p:tgtEl>
                                          <p:spTgt spid="5">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fade">
                                      <p:cBhvr>
                                        <p:cTn id="53" dur="500"/>
                                        <p:tgtEl>
                                          <p:spTgt spid="5">
                                            <p:txEl>
                                              <p:pRg st="8" end="8"/>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fade">
                                      <p:cBhvr>
                                        <p:cTn id="56" dur="500"/>
                                        <p:tgtEl>
                                          <p:spTgt spid="5">
                                            <p:txEl>
                                              <p:pRg st="9" end="9"/>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Effect transition="in" filter="fade">
                                      <p:cBhvr>
                                        <p:cTn id="59" dur="500"/>
                                        <p:tgtEl>
                                          <p:spTgt spid="5">
                                            <p:txEl>
                                              <p:pRg st="10" end="1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5">
                                            <p:txEl>
                                              <p:pRg st="12" end="12"/>
                                            </p:txEl>
                                          </p:spTgt>
                                        </p:tgtEl>
                                        <p:attrNameLst>
                                          <p:attrName>style.visibility</p:attrName>
                                        </p:attrNameLst>
                                      </p:cBhvr>
                                      <p:to>
                                        <p:strVal val="visible"/>
                                      </p:to>
                                    </p:set>
                                    <p:animEffect transition="in" filter="fade">
                                      <p:cBhvr>
                                        <p:cTn id="65" dur="500"/>
                                        <p:tgtEl>
                                          <p:spTgt spid="5">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mph" presetSubtype="0" nodeType="clickEffect">
                                  <p:stCondLst>
                                    <p:cond delay="0"/>
                                  </p:stCondLst>
                                  <p:childTnLst>
                                    <p:set>
                                      <p:cBhvr rctx="PPT">
                                        <p:cTn id="69" dur="indefinite"/>
                                        <p:tgtEl>
                                          <p:spTgt spid="5">
                                            <p:txEl>
                                              <p:pRg st="6" end="6"/>
                                            </p:txEl>
                                          </p:spTgt>
                                        </p:tgtEl>
                                        <p:attrNameLst>
                                          <p:attrName>style.opacity</p:attrName>
                                        </p:attrNameLst>
                                      </p:cBhvr>
                                      <p:to>
                                        <p:strVal val="0.5"/>
                                      </p:to>
                                    </p:set>
                                    <p:animEffect filter="image" prLst="opacity: 0.5">
                                      <p:cBhvr rctx="IE">
                                        <p:cTn id="70" dur="indefinite"/>
                                        <p:tgtEl>
                                          <p:spTgt spid="5">
                                            <p:txEl>
                                              <p:pRg st="6" end="6"/>
                                            </p:txEl>
                                          </p:spTgt>
                                        </p:tgtEl>
                                      </p:cBhvr>
                                    </p:animEffect>
                                  </p:childTnLst>
                                </p:cTn>
                              </p:par>
                              <p:par>
                                <p:cTn id="71" presetID="9" presetClass="emph" presetSubtype="0" nodeType="withEffect">
                                  <p:stCondLst>
                                    <p:cond delay="0"/>
                                  </p:stCondLst>
                                  <p:childTnLst>
                                    <p:set>
                                      <p:cBhvr rctx="PPT">
                                        <p:cTn id="72" dur="indefinite"/>
                                        <p:tgtEl>
                                          <p:spTgt spid="5">
                                            <p:txEl>
                                              <p:pRg st="7" end="7"/>
                                            </p:txEl>
                                          </p:spTgt>
                                        </p:tgtEl>
                                        <p:attrNameLst>
                                          <p:attrName>style.opacity</p:attrName>
                                        </p:attrNameLst>
                                      </p:cBhvr>
                                      <p:to>
                                        <p:strVal val="0.5"/>
                                      </p:to>
                                    </p:set>
                                    <p:animEffect filter="image" prLst="opacity: 0.5">
                                      <p:cBhvr rctx="IE">
                                        <p:cTn id="73" dur="indefinite"/>
                                        <p:tgtEl>
                                          <p:spTgt spid="5">
                                            <p:txEl>
                                              <p:pRg st="7" end="7"/>
                                            </p:txEl>
                                          </p:spTgt>
                                        </p:tgtEl>
                                      </p:cBhvr>
                                    </p:animEffect>
                                  </p:childTnLst>
                                </p:cTn>
                              </p:par>
                              <p:par>
                                <p:cTn id="74" presetID="9" presetClass="emph" presetSubtype="0" nodeType="withEffect">
                                  <p:stCondLst>
                                    <p:cond delay="0"/>
                                  </p:stCondLst>
                                  <p:childTnLst>
                                    <p:set>
                                      <p:cBhvr rctx="PPT">
                                        <p:cTn id="75" dur="indefinite"/>
                                        <p:tgtEl>
                                          <p:spTgt spid="5">
                                            <p:txEl>
                                              <p:pRg st="8" end="8"/>
                                            </p:txEl>
                                          </p:spTgt>
                                        </p:tgtEl>
                                        <p:attrNameLst>
                                          <p:attrName>style.opacity</p:attrName>
                                        </p:attrNameLst>
                                      </p:cBhvr>
                                      <p:to>
                                        <p:strVal val="0.5"/>
                                      </p:to>
                                    </p:set>
                                    <p:animEffect filter="image" prLst="opacity: 0.5">
                                      <p:cBhvr rctx="IE">
                                        <p:cTn id="76" dur="indefinite"/>
                                        <p:tgtEl>
                                          <p:spTgt spid="5">
                                            <p:txEl>
                                              <p:pRg st="8" end="8"/>
                                            </p:txEl>
                                          </p:spTgt>
                                        </p:tgtEl>
                                      </p:cBhvr>
                                    </p:animEffect>
                                  </p:childTnLst>
                                </p:cTn>
                              </p:par>
                              <p:par>
                                <p:cTn id="77" presetID="9" presetClass="emph" presetSubtype="0" nodeType="withEffect">
                                  <p:stCondLst>
                                    <p:cond delay="0"/>
                                  </p:stCondLst>
                                  <p:childTnLst>
                                    <p:set>
                                      <p:cBhvr rctx="PPT">
                                        <p:cTn id="78" dur="indefinite"/>
                                        <p:tgtEl>
                                          <p:spTgt spid="5">
                                            <p:txEl>
                                              <p:pRg st="9" end="9"/>
                                            </p:txEl>
                                          </p:spTgt>
                                        </p:tgtEl>
                                        <p:attrNameLst>
                                          <p:attrName>style.opacity</p:attrName>
                                        </p:attrNameLst>
                                      </p:cBhvr>
                                      <p:to>
                                        <p:strVal val="0.5"/>
                                      </p:to>
                                    </p:set>
                                    <p:animEffect filter="image" prLst="opacity: 0.5">
                                      <p:cBhvr rctx="IE">
                                        <p:cTn id="79" dur="indefinite"/>
                                        <p:tgtEl>
                                          <p:spTgt spid="5">
                                            <p:txEl>
                                              <p:pRg st="9" end="9"/>
                                            </p:txEl>
                                          </p:spTgt>
                                        </p:tgtEl>
                                      </p:cBhvr>
                                    </p:animEffect>
                                  </p:childTnLst>
                                </p:cTn>
                              </p:par>
                              <p:par>
                                <p:cTn id="80" presetID="9" presetClass="emph" presetSubtype="0" nodeType="withEffect">
                                  <p:stCondLst>
                                    <p:cond delay="0"/>
                                  </p:stCondLst>
                                  <p:childTnLst>
                                    <p:set>
                                      <p:cBhvr rctx="PPT">
                                        <p:cTn id="81" dur="indefinite"/>
                                        <p:tgtEl>
                                          <p:spTgt spid="5">
                                            <p:txEl>
                                              <p:pRg st="10" end="10"/>
                                            </p:txEl>
                                          </p:spTgt>
                                        </p:tgtEl>
                                        <p:attrNameLst>
                                          <p:attrName>style.opacity</p:attrName>
                                        </p:attrNameLst>
                                      </p:cBhvr>
                                      <p:to>
                                        <p:strVal val="0.5"/>
                                      </p:to>
                                    </p:set>
                                    <p:animEffect filter="image" prLst="opacity: 0.5">
                                      <p:cBhvr rctx="IE">
                                        <p:cTn id="82" dur="indefinite"/>
                                        <p:tgtEl>
                                          <p:spTgt spid="5">
                                            <p:txEl>
                                              <p:pRg st="10" end="10"/>
                                            </p:txEl>
                                          </p:spTgt>
                                        </p:tgtEl>
                                      </p:cBhvr>
                                    </p:animEffect>
                                  </p:childTnLst>
                                </p:cTn>
                              </p:par>
                              <p:par>
                                <p:cTn id="83" presetID="9" presetClass="emph" presetSubtype="0" nodeType="withEffect">
                                  <p:stCondLst>
                                    <p:cond delay="0"/>
                                  </p:stCondLst>
                                  <p:childTnLst>
                                    <p:set>
                                      <p:cBhvr rctx="PPT">
                                        <p:cTn id="84" dur="indefinite"/>
                                        <p:tgtEl>
                                          <p:spTgt spid="5">
                                            <p:txEl>
                                              <p:pRg st="11" end="11"/>
                                            </p:txEl>
                                          </p:spTgt>
                                        </p:tgtEl>
                                        <p:attrNameLst>
                                          <p:attrName>style.opacity</p:attrName>
                                        </p:attrNameLst>
                                      </p:cBhvr>
                                      <p:to>
                                        <p:strVal val="0.5"/>
                                      </p:to>
                                    </p:set>
                                    <p:animEffect filter="image" prLst="opacity: 0.5">
                                      <p:cBhvr rctx="IE">
                                        <p:cTn id="85" dur="indefinite"/>
                                        <p:tgtEl>
                                          <p:spTgt spid="5">
                                            <p:txEl>
                                              <p:pRg st="11" end="11"/>
                                            </p:txEl>
                                          </p:spTgt>
                                        </p:tgtEl>
                                      </p:cBhvr>
                                    </p:animEffect>
                                  </p:childTnLst>
                                </p:cTn>
                              </p:par>
                              <p:par>
                                <p:cTn id="86" presetID="9" presetClass="emph" presetSubtype="0" nodeType="withEffect">
                                  <p:stCondLst>
                                    <p:cond delay="0"/>
                                  </p:stCondLst>
                                  <p:childTnLst>
                                    <p:set>
                                      <p:cBhvr rctx="PPT">
                                        <p:cTn id="87" dur="indefinite"/>
                                        <p:tgtEl>
                                          <p:spTgt spid="5">
                                            <p:txEl>
                                              <p:pRg st="12" end="12"/>
                                            </p:txEl>
                                          </p:spTgt>
                                        </p:tgtEl>
                                        <p:attrNameLst>
                                          <p:attrName>style.opacity</p:attrName>
                                        </p:attrNameLst>
                                      </p:cBhvr>
                                      <p:to>
                                        <p:strVal val="0.5"/>
                                      </p:to>
                                    </p:set>
                                    <p:animEffect filter="image" prLst="opacity: 0.5">
                                      <p:cBhvr rctx="IE">
                                        <p:cTn id="88" dur="indefinite"/>
                                        <p:tgtEl>
                                          <p:spTgt spid="5">
                                            <p:txEl>
                                              <p:pRg st="12" end="12"/>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5">
                                            <p:txEl>
                                              <p:pRg st="13" end="13"/>
                                            </p:txEl>
                                          </p:spTgt>
                                        </p:tgtEl>
                                        <p:attrNameLst>
                                          <p:attrName>style.visibility</p:attrName>
                                        </p:attrNameLst>
                                      </p:cBhvr>
                                      <p:to>
                                        <p:strVal val="visible"/>
                                      </p:to>
                                    </p:set>
                                    <p:animEffect transition="in" filter="fade">
                                      <p:cBhvr>
                                        <p:cTn id="91" dur="500"/>
                                        <p:tgtEl>
                                          <p:spTgt spid="5">
                                            <p:txEl>
                                              <p:pRg st="13" end="13"/>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5">
                                            <p:txEl>
                                              <p:pRg st="14" end="14"/>
                                            </p:txEl>
                                          </p:spTgt>
                                        </p:tgtEl>
                                        <p:attrNameLst>
                                          <p:attrName>style.visibility</p:attrName>
                                        </p:attrNameLst>
                                      </p:cBhvr>
                                      <p:to>
                                        <p:strVal val="visible"/>
                                      </p:to>
                                    </p:set>
                                    <p:animEffect transition="in" filter="fade">
                                      <p:cBhvr>
                                        <p:cTn id="94" dur="500"/>
                                        <p:tgtEl>
                                          <p:spTgt spid="5">
                                            <p:txEl>
                                              <p:pRg st="14" end="14"/>
                                            </p:txEl>
                                          </p:spTgt>
                                        </p:tgtEl>
                                      </p:cBhvr>
                                    </p:animEffect>
                                  </p:childTnLst>
                                </p:cTn>
                              </p:par>
                              <p:par>
                                <p:cTn id="95" presetID="10" presetClass="entr" presetSubtype="0" fill="hold" nodeType="withEffect">
                                  <p:stCondLst>
                                    <p:cond delay="0"/>
                                  </p:stCondLst>
                                  <p:childTnLst>
                                    <p:set>
                                      <p:cBhvr>
                                        <p:cTn id="96" dur="1" fill="hold">
                                          <p:stCondLst>
                                            <p:cond delay="0"/>
                                          </p:stCondLst>
                                        </p:cTn>
                                        <p:tgtEl>
                                          <p:spTgt spid="5">
                                            <p:txEl>
                                              <p:pRg st="15" end="15"/>
                                            </p:txEl>
                                          </p:spTgt>
                                        </p:tgtEl>
                                        <p:attrNameLst>
                                          <p:attrName>style.visibility</p:attrName>
                                        </p:attrNameLst>
                                      </p:cBhvr>
                                      <p:to>
                                        <p:strVal val="visible"/>
                                      </p:to>
                                    </p:set>
                                    <p:animEffect transition="in" filter="fade">
                                      <p:cBhvr>
                                        <p:cTn id="97" dur="500"/>
                                        <p:tgtEl>
                                          <p:spTgt spid="5">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Let’s talk about where we started</a:t>
            </a:r>
          </a:p>
        </p:txBody>
      </p:sp>
      <p:sp>
        <p:nvSpPr>
          <p:cNvPr id="6" name="TOC"/>
          <p:cNvSpPr txBox="1">
            <a:spLocks/>
          </p:cNvSpPr>
          <p:nvPr/>
        </p:nvSpPr>
        <p:spPr bwMode="auto">
          <a:xfrm>
            <a:off x="539750" y="1029008"/>
            <a:ext cx="8142288" cy="5172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a:solidFill>
                  <a:schemeClr val="tx1"/>
                </a:solidFill>
              </a:rPr>
              <a:t>Automation was an “add on” that historically came with the purchase of OEM systems.</a:t>
            </a:r>
          </a:p>
          <a:p>
            <a:pPr lvl="1"/>
            <a:r>
              <a:rPr lang="en-US" altLang="en-US" sz="1200" i="1" dirty="0">
                <a:solidFill>
                  <a:srgbClr val="1F497D"/>
                </a:solidFill>
              </a:rPr>
              <a:t>This practice created isolated “islands of automation” with no site integration plan.</a:t>
            </a:r>
          </a:p>
          <a:p>
            <a:r>
              <a:rPr lang="en-US" altLang="en-US" sz="1400" dirty="0">
                <a:solidFill>
                  <a:schemeClr val="tx1"/>
                </a:solidFill>
              </a:rPr>
              <a:t>357 automation devices with validated configuration existed on site.  Only 43 of those devices (12%) were centrally networked.</a:t>
            </a:r>
          </a:p>
          <a:p>
            <a:pPr lvl="1"/>
            <a:r>
              <a:rPr lang="en-US" altLang="en-US" sz="1200" i="1" dirty="0">
                <a:solidFill>
                  <a:srgbClr val="1F497D"/>
                </a:solidFill>
              </a:rPr>
              <a:t>1 (small) Ethernet connected production area.</a:t>
            </a:r>
          </a:p>
          <a:p>
            <a:pPr lvl="1"/>
            <a:r>
              <a:rPr lang="en-US" altLang="en-US" sz="1200" i="1" dirty="0">
                <a:solidFill>
                  <a:srgbClr val="1F497D"/>
                </a:solidFill>
              </a:rPr>
              <a:t>6 production servers.</a:t>
            </a:r>
          </a:p>
          <a:p>
            <a:pPr lvl="1"/>
            <a:r>
              <a:rPr lang="en-US" altLang="en-US" sz="1200" i="1" dirty="0" smtClean="0">
                <a:solidFill>
                  <a:srgbClr val="1F497D"/>
                </a:solidFill>
              </a:rPr>
              <a:t>61 </a:t>
            </a:r>
            <a:r>
              <a:rPr lang="en-US" altLang="en-US" sz="1200" i="1" dirty="0">
                <a:solidFill>
                  <a:srgbClr val="1F497D"/>
                </a:solidFill>
              </a:rPr>
              <a:t>PLC </a:t>
            </a:r>
            <a:r>
              <a:rPr lang="en-US" altLang="en-US" sz="1200" i="1" dirty="0" smtClean="0">
                <a:solidFill>
                  <a:srgbClr val="1F497D"/>
                </a:solidFill>
              </a:rPr>
              <a:t>systems</a:t>
            </a:r>
            <a:r>
              <a:rPr lang="en-US" altLang="en-US" sz="1200" i="1" dirty="0">
                <a:solidFill>
                  <a:srgbClr val="1F497D"/>
                </a:solidFill>
              </a:rPr>
              <a:t>.</a:t>
            </a:r>
          </a:p>
          <a:p>
            <a:pPr lvl="1"/>
            <a:r>
              <a:rPr lang="en-US" altLang="en-US" sz="1200" i="1" dirty="0">
                <a:solidFill>
                  <a:srgbClr val="1F497D"/>
                </a:solidFill>
              </a:rPr>
              <a:t>63 SCADA servers / HMI terminals.</a:t>
            </a:r>
          </a:p>
          <a:p>
            <a:pPr lvl="1"/>
            <a:r>
              <a:rPr lang="en-US" altLang="en-US" sz="1200" i="1" dirty="0">
                <a:solidFill>
                  <a:srgbClr val="1F497D"/>
                </a:solidFill>
              </a:rPr>
              <a:t>45 programmable I/O devices.</a:t>
            </a:r>
          </a:p>
          <a:p>
            <a:pPr lvl="1"/>
            <a:r>
              <a:rPr lang="en-US" altLang="en-US" sz="1200" i="1" dirty="0">
                <a:solidFill>
                  <a:srgbClr val="1F497D"/>
                </a:solidFill>
              </a:rPr>
              <a:t>139 VFD / servos.</a:t>
            </a:r>
          </a:p>
          <a:p>
            <a:pPr lvl="1"/>
            <a:r>
              <a:rPr lang="en-US" altLang="en-US" sz="1200" i="1" dirty="0">
                <a:solidFill>
                  <a:srgbClr val="1F497D"/>
                </a:solidFill>
              </a:rPr>
              <a:t>27 vision system cameras.</a:t>
            </a:r>
          </a:p>
          <a:p>
            <a:r>
              <a:rPr lang="en-US" altLang="en-US" sz="1400" dirty="0">
                <a:solidFill>
                  <a:schemeClr val="tx1"/>
                </a:solidFill>
              </a:rPr>
              <a:t>Very few production systems had data historian capability.</a:t>
            </a:r>
          </a:p>
          <a:p>
            <a:pPr lvl="1"/>
            <a:r>
              <a:rPr lang="en-US" altLang="en-US" sz="1200" i="1" dirty="0">
                <a:solidFill>
                  <a:srgbClr val="1F497D"/>
                </a:solidFill>
              </a:rPr>
              <a:t>Production analysis often involved paper-based studies.</a:t>
            </a:r>
          </a:p>
          <a:p>
            <a:pPr lvl="1"/>
            <a:r>
              <a:rPr lang="en-US" altLang="en-US" sz="1200" i="1" dirty="0">
                <a:solidFill>
                  <a:srgbClr val="1F497D"/>
                </a:solidFill>
              </a:rPr>
              <a:t>Electronic production reports were not an option.</a:t>
            </a:r>
          </a:p>
          <a:p>
            <a:r>
              <a:rPr lang="en-US" altLang="en-US" sz="1400" dirty="0">
                <a:solidFill>
                  <a:schemeClr val="tx1"/>
                </a:solidFill>
              </a:rPr>
              <a:t>Very few production systems had centralized security.</a:t>
            </a:r>
          </a:p>
          <a:p>
            <a:pPr lvl="1"/>
            <a:r>
              <a:rPr lang="en-US" altLang="en-US" sz="1200" i="1" dirty="0">
                <a:solidFill>
                  <a:srgbClr val="1F497D"/>
                </a:solidFill>
              </a:rPr>
              <a:t>Operator administration often involved a change control process to modify the validated state of an HMI application.</a:t>
            </a:r>
            <a:endParaRPr lang="en-US" altLang="en-US" sz="1200" dirty="0">
              <a:solidFill>
                <a:srgbClr val="1F497D"/>
              </a:solidFill>
            </a:endParaRPr>
          </a:p>
        </p:txBody>
      </p:sp>
      <p:sp>
        <p:nvSpPr>
          <p:cNvPr id="5"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5</a:t>
            </a:fld>
            <a:endParaRPr lang="fr-FR" altLang="en-US" sz="800" dirty="0" smtClean="0">
              <a:solidFill>
                <a:schemeClr val="bg1"/>
              </a:solidFill>
            </a:endParaRPr>
          </a:p>
        </p:txBody>
      </p:sp>
    </p:spTree>
    <p:extLst>
      <p:ext uri="{BB962C8B-B14F-4D97-AF65-F5344CB8AC3E}">
        <p14:creationId xmlns:p14="http://schemas.microsoft.com/office/powerpoint/2010/main" val="113441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6">
                                            <p:txEl>
                                              <p:pRg st="0" end="0"/>
                                            </p:txEl>
                                          </p:spTgt>
                                        </p:tgtEl>
                                        <p:attrNameLst>
                                          <p:attrName>style.opacity</p:attrName>
                                        </p:attrNameLst>
                                      </p:cBhvr>
                                      <p:to>
                                        <p:strVal val="0.5"/>
                                      </p:to>
                                    </p:set>
                                    <p:animEffect filter="image" prLst="opacity: 0.5">
                                      <p:cBhvr rctx="IE">
                                        <p:cTn id="15" dur="indefinite"/>
                                        <p:tgtEl>
                                          <p:spTgt spid="6">
                                            <p:txEl>
                                              <p:pRg st="0" end="0"/>
                                            </p:txEl>
                                          </p:spTgt>
                                        </p:tgtEl>
                                      </p:cBhvr>
                                    </p:animEffect>
                                  </p:childTnLst>
                                </p:cTn>
                              </p:par>
                              <p:par>
                                <p:cTn id="16" presetID="9" presetClass="emph" presetSubtype="0" nodeType="withEffect">
                                  <p:stCondLst>
                                    <p:cond delay="0"/>
                                  </p:stCondLst>
                                  <p:childTnLst>
                                    <p:set>
                                      <p:cBhvr rctx="PPT">
                                        <p:cTn id="17" dur="indefinite"/>
                                        <p:tgtEl>
                                          <p:spTgt spid="6">
                                            <p:txEl>
                                              <p:pRg st="1" end="1"/>
                                            </p:txEl>
                                          </p:spTgt>
                                        </p:tgtEl>
                                        <p:attrNameLst>
                                          <p:attrName>style.opacity</p:attrName>
                                        </p:attrNameLst>
                                      </p:cBhvr>
                                      <p:to>
                                        <p:strVal val="0.5"/>
                                      </p:to>
                                    </p:set>
                                    <p:animEffect filter="image" prLst="opacity: 0.5">
                                      <p:cBhvr rctx="IE">
                                        <p:cTn id="18" dur="indefinite"/>
                                        <p:tgtEl>
                                          <p:spTgt spid="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nodeType="clickEffect">
                                  <p:stCondLst>
                                    <p:cond delay="0"/>
                                  </p:stCondLst>
                                  <p:childTnLst>
                                    <p:set>
                                      <p:cBhvr rctx="PPT">
                                        <p:cTn id="46" dur="indefinite"/>
                                        <p:tgtEl>
                                          <p:spTgt spid="6">
                                            <p:txEl>
                                              <p:pRg st="2" end="2"/>
                                            </p:txEl>
                                          </p:spTgt>
                                        </p:tgtEl>
                                        <p:attrNameLst>
                                          <p:attrName>style.opacity</p:attrName>
                                        </p:attrNameLst>
                                      </p:cBhvr>
                                      <p:to>
                                        <p:strVal val="0.5"/>
                                      </p:to>
                                    </p:set>
                                    <p:animEffect filter="image" prLst="opacity: 0.5">
                                      <p:cBhvr rctx="IE">
                                        <p:cTn id="47" dur="indefinite"/>
                                        <p:tgtEl>
                                          <p:spTgt spid="6">
                                            <p:txEl>
                                              <p:pRg st="2" end="2"/>
                                            </p:txEl>
                                          </p:spTgt>
                                        </p:tgtEl>
                                      </p:cBhvr>
                                    </p:animEffect>
                                  </p:childTnLst>
                                </p:cTn>
                              </p:par>
                              <p:par>
                                <p:cTn id="48" presetID="9" presetClass="emph" presetSubtype="0" nodeType="withEffect">
                                  <p:stCondLst>
                                    <p:cond delay="0"/>
                                  </p:stCondLst>
                                  <p:childTnLst>
                                    <p:set>
                                      <p:cBhvr rctx="PPT">
                                        <p:cTn id="49" dur="indefinite"/>
                                        <p:tgtEl>
                                          <p:spTgt spid="6">
                                            <p:txEl>
                                              <p:pRg st="3" end="3"/>
                                            </p:txEl>
                                          </p:spTgt>
                                        </p:tgtEl>
                                        <p:attrNameLst>
                                          <p:attrName>style.opacity</p:attrName>
                                        </p:attrNameLst>
                                      </p:cBhvr>
                                      <p:to>
                                        <p:strVal val="0.5"/>
                                      </p:to>
                                    </p:set>
                                    <p:animEffect filter="image" prLst="opacity: 0.5">
                                      <p:cBhvr rctx="IE">
                                        <p:cTn id="50" dur="indefinite"/>
                                        <p:tgtEl>
                                          <p:spTgt spid="6">
                                            <p:txEl>
                                              <p:pRg st="3" end="3"/>
                                            </p:txEl>
                                          </p:spTgt>
                                        </p:tgtEl>
                                      </p:cBhvr>
                                    </p:animEffect>
                                  </p:childTnLst>
                                </p:cTn>
                              </p:par>
                              <p:par>
                                <p:cTn id="51" presetID="9" presetClass="emph" presetSubtype="0" nodeType="withEffect">
                                  <p:stCondLst>
                                    <p:cond delay="0"/>
                                  </p:stCondLst>
                                  <p:childTnLst>
                                    <p:set>
                                      <p:cBhvr rctx="PPT">
                                        <p:cTn id="52" dur="indefinite"/>
                                        <p:tgtEl>
                                          <p:spTgt spid="6">
                                            <p:txEl>
                                              <p:pRg st="4" end="4"/>
                                            </p:txEl>
                                          </p:spTgt>
                                        </p:tgtEl>
                                        <p:attrNameLst>
                                          <p:attrName>style.opacity</p:attrName>
                                        </p:attrNameLst>
                                      </p:cBhvr>
                                      <p:to>
                                        <p:strVal val="0.5"/>
                                      </p:to>
                                    </p:set>
                                    <p:animEffect filter="image" prLst="opacity: 0.5">
                                      <p:cBhvr rctx="IE">
                                        <p:cTn id="53" dur="indefinite"/>
                                        <p:tgtEl>
                                          <p:spTgt spid="6">
                                            <p:txEl>
                                              <p:pRg st="4" end="4"/>
                                            </p:txEl>
                                          </p:spTgt>
                                        </p:tgtEl>
                                      </p:cBhvr>
                                    </p:animEffect>
                                  </p:childTnLst>
                                </p:cTn>
                              </p:par>
                              <p:par>
                                <p:cTn id="54" presetID="9" presetClass="emph" presetSubtype="0" nodeType="withEffect">
                                  <p:stCondLst>
                                    <p:cond delay="0"/>
                                  </p:stCondLst>
                                  <p:childTnLst>
                                    <p:set>
                                      <p:cBhvr rctx="PPT">
                                        <p:cTn id="55" dur="indefinite"/>
                                        <p:tgtEl>
                                          <p:spTgt spid="6">
                                            <p:txEl>
                                              <p:pRg st="5" end="5"/>
                                            </p:txEl>
                                          </p:spTgt>
                                        </p:tgtEl>
                                        <p:attrNameLst>
                                          <p:attrName>style.opacity</p:attrName>
                                        </p:attrNameLst>
                                      </p:cBhvr>
                                      <p:to>
                                        <p:strVal val="0.5"/>
                                      </p:to>
                                    </p:set>
                                    <p:animEffect filter="image" prLst="opacity: 0.5">
                                      <p:cBhvr rctx="IE">
                                        <p:cTn id="56" dur="indefinite"/>
                                        <p:tgtEl>
                                          <p:spTgt spid="6">
                                            <p:txEl>
                                              <p:pRg st="5" end="5"/>
                                            </p:txEl>
                                          </p:spTgt>
                                        </p:tgtEl>
                                      </p:cBhvr>
                                    </p:animEffect>
                                  </p:childTnLst>
                                </p:cTn>
                              </p:par>
                              <p:par>
                                <p:cTn id="57" presetID="9" presetClass="emph" presetSubtype="0" nodeType="withEffect">
                                  <p:stCondLst>
                                    <p:cond delay="0"/>
                                  </p:stCondLst>
                                  <p:childTnLst>
                                    <p:set>
                                      <p:cBhvr rctx="PPT">
                                        <p:cTn id="58" dur="indefinite"/>
                                        <p:tgtEl>
                                          <p:spTgt spid="6">
                                            <p:txEl>
                                              <p:pRg st="6" end="6"/>
                                            </p:txEl>
                                          </p:spTgt>
                                        </p:tgtEl>
                                        <p:attrNameLst>
                                          <p:attrName>style.opacity</p:attrName>
                                        </p:attrNameLst>
                                      </p:cBhvr>
                                      <p:to>
                                        <p:strVal val="0.5"/>
                                      </p:to>
                                    </p:set>
                                    <p:animEffect filter="image" prLst="opacity: 0.5">
                                      <p:cBhvr rctx="IE">
                                        <p:cTn id="59" dur="indefinite"/>
                                        <p:tgtEl>
                                          <p:spTgt spid="6">
                                            <p:txEl>
                                              <p:pRg st="6" end="6"/>
                                            </p:txEl>
                                          </p:spTgt>
                                        </p:tgtEl>
                                      </p:cBhvr>
                                    </p:animEffect>
                                  </p:childTnLst>
                                </p:cTn>
                              </p:par>
                              <p:par>
                                <p:cTn id="60" presetID="9" presetClass="emph" presetSubtype="0" nodeType="withEffect">
                                  <p:stCondLst>
                                    <p:cond delay="0"/>
                                  </p:stCondLst>
                                  <p:childTnLst>
                                    <p:set>
                                      <p:cBhvr rctx="PPT">
                                        <p:cTn id="61" dur="indefinite"/>
                                        <p:tgtEl>
                                          <p:spTgt spid="6">
                                            <p:txEl>
                                              <p:pRg st="7" end="7"/>
                                            </p:txEl>
                                          </p:spTgt>
                                        </p:tgtEl>
                                        <p:attrNameLst>
                                          <p:attrName>style.opacity</p:attrName>
                                        </p:attrNameLst>
                                      </p:cBhvr>
                                      <p:to>
                                        <p:strVal val="0.5"/>
                                      </p:to>
                                    </p:set>
                                    <p:animEffect filter="image" prLst="opacity: 0.5">
                                      <p:cBhvr rctx="IE">
                                        <p:cTn id="62" dur="indefinite"/>
                                        <p:tgtEl>
                                          <p:spTgt spid="6">
                                            <p:txEl>
                                              <p:pRg st="7" end="7"/>
                                            </p:txEl>
                                          </p:spTgt>
                                        </p:tgtEl>
                                      </p:cBhvr>
                                    </p:animEffect>
                                  </p:childTnLst>
                                </p:cTn>
                              </p:par>
                              <p:par>
                                <p:cTn id="63" presetID="9" presetClass="emph" presetSubtype="0" nodeType="withEffect">
                                  <p:stCondLst>
                                    <p:cond delay="0"/>
                                  </p:stCondLst>
                                  <p:childTnLst>
                                    <p:set>
                                      <p:cBhvr rctx="PPT">
                                        <p:cTn id="64" dur="indefinite"/>
                                        <p:tgtEl>
                                          <p:spTgt spid="6">
                                            <p:txEl>
                                              <p:pRg st="8" end="8"/>
                                            </p:txEl>
                                          </p:spTgt>
                                        </p:tgtEl>
                                        <p:attrNameLst>
                                          <p:attrName>style.opacity</p:attrName>
                                        </p:attrNameLst>
                                      </p:cBhvr>
                                      <p:to>
                                        <p:strVal val="0.5"/>
                                      </p:to>
                                    </p:set>
                                    <p:animEffect filter="image" prLst="opacity: 0.5">
                                      <p:cBhvr rctx="IE">
                                        <p:cTn id="65" dur="indefinite"/>
                                        <p:tgtEl>
                                          <p:spTgt spid="6">
                                            <p:txEl>
                                              <p:pRg st="8" end="8"/>
                                            </p:txEl>
                                          </p:spTgt>
                                        </p:tgtEl>
                                      </p:cBhvr>
                                    </p:animEffect>
                                  </p:childTnLst>
                                </p:cTn>
                              </p:par>
                              <p:par>
                                <p:cTn id="66" presetID="9" presetClass="emph" presetSubtype="0" nodeType="withEffect">
                                  <p:stCondLst>
                                    <p:cond delay="0"/>
                                  </p:stCondLst>
                                  <p:childTnLst>
                                    <p:set>
                                      <p:cBhvr rctx="PPT">
                                        <p:cTn id="67" dur="indefinite"/>
                                        <p:tgtEl>
                                          <p:spTgt spid="6">
                                            <p:txEl>
                                              <p:pRg st="9" end="9"/>
                                            </p:txEl>
                                          </p:spTgt>
                                        </p:tgtEl>
                                        <p:attrNameLst>
                                          <p:attrName>style.opacity</p:attrName>
                                        </p:attrNameLst>
                                      </p:cBhvr>
                                      <p:to>
                                        <p:strVal val="0.5"/>
                                      </p:to>
                                    </p:set>
                                    <p:animEffect filter="image" prLst="opacity: 0.5">
                                      <p:cBhvr rctx="IE">
                                        <p:cTn id="68" dur="indefinite"/>
                                        <p:tgtEl>
                                          <p:spTgt spid="6">
                                            <p:txEl>
                                              <p:pRg st="9" end="9"/>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
                                            <p:txEl>
                                              <p:pRg st="10" end="10"/>
                                            </p:txEl>
                                          </p:spTgt>
                                        </p:tgtEl>
                                        <p:attrNameLst>
                                          <p:attrName>style.visibility</p:attrName>
                                        </p:attrNameLst>
                                      </p:cBhvr>
                                      <p:to>
                                        <p:strVal val="visible"/>
                                      </p:to>
                                    </p:set>
                                    <p:animEffect transition="in" filter="fade">
                                      <p:cBhvr>
                                        <p:cTn id="71" dur="500"/>
                                        <p:tgtEl>
                                          <p:spTgt spid="6">
                                            <p:txEl>
                                              <p:pRg st="10" end="10"/>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6">
                                            <p:txEl>
                                              <p:pRg st="11" end="11"/>
                                            </p:txEl>
                                          </p:spTgt>
                                        </p:tgtEl>
                                        <p:attrNameLst>
                                          <p:attrName>style.visibility</p:attrName>
                                        </p:attrNameLst>
                                      </p:cBhvr>
                                      <p:to>
                                        <p:strVal val="visible"/>
                                      </p:to>
                                    </p:set>
                                    <p:animEffect transition="in" filter="fade">
                                      <p:cBhvr>
                                        <p:cTn id="74" dur="500"/>
                                        <p:tgtEl>
                                          <p:spTgt spid="6">
                                            <p:txEl>
                                              <p:pRg st="11" end="11"/>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6">
                                            <p:txEl>
                                              <p:pRg st="12" end="12"/>
                                            </p:txEl>
                                          </p:spTgt>
                                        </p:tgtEl>
                                        <p:attrNameLst>
                                          <p:attrName>style.visibility</p:attrName>
                                        </p:attrNameLst>
                                      </p:cBhvr>
                                      <p:to>
                                        <p:strVal val="visible"/>
                                      </p:to>
                                    </p:set>
                                    <p:animEffect transition="in" filter="fade">
                                      <p:cBhvr>
                                        <p:cTn id="77" dur="500"/>
                                        <p:tgtEl>
                                          <p:spTgt spid="6">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mph" presetSubtype="0" nodeType="clickEffect">
                                  <p:stCondLst>
                                    <p:cond delay="0"/>
                                  </p:stCondLst>
                                  <p:childTnLst>
                                    <p:set>
                                      <p:cBhvr rctx="PPT">
                                        <p:cTn id="81" dur="indefinite"/>
                                        <p:tgtEl>
                                          <p:spTgt spid="6">
                                            <p:txEl>
                                              <p:pRg st="10" end="10"/>
                                            </p:txEl>
                                          </p:spTgt>
                                        </p:tgtEl>
                                        <p:attrNameLst>
                                          <p:attrName>style.opacity</p:attrName>
                                        </p:attrNameLst>
                                      </p:cBhvr>
                                      <p:to>
                                        <p:strVal val="0.5"/>
                                      </p:to>
                                    </p:set>
                                    <p:animEffect filter="image" prLst="opacity: 0.5">
                                      <p:cBhvr rctx="IE">
                                        <p:cTn id="82" dur="indefinite"/>
                                        <p:tgtEl>
                                          <p:spTgt spid="6">
                                            <p:txEl>
                                              <p:pRg st="10" end="10"/>
                                            </p:txEl>
                                          </p:spTgt>
                                        </p:tgtEl>
                                      </p:cBhvr>
                                    </p:animEffect>
                                  </p:childTnLst>
                                </p:cTn>
                              </p:par>
                              <p:par>
                                <p:cTn id="83" presetID="9" presetClass="emph" presetSubtype="0" nodeType="withEffect">
                                  <p:stCondLst>
                                    <p:cond delay="0"/>
                                  </p:stCondLst>
                                  <p:childTnLst>
                                    <p:set>
                                      <p:cBhvr rctx="PPT">
                                        <p:cTn id="84" dur="indefinite"/>
                                        <p:tgtEl>
                                          <p:spTgt spid="6">
                                            <p:txEl>
                                              <p:pRg st="11" end="11"/>
                                            </p:txEl>
                                          </p:spTgt>
                                        </p:tgtEl>
                                        <p:attrNameLst>
                                          <p:attrName>style.opacity</p:attrName>
                                        </p:attrNameLst>
                                      </p:cBhvr>
                                      <p:to>
                                        <p:strVal val="0.5"/>
                                      </p:to>
                                    </p:set>
                                    <p:animEffect filter="image" prLst="opacity: 0.5">
                                      <p:cBhvr rctx="IE">
                                        <p:cTn id="85" dur="indefinite"/>
                                        <p:tgtEl>
                                          <p:spTgt spid="6">
                                            <p:txEl>
                                              <p:pRg st="11" end="11"/>
                                            </p:txEl>
                                          </p:spTgt>
                                        </p:tgtEl>
                                      </p:cBhvr>
                                    </p:animEffect>
                                  </p:childTnLst>
                                </p:cTn>
                              </p:par>
                              <p:par>
                                <p:cTn id="86" presetID="9" presetClass="emph" presetSubtype="0" nodeType="withEffect">
                                  <p:stCondLst>
                                    <p:cond delay="0"/>
                                  </p:stCondLst>
                                  <p:childTnLst>
                                    <p:set>
                                      <p:cBhvr rctx="PPT">
                                        <p:cTn id="87" dur="indefinite"/>
                                        <p:tgtEl>
                                          <p:spTgt spid="6">
                                            <p:txEl>
                                              <p:pRg st="12" end="12"/>
                                            </p:txEl>
                                          </p:spTgt>
                                        </p:tgtEl>
                                        <p:attrNameLst>
                                          <p:attrName>style.opacity</p:attrName>
                                        </p:attrNameLst>
                                      </p:cBhvr>
                                      <p:to>
                                        <p:strVal val="0.5"/>
                                      </p:to>
                                    </p:set>
                                    <p:animEffect filter="image" prLst="opacity: 0.5">
                                      <p:cBhvr rctx="IE">
                                        <p:cTn id="88" dur="indefinite"/>
                                        <p:tgtEl>
                                          <p:spTgt spid="6">
                                            <p:txEl>
                                              <p:pRg st="12" end="12"/>
                                            </p:txEl>
                                          </p:spTgt>
                                        </p:tgtEl>
                                      </p:cBhvr>
                                    </p:animEffect>
                                  </p:childTnLst>
                                </p:cTn>
                              </p:par>
                              <p:par>
                                <p:cTn id="89" presetID="10" presetClass="entr" presetSubtype="0" fill="hold" nodeType="withEffect">
                                  <p:stCondLst>
                                    <p:cond delay="0"/>
                                  </p:stCondLst>
                                  <p:childTnLst>
                                    <p:set>
                                      <p:cBhvr>
                                        <p:cTn id="90" dur="1" fill="hold">
                                          <p:stCondLst>
                                            <p:cond delay="0"/>
                                          </p:stCondLst>
                                        </p:cTn>
                                        <p:tgtEl>
                                          <p:spTgt spid="6">
                                            <p:txEl>
                                              <p:pRg st="13" end="13"/>
                                            </p:txEl>
                                          </p:spTgt>
                                        </p:tgtEl>
                                        <p:attrNameLst>
                                          <p:attrName>style.visibility</p:attrName>
                                        </p:attrNameLst>
                                      </p:cBhvr>
                                      <p:to>
                                        <p:strVal val="visible"/>
                                      </p:to>
                                    </p:set>
                                    <p:animEffect transition="in" filter="fade">
                                      <p:cBhvr>
                                        <p:cTn id="91" dur="500"/>
                                        <p:tgtEl>
                                          <p:spTgt spid="6">
                                            <p:txEl>
                                              <p:pRg st="13" end="13"/>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6">
                                            <p:txEl>
                                              <p:pRg st="14" end="14"/>
                                            </p:txEl>
                                          </p:spTgt>
                                        </p:tgtEl>
                                        <p:attrNameLst>
                                          <p:attrName>style.visibility</p:attrName>
                                        </p:attrNameLst>
                                      </p:cBhvr>
                                      <p:to>
                                        <p:strVal val="visible"/>
                                      </p:to>
                                    </p:set>
                                    <p:animEffect transition="in" filter="fade">
                                      <p:cBhvr>
                                        <p:cTn id="94"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Let’s talk about where we started</a:t>
            </a:r>
          </a:p>
        </p:txBody>
      </p:sp>
      <p:sp>
        <p:nvSpPr>
          <p:cNvPr id="5" name="TOC"/>
          <p:cNvSpPr txBox="1">
            <a:spLocks/>
          </p:cNvSpPr>
          <p:nvPr/>
        </p:nvSpPr>
        <p:spPr bwMode="auto">
          <a:xfrm>
            <a:off x="539750" y="1036691"/>
            <a:ext cx="8142288" cy="516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a:solidFill>
                  <a:schemeClr val="tx1"/>
                </a:solidFill>
              </a:rPr>
              <a:t>Automated systems usually involved physical PC’s and servers.</a:t>
            </a:r>
          </a:p>
          <a:p>
            <a:pPr lvl="1"/>
            <a:r>
              <a:rPr lang="en-US" altLang="en-US" sz="1200" i="1" dirty="0">
                <a:solidFill>
                  <a:srgbClr val="1F497D"/>
                </a:solidFill>
              </a:rPr>
              <a:t>High failure rates existed for these devices.</a:t>
            </a:r>
          </a:p>
          <a:p>
            <a:r>
              <a:rPr lang="en-US" altLang="en-US" sz="1400" dirty="0">
                <a:solidFill>
                  <a:schemeClr val="tx1"/>
                </a:solidFill>
              </a:rPr>
              <a:t>Disaster recovery and system backups involved burning a CD and hoping it still functioned when needed.</a:t>
            </a:r>
          </a:p>
          <a:p>
            <a:r>
              <a:rPr lang="en-US" altLang="en-US" sz="1400" dirty="0">
                <a:solidFill>
                  <a:schemeClr val="tx1"/>
                </a:solidFill>
              </a:rPr>
              <a:t>No virtual environment existed.</a:t>
            </a:r>
          </a:p>
          <a:p>
            <a:pPr lvl="1"/>
            <a:r>
              <a:rPr lang="en-US" altLang="en-US" sz="1200" i="1" dirty="0">
                <a:solidFill>
                  <a:srgbClr val="1F497D"/>
                </a:solidFill>
              </a:rPr>
              <a:t>Software versions were bound to specific hardware builds, creating limited service life.</a:t>
            </a:r>
          </a:p>
          <a:p>
            <a:pPr lvl="1"/>
            <a:r>
              <a:rPr lang="en-US" altLang="en-US" sz="1200" i="1" dirty="0">
                <a:solidFill>
                  <a:srgbClr val="1F497D"/>
                </a:solidFill>
              </a:rPr>
              <a:t>Changes had to be implemented on live systems before they could be tested, requiring downtime.</a:t>
            </a:r>
          </a:p>
          <a:p>
            <a:pPr lvl="1"/>
            <a:r>
              <a:rPr lang="en-US" altLang="en-US" sz="1200" i="1" dirty="0">
                <a:solidFill>
                  <a:srgbClr val="1F497D"/>
                </a:solidFill>
              </a:rPr>
              <a:t>No “sandbox” environment existed, limiting design flexibility.</a:t>
            </a:r>
          </a:p>
          <a:p>
            <a:r>
              <a:rPr lang="en-US" altLang="en-US" sz="1400" dirty="0">
                <a:solidFill>
                  <a:schemeClr val="tx1"/>
                </a:solidFill>
              </a:rPr>
              <a:t>No flexible storage existed.</a:t>
            </a:r>
          </a:p>
          <a:p>
            <a:pPr lvl="1"/>
            <a:r>
              <a:rPr lang="en-US" altLang="en-US" sz="1200" i="1" dirty="0">
                <a:solidFill>
                  <a:srgbClr val="1F497D"/>
                </a:solidFill>
              </a:rPr>
              <a:t>Storage was limited to the size of the RAID arrays in each physical server and could not be portioned as needed.</a:t>
            </a:r>
          </a:p>
          <a:p>
            <a:r>
              <a:rPr lang="en-US" altLang="en-US" sz="1400" dirty="0">
                <a:solidFill>
                  <a:schemeClr val="tx1"/>
                </a:solidFill>
              </a:rPr>
              <a:t>No diagnostic tools existed.</a:t>
            </a:r>
          </a:p>
          <a:p>
            <a:pPr lvl="1"/>
            <a:r>
              <a:rPr lang="en-US" altLang="en-US" sz="1200" i="1" dirty="0">
                <a:solidFill>
                  <a:srgbClr val="1F497D"/>
                </a:solidFill>
              </a:rPr>
              <a:t>We knew something was wrong when it actually crashed.</a:t>
            </a:r>
          </a:p>
          <a:p>
            <a:pPr lvl="1"/>
            <a:r>
              <a:rPr lang="en-US" altLang="en-US" sz="1200" i="1" dirty="0">
                <a:solidFill>
                  <a:srgbClr val="1F497D"/>
                </a:solidFill>
              </a:rPr>
              <a:t>There were limited options for proactive support</a:t>
            </a:r>
            <a:r>
              <a:rPr lang="en-US" altLang="en-US" sz="1200" i="1" dirty="0" smtClean="0">
                <a:solidFill>
                  <a:srgbClr val="1F497D"/>
                </a:solidFill>
              </a:rPr>
              <a:t>.</a:t>
            </a:r>
            <a:endParaRPr lang="en-US" altLang="en-US" sz="1200" i="1" dirty="0">
              <a:solidFill>
                <a:srgbClr val="1F497D"/>
              </a:solidFill>
            </a:endParaRPr>
          </a:p>
          <a:p>
            <a:r>
              <a:rPr lang="en-US" altLang="en-US" sz="1400" dirty="0" smtClean="0">
                <a:solidFill>
                  <a:schemeClr val="tx1"/>
                </a:solidFill>
              </a:rPr>
              <a:t>There was no recognition or support from Corporate IT.</a:t>
            </a:r>
            <a:endParaRPr lang="en-US" altLang="en-US" sz="1400" dirty="0">
              <a:solidFill>
                <a:schemeClr val="tx1"/>
              </a:solidFill>
            </a:endParaRPr>
          </a:p>
          <a:p>
            <a:pPr lvl="1"/>
            <a:r>
              <a:rPr lang="en-US" altLang="en-US" sz="1200" i="1" dirty="0">
                <a:solidFill>
                  <a:srgbClr val="1F497D"/>
                </a:solidFill>
              </a:rPr>
              <a:t>Engineering </a:t>
            </a:r>
            <a:r>
              <a:rPr lang="en-US" altLang="en-US" sz="1200" i="1" dirty="0" smtClean="0">
                <a:solidFill>
                  <a:srgbClr val="1F497D"/>
                </a:solidFill>
              </a:rPr>
              <a:t>and </a:t>
            </a:r>
            <a:r>
              <a:rPr lang="en-US" altLang="en-US" sz="1200" i="1" dirty="0">
                <a:solidFill>
                  <a:srgbClr val="1F497D"/>
                </a:solidFill>
              </a:rPr>
              <a:t>Manufacturing </a:t>
            </a:r>
            <a:r>
              <a:rPr lang="en-US" altLang="en-US" sz="1200" i="1" dirty="0" smtClean="0">
                <a:solidFill>
                  <a:srgbClr val="1F497D"/>
                </a:solidFill>
              </a:rPr>
              <a:t>were on their own when it came to infrastructure.</a:t>
            </a:r>
            <a:endParaRPr lang="en-US" altLang="en-US" sz="1200" i="1" dirty="0">
              <a:solidFill>
                <a:srgbClr val="1F497D"/>
              </a:solidFill>
            </a:endParaRPr>
          </a:p>
        </p:txBody>
      </p:sp>
      <p:sp>
        <p:nvSpPr>
          <p:cNvPr id="6"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6</a:t>
            </a:fld>
            <a:endParaRPr lang="fr-FR" altLang="en-US" sz="800" dirty="0" smtClean="0">
              <a:solidFill>
                <a:schemeClr val="bg1"/>
              </a:solidFill>
            </a:endParaRPr>
          </a:p>
        </p:txBody>
      </p:sp>
    </p:spTree>
    <p:extLst>
      <p:ext uri="{BB962C8B-B14F-4D97-AF65-F5344CB8AC3E}">
        <p14:creationId xmlns:p14="http://schemas.microsoft.com/office/powerpoint/2010/main" val="422999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5">
                                            <p:txEl>
                                              <p:pRg st="0" end="0"/>
                                            </p:txEl>
                                          </p:spTgt>
                                        </p:tgtEl>
                                        <p:attrNameLst>
                                          <p:attrName>style.opacity</p:attrName>
                                        </p:attrNameLst>
                                      </p:cBhvr>
                                      <p:to>
                                        <p:strVal val="0.5"/>
                                      </p:to>
                                    </p:set>
                                    <p:animEffect filter="image" prLst="opacity: 0.5">
                                      <p:cBhvr rctx="IE">
                                        <p:cTn id="15" dur="indefinite"/>
                                        <p:tgtEl>
                                          <p:spTgt spid="5">
                                            <p:txEl>
                                              <p:pRg st="0" end="0"/>
                                            </p:txEl>
                                          </p:spTgt>
                                        </p:tgtEl>
                                      </p:cBhvr>
                                    </p:animEffect>
                                  </p:childTnLst>
                                </p:cTn>
                              </p:par>
                              <p:par>
                                <p:cTn id="16" presetID="9" presetClass="emph" presetSubtype="0" nodeType="withEffect">
                                  <p:stCondLst>
                                    <p:cond delay="0"/>
                                  </p:stCondLst>
                                  <p:childTnLst>
                                    <p:set>
                                      <p:cBhvr rctx="PPT">
                                        <p:cTn id="17" dur="indefinite"/>
                                        <p:tgtEl>
                                          <p:spTgt spid="5">
                                            <p:txEl>
                                              <p:pRg st="1" end="1"/>
                                            </p:txEl>
                                          </p:spTgt>
                                        </p:tgtEl>
                                        <p:attrNameLst>
                                          <p:attrName>style.opacity</p:attrName>
                                        </p:attrNameLst>
                                      </p:cBhvr>
                                      <p:to>
                                        <p:strVal val="0.5"/>
                                      </p:to>
                                    </p:set>
                                    <p:animEffect filter="image" prLst="opacity: 0.5">
                                      <p:cBhvr rctx="IE">
                                        <p:cTn id="18" dur="indefinite"/>
                                        <p:tgtEl>
                                          <p:spTgt spid="5">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mph" presetSubtype="0" nodeType="clickEffect">
                                  <p:stCondLst>
                                    <p:cond delay="0"/>
                                  </p:stCondLst>
                                  <p:childTnLst>
                                    <p:set>
                                      <p:cBhvr rctx="PPT">
                                        <p:cTn id="25" dur="indefinite"/>
                                        <p:tgtEl>
                                          <p:spTgt spid="5">
                                            <p:txEl>
                                              <p:pRg st="2" end="2"/>
                                            </p:txEl>
                                          </p:spTgt>
                                        </p:tgtEl>
                                        <p:attrNameLst>
                                          <p:attrName>style.opacity</p:attrName>
                                        </p:attrNameLst>
                                      </p:cBhvr>
                                      <p:to>
                                        <p:strVal val="0.5"/>
                                      </p:to>
                                    </p:set>
                                    <p:animEffect filter="image" prLst="opacity: 0.5">
                                      <p:cBhvr rctx="IE">
                                        <p:cTn id="26" dur="indefinite"/>
                                        <p:tgtEl>
                                          <p:spTgt spid="5">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500"/>
                                        <p:tgtEl>
                                          <p:spTgt spid="5">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fade">
                                      <p:cBhvr>
                                        <p:cTn id="35" dur="500"/>
                                        <p:tgtEl>
                                          <p:spTgt spid="5">
                                            <p:txEl>
                                              <p:pRg st="5" end="5"/>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fade">
                                      <p:cBhvr>
                                        <p:cTn id="38" dur="500"/>
                                        <p:tgtEl>
                                          <p:spTgt spid="5">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mph" presetSubtype="0" nodeType="clickEffect">
                                  <p:stCondLst>
                                    <p:cond delay="0"/>
                                  </p:stCondLst>
                                  <p:childTnLst>
                                    <p:set>
                                      <p:cBhvr rctx="PPT">
                                        <p:cTn id="42" dur="indefinite"/>
                                        <p:tgtEl>
                                          <p:spTgt spid="5">
                                            <p:txEl>
                                              <p:pRg st="3" end="3"/>
                                            </p:txEl>
                                          </p:spTgt>
                                        </p:tgtEl>
                                        <p:attrNameLst>
                                          <p:attrName>style.opacity</p:attrName>
                                        </p:attrNameLst>
                                      </p:cBhvr>
                                      <p:to>
                                        <p:strVal val="0.5"/>
                                      </p:to>
                                    </p:set>
                                    <p:animEffect filter="image" prLst="opacity: 0.5">
                                      <p:cBhvr rctx="IE">
                                        <p:cTn id="43" dur="indefinite"/>
                                        <p:tgtEl>
                                          <p:spTgt spid="5">
                                            <p:txEl>
                                              <p:pRg st="3" end="3"/>
                                            </p:txEl>
                                          </p:spTgt>
                                        </p:tgtEl>
                                      </p:cBhvr>
                                    </p:animEffect>
                                  </p:childTnLst>
                                </p:cTn>
                              </p:par>
                              <p:par>
                                <p:cTn id="44" presetID="9" presetClass="emph" presetSubtype="0" nodeType="withEffect">
                                  <p:stCondLst>
                                    <p:cond delay="0"/>
                                  </p:stCondLst>
                                  <p:childTnLst>
                                    <p:set>
                                      <p:cBhvr rctx="PPT">
                                        <p:cTn id="45" dur="indefinite"/>
                                        <p:tgtEl>
                                          <p:spTgt spid="5">
                                            <p:txEl>
                                              <p:pRg st="4" end="4"/>
                                            </p:txEl>
                                          </p:spTgt>
                                        </p:tgtEl>
                                        <p:attrNameLst>
                                          <p:attrName>style.opacity</p:attrName>
                                        </p:attrNameLst>
                                      </p:cBhvr>
                                      <p:to>
                                        <p:strVal val="0.5"/>
                                      </p:to>
                                    </p:set>
                                    <p:animEffect filter="image" prLst="opacity: 0.5">
                                      <p:cBhvr rctx="IE">
                                        <p:cTn id="46" dur="indefinite"/>
                                        <p:tgtEl>
                                          <p:spTgt spid="5">
                                            <p:txEl>
                                              <p:pRg st="4" end="4"/>
                                            </p:txEl>
                                          </p:spTgt>
                                        </p:tgtEl>
                                      </p:cBhvr>
                                    </p:animEffect>
                                  </p:childTnLst>
                                </p:cTn>
                              </p:par>
                              <p:par>
                                <p:cTn id="47" presetID="9" presetClass="emph" presetSubtype="0" nodeType="withEffect">
                                  <p:stCondLst>
                                    <p:cond delay="0"/>
                                  </p:stCondLst>
                                  <p:childTnLst>
                                    <p:set>
                                      <p:cBhvr rctx="PPT">
                                        <p:cTn id="48" dur="indefinite"/>
                                        <p:tgtEl>
                                          <p:spTgt spid="5">
                                            <p:txEl>
                                              <p:pRg st="5" end="5"/>
                                            </p:txEl>
                                          </p:spTgt>
                                        </p:tgtEl>
                                        <p:attrNameLst>
                                          <p:attrName>style.opacity</p:attrName>
                                        </p:attrNameLst>
                                      </p:cBhvr>
                                      <p:to>
                                        <p:strVal val="0.5"/>
                                      </p:to>
                                    </p:set>
                                    <p:animEffect filter="image" prLst="opacity: 0.5">
                                      <p:cBhvr rctx="IE">
                                        <p:cTn id="49" dur="indefinite"/>
                                        <p:tgtEl>
                                          <p:spTgt spid="5">
                                            <p:txEl>
                                              <p:pRg st="5" end="5"/>
                                            </p:txEl>
                                          </p:spTgt>
                                        </p:tgtEl>
                                      </p:cBhvr>
                                    </p:animEffect>
                                  </p:childTnLst>
                                </p:cTn>
                              </p:par>
                              <p:par>
                                <p:cTn id="50" presetID="9" presetClass="emph" presetSubtype="0" nodeType="withEffect">
                                  <p:stCondLst>
                                    <p:cond delay="0"/>
                                  </p:stCondLst>
                                  <p:childTnLst>
                                    <p:set>
                                      <p:cBhvr rctx="PPT">
                                        <p:cTn id="51" dur="indefinite"/>
                                        <p:tgtEl>
                                          <p:spTgt spid="5">
                                            <p:txEl>
                                              <p:pRg st="6" end="6"/>
                                            </p:txEl>
                                          </p:spTgt>
                                        </p:tgtEl>
                                        <p:attrNameLst>
                                          <p:attrName>style.opacity</p:attrName>
                                        </p:attrNameLst>
                                      </p:cBhvr>
                                      <p:to>
                                        <p:strVal val="0.5"/>
                                      </p:to>
                                    </p:set>
                                    <p:animEffect filter="image" prLst="opacity: 0.5">
                                      <p:cBhvr rctx="IE">
                                        <p:cTn id="52" dur="indefinite"/>
                                        <p:tgtEl>
                                          <p:spTgt spid="5">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7" end="7"/>
                                            </p:txEl>
                                          </p:spTgt>
                                        </p:tgtEl>
                                        <p:attrNameLst>
                                          <p:attrName>style.visibility</p:attrName>
                                        </p:attrNameLst>
                                      </p:cBhvr>
                                      <p:to>
                                        <p:strVal val="visible"/>
                                      </p:to>
                                    </p:set>
                                    <p:animEffect transition="in" filter="fade">
                                      <p:cBhvr>
                                        <p:cTn id="55" dur="500"/>
                                        <p:tgtEl>
                                          <p:spTgt spid="5">
                                            <p:txEl>
                                              <p:pRg st="7" end="7"/>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5">
                                            <p:txEl>
                                              <p:pRg st="8" end="8"/>
                                            </p:txEl>
                                          </p:spTgt>
                                        </p:tgtEl>
                                        <p:attrNameLst>
                                          <p:attrName>style.visibility</p:attrName>
                                        </p:attrNameLst>
                                      </p:cBhvr>
                                      <p:to>
                                        <p:strVal val="visible"/>
                                      </p:to>
                                    </p:set>
                                    <p:animEffect transition="in" filter="fade">
                                      <p:cBhvr>
                                        <p:cTn id="58" dur="5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mph" presetSubtype="0" nodeType="clickEffect">
                                  <p:stCondLst>
                                    <p:cond delay="0"/>
                                  </p:stCondLst>
                                  <p:childTnLst>
                                    <p:set>
                                      <p:cBhvr rctx="PPT">
                                        <p:cTn id="62" dur="indefinite"/>
                                        <p:tgtEl>
                                          <p:spTgt spid="5">
                                            <p:txEl>
                                              <p:pRg st="7" end="7"/>
                                            </p:txEl>
                                          </p:spTgt>
                                        </p:tgtEl>
                                        <p:attrNameLst>
                                          <p:attrName>style.opacity</p:attrName>
                                        </p:attrNameLst>
                                      </p:cBhvr>
                                      <p:to>
                                        <p:strVal val="0.5"/>
                                      </p:to>
                                    </p:set>
                                    <p:animEffect filter="image" prLst="opacity: 0.5">
                                      <p:cBhvr rctx="IE">
                                        <p:cTn id="63" dur="indefinite"/>
                                        <p:tgtEl>
                                          <p:spTgt spid="5">
                                            <p:txEl>
                                              <p:pRg st="7" end="7"/>
                                            </p:txEl>
                                          </p:spTgt>
                                        </p:tgtEl>
                                      </p:cBhvr>
                                    </p:animEffect>
                                  </p:childTnLst>
                                </p:cTn>
                              </p:par>
                              <p:par>
                                <p:cTn id="64" presetID="9" presetClass="emph" presetSubtype="0" nodeType="withEffect">
                                  <p:stCondLst>
                                    <p:cond delay="0"/>
                                  </p:stCondLst>
                                  <p:childTnLst>
                                    <p:set>
                                      <p:cBhvr rctx="PPT">
                                        <p:cTn id="65" dur="indefinite"/>
                                        <p:tgtEl>
                                          <p:spTgt spid="5">
                                            <p:txEl>
                                              <p:pRg st="8" end="8"/>
                                            </p:txEl>
                                          </p:spTgt>
                                        </p:tgtEl>
                                        <p:attrNameLst>
                                          <p:attrName>style.opacity</p:attrName>
                                        </p:attrNameLst>
                                      </p:cBhvr>
                                      <p:to>
                                        <p:strVal val="0.5"/>
                                      </p:to>
                                    </p:set>
                                    <p:animEffect filter="image" prLst="opacity: 0.5">
                                      <p:cBhvr rctx="IE">
                                        <p:cTn id="66" dur="indefinite"/>
                                        <p:tgtEl>
                                          <p:spTgt spid="5">
                                            <p:txEl>
                                              <p:pRg st="8" end="8"/>
                                            </p:txEl>
                                          </p:spTgt>
                                        </p:tgtEl>
                                      </p:cBhvr>
                                    </p:animEffect>
                                  </p:childTnLst>
                                </p:cTn>
                              </p:par>
                              <p:par>
                                <p:cTn id="67" presetID="10" presetClass="entr" presetSubtype="0" fill="hold" nodeType="withEffect">
                                  <p:stCondLst>
                                    <p:cond delay="0"/>
                                  </p:stCondLst>
                                  <p:childTnLst>
                                    <p:set>
                                      <p:cBhvr>
                                        <p:cTn id="68" dur="1" fill="hold">
                                          <p:stCondLst>
                                            <p:cond delay="0"/>
                                          </p:stCondLst>
                                        </p:cTn>
                                        <p:tgtEl>
                                          <p:spTgt spid="5">
                                            <p:txEl>
                                              <p:pRg st="9" end="9"/>
                                            </p:txEl>
                                          </p:spTgt>
                                        </p:tgtEl>
                                        <p:attrNameLst>
                                          <p:attrName>style.visibility</p:attrName>
                                        </p:attrNameLst>
                                      </p:cBhvr>
                                      <p:to>
                                        <p:strVal val="visible"/>
                                      </p:to>
                                    </p:set>
                                    <p:animEffect transition="in" filter="fade">
                                      <p:cBhvr>
                                        <p:cTn id="69" dur="500"/>
                                        <p:tgtEl>
                                          <p:spTgt spid="5">
                                            <p:txEl>
                                              <p:pRg st="9" end="9"/>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5">
                                            <p:txEl>
                                              <p:pRg st="10" end="10"/>
                                            </p:txEl>
                                          </p:spTgt>
                                        </p:tgtEl>
                                        <p:attrNameLst>
                                          <p:attrName>style.visibility</p:attrName>
                                        </p:attrNameLst>
                                      </p:cBhvr>
                                      <p:to>
                                        <p:strVal val="visible"/>
                                      </p:to>
                                    </p:set>
                                    <p:animEffect transition="in" filter="fade">
                                      <p:cBhvr>
                                        <p:cTn id="72" dur="500"/>
                                        <p:tgtEl>
                                          <p:spTgt spid="5">
                                            <p:txEl>
                                              <p:pRg st="10" end="10"/>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5">
                                            <p:txEl>
                                              <p:pRg st="11" end="11"/>
                                            </p:txEl>
                                          </p:spTgt>
                                        </p:tgtEl>
                                        <p:attrNameLst>
                                          <p:attrName>style.visibility</p:attrName>
                                        </p:attrNameLst>
                                      </p:cBhvr>
                                      <p:to>
                                        <p:strVal val="visible"/>
                                      </p:to>
                                    </p:set>
                                    <p:animEffect transition="in" filter="fade">
                                      <p:cBhvr>
                                        <p:cTn id="75" dur="500"/>
                                        <p:tgtEl>
                                          <p:spTgt spid="5">
                                            <p:txEl>
                                              <p:pRg st="11" end="1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mph" presetSubtype="0" nodeType="clickEffect">
                                  <p:stCondLst>
                                    <p:cond delay="0"/>
                                  </p:stCondLst>
                                  <p:childTnLst>
                                    <p:set>
                                      <p:cBhvr rctx="PPT">
                                        <p:cTn id="79" dur="indefinite"/>
                                        <p:tgtEl>
                                          <p:spTgt spid="5">
                                            <p:txEl>
                                              <p:pRg st="9" end="9"/>
                                            </p:txEl>
                                          </p:spTgt>
                                        </p:tgtEl>
                                        <p:attrNameLst>
                                          <p:attrName>style.opacity</p:attrName>
                                        </p:attrNameLst>
                                      </p:cBhvr>
                                      <p:to>
                                        <p:strVal val="0.5"/>
                                      </p:to>
                                    </p:set>
                                    <p:animEffect filter="image" prLst="opacity: 0.5">
                                      <p:cBhvr rctx="IE">
                                        <p:cTn id="80" dur="indefinite"/>
                                        <p:tgtEl>
                                          <p:spTgt spid="5">
                                            <p:txEl>
                                              <p:pRg st="9" end="9"/>
                                            </p:txEl>
                                          </p:spTgt>
                                        </p:tgtEl>
                                      </p:cBhvr>
                                    </p:animEffect>
                                  </p:childTnLst>
                                </p:cTn>
                              </p:par>
                              <p:par>
                                <p:cTn id="81" presetID="9" presetClass="emph" presetSubtype="0" nodeType="withEffect">
                                  <p:stCondLst>
                                    <p:cond delay="0"/>
                                  </p:stCondLst>
                                  <p:childTnLst>
                                    <p:set>
                                      <p:cBhvr rctx="PPT">
                                        <p:cTn id="82" dur="indefinite"/>
                                        <p:tgtEl>
                                          <p:spTgt spid="5">
                                            <p:txEl>
                                              <p:pRg st="10" end="10"/>
                                            </p:txEl>
                                          </p:spTgt>
                                        </p:tgtEl>
                                        <p:attrNameLst>
                                          <p:attrName>style.opacity</p:attrName>
                                        </p:attrNameLst>
                                      </p:cBhvr>
                                      <p:to>
                                        <p:strVal val="0.5"/>
                                      </p:to>
                                    </p:set>
                                    <p:animEffect filter="image" prLst="opacity: 0.5">
                                      <p:cBhvr rctx="IE">
                                        <p:cTn id="83" dur="indefinite"/>
                                        <p:tgtEl>
                                          <p:spTgt spid="5">
                                            <p:txEl>
                                              <p:pRg st="10" end="10"/>
                                            </p:txEl>
                                          </p:spTgt>
                                        </p:tgtEl>
                                      </p:cBhvr>
                                    </p:animEffect>
                                  </p:childTnLst>
                                </p:cTn>
                              </p:par>
                              <p:par>
                                <p:cTn id="84" presetID="9" presetClass="emph" presetSubtype="0" nodeType="withEffect">
                                  <p:stCondLst>
                                    <p:cond delay="0"/>
                                  </p:stCondLst>
                                  <p:childTnLst>
                                    <p:set>
                                      <p:cBhvr rctx="PPT">
                                        <p:cTn id="85" dur="indefinite"/>
                                        <p:tgtEl>
                                          <p:spTgt spid="5">
                                            <p:txEl>
                                              <p:pRg st="11" end="11"/>
                                            </p:txEl>
                                          </p:spTgt>
                                        </p:tgtEl>
                                        <p:attrNameLst>
                                          <p:attrName>style.opacity</p:attrName>
                                        </p:attrNameLst>
                                      </p:cBhvr>
                                      <p:to>
                                        <p:strVal val="0.5"/>
                                      </p:to>
                                    </p:set>
                                    <p:animEffect filter="image" prLst="opacity: 0.5">
                                      <p:cBhvr rctx="IE">
                                        <p:cTn id="86" dur="indefinite"/>
                                        <p:tgtEl>
                                          <p:spTgt spid="5">
                                            <p:txEl>
                                              <p:pRg st="11" end="11"/>
                                            </p:txEl>
                                          </p:spTgt>
                                        </p:tgtEl>
                                      </p:cBhvr>
                                    </p:animEffect>
                                  </p:childTnLst>
                                </p:cTn>
                              </p:par>
                              <p:par>
                                <p:cTn id="87" presetID="10" presetClass="entr" presetSubtype="0" fill="hold" nodeType="withEffect">
                                  <p:stCondLst>
                                    <p:cond delay="0"/>
                                  </p:stCondLst>
                                  <p:childTnLst>
                                    <p:set>
                                      <p:cBhvr>
                                        <p:cTn id="88" dur="1" fill="hold">
                                          <p:stCondLst>
                                            <p:cond delay="0"/>
                                          </p:stCondLst>
                                        </p:cTn>
                                        <p:tgtEl>
                                          <p:spTgt spid="5">
                                            <p:txEl>
                                              <p:pRg st="12" end="12"/>
                                            </p:txEl>
                                          </p:spTgt>
                                        </p:tgtEl>
                                        <p:attrNameLst>
                                          <p:attrName>style.visibility</p:attrName>
                                        </p:attrNameLst>
                                      </p:cBhvr>
                                      <p:to>
                                        <p:strVal val="visible"/>
                                      </p:to>
                                    </p:set>
                                    <p:animEffect transition="in" filter="fade">
                                      <p:cBhvr>
                                        <p:cTn id="89" dur="500"/>
                                        <p:tgtEl>
                                          <p:spTgt spid="5">
                                            <p:txEl>
                                              <p:pRg st="12" end="12"/>
                                            </p:txEl>
                                          </p:spTgt>
                                        </p:tgtEl>
                                      </p:cBhvr>
                                    </p:animEffect>
                                  </p:childTnLst>
                                </p:cTn>
                              </p:par>
                              <p:par>
                                <p:cTn id="90" presetID="10" presetClass="entr" presetSubtype="0" fill="hold" nodeType="withEffect">
                                  <p:stCondLst>
                                    <p:cond delay="0"/>
                                  </p:stCondLst>
                                  <p:childTnLst>
                                    <p:set>
                                      <p:cBhvr>
                                        <p:cTn id="91" dur="1" fill="hold">
                                          <p:stCondLst>
                                            <p:cond delay="0"/>
                                          </p:stCondLst>
                                        </p:cTn>
                                        <p:tgtEl>
                                          <p:spTgt spid="5">
                                            <p:txEl>
                                              <p:pRg st="13" end="13"/>
                                            </p:txEl>
                                          </p:spTgt>
                                        </p:tgtEl>
                                        <p:attrNameLst>
                                          <p:attrName>style.visibility</p:attrName>
                                        </p:attrNameLst>
                                      </p:cBhvr>
                                      <p:to>
                                        <p:strVal val="visible"/>
                                      </p:to>
                                    </p:set>
                                    <p:animEffect transition="in" filter="fade">
                                      <p:cBhvr>
                                        <p:cTn id="92" dur="500"/>
                                        <p:tgtEl>
                                          <p:spTgt spid="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What did the baseline look like?</a:t>
            </a:r>
          </a:p>
        </p:txBody>
      </p:sp>
      <p:sp>
        <p:nvSpPr>
          <p:cNvPr id="5"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7</a:t>
            </a:fld>
            <a:endParaRPr lang="fr-FR" altLang="en-US" sz="800" dirty="0" smtClean="0">
              <a:solidFill>
                <a:schemeClr val="bg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964" y="1064876"/>
            <a:ext cx="8529693" cy="4735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49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Where did we want to get to?</a:t>
            </a:r>
          </a:p>
        </p:txBody>
      </p:sp>
      <p:sp>
        <p:nvSpPr>
          <p:cNvPr id="6" name="TOC"/>
          <p:cNvSpPr txBox="1">
            <a:spLocks/>
          </p:cNvSpPr>
          <p:nvPr/>
        </p:nvSpPr>
        <p:spPr bwMode="auto">
          <a:xfrm>
            <a:off x="539750" y="1044376"/>
            <a:ext cx="8142288" cy="5156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a:solidFill>
                  <a:schemeClr val="tx1"/>
                </a:solidFill>
              </a:rPr>
              <a:t>A manufacturing infrastructure that is capable of supporting growth and scalability.</a:t>
            </a:r>
          </a:p>
          <a:p>
            <a:r>
              <a:rPr lang="en-US" altLang="en-US" sz="1400" dirty="0">
                <a:solidFill>
                  <a:schemeClr val="tx1"/>
                </a:solidFill>
              </a:rPr>
              <a:t>All member devices integrated to a dedicated manufacturing network.</a:t>
            </a:r>
          </a:p>
          <a:p>
            <a:r>
              <a:rPr lang="en-US" altLang="en-US" sz="1400" dirty="0">
                <a:solidFill>
                  <a:schemeClr val="tx1"/>
                </a:solidFill>
              </a:rPr>
              <a:t>Domain isolation from other systems (enterprise and external).</a:t>
            </a:r>
          </a:p>
          <a:p>
            <a:r>
              <a:rPr lang="en-US" altLang="en-US" sz="1400" dirty="0">
                <a:solidFill>
                  <a:schemeClr val="tx1"/>
                </a:solidFill>
              </a:rPr>
              <a:t>Deployment of a virtual environment with dedicated storage arrays.</a:t>
            </a:r>
          </a:p>
          <a:p>
            <a:r>
              <a:rPr lang="en-US" altLang="en-US" sz="1400" dirty="0">
                <a:solidFill>
                  <a:schemeClr val="tx1"/>
                </a:solidFill>
              </a:rPr>
              <a:t>Ample resources for running systems, storing production data and all configuration backups.</a:t>
            </a:r>
          </a:p>
          <a:p>
            <a:r>
              <a:rPr lang="en-US" altLang="en-US" sz="1400" dirty="0">
                <a:solidFill>
                  <a:schemeClr val="tx1"/>
                </a:solidFill>
              </a:rPr>
              <a:t>An automation-based disaster recovery plan with high granularity for all members within the infrastructure</a:t>
            </a:r>
            <a:r>
              <a:rPr lang="en-US" altLang="en-US" sz="1400" dirty="0" smtClean="0">
                <a:solidFill>
                  <a:schemeClr val="tx1"/>
                </a:solidFill>
              </a:rPr>
              <a:t>.</a:t>
            </a:r>
          </a:p>
          <a:p>
            <a:r>
              <a:rPr lang="en-US" altLang="en-US" sz="1400" dirty="0" smtClean="0">
                <a:solidFill>
                  <a:schemeClr val="tx1"/>
                </a:solidFill>
              </a:rPr>
              <a:t>A system design that is based on GEP and supports GAMP5 principles.</a:t>
            </a:r>
            <a:endParaRPr lang="en-US" altLang="en-US" sz="1400" dirty="0">
              <a:solidFill>
                <a:schemeClr val="tx1"/>
              </a:solidFill>
            </a:endParaRPr>
          </a:p>
          <a:p>
            <a:r>
              <a:rPr lang="en-US" altLang="en-US" sz="1400" dirty="0">
                <a:solidFill>
                  <a:schemeClr val="tx1"/>
                </a:solidFill>
              </a:rPr>
              <a:t>Physical servers and PC’s are migrated to virtual systems.</a:t>
            </a:r>
          </a:p>
          <a:p>
            <a:r>
              <a:rPr lang="en-US" altLang="en-US" sz="1400" dirty="0">
                <a:solidFill>
                  <a:schemeClr val="tx1"/>
                </a:solidFill>
              </a:rPr>
              <a:t>Implementation of domain-based Active Directory security.</a:t>
            </a:r>
          </a:p>
          <a:p>
            <a:r>
              <a:rPr lang="en-US" altLang="en-US" sz="1400" dirty="0">
                <a:solidFill>
                  <a:schemeClr val="tx1"/>
                </a:solidFill>
              </a:rPr>
              <a:t>Automated diagnostics and alerts for all systems.</a:t>
            </a:r>
          </a:p>
          <a:p>
            <a:r>
              <a:rPr lang="en-US" altLang="en-US" sz="1400" dirty="0">
                <a:solidFill>
                  <a:schemeClr val="tx1"/>
                </a:solidFill>
              </a:rPr>
              <a:t>Production Reports, OEE and downtime monitoring and electronic logbook capability, for all systems.</a:t>
            </a:r>
          </a:p>
          <a:p>
            <a:r>
              <a:rPr lang="en-US" altLang="en-US" sz="1400" dirty="0" smtClean="0">
                <a:solidFill>
                  <a:schemeClr val="tx1"/>
                </a:solidFill>
              </a:rPr>
              <a:t>The </a:t>
            </a:r>
            <a:r>
              <a:rPr lang="en-US" altLang="en-US" sz="1400" dirty="0">
                <a:solidFill>
                  <a:schemeClr val="tx1"/>
                </a:solidFill>
              </a:rPr>
              <a:t>ability to troubleshoot any system from any location within the </a:t>
            </a:r>
            <a:r>
              <a:rPr lang="en-US" altLang="en-US" sz="1400" dirty="0" smtClean="0">
                <a:solidFill>
                  <a:schemeClr val="tx1"/>
                </a:solidFill>
              </a:rPr>
              <a:t>facility.</a:t>
            </a:r>
            <a:endParaRPr lang="en-US" altLang="en-US" sz="1400" dirty="0">
              <a:solidFill>
                <a:schemeClr val="tx1"/>
              </a:solidFill>
            </a:endParaRPr>
          </a:p>
          <a:p>
            <a:r>
              <a:rPr lang="en-US" altLang="en-US" sz="1400" dirty="0">
                <a:solidFill>
                  <a:schemeClr val="tx1"/>
                </a:solidFill>
              </a:rPr>
              <a:t>A design that supports membership in a manufacturing enterprise.</a:t>
            </a:r>
          </a:p>
        </p:txBody>
      </p:sp>
      <p:sp>
        <p:nvSpPr>
          <p:cNvPr id="5"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8</a:t>
            </a:fld>
            <a:endParaRPr lang="fr-FR" altLang="en-US" sz="800" dirty="0" smtClean="0">
              <a:solidFill>
                <a:schemeClr val="bg1"/>
              </a:solidFill>
            </a:endParaRPr>
          </a:p>
        </p:txBody>
      </p:sp>
    </p:spTree>
    <p:extLst>
      <p:ext uri="{BB962C8B-B14F-4D97-AF65-F5344CB8AC3E}">
        <p14:creationId xmlns:p14="http://schemas.microsoft.com/office/powerpoint/2010/main" val="197984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6">
                                            <p:txEl>
                                              <p:pRg st="0" end="0"/>
                                            </p:txEl>
                                          </p:spTgt>
                                        </p:tgtEl>
                                        <p:attrNameLst>
                                          <p:attrName>style.opacity</p:attrName>
                                        </p:attrNameLst>
                                      </p:cBhvr>
                                      <p:to>
                                        <p:strVal val="0.5"/>
                                      </p:to>
                                    </p:set>
                                    <p:animEffect filter="image" prLst="opacity: 0.5">
                                      <p:cBhvr rctx="IE">
                                        <p:cTn id="12" dur="indefinite"/>
                                        <p:tgtEl>
                                          <p:spTgt spid="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6">
                                            <p:txEl>
                                              <p:pRg st="1" end="1"/>
                                            </p:txEl>
                                          </p:spTgt>
                                        </p:tgtEl>
                                        <p:attrNameLst>
                                          <p:attrName>style.opacity</p:attrName>
                                        </p:attrNameLst>
                                      </p:cBhvr>
                                      <p:to>
                                        <p:strVal val="0.5"/>
                                      </p:to>
                                    </p:set>
                                    <p:animEffect filter="image" prLst="opacity: 0.5">
                                      <p:cBhvr rctx="IE">
                                        <p:cTn id="20" dur="indefinite"/>
                                        <p:tgtEl>
                                          <p:spTgt spid="6">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mph" presetSubtype="0" nodeType="clickEffect">
                                  <p:stCondLst>
                                    <p:cond delay="0"/>
                                  </p:stCondLst>
                                  <p:childTnLst>
                                    <p:set>
                                      <p:cBhvr rctx="PPT">
                                        <p:cTn id="27" dur="indefinite"/>
                                        <p:tgtEl>
                                          <p:spTgt spid="6">
                                            <p:txEl>
                                              <p:pRg st="2" end="2"/>
                                            </p:txEl>
                                          </p:spTgt>
                                        </p:tgtEl>
                                        <p:attrNameLst>
                                          <p:attrName>style.opacity</p:attrName>
                                        </p:attrNameLst>
                                      </p:cBhvr>
                                      <p:to>
                                        <p:strVal val="0.5"/>
                                      </p:to>
                                    </p:set>
                                    <p:animEffect filter="image" prLst="opacity: 0.5">
                                      <p:cBhvr rctx="IE">
                                        <p:cTn id="28" dur="indefinite"/>
                                        <p:tgtEl>
                                          <p:spTgt spid="6">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mph" presetSubtype="0" nodeType="clickEffect">
                                  <p:stCondLst>
                                    <p:cond delay="0"/>
                                  </p:stCondLst>
                                  <p:childTnLst>
                                    <p:set>
                                      <p:cBhvr rctx="PPT">
                                        <p:cTn id="35" dur="indefinite"/>
                                        <p:tgtEl>
                                          <p:spTgt spid="6">
                                            <p:txEl>
                                              <p:pRg st="3" end="3"/>
                                            </p:txEl>
                                          </p:spTgt>
                                        </p:tgtEl>
                                        <p:attrNameLst>
                                          <p:attrName>style.opacity</p:attrName>
                                        </p:attrNameLst>
                                      </p:cBhvr>
                                      <p:to>
                                        <p:strVal val="0.5"/>
                                      </p:to>
                                    </p:set>
                                    <p:animEffect filter="image" prLst="opacity: 0.5">
                                      <p:cBhvr rctx="IE">
                                        <p:cTn id="36" dur="indefinite"/>
                                        <p:tgtEl>
                                          <p:spTgt spid="6">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500"/>
                                        <p:tgtEl>
                                          <p:spTgt spid="6">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mph" presetSubtype="0" nodeType="clickEffect">
                                  <p:stCondLst>
                                    <p:cond delay="0"/>
                                  </p:stCondLst>
                                  <p:childTnLst>
                                    <p:set>
                                      <p:cBhvr rctx="PPT">
                                        <p:cTn id="43" dur="indefinite"/>
                                        <p:tgtEl>
                                          <p:spTgt spid="6">
                                            <p:txEl>
                                              <p:pRg st="4" end="4"/>
                                            </p:txEl>
                                          </p:spTgt>
                                        </p:tgtEl>
                                        <p:attrNameLst>
                                          <p:attrName>style.opacity</p:attrName>
                                        </p:attrNameLst>
                                      </p:cBhvr>
                                      <p:to>
                                        <p:strVal val="0.5"/>
                                      </p:to>
                                    </p:set>
                                    <p:animEffect filter="image" prLst="opacity: 0.5">
                                      <p:cBhvr rctx="IE">
                                        <p:cTn id="44" dur="indefinite"/>
                                        <p:tgtEl>
                                          <p:spTgt spid="6">
                                            <p:txEl>
                                              <p:pRg st="4" end="4"/>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nodeType="clickEffect">
                                  <p:stCondLst>
                                    <p:cond delay="0"/>
                                  </p:stCondLst>
                                  <p:childTnLst>
                                    <p:set>
                                      <p:cBhvr rctx="PPT">
                                        <p:cTn id="51" dur="indefinite"/>
                                        <p:tgtEl>
                                          <p:spTgt spid="6">
                                            <p:txEl>
                                              <p:pRg st="5" end="5"/>
                                            </p:txEl>
                                          </p:spTgt>
                                        </p:tgtEl>
                                        <p:attrNameLst>
                                          <p:attrName>style.opacity</p:attrName>
                                        </p:attrNameLst>
                                      </p:cBhvr>
                                      <p:to>
                                        <p:strVal val="0.5"/>
                                      </p:to>
                                    </p:set>
                                    <p:animEffect filter="image" prLst="opacity: 0.5">
                                      <p:cBhvr rctx="IE">
                                        <p:cTn id="52" dur="indefinite"/>
                                        <p:tgtEl>
                                          <p:spTgt spid="6">
                                            <p:txEl>
                                              <p:pRg st="5" end="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Effect transition="in" filter="fade">
                                      <p:cBhvr>
                                        <p:cTn id="55" dur="500"/>
                                        <p:tgtEl>
                                          <p:spTgt spid="6">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mph" presetSubtype="0" nodeType="clickEffect">
                                  <p:stCondLst>
                                    <p:cond delay="0"/>
                                  </p:stCondLst>
                                  <p:childTnLst>
                                    <p:set>
                                      <p:cBhvr rctx="PPT">
                                        <p:cTn id="59" dur="indefinite"/>
                                        <p:tgtEl>
                                          <p:spTgt spid="6">
                                            <p:txEl>
                                              <p:pRg st="6" end="6"/>
                                            </p:txEl>
                                          </p:spTgt>
                                        </p:tgtEl>
                                        <p:attrNameLst>
                                          <p:attrName>style.opacity</p:attrName>
                                        </p:attrNameLst>
                                      </p:cBhvr>
                                      <p:to>
                                        <p:strVal val="0.5"/>
                                      </p:to>
                                    </p:set>
                                    <p:animEffect filter="image" prLst="opacity: 0.5">
                                      <p:cBhvr rctx="IE">
                                        <p:cTn id="60" dur="indefinite"/>
                                        <p:tgtEl>
                                          <p:spTgt spid="6">
                                            <p:txEl>
                                              <p:pRg st="6" end="6"/>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Effect transition="in" filter="fade">
                                      <p:cBhvr>
                                        <p:cTn id="63" dur="500"/>
                                        <p:tgtEl>
                                          <p:spTgt spid="6">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mph" presetSubtype="0" nodeType="clickEffect">
                                  <p:stCondLst>
                                    <p:cond delay="0"/>
                                  </p:stCondLst>
                                  <p:childTnLst>
                                    <p:set>
                                      <p:cBhvr rctx="PPT">
                                        <p:cTn id="67" dur="indefinite"/>
                                        <p:tgtEl>
                                          <p:spTgt spid="6">
                                            <p:txEl>
                                              <p:pRg st="7" end="7"/>
                                            </p:txEl>
                                          </p:spTgt>
                                        </p:tgtEl>
                                        <p:attrNameLst>
                                          <p:attrName>style.opacity</p:attrName>
                                        </p:attrNameLst>
                                      </p:cBhvr>
                                      <p:to>
                                        <p:strVal val="0.5"/>
                                      </p:to>
                                    </p:set>
                                    <p:animEffect filter="image" prLst="opacity: 0.5">
                                      <p:cBhvr rctx="IE">
                                        <p:cTn id="68" dur="indefinite"/>
                                        <p:tgtEl>
                                          <p:spTgt spid="6">
                                            <p:txEl>
                                              <p:pRg st="7" end="7"/>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Effect transition="in" filter="fade">
                                      <p:cBhvr>
                                        <p:cTn id="71" dur="500"/>
                                        <p:tgtEl>
                                          <p:spTgt spid="6">
                                            <p:txEl>
                                              <p:pRg st="8" end="8"/>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mph" presetSubtype="0" nodeType="clickEffect">
                                  <p:stCondLst>
                                    <p:cond delay="0"/>
                                  </p:stCondLst>
                                  <p:childTnLst>
                                    <p:set>
                                      <p:cBhvr rctx="PPT">
                                        <p:cTn id="75" dur="indefinite"/>
                                        <p:tgtEl>
                                          <p:spTgt spid="6">
                                            <p:txEl>
                                              <p:pRg st="8" end="8"/>
                                            </p:txEl>
                                          </p:spTgt>
                                        </p:tgtEl>
                                        <p:attrNameLst>
                                          <p:attrName>style.opacity</p:attrName>
                                        </p:attrNameLst>
                                      </p:cBhvr>
                                      <p:to>
                                        <p:strVal val="0.5"/>
                                      </p:to>
                                    </p:set>
                                    <p:animEffect filter="image" prLst="opacity: 0.5">
                                      <p:cBhvr rctx="IE">
                                        <p:cTn id="76" dur="indefinite"/>
                                        <p:tgtEl>
                                          <p:spTgt spid="6">
                                            <p:txEl>
                                              <p:pRg st="8" end="8"/>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6">
                                            <p:txEl>
                                              <p:pRg st="9" end="9"/>
                                            </p:txEl>
                                          </p:spTgt>
                                        </p:tgtEl>
                                        <p:attrNameLst>
                                          <p:attrName>style.visibility</p:attrName>
                                        </p:attrNameLst>
                                      </p:cBhvr>
                                      <p:to>
                                        <p:strVal val="visible"/>
                                      </p:to>
                                    </p:set>
                                    <p:animEffect transition="in" filter="fade">
                                      <p:cBhvr>
                                        <p:cTn id="79" dur="500"/>
                                        <p:tgtEl>
                                          <p:spTgt spid="6">
                                            <p:txEl>
                                              <p:pRg st="9" end="9"/>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mph" presetSubtype="0" nodeType="clickEffect">
                                  <p:stCondLst>
                                    <p:cond delay="0"/>
                                  </p:stCondLst>
                                  <p:childTnLst>
                                    <p:set>
                                      <p:cBhvr rctx="PPT">
                                        <p:cTn id="83" dur="indefinite"/>
                                        <p:tgtEl>
                                          <p:spTgt spid="6">
                                            <p:txEl>
                                              <p:pRg st="9" end="9"/>
                                            </p:txEl>
                                          </p:spTgt>
                                        </p:tgtEl>
                                        <p:attrNameLst>
                                          <p:attrName>style.opacity</p:attrName>
                                        </p:attrNameLst>
                                      </p:cBhvr>
                                      <p:to>
                                        <p:strVal val="0.5"/>
                                      </p:to>
                                    </p:set>
                                    <p:animEffect filter="image" prLst="opacity: 0.5">
                                      <p:cBhvr rctx="IE">
                                        <p:cTn id="84" dur="indefinite"/>
                                        <p:tgtEl>
                                          <p:spTgt spid="6">
                                            <p:txEl>
                                              <p:pRg st="9" end="9"/>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6">
                                            <p:txEl>
                                              <p:pRg st="10" end="10"/>
                                            </p:txEl>
                                          </p:spTgt>
                                        </p:tgtEl>
                                        <p:attrNameLst>
                                          <p:attrName>style.visibility</p:attrName>
                                        </p:attrNameLst>
                                      </p:cBhvr>
                                      <p:to>
                                        <p:strVal val="visible"/>
                                      </p:to>
                                    </p:set>
                                    <p:animEffect transition="in" filter="fade">
                                      <p:cBhvr>
                                        <p:cTn id="87" dur="500"/>
                                        <p:tgtEl>
                                          <p:spTgt spid="6">
                                            <p:txEl>
                                              <p:pRg st="10" end="1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9" presetClass="emph" presetSubtype="0" nodeType="clickEffect">
                                  <p:stCondLst>
                                    <p:cond delay="0"/>
                                  </p:stCondLst>
                                  <p:childTnLst>
                                    <p:set>
                                      <p:cBhvr rctx="PPT">
                                        <p:cTn id="91" dur="indefinite"/>
                                        <p:tgtEl>
                                          <p:spTgt spid="6">
                                            <p:txEl>
                                              <p:pRg st="10" end="10"/>
                                            </p:txEl>
                                          </p:spTgt>
                                        </p:tgtEl>
                                        <p:attrNameLst>
                                          <p:attrName>style.opacity</p:attrName>
                                        </p:attrNameLst>
                                      </p:cBhvr>
                                      <p:to>
                                        <p:strVal val="0.5"/>
                                      </p:to>
                                    </p:set>
                                    <p:animEffect filter="image" prLst="opacity: 0.5">
                                      <p:cBhvr rctx="IE">
                                        <p:cTn id="92" dur="indefinite"/>
                                        <p:tgtEl>
                                          <p:spTgt spid="6">
                                            <p:txEl>
                                              <p:pRg st="10" end="10"/>
                                            </p:txEl>
                                          </p:spTgt>
                                        </p:tgtEl>
                                      </p:cBhvr>
                                    </p:animEffect>
                                  </p:childTnLst>
                                </p:cTn>
                              </p:par>
                              <p:par>
                                <p:cTn id="93" presetID="10" presetClass="entr" presetSubtype="0" fill="hold" nodeType="withEffect">
                                  <p:stCondLst>
                                    <p:cond delay="0"/>
                                  </p:stCondLst>
                                  <p:childTnLst>
                                    <p:set>
                                      <p:cBhvr>
                                        <p:cTn id="94" dur="1" fill="hold">
                                          <p:stCondLst>
                                            <p:cond delay="0"/>
                                          </p:stCondLst>
                                        </p:cTn>
                                        <p:tgtEl>
                                          <p:spTgt spid="6">
                                            <p:txEl>
                                              <p:pRg st="11" end="11"/>
                                            </p:txEl>
                                          </p:spTgt>
                                        </p:tgtEl>
                                        <p:attrNameLst>
                                          <p:attrName>style.visibility</p:attrName>
                                        </p:attrNameLst>
                                      </p:cBhvr>
                                      <p:to>
                                        <p:strVal val="visible"/>
                                      </p:to>
                                    </p:set>
                                    <p:animEffect transition="in" filter="fade">
                                      <p:cBhvr>
                                        <p:cTn id="95" dur="500"/>
                                        <p:tgtEl>
                                          <p:spTgt spid="6">
                                            <p:txEl>
                                              <p:pRg st="11" end="1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9" presetClass="emph" presetSubtype="0" nodeType="clickEffect">
                                  <p:stCondLst>
                                    <p:cond delay="0"/>
                                  </p:stCondLst>
                                  <p:childTnLst>
                                    <p:set>
                                      <p:cBhvr rctx="PPT">
                                        <p:cTn id="99" dur="indefinite"/>
                                        <p:tgtEl>
                                          <p:spTgt spid="6">
                                            <p:txEl>
                                              <p:pRg st="11" end="11"/>
                                            </p:txEl>
                                          </p:spTgt>
                                        </p:tgtEl>
                                        <p:attrNameLst>
                                          <p:attrName>style.opacity</p:attrName>
                                        </p:attrNameLst>
                                      </p:cBhvr>
                                      <p:to>
                                        <p:strVal val="0.5"/>
                                      </p:to>
                                    </p:set>
                                    <p:animEffect filter="image" prLst="opacity: 0.5">
                                      <p:cBhvr rctx="IE">
                                        <p:cTn id="100" dur="indefinite"/>
                                        <p:tgtEl>
                                          <p:spTgt spid="6">
                                            <p:txEl>
                                              <p:pRg st="11" end="11"/>
                                            </p:txEl>
                                          </p:spTgt>
                                        </p:tgtEl>
                                      </p:cBhvr>
                                    </p:animEffect>
                                  </p:childTnLst>
                                </p:cTn>
                              </p:par>
                              <p:par>
                                <p:cTn id="101" presetID="10" presetClass="entr" presetSubtype="0" fill="hold" nodeType="withEffect">
                                  <p:stCondLst>
                                    <p:cond delay="0"/>
                                  </p:stCondLst>
                                  <p:childTnLst>
                                    <p:set>
                                      <p:cBhvr>
                                        <p:cTn id="102" dur="1" fill="hold">
                                          <p:stCondLst>
                                            <p:cond delay="0"/>
                                          </p:stCondLst>
                                        </p:cTn>
                                        <p:tgtEl>
                                          <p:spTgt spid="6">
                                            <p:txEl>
                                              <p:pRg st="12" end="12"/>
                                            </p:txEl>
                                          </p:spTgt>
                                        </p:tgtEl>
                                        <p:attrNameLst>
                                          <p:attrName>style.visibility</p:attrName>
                                        </p:attrNameLst>
                                      </p:cBhvr>
                                      <p:to>
                                        <p:strVal val="visible"/>
                                      </p:to>
                                    </p:set>
                                    <p:animEffect transition="in" filter="fade">
                                      <p:cBhvr>
                                        <p:cTn id="103"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bwMode="auto">
          <a:xfrm>
            <a:off x="539750" y="855970"/>
            <a:ext cx="8180388"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9" name="Titre 1"/>
          <p:cNvSpPr txBox="1">
            <a:spLocks/>
          </p:cNvSpPr>
          <p:nvPr/>
        </p:nvSpPr>
        <p:spPr>
          <a:xfrm>
            <a:off x="539750" y="222837"/>
            <a:ext cx="8604250" cy="536936"/>
          </a:xfrm>
          <a:prstGeom prst="rect">
            <a:avLst/>
          </a:prstGeom>
        </p:spPr>
        <p:txBody>
          <a:bodyPr/>
          <a:lstStyle>
            <a:lvl1pPr algn="ctr" defTabSz="571478" rtl="0" eaLnBrk="1" latinLnBrk="0" hangingPunct="1">
              <a:spcBef>
                <a:spcPct val="0"/>
              </a:spcBef>
              <a:buNone/>
              <a:defRPr sz="2750" kern="1200">
                <a:solidFill>
                  <a:schemeClr val="tx1"/>
                </a:solidFill>
                <a:latin typeface="+mj-lt"/>
                <a:ea typeface="+mj-ea"/>
                <a:cs typeface="+mj-cs"/>
              </a:defRPr>
            </a:lvl1pPr>
          </a:lstStyle>
          <a:p>
            <a:pPr algn="l"/>
            <a:r>
              <a:rPr lang="en-US" altLang="en-US" sz="2800" b="1" dirty="0" smtClean="0">
                <a:solidFill>
                  <a:schemeClr val="accent1"/>
                </a:solidFill>
              </a:rPr>
              <a:t>We need to go beyond the </a:t>
            </a:r>
            <a:r>
              <a:rPr lang="en-US" altLang="en-US" sz="2800" b="1" dirty="0" err="1" smtClean="0">
                <a:solidFill>
                  <a:schemeClr val="accent1"/>
                </a:solidFill>
              </a:rPr>
              <a:t>PanelView</a:t>
            </a:r>
            <a:endParaRPr lang="en-US" altLang="en-US" sz="2800" b="1" dirty="0" smtClean="0">
              <a:solidFill>
                <a:schemeClr val="accent1"/>
              </a:solidFill>
            </a:endParaRPr>
          </a:p>
        </p:txBody>
      </p:sp>
      <p:sp>
        <p:nvSpPr>
          <p:cNvPr id="5" name="Slide Number Placeholder 4"/>
          <p:cNvSpPr>
            <a:spLocks noGrp="1"/>
          </p:cNvSpPr>
          <p:nvPr>
            <p:ph type="sldNum" sz="quarter" idx="4294967295"/>
          </p:nvPr>
        </p:nvSpPr>
        <p:spPr>
          <a:xfrm>
            <a:off x="8757432" y="6420270"/>
            <a:ext cx="198651" cy="189257"/>
          </a:xfrm>
          <a:noFill/>
        </p:spPr>
        <p:txBody>
          <a:bodyPr/>
          <a:lstStyle>
            <a:lvl1pPr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742950" indent="-285750"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1143000" indent="-228600"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600200" indent="-228600"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2057400" indent="-228600"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5146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9718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4290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886200" indent="-228600"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pPr>
              <a:spcBef>
                <a:spcPct val="0"/>
              </a:spcBef>
              <a:spcAft>
                <a:spcPct val="0"/>
              </a:spcAft>
              <a:buClrTx/>
              <a:buSzTx/>
              <a:buFontTx/>
              <a:buNone/>
            </a:pPr>
            <a:fld id="{E88257BA-CB95-439C-991C-909E5D8299F1}" type="slidenum">
              <a:rPr lang="fr-FR" altLang="en-US" sz="800" smtClean="0">
                <a:solidFill>
                  <a:schemeClr val="bg1"/>
                </a:solidFill>
              </a:rPr>
              <a:pPr>
                <a:spcBef>
                  <a:spcPct val="0"/>
                </a:spcBef>
                <a:spcAft>
                  <a:spcPct val="0"/>
                </a:spcAft>
                <a:buClrTx/>
                <a:buSzTx/>
                <a:buFontTx/>
                <a:buNone/>
              </a:pPr>
              <a:t>9</a:t>
            </a:fld>
            <a:endParaRPr lang="fr-FR" altLang="en-US" sz="800" dirty="0" smtClean="0">
              <a:solidFill>
                <a:schemeClr val="bg1"/>
              </a:solidFill>
            </a:endParaRPr>
          </a:p>
        </p:txBody>
      </p:sp>
      <p:sp>
        <p:nvSpPr>
          <p:cNvPr id="7" name="TOC"/>
          <p:cNvSpPr txBox="1">
            <a:spLocks/>
          </p:cNvSpPr>
          <p:nvPr/>
        </p:nvSpPr>
        <p:spPr bwMode="auto">
          <a:xfrm>
            <a:off x="539750" y="1036691"/>
            <a:ext cx="8142288" cy="516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209550" indent="-209550" eaLnBrk="0" hangingPunct="0">
              <a:spcBef>
                <a:spcPts val="575"/>
              </a:spcBef>
              <a:spcAft>
                <a:spcPts val="575"/>
              </a:spcAft>
              <a:buClr>
                <a:srgbClr val="4DA836"/>
              </a:buClr>
              <a:buSzPct val="120000"/>
              <a:buFont typeface="Lucida Sans Unicode" pitchFamily="34" charset="0"/>
              <a:buChar char="▪"/>
              <a:defRPr>
                <a:solidFill>
                  <a:schemeClr val="tx2"/>
                </a:solidFill>
                <a:latin typeface="Arial" charset="0"/>
                <a:ea typeface="MS PGothic" pitchFamily="34" charset="-128"/>
              </a:defRPr>
            </a:lvl1pPr>
            <a:lvl2pPr marL="611188" indent="-193675" eaLnBrk="0" hangingPunct="0">
              <a:spcBef>
                <a:spcPts val="288"/>
              </a:spcBef>
              <a:spcAft>
                <a:spcPts val="575"/>
              </a:spcAft>
              <a:buClr>
                <a:srgbClr val="4DA836"/>
              </a:buClr>
              <a:buSzPct val="110000"/>
              <a:buFont typeface="Lucida Sans Unicode" pitchFamily="34" charset="0"/>
              <a:buChar char="∙"/>
              <a:defRPr sz="1600">
                <a:solidFill>
                  <a:schemeClr val="tx2"/>
                </a:solidFill>
                <a:latin typeface="Arial" charset="0"/>
                <a:ea typeface="MS PGothic" pitchFamily="34" charset="-128"/>
              </a:defRPr>
            </a:lvl2pPr>
            <a:lvl3pPr marL="977900" indent="-182563" eaLnBrk="0" hangingPunct="0">
              <a:spcBef>
                <a:spcPts val="250"/>
              </a:spcBef>
              <a:spcAft>
                <a:spcPts val="500"/>
              </a:spcAft>
              <a:buClr>
                <a:srgbClr val="4DA836"/>
              </a:buClr>
              <a:buSzPct val="140000"/>
              <a:buFont typeface="Lucida Sans Unicode" pitchFamily="34" charset="0"/>
              <a:buChar char="▫"/>
              <a:defRPr sz="1400">
                <a:solidFill>
                  <a:schemeClr val="tx2"/>
                </a:solidFill>
                <a:latin typeface="Arial" charset="0"/>
                <a:ea typeface="MS PGothic" pitchFamily="34" charset="-128"/>
              </a:defRPr>
            </a:lvl3pPr>
            <a:lvl4pPr marL="1343025" indent="-182563" eaLnBrk="0" hangingPunct="0">
              <a:spcBef>
                <a:spcPts val="213"/>
              </a:spcBef>
              <a:spcAft>
                <a:spcPts val="438"/>
              </a:spcAft>
              <a:buClr>
                <a:srgbClr val="4DA836"/>
              </a:buClr>
              <a:buSzPct val="120000"/>
              <a:buFont typeface="Lucida Sans Unicode" pitchFamily="34" charset="0"/>
              <a:buChar char="∘"/>
              <a:defRPr sz="1200">
                <a:solidFill>
                  <a:schemeClr val="tx2"/>
                </a:solidFill>
                <a:latin typeface="Arial" charset="0"/>
                <a:ea typeface="MS PGothic" pitchFamily="34" charset="-128"/>
              </a:defRPr>
            </a:lvl4pPr>
            <a:lvl5pPr marL="1736725" indent="-182563" eaLnBrk="0"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5pPr>
            <a:lvl6pPr marL="21939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6pPr>
            <a:lvl7pPr marL="26511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7pPr>
            <a:lvl8pPr marL="31083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8pPr>
            <a:lvl9pPr marL="3565525" indent="-182563" eaLnBrk="0" fontAlgn="base" hangingPunct="0">
              <a:spcBef>
                <a:spcPts val="163"/>
              </a:spcBef>
              <a:spcAft>
                <a:spcPts val="325"/>
              </a:spcAft>
              <a:buClr>
                <a:srgbClr val="4DA836"/>
              </a:buClr>
              <a:buFont typeface="Wingdings" pitchFamily="2" charset="2"/>
              <a:buChar char=""/>
              <a:defRPr sz="1200">
                <a:solidFill>
                  <a:schemeClr val="tx2"/>
                </a:solidFill>
                <a:latin typeface="Arial" charset="0"/>
                <a:ea typeface="MS PGothic" pitchFamily="34" charset="-128"/>
              </a:defRPr>
            </a:lvl9pPr>
          </a:lstStyle>
          <a:p>
            <a:r>
              <a:rPr lang="en-US" altLang="en-US" sz="1400" dirty="0" smtClean="0">
                <a:solidFill>
                  <a:schemeClr val="tx1"/>
                </a:solidFill>
              </a:rPr>
              <a:t>We need to extend automation functionality to include applications for: Productions Reporting, OEE &amp; Downtime monitoring, Electronic Logbooks, ERP Inventory Transactions, Quality System access, etc.</a:t>
            </a:r>
          </a:p>
          <a:p>
            <a:r>
              <a:rPr lang="en-US" altLang="en-US" sz="1400" dirty="0" smtClean="0">
                <a:solidFill>
                  <a:schemeClr val="tx1"/>
                </a:solidFill>
              </a:rPr>
              <a:t>99% of our plant-floor HMI’s are non-PC based terminals.</a:t>
            </a:r>
            <a:endParaRPr lang="en-US" altLang="en-US" sz="1400" dirty="0">
              <a:solidFill>
                <a:schemeClr val="tx1"/>
              </a:solidFill>
            </a:endParaRPr>
          </a:p>
          <a:p>
            <a:pPr lvl="1"/>
            <a:r>
              <a:rPr lang="en-US" altLang="en-US" sz="1200" i="1" dirty="0" smtClean="0">
                <a:solidFill>
                  <a:srgbClr val="1F497D"/>
                </a:solidFill>
              </a:rPr>
              <a:t>These terminals do not have a Windows operating system.</a:t>
            </a:r>
          </a:p>
          <a:p>
            <a:pPr lvl="1"/>
            <a:r>
              <a:rPr lang="en-US" altLang="en-US" sz="1200" i="1" dirty="0" smtClean="0">
                <a:solidFill>
                  <a:srgbClr val="1F497D"/>
                </a:solidFill>
              </a:rPr>
              <a:t>These terminals are not extensible.</a:t>
            </a:r>
          </a:p>
          <a:p>
            <a:pPr lvl="1"/>
            <a:r>
              <a:rPr lang="en-US" altLang="en-US" sz="1200" i="1" dirty="0" smtClean="0">
                <a:solidFill>
                  <a:srgbClr val="1F497D"/>
                </a:solidFill>
              </a:rPr>
              <a:t>These terminals do not support </a:t>
            </a:r>
            <a:r>
              <a:rPr lang="en-US" altLang="en-US" sz="1200" i="1" dirty="0">
                <a:solidFill>
                  <a:srgbClr val="1F497D"/>
                </a:solidFill>
              </a:rPr>
              <a:t>external </a:t>
            </a:r>
            <a:r>
              <a:rPr lang="en-US" altLang="en-US" sz="1200" i="1" dirty="0" smtClean="0">
                <a:solidFill>
                  <a:srgbClr val="1F497D"/>
                </a:solidFill>
              </a:rPr>
              <a:t>applications.</a:t>
            </a:r>
          </a:p>
          <a:p>
            <a:pPr lvl="1"/>
            <a:r>
              <a:rPr lang="en-US" altLang="en-US" sz="1200" i="1" dirty="0" smtClean="0">
                <a:solidFill>
                  <a:srgbClr val="1F497D"/>
                </a:solidFill>
              </a:rPr>
              <a:t>These terminals do not </a:t>
            </a:r>
            <a:r>
              <a:rPr lang="en-US" altLang="en-US" sz="1200" i="1" dirty="0">
                <a:solidFill>
                  <a:srgbClr val="1F497D"/>
                </a:solidFill>
              </a:rPr>
              <a:t>support web-based applications</a:t>
            </a:r>
            <a:r>
              <a:rPr lang="en-US" altLang="en-US" sz="1200" i="1" dirty="0" smtClean="0">
                <a:solidFill>
                  <a:srgbClr val="1F497D"/>
                </a:solidFill>
              </a:rPr>
              <a:t>.</a:t>
            </a:r>
            <a:endParaRPr lang="en-US" altLang="en-US" sz="1200" i="1" dirty="0">
              <a:solidFill>
                <a:srgbClr val="1F497D"/>
              </a:solidFill>
            </a:endParaRPr>
          </a:p>
          <a:p>
            <a:r>
              <a:rPr lang="en-US" altLang="en-US" sz="1400" dirty="0">
                <a:solidFill>
                  <a:schemeClr val="tx1"/>
                </a:solidFill>
              </a:rPr>
              <a:t>Information Kiosks are a separate Windows </a:t>
            </a:r>
            <a:r>
              <a:rPr lang="en-US" altLang="en-US" sz="1400" dirty="0" smtClean="0">
                <a:solidFill>
                  <a:schemeClr val="tx1"/>
                </a:solidFill>
              </a:rPr>
              <a:t>terminal placed next to an HMI.</a:t>
            </a:r>
            <a:endParaRPr lang="en-US" altLang="en-US" sz="1400" dirty="0">
              <a:solidFill>
                <a:schemeClr val="tx1"/>
              </a:solidFill>
            </a:endParaRPr>
          </a:p>
          <a:p>
            <a:pPr lvl="1"/>
            <a:r>
              <a:rPr lang="en-US" altLang="en-US" sz="1200" i="1" dirty="0" smtClean="0">
                <a:solidFill>
                  <a:srgbClr val="1F497D"/>
                </a:solidFill>
              </a:rPr>
              <a:t>The kiosks use a Thin Client appliance with an embedded Windows OS.</a:t>
            </a:r>
          </a:p>
          <a:p>
            <a:pPr lvl="1"/>
            <a:r>
              <a:rPr lang="en-US" altLang="en-US" sz="1200" i="1" dirty="0" smtClean="0">
                <a:solidFill>
                  <a:srgbClr val="1F497D"/>
                </a:solidFill>
              </a:rPr>
              <a:t>A Windows environment allows locking the user into a secure environment.</a:t>
            </a:r>
            <a:endParaRPr lang="en-US" altLang="en-US" sz="1200" i="1" dirty="0">
              <a:solidFill>
                <a:srgbClr val="1F497D"/>
              </a:solidFill>
            </a:endParaRPr>
          </a:p>
          <a:p>
            <a:pPr lvl="1"/>
            <a:r>
              <a:rPr lang="en-US" altLang="en-US" sz="1200" i="1" dirty="0" smtClean="0">
                <a:solidFill>
                  <a:srgbClr val="1F497D"/>
                </a:solidFill>
              </a:rPr>
              <a:t>A Windows environment allows for the use of Web-based applications.</a:t>
            </a:r>
          </a:p>
          <a:p>
            <a:pPr lvl="1"/>
            <a:r>
              <a:rPr lang="en-US" altLang="en-US" sz="1200" i="1" dirty="0">
                <a:solidFill>
                  <a:srgbClr val="1F497D"/>
                </a:solidFill>
              </a:rPr>
              <a:t>A Windows environment allows for the use of embedded RDP applications</a:t>
            </a:r>
          </a:p>
          <a:p>
            <a:pPr lvl="1"/>
            <a:r>
              <a:rPr lang="en-US" altLang="en-US" sz="1200" i="1" dirty="0">
                <a:solidFill>
                  <a:srgbClr val="1F497D"/>
                </a:solidFill>
              </a:rPr>
              <a:t>A Windows environment allows </a:t>
            </a:r>
            <a:r>
              <a:rPr lang="en-US" altLang="en-US" sz="1200" i="1" dirty="0" smtClean="0">
                <a:solidFill>
                  <a:srgbClr val="1F497D"/>
                </a:solidFill>
              </a:rPr>
              <a:t>terminal management thru Active Directory management.</a:t>
            </a:r>
            <a:endParaRPr lang="en-US" altLang="en-US" sz="1200" i="1" dirty="0">
              <a:solidFill>
                <a:srgbClr val="1F497D"/>
              </a:solidFill>
            </a:endParaRPr>
          </a:p>
        </p:txBody>
      </p:sp>
    </p:spTree>
    <p:extLst>
      <p:ext uri="{BB962C8B-B14F-4D97-AF65-F5344CB8AC3E}">
        <p14:creationId xmlns:p14="http://schemas.microsoft.com/office/powerpoint/2010/main" val="10531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7">
                                            <p:txEl>
                                              <p:pRg st="0" end="0"/>
                                            </p:txEl>
                                          </p:spTgt>
                                        </p:tgtEl>
                                        <p:attrNameLst>
                                          <p:attrName>style.opacity</p:attrName>
                                        </p:attrNameLst>
                                      </p:cBhvr>
                                      <p:to>
                                        <p:strVal val="0.5"/>
                                      </p:to>
                                    </p:set>
                                    <p:animEffect filter="image" prLst="opacity: 0.5">
                                      <p:cBhvr rctx="IE">
                                        <p:cTn id="12" dur="indefinite"/>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500"/>
                                        <p:tgtEl>
                                          <p:spTgt spid="7">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nodeType="clickEffect">
                                  <p:stCondLst>
                                    <p:cond delay="0"/>
                                  </p:stCondLst>
                                  <p:childTnLst>
                                    <p:set>
                                      <p:cBhvr rctx="PPT">
                                        <p:cTn id="31" dur="indefinite"/>
                                        <p:tgtEl>
                                          <p:spTgt spid="7">
                                            <p:txEl>
                                              <p:pRg st="1" end="1"/>
                                            </p:txEl>
                                          </p:spTgt>
                                        </p:tgtEl>
                                        <p:attrNameLst>
                                          <p:attrName>style.opacity</p:attrName>
                                        </p:attrNameLst>
                                      </p:cBhvr>
                                      <p:to>
                                        <p:strVal val="0.5"/>
                                      </p:to>
                                    </p:set>
                                    <p:animEffect filter="image" prLst="opacity: 0.5">
                                      <p:cBhvr rctx="IE">
                                        <p:cTn id="32" dur="indefinite"/>
                                        <p:tgtEl>
                                          <p:spTgt spid="7">
                                            <p:txEl>
                                              <p:pRg st="1" end="1"/>
                                            </p:txEl>
                                          </p:spTgt>
                                        </p:tgtEl>
                                      </p:cBhvr>
                                    </p:animEffect>
                                  </p:childTnLst>
                                </p:cTn>
                              </p:par>
                              <p:par>
                                <p:cTn id="33" presetID="9" presetClass="emph" presetSubtype="0" nodeType="withEffect">
                                  <p:stCondLst>
                                    <p:cond delay="0"/>
                                  </p:stCondLst>
                                  <p:childTnLst>
                                    <p:set>
                                      <p:cBhvr rctx="PPT">
                                        <p:cTn id="34" dur="indefinite"/>
                                        <p:tgtEl>
                                          <p:spTgt spid="7">
                                            <p:txEl>
                                              <p:pRg st="2" end="2"/>
                                            </p:txEl>
                                          </p:spTgt>
                                        </p:tgtEl>
                                        <p:attrNameLst>
                                          <p:attrName>style.opacity</p:attrName>
                                        </p:attrNameLst>
                                      </p:cBhvr>
                                      <p:to>
                                        <p:strVal val="0.5"/>
                                      </p:to>
                                    </p:set>
                                    <p:animEffect filter="image" prLst="opacity: 0.5">
                                      <p:cBhvr rctx="IE">
                                        <p:cTn id="35" dur="indefinite"/>
                                        <p:tgtEl>
                                          <p:spTgt spid="7">
                                            <p:txEl>
                                              <p:pRg st="2" end="2"/>
                                            </p:txEl>
                                          </p:spTgt>
                                        </p:tgtEl>
                                      </p:cBhvr>
                                    </p:animEffect>
                                  </p:childTnLst>
                                </p:cTn>
                              </p:par>
                              <p:par>
                                <p:cTn id="36" presetID="9" presetClass="emph" presetSubtype="0" nodeType="withEffect">
                                  <p:stCondLst>
                                    <p:cond delay="0"/>
                                  </p:stCondLst>
                                  <p:childTnLst>
                                    <p:set>
                                      <p:cBhvr rctx="PPT">
                                        <p:cTn id="37" dur="indefinite"/>
                                        <p:tgtEl>
                                          <p:spTgt spid="7">
                                            <p:txEl>
                                              <p:pRg st="3" end="3"/>
                                            </p:txEl>
                                          </p:spTgt>
                                        </p:tgtEl>
                                        <p:attrNameLst>
                                          <p:attrName>style.opacity</p:attrName>
                                        </p:attrNameLst>
                                      </p:cBhvr>
                                      <p:to>
                                        <p:strVal val="0.5"/>
                                      </p:to>
                                    </p:set>
                                    <p:animEffect filter="image" prLst="opacity: 0.5">
                                      <p:cBhvr rctx="IE">
                                        <p:cTn id="38" dur="indefinite"/>
                                        <p:tgtEl>
                                          <p:spTgt spid="7">
                                            <p:txEl>
                                              <p:pRg st="3" end="3"/>
                                            </p:txEl>
                                          </p:spTgt>
                                        </p:tgtEl>
                                      </p:cBhvr>
                                    </p:animEffect>
                                  </p:childTnLst>
                                </p:cTn>
                              </p:par>
                              <p:par>
                                <p:cTn id="39" presetID="9" presetClass="emph" presetSubtype="0" nodeType="withEffect">
                                  <p:stCondLst>
                                    <p:cond delay="0"/>
                                  </p:stCondLst>
                                  <p:childTnLst>
                                    <p:set>
                                      <p:cBhvr rctx="PPT">
                                        <p:cTn id="40" dur="indefinite"/>
                                        <p:tgtEl>
                                          <p:spTgt spid="7">
                                            <p:txEl>
                                              <p:pRg st="4" end="4"/>
                                            </p:txEl>
                                          </p:spTgt>
                                        </p:tgtEl>
                                        <p:attrNameLst>
                                          <p:attrName>style.opacity</p:attrName>
                                        </p:attrNameLst>
                                      </p:cBhvr>
                                      <p:to>
                                        <p:strVal val="0.5"/>
                                      </p:to>
                                    </p:set>
                                    <p:animEffect filter="image" prLst="opacity: 0.5">
                                      <p:cBhvr rctx="IE">
                                        <p:cTn id="41" dur="indefinite"/>
                                        <p:tgtEl>
                                          <p:spTgt spid="7">
                                            <p:txEl>
                                              <p:pRg st="4" end="4"/>
                                            </p:txEl>
                                          </p:spTgt>
                                        </p:tgtEl>
                                      </p:cBhvr>
                                    </p:animEffect>
                                  </p:childTnLst>
                                </p:cTn>
                              </p:par>
                              <p:par>
                                <p:cTn id="42" presetID="9" presetClass="emph" presetSubtype="0" nodeType="withEffect">
                                  <p:stCondLst>
                                    <p:cond delay="0"/>
                                  </p:stCondLst>
                                  <p:childTnLst>
                                    <p:set>
                                      <p:cBhvr rctx="PPT">
                                        <p:cTn id="43" dur="indefinite"/>
                                        <p:tgtEl>
                                          <p:spTgt spid="7">
                                            <p:txEl>
                                              <p:pRg st="5" end="5"/>
                                            </p:txEl>
                                          </p:spTgt>
                                        </p:tgtEl>
                                        <p:attrNameLst>
                                          <p:attrName>style.opacity</p:attrName>
                                        </p:attrNameLst>
                                      </p:cBhvr>
                                      <p:to>
                                        <p:strVal val="0.5"/>
                                      </p:to>
                                    </p:set>
                                    <p:animEffect filter="image" prLst="opacity: 0.5">
                                      <p:cBhvr rctx="IE">
                                        <p:cTn id="44" dur="indefinite"/>
                                        <p:tgtEl>
                                          <p:spTgt spid="7">
                                            <p:txEl>
                                              <p:pRg st="5" end="5"/>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Effect transition="in" filter="fade">
                                      <p:cBhvr>
                                        <p:cTn id="47" dur="500"/>
                                        <p:tgtEl>
                                          <p:spTgt spid="7">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7" end="7"/>
                                            </p:txEl>
                                          </p:spTgt>
                                        </p:tgtEl>
                                        <p:attrNameLst>
                                          <p:attrName>style.visibility</p:attrName>
                                        </p:attrNameLst>
                                      </p:cBhvr>
                                      <p:to>
                                        <p:strVal val="visible"/>
                                      </p:to>
                                    </p:set>
                                    <p:animEffect transition="in" filter="fade">
                                      <p:cBhvr>
                                        <p:cTn id="50" dur="500"/>
                                        <p:tgtEl>
                                          <p:spTgt spid="7">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7">
                                            <p:txEl>
                                              <p:pRg st="8" end="8"/>
                                            </p:txEl>
                                          </p:spTgt>
                                        </p:tgtEl>
                                        <p:attrNameLst>
                                          <p:attrName>style.visibility</p:attrName>
                                        </p:attrNameLst>
                                      </p:cBhvr>
                                      <p:to>
                                        <p:strVal val="visible"/>
                                      </p:to>
                                    </p:set>
                                    <p:animEffect transition="in" filter="fade">
                                      <p:cBhvr>
                                        <p:cTn id="53" dur="500"/>
                                        <p:tgtEl>
                                          <p:spTgt spid="7">
                                            <p:txEl>
                                              <p:pRg st="8" end="8"/>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7">
                                            <p:txEl>
                                              <p:pRg st="9" end="9"/>
                                            </p:txEl>
                                          </p:spTgt>
                                        </p:tgtEl>
                                        <p:attrNameLst>
                                          <p:attrName>style.visibility</p:attrName>
                                        </p:attrNameLst>
                                      </p:cBhvr>
                                      <p:to>
                                        <p:strVal val="visible"/>
                                      </p:to>
                                    </p:set>
                                    <p:animEffect transition="in" filter="fade">
                                      <p:cBhvr>
                                        <p:cTn id="56" dur="500"/>
                                        <p:tgtEl>
                                          <p:spTgt spid="7">
                                            <p:txEl>
                                              <p:pRg st="9" end="9"/>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animEffect transition="in" filter="fade">
                                      <p:cBhvr>
                                        <p:cTn id="59" dur="500"/>
                                        <p:tgtEl>
                                          <p:spTgt spid="7">
                                            <p:txEl>
                                              <p:pRg st="10" end="10"/>
                                            </p:txEl>
                                          </p:spTgt>
                                        </p:tgtEl>
                                      </p:cBhvr>
                                    </p:animEffect>
                                  </p:childTnLst>
                                </p:cTn>
                              </p:par>
                              <p:par>
                                <p:cTn id="60" presetID="10" presetClass="entr" presetSubtype="0" fill="hold" nodeType="with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PE cover">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ISPE_template_16x9.potx" id="{B6B90781-42E1-4CCE-918B-18E54AB2B747}" vid="{2FA9E34A-9B39-4A22-94BA-D50E6F19186F}"/>
    </a:ext>
  </a:extLst>
</a:theme>
</file>

<file path=ppt/theme/theme2.xml><?xml version="1.0" encoding="utf-8"?>
<a:theme xmlns:a="http://schemas.openxmlformats.org/drawingml/2006/main" name="ISPE section">
  <a:themeElements>
    <a:clrScheme name="ISPE">
      <a:dk1>
        <a:sysClr val="windowText" lastClr="000000"/>
      </a:dk1>
      <a:lt1>
        <a:sysClr val="window" lastClr="FFFFFF"/>
      </a:lt1>
      <a:dk2>
        <a:srgbClr val="464646"/>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ISPE_template_16x9.potx" id="{B6B90781-42E1-4CCE-918B-18E54AB2B747}" vid="{B196676E-C01E-43AF-A3BE-A040EBEB3FFA}"/>
    </a:ext>
  </a:extLst>
</a:theme>
</file>

<file path=ppt/theme/theme3.xml><?xml version="1.0" encoding="utf-8"?>
<a:theme xmlns:a="http://schemas.openxmlformats.org/drawingml/2006/main" name="ISPE content">
  <a:themeElements>
    <a:clrScheme name="ISPE">
      <a:dk1>
        <a:sysClr val="windowText" lastClr="000000"/>
      </a:dk1>
      <a:lt1>
        <a:sysClr val="window" lastClr="FFFFFF"/>
      </a:lt1>
      <a:dk2>
        <a:srgbClr val="59595B"/>
      </a:dk2>
      <a:lt2>
        <a:srgbClr val="D8D8D8"/>
      </a:lt2>
      <a:accent1>
        <a:srgbClr val="00549F"/>
      </a:accent1>
      <a:accent2>
        <a:srgbClr val="00B9E4"/>
      </a:accent2>
      <a:accent3>
        <a:srgbClr val="B6BF00"/>
      </a:accent3>
      <a:accent4>
        <a:srgbClr val="80379B"/>
      </a:accent4>
      <a:accent5>
        <a:srgbClr val="CD202C"/>
      </a:accent5>
      <a:accent6>
        <a:srgbClr val="F2AF00"/>
      </a:accent6>
      <a:hlink>
        <a:srgbClr val="464646"/>
      </a:hlink>
      <a:folHlink>
        <a:srgbClr val="46464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ISPE_template_16x9.potx" id="{B6B90781-42E1-4CCE-918B-18E54AB2B747}" vid="{23B8E42B-494B-421B-8BD1-8185E8198E6A}"/>
    </a:ext>
  </a:extLst>
</a:theme>
</file>

<file path=docProps/app.xml><?xml version="1.0" encoding="utf-8"?>
<Properties xmlns="http://schemas.openxmlformats.org/officeDocument/2006/extended-properties" xmlns:vt="http://schemas.openxmlformats.org/officeDocument/2006/docPropsVTypes">
  <Template>ispe-power-point-template</Template>
  <TotalTime>0</TotalTime>
  <Words>3282</Words>
  <Application>Microsoft Office PowerPoint</Application>
  <PresentationFormat>On-screen Show (4:3)</PresentationFormat>
  <Paragraphs>250</Paragraphs>
  <Slides>27</Slides>
  <Notes>0</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ISPE cover</vt:lpstr>
      <vt:lpstr>ISPE section</vt:lpstr>
      <vt:lpstr>ISPE content</vt:lpstr>
      <vt:lpstr>  Automation, Industrial IT and Operational Technology</vt:lpstr>
      <vt:lpstr>PowerPoint Presentation</vt:lpstr>
      <vt:lpstr>Part 1 - The Automation Journey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 – the roles of IT and 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3 – Leveraging industry partners</vt:lpstr>
      <vt:lpstr>PowerPoint Presentation</vt:lpstr>
      <vt:lpstr>PowerPoint Presentation</vt:lpstr>
      <vt:lpstr>PowerPoint Presentation</vt:lpstr>
      <vt:lpstr>  Automation, Industrial IT and Operational Technology</vt:lpstr>
    </vt:vector>
  </TitlesOfParts>
  <Company>CRB Consulting Engineers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Kerner</dc:creator>
  <cp:lastModifiedBy>CORMAN Neil</cp:lastModifiedBy>
  <cp:revision>100</cp:revision>
  <cp:lastPrinted>2016-02-23T12:32:42Z</cp:lastPrinted>
  <dcterms:created xsi:type="dcterms:W3CDTF">2016-02-10T18:27:16Z</dcterms:created>
  <dcterms:modified xsi:type="dcterms:W3CDTF">2016-03-18T15:37:08Z</dcterms:modified>
</cp:coreProperties>
</file>