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25"/>
  </p:notesMasterIdLst>
  <p:sldIdLst>
    <p:sldId id="256" r:id="rId4"/>
    <p:sldId id="257" r:id="rId5"/>
    <p:sldId id="258" r:id="rId6"/>
    <p:sldId id="262" r:id="rId7"/>
    <p:sldId id="264" r:id="rId8"/>
    <p:sldId id="273" r:id="rId9"/>
    <p:sldId id="288" r:id="rId10"/>
    <p:sldId id="268" r:id="rId11"/>
    <p:sldId id="272" r:id="rId12"/>
    <p:sldId id="289" r:id="rId13"/>
    <p:sldId id="270" r:id="rId14"/>
    <p:sldId id="265" r:id="rId15"/>
    <p:sldId id="266" r:id="rId16"/>
    <p:sldId id="284" r:id="rId17"/>
    <p:sldId id="267" r:id="rId18"/>
    <p:sldId id="275" r:id="rId19"/>
    <p:sldId id="286" r:id="rId20"/>
    <p:sldId id="263" r:id="rId21"/>
    <p:sldId id="283" r:id="rId22"/>
    <p:sldId id="287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, Alayna" initials="RA" lastIdx="1" clrIdx="0">
    <p:extLst>
      <p:ext uri="{19B8F6BF-5375-455C-9EA6-DF929625EA0E}">
        <p15:presenceInfo xmlns:p15="http://schemas.microsoft.com/office/powerpoint/2012/main" userId="S::alayna.russell@dpsgroupglobal.com::d7217d84-3396-4864-aa67-9210d23954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00B9E4"/>
    <a:srgbClr val="B6BF00"/>
    <a:srgbClr val="80379B"/>
    <a:srgbClr val="C3FF9B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3" autoAdjust="0"/>
    <p:restoredTop sz="68860" autoAdjust="0"/>
  </p:normalViewPr>
  <p:slideViewPr>
    <p:cSldViewPr snapToGrid="0">
      <p:cViewPr varScale="1">
        <p:scale>
          <a:sx n="46" d="100"/>
          <a:sy n="46" d="100"/>
        </p:scale>
        <p:origin x="184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29175-6A62-4319-B770-C0D02376BD2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A1C1ECF-525A-4786-8E58-FA0A738FF620}">
      <dgm:prSet phldrT="[Text]"/>
      <dgm:spPr/>
      <dgm:t>
        <a:bodyPr/>
        <a:lstStyle/>
        <a:p>
          <a:r>
            <a:rPr lang="en-US" dirty="0"/>
            <a:t>Industry Updates</a:t>
          </a:r>
          <a:endParaRPr lang="en-IE" dirty="0"/>
        </a:p>
      </dgm:t>
    </dgm:pt>
    <dgm:pt modelId="{92A75F29-3A29-4354-A3B3-A09D0301678C}" type="parTrans" cxnId="{F0B8AB99-4E43-4EEF-9E6A-9A3014F63F52}">
      <dgm:prSet/>
      <dgm:spPr/>
      <dgm:t>
        <a:bodyPr/>
        <a:lstStyle/>
        <a:p>
          <a:endParaRPr lang="en-IE"/>
        </a:p>
      </dgm:t>
    </dgm:pt>
    <dgm:pt modelId="{8F92D79C-5D6B-4E2B-A416-6BAAE777580F}" type="sibTrans" cxnId="{F0B8AB99-4E43-4EEF-9E6A-9A3014F63F52}">
      <dgm:prSet/>
      <dgm:spPr/>
      <dgm:t>
        <a:bodyPr/>
        <a:lstStyle/>
        <a:p>
          <a:endParaRPr lang="en-IE"/>
        </a:p>
      </dgm:t>
    </dgm:pt>
    <dgm:pt modelId="{65825C8D-9B6A-42FA-B0B0-E5F70D596C43}">
      <dgm:prSet phldrT="[Text]"/>
      <dgm:spPr/>
      <dgm:t>
        <a:bodyPr/>
        <a:lstStyle/>
        <a:p>
          <a:r>
            <a:rPr lang="en-US" dirty="0"/>
            <a:t>Case Study</a:t>
          </a:r>
          <a:endParaRPr lang="en-IE" dirty="0"/>
        </a:p>
      </dgm:t>
    </dgm:pt>
    <dgm:pt modelId="{02D59B4B-BAB0-4E55-9B00-276542405183}" type="parTrans" cxnId="{701D7F77-AB17-401C-8E42-F45DC6A7E6FD}">
      <dgm:prSet/>
      <dgm:spPr/>
      <dgm:t>
        <a:bodyPr/>
        <a:lstStyle/>
        <a:p>
          <a:endParaRPr lang="en-IE"/>
        </a:p>
      </dgm:t>
    </dgm:pt>
    <dgm:pt modelId="{F727D8EF-A2F0-4FE7-8100-97C658CE8649}" type="sibTrans" cxnId="{701D7F77-AB17-401C-8E42-F45DC6A7E6FD}">
      <dgm:prSet/>
      <dgm:spPr/>
      <dgm:t>
        <a:bodyPr/>
        <a:lstStyle/>
        <a:p>
          <a:endParaRPr lang="en-IE"/>
        </a:p>
      </dgm:t>
    </dgm:pt>
    <dgm:pt modelId="{9C8EE379-AFDE-4188-BD36-B3BE295888E9}">
      <dgm:prSet phldrT="[Text]"/>
      <dgm:spPr/>
      <dgm:t>
        <a:bodyPr/>
        <a:lstStyle/>
        <a:p>
          <a:r>
            <a:rPr lang="en-US" dirty="0"/>
            <a:t>Conclusions</a:t>
          </a:r>
          <a:endParaRPr lang="en-IE" dirty="0"/>
        </a:p>
      </dgm:t>
    </dgm:pt>
    <dgm:pt modelId="{CF17079E-73D1-4CEC-9265-E2950C8022E2}" type="parTrans" cxnId="{4B79AD0C-E755-424C-91CE-4ACBAF83BBF2}">
      <dgm:prSet/>
      <dgm:spPr/>
      <dgm:t>
        <a:bodyPr/>
        <a:lstStyle/>
        <a:p>
          <a:endParaRPr lang="en-IE"/>
        </a:p>
      </dgm:t>
    </dgm:pt>
    <dgm:pt modelId="{3E71FB6C-C148-4840-8F40-0FAA38E54BC6}" type="sibTrans" cxnId="{4B79AD0C-E755-424C-91CE-4ACBAF83BBF2}">
      <dgm:prSet/>
      <dgm:spPr/>
      <dgm:t>
        <a:bodyPr/>
        <a:lstStyle/>
        <a:p>
          <a:endParaRPr lang="en-IE"/>
        </a:p>
      </dgm:t>
    </dgm:pt>
    <dgm:pt modelId="{06A892B3-C53E-48A9-9792-14EAF54DE67D}">
      <dgm:prSet phldrT="[Text]"/>
      <dgm:spPr/>
      <dgm:t>
        <a:bodyPr/>
        <a:lstStyle/>
        <a:p>
          <a:r>
            <a:rPr lang="en-US" dirty="0"/>
            <a:t>Novel Therapies Overview</a:t>
          </a:r>
          <a:endParaRPr lang="en-IE" dirty="0"/>
        </a:p>
      </dgm:t>
    </dgm:pt>
    <dgm:pt modelId="{579493B2-C8A5-4054-9205-5EB32253307B}" type="sibTrans" cxnId="{D59F0CCE-6270-434E-BC0F-ADFC4CDE8A90}">
      <dgm:prSet/>
      <dgm:spPr/>
      <dgm:t>
        <a:bodyPr/>
        <a:lstStyle/>
        <a:p>
          <a:endParaRPr lang="en-IE"/>
        </a:p>
      </dgm:t>
    </dgm:pt>
    <dgm:pt modelId="{78B55995-9E56-4CDB-AF0C-6123FABD0B1F}" type="parTrans" cxnId="{D59F0CCE-6270-434E-BC0F-ADFC4CDE8A90}">
      <dgm:prSet/>
      <dgm:spPr/>
      <dgm:t>
        <a:bodyPr/>
        <a:lstStyle/>
        <a:p>
          <a:endParaRPr lang="en-IE"/>
        </a:p>
      </dgm:t>
    </dgm:pt>
    <dgm:pt modelId="{A0F5042E-EAA0-426E-B878-19D0473503C9}" type="pres">
      <dgm:prSet presAssocID="{AE429175-6A62-4319-B770-C0D02376BD21}" presName="linear" presStyleCnt="0">
        <dgm:presLayoutVars>
          <dgm:dir/>
          <dgm:animLvl val="lvl"/>
          <dgm:resizeHandles val="exact"/>
        </dgm:presLayoutVars>
      </dgm:prSet>
      <dgm:spPr/>
    </dgm:pt>
    <dgm:pt modelId="{906EE9E5-55C2-4573-B624-EC330381A968}" type="pres">
      <dgm:prSet presAssocID="{9A1C1ECF-525A-4786-8E58-FA0A738FF620}" presName="parentLin" presStyleCnt="0"/>
      <dgm:spPr/>
    </dgm:pt>
    <dgm:pt modelId="{88D60EDA-ED11-4CE3-8103-5F46F86ADA9F}" type="pres">
      <dgm:prSet presAssocID="{9A1C1ECF-525A-4786-8E58-FA0A738FF620}" presName="parentLeftMargin" presStyleLbl="node1" presStyleIdx="0" presStyleCnt="4"/>
      <dgm:spPr/>
    </dgm:pt>
    <dgm:pt modelId="{59B3459D-89A4-4277-BF11-0E0AF17A4FFF}" type="pres">
      <dgm:prSet presAssocID="{9A1C1ECF-525A-4786-8E58-FA0A738FF62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DD4605-0DE8-4493-951B-C83DE537514A}" type="pres">
      <dgm:prSet presAssocID="{9A1C1ECF-525A-4786-8E58-FA0A738FF620}" presName="negativeSpace" presStyleCnt="0"/>
      <dgm:spPr/>
    </dgm:pt>
    <dgm:pt modelId="{E5940706-1FE0-46C6-8E78-AEF668E47397}" type="pres">
      <dgm:prSet presAssocID="{9A1C1ECF-525A-4786-8E58-FA0A738FF620}" presName="childText" presStyleLbl="conFgAcc1" presStyleIdx="0" presStyleCnt="4">
        <dgm:presLayoutVars>
          <dgm:bulletEnabled val="1"/>
        </dgm:presLayoutVars>
      </dgm:prSet>
      <dgm:spPr/>
    </dgm:pt>
    <dgm:pt modelId="{F96E6C91-8BE6-4426-B742-17C11F777C2E}" type="pres">
      <dgm:prSet presAssocID="{8F92D79C-5D6B-4E2B-A416-6BAAE777580F}" presName="spaceBetweenRectangles" presStyleCnt="0"/>
      <dgm:spPr/>
    </dgm:pt>
    <dgm:pt modelId="{16E73E9D-3DCB-437A-AFF4-5585693252CE}" type="pres">
      <dgm:prSet presAssocID="{06A892B3-C53E-48A9-9792-14EAF54DE67D}" presName="parentLin" presStyleCnt="0"/>
      <dgm:spPr/>
    </dgm:pt>
    <dgm:pt modelId="{F76370E9-F80E-4FBA-8B2C-314026E39347}" type="pres">
      <dgm:prSet presAssocID="{06A892B3-C53E-48A9-9792-14EAF54DE67D}" presName="parentLeftMargin" presStyleLbl="node1" presStyleIdx="0" presStyleCnt="4"/>
      <dgm:spPr/>
    </dgm:pt>
    <dgm:pt modelId="{7583855D-08F2-4EC8-88E8-5B5C76A5B281}" type="pres">
      <dgm:prSet presAssocID="{06A892B3-C53E-48A9-9792-14EAF54DE6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C1B4B8-7E0E-4579-B43E-A527C7666C73}" type="pres">
      <dgm:prSet presAssocID="{06A892B3-C53E-48A9-9792-14EAF54DE67D}" presName="negativeSpace" presStyleCnt="0"/>
      <dgm:spPr/>
    </dgm:pt>
    <dgm:pt modelId="{64AB2B02-16F0-4A12-B20B-0059445161F1}" type="pres">
      <dgm:prSet presAssocID="{06A892B3-C53E-48A9-9792-14EAF54DE67D}" presName="childText" presStyleLbl="conFgAcc1" presStyleIdx="1" presStyleCnt="4">
        <dgm:presLayoutVars>
          <dgm:bulletEnabled val="1"/>
        </dgm:presLayoutVars>
      </dgm:prSet>
      <dgm:spPr/>
    </dgm:pt>
    <dgm:pt modelId="{9DA78A66-C4D7-41E8-98FA-83016BFC2C90}" type="pres">
      <dgm:prSet presAssocID="{579493B2-C8A5-4054-9205-5EB32253307B}" presName="spaceBetweenRectangles" presStyleCnt="0"/>
      <dgm:spPr/>
    </dgm:pt>
    <dgm:pt modelId="{FF0606D8-C408-4EE8-BFCF-D40A26BE3B08}" type="pres">
      <dgm:prSet presAssocID="{65825C8D-9B6A-42FA-B0B0-E5F70D596C43}" presName="parentLin" presStyleCnt="0"/>
      <dgm:spPr/>
    </dgm:pt>
    <dgm:pt modelId="{B99DA173-F735-4262-BBDF-D8A27EE115AC}" type="pres">
      <dgm:prSet presAssocID="{65825C8D-9B6A-42FA-B0B0-E5F70D596C43}" presName="parentLeftMargin" presStyleLbl="node1" presStyleIdx="1" presStyleCnt="4"/>
      <dgm:spPr/>
    </dgm:pt>
    <dgm:pt modelId="{9BBAFF14-94E6-49E8-8019-C1DFB1D6AFF6}" type="pres">
      <dgm:prSet presAssocID="{65825C8D-9B6A-42FA-B0B0-E5F70D596C4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966A995-759D-4EE4-A34A-E46AA998892B}" type="pres">
      <dgm:prSet presAssocID="{65825C8D-9B6A-42FA-B0B0-E5F70D596C43}" presName="negativeSpace" presStyleCnt="0"/>
      <dgm:spPr/>
    </dgm:pt>
    <dgm:pt modelId="{54953162-8E93-481C-8944-A70E11217124}" type="pres">
      <dgm:prSet presAssocID="{65825C8D-9B6A-42FA-B0B0-E5F70D596C43}" presName="childText" presStyleLbl="conFgAcc1" presStyleIdx="2" presStyleCnt="4">
        <dgm:presLayoutVars>
          <dgm:bulletEnabled val="1"/>
        </dgm:presLayoutVars>
      </dgm:prSet>
      <dgm:spPr/>
    </dgm:pt>
    <dgm:pt modelId="{D9E59345-3AC9-4EE6-8F84-214296887133}" type="pres">
      <dgm:prSet presAssocID="{F727D8EF-A2F0-4FE7-8100-97C658CE8649}" presName="spaceBetweenRectangles" presStyleCnt="0"/>
      <dgm:spPr/>
    </dgm:pt>
    <dgm:pt modelId="{6E0BAE70-C9B2-4904-BE26-0A5E991D6CE4}" type="pres">
      <dgm:prSet presAssocID="{9C8EE379-AFDE-4188-BD36-B3BE295888E9}" presName="parentLin" presStyleCnt="0"/>
      <dgm:spPr/>
    </dgm:pt>
    <dgm:pt modelId="{C44EEC9F-7DBC-4C37-AFDE-8835651489C0}" type="pres">
      <dgm:prSet presAssocID="{9C8EE379-AFDE-4188-BD36-B3BE295888E9}" presName="parentLeftMargin" presStyleLbl="node1" presStyleIdx="2" presStyleCnt="4"/>
      <dgm:spPr/>
    </dgm:pt>
    <dgm:pt modelId="{E40C5B5F-281C-472F-A578-AA22E11134B0}" type="pres">
      <dgm:prSet presAssocID="{9C8EE379-AFDE-4188-BD36-B3BE295888E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F606C36-7DF9-4263-AA47-C576396E3C2D}" type="pres">
      <dgm:prSet presAssocID="{9C8EE379-AFDE-4188-BD36-B3BE295888E9}" presName="negativeSpace" presStyleCnt="0"/>
      <dgm:spPr/>
    </dgm:pt>
    <dgm:pt modelId="{9149CB18-D803-4648-A883-4D29856E6BC3}" type="pres">
      <dgm:prSet presAssocID="{9C8EE379-AFDE-4188-BD36-B3BE295888E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9D9E408-9921-40E6-A7D5-5F845D19CB1A}" type="presOf" srcId="{9C8EE379-AFDE-4188-BD36-B3BE295888E9}" destId="{E40C5B5F-281C-472F-A578-AA22E11134B0}" srcOrd="1" destOrd="0" presId="urn:microsoft.com/office/officeart/2005/8/layout/list1"/>
    <dgm:cxn modelId="{8E373A0C-8536-4D39-8214-1E25851DA6E5}" type="presOf" srcId="{9C8EE379-AFDE-4188-BD36-B3BE295888E9}" destId="{C44EEC9F-7DBC-4C37-AFDE-8835651489C0}" srcOrd="0" destOrd="0" presId="urn:microsoft.com/office/officeart/2005/8/layout/list1"/>
    <dgm:cxn modelId="{4B79AD0C-E755-424C-91CE-4ACBAF83BBF2}" srcId="{AE429175-6A62-4319-B770-C0D02376BD21}" destId="{9C8EE379-AFDE-4188-BD36-B3BE295888E9}" srcOrd="3" destOrd="0" parTransId="{CF17079E-73D1-4CEC-9265-E2950C8022E2}" sibTransId="{3E71FB6C-C148-4840-8F40-0FAA38E54BC6}"/>
    <dgm:cxn modelId="{B1D04021-42C1-435A-AF29-18ABB755148F}" type="presOf" srcId="{06A892B3-C53E-48A9-9792-14EAF54DE67D}" destId="{F76370E9-F80E-4FBA-8B2C-314026E39347}" srcOrd="0" destOrd="0" presId="urn:microsoft.com/office/officeart/2005/8/layout/list1"/>
    <dgm:cxn modelId="{701D7F77-AB17-401C-8E42-F45DC6A7E6FD}" srcId="{AE429175-6A62-4319-B770-C0D02376BD21}" destId="{65825C8D-9B6A-42FA-B0B0-E5F70D596C43}" srcOrd="2" destOrd="0" parTransId="{02D59B4B-BAB0-4E55-9B00-276542405183}" sibTransId="{F727D8EF-A2F0-4FE7-8100-97C658CE8649}"/>
    <dgm:cxn modelId="{FC27EA91-E65A-4DBC-A2CF-D8EFD57AA8DB}" type="presOf" srcId="{65825C8D-9B6A-42FA-B0B0-E5F70D596C43}" destId="{9BBAFF14-94E6-49E8-8019-C1DFB1D6AFF6}" srcOrd="1" destOrd="0" presId="urn:microsoft.com/office/officeart/2005/8/layout/list1"/>
    <dgm:cxn modelId="{F0B8AB99-4E43-4EEF-9E6A-9A3014F63F52}" srcId="{AE429175-6A62-4319-B770-C0D02376BD21}" destId="{9A1C1ECF-525A-4786-8E58-FA0A738FF620}" srcOrd="0" destOrd="0" parTransId="{92A75F29-3A29-4354-A3B3-A09D0301678C}" sibTransId="{8F92D79C-5D6B-4E2B-A416-6BAAE777580F}"/>
    <dgm:cxn modelId="{1196689F-9C0B-49A1-B837-F6CAD1438628}" type="presOf" srcId="{AE429175-6A62-4319-B770-C0D02376BD21}" destId="{A0F5042E-EAA0-426E-B878-19D0473503C9}" srcOrd="0" destOrd="0" presId="urn:microsoft.com/office/officeart/2005/8/layout/list1"/>
    <dgm:cxn modelId="{FF083CCD-7D76-4D63-88F6-304E0BC25492}" type="presOf" srcId="{06A892B3-C53E-48A9-9792-14EAF54DE67D}" destId="{7583855D-08F2-4EC8-88E8-5B5C76A5B281}" srcOrd="1" destOrd="0" presId="urn:microsoft.com/office/officeart/2005/8/layout/list1"/>
    <dgm:cxn modelId="{D59F0CCE-6270-434E-BC0F-ADFC4CDE8A90}" srcId="{AE429175-6A62-4319-B770-C0D02376BD21}" destId="{06A892B3-C53E-48A9-9792-14EAF54DE67D}" srcOrd="1" destOrd="0" parTransId="{78B55995-9E56-4CDB-AF0C-6123FABD0B1F}" sibTransId="{579493B2-C8A5-4054-9205-5EB32253307B}"/>
    <dgm:cxn modelId="{CDE2B8D4-641F-4A44-B100-5B603C1EBAB7}" type="presOf" srcId="{65825C8D-9B6A-42FA-B0B0-E5F70D596C43}" destId="{B99DA173-F735-4262-BBDF-D8A27EE115AC}" srcOrd="0" destOrd="0" presId="urn:microsoft.com/office/officeart/2005/8/layout/list1"/>
    <dgm:cxn modelId="{A86BB4D5-12DB-41CE-A77A-90736F90F0A0}" type="presOf" srcId="{9A1C1ECF-525A-4786-8E58-FA0A738FF620}" destId="{88D60EDA-ED11-4CE3-8103-5F46F86ADA9F}" srcOrd="0" destOrd="0" presId="urn:microsoft.com/office/officeart/2005/8/layout/list1"/>
    <dgm:cxn modelId="{E6BBDEF2-10D6-43A3-9E67-1583B3A2DE8A}" type="presOf" srcId="{9A1C1ECF-525A-4786-8E58-FA0A738FF620}" destId="{59B3459D-89A4-4277-BF11-0E0AF17A4FFF}" srcOrd="1" destOrd="0" presId="urn:microsoft.com/office/officeart/2005/8/layout/list1"/>
    <dgm:cxn modelId="{B0D4DC9D-E005-4C73-B5C0-3F3927ECD1CE}" type="presParOf" srcId="{A0F5042E-EAA0-426E-B878-19D0473503C9}" destId="{906EE9E5-55C2-4573-B624-EC330381A968}" srcOrd="0" destOrd="0" presId="urn:microsoft.com/office/officeart/2005/8/layout/list1"/>
    <dgm:cxn modelId="{BC63C923-44F5-49F9-AF81-26665BE36027}" type="presParOf" srcId="{906EE9E5-55C2-4573-B624-EC330381A968}" destId="{88D60EDA-ED11-4CE3-8103-5F46F86ADA9F}" srcOrd="0" destOrd="0" presId="urn:microsoft.com/office/officeart/2005/8/layout/list1"/>
    <dgm:cxn modelId="{182AA310-AF2A-4A58-8FF9-54E39A767E6A}" type="presParOf" srcId="{906EE9E5-55C2-4573-B624-EC330381A968}" destId="{59B3459D-89A4-4277-BF11-0E0AF17A4FFF}" srcOrd="1" destOrd="0" presId="urn:microsoft.com/office/officeart/2005/8/layout/list1"/>
    <dgm:cxn modelId="{468FF811-F8E6-4DE5-9AE1-994E89D00E7D}" type="presParOf" srcId="{A0F5042E-EAA0-426E-B878-19D0473503C9}" destId="{BFDD4605-0DE8-4493-951B-C83DE537514A}" srcOrd="1" destOrd="0" presId="urn:microsoft.com/office/officeart/2005/8/layout/list1"/>
    <dgm:cxn modelId="{A7F571F0-C9A5-4475-A607-DCB468A3165B}" type="presParOf" srcId="{A0F5042E-EAA0-426E-B878-19D0473503C9}" destId="{E5940706-1FE0-46C6-8E78-AEF668E47397}" srcOrd="2" destOrd="0" presId="urn:microsoft.com/office/officeart/2005/8/layout/list1"/>
    <dgm:cxn modelId="{DE6876BF-1228-4A3B-95E0-29E707A3D0BA}" type="presParOf" srcId="{A0F5042E-EAA0-426E-B878-19D0473503C9}" destId="{F96E6C91-8BE6-4426-B742-17C11F777C2E}" srcOrd="3" destOrd="0" presId="urn:microsoft.com/office/officeart/2005/8/layout/list1"/>
    <dgm:cxn modelId="{4CF8B68C-314E-49A9-9CFF-27566F251011}" type="presParOf" srcId="{A0F5042E-EAA0-426E-B878-19D0473503C9}" destId="{16E73E9D-3DCB-437A-AFF4-5585693252CE}" srcOrd="4" destOrd="0" presId="urn:microsoft.com/office/officeart/2005/8/layout/list1"/>
    <dgm:cxn modelId="{146996CC-6E96-469C-8D18-491E48F05C7B}" type="presParOf" srcId="{16E73E9D-3DCB-437A-AFF4-5585693252CE}" destId="{F76370E9-F80E-4FBA-8B2C-314026E39347}" srcOrd="0" destOrd="0" presId="urn:microsoft.com/office/officeart/2005/8/layout/list1"/>
    <dgm:cxn modelId="{93D63262-E1F6-4DAE-8D45-B2AA8D47062B}" type="presParOf" srcId="{16E73E9D-3DCB-437A-AFF4-5585693252CE}" destId="{7583855D-08F2-4EC8-88E8-5B5C76A5B281}" srcOrd="1" destOrd="0" presId="urn:microsoft.com/office/officeart/2005/8/layout/list1"/>
    <dgm:cxn modelId="{1EB50806-BF2D-4EB3-B58E-5DF83237C2DE}" type="presParOf" srcId="{A0F5042E-EAA0-426E-B878-19D0473503C9}" destId="{2EC1B4B8-7E0E-4579-B43E-A527C7666C73}" srcOrd="5" destOrd="0" presId="urn:microsoft.com/office/officeart/2005/8/layout/list1"/>
    <dgm:cxn modelId="{4F02BC57-F9EF-4249-9D7D-D173BB92EA00}" type="presParOf" srcId="{A0F5042E-EAA0-426E-B878-19D0473503C9}" destId="{64AB2B02-16F0-4A12-B20B-0059445161F1}" srcOrd="6" destOrd="0" presId="urn:microsoft.com/office/officeart/2005/8/layout/list1"/>
    <dgm:cxn modelId="{5184AD27-EE86-41E4-906D-C771484C64F5}" type="presParOf" srcId="{A0F5042E-EAA0-426E-B878-19D0473503C9}" destId="{9DA78A66-C4D7-41E8-98FA-83016BFC2C90}" srcOrd="7" destOrd="0" presId="urn:microsoft.com/office/officeart/2005/8/layout/list1"/>
    <dgm:cxn modelId="{5A1FC857-F489-4159-8147-08FF685EFA2C}" type="presParOf" srcId="{A0F5042E-EAA0-426E-B878-19D0473503C9}" destId="{FF0606D8-C408-4EE8-BFCF-D40A26BE3B08}" srcOrd="8" destOrd="0" presId="urn:microsoft.com/office/officeart/2005/8/layout/list1"/>
    <dgm:cxn modelId="{DBC060D9-8AA0-451E-817C-B654D52EFE85}" type="presParOf" srcId="{FF0606D8-C408-4EE8-BFCF-D40A26BE3B08}" destId="{B99DA173-F735-4262-BBDF-D8A27EE115AC}" srcOrd="0" destOrd="0" presId="urn:microsoft.com/office/officeart/2005/8/layout/list1"/>
    <dgm:cxn modelId="{39D02F12-F77A-40FB-8186-992D00D0F71E}" type="presParOf" srcId="{FF0606D8-C408-4EE8-BFCF-D40A26BE3B08}" destId="{9BBAFF14-94E6-49E8-8019-C1DFB1D6AFF6}" srcOrd="1" destOrd="0" presId="urn:microsoft.com/office/officeart/2005/8/layout/list1"/>
    <dgm:cxn modelId="{66F989EB-F4D9-40B2-9687-27D5AD691AA3}" type="presParOf" srcId="{A0F5042E-EAA0-426E-B878-19D0473503C9}" destId="{F966A995-759D-4EE4-A34A-E46AA998892B}" srcOrd="9" destOrd="0" presId="urn:microsoft.com/office/officeart/2005/8/layout/list1"/>
    <dgm:cxn modelId="{7C9AE952-D601-482D-B007-14FF60DF5650}" type="presParOf" srcId="{A0F5042E-EAA0-426E-B878-19D0473503C9}" destId="{54953162-8E93-481C-8944-A70E11217124}" srcOrd="10" destOrd="0" presId="urn:microsoft.com/office/officeart/2005/8/layout/list1"/>
    <dgm:cxn modelId="{731438F2-8B55-48F4-BD6F-A60CAB8BDD55}" type="presParOf" srcId="{A0F5042E-EAA0-426E-B878-19D0473503C9}" destId="{D9E59345-3AC9-4EE6-8F84-214296887133}" srcOrd="11" destOrd="0" presId="urn:microsoft.com/office/officeart/2005/8/layout/list1"/>
    <dgm:cxn modelId="{6DAAD10D-A9F8-46FD-928F-2DB43F9D6C9D}" type="presParOf" srcId="{A0F5042E-EAA0-426E-B878-19D0473503C9}" destId="{6E0BAE70-C9B2-4904-BE26-0A5E991D6CE4}" srcOrd="12" destOrd="0" presId="urn:microsoft.com/office/officeart/2005/8/layout/list1"/>
    <dgm:cxn modelId="{E064B1F1-3F69-47E7-9EB8-D784B7B46670}" type="presParOf" srcId="{6E0BAE70-C9B2-4904-BE26-0A5E991D6CE4}" destId="{C44EEC9F-7DBC-4C37-AFDE-8835651489C0}" srcOrd="0" destOrd="0" presId="urn:microsoft.com/office/officeart/2005/8/layout/list1"/>
    <dgm:cxn modelId="{92F8BDC2-698F-4961-9976-2B62DC81CA8A}" type="presParOf" srcId="{6E0BAE70-C9B2-4904-BE26-0A5E991D6CE4}" destId="{E40C5B5F-281C-472F-A578-AA22E11134B0}" srcOrd="1" destOrd="0" presId="urn:microsoft.com/office/officeart/2005/8/layout/list1"/>
    <dgm:cxn modelId="{7BECDF00-0C21-43D5-AB1F-C6471363196D}" type="presParOf" srcId="{A0F5042E-EAA0-426E-B878-19D0473503C9}" destId="{1F606C36-7DF9-4263-AA47-C576396E3C2D}" srcOrd="13" destOrd="0" presId="urn:microsoft.com/office/officeart/2005/8/layout/list1"/>
    <dgm:cxn modelId="{5F278B4F-2322-4E11-85C0-44536EDF3776}" type="presParOf" srcId="{A0F5042E-EAA0-426E-B878-19D0473503C9}" destId="{9149CB18-D803-4648-A883-4D29856E6BC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930CA-AB6C-45BA-AB04-27D033E36434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3BF728BD-F576-45AA-A85A-8206A46FAFE4}">
      <dgm:prSet phldrT="[Text]"/>
      <dgm:spPr/>
      <dgm:t>
        <a:bodyPr/>
        <a:lstStyle/>
        <a:p>
          <a:r>
            <a:rPr lang="en-US" dirty="0"/>
            <a:t>Past</a:t>
          </a:r>
          <a:endParaRPr lang="en-IE" dirty="0"/>
        </a:p>
      </dgm:t>
    </dgm:pt>
    <dgm:pt modelId="{DD329C5B-06D2-4A7E-8DC3-41334AA0451C}" type="parTrans" cxnId="{817C5781-24D5-47FD-B012-2EAD8AEF68E1}">
      <dgm:prSet/>
      <dgm:spPr/>
      <dgm:t>
        <a:bodyPr/>
        <a:lstStyle/>
        <a:p>
          <a:endParaRPr lang="en-IE"/>
        </a:p>
      </dgm:t>
    </dgm:pt>
    <dgm:pt modelId="{B039F330-8125-4F27-80A2-DE8AFCB80178}" type="sibTrans" cxnId="{817C5781-24D5-47FD-B012-2EAD8AEF68E1}">
      <dgm:prSet/>
      <dgm:spPr/>
      <dgm:t>
        <a:bodyPr/>
        <a:lstStyle/>
        <a:p>
          <a:endParaRPr lang="en-IE"/>
        </a:p>
      </dgm:t>
    </dgm:pt>
    <dgm:pt modelId="{380959B9-C94E-41CD-B5B8-A3E7EC656E2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 dirty="0"/>
            <a:t>Small Molecules</a:t>
          </a:r>
        </a:p>
      </dgm:t>
    </dgm:pt>
    <dgm:pt modelId="{55BDE9CC-B248-4F20-BEA4-FA8C9051F0CA}" type="parTrans" cxnId="{21A9B82E-487E-45CD-B2F6-F2C1849603B2}">
      <dgm:prSet/>
      <dgm:spPr/>
      <dgm:t>
        <a:bodyPr/>
        <a:lstStyle/>
        <a:p>
          <a:endParaRPr lang="en-IE"/>
        </a:p>
      </dgm:t>
    </dgm:pt>
    <dgm:pt modelId="{5DBB3C29-FC92-4612-8991-2CC83903866C}" type="sibTrans" cxnId="{21A9B82E-487E-45CD-B2F6-F2C1849603B2}">
      <dgm:prSet/>
      <dgm:spPr/>
      <dgm:t>
        <a:bodyPr/>
        <a:lstStyle/>
        <a:p>
          <a:endParaRPr lang="en-IE"/>
        </a:p>
      </dgm:t>
    </dgm:pt>
    <dgm:pt modelId="{84B2B89D-15E0-42EF-B6C3-360CC50AA08A}">
      <dgm:prSet phldrT="[Text]"/>
      <dgm:spPr/>
      <dgm:t>
        <a:bodyPr/>
        <a:lstStyle/>
        <a:p>
          <a:r>
            <a:rPr lang="en-US" dirty="0"/>
            <a:t>Today</a:t>
          </a:r>
          <a:endParaRPr lang="en-IE" dirty="0"/>
        </a:p>
      </dgm:t>
    </dgm:pt>
    <dgm:pt modelId="{F1EA2FAA-BD67-4E4E-B4FC-E317296FF931}" type="parTrans" cxnId="{11E90DA0-F77B-467F-A224-47A2E023D311}">
      <dgm:prSet/>
      <dgm:spPr/>
      <dgm:t>
        <a:bodyPr/>
        <a:lstStyle/>
        <a:p>
          <a:endParaRPr lang="en-IE"/>
        </a:p>
      </dgm:t>
    </dgm:pt>
    <dgm:pt modelId="{3B3AAA9B-FCAA-48AB-AAD3-5E548DB8F231}" type="sibTrans" cxnId="{11E90DA0-F77B-467F-A224-47A2E023D311}">
      <dgm:prSet/>
      <dgm:spPr/>
      <dgm:t>
        <a:bodyPr/>
        <a:lstStyle/>
        <a:p>
          <a:endParaRPr lang="en-IE"/>
        </a:p>
      </dgm:t>
    </dgm:pt>
    <dgm:pt modelId="{C4601A63-CA69-4FEB-95C5-6EC3232E3134}">
      <dgm:prSet phldrT="[Text]"/>
      <dgm:spPr/>
      <dgm:t>
        <a:bodyPr/>
        <a:lstStyle/>
        <a:p>
          <a:r>
            <a:rPr lang="en-IE" dirty="0"/>
            <a:t>Small Molecules</a:t>
          </a:r>
        </a:p>
      </dgm:t>
    </dgm:pt>
    <dgm:pt modelId="{A235BDA1-AC1B-4FA3-B3F1-9847D068559E}" type="parTrans" cxnId="{50B3BBD6-428C-4160-AADC-FC80376E71FA}">
      <dgm:prSet/>
      <dgm:spPr/>
      <dgm:t>
        <a:bodyPr/>
        <a:lstStyle/>
        <a:p>
          <a:endParaRPr lang="en-IE"/>
        </a:p>
      </dgm:t>
    </dgm:pt>
    <dgm:pt modelId="{0B24CDAE-D203-48C5-80B5-4F88A7DB2FF0}" type="sibTrans" cxnId="{50B3BBD6-428C-4160-AADC-FC80376E71FA}">
      <dgm:prSet/>
      <dgm:spPr/>
      <dgm:t>
        <a:bodyPr/>
        <a:lstStyle/>
        <a:p>
          <a:endParaRPr lang="en-IE"/>
        </a:p>
      </dgm:t>
    </dgm:pt>
    <dgm:pt modelId="{95DBCFC6-035C-4AA1-82C4-D077F84BB2AB}">
      <dgm:prSet phldrT="[Text]"/>
      <dgm:spPr/>
      <dgm:t>
        <a:bodyPr/>
        <a:lstStyle/>
        <a:p>
          <a:r>
            <a:rPr lang="en-US" dirty="0"/>
            <a:t>Future</a:t>
          </a:r>
          <a:endParaRPr lang="en-IE" dirty="0"/>
        </a:p>
      </dgm:t>
    </dgm:pt>
    <dgm:pt modelId="{27402B04-6F6F-4328-87C1-AD34E2E431C4}" type="parTrans" cxnId="{35F8A9DD-41A2-4E07-929E-6838C027FF78}">
      <dgm:prSet/>
      <dgm:spPr/>
      <dgm:t>
        <a:bodyPr/>
        <a:lstStyle/>
        <a:p>
          <a:endParaRPr lang="en-IE"/>
        </a:p>
      </dgm:t>
    </dgm:pt>
    <dgm:pt modelId="{91A0D3A4-CD12-4CF6-9D27-DF32EF98BE69}" type="sibTrans" cxnId="{35F8A9DD-41A2-4E07-929E-6838C027FF78}">
      <dgm:prSet/>
      <dgm:spPr/>
      <dgm:t>
        <a:bodyPr/>
        <a:lstStyle/>
        <a:p>
          <a:endParaRPr lang="en-IE"/>
        </a:p>
      </dgm:t>
    </dgm:pt>
    <dgm:pt modelId="{3348DC38-CBBC-4196-9CE2-027962D6D2B1}">
      <dgm:prSet phldrT="[Text]"/>
      <dgm:spPr/>
      <dgm:t>
        <a:bodyPr/>
        <a:lstStyle/>
        <a:p>
          <a:r>
            <a:rPr lang="en-IE" dirty="0"/>
            <a:t>Small Molecules</a:t>
          </a:r>
        </a:p>
      </dgm:t>
    </dgm:pt>
    <dgm:pt modelId="{60465965-F3E9-433B-AF0B-799733DD54C9}" type="parTrans" cxnId="{2B34B661-519F-4081-8F90-789E20582D93}">
      <dgm:prSet/>
      <dgm:spPr/>
      <dgm:t>
        <a:bodyPr/>
        <a:lstStyle/>
        <a:p>
          <a:endParaRPr lang="en-IE"/>
        </a:p>
      </dgm:t>
    </dgm:pt>
    <dgm:pt modelId="{31AAB3CE-2DBF-4F03-B62F-B31B919BDA57}" type="sibTrans" cxnId="{2B34B661-519F-4081-8F90-789E20582D93}">
      <dgm:prSet/>
      <dgm:spPr/>
      <dgm:t>
        <a:bodyPr/>
        <a:lstStyle/>
        <a:p>
          <a:endParaRPr lang="en-IE"/>
        </a:p>
      </dgm:t>
    </dgm:pt>
    <dgm:pt modelId="{5FB6E6C3-8F54-48FC-B299-E0C1E00F667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 dirty="0"/>
            <a:t>Vaccines</a:t>
          </a:r>
        </a:p>
      </dgm:t>
    </dgm:pt>
    <dgm:pt modelId="{FB125906-C7CF-4870-9999-98E7B6D33A58}" type="parTrans" cxnId="{51AD3115-C833-4AFE-9038-3B821904A17B}">
      <dgm:prSet/>
      <dgm:spPr/>
      <dgm:t>
        <a:bodyPr/>
        <a:lstStyle/>
        <a:p>
          <a:endParaRPr lang="en-IE"/>
        </a:p>
      </dgm:t>
    </dgm:pt>
    <dgm:pt modelId="{2FB3F4BD-8ED1-4880-BE75-49F2CEE50392}" type="sibTrans" cxnId="{51AD3115-C833-4AFE-9038-3B821904A17B}">
      <dgm:prSet/>
      <dgm:spPr/>
      <dgm:t>
        <a:bodyPr/>
        <a:lstStyle/>
        <a:p>
          <a:endParaRPr lang="en-IE"/>
        </a:p>
      </dgm:t>
    </dgm:pt>
    <dgm:pt modelId="{BE99D28F-F76A-47E2-859C-500C976BB44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 dirty="0"/>
            <a:t>Monoclonal Antibodies</a:t>
          </a:r>
        </a:p>
      </dgm:t>
    </dgm:pt>
    <dgm:pt modelId="{6CBF0222-2996-40F4-AF8A-63586165A7E3}" type="parTrans" cxnId="{1B831EEF-F591-4950-AB40-43C137F18950}">
      <dgm:prSet/>
      <dgm:spPr/>
      <dgm:t>
        <a:bodyPr/>
        <a:lstStyle/>
        <a:p>
          <a:endParaRPr lang="en-IE"/>
        </a:p>
      </dgm:t>
    </dgm:pt>
    <dgm:pt modelId="{F0D638E3-92EF-42E8-AE90-51A6DC578EA1}" type="sibTrans" cxnId="{1B831EEF-F591-4950-AB40-43C137F18950}">
      <dgm:prSet/>
      <dgm:spPr/>
      <dgm:t>
        <a:bodyPr/>
        <a:lstStyle/>
        <a:p>
          <a:endParaRPr lang="en-IE"/>
        </a:p>
      </dgm:t>
    </dgm:pt>
    <dgm:pt modelId="{C74F65CF-A00B-4637-9C6E-389B7C120D7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 dirty="0"/>
            <a:t>Recombinant Proteins</a:t>
          </a:r>
        </a:p>
      </dgm:t>
    </dgm:pt>
    <dgm:pt modelId="{3D92E01B-8A0C-447E-9FDF-8619FB792E75}" type="parTrans" cxnId="{78D84C5D-AF59-453B-B756-6299711A6B1B}">
      <dgm:prSet/>
      <dgm:spPr/>
      <dgm:t>
        <a:bodyPr/>
        <a:lstStyle/>
        <a:p>
          <a:endParaRPr lang="en-IE"/>
        </a:p>
      </dgm:t>
    </dgm:pt>
    <dgm:pt modelId="{FE2D2AE8-784B-4735-8E9D-DBF3596FF724}" type="sibTrans" cxnId="{78D84C5D-AF59-453B-B756-6299711A6B1B}">
      <dgm:prSet/>
      <dgm:spPr/>
      <dgm:t>
        <a:bodyPr/>
        <a:lstStyle/>
        <a:p>
          <a:endParaRPr lang="en-IE"/>
        </a:p>
      </dgm:t>
    </dgm:pt>
    <dgm:pt modelId="{7E96412D-3514-4D8F-8855-6962A6381603}">
      <dgm:prSet/>
      <dgm:spPr/>
      <dgm:t>
        <a:bodyPr/>
        <a:lstStyle/>
        <a:p>
          <a:r>
            <a:rPr lang="en-IE" dirty="0"/>
            <a:t>Vaccines</a:t>
          </a:r>
        </a:p>
      </dgm:t>
    </dgm:pt>
    <dgm:pt modelId="{046A21C1-841E-4EFE-A2CD-E34A54C1BD03}" type="parTrans" cxnId="{8FEF828E-2F78-4370-BAFD-B6D4A22A03F7}">
      <dgm:prSet/>
      <dgm:spPr/>
      <dgm:t>
        <a:bodyPr/>
        <a:lstStyle/>
        <a:p>
          <a:endParaRPr lang="en-IE"/>
        </a:p>
      </dgm:t>
    </dgm:pt>
    <dgm:pt modelId="{4BF6C062-B095-4C97-AF45-0185DF8A1A3F}" type="sibTrans" cxnId="{8FEF828E-2F78-4370-BAFD-B6D4A22A03F7}">
      <dgm:prSet/>
      <dgm:spPr/>
      <dgm:t>
        <a:bodyPr/>
        <a:lstStyle/>
        <a:p>
          <a:endParaRPr lang="en-IE"/>
        </a:p>
      </dgm:t>
    </dgm:pt>
    <dgm:pt modelId="{4C64F29C-F6C6-4547-98C1-62D9314A8E57}">
      <dgm:prSet/>
      <dgm:spPr/>
      <dgm:t>
        <a:bodyPr/>
        <a:lstStyle/>
        <a:p>
          <a:r>
            <a:rPr lang="en-IE" dirty="0"/>
            <a:t>Monoclonal Antibodies</a:t>
          </a:r>
        </a:p>
      </dgm:t>
    </dgm:pt>
    <dgm:pt modelId="{49280E8C-EE6E-4B35-B88F-659886B10B5C}" type="parTrans" cxnId="{1D29AC32-F889-489D-A0EF-295BCFE38837}">
      <dgm:prSet/>
      <dgm:spPr/>
      <dgm:t>
        <a:bodyPr/>
        <a:lstStyle/>
        <a:p>
          <a:endParaRPr lang="en-IE"/>
        </a:p>
      </dgm:t>
    </dgm:pt>
    <dgm:pt modelId="{5A45BCCE-C72A-4990-8F8C-2C13485BD041}" type="sibTrans" cxnId="{1D29AC32-F889-489D-A0EF-295BCFE38837}">
      <dgm:prSet/>
      <dgm:spPr/>
      <dgm:t>
        <a:bodyPr/>
        <a:lstStyle/>
        <a:p>
          <a:endParaRPr lang="en-IE"/>
        </a:p>
      </dgm:t>
    </dgm:pt>
    <dgm:pt modelId="{DFA28894-762A-49F3-9258-3E2145927F3D}">
      <dgm:prSet/>
      <dgm:spPr/>
      <dgm:t>
        <a:bodyPr/>
        <a:lstStyle/>
        <a:p>
          <a:r>
            <a:rPr lang="en-IE" dirty="0"/>
            <a:t>Recombinant Proteins</a:t>
          </a:r>
        </a:p>
      </dgm:t>
    </dgm:pt>
    <dgm:pt modelId="{4209AF52-6491-470C-A26C-F264E0E3FF40}" type="parTrans" cxnId="{25EF7BED-10A3-4345-9076-E039CFFCFD6E}">
      <dgm:prSet/>
      <dgm:spPr/>
      <dgm:t>
        <a:bodyPr/>
        <a:lstStyle/>
        <a:p>
          <a:endParaRPr lang="en-IE"/>
        </a:p>
      </dgm:t>
    </dgm:pt>
    <dgm:pt modelId="{BF8CB31D-BDE8-4448-B782-D9850E7D7481}" type="sibTrans" cxnId="{25EF7BED-10A3-4345-9076-E039CFFCFD6E}">
      <dgm:prSet/>
      <dgm:spPr/>
      <dgm:t>
        <a:bodyPr/>
        <a:lstStyle/>
        <a:p>
          <a:endParaRPr lang="en-IE"/>
        </a:p>
      </dgm:t>
    </dgm:pt>
    <dgm:pt modelId="{948B595D-2A71-4435-86CE-3607A94A4545}">
      <dgm:prSet/>
      <dgm:spPr/>
      <dgm:t>
        <a:bodyPr/>
        <a:lstStyle/>
        <a:p>
          <a:r>
            <a:rPr lang="en-IE" b="1" dirty="0">
              <a:solidFill>
                <a:schemeClr val="accent3"/>
              </a:solidFill>
            </a:rPr>
            <a:t>Oligonucleotides</a:t>
          </a:r>
        </a:p>
      </dgm:t>
    </dgm:pt>
    <dgm:pt modelId="{5CA070BF-047C-479E-BBF8-7F6DCF4E48AF}" type="parTrans" cxnId="{AD038784-2747-461B-A8B7-7EC4FAAD3198}">
      <dgm:prSet/>
      <dgm:spPr/>
      <dgm:t>
        <a:bodyPr/>
        <a:lstStyle/>
        <a:p>
          <a:endParaRPr lang="en-IE"/>
        </a:p>
      </dgm:t>
    </dgm:pt>
    <dgm:pt modelId="{91144E3F-5DFF-4D1C-9E1C-C299ED9E5171}" type="sibTrans" cxnId="{AD038784-2747-461B-A8B7-7EC4FAAD3198}">
      <dgm:prSet/>
      <dgm:spPr/>
      <dgm:t>
        <a:bodyPr/>
        <a:lstStyle/>
        <a:p>
          <a:endParaRPr lang="en-IE"/>
        </a:p>
      </dgm:t>
    </dgm:pt>
    <dgm:pt modelId="{C77B5659-D2AA-4969-8382-1BD5E1887F7D}">
      <dgm:prSet/>
      <dgm:spPr/>
      <dgm:t>
        <a:bodyPr/>
        <a:lstStyle/>
        <a:p>
          <a:r>
            <a:rPr lang="en-IE" b="1" dirty="0">
              <a:solidFill>
                <a:schemeClr val="accent3"/>
              </a:solidFill>
            </a:rPr>
            <a:t>Gene Therapy</a:t>
          </a:r>
        </a:p>
      </dgm:t>
    </dgm:pt>
    <dgm:pt modelId="{1BC5B846-7D4B-4160-BFA1-574555B372C7}" type="parTrans" cxnId="{B6F303AF-B330-40BA-A4A9-85528E898752}">
      <dgm:prSet/>
      <dgm:spPr/>
      <dgm:t>
        <a:bodyPr/>
        <a:lstStyle/>
        <a:p>
          <a:endParaRPr lang="en-IE"/>
        </a:p>
      </dgm:t>
    </dgm:pt>
    <dgm:pt modelId="{D5E68C57-56F3-41DC-96D1-7285CCA739B6}" type="sibTrans" cxnId="{B6F303AF-B330-40BA-A4A9-85528E898752}">
      <dgm:prSet/>
      <dgm:spPr/>
      <dgm:t>
        <a:bodyPr/>
        <a:lstStyle/>
        <a:p>
          <a:endParaRPr lang="en-IE"/>
        </a:p>
      </dgm:t>
    </dgm:pt>
    <dgm:pt modelId="{F8D1DD10-DBE5-43F2-B72C-1ECCD934950D}">
      <dgm:prSet/>
      <dgm:spPr/>
      <dgm:t>
        <a:bodyPr/>
        <a:lstStyle/>
        <a:p>
          <a:r>
            <a:rPr lang="en-IE" b="1" dirty="0">
              <a:solidFill>
                <a:schemeClr val="accent3"/>
              </a:solidFill>
            </a:rPr>
            <a:t>Cell Therapy</a:t>
          </a:r>
        </a:p>
      </dgm:t>
    </dgm:pt>
    <dgm:pt modelId="{8F0C6B29-38E2-4210-B3E6-1D3BC1E945D1}" type="parTrans" cxnId="{E61FC2D9-A814-40F4-B284-80C429FA387C}">
      <dgm:prSet/>
      <dgm:spPr/>
      <dgm:t>
        <a:bodyPr/>
        <a:lstStyle/>
        <a:p>
          <a:endParaRPr lang="en-IE"/>
        </a:p>
      </dgm:t>
    </dgm:pt>
    <dgm:pt modelId="{221413DE-ACA8-424D-B544-03226CF5CA4C}" type="sibTrans" cxnId="{E61FC2D9-A814-40F4-B284-80C429FA387C}">
      <dgm:prSet/>
      <dgm:spPr/>
      <dgm:t>
        <a:bodyPr/>
        <a:lstStyle/>
        <a:p>
          <a:endParaRPr lang="en-IE"/>
        </a:p>
      </dgm:t>
    </dgm:pt>
    <dgm:pt modelId="{BE4A347F-C66C-40AE-B621-A10FB4C659A1}">
      <dgm:prSet/>
      <dgm:spPr/>
      <dgm:t>
        <a:bodyPr/>
        <a:lstStyle/>
        <a:p>
          <a:r>
            <a:rPr lang="en-IE" b="1" dirty="0">
              <a:solidFill>
                <a:schemeClr val="accent3"/>
              </a:solidFill>
            </a:rPr>
            <a:t>mRNA</a:t>
          </a:r>
        </a:p>
      </dgm:t>
    </dgm:pt>
    <dgm:pt modelId="{7599374D-4694-4282-8847-BCF8B7EA8E16}" type="parTrans" cxnId="{D13E9ED7-A58F-431C-88D9-5079E23040B1}">
      <dgm:prSet/>
      <dgm:spPr/>
      <dgm:t>
        <a:bodyPr/>
        <a:lstStyle/>
        <a:p>
          <a:endParaRPr lang="en-IE"/>
        </a:p>
      </dgm:t>
    </dgm:pt>
    <dgm:pt modelId="{81AD50F6-0532-4EB3-8EDA-D9DE19176561}" type="sibTrans" cxnId="{D13E9ED7-A58F-431C-88D9-5079E23040B1}">
      <dgm:prSet/>
      <dgm:spPr/>
      <dgm:t>
        <a:bodyPr/>
        <a:lstStyle/>
        <a:p>
          <a:endParaRPr lang="en-IE"/>
        </a:p>
      </dgm:t>
    </dgm:pt>
    <dgm:pt modelId="{6EC0CA27-9315-4029-AFD7-BBB9FFAA14B4}">
      <dgm:prSet/>
      <dgm:spPr/>
      <dgm:t>
        <a:bodyPr/>
        <a:lstStyle/>
        <a:p>
          <a:r>
            <a:rPr lang="en-IE" dirty="0"/>
            <a:t>Vaccines</a:t>
          </a:r>
        </a:p>
      </dgm:t>
    </dgm:pt>
    <dgm:pt modelId="{9325E659-6C29-4E87-9CB5-F2915091888A}" type="parTrans" cxnId="{59381267-489F-40AA-8B1D-88B062B62D4C}">
      <dgm:prSet/>
      <dgm:spPr/>
      <dgm:t>
        <a:bodyPr/>
        <a:lstStyle/>
        <a:p>
          <a:endParaRPr lang="en-IE"/>
        </a:p>
      </dgm:t>
    </dgm:pt>
    <dgm:pt modelId="{85521BCA-9878-4214-A30E-854E3D5A1748}" type="sibTrans" cxnId="{59381267-489F-40AA-8B1D-88B062B62D4C}">
      <dgm:prSet/>
      <dgm:spPr/>
      <dgm:t>
        <a:bodyPr/>
        <a:lstStyle/>
        <a:p>
          <a:endParaRPr lang="en-IE"/>
        </a:p>
      </dgm:t>
    </dgm:pt>
    <dgm:pt modelId="{7CB7B247-9717-4121-8B8B-6BC98F546B19}">
      <dgm:prSet/>
      <dgm:spPr/>
      <dgm:t>
        <a:bodyPr/>
        <a:lstStyle/>
        <a:p>
          <a:r>
            <a:rPr lang="en-IE" dirty="0"/>
            <a:t>Monoclonal Antibodies</a:t>
          </a:r>
        </a:p>
      </dgm:t>
    </dgm:pt>
    <dgm:pt modelId="{EEFCE9B7-033B-4DD3-A116-D192B93B55D9}" type="parTrans" cxnId="{68953D29-6EBA-48F7-AA95-C5DDC14DF6DF}">
      <dgm:prSet/>
      <dgm:spPr/>
      <dgm:t>
        <a:bodyPr/>
        <a:lstStyle/>
        <a:p>
          <a:endParaRPr lang="en-IE"/>
        </a:p>
      </dgm:t>
    </dgm:pt>
    <dgm:pt modelId="{151C7887-7D8C-427B-8CDB-040122B81CA0}" type="sibTrans" cxnId="{68953D29-6EBA-48F7-AA95-C5DDC14DF6DF}">
      <dgm:prSet/>
      <dgm:spPr/>
      <dgm:t>
        <a:bodyPr/>
        <a:lstStyle/>
        <a:p>
          <a:endParaRPr lang="en-IE"/>
        </a:p>
      </dgm:t>
    </dgm:pt>
    <dgm:pt modelId="{29EF6344-ABD1-40DA-BD78-05D26B7491C8}">
      <dgm:prSet/>
      <dgm:spPr/>
      <dgm:t>
        <a:bodyPr/>
        <a:lstStyle/>
        <a:p>
          <a:r>
            <a:rPr lang="en-IE" dirty="0"/>
            <a:t>Recombinant Proteins</a:t>
          </a:r>
        </a:p>
      </dgm:t>
    </dgm:pt>
    <dgm:pt modelId="{9DC47182-CE84-4FB1-BD92-FA20BCB28FEC}" type="parTrans" cxnId="{AAD9948E-6F05-478F-8901-9018156F2975}">
      <dgm:prSet/>
      <dgm:spPr/>
      <dgm:t>
        <a:bodyPr/>
        <a:lstStyle/>
        <a:p>
          <a:endParaRPr lang="en-IE"/>
        </a:p>
      </dgm:t>
    </dgm:pt>
    <dgm:pt modelId="{C956EAC2-6C6A-4AB5-B9AC-35CF39147E9E}" type="sibTrans" cxnId="{AAD9948E-6F05-478F-8901-9018156F2975}">
      <dgm:prSet/>
      <dgm:spPr/>
      <dgm:t>
        <a:bodyPr/>
        <a:lstStyle/>
        <a:p>
          <a:endParaRPr lang="en-IE"/>
        </a:p>
      </dgm:t>
    </dgm:pt>
    <dgm:pt modelId="{755596C0-DC98-4DD3-93E2-CD8D2F7DB843}">
      <dgm:prSet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Oligonucleotides</a:t>
          </a:r>
        </a:p>
      </dgm:t>
    </dgm:pt>
    <dgm:pt modelId="{ECC3077A-CCF6-4985-B913-26C15677B524}" type="parTrans" cxnId="{1F7810F5-3DBB-4C1A-8D13-ECD6BD431DA2}">
      <dgm:prSet/>
      <dgm:spPr/>
      <dgm:t>
        <a:bodyPr/>
        <a:lstStyle/>
        <a:p>
          <a:endParaRPr lang="en-IE"/>
        </a:p>
      </dgm:t>
    </dgm:pt>
    <dgm:pt modelId="{D5998C81-6897-4DF3-9292-95B292F0CB47}" type="sibTrans" cxnId="{1F7810F5-3DBB-4C1A-8D13-ECD6BD431DA2}">
      <dgm:prSet/>
      <dgm:spPr/>
      <dgm:t>
        <a:bodyPr/>
        <a:lstStyle/>
        <a:p>
          <a:endParaRPr lang="en-IE"/>
        </a:p>
      </dgm:t>
    </dgm:pt>
    <dgm:pt modelId="{3B75244B-F5BA-4B8E-BF92-8A97F7B3047A}">
      <dgm:prSet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Gene Therapy</a:t>
          </a:r>
        </a:p>
      </dgm:t>
    </dgm:pt>
    <dgm:pt modelId="{544449E3-6916-4A71-A185-75A5B12E5737}" type="parTrans" cxnId="{1981DCBF-E7E4-49F6-9A34-C826B4AF5C25}">
      <dgm:prSet/>
      <dgm:spPr/>
      <dgm:t>
        <a:bodyPr/>
        <a:lstStyle/>
        <a:p>
          <a:endParaRPr lang="en-IE"/>
        </a:p>
      </dgm:t>
    </dgm:pt>
    <dgm:pt modelId="{4D402F0C-792D-471C-87CB-5727F02FBC6D}" type="sibTrans" cxnId="{1981DCBF-E7E4-49F6-9A34-C826B4AF5C25}">
      <dgm:prSet/>
      <dgm:spPr/>
      <dgm:t>
        <a:bodyPr/>
        <a:lstStyle/>
        <a:p>
          <a:endParaRPr lang="en-IE"/>
        </a:p>
      </dgm:t>
    </dgm:pt>
    <dgm:pt modelId="{1E6C7C88-E89E-4C78-AE13-D8C31B63AEDE}">
      <dgm:prSet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Cell Therapy</a:t>
          </a:r>
        </a:p>
      </dgm:t>
    </dgm:pt>
    <dgm:pt modelId="{C5493212-FE0A-4C35-AD97-550CB93E0FBD}" type="parTrans" cxnId="{BEF9564D-D122-473E-8AFD-C39CE3BBBE2B}">
      <dgm:prSet/>
      <dgm:spPr/>
      <dgm:t>
        <a:bodyPr/>
        <a:lstStyle/>
        <a:p>
          <a:endParaRPr lang="en-IE"/>
        </a:p>
      </dgm:t>
    </dgm:pt>
    <dgm:pt modelId="{A8830E48-005D-4C94-8DB1-648EBE0B27B0}" type="sibTrans" cxnId="{BEF9564D-D122-473E-8AFD-C39CE3BBBE2B}">
      <dgm:prSet/>
      <dgm:spPr/>
      <dgm:t>
        <a:bodyPr/>
        <a:lstStyle/>
        <a:p>
          <a:endParaRPr lang="en-IE"/>
        </a:p>
      </dgm:t>
    </dgm:pt>
    <dgm:pt modelId="{34BB7546-1F22-4258-B11F-2DACC6C85A83}">
      <dgm:prSet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mRNA</a:t>
          </a:r>
        </a:p>
      </dgm:t>
    </dgm:pt>
    <dgm:pt modelId="{88D06386-4F35-440A-9EA9-2304EB73E4F2}" type="parTrans" cxnId="{37F1FEB6-50A3-4AB0-B099-B6DEB0B914F5}">
      <dgm:prSet/>
      <dgm:spPr/>
      <dgm:t>
        <a:bodyPr/>
        <a:lstStyle/>
        <a:p>
          <a:endParaRPr lang="en-IE"/>
        </a:p>
      </dgm:t>
    </dgm:pt>
    <dgm:pt modelId="{47276901-F8E4-4AFF-B0EE-13BE6D1A973D}" type="sibTrans" cxnId="{37F1FEB6-50A3-4AB0-B099-B6DEB0B914F5}">
      <dgm:prSet/>
      <dgm:spPr/>
      <dgm:t>
        <a:bodyPr/>
        <a:lstStyle/>
        <a:p>
          <a:endParaRPr lang="en-IE"/>
        </a:p>
      </dgm:t>
    </dgm:pt>
    <dgm:pt modelId="{04CF4CCC-C73B-49FD-B1D3-27F059D8311C}">
      <dgm:prSet/>
      <dgm:spPr/>
      <dgm:t>
        <a:bodyPr/>
        <a:lstStyle/>
        <a:p>
          <a:r>
            <a:rPr lang="en-IE" b="1" dirty="0">
              <a:solidFill>
                <a:schemeClr val="accent2"/>
              </a:solidFill>
            </a:rPr>
            <a:t>Exosomes</a:t>
          </a:r>
        </a:p>
      </dgm:t>
    </dgm:pt>
    <dgm:pt modelId="{746F02A3-675B-419E-BC8E-394D5A11A06C}" type="parTrans" cxnId="{CD6B9343-D30A-43C6-9B3C-E249E831F5CD}">
      <dgm:prSet/>
      <dgm:spPr/>
      <dgm:t>
        <a:bodyPr/>
        <a:lstStyle/>
        <a:p>
          <a:endParaRPr lang="en-IE"/>
        </a:p>
      </dgm:t>
    </dgm:pt>
    <dgm:pt modelId="{153B39DF-4FFC-426B-8D05-8B2A96992AB5}" type="sibTrans" cxnId="{CD6B9343-D30A-43C6-9B3C-E249E831F5CD}">
      <dgm:prSet/>
      <dgm:spPr/>
      <dgm:t>
        <a:bodyPr/>
        <a:lstStyle/>
        <a:p>
          <a:endParaRPr lang="en-IE"/>
        </a:p>
      </dgm:t>
    </dgm:pt>
    <dgm:pt modelId="{574C7331-BEB2-4E4F-98F6-1B2182C79E93}">
      <dgm:prSet/>
      <dgm:spPr/>
      <dgm:t>
        <a:bodyPr/>
        <a:lstStyle/>
        <a:p>
          <a:r>
            <a:rPr lang="en-IE" b="1" dirty="0">
              <a:solidFill>
                <a:schemeClr val="accent2"/>
              </a:solidFill>
            </a:rPr>
            <a:t>Microbiome</a:t>
          </a:r>
        </a:p>
      </dgm:t>
    </dgm:pt>
    <dgm:pt modelId="{954A01FF-94CF-4854-8E22-5E507B6E6897}" type="parTrans" cxnId="{8FFD3626-4693-4E5E-859F-E0117C04D6ED}">
      <dgm:prSet/>
      <dgm:spPr/>
      <dgm:t>
        <a:bodyPr/>
        <a:lstStyle/>
        <a:p>
          <a:endParaRPr lang="en-IE"/>
        </a:p>
      </dgm:t>
    </dgm:pt>
    <dgm:pt modelId="{206FC47C-3DCD-46A1-A729-080E5004FB83}" type="sibTrans" cxnId="{8FFD3626-4693-4E5E-859F-E0117C04D6ED}">
      <dgm:prSet/>
      <dgm:spPr/>
      <dgm:t>
        <a:bodyPr/>
        <a:lstStyle/>
        <a:p>
          <a:endParaRPr lang="en-IE"/>
        </a:p>
      </dgm:t>
    </dgm:pt>
    <dgm:pt modelId="{204CF266-79E2-4972-ACD6-29B744939DAE}">
      <dgm:prSet/>
      <dgm:spPr/>
      <dgm:t>
        <a:bodyPr/>
        <a:lstStyle/>
        <a:p>
          <a:r>
            <a:rPr lang="en-IE" b="1" dirty="0">
              <a:solidFill>
                <a:schemeClr val="accent2"/>
              </a:solidFill>
            </a:rPr>
            <a:t>Oncolytic Viruses</a:t>
          </a:r>
        </a:p>
      </dgm:t>
    </dgm:pt>
    <dgm:pt modelId="{4AEB29D9-84C3-4F75-87AD-8E7137D8B492}" type="parTrans" cxnId="{66D16196-5EC4-4D66-8B7D-142950E970C1}">
      <dgm:prSet/>
      <dgm:spPr/>
      <dgm:t>
        <a:bodyPr/>
        <a:lstStyle/>
        <a:p>
          <a:endParaRPr lang="en-IE"/>
        </a:p>
      </dgm:t>
    </dgm:pt>
    <dgm:pt modelId="{05DD47B2-82B6-4F06-9CA4-CADCB2D33BD2}" type="sibTrans" cxnId="{66D16196-5EC4-4D66-8B7D-142950E970C1}">
      <dgm:prSet/>
      <dgm:spPr/>
      <dgm:t>
        <a:bodyPr/>
        <a:lstStyle/>
        <a:p>
          <a:endParaRPr lang="en-IE"/>
        </a:p>
      </dgm:t>
    </dgm:pt>
    <dgm:pt modelId="{819B2C96-DD6B-43C3-B4B0-BC052193EA2E}">
      <dgm:prSet/>
      <dgm:spPr/>
      <dgm:t>
        <a:bodyPr/>
        <a:lstStyle/>
        <a:p>
          <a:r>
            <a:rPr lang="en-IE" b="1" dirty="0">
              <a:solidFill>
                <a:schemeClr val="accent2"/>
              </a:solidFill>
            </a:rPr>
            <a:t>Gene Editing</a:t>
          </a:r>
        </a:p>
      </dgm:t>
    </dgm:pt>
    <dgm:pt modelId="{295BB419-BF8C-4499-88F2-F8F48E22BD01}" type="parTrans" cxnId="{28F7EE86-41D0-463F-ADAC-6FE024B538D2}">
      <dgm:prSet/>
      <dgm:spPr/>
      <dgm:t>
        <a:bodyPr/>
        <a:lstStyle/>
        <a:p>
          <a:endParaRPr lang="en-IE"/>
        </a:p>
      </dgm:t>
    </dgm:pt>
    <dgm:pt modelId="{6F2280E8-DC40-4E53-BF10-D9195CDB4E77}" type="sibTrans" cxnId="{28F7EE86-41D0-463F-ADAC-6FE024B538D2}">
      <dgm:prSet/>
      <dgm:spPr/>
      <dgm:t>
        <a:bodyPr/>
        <a:lstStyle/>
        <a:p>
          <a:endParaRPr lang="en-IE"/>
        </a:p>
      </dgm:t>
    </dgm:pt>
    <dgm:pt modelId="{23924E50-DDEB-4226-B87E-B80BD718C927}" type="pres">
      <dgm:prSet presAssocID="{8CB930CA-AB6C-45BA-AB04-27D033E36434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12DD8B49-2808-4412-8EF9-D3A48A83D850}" type="pres">
      <dgm:prSet presAssocID="{95DBCFC6-035C-4AA1-82C4-D077F84BB2AB}" presName="ChildAccent3" presStyleCnt="0"/>
      <dgm:spPr/>
    </dgm:pt>
    <dgm:pt modelId="{15D990A5-65D4-42F1-9789-B6A5679EAA99}" type="pres">
      <dgm:prSet presAssocID="{95DBCFC6-035C-4AA1-82C4-D077F84BB2AB}" presName="ChildAccent" presStyleLbl="alignImgPlace1" presStyleIdx="0" presStyleCnt="3"/>
      <dgm:spPr/>
    </dgm:pt>
    <dgm:pt modelId="{6CC79BDF-FC41-42CA-96D8-1A93FBE90F4E}" type="pres">
      <dgm:prSet presAssocID="{95DBCFC6-035C-4AA1-82C4-D077F84BB2AB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F45834C-A08A-4688-B4F5-194626336D22}" type="pres">
      <dgm:prSet presAssocID="{95DBCFC6-035C-4AA1-82C4-D077F84BB2AB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E0321C29-61FA-4A28-BD8C-87B29141DFD7}" type="pres">
      <dgm:prSet presAssocID="{84B2B89D-15E0-42EF-B6C3-360CC50AA08A}" presName="ChildAccent2" presStyleCnt="0"/>
      <dgm:spPr/>
    </dgm:pt>
    <dgm:pt modelId="{3E630256-DA43-4029-9E9A-1160550BB5EF}" type="pres">
      <dgm:prSet presAssocID="{84B2B89D-15E0-42EF-B6C3-360CC50AA08A}" presName="ChildAccent" presStyleLbl="alignImgPlace1" presStyleIdx="1" presStyleCnt="3"/>
      <dgm:spPr/>
    </dgm:pt>
    <dgm:pt modelId="{612E2132-826A-40FB-9D3E-0249493B34D7}" type="pres">
      <dgm:prSet presAssocID="{84B2B89D-15E0-42EF-B6C3-360CC50AA08A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B96A754-910F-4506-86F7-9DBB7B1B025F}" type="pres">
      <dgm:prSet presAssocID="{84B2B89D-15E0-42EF-B6C3-360CC50AA08A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78097D04-ABB6-4B40-B863-9F3B557B5529}" type="pres">
      <dgm:prSet presAssocID="{3BF728BD-F576-45AA-A85A-8206A46FAFE4}" presName="ChildAccent1" presStyleCnt="0"/>
      <dgm:spPr/>
    </dgm:pt>
    <dgm:pt modelId="{1FB26390-DB93-4F7A-9DC0-78232D248832}" type="pres">
      <dgm:prSet presAssocID="{3BF728BD-F576-45AA-A85A-8206A46FAFE4}" presName="ChildAccent" presStyleLbl="alignImgPlace1" presStyleIdx="2" presStyleCnt="3"/>
      <dgm:spPr/>
    </dgm:pt>
    <dgm:pt modelId="{0E8A4FA0-66E1-4F9B-8ABD-5A188EA31B11}" type="pres">
      <dgm:prSet presAssocID="{3BF728BD-F576-45AA-A85A-8206A46FAFE4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764BE5-35ED-402D-A811-AD5D616E3C04}" type="pres">
      <dgm:prSet presAssocID="{3BF728BD-F576-45AA-A85A-8206A46FAFE4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8F6D0901-2B09-4F70-B4A7-584B9F66857F}" type="presOf" srcId="{4C64F29C-F6C6-4547-98C1-62D9314A8E57}" destId="{3E630256-DA43-4029-9E9A-1160550BB5EF}" srcOrd="0" destOrd="2" presId="urn:microsoft.com/office/officeart/2011/layout/InterconnectedBlockProcess"/>
    <dgm:cxn modelId="{EF9A6D09-8E51-4B8D-8CD6-E734BD56C185}" type="presOf" srcId="{C4601A63-CA69-4FEB-95C5-6EC3232E3134}" destId="{3E630256-DA43-4029-9E9A-1160550BB5EF}" srcOrd="0" destOrd="0" presId="urn:microsoft.com/office/officeart/2011/layout/InterconnectedBlockProcess"/>
    <dgm:cxn modelId="{30306E0A-7C17-44AF-8CB8-543A6F4C3749}" type="presOf" srcId="{7CB7B247-9717-4121-8B8B-6BC98F546B19}" destId="{15D990A5-65D4-42F1-9789-B6A5679EAA99}" srcOrd="0" destOrd="2" presId="urn:microsoft.com/office/officeart/2011/layout/InterconnectedBlockProcess"/>
    <dgm:cxn modelId="{2F992813-5359-4FC8-9D1A-13AD8C4C75AE}" type="presOf" srcId="{3BF728BD-F576-45AA-A85A-8206A46FAFE4}" destId="{CB764BE5-35ED-402D-A811-AD5D616E3C04}" srcOrd="0" destOrd="0" presId="urn:microsoft.com/office/officeart/2011/layout/InterconnectedBlockProcess"/>
    <dgm:cxn modelId="{51AD3115-C833-4AFE-9038-3B821904A17B}" srcId="{3BF728BD-F576-45AA-A85A-8206A46FAFE4}" destId="{5FB6E6C3-8F54-48FC-B299-E0C1E00F6671}" srcOrd="1" destOrd="0" parTransId="{FB125906-C7CF-4870-9999-98E7B6D33A58}" sibTransId="{2FB3F4BD-8ED1-4880-BE75-49F2CEE50392}"/>
    <dgm:cxn modelId="{95057A1C-F2BD-4990-B5A5-3C75188C1F86}" type="presOf" srcId="{4C64F29C-F6C6-4547-98C1-62D9314A8E57}" destId="{612E2132-826A-40FB-9D3E-0249493B34D7}" srcOrd="1" destOrd="2" presId="urn:microsoft.com/office/officeart/2011/layout/InterconnectedBlockProcess"/>
    <dgm:cxn modelId="{3C09811E-8679-4EDC-A61C-59EE3B006307}" type="presOf" srcId="{819B2C96-DD6B-43C3-B4B0-BC052193EA2E}" destId="{6CC79BDF-FC41-42CA-96D8-1A93FBE90F4E}" srcOrd="1" destOrd="11" presId="urn:microsoft.com/office/officeart/2011/layout/InterconnectedBlockProcess"/>
    <dgm:cxn modelId="{8FFD3626-4693-4E5E-859F-E0117C04D6ED}" srcId="{95DBCFC6-035C-4AA1-82C4-D077F84BB2AB}" destId="{574C7331-BEB2-4E4F-98F6-1B2182C79E93}" srcOrd="9" destOrd="0" parTransId="{954A01FF-94CF-4854-8E22-5E507B6E6897}" sibTransId="{206FC47C-3DCD-46A1-A729-080E5004FB83}"/>
    <dgm:cxn modelId="{68953D29-6EBA-48F7-AA95-C5DDC14DF6DF}" srcId="{95DBCFC6-035C-4AA1-82C4-D077F84BB2AB}" destId="{7CB7B247-9717-4121-8B8B-6BC98F546B19}" srcOrd="2" destOrd="0" parTransId="{EEFCE9B7-033B-4DD3-A116-D192B93B55D9}" sibTransId="{151C7887-7D8C-427B-8CDB-040122B81CA0}"/>
    <dgm:cxn modelId="{21A9B82E-487E-45CD-B2F6-F2C1849603B2}" srcId="{3BF728BD-F576-45AA-A85A-8206A46FAFE4}" destId="{380959B9-C94E-41CD-B5B8-A3E7EC656E24}" srcOrd="0" destOrd="0" parTransId="{55BDE9CC-B248-4F20-BEA4-FA8C9051F0CA}" sibTransId="{5DBB3C29-FC92-4612-8991-2CC83903866C}"/>
    <dgm:cxn modelId="{1D29AC32-F889-489D-A0EF-295BCFE38837}" srcId="{84B2B89D-15E0-42EF-B6C3-360CC50AA08A}" destId="{4C64F29C-F6C6-4547-98C1-62D9314A8E57}" srcOrd="2" destOrd="0" parTransId="{49280E8C-EE6E-4B35-B88F-659886B10B5C}" sibTransId="{5A45BCCE-C72A-4990-8F8C-2C13485BD041}"/>
    <dgm:cxn modelId="{DAE57834-0971-4BEC-BDFB-8B1FAA1FADFF}" type="presOf" srcId="{95DBCFC6-035C-4AA1-82C4-D077F84BB2AB}" destId="{0F45834C-A08A-4688-B4F5-194626336D22}" srcOrd="0" destOrd="0" presId="urn:microsoft.com/office/officeart/2011/layout/InterconnectedBlockProcess"/>
    <dgm:cxn modelId="{9AFB5C38-20B8-4C3F-9DAA-05BDB2E513DE}" type="presOf" srcId="{5FB6E6C3-8F54-48FC-B299-E0C1E00F6671}" destId="{0E8A4FA0-66E1-4F9B-8ABD-5A188EA31B11}" srcOrd="1" destOrd="1" presId="urn:microsoft.com/office/officeart/2011/layout/InterconnectedBlockProcess"/>
    <dgm:cxn modelId="{97E87A38-12F7-4078-A13D-726B5E3A259B}" type="presOf" srcId="{C74F65CF-A00B-4637-9C6E-389B7C120D70}" destId="{0E8A4FA0-66E1-4F9B-8ABD-5A188EA31B11}" srcOrd="1" destOrd="3" presId="urn:microsoft.com/office/officeart/2011/layout/InterconnectedBlockProcess"/>
    <dgm:cxn modelId="{856DFC3E-9788-4642-9DD3-963857573FBC}" type="presOf" srcId="{7CB7B247-9717-4121-8B8B-6BC98F546B19}" destId="{6CC79BDF-FC41-42CA-96D8-1A93FBE90F4E}" srcOrd="1" destOrd="2" presId="urn:microsoft.com/office/officeart/2011/layout/InterconnectedBlockProcess"/>
    <dgm:cxn modelId="{78D84C5D-AF59-453B-B756-6299711A6B1B}" srcId="{3BF728BD-F576-45AA-A85A-8206A46FAFE4}" destId="{C74F65CF-A00B-4637-9C6E-389B7C120D70}" srcOrd="3" destOrd="0" parTransId="{3D92E01B-8A0C-447E-9FDF-8619FB792E75}" sibTransId="{FE2D2AE8-784B-4735-8E9D-DBF3596FF724}"/>
    <dgm:cxn modelId="{2B34B661-519F-4081-8F90-789E20582D93}" srcId="{95DBCFC6-035C-4AA1-82C4-D077F84BB2AB}" destId="{3348DC38-CBBC-4196-9CE2-027962D6D2B1}" srcOrd="0" destOrd="0" parTransId="{60465965-F3E9-433B-AF0B-799733DD54C9}" sibTransId="{31AAB3CE-2DBF-4F03-B62F-B31B919BDA57}"/>
    <dgm:cxn modelId="{98351062-BF90-4B48-BCA7-D4B5EC75AFC8}" type="presOf" srcId="{6EC0CA27-9315-4029-AFD7-BBB9FFAA14B4}" destId="{15D990A5-65D4-42F1-9789-B6A5679EAA99}" srcOrd="0" destOrd="1" presId="urn:microsoft.com/office/officeart/2011/layout/InterconnectedBlockProcess"/>
    <dgm:cxn modelId="{CD6B9343-D30A-43C6-9B3C-E249E831F5CD}" srcId="{95DBCFC6-035C-4AA1-82C4-D077F84BB2AB}" destId="{04CF4CCC-C73B-49FD-B1D3-27F059D8311C}" srcOrd="8" destOrd="0" parTransId="{746F02A3-675B-419E-BC8E-394D5A11A06C}" sibTransId="{153B39DF-4FFC-426B-8D05-8B2A96992AB5}"/>
    <dgm:cxn modelId="{8E10BD66-6261-45A7-A7A3-298A0177804D}" type="presOf" srcId="{BE99D28F-F76A-47E2-859C-500C976BB44A}" destId="{1FB26390-DB93-4F7A-9DC0-78232D248832}" srcOrd="0" destOrd="2" presId="urn:microsoft.com/office/officeart/2011/layout/InterconnectedBlockProcess"/>
    <dgm:cxn modelId="{17EB0967-5167-4E20-B951-D8C25BD97D21}" type="presOf" srcId="{BE99D28F-F76A-47E2-859C-500C976BB44A}" destId="{0E8A4FA0-66E1-4F9B-8ABD-5A188EA31B11}" srcOrd="1" destOrd="2" presId="urn:microsoft.com/office/officeart/2011/layout/InterconnectedBlockProcess"/>
    <dgm:cxn modelId="{59381267-489F-40AA-8B1D-88B062B62D4C}" srcId="{95DBCFC6-035C-4AA1-82C4-D077F84BB2AB}" destId="{6EC0CA27-9315-4029-AFD7-BBB9FFAA14B4}" srcOrd="1" destOrd="0" parTransId="{9325E659-6C29-4E87-9CB5-F2915091888A}" sibTransId="{85521BCA-9878-4214-A30E-854E3D5A1748}"/>
    <dgm:cxn modelId="{B16EA169-F130-40C6-B08D-F04B66FF5856}" type="presOf" srcId="{29EF6344-ABD1-40DA-BD78-05D26B7491C8}" destId="{6CC79BDF-FC41-42CA-96D8-1A93FBE90F4E}" srcOrd="1" destOrd="3" presId="urn:microsoft.com/office/officeart/2011/layout/InterconnectedBlockProcess"/>
    <dgm:cxn modelId="{BEF9564D-D122-473E-8AFD-C39CE3BBBE2B}" srcId="{95DBCFC6-035C-4AA1-82C4-D077F84BB2AB}" destId="{1E6C7C88-E89E-4C78-AE13-D8C31B63AEDE}" srcOrd="6" destOrd="0" parTransId="{C5493212-FE0A-4C35-AD97-550CB93E0FBD}" sibTransId="{A8830E48-005D-4C94-8DB1-648EBE0B27B0}"/>
    <dgm:cxn modelId="{9388296F-074F-4E50-A02C-F32FC85401FF}" type="presOf" srcId="{948B595D-2A71-4435-86CE-3607A94A4545}" destId="{612E2132-826A-40FB-9D3E-0249493B34D7}" srcOrd="1" destOrd="4" presId="urn:microsoft.com/office/officeart/2011/layout/InterconnectedBlockProcess"/>
    <dgm:cxn modelId="{B8096E4F-9F51-4AE6-9A00-DE17FB7FEB69}" type="presOf" srcId="{C77B5659-D2AA-4969-8382-1BD5E1887F7D}" destId="{612E2132-826A-40FB-9D3E-0249493B34D7}" srcOrd="1" destOrd="5" presId="urn:microsoft.com/office/officeart/2011/layout/InterconnectedBlockProcess"/>
    <dgm:cxn modelId="{A920B84F-3EA1-4E8B-93A0-18C0A5DC8433}" type="presOf" srcId="{F8D1DD10-DBE5-43F2-B72C-1ECCD934950D}" destId="{612E2132-826A-40FB-9D3E-0249493B34D7}" srcOrd="1" destOrd="6" presId="urn:microsoft.com/office/officeart/2011/layout/InterconnectedBlockProcess"/>
    <dgm:cxn modelId="{78F82671-85B9-4641-9E5A-D0A379EC0668}" type="presOf" srcId="{6EC0CA27-9315-4029-AFD7-BBB9FFAA14B4}" destId="{6CC79BDF-FC41-42CA-96D8-1A93FBE90F4E}" srcOrd="1" destOrd="1" presId="urn:microsoft.com/office/officeart/2011/layout/InterconnectedBlockProcess"/>
    <dgm:cxn modelId="{D36DDD72-A638-435A-9005-261D6C7A3AF4}" type="presOf" srcId="{755596C0-DC98-4DD3-93E2-CD8D2F7DB843}" destId="{6CC79BDF-FC41-42CA-96D8-1A93FBE90F4E}" srcOrd="1" destOrd="4" presId="urn:microsoft.com/office/officeart/2011/layout/InterconnectedBlockProcess"/>
    <dgm:cxn modelId="{60B86973-D350-43C4-8A30-B697A68BF791}" type="presOf" srcId="{1E6C7C88-E89E-4C78-AE13-D8C31B63AEDE}" destId="{6CC79BDF-FC41-42CA-96D8-1A93FBE90F4E}" srcOrd="1" destOrd="6" presId="urn:microsoft.com/office/officeart/2011/layout/InterconnectedBlockProcess"/>
    <dgm:cxn modelId="{666CA676-1D86-45C5-8831-52357DA2CFC2}" type="presOf" srcId="{04CF4CCC-C73B-49FD-B1D3-27F059D8311C}" destId="{15D990A5-65D4-42F1-9789-B6A5679EAA99}" srcOrd="0" destOrd="8" presId="urn:microsoft.com/office/officeart/2011/layout/InterconnectedBlockProcess"/>
    <dgm:cxn modelId="{B2498A79-DB9D-4596-AD25-56596060A6CB}" type="presOf" srcId="{3348DC38-CBBC-4196-9CE2-027962D6D2B1}" destId="{15D990A5-65D4-42F1-9789-B6A5679EAA99}" srcOrd="0" destOrd="0" presId="urn:microsoft.com/office/officeart/2011/layout/InterconnectedBlockProcess"/>
    <dgm:cxn modelId="{1A853A5A-DAEB-4024-900E-68E3FD0052C5}" type="presOf" srcId="{DFA28894-762A-49F3-9258-3E2145927F3D}" destId="{3E630256-DA43-4029-9E9A-1160550BB5EF}" srcOrd="0" destOrd="3" presId="urn:microsoft.com/office/officeart/2011/layout/InterconnectedBlockProcess"/>
    <dgm:cxn modelId="{A659645A-652F-484F-8F72-A06487F962E0}" type="presOf" srcId="{C4601A63-CA69-4FEB-95C5-6EC3232E3134}" destId="{612E2132-826A-40FB-9D3E-0249493B34D7}" srcOrd="1" destOrd="0" presId="urn:microsoft.com/office/officeart/2011/layout/InterconnectedBlockProcess"/>
    <dgm:cxn modelId="{6E9E787A-23AC-4F6F-B924-55BD6FD4265A}" type="presOf" srcId="{380959B9-C94E-41CD-B5B8-A3E7EC656E24}" destId="{0E8A4FA0-66E1-4F9B-8ABD-5A188EA31B11}" srcOrd="1" destOrd="0" presId="urn:microsoft.com/office/officeart/2011/layout/InterconnectedBlockProcess"/>
    <dgm:cxn modelId="{6A5B895A-E750-4922-8297-FD672CA5F9BF}" type="presOf" srcId="{3348DC38-CBBC-4196-9CE2-027962D6D2B1}" destId="{6CC79BDF-FC41-42CA-96D8-1A93FBE90F4E}" srcOrd="1" destOrd="0" presId="urn:microsoft.com/office/officeart/2011/layout/InterconnectedBlockProcess"/>
    <dgm:cxn modelId="{06F6C47E-2C99-4523-83ED-9C42A78E12DE}" type="presOf" srcId="{29EF6344-ABD1-40DA-BD78-05D26B7491C8}" destId="{15D990A5-65D4-42F1-9789-B6A5679EAA99}" srcOrd="0" destOrd="3" presId="urn:microsoft.com/office/officeart/2011/layout/InterconnectedBlockProcess"/>
    <dgm:cxn modelId="{817C5781-24D5-47FD-B012-2EAD8AEF68E1}" srcId="{8CB930CA-AB6C-45BA-AB04-27D033E36434}" destId="{3BF728BD-F576-45AA-A85A-8206A46FAFE4}" srcOrd="0" destOrd="0" parTransId="{DD329C5B-06D2-4A7E-8DC3-41334AA0451C}" sibTransId="{B039F330-8125-4F27-80A2-DE8AFCB80178}"/>
    <dgm:cxn modelId="{AD038784-2747-461B-A8B7-7EC4FAAD3198}" srcId="{84B2B89D-15E0-42EF-B6C3-360CC50AA08A}" destId="{948B595D-2A71-4435-86CE-3607A94A4545}" srcOrd="4" destOrd="0" parTransId="{5CA070BF-047C-479E-BBF8-7F6DCF4E48AF}" sibTransId="{91144E3F-5DFF-4D1C-9E1C-C299ED9E5171}"/>
    <dgm:cxn modelId="{28F7EE86-41D0-463F-ADAC-6FE024B538D2}" srcId="{95DBCFC6-035C-4AA1-82C4-D077F84BB2AB}" destId="{819B2C96-DD6B-43C3-B4B0-BC052193EA2E}" srcOrd="11" destOrd="0" parTransId="{295BB419-BF8C-4499-88F2-F8F48E22BD01}" sibTransId="{6F2280E8-DC40-4E53-BF10-D9195CDB4E77}"/>
    <dgm:cxn modelId="{4409368A-BA2F-4812-B97D-4698E924CBBC}" type="presOf" srcId="{34BB7546-1F22-4258-B11F-2DACC6C85A83}" destId="{15D990A5-65D4-42F1-9789-B6A5679EAA99}" srcOrd="0" destOrd="7" presId="urn:microsoft.com/office/officeart/2011/layout/InterconnectedBlockProcess"/>
    <dgm:cxn modelId="{A0B91C8C-3F51-448A-9F50-FAC6014C1E3B}" type="presOf" srcId="{8CB930CA-AB6C-45BA-AB04-27D033E36434}" destId="{23924E50-DDEB-4226-B87E-B80BD718C927}" srcOrd="0" destOrd="0" presId="urn:microsoft.com/office/officeart/2011/layout/InterconnectedBlockProcess"/>
    <dgm:cxn modelId="{8FEF828E-2F78-4370-BAFD-B6D4A22A03F7}" srcId="{84B2B89D-15E0-42EF-B6C3-360CC50AA08A}" destId="{7E96412D-3514-4D8F-8855-6962A6381603}" srcOrd="1" destOrd="0" parTransId="{046A21C1-841E-4EFE-A2CD-E34A54C1BD03}" sibTransId="{4BF6C062-B095-4C97-AF45-0185DF8A1A3F}"/>
    <dgm:cxn modelId="{AAD9948E-6F05-478F-8901-9018156F2975}" srcId="{95DBCFC6-035C-4AA1-82C4-D077F84BB2AB}" destId="{29EF6344-ABD1-40DA-BD78-05D26B7491C8}" srcOrd="3" destOrd="0" parTransId="{9DC47182-CE84-4FB1-BD92-FA20BCB28FEC}" sibTransId="{C956EAC2-6C6A-4AB5-B9AC-35CF39147E9E}"/>
    <dgm:cxn modelId="{66D16196-5EC4-4D66-8B7D-142950E970C1}" srcId="{95DBCFC6-035C-4AA1-82C4-D077F84BB2AB}" destId="{204CF266-79E2-4972-ACD6-29B744939DAE}" srcOrd="10" destOrd="0" parTransId="{4AEB29D9-84C3-4F75-87AD-8E7137D8B492}" sibTransId="{05DD47B2-82B6-4F06-9CA4-CADCB2D33BD2}"/>
    <dgm:cxn modelId="{59C21B9E-955C-4799-8435-4C9DAC670572}" type="presOf" srcId="{755596C0-DC98-4DD3-93E2-CD8D2F7DB843}" destId="{15D990A5-65D4-42F1-9789-B6A5679EAA99}" srcOrd="0" destOrd="4" presId="urn:microsoft.com/office/officeart/2011/layout/InterconnectedBlockProcess"/>
    <dgm:cxn modelId="{11E90DA0-F77B-467F-A224-47A2E023D311}" srcId="{8CB930CA-AB6C-45BA-AB04-27D033E36434}" destId="{84B2B89D-15E0-42EF-B6C3-360CC50AA08A}" srcOrd="1" destOrd="0" parTransId="{F1EA2FAA-BD67-4E4E-B4FC-E317296FF931}" sibTransId="{3B3AAA9B-FCAA-48AB-AAD3-5E548DB8F231}"/>
    <dgm:cxn modelId="{A6E8A0A1-F249-43B2-8A87-B128D8F3F9AD}" type="presOf" srcId="{204CF266-79E2-4972-ACD6-29B744939DAE}" destId="{15D990A5-65D4-42F1-9789-B6A5679EAA99}" srcOrd="0" destOrd="10" presId="urn:microsoft.com/office/officeart/2011/layout/InterconnectedBlockProcess"/>
    <dgm:cxn modelId="{772F05A6-32EE-48E6-9013-8CCD361E6127}" type="presOf" srcId="{C77B5659-D2AA-4969-8382-1BD5E1887F7D}" destId="{3E630256-DA43-4029-9E9A-1160550BB5EF}" srcOrd="0" destOrd="5" presId="urn:microsoft.com/office/officeart/2011/layout/InterconnectedBlockProcess"/>
    <dgm:cxn modelId="{DEF6CCA6-9205-45BD-B79D-303AD5A85C3B}" type="presOf" srcId="{380959B9-C94E-41CD-B5B8-A3E7EC656E24}" destId="{1FB26390-DB93-4F7A-9DC0-78232D248832}" srcOrd="0" destOrd="0" presId="urn:microsoft.com/office/officeart/2011/layout/InterconnectedBlockProcess"/>
    <dgm:cxn modelId="{BF3C92AE-9DDC-4875-B1D3-F520142129B7}" type="presOf" srcId="{1E6C7C88-E89E-4C78-AE13-D8C31B63AEDE}" destId="{15D990A5-65D4-42F1-9789-B6A5679EAA99}" srcOrd="0" destOrd="6" presId="urn:microsoft.com/office/officeart/2011/layout/InterconnectedBlockProcess"/>
    <dgm:cxn modelId="{C08CCEAE-58D3-4DA7-B91D-F846A84DCEE1}" type="presOf" srcId="{C74F65CF-A00B-4637-9C6E-389B7C120D70}" destId="{1FB26390-DB93-4F7A-9DC0-78232D248832}" srcOrd="0" destOrd="3" presId="urn:microsoft.com/office/officeart/2011/layout/InterconnectedBlockProcess"/>
    <dgm:cxn modelId="{B6F303AF-B330-40BA-A4A9-85528E898752}" srcId="{84B2B89D-15E0-42EF-B6C3-360CC50AA08A}" destId="{C77B5659-D2AA-4969-8382-1BD5E1887F7D}" srcOrd="5" destOrd="0" parTransId="{1BC5B846-7D4B-4160-BFA1-574555B372C7}" sibTransId="{D5E68C57-56F3-41DC-96D1-7285CCA739B6}"/>
    <dgm:cxn modelId="{37F1FEB6-50A3-4AB0-B099-B6DEB0B914F5}" srcId="{95DBCFC6-035C-4AA1-82C4-D077F84BB2AB}" destId="{34BB7546-1F22-4258-B11F-2DACC6C85A83}" srcOrd="7" destOrd="0" parTransId="{88D06386-4F35-440A-9EA9-2304EB73E4F2}" sibTransId="{47276901-F8E4-4AFF-B0EE-13BE6D1A973D}"/>
    <dgm:cxn modelId="{0C0A01B9-D7BD-49E7-8D98-5B55AE38DDEB}" type="presOf" srcId="{5FB6E6C3-8F54-48FC-B299-E0C1E00F6671}" destId="{1FB26390-DB93-4F7A-9DC0-78232D248832}" srcOrd="0" destOrd="1" presId="urn:microsoft.com/office/officeart/2011/layout/InterconnectedBlockProcess"/>
    <dgm:cxn modelId="{5E7661BA-20B7-4E6C-9FD5-37590F1C4B9E}" type="presOf" srcId="{DFA28894-762A-49F3-9258-3E2145927F3D}" destId="{612E2132-826A-40FB-9D3E-0249493B34D7}" srcOrd="1" destOrd="3" presId="urn:microsoft.com/office/officeart/2011/layout/InterconnectedBlockProcess"/>
    <dgm:cxn modelId="{2EA967BC-9CD7-4FAF-9ECD-E442B3B4FC0E}" type="presOf" srcId="{819B2C96-DD6B-43C3-B4B0-BC052193EA2E}" destId="{15D990A5-65D4-42F1-9789-B6A5679EAA99}" srcOrd="0" destOrd="11" presId="urn:microsoft.com/office/officeart/2011/layout/InterconnectedBlockProcess"/>
    <dgm:cxn modelId="{1981DCBF-E7E4-49F6-9A34-C826B4AF5C25}" srcId="{95DBCFC6-035C-4AA1-82C4-D077F84BB2AB}" destId="{3B75244B-F5BA-4B8E-BF92-8A97F7B3047A}" srcOrd="5" destOrd="0" parTransId="{544449E3-6916-4A71-A185-75A5B12E5737}" sibTransId="{4D402F0C-792D-471C-87CB-5727F02FBC6D}"/>
    <dgm:cxn modelId="{A90379C3-DFEB-4926-8833-23F4567CC225}" type="presOf" srcId="{574C7331-BEB2-4E4F-98F6-1B2182C79E93}" destId="{6CC79BDF-FC41-42CA-96D8-1A93FBE90F4E}" srcOrd="1" destOrd="9" presId="urn:microsoft.com/office/officeart/2011/layout/InterconnectedBlockProcess"/>
    <dgm:cxn modelId="{F02416C4-B587-49DC-BDBC-2A0F8E1210D3}" type="presOf" srcId="{948B595D-2A71-4435-86CE-3607A94A4545}" destId="{3E630256-DA43-4029-9E9A-1160550BB5EF}" srcOrd="0" destOrd="4" presId="urn:microsoft.com/office/officeart/2011/layout/InterconnectedBlockProcess"/>
    <dgm:cxn modelId="{321AAFC5-0307-45AF-B7B0-2550CE7D609B}" type="presOf" srcId="{F8D1DD10-DBE5-43F2-B72C-1ECCD934950D}" destId="{3E630256-DA43-4029-9E9A-1160550BB5EF}" srcOrd="0" destOrd="6" presId="urn:microsoft.com/office/officeart/2011/layout/InterconnectedBlockProcess"/>
    <dgm:cxn modelId="{2E5E9DCD-23CE-4EED-9D31-AE7FB47CFC55}" type="presOf" srcId="{BE4A347F-C66C-40AE-B621-A10FB4C659A1}" destId="{3E630256-DA43-4029-9E9A-1160550BB5EF}" srcOrd="0" destOrd="7" presId="urn:microsoft.com/office/officeart/2011/layout/InterconnectedBlockProcess"/>
    <dgm:cxn modelId="{1269F3CD-4657-4A0E-8B8E-B5CDFD751402}" type="presOf" srcId="{3B75244B-F5BA-4B8E-BF92-8A97F7B3047A}" destId="{6CC79BDF-FC41-42CA-96D8-1A93FBE90F4E}" srcOrd="1" destOrd="5" presId="urn:microsoft.com/office/officeart/2011/layout/InterconnectedBlockProcess"/>
    <dgm:cxn modelId="{947738D0-639A-436A-9143-832C6A5146BF}" type="presOf" srcId="{574C7331-BEB2-4E4F-98F6-1B2182C79E93}" destId="{15D990A5-65D4-42F1-9789-B6A5679EAA99}" srcOrd="0" destOrd="9" presId="urn:microsoft.com/office/officeart/2011/layout/InterconnectedBlockProcess"/>
    <dgm:cxn modelId="{17B28ED5-1FD8-49C0-8655-1C2F958D2676}" type="presOf" srcId="{204CF266-79E2-4972-ACD6-29B744939DAE}" destId="{6CC79BDF-FC41-42CA-96D8-1A93FBE90F4E}" srcOrd="1" destOrd="10" presId="urn:microsoft.com/office/officeart/2011/layout/InterconnectedBlockProcess"/>
    <dgm:cxn modelId="{50B3BBD6-428C-4160-AADC-FC80376E71FA}" srcId="{84B2B89D-15E0-42EF-B6C3-360CC50AA08A}" destId="{C4601A63-CA69-4FEB-95C5-6EC3232E3134}" srcOrd="0" destOrd="0" parTransId="{A235BDA1-AC1B-4FA3-B3F1-9847D068559E}" sibTransId="{0B24CDAE-D203-48C5-80B5-4F88A7DB2FF0}"/>
    <dgm:cxn modelId="{D13E9ED7-A58F-431C-88D9-5079E23040B1}" srcId="{84B2B89D-15E0-42EF-B6C3-360CC50AA08A}" destId="{BE4A347F-C66C-40AE-B621-A10FB4C659A1}" srcOrd="7" destOrd="0" parTransId="{7599374D-4694-4282-8847-BCF8B7EA8E16}" sibTransId="{81AD50F6-0532-4EB3-8EDA-D9DE19176561}"/>
    <dgm:cxn modelId="{E61FC2D9-A814-40F4-B284-80C429FA387C}" srcId="{84B2B89D-15E0-42EF-B6C3-360CC50AA08A}" destId="{F8D1DD10-DBE5-43F2-B72C-1ECCD934950D}" srcOrd="6" destOrd="0" parTransId="{8F0C6B29-38E2-4210-B3E6-1D3BC1E945D1}" sibTransId="{221413DE-ACA8-424D-B544-03226CF5CA4C}"/>
    <dgm:cxn modelId="{35F8A9DD-41A2-4E07-929E-6838C027FF78}" srcId="{8CB930CA-AB6C-45BA-AB04-27D033E36434}" destId="{95DBCFC6-035C-4AA1-82C4-D077F84BB2AB}" srcOrd="2" destOrd="0" parTransId="{27402B04-6F6F-4328-87C1-AD34E2E431C4}" sibTransId="{91A0D3A4-CD12-4CF6-9D27-DF32EF98BE69}"/>
    <dgm:cxn modelId="{4531A1E5-7EDD-4232-820A-032DACE26986}" type="presOf" srcId="{7E96412D-3514-4D8F-8855-6962A6381603}" destId="{3E630256-DA43-4029-9E9A-1160550BB5EF}" srcOrd="0" destOrd="1" presId="urn:microsoft.com/office/officeart/2011/layout/InterconnectedBlockProcess"/>
    <dgm:cxn modelId="{DA1CA1EB-8CBD-4550-9384-F50A27CFDEC6}" type="presOf" srcId="{BE4A347F-C66C-40AE-B621-A10FB4C659A1}" destId="{612E2132-826A-40FB-9D3E-0249493B34D7}" srcOrd="1" destOrd="7" presId="urn:microsoft.com/office/officeart/2011/layout/InterconnectedBlockProcess"/>
    <dgm:cxn modelId="{CA68AEEB-9E59-4A19-B9B8-6DCB441A1D3F}" type="presOf" srcId="{7E96412D-3514-4D8F-8855-6962A6381603}" destId="{612E2132-826A-40FB-9D3E-0249493B34D7}" srcOrd="1" destOrd="1" presId="urn:microsoft.com/office/officeart/2011/layout/InterconnectedBlockProcess"/>
    <dgm:cxn modelId="{25EF7BED-10A3-4345-9076-E039CFFCFD6E}" srcId="{84B2B89D-15E0-42EF-B6C3-360CC50AA08A}" destId="{DFA28894-762A-49F3-9258-3E2145927F3D}" srcOrd="3" destOrd="0" parTransId="{4209AF52-6491-470C-A26C-F264E0E3FF40}" sibTransId="{BF8CB31D-BDE8-4448-B782-D9850E7D7481}"/>
    <dgm:cxn modelId="{1B831EEF-F591-4950-AB40-43C137F18950}" srcId="{3BF728BD-F576-45AA-A85A-8206A46FAFE4}" destId="{BE99D28F-F76A-47E2-859C-500C976BB44A}" srcOrd="2" destOrd="0" parTransId="{6CBF0222-2996-40F4-AF8A-63586165A7E3}" sibTransId="{F0D638E3-92EF-42E8-AE90-51A6DC578EA1}"/>
    <dgm:cxn modelId="{77EF65F2-3772-42EF-A7E5-F0CC4EA70403}" type="presOf" srcId="{84B2B89D-15E0-42EF-B6C3-360CC50AA08A}" destId="{6B96A754-910F-4506-86F7-9DBB7B1B025F}" srcOrd="0" destOrd="0" presId="urn:microsoft.com/office/officeart/2011/layout/InterconnectedBlockProcess"/>
    <dgm:cxn modelId="{8CFBF4F4-94BB-4C4D-9C60-39DFA0FAAE27}" type="presOf" srcId="{3B75244B-F5BA-4B8E-BF92-8A97F7B3047A}" destId="{15D990A5-65D4-42F1-9789-B6A5679EAA99}" srcOrd="0" destOrd="5" presId="urn:microsoft.com/office/officeart/2011/layout/InterconnectedBlockProcess"/>
    <dgm:cxn modelId="{1F7810F5-3DBB-4C1A-8D13-ECD6BD431DA2}" srcId="{95DBCFC6-035C-4AA1-82C4-D077F84BB2AB}" destId="{755596C0-DC98-4DD3-93E2-CD8D2F7DB843}" srcOrd="4" destOrd="0" parTransId="{ECC3077A-CCF6-4985-B913-26C15677B524}" sibTransId="{D5998C81-6897-4DF3-9292-95B292F0CB47}"/>
    <dgm:cxn modelId="{D15B2EFB-3FA5-4A5D-8BC8-1E4A81AF862E}" type="presOf" srcId="{34BB7546-1F22-4258-B11F-2DACC6C85A83}" destId="{6CC79BDF-FC41-42CA-96D8-1A93FBE90F4E}" srcOrd="1" destOrd="7" presId="urn:microsoft.com/office/officeart/2011/layout/InterconnectedBlockProcess"/>
    <dgm:cxn modelId="{912B39FC-EBE8-4EDE-9730-3188007B416B}" type="presOf" srcId="{04CF4CCC-C73B-49FD-B1D3-27F059D8311C}" destId="{6CC79BDF-FC41-42CA-96D8-1A93FBE90F4E}" srcOrd="1" destOrd="8" presId="urn:microsoft.com/office/officeart/2011/layout/InterconnectedBlockProcess"/>
    <dgm:cxn modelId="{643CAC95-6983-4FE4-B7DD-0B2DD5F964A0}" type="presParOf" srcId="{23924E50-DDEB-4226-B87E-B80BD718C927}" destId="{12DD8B49-2808-4412-8EF9-D3A48A83D850}" srcOrd="0" destOrd="0" presId="urn:microsoft.com/office/officeart/2011/layout/InterconnectedBlockProcess"/>
    <dgm:cxn modelId="{A23CEC0F-D17E-4DE4-B2F6-F7697DD1BFC6}" type="presParOf" srcId="{12DD8B49-2808-4412-8EF9-D3A48A83D850}" destId="{15D990A5-65D4-42F1-9789-B6A5679EAA99}" srcOrd="0" destOrd="0" presId="urn:microsoft.com/office/officeart/2011/layout/InterconnectedBlockProcess"/>
    <dgm:cxn modelId="{03A494FE-63D4-485B-AE13-73B6C27D7E79}" type="presParOf" srcId="{23924E50-DDEB-4226-B87E-B80BD718C927}" destId="{6CC79BDF-FC41-42CA-96D8-1A93FBE90F4E}" srcOrd="1" destOrd="0" presId="urn:microsoft.com/office/officeart/2011/layout/InterconnectedBlockProcess"/>
    <dgm:cxn modelId="{638394EB-93FE-4441-ADAD-0380FEFF9523}" type="presParOf" srcId="{23924E50-DDEB-4226-B87E-B80BD718C927}" destId="{0F45834C-A08A-4688-B4F5-194626336D22}" srcOrd="2" destOrd="0" presId="urn:microsoft.com/office/officeart/2011/layout/InterconnectedBlockProcess"/>
    <dgm:cxn modelId="{AFF185BC-57F0-4FCE-9D5E-BF08B342575D}" type="presParOf" srcId="{23924E50-DDEB-4226-B87E-B80BD718C927}" destId="{E0321C29-61FA-4A28-BD8C-87B29141DFD7}" srcOrd="3" destOrd="0" presId="urn:microsoft.com/office/officeart/2011/layout/InterconnectedBlockProcess"/>
    <dgm:cxn modelId="{5F291C8A-D0B2-45EB-9C4E-39E81DC43F20}" type="presParOf" srcId="{E0321C29-61FA-4A28-BD8C-87B29141DFD7}" destId="{3E630256-DA43-4029-9E9A-1160550BB5EF}" srcOrd="0" destOrd="0" presId="urn:microsoft.com/office/officeart/2011/layout/InterconnectedBlockProcess"/>
    <dgm:cxn modelId="{AC60139D-16F0-4BE8-8BA3-F4CD1BC5DE10}" type="presParOf" srcId="{23924E50-DDEB-4226-B87E-B80BD718C927}" destId="{612E2132-826A-40FB-9D3E-0249493B34D7}" srcOrd="4" destOrd="0" presId="urn:microsoft.com/office/officeart/2011/layout/InterconnectedBlockProcess"/>
    <dgm:cxn modelId="{55F8CB87-E230-4364-9E0E-78A908362BF3}" type="presParOf" srcId="{23924E50-DDEB-4226-B87E-B80BD718C927}" destId="{6B96A754-910F-4506-86F7-9DBB7B1B025F}" srcOrd="5" destOrd="0" presId="urn:microsoft.com/office/officeart/2011/layout/InterconnectedBlockProcess"/>
    <dgm:cxn modelId="{CF3505A8-0DEB-40E4-9F47-2B64E2328198}" type="presParOf" srcId="{23924E50-DDEB-4226-B87E-B80BD718C927}" destId="{78097D04-ABB6-4B40-B863-9F3B557B5529}" srcOrd="6" destOrd="0" presId="urn:microsoft.com/office/officeart/2011/layout/InterconnectedBlockProcess"/>
    <dgm:cxn modelId="{F1550BF2-B5DB-422C-9D34-49ACE70573C8}" type="presParOf" srcId="{78097D04-ABB6-4B40-B863-9F3B557B5529}" destId="{1FB26390-DB93-4F7A-9DC0-78232D248832}" srcOrd="0" destOrd="0" presId="urn:microsoft.com/office/officeart/2011/layout/InterconnectedBlockProcess"/>
    <dgm:cxn modelId="{E9225AC3-30AA-472B-844E-60225DDDEF36}" type="presParOf" srcId="{23924E50-DDEB-4226-B87E-B80BD718C927}" destId="{0E8A4FA0-66E1-4F9B-8ABD-5A188EA31B11}" srcOrd="7" destOrd="0" presId="urn:microsoft.com/office/officeart/2011/layout/InterconnectedBlockProcess"/>
    <dgm:cxn modelId="{855E07C1-FAF7-4965-B50F-90C15D3FFF3D}" type="presParOf" srcId="{23924E50-DDEB-4226-B87E-B80BD718C927}" destId="{CB764BE5-35ED-402D-A811-AD5D616E3C04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EBDBB6-12A1-4CCA-B877-DD15E63ED7D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9A204D3-AE67-42C5-8468-007A9FA00A98}">
      <dgm:prSet phldrT="[Text]" custT="1"/>
      <dgm:spPr/>
      <dgm:t>
        <a:bodyPr/>
        <a:lstStyle/>
        <a:p>
          <a:r>
            <a:rPr lang="en-US" sz="1400" dirty="0"/>
            <a:t>Pre-Clinical</a:t>
          </a:r>
          <a:endParaRPr lang="en-IE" sz="1400" dirty="0"/>
        </a:p>
      </dgm:t>
    </dgm:pt>
    <dgm:pt modelId="{B1764066-D490-4BB0-91F0-6F184CA6FA53}" type="parTrans" cxnId="{950BC34B-ECF9-421B-ACF3-F4754063008E}">
      <dgm:prSet/>
      <dgm:spPr/>
      <dgm:t>
        <a:bodyPr/>
        <a:lstStyle/>
        <a:p>
          <a:endParaRPr lang="en-IE"/>
        </a:p>
      </dgm:t>
    </dgm:pt>
    <dgm:pt modelId="{4F17221A-91F5-4C00-9333-023B016C40C2}" type="sibTrans" cxnId="{950BC34B-ECF9-421B-ACF3-F4754063008E}">
      <dgm:prSet/>
      <dgm:spPr/>
      <dgm:t>
        <a:bodyPr/>
        <a:lstStyle/>
        <a:p>
          <a:endParaRPr lang="en-IE"/>
        </a:p>
      </dgm:t>
    </dgm:pt>
    <dgm:pt modelId="{33E15541-3A43-42B1-9C30-E97A74DEF597}">
      <dgm:prSet phldrT="[Text]" custT="1"/>
      <dgm:spPr/>
      <dgm:t>
        <a:bodyPr/>
        <a:lstStyle/>
        <a:p>
          <a:r>
            <a:rPr lang="en-US" sz="1400" dirty="0"/>
            <a:t>Clinical Phase I</a:t>
          </a:r>
          <a:endParaRPr lang="en-IE" sz="1400" dirty="0"/>
        </a:p>
      </dgm:t>
    </dgm:pt>
    <dgm:pt modelId="{EE8838FB-9168-4861-B314-048A674133AA}" type="parTrans" cxnId="{384655DA-17BF-48DF-BD52-CD6FAE33536A}">
      <dgm:prSet/>
      <dgm:spPr/>
      <dgm:t>
        <a:bodyPr/>
        <a:lstStyle/>
        <a:p>
          <a:endParaRPr lang="en-IE"/>
        </a:p>
      </dgm:t>
    </dgm:pt>
    <dgm:pt modelId="{E80874B1-5F6A-4391-A9B0-96D740911B95}" type="sibTrans" cxnId="{384655DA-17BF-48DF-BD52-CD6FAE33536A}">
      <dgm:prSet/>
      <dgm:spPr/>
      <dgm:t>
        <a:bodyPr/>
        <a:lstStyle/>
        <a:p>
          <a:endParaRPr lang="en-IE"/>
        </a:p>
      </dgm:t>
    </dgm:pt>
    <dgm:pt modelId="{83C70CB5-EF64-4171-B0E4-DB25CD73A9DF}">
      <dgm:prSet phldrT="[Text]" custT="1"/>
      <dgm:spPr/>
      <dgm:t>
        <a:bodyPr/>
        <a:lstStyle/>
        <a:p>
          <a:r>
            <a:rPr lang="en-US" sz="1400" dirty="0"/>
            <a:t>Clinical Phase II/III</a:t>
          </a:r>
          <a:endParaRPr lang="en-IE" sz="1400" dirty="0"/>
        </a:p>
      </dgm:t>
    </dgm:pt>
    <dgm:pt modelId="{EEAC16A1-8E56-4B7B-BECD-801CD034113D}" type="parTrans" cxnId="{C96274E7-0CFB-4B64-909A-7260F12A4B63}">
      <dgm:prSet/>
      <dgm:spPr/>
      <dgm:t>
        <a:bodyPr/>
        <a:lstStyle/>
        <a:p>
          <a:endParaRPr lang="en-IE"/>
        </a:p>
      </dgm:t>
    </dgm:pt>
    <dgm:pt modelId="{5995C8AB-BC88-4E30-90FB-A1CAECFC57AA}" type="sibTrans" cxnId="{C96274E7-0CFB-4B64-909A-7260F12A4B63}">
      <dgm:prSet/>
      <dgm:spPr/>
      <dgm:t>
        <a:bodyPr/>
        <a:lstStyle/>
        <a:p>
          <a:endParaRPr lang="en-IE"/>
        </a:p>
      </dgm:t>
    </dgm:pt>
    <dgm:pt modelId="{513B12E1-B41E-4525-9055-B9DDC800B463}">
      <dgm:prSet phldrT="[Text]" custT="1"/>
      <dgm:spPr/>
      <dgm:t>
        <a:bodyPr/>
        <a:lstStyle/>
        <a:p>
          <a:r>
            <a:rPr lang="en-US" sz="1400" dirty="0"/>
            <a:t>Commercialization</a:t>
          </a:r>
          <a:endParaRPr lang="en-IE" sz="1400" dirty="0"/>
        </a:p>
      </dgm:t>
    </dgm:pt>
    <dgm:pt modelId="{AC4898F0-F2DD-4571-8E12-C08B62E80621}" type="parTrans" cxnId="{78AC7CF0-4E6A-4557-B5D2-8A19A8823D06}">
      <dgm:prSet/>
      <dgm:spPr/>
      <dgm:t>
        <a:bodyPr/>
        <a:lstStyle/>
        <a:p>
          <a:endParaRPr lang="en-IE"/>
        </a:p>
      </dgm:t>
    </dgm:pt>
    <dgm:pt modelId="{547B82DD-C8E0-49C4-BF13-8BCF3E65D8C9}" type="sibTrans" cxnId="{78AC7CF0-4E6A-4557-B5D2-8A19A8823D06}">
      <dgm:prSet/>
      <dgm:spPr/>
      <dgm:t>
        <a:bodyPr/>
        <a:lstStyle/>
        <a:p>
          <a:endParaRPr lang="en-IE"/>
        </a:p>
      </dgm:t>
    </dgm:pt>
    <dgm:pt modelId="{3CC76D7D-18A7-4AA1-95DC-52E59F151095}" type="pres">
      <dgm:prSet presAssocID="{98EBDBB6-12A1-4CCA-B877-DD15E63ED7D0}" presName="Name0" presStyleCnt="0">
        <dgm:presLayoutVars>
          <dgm:dir/>
          <dgm:resizeHandles val="exact"/>
        </dgm:presLayoutVars>
      </dgm:prSet>
      <dgm:spPr/>
    </dgm:pt>
    <dgm:pt modelId="{3DB7FE7A-CB64-4347-9A46-7B8521AF83AE}" type="pres">
      <dgm:prSet presAssocID="{29A204D3-AE67-42C5-8468-007A9FA00A98}" presName="parTxOnly" presStyleLbl="node1" presStyleIdx="0" presStyleCnt="4" custScaleX="79674">
        <dgm:presLayoutVars>
          <dgm:bulletEnabled val="1"/>
        </dgm:presLayoutVars>
      </dgm:prSet>
      <dgm:spPr/>
    </dgm:pt>
    <dgm:pt modelId="{DFEF5EC7-AF30-441C-A500-5CBD294328F9}" type="pres">
      <dgm:prSet presAssocID="{4F17221A-91F5-4C00-9333-023B016C40C2}" presName="parSpace" presStyleCnt="0"/>
      <dgm:spPr/>
    </dgm:pt>
    <dgm:pt modelId="{C5173CE9-591B-4F8A-93D5-25216D0C0453}" type="pres">
      <dgm:prSet presAssocID="{33E15541-3A43-42B1-9C30-E97A74DEF597}" presName="parTxOnly" presStyleLbl="node1" presStyleIdx="1" presStyleCnt="4">
        <dgm:presLayoutVars>
          <dgm:bulletEnabled val="1"/>
        </dgm:presLayoutVars>
      </dgm:prSet>
      <dgm:spPr/>
    </dgm:pt>
    <dgm:pt modelId="{961CE800-D3D2-4A28-B925-40E064231249}" type="pres">
      <dgm:prSet presAssocID="{E80874B1-5F6A-4391-A9B0-96D740911B95}" presName="parSpace" presStyleCnt="0"/>
      <dgm:spPr/>
    </dgm:pt>
    <dgm:pt modelId="{4F1B7A30-A468-4F56-8958-B396FCB3555C}" type="pres">
      <dgm:prSet presAssocID="{83C70CB5-EF64-4171-B0E4-DB25CD73A9DF}" presName="parTxOnly" presStyleLbl="node1" presStyleIdx="2" presStyleCnt="4" custScaleX="111046">
        <dgm:presLayoutVars>
          <dgm:bulletEnabled val="1"/>
        </dgm:presLayoutVars>
      </dgm:prSet>
      <dgm:spPr/>
    </dgm:pt>
    <dgm:pt modelId="{459F138E-3101-4E75-8C05-5CB1F7537AAD}" type="pres">
      <dgm:prSet presAssocID="{5995C8AB-BC88-4E30-90FB-A1CAECFC57AA}" presName="parSpace" presStyleCnt="0"/>
      <dgm:spPr/>
    </dgm:pt>
    <dgm:pt modelId="{7CC12EEA-7191-473C-84AD-EE1DD7E5D7B9}" type="pres">
      <dgm:prSet presAssocID="{513B12E1-B41E-4525-9055-B9DDC800B463}" presName="parTxOnly" presStyleLbl="node1" presStyleIdx="3" presStyleCnt="4" custScaleX="116377">
        <dgm:presLayoutVars>
          <dgm:bulletEnabled val="1"/>
        </dgm:presLayoutVars>
      </dgm:prSet>
      <dgm:spPr/>
    </dgm:pt>
  </dgm:ptLst>
  <dgm:cxnLst>
    <dgm:cxn modelId="{950BC34B-ECF9-421B-ACF3-F4754063008E}" srcId="{98EBDBB6-12A1-4CCA-B877-DD15E63ED7D0}" destId="{29A204D3-AE67-42C5-8468-007A9FA00A98}" srcOrd="0" destOrd="0" parTransId="{B1764066-D490-4BB0-91F0-6F184CA6FA53}" sibTransId="{4F17221A-91F5-4C00-9333-023B016C40C2}"/>
    <dgm:cxn modelId="{AA9FF077-4D1A-4B5C-AD7A-33DE74F306ED}" type="presOf" srcId="{29A204D3-AE67-42C5-8468-007A9FA00A98}" destId="{3DB7FE7A-CB64-4347-9A46-7B8521AF83AE}" srcOrd="0" destOrd="0" presId="urn:microsoft.com/office/officeart/2005/8/layout/hChevron3"/>
    <dgm:cxn modelId="{89BB3B81-9C6C-468C-AB48-22A59C01D17B}" type="presOf" srcId="{98EBDBB6-12A1-4CCA-B877-DD15E63ED7D0}" destId="{3CC76D7D-18A7-4AA1-95DC-52E59F151095}" srcOrd="0" destOrd="0" presId="urn:microsoft.com/office/officeart/2005/8/layout/hChevron3"/>
    <dgm:cxn modelId="{5D95A886-9A20-4F91-8515-A372EAF5E067}" type="presOf" srcId="{513B12E1-B41E-4525-9055-B9DDC800B463}" destId="{7CC12EEA-7191-473C-84AD-EE1DD7E5D7B9}" srcOrd="0" destOrd="0" presId="urn:microsoft.com/office/officeart/2005/8/layout/hChevron3"/>
    <dgm:cxn modelId="{FB9D2798-A55C-4DFF-861D-E91FF17D72C5}" type="presOf" srcId="{83C70CB5-EF64-4171-B0E4-DB25CD73A9DF}" destId="{4F1B7A30-A468-4F56-8958-B396FCB3555C}" srcOrd="0" destOrd="0" presId="urn:microsoft.com/office/officeart/2005/8/layout/hChevron3"/>
    <dgm:cxn modelId="{784725C6-0F27-448F-8F58-64C60B76B588}" type="presOf" srcId="{33E15541-3A43-42B1-9C30-E97A74DEF597}" destId="{C5173CE9-591B-4F8A-93D5-25216D0C0453}" srcOrd="0" destOrd="0" presId="urn:microsoft.com/office/officeart/2005/8/layout/hChevron3"/>
    <dgm:cxn modelId="{384655DA-17BF-48DF-BD52-CD6FAE33536A}" srcId="{98EBDBB6-12A1-4CCA-B877-DD15E63ED7D0}" destId="{33E15541-3A43-42B1-9C30-E97A74DEF597}" srcOrd="1" destOrd="0" parTransId="{EE8838FB-9168-4861-B314-048A674133AA}" sibTransId="{E80874B1-5F6A-4391-A9B0-96D740911B95}"/>
    <dgm:cxn modelId="{C96274E7-0CFB-4B64-909A-7260F12A4B63}" srcId="{98EBDBB6-12A1-4CCA-B877-DD15E63ED7D0}" destId="{83C70CB5-EF64-4171-B0E4-DB25CD73A9DF}" srcOrd="2" destOrd="0" parTransId="{EEAC16A1-8E56-4B7B-BECD-801CD034113D}" sibTransId="{5995C8AB-BC88-4E30-90FB-A1CAECFC57AA}"/>
    <dgm:cxn modelId="{78AC7CF0-4E6A-4557-B5D2-8A19A8823D06}" srcId="{98EBDBB6-12A1-4CCA-B877-DD15E63ED7D0}" destId="{513B12E1-B41E-4525-9055-B9DDC800B463}" srcOrd="3" destOrd="0" parTransId="{AC4898F0-F2DD-4571-8E12-C08B62E80621}" sibTransId="{547B82DD-C8E0-49C4-BF13-8BCF3E65D8C9}"/>
    <dgm:cxn modelId="{A1075519-8C10-40B4-B502-234039FA9FDF}" type="presParOf" srcId="{3CC76D7D-18A7-4AA1-95DC-52E59F151095}" destId="{3DB7FE7A-CB64-4347-9A46-7B8521AF83AE}" srcOrd="0" destOrd="0" presId="urn:microsoft.com/office/officeart/2005/8/layout/hChevron3"/>
    <dgm:cxn modelId="{CD7CDE3F-580C-4BCE-A3E3-12C0FC6BD760}" type="presParOf" srcId="{3CC76D7D-18A7-4AA1-95DC-52E59F151095}" destId="{DFEF5EC7-AF30-441C-A500-5CBD294328F9}" srcOrd="1" destOrd="0" presId="urn:microsoft.com/office/officeart/2005/8/layout/hChevron3"/>
    <dgm:cxn modelId="{D0A28CE3-3DA5-4C03-B5FF-15819B0EF7F6}" type="presParOf" srcId="{3CC76D7D-18A7-4AA1-95DC-52E59F151095}" destId="{C5173CE9-591B-4F8A-93D5-25216D0C0453}" srcOrd="2" destOrd="0" presId="urn:microsoft.com/office/officeart/2005/8/layout/hChevron3"/>
    <dgm:cxn modelId="{86FC4E02-802E-4799-BD37-B229FD8D29FB}" type="presParOf" srcId="{3CC76D7D-18A7-4AA1-95DC-52E59F151095}" destId="{961CE800-D3D2-4A28-B925-40E064231249}" srcOrd="3" destOrd="0" presId="urn:microsoft.com/office/officeart/2005/8/layout/hChevron3"/>
    <dgm:cxn modelId="{77AEF037-F45D-46FA-80F4-22AC9CE7F6CF}" type="presParOf" srcId="{3CC76D7D-18A7-4AA1-95DC-52E59F151095}" destId="{4F1B7A30-A468-4F56-8958-B396FCB3555C}" srcOrd="4" destOrd="0" presId="urn:microsoft.com/office/officeart/2005/8/layout/hChevron3"/>
    <dgm:cxn modelId="{3F68C1E6-5DA6-4F16-A2BE-FDB7A889062A}" type="presParOf" srcId="{3CC76D7D-18A7-4AA1-95DC-52E59F151095}" destId="{459F138E-3101-4E75-8C05-5CB1F7537AAD}" srcOrd="5" destOrd="0" presId="urn:microsoft.com/office/officeart/2005/8/layout/hChevron3"/>
    <dgm:cxn modelId="{4F10C801-604E-4969-A6B4-B48123F2123D}" type="presParOf" srcId="{3CC76D7D-18A7-4AA1-95DC-52E59F151095}" destId="{7CC12EEA-7191-473C-84AD-EE1DD7E5D7B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2B27A-153A-4CC5-9B93-EE550D7C6F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C2A0CE6-27E0-4135-ACF2-3D6DAD70385C}">
      <dgm:prSet phldrT="[Text]"/>
      <dgm:spPr/>
      <dgm:t>
        <a:bodyPr/>
        <a:lstStyle/>
        <a:p>
          <a:r>
            <a:rPr lang="en-US" dirty="0"/>
            <a:t>Two floors – one mRNA production, second LNP formulation</a:t>
          </a:r>
          <a:endParaRPr lang="en-IE" dirty="0"/>
        </a:p>
      </dgm:t>
    </dgm:pt>
    <dgm:pt modelId="{6D8A6C76-500A-4F7E-B777-6D0D73C4FB5C}" type="parTrans" cxnId="{3CD95107-F7FE-4144-B604-8C1769E2409D}">
      <dgm:prSet/>
      <dgm:spPr/>
      <dgm:t>
        <a:bodyPr/>
        <a:lstStyle/>
        <a:p>
          <a:endParaRPr lang="en-IE"/>
        </a:p>
      </dgm:t>
    </dgm:pt>
    <dgm:pt modelId="{85E6A34F-82E8-4BF2-9948-3C4A25ABC95A}" type="sibTrans" cxnId="{3CD95107-F7FE-4144-B604-8C1769E2409D}">
      <dgm:prSet/>
      <dgm:spPr/>
      <dgm:t>
        <a:bodyPr/>
        <a:lstStyle/>
        <a:p>
          <a:endParaRPr lang="en-IE"/>
        </a:p>
      </dgm:t>
    </dgm:pt>
    <dgm:pt modelId="{3A09D1E9-BB91-41D0-B36A-FA444E4D8084}">
      <dgm:prSet phldrT="[Text]"/>
      <dgm:spPr/>
      <dgm:t>
        <a:bodyPr/>
        <a:lstStyle/>
        <a:p>
          <a:r>
            <a:rPr lang="en-US" dirty="0"/>
            <a:t>Ceiling heights – 9 feet</a:t>
          </a:r>
          <a:endParaRPr lang="en-IE" dirty="0"/>
        </a:p>
      </dgm:t>
    </dgm:pt>
    <dgm:pt modelId="{F71E27EE-0C56-47B1-AB6E-81F6EA2D313E}" type="parTrans" cxnId="{76832F34-6CF9-4685-93E5-C3E4AA7662AE}">
      <dgm:prSet/>
      <dgm:spPr/>
      <dgm:t>
        <a:bodyPr/>
        <a:lstStyle/>
        <a:p>
          <a:endParaRPr lang="en-IE"/>
        </a:p>
      </dgm:t>
    </dgm:pt>
    <dgm:pt modelId="{F9DE3AE8-B54F-4F4D-9308-A95FF20AC66F}" type="sibTrans" cxnId="{76832F34-6CF9-4685-93E5-C3E4AA7662AE}">
      <dgm:prSet/>
      <dgm:spPr/>
      <dgm:t>
        <a:bodyPr/>
        <a:lstStyle/>
        <a:p>
          <a:endParaRPr lang="en-IE"/>
        </a:p>
      </dgm:t>
    </dgm:pt>
    <dgm:pt modelId="{14DE15CE-9129-4B07-BDBF-876961058282}">
      <dgm:prSet phldrT="[Text]"/>
      <dgm:spPr/>
      <dgm:t>
        <a:bodyPr/>
        <a:lstStyle/>
        <a:p>
          <a:r>
            <a:rPr lang="en-US" dirty="0"/>
            <a:t>Critical utilities </a:t>
          </a:r>
          <a:endParaRPr lang="en-IE" dirty="0"/>
        </a:p>
      </dgm:t>
    </dgm:pt>
    <dgm:pt modelId="{F5918CAC-0BF7-4A4C-A71B-329C86AD8122}" type="parTrans" cxnId="{D274267D-FCB9-4AD6-BD87-29ABF8352B26}">
      <dgm:prSet/>
      <dgm:spPr/>
      <dgm:t>
        <a:bodyPr/>
        <a:lstStyle/>
        <a:p>
          <a:endParaRPr lang="en-IE"/>
        </a:p>
      </dgm:t>
    </dgm:pt>
    <dgm:pt modelId="{A0C4DF58-A95D-46E1-A20B-094754F36BD5}" type="sibTrans" cxnId="{D274267D-FCB9-4AD6-BD87-29ABF8352B26}">
      <dgm:prSet/>
      <dgm:spPr/>
      <dgm:t>
        <a:bodyPr/>
        <a:lstStyle/>
        <a:p>
          <a:endParaRPr lang="en-IE"/>
        </a:p>
      </dgm:t>
    </dgm:pt>
    <dgm:pt modelId="{591A87A8-B21C-49DA-9540-6394B872A650}">
      <dgm:prSet phldrT="[Text]"/>
      <dgm:spPr/>
      <dgm:t>
        <a:bodyPr/>
        <a:lstStyle/>
        <a:p>
          <a:r>
            <a:rPr lang="en-US" dirty="0"/>
            <a:t>Modular pre-fabricated cleanrooms – </a:t>
          </a:r>
          <a:r>
            <a:rPr lang="en-US" i="1" dirty="0"/>
            <a:t>already in construction!</a:t>
          </a:r>
          <a:endParaRPr lang="en-IE" i="1" dirty="0"/>
        </a:p>
      </dgm:t>
    </dgm:pt>
    <dgm:pt modelId="{56748F3D-17E9-4C37-9497-4D86E916820C}" type="parTrans" cxnId="{25E634CF-F92B-4012-B052-E4E82A45EF36}">
      <dgm:prSet/>
      <dgm:spPr/>
      <dgm:t>
        <a:bodyPr/>
        <a:lstStyle/>
        <a:p>
          <a:endParaRPr lang="en-IE"/>
        </a:p>
      </dgm:t>
    </dgm:pt>
    <dgm:pt modelId="{FB941545-D656-4B23-ABBC-FC74880FD4DD}" type="sibTrans" cxnId="{25E634CF-F92B-4012-B052-E4E82A45EF36}">
      <dgm:prSet/>
      <dgm:spPr/>
      <dgm:t>
        <a:bodyPr/>
        <a:lstStyle/>
        <a:p>
          <a:endParaRPr lang="en-IE"/>
        </a:p>
      </dgm:t>
    </dgm:pt>
    <dgm:pt modelId="{9B97E64E-3EE5-4190-AB20-5FB5A52AEF15}">
      <dgm:prSet phldrT="[Text]"/>
      <dgm:spPr/>
      <dgm:t>
        <a:bodyPr/>
        <a:lstStyle/>
        <a:p>
          <a:r>
            <a:rPr lang="en-US" dirty="0"/>
            <a:t>Floor loading limited </a:t>
          </a:r>
          <a:endParaRPr lang="en-IE" dirty="0"/>
        </a:p>
      </dgm:t>
    </dgm:pt>
    <dgm:pt modelId="{38548142-61C2-4850-9E73-2A38B0A797EA}" type="parTrans" cxnId="{61018ADE-6ED3-446D-A11B-FCC3085BA06C}">
      <dgm:prSet/>
      <dgm:spPr/>
      <dgm:t>
        <a:bodyPr/>
        <a:lstStyle/>
        <a:p>
          <a:endParaRPr lang="en-IE"/>
        </a:p>
      </dgm:t>
    </dgm:pt>
    <dgm:pt modelId="{3DF1D33D-0BC9-4146-A2B0-07956864374B}" type="sibTrans" cxnId="{61018ADE-6ED3-446D-A11B-FCC3085BA06C}">
      <dgm:prSet/>
      <dgm:spPr/>
      <dgm:t>
        <a:bodyPr/>
        <a:lstStyle/>
        <a:p>
          <a:endParaRPr lang="en-IE"/>
        </a:p>
      </dgm:t>
    </dgm:pt>
    <dgm:pt modelId="{EB98D2D9-FE23-42E8-9295-A6713A6DD551}" type="pres">
      <dgm:prSet presAssocID="{9C32B27A-153A-4CC5-9B93-EE550D7C6FAC}" presName="linear" presStyleCnt="0">
        <dgm:presLayoutVars>
          <dgm:dir/>
          <dgm:animLvl val="lvl"/>
          <dgm:resizeHandles val="exact"/>
        </dgm:presLayoutVars>
      </dgm:prSet>
      <dgm:spPr/>
    </dgm:pt>
    <dgm:pt modelId="{0180BB00-EFFE-4E48-B423-BB74E74EAB66}" type="pres">
      <dgm:prSet presAssocID="{8C2A0CE6-27E0-4135-ACF2-3D6DAD70385C}" presName="parentLin" presStyleCnt="0"/>
      <dgm:spPr/>
    </dgm:pt>
    <dgm:pt modelId="{8580012E-CB7B-4DC5-8060-AE3E9FEC71B7}" type="pres">
      <dgm:prSet presAssocID="{8C2A0CE6-27E0-4135-ACF2-3D6DAD70385C}" presName="parentLeftMargin" presStyleLbl="node1" presStyleIdx="0" presStyleCnt="5"/>
      <dgm:spPr/>
    </dgm:pt>
    <dgm:pt modelId="{E724C442-8B89-4AFF-92F2-CDA2BF7285DC}" type="pres">
      <dgm:prSet presAssocID="{8C2A0CE6-27E0-4135-ACF2-3D6DAD70385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00C7EBA-58E5-4223-B6DC-180D5F2918D8}" type="pres">
      <dgm:prSet presAssocID="{8C2A0CE6-27E0-4135-ACF2-3D6DAD70385C}" presName="negativeSpace" presStyleCnt="0"/>
      <dgm:spPr/>
    </dgm:pt>
    <dgm:pt modelId="{A218E846-7C72-49F8-BD14-AA4C5950F4B9}" type="pres">
      <dgm:prSet presAssocID="{8C2A0CE6-27E0-4135-ACF2-3D6DAD70385C}" presName="childText" presStyleLbl="conFgAcc1" presStyleIdx="0" presStyleCnt="5">
        <dgm:presLayoutVars>
          <dgm:bulletEnabled val="1"/>
        </dgm:presLayoutVars>
      </dgm:prSet>
      <dgm:spPr/>
    </dgm:pt>
    <dgm:pt modelId="{ACF2D8D8-C0B9-4947-8570-7EEBAC98D0F1}" type="pres">
      <dgm:prSet presAssocID="{85E6A34F-82E8-4BF2-9948-3C4A25ABC95A}" presName="spaceBetweenRectangles" presStyleCnt="0"/>
      <dgm:spPr/>
    </dgm:pt>
    <dgm:pt modelId="{587A1123-9AB6-4A98-9D56-02378FB0915C}" type="pres">
      <dgm:prSet presAssocID="{591A87A8-B21C-49DA-9540-6394B872A650}" presName="parentLin" presStyleCnt="0"/>
      <dgm:spPr/>
    </dgm:pt>
    <dgm:pt modelId="{5A8FE1C8-5728-4AB1-8B1D-5C15AB7B4EF4}" type="pres">
      <dgm:prSet presAssocID="{591A87A8-B21C-49DA-9540-6394B872A650}" presName="parentLeftMargin" presStyleLbl="node1" presStyleIdx="0" presStyleCnt="5"/>
      <dgm:spPr/>
    </dgm:pt>
    <dgm:pt modelId="{8E97A930-9440-4903-BD38-CADDA3C59137}" type="pres">
      <dgm:prSet presAssocID="{591A87A8-B21C-49DA-9540-6394B872A65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16E0E51-B006-4CE2-A88A-925B45DFDE4C}" type="pres">
      <dgm:prSet presAssocID="{591A87A8-B21C-49DA-9540-6394B872A650}" presName="negativeSpace" presStyleCnt="0"/>
      <dgm:spPr/>
    </dgm:pt>
    <dgm:pt modelId="{9937E503-6F96-4DB2-B921-0236D881EE26}" type="pres">
      <dgm:prSet presAssocID="{591A87A8-B21C-49DA-9540-6394B872A650}" presName="childText" presStyleLbl="conFgAcc1" presStyleIdx="1" presStyleCnt="5">
        <dgm:presLayoutVars>
          <dgm:bulletEnabled val="1"/>
        </dgm:presLayoutVars>
      </dgm:prSet>
      <dgm:spPr/>
    </dgm:pt>
    <dgm:pt modelId="{0A93E192-EBF0-4B56-81E7-C65DFF98DA76}" type="pres">
      <dgm:prSet presAssocID="{FB941545-D656-4B23-ABBC-FC74880FD4DD}" presName="spaceBetweenRectangles" presStyleCnt="0"/>
      <dgm:spPr/>
    </dgm:pt>
    <dgm:pt modelId="{CFEFDE66-1C9B-4CCC-9F6E-8F470B278053}" type="pres">
      <dgm:prSet presAssocID="{3A09D1E9-BB91-41D0-B36A-FA444E4D8084}" presName="parentLin" presStyleCnt="0"/>
      <dgm:spPr/>
    </dgm:pt>
    <dgm:pt modelId="{94CDB8A5-7FE1-4418-B0E9-BE92D8AE99AC}" type="pres">
      <dgm:prSet presAssocID="{3A09D1E9-BB91-41D0-B36A-FA444E4D8084}" presName="parentLeftMargin" presStyleLbl="node1" presStyleIdx="1" presStyleCnt="5"/>
      <dgm:spPr/>
    </dgm:pt>
    <dgm:pt modelId="{EA308980-AC3F-4F58-8EE2-11A0CDFA3441}" type="pres">
      <dgm:prSet presAssocID="{3A09D1E9-BB91-41D0-B36A-FA444E4D80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55D3F0F-0759-4FF4-8920-0539E32ED15B}" type="pres">
      <dgm:prSet presAssocID="{3A09D1E9-BB91-41D0-B36A-FA444E4D8084}" presName="negativeSpace" presStyleCnt="0"/>
      <dgm:spPr/>
    </dgm:pt>
    <dgm:pt modelId="{D5ABF5BA-FD97-442C-8899-30782F9A8768}" type="pres">
      <dgm:prSet presAssocID="{3A09D1E9-BB91-41D0-B36A-FA444E4D8084}" presName="childText" presStyleLbl="conFgAcc1" presStyleIdx="2" presStyleCnt="5">
        <dgm:presLayoutVars>
          <dgm:bulletEnabled val="1"/>
        </dgm:presLayoutVars>
      </dgm:prSet>
      <dgm:spPr/>
    </dgm:pt>
    <dgm:pt modelId="{EBE8E116-3DE8-4362-8B70-F123BAC94998}" type="pres">
      <dgm:prSet presAssocID="{F9DE3AE8-B54F-4F4D-9308-A95FF20AC66F}" presName="spaceBetweenRectangles" presStyleCnt="0"/>
      <dgm:spPr/>
    </dgm:pt>
    <dgm:pt modelId="{063AC1B5-78F3-4723-97B0-8CBFB1BF1AEE}" type="pres">
      <dgm:prSet presAssocID="{9B97E64E-3EE5-4190-AB20-5FB5A52AEF15}" presName="parentLin" presStyleCnt="0"/>
      <dgm:spPr/>
    </dgm:pt>
    <dgm:pt modelId="{3FC4A7F1-15CE-4A11-BA16-68DBE05B031D}" type="pres">
      <dgm:prSet presAssocID="{9B97E64E-3EE5-4190-AB20-5FB5A52AEF15}" presName="parentLeftMargin" presStyleLbl="node1" presStyleIdx="2" presStyleCnt="5"/>
      <dgm:spPr/>
    </dgm:pt>
    <dgm:pt modelId="{BF8C63BC-EF7A-43BF-8D77-5E279CFC22F0}" type="pres">
      <dgm:prSet presAssocID="{9B97E64E-3EE5-4190-AB20-5FB5A52AEF1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E3BF298-BE45-4F00-9A6F-D9D86B39A255}" type="pres">
      <dgm:prSet presAssocID="{9B97E64E-3EE5-4190-AB20-5FB5A52AEF15}" presName="negativeSpace" presStyleCnt="0"/>
      <dgm:spPr/>
    </dgm:pt>
    <dgm:pt modelId="{4F1990CD-374B-4D88-90DE-60448A5A61CB}" type="pres">
      <dgm:prSet presAssocID="{9B97E64E-3EE5-4190-AB20-5FB5A52AEF15}" presName="childText" presStyleLbl="conFgAcc1" presStyleIdx="3" presStyleCnt="5">
        <dgm:presLayoutVars>
          <dgm:bulletEnabled val="1"/>
        </dgm:presLayoutVars>
      </dgm:prSet>
      <dgm:spPr/>
    </dgm:pt>
    <dgm:pt modelId="{AF0DFA97-3DAE-43D0-B392-E1ECCE57C813}" type="pres">
      <dgm:prSet presAssocID="{3DF1D33D-0BC9-4146-A2B0-07956864374B}" presName="spaceBetweenRectangles" presStyleCnt="0"/>
      <dgm:spPr/>
    </dgm:pt>
    <dgm:pt modelId="{F3653ABC-1D2B-4DBC-9246-1B75E2ADC92D}" type="pres">
      <dgm:prSet presAssocID="{14DE15CE-9129-4B07-BDBF-876961058282}" presName="parentLin" presStyleCnt="0"/>
      <dgm:spPr/>
    </dgm:pt>
    <dgm:pt modelId="{6E3EC5D2-D0B8-4FB9-AA97-BBCD72F03BD5}" type="pres">
      <dgm:prSet presAssocID="{14DE15CE-9129-4B07-BDBF-876961058282}" presName="parentLeftMargin" presStyleLbl="node1" presStyleIdx="3" presStyleCnt="5"/>
      <dgm:spPr/>
    </dgm:pt>
    <dgm:pt modelId="{F8CDB94D-56A6-4676-A4A6-9B87FDECBCF7}" type="pres">
      <dgm:prSet presAssocID="{14DE15CE-9129-4B07-BDBF-87696105828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DDB12D7-F80D-41FD-8367-9E303D22AD62}" type="pres">
      <dgm:prSet presAssocID="{14DE15CE-9129-4B07-BDBF-876961058282}" presName="negativeSpace" presStyleCnt="0"/>
      <dgm:spPr/>
    </dgm:pt>
    <dgm:pt modelId="{2F6FFE46-3C6B-43F3-A757-4CC0E228D8C7}" type="pres">
      <dgm:prSet presAssocID="{14DE15CE-9129-4B07-BDBF-87696105828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F49A104-64D4-4BE3-AF82-E068C3A0F780}" type="presOf" srcId="{3A09D1E9-BB91-41D0-B36A-FA444E4D8084}" destId="{94CDB8A5-7FE1-4418-B0E9-BE92D8AE99AC}" srcOrd="0" destOrd="0" presId="urn:microsoft.com/office/officeart/2005/8/layout/list1"/>
    <dgm:cxn modelId="{3CD95107-F7FE-4144-B604-8C1769E2409D}" srcId="{9C32B27A-153A-4CC5-9B93-EE550D7C6FAC}" destId="{8C2A0CE6-27E0-4135-ACF2-3D6DAD70385C}" srcOrd="0" destOrd="0" parTransId="{6D8A6C76-500A-4F7E-B777-6D0D73C4FB5C}" sibTransId="{85E6A34F-82E8-4BF2-9948-3C4A25ABC95A}"/>
    <dgm:cxn modelId="{F9709114-86C1-4199-9897-F72035274ECD}" type="presOf" srcId="{8C2A0CE6-27E0-4135-ACF2-3D6DAD70385C}" destId="{E724C442-8B89-4AFF-92F2-CDA2BF7285DC}" srcOrd="1" destOrd="0" presId="urn:microsoft.com/office/officeart/2005/8/layout/list1"/>
    <dgm:cxn modelId="{BDC3E922-CD42-4385-8505-A198428188E7}" type="presOf" srcId="{14DE15CE-9129-4B07-BDBF-876961058282}" destId="{F8CDB94D-56A6-4676-A4A6-9B87FDECBCF7}" srcOrd="1" destOrd="0" presId="urn:microsoft.com/office/officeart/2005/8/layout/list1"/>
    <dgm:cxn modelId="{76832F34-6CF9-4685-93E5-C3E4AA7662AE}" srcId="{9C32B27A-153A-4CC5-9B93-EE550D7C6FAC}" destId="{3A09D1E9-BB91-41D0-B36A-FA444E4D8084}" srcOrd="2" destOrd="0" parTransId="{F71E27EE-0C56-47B1-AB6E-81F6EA2D313E}" sibTransId="{F9DE3AE8-B54F-4F4D-9308-A95FF20AC66F}"/>
    <dgm:cxn modelId="{F86F9C56-23E5-427B-81CD-CED727B7FCD4}" type="presOf" srcId="{591A87A8-B21C-49DA-9540-6394B872A650}" destId="{5A8FE1C8-5728-4AB1-8B1D-5C15AB7B4EF4}" srcOrd="0" destOrd="0" presId="urn:microsoft.com/office/officeart/2005/8/layout/list1"/>
    <dgm:cxn modelId="{62995179-3250-417A-9930-D4D65443A760}" type="presOf" srcId="{9C32B27A-153A-4CC5-9B93-EE550D7C6FAC}" destId="{EB98D2D9-FE23-42E8-9295-A6713A6DD551}" srcOrd="0" destOrd="0" presId="urn:microsoft.com/office/officeart/2005/8/layout/list1"/>
    <dgm:cxn modelId="{D274267D-FCB9-4AD6-BD87-29ABF8352B26}" srcId="{9C32B27A-153A-4CC5-9B93-EE550D7C6FAC}" destId="{14DE15CE-9129-4B07-BDBF-876961058282}" srcOrd="4" destOrd="0" parTransId="{F5918CAC-0BF7-4A4C-A71B-329C86AD8122}" sibTransId="{A0C4DF58-A95D-46E1-A20B-094754F36BD5}"/>
    <dgm:cxn modelId="{629011BA-04AE-4846-9E1C-A4C2DB7E90B7}" type="presOf" srcId="{14DE15CE-9129-4B07-BDBF-876961058282}" destId="{6E3EC5D2-D0B8-4FB9-AA97-BBCD72F03BD5}" srcOrd="0" destOrd="0" presId="urn:microsoft.com/office/officeart/2005/8/layout/list1"/>
    <dgm:cxn modelId="{74DA1AC9-A479-4F31-8AAF-1B45959A7D45}" type="presOf" srcId="{9B97E64E-3EE5-4190-AB20-5FB5A52AEF15}" destId="{3FC4A7F1-15CE-4A11-BA16-68DBE05B031D}" srcOrd="0" destOrd="0" presId="urn:microsoft.com/office/officeart/2005/8/layout/list1"/>
    <dgm:cxn modelId="{EB33BECB-1496-4BB3-9DA4-90EBD0A9C9BC}" type="presOf" srcId="{9B97E64E-3EE5-4190-AB20-5FB5A52AEF15}" destId="{BF8C63BC-EF7A-43BF-8D77-5E279CFC22F0}" srcOrd="1" destOrd="0" presId="urn:microsoft.com/office/officeart/2005/8/layout/list1"/>
    <dgm:cxn modelId="{25E634CF-F92B-4012-B052-E4E82A45EF36}" srcId="{9C32B27A-153A-4CC5-9B93-EE550D7C6FAC}" destId="{591A87A8-B21C-49DA-9540-6394B872A650}" srcOrd="1" destOrd="0" parTransId="{56748F3D-17E9-4C37-9497-4D86E916820C}" sibTransId="{FB941545-D656-4B23-ABBC-FC74880FD4DD}"/>
    <dgm:cxn modelId="{253276D4-EA55-44D9-BBD4-225A35268D7C}" type="presOf" srcId="{3A09D1E9-BB91-41D0-B36A-FA444E4D8084}" destId="{EA308980-AC3F-4F58-8EE2-11A0CDFA3441}" srcOrd="1" destOrd="0" presId="urn:microsoft.com/office/officeart/2005/8/layout/list1"/>
    <dgm:cxn modelId="{61018ADE-6ED3-446D-A11B-FCC3085BA06C}" srcId="{9C32B27A-153A-4CC5-9B93-EE550D7C6FAC}" destId="{9B97E64E-3EE5-4190-AB20-5FB5A52AEF15}" srcOrd="3" destOrd="0" parTransId="{38548142-61C2-4850-9E73-2A38B0A797EA}" sibTransId="{3DF1D33D-0BC9-4146-A2B0-07956864374B}"/>
    <dgm:cxn modelId="{EE285CEC-BEA0-460D-891F-6212E7F291A9}" type="presOf" srcId="{8C2A0CE6-27E0-4135-ACF2-3D6DAD70385C}" destId="{8580012E-CB7B-4DC5-8060-AE3E9FEC71B7}" srcOrd="0" destOrd="0" presId="urn:microsoft.com/office/officeart/2005/8/layout/list1"/>
    <dgm:cxn modelId="{33DC08F7-6082-48EE-9434-E10EC06AEED2}" type="presOf" srcId="{591A87A8-B21C-49DA-9540-6394B872A650}" destId="{8E97A930-9440-4903-BD38-CADDA3C59137}" srcOrd="1" destOrd="0" presId="urn:microsoft.com/office/officeart/2005/8/layout/list1"/>
    <dgm:cxn modelId="{D7604A1E-9797-4815-B168-6C63A0A45CC7}" type="presParOf" srcId="{EB98D2D9-FE23-42E8-9295-A6713A6DD551}" destId="{0180BB00-EFFE-4E48-B423-BB74E74EAB66}" srcOrd="0" destOrd="0" presId="urn:microsoft.com/office/officeart/2005/8/layout/list1"/>
    <dgm:cxn modelId="{894302EC-637E-4EEE-AA05-C6DCFE8D4793}" type="presParOf" srcId="{0180BB00-EFFE-4E48-B423-BB74E74EAB66}" destId="{8580012E-CB7B-4DC5-8060-AE3E9FEC71B7}" srcOrd="0" destOrd="0" presId="urn:microsoft.com/office/officeart/2005/8/layout/list1"/>
    <dgm:cxn modelId="{696FE3A3-83CD-497E-945F-A47DA78D17FC}" type="presParOf" srcId="{0180BB00-EFFE-4E48-B423-BB74E74EAB66}" destId="{E724C442-8B89-4AFF-92F2-CDA2BF7285DC}" srcOrd="1" destOrd="0" presId="urn:microsoft.com/office/officeart/2005/8/layout/list1"/>
    <dgm:cxn modelId="{32CB2605-AEAD-466C-B7E2-AA52791FB0CD}" type="presParOf" srcId="{EB98D2D9-FE23-42E8-9295-A6713A6DD551}" destId="{400C7EBA-58E5-4223-B6DC-180D5F2918D8}" srcOrd="1" destOrd="0" presId="urn:microsoft.com/office/officeart/2005/8/layout/list1"/>
    <dgm:cxn modelId="{C06C0DB2-CFAC-4F1C-9102-D3914D8B3007}" type="presParOf" srcId="{EB98D2D9-FE23-42E8-9295-A6713A6DD551}" destId="{A218E846-7C72-49F8-BD14-AA4C5950F4B9}" srcOrd="2" destOrd="0" presId="urn:microsoft.com/office/officeart/2005/8/layout/list1"/>
    <dgm:cxn modelId="{D198CA11-343C-414F-9B40-D44C3F0822FC}" type="presParOf" srcId="{EB98D2D9-FE23-42E8-9295-A6713A6DD551}" destId="{ACF2D8D8-C0B9-4947-8570-7EEBAC98D0F1}" srcOrd="3" destOrd="0" presId="urn:microsoft.com/office/officeart/2005/8/layout/list1"/>
    <dgm:cxn modelId="{9A356215-686A-44C2-B44B-70BEC901E92B}" type="presParOf" srcId="{EB98D2D9-FE23-42E8-9295-A6713A6DD551}" destId="{587A1123-9AB6-4A98-9D56-02378FB0915C}" srcOrd="4" destOrd="0" presId="urn:microsoft.com/office/officeart/2005/8/layout/list1"/>
    <dgm:cxn modelId="{C6E2DF5C-DA34-48D5-9A94-95DF9FECA972}" type="presParOf" srcId="{587A1123-9AB6-4A98-9D56-02378FB0915C}" destId="{5A8FE1C8-5728-4AB1-8B1D-5C15AB7B4EF4}" srcOrd="0" destOrd="0" presId="urn:microsoft.com/office/officeart/2005/8/layout/list1"/>
    <dgm:cxn modelId="{6C1D000B-6BDD-41E5-8472-8B385DBED9BD}" type="presParOf" srcId="{587A1123-9AB6-4A98-9D56-02378FB0915C}" destId="{8E97A930-9440-4903-BD38-CADDA3C59137}" srcOrd="1" destOrd="0" presId="urn:microsoft.com/office/officeart/2005/8/layout/list1"/>
    <dgm:cxn modelId="{19EB8FCD-D2EF-46E8-9DDE-1A4379D71094}" type="presParOf" srcId="{EB98D2D9-FE23-42E8-9295-A6713A6DD551}" destId="{E16E0E51-B006-4CE2-A88A-925B45DFDE4C}" srcOrd="5" destOrd="0" presId="urn:microsoft.com/office/officeart/2005/8/layout/list1"/>
    <dgm:cxn modelId="{3907ACBC-44C5-4EF0-8079-4C1ED2753C8A}" type="presParOf" srcId="{EB98D2D9-FE23-42E8-9295-A6713A6DD551}" destId="{9937E503-6F96-4DB2-B921-0236D881EE26}" srcOrd="6" destOrd="0" presId="urn:microsoft.com/office/officeart/2005/8/layout/list1"/>
    <dgm:cxn modelId="{E54A3BDB-0E76-425C-8031-1B07B471B9ED}" type="presParOf" srcId="{EB98D2D9-FE23-42E8-9295-A6713A6DD551}" destId="{0A93E192-EBF0-4B56-81E7-C65DFF98DA76}" srcOrd="7" destOrd="0" presId="urn:microsoft.com/office/officeart/2005/8/layout/list1"/>
    <dgm:cxn modelId="{438875EE-54DD-4C8F-A1D0-6520C77CC41F}" type="presParOf" srcId="{EB98D2D9-FE23-42E8-9295-A6713A6DD551}" destId="{CFEFDE66-1C9B-4CCC-9F6E-8F470B278053}" srcOrd="8" destOrd="0" presId="urn:microsoft.com/office/officeart/2005/8/layout/list1"/>
    <dgm:cxn modelId="{619A2E1E-C523-4110-9CB9-C83555AAA429}" type="presParOf" srcId="{CFEFDE66-1C9B-4CCC-9F6E-8F470B278053}" destId="{94CDB8A5-7FE1-4418-B0E9-BE92D8AE99AC}" srcOrd="0" destOrd="0" presId="urn:microsoft.com/office/officeart/2005/8/layout/list1"/>
    <dgm:cxn modelId="{941455EB-3169-4E5B-85A0-F5A83555A70C}" type="presParOf" srcId="{CFEFDE66-1C9B-4CCC-9F6E-8F470B278053}" destId="{EA308980-AC3F-4F58-8EE2-11A0CDFA3441}" srcOrd="1" destOrd="0" presId="urn:microsoft.com/office/officeart/2005/8/layout/list1"/>
    <dgm:cxn modelId="{A5AF2FF6-6187-4346-90AB-787E02507F28}" type="presParOf" srcId="{EB98D2D9-FE23-42E8-9295-A6713A6DD551}" destId="{355D3F0F-0759-4FF4-8920-0539E32ED15B}" srcOrd="9" destOrd="0" presId="urn:microsoft.com/office/officeart/2005/8/layout/list1"/>
    <dgm:cxn modelId="{15C0FCA7-A702-4AA6-BD99-F37DFEF34044}" type="presParOf" srcId="{EB98D2D9-FE23-42E8-9295-A6713A6DD551}" destId="{D5ABF5BA-FD97-442C-8899-30782F9A8768}" srcOrd="10" destOrd="0" presId="urn:microsoft.com/office/officeart/2005/8/layout/list1"/>
    <dgm:cxn modelId="{E357EDC6-5266-4075-89A3-628E1851964A}" type="presParOf" srcId="{EB98D2D9-FE23-42E8-9295-A6713A6DD551}" destId="{EBE8E116-3DE8-4362-8B70-F123BAC94998}" srcOrd="11" destOrd="0" presId="urn:microsoft.com/office/officeart/2005/8/layout/list1"/>
    <dgm:cxn modelId="{0724A6F2-ACAE-45B2-A1E2-2B239AED78F7}" type="presParOf" srcId="{EB98D2D9-FE23-42E8-9295-A6713A6DD551}" destId="{063AC1B5-78F3-4723-97B0-8CBFB1BF1AEE}" srcOrd="12" destOrd="0" presId="urn:microsoft.com/office/officeart/2005/8/layout/list1"/>
    <dgm:cxn modelId="{F902421A-8305-4171-9C8A-7CC4BD10B000}" type="presParOf" srcId="{063AC1B5-78F3-4723-97B0-8CBFB1BF1AEE}" destId="{3FC4A7F1-15CE-4A11-BA16-68DBE05B031D}" srcOrd="0" destOrd="0" presId="urn:microsoft.com/office/officeart/2005/8/layout/list1"/>
    <dgm:cxn modelId="{F665BE43-E738-4247-8290-D9D27B04AF38}" type="presParOf" srcId="{063AC1B5-78F3-4723-97B0-8CBFB1BF1AEE}" destId="{BF8C63BC-EF7A-43BF-8D77-5E279CFC22F0}" srcOrd="1" destOrd="0" presId="urn:microsoft.com/office/officeart/2005/8/layout/list1"/>
    <dgm:cxn modelId="{19E57239-33E5-439F-AF83-77EE1E508AAB}" type="presParOf" srcId="{EB98D2D9-FE23-42E8-9295-A6713A6DD551}" destId="{FE3BF298-BE45-4F00-9A6F-D9D86B39A255}" srcOrd="13" destOrd="0" presId="urn:microsoft.com/office/officeart/2005/8/layout/list1"/>
    <dgm:cxn modelId="{48A899B0-5720-4A4B-A282-7C645E61696A}" type="presParOf" srcId="{EB98D2D9-FE23-42E8-9295-A6713A6DD551}" destId="{4F1990CD-374B-4D88-90DE-60448A5A61CB}" srcOrd="14" destOrd="0" presId="urn:microsoft.com/office/officeart/2005/8/layout/list1"/>
    <dgm:cxn modelId="{AD04C7C2-D284-4BA5-80AC-F847BDFDD25F}" type="presParOf" srcId="{EB98D2D9-FE23-42E8-9295-A6713A6DD551}" destId="{AF0DFA97-3DAE-43D0-B392-E1ECCE57C813}" srcOrd="15" destOrd="0" presId="urn:microsoft.com/office/officeart/2005/8/layout/list1"/>
    <dgm:cxn modelId="{DE7686FE-0BED-47BF-B815-59CAEC8769AC}" type="presParOf" srcId="{EB98D2D9-FE23-42E8-9295-A6713A6DD551}" destId="{F3653ABC-1D2B-4DBC-9246-1B75E2ADC92D}" srcOrd="16" destOrd="0" presId="urn:microsoft.com/office/officeart/2005/8/layout/list1"/>
    <dgm:cxn modelId="{565C6F9E-A5DA-4934-AE95-24B1C26A562A}" type="presParOf" srcId="{F3653ABC-1D2B-4DBC-9246-1B75E2ADC92D}" destId="{6E3EC5D2-D0B8-4FB9-AA97-BBCD72F03BD5}" srcOrd="0" destOrd="0" presId="urn:microsoft.com/office/officeart/2005/8/layout/list1"/>
    <dgm:cxn modelId="{2230F416-15C5-4F1B-BD77-9D7201834082}" type="presParOf" srcId="{F3653ABC-1D2B-4DBC-9246-1B75E2ADC92D}" destId="{F8CDB94D-56A6-4676-A4A6-9B87FDECBCF7}" srcOrd="1" destOrd="0" presId="urn:microsoft.com/office/officeart/2005/8/layout/list1"/>
    <dgm:cxn modelId="{5737A361-359B-452F-80CA-E42498013057}" type="presParOf" srcId="{EB98D2D9-FE23-42E8-9295-A6713A6DD551}" destId="{1DDB12D7-F80D-41FD-8367-9E303D22AD62}" srcOrd="17" destOrd="0" presId="urn:microsoft.com/office/officeart/2005/8/layout/list1"/>
    <dgm:cxn modelId="{E07C569F-1817-40BB-B980-A506FBF797B9}" type="presParOf" srcId="{EB98D2D9-FE23-42E8-9295-A6713A6DD551}" destId="{2F6FFE46-3C6B-43F3-A757-4CC0E228D8C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40706-1FE0-46C6-8E78-AEF668E47397}">
      <dsp:nvSpPr>
        <dsp:cNvPr id="0" name=""/>
        <dsp:cNvSpPr/>
      </dsp:nvSpPr>
      <dsp:spPr>
        <a:xfrm>
          <a:off x="0" y="325073"/>
          <a:ext cx="838067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3459D-89A4-4277-BF11-0E0AF17A4FFF}">
      <dsp:nvSpPr>
        <dsp:cNvPr id="0" name=""/>
        <dsp:cNvSpPr/>
      </dsp:nvSpPr>
      <dsp:spPr>
        <a:xfrm>
          <a:off x="419033" y="44633"/>
          <a:ext cx="586647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9" tIns="0" rIns="2217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Industry Updates</a:t>
          </a:r>
          <a:endParaRPr lang="en-IE" sz="1900" kern="1200" dirty="0"/>
        </a:p>
      </dsp:txBody>
      <dsp:txXfrm>
        <a:off x="446413" y="72013"/>
        <a:ext cx="5811713" cy="506120"/>
      </dsp:txXfrm>
    </dsp:sp>
    <dsp:sp modelId="{64AB2B02-16F0-4A12-B20B-0059445161F1}">
      <dsp:nvSpPr>
        <dsp:cNvPr id="0" name=""/>
        <dsp:cNvSpPr/>
      </dsp:nvSpPr>
      <dsp:spPr>
        <a:xfrm>
          <a:off x="0" y="1186914"/>
          <a:ext cx="838067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3855D-08F2-4EC8-88E8-5B5C76A5B281}">
      <dsp:nvSpPr>
        <dsp:cNvPr id="0" name=""/>
        <dsp:cNvSpPr/>
      </dsp:nvSpPr>
      <dsp:spPr>
        <a:xfrm>
          <a:off x="419033" y="906474"/>
          <a:ext cx="586647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9" tIns="0" rIns="2217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Novel Therapies Overview</a:t>
          </a:r>
          <a:endParaRPr lang="en-IE" sz="1900" kern="1200" dirty="0"/>
        </a:p>
      </dsp:txBody>
      <dsp:txXfrm>
        <a:off x="446413" y="933854"/>
        <a:ext cx="5811713" cy="506120"/>
      </dsp:txXfrm>
    </dsp:sp>
    <dsp:sp modelId="{54953162-8E93-481C-8944-A70E11217124}">
      <dsp:nvSpPr>
        <dsp:cNvPr id="0" name=""/>
        <dsp:cNvSpPr/>
      </dsp:nvSpPr>
      <dsp:spPr>
        <a:xfrm>
          <a:off x="0" y="2048754"/>
          <a:ext cx="838067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AFF14-94E6-49E8-8019-C1DFB1D6AFF6}">
      <dsp:nvSpPr>
        <dsp:cNvPr id="0" name=""/>
        <dsp:cNvSpPr/>
      </dsp:nvSpPr>
      <dsp:spPr>
        <a:xfrm>
          <a:off x="419033" y="1768314"/>
          <a:ext cx="586647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9" tIns="0" rIns="2217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Case Study</a:t>
          </a:r>
          <a:endParaRPr lang="en-IE" sz="1900" kern="1200" dirty="0"/>
        </a:p>
      </dsp:txBody>
      <dsp:txXfrm>
        <a:off x="446413" y="1795694"/>
        <a:ext cx="5811713" cy="506120"/>
      </dsp:txXfrm>
    </dsp:sp>
    <dsp:sp modelId="{9149CB18-D803-4648-A883-4D29856E6BC3}">
      <dsp:nvSpPr>
        <dsp:cNvPr id="0" name=""/>
        <dsp:cNvSpPr/>
      </dsp:nvSpPr>
      <dsp:spPr>
        <a:xfrm>
          <a:off x="0" y="2910594"/>
          <a:ext cx="838067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C5B5F-281C-472F-A578-AA22E11134B0}">
      <dsp:nvSpPr>
        <dsp:cNvPr id="0" name=""/>
        <dsp:cNvSpPr/>
      </dsp:nvSpPr>
      <dsp:spPr>
        <a:xfrm>
          <a:off x="419033" y="2630154"/>
          <a:ext cx="586647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9" tIns="0" rIns="2217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Conclusions</a:t>
          </a:r>
          <a:endParaRPr lang="en-IE" sz="1900" kern="1200" dirty="0"/>
        </a:p>
      </dsp:txBody>
      <dsp:txXfrm>
        <a:off x="446413" y="2657534"/>
        <a:ext cx="581171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990A5-65D4-42F1-9789-B6A5679EAA99}">
      <dsp:nvSpPr>
        <dsp:cNvPr id="0" name=""/>
        <dsp:cNvSpPr/>
      </dsp:nvSpPr>
      <dsp:spPr>
        <a:xfrm>
          <a:off x="4341913" y="788924"/>
          <a:ext cx="1665539" cy="3701253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/>
            <a:t>Small Molecules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/>
            <a:t>Vaccines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/>
            <a:t>Monoclonal Antibodies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/>
            <a:t>Recombinant Proteins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>
              <a:solidFill>
                <a:schemeClr val="tx1"/>
              </a:solidFill>
            </a:rPr>
            <a:t>Oligonucleotides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>
              <a:solidFill>
                <a:schemeClr val="tx1"/>
              </a:solidFill>
            </a:rPr>
            <a:t>Gene Therapy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>
              <a:solidFill>
                <a:schemeClr val="tx1"/>
              </a:solidFill>
            </a:rPr>
            <a:t>Cell Therapy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>
              <a:solidFill>
                <a:schemeClr val="tx1"/>
              </a:solidFill>
            </a:rPr>
            <a:t>mRNA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accent2"/>
              </a:solidFill>
            </a:rPr>
            <a:t>Exosomes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accent2"/>
              </a:solidFill>
            </a:rPr>
            <a:t>Microbiome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accent2"/>
              </a:solidFill>
            </a:rPr>
            <a:t>Oncolytic Viruses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accent2"/>
              </a:solidFill>
            </a:rPr>
            <a:t>Gene Editing</a:t>
          </a:r>
        </a:p>
      </dsp:txBody>
      <dsp:txXfrm>
        <a:off x="4553291" y="788924"/>
        <a:ext cx="1454161" cy="3701253"/>
      </dsp:txXfrm>
    </dsp:sp>
    <dsp:sp modelId="{0F45834C-A08A-4688-B4F5-194626336D22}">
      <dsp:nvSpPr>
        <dsp:cNvPr id="0" name=""/>
        <dsp:cNvSpPr/>
      </dsp:nvSpPr>
      <dsp:spPr>
        <a:xfrm>
          <a:off x="4341913" y="0"/>
          <a:ext cx="1665539" cy="790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Future</a:t>
          </a:r>
          <a:endParaRPr lang="en-IE" sz="2700" kern="1200" dirty="0"/>
        </a:p>
      </dsp:txBody>
      <dsp:txXfrm>
        <a:off x="4341913" y="0"/>
        <a:ext cx="1665539" cy="790271"/>
      </dsp:txXfrm>
    </dsp:sp>
    <dsp:sp modelId="{3E630256-DA43-4029-9E9A-1160550BB5EF}">
      <dsp:nvSpPr>
        <dsp:cNvPr id="0" name=""/>
        <dsp:cNvSpPr/>
      </dsp:nvSpPr>
      <dsp:spPr>
        <a:xfrm>
          <a:off x="2675874" y="788924"/>
          <a:ext cx="1665539" cy="343723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656024"/>
            <a:satOff val="20143"/>
            <a:lumOff val="77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/>
            <a:t>Small Molecules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/>
            <a:t>Vaccines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/>
            <a:t>Monoclonal Antibodies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/>
            <a:t>Recombinant Proteins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accent3"/>
              </a:solidFill>
            </a:rPr>
            <a:t>Oligonucleotides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accent3"/>
              </a:solidFill>
            </a:rPr>
            <a:t>Gene Therapy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accent3"/>
              </a:solidFill>
            </a:rPr>
            <a:t>Cell Therapy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accent3"/>
              </a:solidFill>
            </a:rPr>
            <a:t>mRNA</a:t>
          </a:r>
        </a:p>
      </dsp:txBody>
      <dsp:txXfrm>
        <a:off x="2887252" y="788924"/>
        <a:ext cx="1454161" cy="3437231"/>
      </dsp:txXfrm>
    </dsp:sp>
    <dsp:sp modelId="{6B96A754-910F-4506-86F7-9DBB7B1B025F}">
      <dsp:nvSpPr>
        <dsp:cNvPr id="0" name=""/>
        <dsp:cNvSpPr/>
      </dsp:nvSpPr>
      <dsp:spPr>
        <a:xfrm>
          <a:off x="2675874" y="127970"/>
          <a:ext cx="1665539" cy="6609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Today</a:t>
          </a:r>
          <a:endParaRPr lang="en-IE" sz="2700" kern="1200" dirty="0"/>
        </a:p>
      </dsp:txBody>
      <dsp:txXfrm>
        <a:off x="2675874" y="127970"/>
        <a:ext cx="1665539" cy="660954"/>
      </dsp:txXfrm>
    </dsp:sp>
    <dsp:sp modelId="{1FB26390-DB93-4F7A-9DC0-78232D248832}">
      <dsp:nvSpPr>
        <dsp:cNvPr id="0" name=""/>
        <dsp:cNvSpPr/>
      </dsp:nvSpPr>
      <dsp:spPr>
        <a:xfrm>
          <a:off x="1010334" y="788924"/>
          <a:ext cx="1665539" cy="317275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1312048"/>
            <a:satOff val="40286"/>
            <a:lumOff val="155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300" kern="1200" dirty="0"/>
            <a:t>Small Molecules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300" kern="1200" dirty="0"/>
            <a:t>Vaccines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300" kern="1200" dirty="0"/>
            <a:t>Monoclonal Antibodies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300" kern="1200" dirty="0"/>
            <a:t>Recombinant Proteins</a:t>
          </a:r>
        </a:p>
      </dsp:txBody>
      <dsp:txXfrm>
        <a:off x="1221712" y="788924"/>
        <a:ext cx="1454161" cy="3172759"/>
      </dsp:txXfrm>
    </dsp:sp>
    <dsp:sp modelId="{CB764BE5-35ED-402D-A811-AD5D616E3C04}">
      <dsp:nvSpPr>
        <dsp:cNvPr id="0" name=""/>
        <dsp:cNvSpPr/>
      </dsp:nvSpPr>
      <dsp:spPr>
        <a:xfrm>
          <a:off x="1010334" y="259981"/>
          <a:ext cx="1665539" cy="5289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Past</a:t>
          </a:r>
          <a:endParaRPr lang="en-IE" sz="2700" kern="1200" dirty="0"/>
        </a:p>
      </dsp:txBody>
      <dsp:txXfrm>
        <a:off x="1010334" y="259981"/>
        <a:ext cx="1665539" cy="528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7FE7A-CB64-4347-9A46-7B8521AF83AE}">
      <dsp:nvSpPr>
        <dsp:cNvPr id="0" name=""/>
        <dsp:cNvSpPr/>
      </dsp:nvSpPr>
      <dsp:spPr>
        <a:xfrm>
          <a:off x="235" y="966810"/>
          <a:ext cx="1737355" cy="8722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Pre-Clinical</a:t>
          </a:r>
          <a:endParaRPr lang="en-IE" sz="1400" kern="1200" dirty="0"/>
        </a:p>
      </dsp:txBody>
      <dsp:txXfrm>
        <a:off x="235" y="966810"/>
        <a:ext cx="1519297" cy="872232"/>
      </dsp:txXfrm>
    </dsp:sp>
    <dsp:sp modelId="{C5173CE9-591B-4F8A-93D5-25216D0C0453}">
      <dsp:nvSpPr>
        <dsp:cNvPr id="0" name=""/>
        <dsp:cNvSpPr/>
      </dsp:nvSpPr>
      <dsp:spPr>
        <a:xfrm>
          <a:off x="1301475" y="966810"/>
          <a:ext cx="2180580" cy="872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Clinical Phase I</a:t>
          </a:r>
          <a:endParaRPr lang="en-IE" sz="1400" kern="1200" dirty="0"/>
        </a:p>
      </dsp:txBody>
      <dsp:txXfrm>
        <a:off x="1737591" y="966810"/>
        <a:ext cx="1308348" cy="872232"/>
      </dsp:txXfrm>
    </dsp:sp>
    <dsp:sp modelId="{4F1B7A30-A468-4F56-8958-B396FCB3555C}">
      <dsp:nvSpPr>
        <dsp:cNvPr id="0" name=""/>
        <dsp:cNvSpPr/>
      </dsp:nvSpPr>
      <dsp:spPr>
        <a:xfrm>
          <a:off x="3045939" y="966810"/>
          <a:ext cx="2421446" cy="872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Clinical Phase II/III</a:t>
          </a:r>
          <a:endParaRPr lang="en-IE" sz="1400" kern="1200" dirty="0"/>
        </a:p>
      </dsp:txBody>
      <dsp:txXfrm>
        <a:off x="3482055" y="966810"/>
        <a:ext cx="1549214" cy="872232"/>
      </dsp:txXfrm>
    </dsp:sp>
    <dsp:sp modelId="{7CC12EEA-7191-473C-84AD-EE1DD7E5D7B9}">
      <dsp:nvSpPr>
        <dsp:cNvPr id="0" name=""/>
        <dsp:cNvSpPr/>
      </dsp:nvSpPr>
      <dsp:spPr>
        <a:xfrm>
          <a:off x="5031270" y="966810"/>
          <a:ext cx="2537693" cy="872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Commercialization</a:t>
          </a:r>
          <a:endParaRPr lang="en-IE" sz="1400" kern="1200" dirty="0"/>
        </a:p>
      </dsp:txBody>
      <dsp:txXfrm>
        <a:off x="5467386" y="966810"/>
        <a:ext cx="1665461" cy="872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8E846-7C72-49F8-BD14-AA4C5950F4B9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4C442-8B89-4AFF-92F2-CDA2BF7285DC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Two floors – one mRNA production, second LNP formulation</a:t>
          </a:r>
          <a:endParaRPr lang="en-IE" sz="1800" kern="1200" dirty="0"/>
        </a:p>
      </dsp:txBody>
      <dsp:txXfrm>
        <a:off x="330739" y="65338"/>
        <a:ext cx="4215322" cy="479482"/>
      </dsp:txXfrm>
    </dsp:sp>
    <dsp:sp modelId="{9937E503-6F96-4DB2-B921-0236D881EE26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7A930-9440-4903-BD38-CADDA3C59137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Modular pre-fabricated cleanrooms – </a:t>
          </a:r>
          <a:r>
            <a:rPr lang="en-US" sz="1800" i="1" kern="1200" dirty="0"/>
            <a:t>already in construction!</a:t>
          </a:r>
          <a:endParaRPr lang="en-IE" sz="1800" i="1" kern="1200" dirty="0"/>
        </a:p>
      </dsp:txBody>
      <dsp:txXfrm>
        <a:off x="330739" y="881818"/>
        <a:ext cx="4215322" cy="479482"/>
      </dsp:txXfrm>
    </dsp:sp>
    <dsp:sp modelId="{D5ABF5BA-FD97-442C-8899-30782F9A8768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08980-AC3F-4F58-8EE2-11A0CDFA3441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Ceiling heights – 9 feet</a:t>
          </a:r>
          <a:endParaRPr lang="en-IE" sz="1800" kern="1200" dirty="0"/>
        </a:p>
      </dsp:txBody>
      <dsp:txXfrm>
        <a:off x="330739" y="1698298"/>
        <a:ext cx="4215322" cy="479482"/>
      </dsp:txXfrm>
    </dsp:sp>
    <dsp:sp modelId="{4F1990CD-374B-4D88-90DE-60448A5A61CB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C63BC-EF7A-43BF-8D77-5E279CFC22F0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Floor loading limited </a:t>
          </a:r>
          <a:endParaRPr lang="en-IE" sz="1800" kern="1200" dirty="0"/>
        </a:p>
      </dsp:txBody>
      <dsp:txXfrm>
        <a:off x="330739" y="2514779"/>
        <a:ext cx="4215322" cy="479482"/>
      </dsp:txXfrm>
    </dsp:sp>
    <dsp:sp modelId="{2F6FFE46-3C6B-43F3-A757-4CC0E228D8C7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DB94D-56A6-4676-A4A6-9B87FDECBCF7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Critical utilities </a:t>
          </a:r>
          <a:endParaRPr lang="en-IE" sz="1800" kern="1200" dirty="0"/>
        </a:p>
      </dsp:txBody>
      <dsp:txXfrm>
        <a:off x="330739" y="3331259"/>
        <a:ext cx="42153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B4471-5BF2-4966-ABE5-D24660960A01}" type="datetimeFigureOut">
              <a:rPr lang="en-IE" smtClean="0"/>
              <a:t>21/01/2022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E63A-8B81-4B4A-B556-417B129A6E1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240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8189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852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370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707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3759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0144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5386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4280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7012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4486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182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5986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2829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677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988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648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538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487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479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080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BE63A-8B81-4B4A-B556-417B129A6E1E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769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78" y="2878906"/>
            <a:ext cx="4099718" cy="12436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8" y="4436707"/>
            <a:ext cx="4099718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375"/>
              </a:spcAft>
              <a:buNone/>
              <a:defRPr sz="15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Information, Conference and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0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80" y="1878036"/>
            <a:ext cx="4099718" cy="147108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375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9" y="3429000"/>
            <a:ext cx="4099719" cy="1751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cap="all" baseline="0">
                <a:solidFill>
                  <a:schemeClr val="bg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803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919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60" y="1714501"/>
            <a:ext cx="4482043" cy="438017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3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92583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58" y="1714501"/>
            <a:ext cx="1959240" cy="4380178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02438" y="1714500"/>
            <a:ext cx="19579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02438" y="2148612"/>
            <a:ext cx="1957917" cy="3946069"/>
          </a:xfrm>
        </p:spPr>
        <p:txBody>
          <a:bodyPr/>
          <a:lstStyle>
            <a:lvl1pPr>
              <a:lnSpc>
                <a:spcPts val="1750"/>
              </a:lnSpc>
              <a:defRPr sz="137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680" y="2888943"/>
            <a:ext cx="4099718" cy="1330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" y="608687"/>
            <a:ext cx="2286000" cy="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63" rtl="0" eaLnBrk="1" latinLnBrk="0" hangingPunct="1">
        <a:lnSpc>
          <a:spcPts val="2625"/>
        </a:lnSpc>
        <a:spcBef>
          <a:spcPct val="0"/>
        </a:spcBef>
        <a:buNone/>
        <a:defRPr sz="2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2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4" indent="-214304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25" indent="-178586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79" y="1714499"/>
            <a:ext cx="8380677" cy="4380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7278" y="6229067"/>
            <a:ext cx="30437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25" b="1">
                <a:solidFill>
                  <a:schemeClr val="bg1"/>
                </a:solidFill>
              </a:defRPr>
            </a:lvl1pPr>
          </a:lstStyle>
          <a:p>
            <a:fld id="{677431CD-109D-4799-81C2-761F8C28FE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7776338" y="6478773"/>
            <a:ext cx="67507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750" b="1">
                <a:solidFill>
                  <a:schemeClr val="bg1"/>
                </a:solidFill>
              </a:rPr>
              <a:t>ispe.org</a:t>
            </a:r>
            <a:endParaRPr lang="en-CA" sz="750" b="1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70596" y="6482080"/>
            <a:ext cx="0" cy="1066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" y="6306128"/>
            <a:ext cx="1143055" cy="3676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2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Connecting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6473" y="6482221"/>
            <a:ext cx="112643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Pharmaceutical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9740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Knowledge</a:t>
            </a:r>
            <a:endParaRPr lang="en-CA" sz="75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375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85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2pPr>
      <a:lvl3pPr marL="213312" indent="-213312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Clr>
          <a:schemeClr val="accent2"/>
        </a:buClr>
        <a:buFont typeface="Arial" panose="020B0604020202020204" pitchFamily="34" charset="0"/>
        <a:buChar char="&gt;"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427616" indent="-214304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Char char="–"/>
        <a:tabLst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Avoid the pitfalls of pivoting between modalities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678" y="4263656"/>
            <a:ext cx="4099718" cy="1925651"/>
          </a:xfrm>
        </p:spPr>
        <p:txBody>
          <a:bodyPr/>
          <a:lstStyle/>
          <a:p>
            <a:r>
              <a:rPr lang="en-US" dirty="0">
                <a:solidFill>
                  <a:srgbClr val="00549F"/>
                </a:solidFill>
              </a:rPr>
              <a:t>Emily Thompson, DPS Group</a:t>
            </a:r>
          </a:p>
          <a:p>
            <a:r>
              <a:rPr lang="en-US" dirty="0">
                <a:solidFill>
                  <a:srgbClr val="00549F"/>
                </a:solidFill>
              </a:rPr>
              <a:t>Faryal Khan, DPS Group</a:t>
            </a:r>
          </a:p>
          <a:p>
            <a:endParaRPr lang="en-US" dirty="0">
              <a:solidFill>
                <a:srgbClr val="00549F"/>
              </a:solidFill>
            </a:endParaRPr>
          </a:p>
          <a:p>
            <a:r>
              <a:rPr lang="en-US" dirty="0">
                <a:solidFill>
                  <a:srgbClr val="00549F"/>
                </a:solidFill>
              </a:rPr>
              <a:t>February 15, 2022</a:t>
            </a:r>
          </a:p>
        </p:txBody>
      </p:sp>
    </p:spTree>
    <p:extLst>
      <p:ext uri="{BB962C8B-B14F-4D97-AF65-F5344CB8AC3E}">
        <p14:creationId xmlns:p14="http://schemas.microsoft.com/office/powerpoint/2010/main" val="279609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ABE58-ACDD-4A8A-9472-B2E3A9FA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10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E5E67-28E9-4E73-8CCC-2793D4609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360" y="1240900"/>
            <a:ext cx="1048490" cy="342638"/>
          </a:xfrm>
        </p:spPr>
        <p:txBody>
          <a:bodyPr/>
          <a:lstStyle/>
          <a:p>
            <a:r>
              <a:rPr lang="en-US" sz="1400" dirty="0">
                <a:solidFill>
                  <a:schemeClr val="accent3"/>
                </a:solidFill>
              </a:rPr>
              <a:t>mRNA 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(IVT)</a:t>
            </a:r>
            <a:endParaRPr lang="en-IE" sz="1400" dirty="0">
              <a:solidFill>
                <a:schemeClr val="accent3"/>
              </a:solidFill>
            </a:endParaRPr>
          </a:p>
        </p:txBody>
      </p:sp>
      <p:sp>
        <p:nvSpPr>
          <p:cNvPr id="13" name="Rechteck 52">
            <a:extLst>
              <a:ext uri="{FF2B5EF4-FFF2-40B4-BE49-F238E27FC236}">
                <a16:creationId xmlns:a16="http://schemas.microsoft.com/office/drawing/2014/main" id="{511A8E13-7612-4B56-92E6-F611D6DBAEB0}"/>
              </a:ext>
            </a:extLst>
          </p:cNvPr>
          <p:cNvSpPr/>
          <p:nvPr/>
        </p:nvSpPr>
        <p:spPr>
          <a:xfrm>
            <a:off x="1181972" y="1851287"/>
            <a:ext cx="1361439" cy="387798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plasmid</a:t>
            </a:r>
          </a:p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linearization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D9FA324-C04A-4BA1-83B1-E50978A40908}"/>
              </a:ext>
            </a:extLst>
          </p:cNvPr>
          <p:cNvSpPr/>
          <p:nvPr/>
        </p:nvSpPr>
        <p:spPr>
          <a:xfrm>
            <a:off x="3538647" y="1347072"/>
            <a:ext cx="225468" cy="20041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A0A81F3-FE6A-4CC0-89D6-293444A4938D}"/>
              </a:ext>
            </a:extLst>
          </p:cNvPr>
          <p:cNvSpPr/>
          <p:nvPr/>
        </p:nvSpPr>
        <p:spPr>
          <a:xfrm>
            <a:off x="4577223" y="1342483"/>
            <a:ext cx="225468" cy="20041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hteck 52">
            <a:extLst>
              <a:ext uri="{FF2B5EF4-FFF2-40B4-BE49-F238E27FC236}">
                <a16:creationId xmlns:a16="http://schemas.microsoft.com/office/drawing/2014/main" id="{ADAE7889-B421-45AF-A023-FB3D1D8B7D04}"/>
              </a:ext>
            </a:extLst>
          </p:cNvPr>
          <p:cNvSpPr/>
          <p:nvPr/>
        </p:nvSpPr>
        <p:spPr>
          <a:xfrm>
            <a:off x="3699514" y="1851288"/>
            <a:ext cx="877714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IVT</a:t>
            </a:r>
          </a:p>
        </p:txBody>
      </p:sp>
      <p:sp>
        <p:nvSpPr>
          <p:cNvPr id="15" name="Rechteck 52">
            <a:extLst>
              <a:ext uri="{FF2B5EF4-FFF2-40B4-BE49-F238E27FC236}">
                <a16:creationId xmlns:a16="http://schemas.microsoft.com/office/drawing/2014/main" id="{21F9E1EB-B404-474E-9421-EFE46C5E6334}"/>
              </a:ext>
            </a:extLst>
          </p:cNvPr>
          <p:cNvSpPr/>
          <p:nvPr/>
        </p:nvSpPr>
        <p:spPr>
          <a:xfrm>
            <a:off x="5860828" y="1851288"/>
            <a:ext cx="670878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TFF</a:t>
            </a:r>
          </a:p>
        </p:txBody>
      </p:sp>
      <p:sp>
        <p:nvSpPr>
          <p:cNvPr id="16" name="Rechteck 52">
            <a:extLst>
              <a:ext uri="{FF2B5EF4-FFF2-40B4-BE49-F238E27FC236}">
                <a16:creationId xmlns:a16="http://schemas.microsoft.com/office/drawing/2014/main" id="{6501D874-ACAB-4708-BFF1-D5B6D2B8AE28}"/>
              </a:ext>
            </a:extLst>
          </p:cNvPr>
          <p:cNvSpPr/>
          <p:nvPr/>
        </p:nvSpPr>
        <p:spPr>
          <a:xfrm>
            <a:off x="7870430" y="1841382"/>
            <a:ext cx="849952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bulk fill</a:t>
            </a:r>
          </a:p>
        </p:txBody>
      </p:sp>
      <p:sp>
        <p:nvSpPr>
          <p:cNvPr id="17" name="Rechteck 52">
            <a:extLst>
              <a:ext uri="{FF2B5EF4-FFF2-40B4-BE49-F238E27FC236}">
                <a16:creationId xmlns:a16="http://schemas.microsoft.com/office/drawing/2014/main" id="{95DD9FF3-8C2B-4EFF-BA8D-43AB42D6F229}"/>
              </a:ext>
            </a:extLst>
          </p:cNvPr>
          <p:cNvSpPr/>
          <p:nvPr/>
        </p:nvSpPr>
        <p:spPr>
          <a:xfrm>
            <a:off x="4729707" y="1851286"/>
            <a:ext cx="1012639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Digestion</a:t>
            </a:r>
          </a:p>
        </p:txBody>
      </p:sp>
      <p:sp>
        <p:nvSpPr>
          <p:cNvPr id="21" name="Rechteck 52">
            <a:extLst>
              <a:ext uri="{FF2B5EF4-FFF2-40B4-BE49-F238E27FC236}">
                <a16:creationId xmlns:a16="http://schemas.microsoft.com/office/drawing/2014/main" id="{60B5D403-07A8-4E2E-AA87-19C3D9F28287}"/>
              </a:ext>
            </a:extLst>
          </p:cNvPr>
          <p:cNvSpPr/>
          <p:nvPr/>
        </p:nvSpPr>
        <p:spPr>
          <a:xfrm>
            <a:off x="2644413" y="1851287"/>
            <a:ext cx="849952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TFF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FAA8564-FD78-4DF4-B7A0-17B2FC0492A4}"/>
              </a:ext>
            </a:extLst>
          </p:cNvPr>
          <p:cNvSpPr/>
          <p:nvPr/>
        </p:nvSpPr>
        <p:spPr>
          <a:xfrm>
            <a:off x="2504624" y="1347072"/>
            <a:ext cx="225468" cy="20041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37D7482-7007-4CBF-A866-13186D0037CB}"/>
              </a:ext>
            </a:extLst>
          </p:cNvPr>
          <p:cNvSpPr/>
          <p:nvPr/>
        </p:nvSpPr>
        <p:spPr>
          <a:xfrm>
            <a:off x="5641768" y="1337447"/>
            <a:ext cx="225468" cy="20041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84E866A-3C2B-43A8-BACD-EA35E677A2C4}"/>
              </a:ext>
            </a:extLst>
          </p:cNvPr>
          <p:cNvSpPr/>
          <p:nvPr/>
        </p:nvSpPr>
        <p:spPr>
          <a:xfrm>
            <a:off x="6655119" y="1339062"/>
            <a:ext cx="225468" cy="20041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hteck 52">
            <a:extLst>
              <a:ext uri="{FF2B5EF4-FFF2-40B4-BE49-F238E27FC236}">
                <a16:creationId xmlns:a16="http://schemas.microsoft.com/office/drawing/2014/main" id="{930578E2-A82B-48C9-8066-B7D3B78408F8}"/>
              </a:ext>
            </a:extLst>
          </p:cNvPr>
          <p:cNvSpPr/>
          <p:nvPr/>
        </p:nvSpPr>
        <p:spPr>
          <a:xfrm>
            <a:off x="6616551" y="1830379"/>
            <a:ext cx="1161179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err="1">
                <a:solidFill>
                  <a:schemeClr val="accent3">
                    <a:lumMod val="75000"/>
                  </a:schemeClr>
                </a:solidFill>
              </a:rPr>
              <a:t>chrom</a:t>
            </a: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Rechteck 52">
            <a:extLst>
              <a:ext uri="{FF2B5EF4-FFF2-40B4-BE49-F238E27FC236}">
                <a16:creationId xmlns:a16="http://schemas.microsoft.com/office/drawing/2014/main" id="{88754E36-ACDB-4076-8C6A-708356D9AA7E}"/>
              </a:ext>
            </a:extLst>
          </p:cNvPr>
          <p:cNvSpPr/>
          <p:nvPr/>
        </p:nvSpPr>
        <p:spPr>
          <a:xfrm>
            <a:off x="1223913" y="3578651"/>
            <a:ext cx="1361439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1"/>
                </a:solidFill>
              </a:rPr>
              <a:t>cell expansion</a:t>
            </a:r>
          </a:p>
        </p:txBody>
      </p:sp>
      <p:sp>
        <p:nvSpPr>
          <p:cNvPr id="39" name="Rechteck 52">
            <a:extLst>
              <a:ext uri="{FF2B5EF4-FFF2-40B4-BE49-F238E27FC236}">
                <a16:creationId xmlns:a16="http://schemas.microsoft.com/office/drawing/2014/main" id="{B16B45C2-C93A-449D-9148-D0F58C97A7CE}"/>
              </a:ext>
            </a:extLst>
          </p:cNvPr>
          <p:cNvSpPr/>
          <p:nvPr/>
        </p:nvSpPr>
        <p:spPr>
          <a:xfrm>
            <a:off x="4069992" y="3578651"/>
            <a:ext cx="868040" cy="387798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1"/>
                </a:solidFill>
              </a:rPr>
              <a:t>depth filtration</a:t>
            </a:r>
          </a:p>
        </p:txBody>
      </p:sp>
      <p:sp>
        <p:nvSpPr>
          <p:cNvPr id="40" name="Rechteck 52">
            <a:extLst>
              <a:ext uri="{FF2B5EF4-FFF2-40B4-BE49-F238E27FC236}">
                <a16:creationId xmlns:a16="http://schemas.microsoft.com/office/drawing/2014/main" id="{275208D4-EC5D-4E9E-923D-3E623CF1F6AC}"/>
              </a:ext>
            </a:extLst>
          </p:cNvPr>
          <p:cNvSpPr/>
          <p:nvPr/>
        </p:nvSpPr>
        <p:spPr>
          <a:xfrm>
            <a:off x="5335182" y="3578651"/>
            <a:ext cx="868040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err="1">
                <a:solidFill>
                  <a:schemeClr val="accent1"/>
                </a:solidFill>
              </a:rPr>
              <a:t>chrom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41" name="Rechteck 52">
            <a:extLst>
              <a:ext uri="{FF2B5EF4-FFF2-40B4-BE49-F238E27FC236}">
                <a16:creationId xmlns:a16="http://schemas.microsoft.com/office/drawing/2014/main" id="{CAB5FBE3-E236-482E-999C-5961A2EF4807}"/>
              </a:ext>
            </a:extLst>
          </p:cNvPr>
          <p:cNvSpPr/>
          <p:nvPr/>
        </p:nvSpPr>
        <p:spPr>
          <a:xfrm>
            <a:off x="6572689" y="3578651"/>
            <a:ext cx="791506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1"/>
                </a:solidFill>
              </a:rPr>
              <a:t>TFF</a:t>
            </a:r>
          </a:p>
        </p:txBody>
      </p:sp>
      <p:sp>
        <p:nvSpPr>
          <p:cNvPr id="42" name="Rechteck 52">
            <a:extLst>
              <a:ext uri="{FF2B5EF4-FFF2-40B4-BE49-F238E27FC236}">
                <a16:creationId xmlns:a16="http://schemas.microsoft.com/office/drawing/2014/main" id="{6DE4F0FA-E8CD-46B7-901A-F4860AAFE316}"/>
              </a:ext>
            </a:extLst>
          </p:cNvPr>
          <p:cNvSpPr/>
          <p:nvPr/>
        </p:nvSpPr>
        <p:spPr>
          <a:xfrm>
            <a:off x="7596317" y="3578651"/>
            <a:ext cx="1229357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1"/>
                </a:solidFill>
              </a:rPr>
              <a:t>fill/finish</a:t>
            </a:r>
          </a:p>
        </p:txBody>
      </p:sp>
      <p:sp>
        <p:nvSpPr>
          <p:cNvPr id="47" name="Rechteck 52">
            <a:extLst>
              <a:ext uri="{FF2B5EF4-FFF2-40B4-BE49-F238E27FC236}">
                <a16:creationId xmlns:a16="http://schemas.microsoft.com/office/drawing/2014/main" id="{24A2FD02-0CE3-4113-B6ED-63DC1A52EB13}"/>
              </a:ext>
            </a:extLst>
          </p:cNvPr>
          <p:cNvSpPr/>
          <p:nvPr/>
        </p:nvSpPr>
        <p:spPr>
          <a:xfrm>
            <a:off x="2562360" y="3578651"/>
            <a:ext cx="1361439" cy="387798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1"/>
                </a:solidFill>
              </a:rPr>
              <a:t>vector production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FA146EDB-DB11-417C-9B70-1CF114E638D8}"/>
              </a:ext>
            </a:extLst>
          </p:cNvPr>
          <p:cNvSpPr txBox="1">
            <a:spLocks/>
          </p:cNvSpPr>
          <p:nvPr/>
        </p:nvSpPr>
        <p:spPr>
          <a:xfrm>
            <a:off x="386226" y="4764127"/>
            <a:ext cx="1066713" cy="658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CAR-T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Cell Therapy</a:t>
            </a:r>
            <a:endParaRPr lang="en-IE" sz="1400" dirty="0">
              <a:solidFill>
                <a:schemeClr val="accent2"/>
              </a:solidFill>
            </a:endParaRPr>
          </a:p>
        </p:txBody>
      </p:sp>
      <p:sp>
        <p:nvSpPr>
          <p:cNvPr id="63" name="Rechteck 52">
            <a:extLst>
              <a:ext uri="{FF2B5EF4-FFF2-40B4-BE49-F238E27FC236}">
                <a16:creationId xmlns:a16="http://schemas.microsoft.com/office/drawing/2014/main" id="{ABCA3D69-C7F8-4DC8-B0D7-CFCEF65782BB}"/>
              </a:ext>
            </a:extLst>
          </p:cNvPr>
          <p:cNvSpPr/>
          <p:nvPr/>
        </p:nvSpPr>
        <p:spPr>
          <a:xfrm>
            <a:off x="1282974" y="5272122"/>
            <a:ext cx="1361439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2"/>
                </a:solidFill>
              </a:rPr>
              <a:t>apheresis</a:t>
            </a:r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3662AA00-7212-4950-902D-2E4B868A7357}"/>
              </a:ext>
            </a:extLst>
          </p:cNvPr>
          <p:cNvSpPr txBox="1">
            <a:spLocks/>
          </p:cNvSpPr>
          <p:nvPr/>
        </p:nvSpPr>
        <p:spPr>
          <a:xfrm>
            <a:off x="413791" y="3019792"/>
            <a:ext cx="843611" cy="658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Viral Vector</a:t>
            </a:r>
            <a:endParaRPr lang="en-IE" sz="1400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347D687-C3A1-4B23-AE70-7B2368110A30}"/>
              </a:ext>
            </a:extLst>
          </p:cNvPr>
          <p:cNvSpPr txBox="1">
            <a:spLocks/>
          </p:cNvSpPr>
          <p:nvPr/>
        </p:nvSpPr>
        <p:spPr>
          <a:xfrm>
            <a:off x="379679" y="382326"/>
            <a:ext cx="8380677" cy="9458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Process Overview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8B7ED84-7B9A-41DB-934B-802C2D2699E8}"/>
              </a:ext>
            </a:extLst>
          </p:cNvPr>
          <p:cNvGrpSpPr>
            <a:grpSpLocks noChangeAspect="1"/>
          </p:cNvGrpSpPr>
          <p:nvPr/>
        </p:nvGrpSpPr>
        <p:grpSpPr>
          <a:xfrm>
            <a:off x="1762530" y="4547504"/>
            <a:ext cx="466984" cy="620844"/>
            <a:chOff x="6186488" y="5014913"/>
            <a:chExt cx="274638" cy="365125"/>
          </a:xfrm>
          <a:solidFill>
            <a:schemeClr val="accent2"/>
          </a:solidFill>
        </p:grpSpPr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DBA4AE7D-3486-437E-91A5-370249E83D6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200775" y="5167313"/>
              <a:ext cx="244475" cy="150813"/>
            </a:xfrm>
            <a:custGeom>
              <a:avLst/>
              <a:gdLst>
                <a:gd name="T0" fmla="*/ 2464 w 3377"/>
                <a:gd name="T1" fmla="*/ 97 h 2109"/>
                <a:gd name="T2" fmla="*/ 2515 w 3377"/>
                <a:gd name="T3" fmla="*/ 253 h 2109"/>
                <a:gd name="T4" fmla="*/ 2532 w 3377"/>
                <a:gd name="T5" fmla="*/ 422 h 2109"/>
                <a:gd name="T6" fmla="*/ 2505 w 3377"/>
                <a:gd name="T7" fmla="*/ 633 h 2109"/>
                <a:gd name="T8" fmla="*/ 2410 w 3377"/>
                <a:gd name="T9" fmla="*/ 860 h 2109"/>
                <a:gd name="T10" fmla="*/ 2256 w 3377"/>
                <a:gd name="T11" fmla="*/ 1046 h 2109"/>
                <a:gd name="T12" fmla="*/ 2054 w 3377"/>
                <a:gd name="T13" fmla="*/ 1183 h 2109"/>
                <a:gd name="T14" fmla="*/ 1817 w 3377"/>
                <a:gd name="T15" fmla="*/ 1256 h 2109"/>
                <a:gd name="T16" fmla="*/ 1603 w 3377"/>
                <a:gd name="T17" fmla="*/ 1261 h 2109"/>
                <a:gd name="T18" fmla="*/ 1360 w 3377"/>
                <a:gd name="T19" fmla="*/ 1199 h 2109"/>
                <a:gd name="T20" fmla="*/ 1152 w 3377"/>
                <a:gd name="T21" fmla="*/ 1073 h 2109"/>
                <a:gd name="T22" fmla="*/ 989 w 3377"/>
                <a:gd name="T23" fmla="*/ 894 h 2109"/>
                <a:gd name="T24" fmla="*/ 883 w 3377"/>
                <a:gd name="T25" fmla="*/ 672 h 2109"/>
                <a:gd name="T26" fmla="*/ 845 w 3377"/>
                <a:gd name="T27" fmla="*/ 422 h 2109"/>
                <a:gd name="T28" fmla="*/ 857 w 3377"/>
                <a:gd name="T29" fmla="*/ 280 h 2109"/>
                <a:gd name="T30" fmla="*/ 903 w 3377"/>
                <a:gd name="T31" fmla="*/ 121 h 2109"/>
                <a:gd name="T32" fmla="*/ 0 w 3377"/>
                <a:gd name="T33" fmla="*/ 0 h 2109"/>
                <a:gd name="T34" fmla="*/ 7 w 3377"/>
                <a:gd name="T35" fmla="*/ 580 h 2109"/>
                <a:gd name="T36" fmla="*/ 45 w 3377"/>
                <a:gd name="T37" fmla="*/ 814 h 2109"/>
                <a:gd name="T38" fmla="*/ 116 w 3377"/>
                <a:gd name="T39" fmla="*/ 1042 h 2109"/>
                <a:gd name="T40" fmla="*/ 216 w 3377"/>
                <a:gd name="T41" fmla="*/ 1258 h 2109"/>
                <a:gd name="T42" fmla="*/ 346 w 3377"/>
                <a:gd name="T43" fmla="*/ 1459 h 2109"/>
                <a:gd name="T44" fmla="*/ 505 w 3377"/>
                <a:gd name="T45" fmla="*/ 1640 h 2109"/>
                <a:gd name="T46" fmla="*/ 690 w 3377"/>
                <a:gd name="T47" fmla="*/ 1797 h 2109"/>
                <a:gd name="T48" fmla="*/ 903 w 3377"/>
                <a:gd name="T49" fmla="*/ 1928 h 2109"/>
                <a:gd name="T50" fmla="*/ 1141 w 3377"/>
                <a:gd name="T51" fmla="*/ 2026 h 2109"/>
                <a:gd name="T52" fmla="*/ 1403 w 3377"/>
                <a:gd name="T53" fmla="*/ 2087 h 2109"/>
                <a:gd name="T54" fmla="*/ 1688 w 3377"/>
                <a:gd name="T55" fmla="*/ 2109 h 2109"/>
                <a:gd name="T56" fmla="*/ 1928 w 3377"/>
                <a:gd name="T57" fmla="*/ 2095 h 2109"/>
                <a:gd name="T58" fmla="*/ 2194 w 3377"/>
                <a:gd name="T59" fmla="*/ 2039 h 2109"/>
                <a:gd name="T60" fmla="*/ 2436 w 3377"/>
                <a:gd name="T61" fmla="*/ 1947 h 2109"/>
                <a:gd name="T62" fmla="*/ 2652 w 3377"/>
                <a:gd name="T63" fmla="*/ 1821 h 2109"/>
                <a:gd name="T64" fmla="*/ 2843 w 3377"/>
                <a:gd name="T65" fmla="*/ 1668 h 2109"/>
                <a:gd name="T66" fmla="*/ 3006 w 3377"/>
                <a:gd name="T67" fmla="*/ 1490 h 2109"/>
                <a:gd name="T68" fmla="*/ 3141 w 3377"/>
                <a:gd name="T69" fmla="*/ 1292 h 2109"/>
                <a:gd name="T70" fmla="*/ 3247 w 3377"/>
                <a:gd name="T71" fmla="*/ 1078 h 2109"/>
                <a:gd name="T72" fmla="*/ 3322 w 3377"/>
                <a:gd name="T73" fmla="*/ 852 h 2109"/>
                <a:gd name="T74" fmla="*/ 3366 w 3377"/>
                <a:gd name="T75" fmla="*/ 619 h 2109"/>
                <a:gd name="T76" fmla="*/ 3377 w 3377"/>
                <a:gd name="T77" fmla="*/ 0 h 2109"/>
                <a:gd name="T78" fmla="*/ 1737 w 3377"/>
                <a:gd name="T79" fmla="*/ 824 h 2109"/>
                <a:gd name="T80" fmla="*/ 1825 w 3377"/>
                <a:gd name="T81" fmla="*/ 796 h 2109"/>
                <a:gd name="T82" fmla="*/ 1901 w 3377"/>
                <a:gd name="T83" fmla="*/ 746 h 2109"/>
                <a:gd name="T84" fmla="*/ 1959 w 3377"/>
                <a:gd name="T85" fmla="*/ 675 h 2109"/>
                <a:gd name="T86" fmla="*/ 1995 w 3377"/>
                <a:gd name="T87" fmla="*/ 590 h 2109"/>
                <a:gd name="T88" fmla="*/ 2005 w 3377"/>
                <a:gd name="T89" fmla="*/ 512 h 2109"/>
                <a:gd name="T90" fmla="*/ 1981 w 3377"/>
                <a:gd name="T91" fmla="*/ 409 h 2109"/>
                <a:gd name="T92" fmla="*/ 1875 w 3377"/>
                <a:gd name="T93" fmla="*/ 222 h 2109"/>
                <a:gd name="T94" fmla="*/ 1723 w 3377"/>
                <a:gd name="T95" fmla="*/ 29 h 2109"/>
                <a:gd name="T96" fmla="*/ 1679 w 3377"/>
                <a:gd name="T97" fmla="*/ 16 h 2109"/>
                <a:gd name="T98" fmla="*/ 1598 w 3377"/>
                <a:gd name="T99" fmla="*/ 95 h 2109"/>
                <a:gd name="T100" fmla="*/ 1453 w 3377"/>
                <a:gd name="T101" fmla="*/ 295 h 2109"/>
                <a:gd name="T102" fmla="*/ 1383 w 3377"/>
                <a:gd name="T103" fmla="*/ 445 h 2109"/>
                <a:gd name="T104" fmla="*/ 1373 w 3377"/>
                <a:gd name="T105" fmla="*/ 528 h 2109"/>
                <a:gd name="T106" fmla="*/ 1391 w 3377"/>
                <a:gd name="T107" fmla="*/ 620 h 2109"/>
                <a:gd name="T108" fmla="*/ 1435 w 3377"/>
                <a:gd name="T109" fmla="*/ 701 h 2109"/>
                <a:gd name="T110" fmla="*/ 1499 w 3377"/>
                <a:gd name="T111" fmla="*/ 765 h 2109"/>
                <a:gd name="T112" fmla="*/ 1580 w 3377"/>
                <a:gd name="T113" fmla="*/ 809 h 2109"/>
                <a:gd name="T114" fmla="*/ 1672 w 3377"/>
                <a:gd name="T115" fmla="*/ 827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77" h="2109">
                  <a:moveTo>
                    <a:pt x="2415" y="0"/>
                  </a:moveTo>
                  <a:lnTo>
                    <a:pt x="2415" y="0"/>
                  </a:lnTo>
                  <a:lnTo>
                    <a:pt x="2429" y="23"/>
                  </a:lnTo>
                  <a:lnTo>
                    <a:pt x="2441" y="47"/>
                  </a:lnTo>
                  <a:lnTo>
                    <a:pt x="2454" y="72"/>
                  </a:lnTo>
                  <a:lnTo>
                    <a:pt x="2464" y="97"/>
                  </a:lnTo>
                  <a:lnTo>
                    <a:pt x="2474" y="121"/>
                  </a:lnTo>
                  <a:lnTo>
                    <a:pt x="2485" y="147"/>
                  </a:lnTo>
                  <a:lnTo>
                    <a:pt x="2493" y="173"/>
                  </a:lnTo>
                  <a:lnTo>
                    <a:pt x="2501" y="199"/>
                  </a:lnTo>
                  <a:lnTo>
                    <a:pt x="2508" y="226"/>
                  </a:lnTo>
                  <a:lnTo>
                    <a:pt x="2515" y="253"/>
                  </a:lnTo>
                  <a:lnTo>
                    <a:pt x="2520" y="280"/>
                  </a:lnTo>
                  <a:lnTo>
                    <a:pt x="2524" y="308"/>
                  </a:lnTo>
                  <a:lnTo>
                    <a:pt x="2528" y="336"/>
                  </a:lnTo>
                  <a:lnTo>
                    <a:pt x="2530" y="364"/>
                  </a:lnTo>
                  <a:lnTo>
                    <a:pt x="2532" y="393"/>
                  </a:lnTo>
                  <a:lnTo>
                    <a:pt x="2532" y="422"/>
                  </a:lnTo>
                  <a:lnTo>
                    <a:pt x="2532" y="422"/>
                  </a:lnTo>
                  <a:lnTo>
                    <a:pt x="2531" y="465"/>
                  </a:lnTo>
                  <a:lnTo>
                    <a:pt x="2528" y="508"/>
                  </a:lnTo>
                  <a:lnTo>
                    <a:pt x="2523" y="550"/>
                  </a:lnTo>
                  <a:lnTo>
                    <a:pt x="2516" y="591"/>
                  </a:lnTo>
                  <a:lnTo>
                    <a:pt x="2505" y="633"/>
                  </a:lnTo>
                  <a:lnTo>
                    <a:pt x="2494" y="672"/>
                  </a:lnTo>
                  <a:lnTo>
                    <a:pt x="2481" y="711"/>
                  </a:lnTo>
                  <a:lnTo>
                    <a:pt x="2466" y="750"/>
                  </a:lnTo>
                  <a:lnTo>
                    <a:pt x="2449" y="787"/>
                  </a:lnTo>
                  <a:lnTo>
                    <a:pt x="2431" y="823"/>
                  </a:lnTo>
                  <a:lnTo>
                    <a:pt x="2410" y="860"/>
                  </a:lnTo>
                  <a:lnTo>
                    <a:pt x="2388" y="894"/>
                  </a:lnTo>
                  <a:lnTo>
                    <a:pt x="2364" y="927"/>
                  </a:lnTo>
                  <a:lnTo>
                    <a:pt x="2340" y="958"/>
                  </a:lnTo>
                  <a:lnTo>
                    <a:pt x="2313" y="989"/>
                  </a:lnTo>
                  <a:lnTo>
                    <a:pt x="2285" y="1018"/>
                  </a:lnTo>
                  <a:lnTo>
                    <a:pt x="2256" y="1046"/>
                  </a:lnTo>
                  <a:lnTo>
                    <a:pt x="2226" y="1073"/>
                  </a:lnTo>
                  <a:lnTo>
                    <a:pt x="2194" y="1098"/>
                  </a:lnTo>
                  <a:lnTo>
                    <a:pt x="2161" y="1121"/>
                  </a:lnTo>
                  <a:lnTo>
                    <a:pt x="2126" y="1143"/>
                  </a:lnTo>
                  <a:lnTo>
                    <a:pt x="2091" y="1164"/>
                  </a:lnTo>
                  <a:lnTo>
                    <a:pt x="2054" y="1183"/>
                  </a:lnTo>
                  <a:lnTo>
                    <a:pt x="2017" y="1199"/>
                  </a:lnTo>
                  <a:lnTo>
                    <a:pt x="1978" y="1215"/>
                  </a:lnTo>
                  <a:lnTo>
                    <a:pt x="1939" y="1228"/>
                  </a:lnTo>
                  <a:lnTo>
                    <a:pt x="1900" y="1239"/>
                  </a:lnTo>
                  <a:lnTo>
                    <a:pt x="1858" y="1249"/>
                  </a:lnTo>
                  <a:lnTo>
                    <a:pt x="1817" y="1256"/>
                  </a:lnTo>
                  <a:lnTo>
                    <a:pt x="1774" y="1261"/>
                  </a:lnTo>
                  <a:lnTo>
                    <a:pt x="1732" y="1264"/>
                  </a:lnTo>
                  <a:lnTo>
                    <a:pt x="1688" y="1265"/>
                  </a:lnTo>
                  <a:lnTo>
                    <a:pt x="1688" y="1265"/>
                  </a:lnTo>
                  <a:lnTo>
                    <a:pt x="1645" y="1264"/>
                  </a:lnTo>
                  <a:lnTo>
                    <a:pt x="1603" y="1261"/>
                  </a:lnTo>
                  <a:lnTo>
                    <a:pt x="1560" y="1256"/>
                  </a:lnTo>
                  <a:lnTo>
                    <a:pt x="1519" y="1249"/>
                  </a:lnTo>
                  <a:lnTo>
                    <a:pt x="1477" y="1239"/>
                  </a:lnTo>
                  <a:lnTo>
                    <a:pt x="1438" y="1228"/>
                  </a:lnTo>
                  <a:lnTo>
                    <a:pt x="1399" y="1215"/>
                  </a:lnTo>
                  <a:lnTo>
                    <a:pt x="1360" y="1199"/>
                  </a:lnTo>
                  <a:lnTo>
                    <a:pt x="1323" y="1183"/>
                  </a:lnTo>
                  <a:lnTo>
                    <a:pt x="1286" y="1164"/>
                  </a:lnTo>
                  <a:lnTo>
                    <a:pt x="1251" y="1143"/>
                  </a:lnTo>
                  <a:lnTo>
                    <a:pt x="1216" y="1121"/>
                  </a:lnTo>
                  <a:lnTo>
                    <a:pt x="1183" y="1098"/>
                  </a:lnTo>
                  <a:lnTo>
                    <a:pt x="1152" y="1073"/>
                  </a:lnTo>
                  <a:lnTo>
                    <a:pt x="1121" y="1046"/>
                  </a:lnTo>
                  <a:lnTo>
                    <a:pt x="1092" y="1018"/>
                  </a:lnTo>
                  <a:lnTo>
                    <a:pt x="1064" y="989"/>
                  </a:lnTo>
                  <a:lnTo>
                    <a:pt x="1037" y="958"/>
                  </a:lnTo>
                  <a:lnTo>
                    <a:pt x="1012" y="927"/>
                  </a:lnTo>
                  <a:lnTo>
                    <a:pt x="989" y="894"/>
                  </a:lnTo>
                  <a:lnTo>
                    <a:pt x="967" y="860"/>
                  </a:lnTo>
                  <a:lnTo>
                    <a:pt x="946" y="823"/>
                  </a:lnTo>
                  <a:lnTo>
                    <a:pt x="927" y="787"/>
                  </a:lnTo>
                  <a:lnTo>
                    <a:pt x="911" y="750"/>
                  </a:lnTo>
                  <a:lnTo>
                    <a:pt x="895" y="711"/>
                  </a:lnTo>
                  <a:lnTo>
                    <a:pt x="883" y="672"/>
                  </a:lnTo>
                  <a:lnTo>
                    <a:pt x="872" y="633"/>
                  </a:lnTo>
                  <a:lnTo>
                    <a:pt x="861" y="591"/>
                  </a:lnTo>
                  <a:lnTo>
                    <a:pt x="854" y="550"/>
                  </a:lnTo>
                  <a:lnTo>
                    <a:pt x="849" y="508"/>
                  </a:lnTo>
                  <a:lnTo>
                    <a:pt x="846" y="465"/>
                  </a:lnTo>
                  <a:lnTo>
                    <a:pt x="845" y="422"/>
                  </a:lnTo>
                  <a:lnTo>
                    <a:pt x="845" y="422"/>
                  </a:lnTo>
                  <a:lnTo>
                    <a:pt x="845" y="393"/>
                  </a:lnTo>
                  <a:lnTo>
                    <a:pt x="847" y="364"/>
                  </a:lnTo>
                  <a:lnTo>
                    <a:pt x="849" y="336"/>
                  </a:lnTo>
                  <a:lnTo>
                    <a:pt x="853" y="308"/>
                  </a:lnTo>
                  <a:lnTo>
                    <a:pt x="857" y="280"/>
                  </a:lnTo>
                  <a:lnTo>
                    <a:pt x="862" y="253"/>
                  </a:lnTo>
                  <a:lnTo>
                    <a:pt x="868" y="226"/>
                  </a:lnTo>
                  <a:lnTo>
                    <a:pt x="876" y="199"/>
                  </a:lnTo>
                  <a:lnTo>
                    <a:pt x="884" y="173"/>
                  </a:lnTo>
                  <a:lnTo>
                    <a:pt x="892" y="147"/>
                  </a:lnTo>
                  <a:lnTo>
                    <a:pt x="903" y="121"/>
                  </a:lnTo>
                  <a:lnTo>
                    <a:pt x="913" y="97"/>
                  </a:lnTo>
                  <a:lnTo>
                    <a:pt x="923" y="72"/>
                  </a:lnTo>
                  <a:lnTo>
                    <a:pt x="936" y="47"/>
                  </a:lnTo>
                  <a:lnTo>
                    <a:pt x="948" y="23"/>
                  </a:lnTo>
                  <a:lnTo>
                    <a:pt x="962" y="0"/>
                  </a:lnTo>
                  <a:lnTo>
                    <a:pt x="0" y="0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1" y="461"/>
                  </a:lnTo>
                  <a:lnTo>
                    <a:pt x="2" y="500"/>
                  </a:lnTo>
                  <a:lnTo>
                    <a:pt x="4" y="540"/>
                  </a:lnTo>
                  <a:lnTo>
                    <a:pt x="7" y="580"/>
                  </a:lnTo>
                  <a:lnTo>
                    <a:pt x="11" y="619"/>
                  </a:lnTo>
                  <a:lnTo>
                    <a:pt x="16" y="659"/>
                  </a:lnTo>
                  <a:lnTo>
                    <a:pt x="23" y="697"/>
                  </a:lnTo>
                  <a:lnTo>
                    <a:pt x="30" y="736"/>
                  </a:lnTo>
                  <a:lnTo>
                    <a:pt x="37" y="776"/>
                  </a:lnTo>
                  <a:lnTo>
                    <a:pt x="45" y="814"/>
                  </a:lnTo>
                  <a:lnTo>
                    <a:pt x="55" y="852"/>
                  </a:lnTo>
                  <a:lnTo>
                    <a:pt x="65" y="891"/>
                  </a:lnTo>
                  <a:lnTo>
                    <a:pt x="76" y="929"/>
                  </a:lnTo>
                  <a:lnTo>
                    <a:pt x="89" y="966"/>
                  </a:lnTo>
                  <a:lnTo>
                    <a:pt x="101" y="1004"/>
                  </a:lnTo>
                  <a:lnTo>
                    <a:pt x="116" y="1042"/>
                  </a:lnTo>
                  <a:lnTo>
                    <a:pt x="130" y="1078"/>
                  </a:lnTo>
                  <a:lnTo>
                    <a:pt x="146" y="1115"/>
                  </a:lnTo>
                  <a:lnTo>
                    <a:pt x="162" y="1151"/>
                  </a:lnTo>
                  <a:lnTo>
                    <a:pt x="179" y="1187"/>
                  </a:lnTo>
                  <a:lnTo>
                    <a:pt x="198" y="1223"/>
                  </a:lnTo>
                  <a:lnTo>
                    <a:pt x="216" y="1258"/>
                  </a:lnTo>
                  <a:lnTo>
                    <a:pt x="236" y="1292"/>
                  </a:lnTo>
                  <a:lnTo>
                    <a:pt x="257" y="1326"/>
                  </a:lnTo>
                  <a:lnTo>
                    <a:pt x="277" y="1361"/>
                  </a:lnTo>
                  <a:lnTo>
                    <a:pt x="299" y="1394"/>
                  </a:lnTo>
                  <a:lnTo>
                    <a:pt x="323" y="1426"/>
                  </a:lnTo>
                  <a:lnTo>
                    <a:pt x="346" y="1459"/>
                  </a:lnTo>
                  <a:lnTo>
                    <a:pt x="371" y="1490"/>
                  </a:lnTo>
                  <a:lnTo>
                    <a:pt x="395" y="1521"/>
                  </a:lnTo>
                  <a:lnTo>
                    <a:pt x="422" y="1552"/>
                  </a:lnTo>
                  <a:lnTo>
                    <a:pt x="448" y="1582"/>
                  </a:lnTo>
                  <a:lnTo>
                    <a:pt x="476" y="1611"/>
                  </a:lnTo>
                  <a:lnTo>
                    <a:pt x="505" y="1640"/>
                  </a:lnTo>
                  <a:lnTo>
                    <a:pt x="534" y="1668"/>
                  </a:lnTo>
                  <a:lnTo>
                    <a:pt x="564" y="1695"/>
                  </a:lnTo>
                  <a:lnTo>
                    <a:pt x="594" y="1722"/>
                  </a:lnTo>
                  <a:lnTo>
                    <a:pt x="625" y="1748"/>
                  </a:lnTo>
                  <a:lnTo>
                    <a:pt x="657" y="1774"/>
                  </a:lnTo>
                  <a:lnTo>
                    <a:pt x="690" y="1797"/>
                  </a:lnTo>
                  <a:lnTo>
                    <a:pt x="725" y="1821"/>
                  </a:lnTo>
                  <a:lnTo>
                    <a:pt x="759" y="1844"/>
                  </a:lnTo>
                  <a:lnTo>
                    <a:pt x="794" y="1867"/>
                  </a:lnTo>
                  <a:lnTo>
                    <a:pt x="829" y="1888"/>
                  </a:lnTo>
                  <a:lnTo>
                    <a:pt x="865" y="1908"/>
                  </a:lnTo>
                  <a:lnTo>
                    <a:pt x="903" y="1928"/>
                  </a:lnTo>
                  <a:lnTo>
                    <a:pt x="941" y="1947"/>
                  </a:lnTo>
                  <a:lnTo>
                    <a:pt x="979" y="1964"/>
                  </a:lnTo>
                  <a:lnTo>
                    <a:pt x="1019" y="1981"/>
                  </a:lnTo>
                  <a:lnTo>
                    <a:pt x="1059" y="1997"/>
                  </a:lnTo>
                  <a:lnTo>
                    <a:pt x="1099" y="2012"/>
                  </a:lnTo>
                  <a:lnTo>
                    <a:pt x="1141" y="2026"/>
                  </a:lnTo>
                  <a:lnTo>
                    <a:pt x="1183" y="2039"/>
                  </a:lnTo>
                  <a:lnTo>
                    <a:pt x="1226" y="2051"/>
                  </a:lnTo>
                  <a:lnTo>
                    <a:pt x="1269" y="2061"/>
                  </a:lnTo>
                  <a:lnTo>
                    <a:pt x="1313" y="2072"/>
                  </a:lnTo>
                  <a:lnTo>
                    <a:pt x="1358" y="2080"/>
                  </a:lnTo>
                  <a:lnTo>
                    <a:pt x="1403" y="2087"/>
                  </a:lnTo>
                  <a:lnTo>
                    <a:pt x="1449" y="2095"/>
                  </a:lnTo>
                  <a:lnTo>
                    <a:pt x="1496" y="2100"/>
                  </a:lnTo>
                  <a:lnTo>
                    <a:pt x="1542" y="2104"/>
                  </a:lnTo>
                  <a:lnTo>
                    <a:pt x="1591" y="2107"/>
                  </a:lnTo>
                  <a:lnTo>
                    <a:pt x="1640" y="2109"/>
                  </a:lnTo>
                  <a:lnTo>
                    <a:pt x="1688" y="2109"/>
                  </a:lnTo>
                  <a:lnTo>
                    <a:pt x="1688" y="2109"/>
                  </a:lnTo>
                  <a:lnTo>
                    <a:pt x="1738" y="2109"/>
                  </a:lnTo>
                  <a:lnTo>
                    <a:pt x="1786" y="2107"/>
                  </a:lnTo>
                  <a:lnTo>
                    <a:pt x="1834" y="2104"/>
                  </a:lnTo>
                  <a:lnTo>
                    <a:pt x="1881" y="2100"/>
                  </a:lnTo>
                  <a:lnTo>
                    <a:pt x="1928" y="2095"/>
                  </a:lnTo>
                  <a:lnTo>
                    <a:pt x="1974" y="2087"/>
                  </a:lnTo>
                  <a:lnTo>
                    <a:pt x="2020" y="2080"/>
                  </a:lnTo>
                  <a:lnTo>
                    <a:pt x="2064" y="2072"/>
                  </a:lnTo>
                  <a:lnTo>
                    <a:pt x="2108" y="2061"/>
                  </a:lnTo>
                  <a:lnTo>
                    <a:pt x="2151" y="2051"/>
                  </a:lnTo>
                  <a:lnTo>
                    <a:pt x="2194" y="2039"/>
                  </a:lnTo>
                  <a:lnTo>
                    <a:pt x="2236" y="2026"/>
                  </a:lnTo>
                  <a:lnTo>
                    <a:pt x="2278" y="2012"/>
                  </a:lnTo>
                  <a:lnTo>
                    <a:pt x="2318" y="1997"/>
                  </a:lnTo>
                  <a:lnTo>
                    <a:pt x="2358" y="1981"/>
                  </a:lnTo>
                  <a:lnTo>
                    <a:pt x="2398" y="1964"/>
                  </a:lnTo>
                  <a:lnTo>
                    <a:pt x="2436" y="1947"/>
                  </a:lnTo>
                  <a:lnTo>
                    <a:pt x="2474" y="1928"/>
                  </a:lnTo>
                  <a:lnTo>
                    <a:pt x="2511" y="1908"/>
                  </a:lnTo>
                  <a:lnTo>
                    <a:pt x="2548" y="1888"/>
                  </a:lnTo>
                  <a:lnTo>
                    <a:pt x="2583" y="1867"/>
                  </a:lnTo>
                  <a:lnTo>
                    <a:pt x="2618" y="1844"/>
                  </a:lnTo>
                  <a:lnTo>
                    <a:pt x="2652" y="1821"/>
                  </a:lnTo>
                  <a:lnTo>
                    <a:pt x="2686" y="1797"/>
                  </a:lnTo>
                  <a:lnTo>
                    <a:pt x="2720" y="1774"/>
                  </a:lnTo>
                  <a:lnTo>
                    <a:pt x="2752" y="1748"/>
                  </a:lnTo>
                  <a:lnTo>
                    <a:pt x="2783" y="1722"/>
                  </a:lnTo>
                  <a:lnTo>
                    <a:pt x="2814" y="1695"/>
                  </a:lnTo>
                  <a:lnTo>
                    <a:pt x="2843" y="1668"/>
                  </a:lnTo>
                  <a:lnTo>
                    <a:pt x="2873" y="1640"/>
                  </a:lnTo>
                  <a:lnTo>
                    <a:pt x="2901" y="1611"/>
                  </a:lnTo>
                  <a:lnTo>
                    <a:pt x="2929" y="1582"/>
                  </a:lnTo>
                  <a:lnTo>
                    <a:pt x="2955" y="1552"/>
                  </a:lnTo>
                  <a:lnTo>
                    <a:pt x="2982" y="1521"/>
                  </a:lnTo>
                  <a:lnTo>
                    <a:pt x="3006" y="1490"/>
                  </a:lnTo>
                  <a:lnTo>
                    <a:pt x="3031" y="1459"/>
                  </a:lnTo>
                  <a:lnTo>
                    <a:pt x="3054" y="1426"/>
                  </a:lnTo>
                  <a:lnTo>
                    <a:pt x="3078" y="1394"/>
                  </a:lnTo>
                  <a:lnTo>
                    <a:pt x="3100" y="1361"/>
                  </a:lnTo>
                  <a:lnTo>
                    <a:pt x="3120" y="1326"/>
                  </a:lnTo>
                  <a:lnTo>
                    <a:pt x="3141" y="1292"/>
                  </a:lnTo>
                  <a:lnTo>
                    <a:pt x="3161" y="1258"/>
                  </a:lnTo>
                  <a:lnTo>
                    <a:pt x="3179" y="1223"/>
                  </a:lnTo>
                  <a:lnTo>
                    <a:pt x="3198" y="1187"/>
                  </a:lnTo>
                  <a:lnTo>
                    <a:pt x="3214" y="1151"/>
                  </a:lnTo>
                  <a:lnTo>
                    <a:pt x="3231" y="1115"/>
                  </a:lnTo>
                  <a:lnTo>
                    <a:pt x="3247" y="1078"/>
                  </a:lnTo>
                  <a:lnTo>
                    <a:pt x="3261" y="1042"/>
                  </a:lnTo>
                  <a:lnTo>
                    <a:pt x="3276" y="1004"/>
                  </a:lnTo>
                  <a:lnTo>
                    <a:pt x="3288" y="966"/>
                  </a:lnTo>
                  <a:lnTo>
                    <a:pt x="3300" y="929"/>
                  </a:lnTo>
                  <a:lnTo>
                    <a:pt x="3312" y="891"/>
                  </a:lnTo>
                  <a:lnTo>
                    <a:pt x="3322" y="852"/>
                  </a:lnTo>
                  <a:lnTo>
                    <a:pt x="3331" y="814"/>
                  </a:lnTo>
                  <a:lnTo>
                    <a:pt x="3340" y="776"/>
                  </a:lnTo>
                  <a:lnTo>
                    <a:pt x="3347" y="736"/>
                  </a:lnTo>
                  <a:lnTo>
                    <a:pt x="3354" y="697"/>
                  </a:lnTo>
                  <a:lnTo>
                    <a:pt x="3360" y="659"/>
                  </a:lnTo>
                  <a:lnTo>
                    <a:pt x="3366" y="619"/>
                  </a:lnTo>
                  <a:lnTo>
                    <a:pt x="3370" y="580"/>
                  </a:lnTo>
                  <a:lnTo>
                    <a:pt x="3373" y="540"/>
                  </a:lnTo>
                  <a:lnTo>
                    <a:pt x="3375" y="500"/>
                  </a:lnTo>
                  <a:lnTo>
                    <a:pt x="3376" y="461"/>
                  </a:lnTo>
                  <a:lnTo>
                    <a:pt x="3377" y="422"/>
                  </a:lnTo>
                  <a:lnTo>
                    <a:pt x="3377" y="0"/>
                  </a:lnTo>
                  <a:lnTo>
                    <a:pt x="2415" y="0"/>
                  </a:lnTo>
                  <a:close/>
                  <a:moveTo>
                    <a:pt x="1688" y="827"/>
                  </a:moveTo>
                  <a:lnTo>
                    <a:pt x="1688" y="827"/>
                  </a:lnTo>
                  <a:lnTo>
                    <a:pt x="1705" y="827"/>
                  </a:lnTo>
                  <a:lnTo>
                    <a:pt x="1721" y="826"/>
                  </a:lnTo>
                  <a:lnTo>
                    <a:pt x="1737" y="824"/>
                  </a:lnTo>
                  <a:lnTo>
                    <a:pt x="1753" y="821"/>
                  </a:lnTo>
                  <a:lnTo>
                    <a:pt x="1767" y="818"/>
                  </a:lnTo>
                  <a:lnTo>
                    <a:pt x="1783" y="814"/>
                  </a:lnTo>
                  <a:lnTo>
                    <a:pt x="1797" y="809"/>
                  </a:lnTo>
                  <a:lnTo>
                    <a:pt x="1812" y="803"/>
                  </a:lnTo>
                  <a:lnTo>
                    <a:pt x="1825" y="796"/>
                  </a:lnTo>
                  <a:lnTo>
                    <a:pt x="1840" y="790"/>
                  </a:lnTo>
                  <a:lnTo>
                    <a:pt x="1852" y="782"/>
                  </a:lnTo>
                  <a:lnTo>
                    <a:pt x="1865" y="774"/>
                  </a:lnTo>
                  <a:lnTo>
                    <a:pt x="1878" y="765"/>
                  </a:lnTo>
                  <a:lnTo>
                    <a:pt x="1889" y="756"/>
                  </a:lnTo>
                  <a:lnTo>
                    <a:pt x="1901" y="746"/>
                  </a:lnTo>
                  <a:lnTo>
                    <a:pt x="1912" y="735"/>
                  </a:lnTo>
                  <a:lnTo>
                    <a:pt x="1922" y="724"/>
                  </a:lnTo>
                  <a:lnTo>
                    <a:pt x="1933" y="713"/>
                  </a:lnTo>
                  <a:lnTo>
                    <a:pt x="1942" y="701"/>
                  </a:lnTo>
                  <a:lnTo>
                    <a:pt x="1950" y="689"/>
                  </a:lnTo>
                  <a:lnTo>
                    <a:pt x="1959" y="675"/>
                  </a:lnTo>
                  <a:lnTo>
                    <a:pt x="1967" y="662"/>
                  </a:lnTo>
                  <a:lnTo>
                    <a:pt x="1974" y="648"/>
                  </a:lnTo>
                  <a:lnTo>
                    <a:pt x="1980" y="635"/>
                  </a:lnTo>
                  <a:lnTo>
                    <a:pt x="1986" y="620"/>
                  </a:lnTo>
                  <a:lnTo>
                    <a:pt x="1991" y="606"/>
                  </a:lnTo>
                  <a:lnTo>
                    <a:pt x="1995" y="590"/>
                  </a:lnTo>
                  <a:lnTo>
                    <a:pt x="1998" y="575"/>
                  </a:lnTo>
                  <a:lnTo>
                    <a:pt x="2001" y="559"/>
                  </a:lnTo>
                  <a:lnTo>
                    <a:pt x="2003" y="544"/>
                  </a:lnTo>
                  <a:lnTo>
                    <a:pt x="2004" y="528"/>
                  </a:lnTo>
                  <a:lnTo>
                    <a:pt x="2005" y="512"/>
                  </a:lnTo>
                  <a:lnTo>
                    <a:pt x="2005" y="512"/>
                  </a:lnTo>
                  <a:lnTo>
                    <a:pt x="2004" y="496"/>
                  </a:lnTo>
                  <a:lnTo>
                    <a:pt x="2002" y="480"/>
                  </a:lnTo>
                  <a:lnTo>
                    <a:pt x="1999" y="463"/>
                  </a:lnTo>
                  <a:lnTo>
                    <a:pt x="1994" y="445"/>
                  </a:lnTo>
                  <a:lnTo>
                    <a:pt x="1989" y="428"/>
                  </a:lnTo>
                  <a:lnTo>
                    <a:pt x="1981" y="409"/>
                  </a:lnTo>
                  <a:lnTo>
                    <a:pt x="1973" y="391"/>
                  </a:lnTo>
                  <a:lnTo>
                    <a:pt x="1965" y="372"/>
                  </a:lnTo>
                  <a:lnTo>
                    <a:pt x="1945" y="334"/>
                  </a:lnTo>
                  <a:lnTo>
                    <a:pt x="1923" y="295"/>
                  </a:lnTo>
                  <a:lnTo>
                    <a:pt x="1900" y="258"/>
                  </a:lnTo>
                  <a:lnTo>
                    <a:pt x="1875" y="222"/>
                  </a:lnTo>
                  <a:lnTo>
                    <a:pt x="1849" y="187"/>
                  </a:lnTo>
                  <a:lnTo>
                    <a:pt x="1824" y="153"/>
                  </a:lnTo>
                  <a:lnTo>
                    <a:pt x="1800" y="122"/>
                  </a:lnTo>
                  <a:lnTo>
                    <a:pt x="1779" y="95"/>
                  </a:lnTo>
                  <a:lnTo>
                    <a:pt x="1742" y="53"/>
                  </a:lnTo>
                  <a:lnTo>
                    <a:pt x="1723" y="29"/>
                  </a:lnTo>
                  <a:lnTo>
                    <a:pt x="1723" y="29"/>
                  </a:lnTo>
                  <a:lnTo>
                    <a:pt x="1715" y="23"/>
                  </a:lnTo>
                  <a:lnTo>
                    <a:pt x="1707" y="19"/>
                  </a:lnTo>
                  <a:lnTo>
                    <a:pt x="1698" y="16"/>
                  </a:lnTo>
                  <a:lnTo>
                    <a:pt x="1688" y="15"/>
                  </a:lnTo>
                  <a:lnTo>
                    <a:pt x="1679" y="16"/>
                  </a:lnTo>
                  <a:lnTo>
                    <a:pt x="1670" y="19"/>
                  </a:lnTo>
                  <a:lnTo>
                    <a:pt x="1662" y="23"/>
                  </a:lnTo>
                  <a:lnTo>
                    <a:pt x="1655" y="29"/>
                  </a:lnTo>
                  <a:lnTo>
                    <a:pt x="1655" y="29"/>
                  </a:lnTo>
                  <a:lnTo>
                    <a:pt x="1635" y="53"/>
                  </a:lnTo>
                  <a:lnTo>
                    <a:pt x="1598" y="95"/>
                  </a:lnTo>
                  <a:lnTo>
                    <a:pt x="1577" y="122"/>
                  </a:lnTo>
                  <a:lnTo>
                    <a:pt x="1553" y="153"/>
                  </a:lnTo>
                  <a:lnTo>
                    <a:pt x="1528" y="187"/>
                  </a:lnTo>
                  <a:lnTo>
                    <a:pt x="1502" y="222"/>
                  </a:lnTo>
                  <a:lnTo>
                    <a:pt x="1477" y="258"/>
                  </a:lnTo>
                  <a:lnTo>
                    <a:pt x="1453" y="295"/>
                  </a:lnTo>
                  <a:lnTo>
                    <a:pt x="1432" y="334"/>
                  </a:lnTo>
                  <a:lnTo>
                    <a:pt x="1412" y="372"/>
                  </a:lnTo>
                  <a:lnTo>
                    <a:pt x="1404" y="391"/>
                  </a:lnTo>
                  <a:lnTo>
                    <a:pt x="1395" y="409"/>
                  </a:lnTo>
                  <a:lnTo>
                    <a:pt x="1388" y="428"/>
                  </a:lnTo>
                  <a:lnTo>
                    <a:pt x="1383" y="445"/>
                  </a:lnTo>
                  <a:lnTo>
                    <a:pt x="1378" y="463"/>
                  </a:lnTo>
                  <a:lnTo>
                    <a:pt x="1375" y="480"/>
                  </a:lnTo>
                  <a:lnTo>
                    <a:pt x="1373" y="496"/>
                  </a:lnTo>
                  <a:lnTo>
                    <a:pt x="1372" y="512"/>
                  </a:lnTo>
                  <a:lnTo>
                    <a:pt x="1372" y="512"/>
                  </a:lnTo>
                  <a:lnTo>
                    <a:pt x="1373" y="528"/>
                  </a:lnTo>
                  <a:lnTo>
                    <a:pt x="1374" y="544"/>
                  </a:lnTo>
                  <a:lnTo>
                    <a:pt x="1376" y="559"/>
                  </a:lnTo>
                  <a:lnTo>
                    <a:pt x="1379" y="575"/>
                  </a:lnTo>
                  <a:lnTo>
                    <a:pt x="1382" y="590"/>
                  </a:lnTo>
                  <a:lnTo>
                    <a:pt x="1386" y="606"/>
                  </a:lnTo>
                  <a:lnTo>
                    <a:pt x="1391" y="620"/>
                  </a:lnTo>
                  <a:lnTo>
                    <a:pt x="1396" y="635"/>
                  </a:lnTo>
                  <a:lnTo>
                    <a:pt x="1403" y="648"/>
                  </a:lnTo>
                  <a:lnTo>
                    <a:pt x="1410" y="662"/>
                  </a:lnTo>
                  <a:lnTo>
                    <a:pt x="1418" y="675"/>
                  </a:lnTo>
                  <a:lnTo>
                    <a:pt x="1427" y="689"/>
                  </a:lnTo>
                  <a:lnTo>
                    <a:pt x="1435" y="701"/>
                  </a:lnTo>
                  <a:lnTo>
                    <a:pt x="1444" y="713"/>
                  </a:lnTo>
                  <a:lnTo>
                    <a:pt x="1454" y="724"/>
                  </a:lnTo>
                  <a:lnTo>
                    <a:pt x="1465" y="735"/>
                  </a:lnTo>
                  <a:lnTo>
                    <a:pt x="1476" y="746"/>
                  </a:lnTo>
                  <a:lnTo>
                    <a:pt x="1488" y="756"/>
                  </a:lnTo>
                  <a:lnTo>
                    <a:pt x="1499" y="765"/>
                  </a:lnTo>
                  <a:lnTo>
                    <a:pt x="1511" y="774"/>
                  </a:lnTo>
                  <a:lnTo>
                    <a:pt x="1525" y="782"/>
                  </a:lnTo>
                  <a:lnTo>
                    <a:pt x="1537" y="790"/>
                  </a:lnTo>
                  <a:lnTo>
                    <a:pt x="1552" y="796"/>
                  </a:lnTo>
                  <a:lnTo>
                    <a:pt x="1565" y="803"/>
                  </a:lnTo>
                  <a:lnTo>
                    <a:pt x="1580" y="809"/>
                  </a:lnTo>
                  <a:lnTo>
                    <a:pt x="1594" y="814"/>
                  </a:lnTo>
                  <a:lnTo>
                    <a:pt x="1610" y="818"/>
                  </a:lnTo>
                  <a:lnTo>
                    <a:pt x="1624" y="821"/>
                  </a:lnTo>
                  <a:lnTo>
                    <a:pt x="1641" y="824"/>
                  </a:lnTo>
                  <a:lnTo>
                    <a:pt x="1656" y="826"/>
                  </a:lnTo>
                  <a:lnTo>
                    <a:pt x="1672" y="827"/>
                  </a:lnTo>
                  <a:lnTo>
                    <a:pt x="1688" y="827"/>
                  </a:lnTo>
                  <a:lnTo>
                    <a:pt x="1688" y="8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72564F6B-B970-4DF9-9C89-D3D33BB7F4A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86488" y="5014913"/>
              <a:ext cx="274638" cy="365125"/>
            </a:xfrm>
            <a:custGeom>
              <a:avLst/>
              <a:gdLst>
                <a:gd name="T0" fmla="*/ 2783 w 3798"/>
                <a:gd name="T1" fmla="*/ 437 h 5065"/>
                <a:gd name="T2" fmla="*/ 2350 w 3798"/>
                <a:gd name="T3" fmla="*/ 158 h 5065"/>
                <a:gd name="T4" fmla="*/ 2091 w 3798"/>
                <a:gd name="T5" fmla="*/ 47 h 5065"/>
                <a:gd name="T6" fmla="*/ 1771 w 3798"/>
                <a:gd name="T7" fmla="*/ 2 h 5065"/>
                <a:gd name="T8" fmla="*/ 1687 w 3798"/>
                <a:gd name="T9" fmla="*/ 106 h 5065"/>
                <a:gd name="T10" fmla="*/ 1193 w 3798"/>
                <a:gd name="T11" fmla="*/ 263 h 5065"/>
                <a:gd name="T12" fmla="*/ 963 w 3798"/>
                <a:gd name="T13" fmla="*/ 554 h 5065"/>
                <a:gd name="T14" fmla="*/ 76 w 3798"/>
                <a:gd name="T15" fmla="*/ 682 h 5065"/>
                <a:gd name="T16" fmla="*/ 4 w 3798"/>
                <a:gd name="T17" fmla="*/ 2656 h 5065"/>
                <a:gd name="T18" fmla="*/ 128 w 3798"/>
                <a:gd name="T19" fmla="*/ 3222 h 5065"/>
                <a:gd name="T20" fmla="*/ 419 w 3798"/>
                <a:gd name="T21" fmla="*/ 3732 h 5065"/>
                <a:gd name="T22" fmla="*/ 862 w 3798"/>
                <a:gd name="T23" fmla="*/ 4136 h 5065"/>
                <a:gd name="T24" fmla="*/ 1447 w 3798"/>
                <a:gd name="T25" fmla="*/ 4382 h 5065"/>
                <a:gd name="T26" fmla="*/ 1736 w 3798"/>
                <a:gd name="T27" fmla="*/ 4987 h 5065"/>
                <a:gd name="T28" fmla="*/ 1980 w 3798"/>
                <a:gd name="T29" fmla="*/ 5048 h 5065"/>
                <a:gd name="T30" fmla="*/ 2110 w 3798"/>
                <a:gd name="T31" fmla="*/ 4421 h 5065"/>
                <a:gd name="T32" fmla="*/ 2741 w 3798"/>
                <a:gd name="T33" fmla="*/ 4245 h 5065"/>
                <a:gd name="T34" fmla="*/ 3237 w 3798"/>
                <a:gd name="T35" fmla="*/ 3892 h 5065"/>
                <a:gd name="T36" fmla="*/ 3583 w 3798"/>
                <a:gd name="T37" fmla="*/ 3414 h 5065"/>
                <a:gd name="T38" fmla="*/ 3768 w 3798"/>
                <a:gd name="T39" fmla="*/ 2861 h 5065"/>
                <a:gd name="T40" fmla="*/ 3781 w 3798"/>
                <a:gd name="T41" fmla="*/ 762 h 5065"/>
                <a:gd name="T42" fmla="*/ 1689 w 3798"/>
                <a:gd name="T43" fmla="*/ 327 h 5065"/>
                <a:gd name="T44" fmla="*/ 1764 w 3798"/>
                <a:gd name="T45" fmla="*/ 418 h 5065"/>
                <a:gd name="T46" fmla="*/ 2081 w 3798"/>
                <a:gd name="T47" fmla="*/ 387 h 5065"/>
                <a:gd name="T48" fmla="*/ 2345 w 3798"/>
                <a:gd name="T49" fmla="*/ 375 h 5065"/>
                <a:gd name="T50" fmla="*/ 2603 w 3798"/>
                <a:gd name="T51" fmla="*/ 547 h 5065"/>
                <a:gd name="T52" fmla="*/ 1184 w 3798"/>
                <a:gd name="T53" fmla="*/ 562 h 5065"/>
                <a:gd name="T54" fmla="*/ 1399 w 3798"/>
                <a:gd name="T55" fmla="*/ 394 h 5065"/>
                <a:gd name="T56" fmla="*/ 3372 w 3798"/>
                <a:gd name="T57" fmla="*/ 2633 h 5065"/>
                <a:gd name="T58" fmla="*/ 3267 w 3798"/>
                <a:gd name="T59" fmla="*/ 3098 h 5065"/>
                <a:gd name="T60" fmla="*/ 3020 w 3798"/>
                <a:gd name="T61" fmla="*/ 3513 h 5065"/>
                <a:gd name="T62" fmla="*/ 2635 w 3798"/>
                <a:gd name="T63" fmla="*/ 3830 h 5065"/>
                <a:gd name="T64" fmla="*/ 2115 w 3798"/>
                <a:gd name="T65" fmla="*/ 3996 h 5065"/>
                <a:gd name="T66" fmla="*/ 1560 w 3798"/>
                <a:gd name="T67" fmla="*/ 3976 h 5065"/>
                <a:gd name="T68" fmla="*/ 1069 w 3798"/>
                <a:gd name="T69" fmla="*/ 3773 h 5065"/>
                <a:gd name="T70" fmla="*/ 712 w 3798"/>
                <a:gd name="T71" fmla="*/ 3431 h 5065"/>
                <a:gd name="T72" fmla="*/ 495 w 3798"/>
                <a:gd name="T73" fmla="*/ 3001 h 5065"/>
                <a:gd name="T74" fmla="*/ 421 w 3798"/>
                <a:gd name="T75" fmla="*/ 2533 h 5065"/>
                <a:gd name="T76" fmla="*/ 831 w 3798"/>
                <a:gd name="T77" fmla="*/ 1844 h 5065"/>
                <a:gd name="T78" fmla="*/ 812 w 3798"/>
                <a:gd name="T79" fmla="*/ 1719 h 5065"/>
                <a:gd name="T80" fmla="*/ 760 w 3798"/>
                <a:gd name="T81" fmla="*/ 1476 h 5065"/>
                <a:gd name="T82" fmla="*/ 843 w 3798"/>
                <a:gd name="T83" fmla="*/ 1372 h 5065"/>
                <a:gd name="T84" fmla="*/ 769 w 3798"/>
                <a:gd name="T85" fmla="*/ 1272 h 5065"/>
                <a:gd name="T86" fmla="*/ 2090 w 3798"/>
                <a:gd name="T87" fmla="*/ 3462 h 5065"/>
                <a:gd name="T88" fmla="*/ 2631 w 3798"/>
                <a:gd name="T89" fmla="*/ 3136 h 5065"/>
                <a:gd name="T90" fmla="*/ 2848 w 3798"/>
                <a:gd name="T91" fmla="*/ 2556 h 5065"/>
                <a:gd name="T92" fmla="*/ 2710 w 3798"/>
                <a:gd name="T93" fmla="*/ 2040 h 5065"/>
                <a:gd name="T94" fmla="*/ 2225 w 3798"/>
                <a:gd name="T95" fmla="*/ 1640 h 5065"/>
                <a:gd name="T96" fmla="*/ 1707 w 3798"/>
                <a:gd name="T97" fmla="*/ 1602 h 5065"/>
                <a:gd name="T98" fmla="*/ 1166 w 3798"/>
                <a:gd name="T99" fmla="*/ 1929 h 5065"/>
                <a:gd name="T100" fmla="*/ 949 w 3798"/>
                <a:gd name="T101" fmla="*/ 2508 h 5065"/>
                <a:gd name="T102" fmla="*/ 1087 w 3798"/>
                <a:gd name="T103" fmla="*/ 3024 h 5065"/>
                <a:gd name="T104" fmla="*/ 1572 w 3798"/>
                <a:gd name="T105" fmla="*/ 3424 h 5065"/>
                <a:gd name="T106" fmla="*/ 2011 w 3798"/>
                <a:gd name="T107" fmla="*/ 1803 h 5065"/>
                <a:gd name="T108" fmla="*/ 2445 w 3798"/>
                <a:gd name="T109" fmla="*/ 2037 h 5065"/>
                <a:gd name="T110" fmla="*/ 2637 w 3798"/>
                <a:gd name="T111" fmla="*/ 2494 h 5065"/>
                <a:gd name="T112" fmla="*/ 2510 w 3798"/>
                <a:gd name="T113" fmla="*/ 2945 h 5065"/>
                <a:gd name="T114" fmla="*/ 2118 w 3798"/>
                <a:gd name="T115" fmla="*/ 3238 h 5065"/>
                <a:gd name="T116" fmla="*/ 1645 w 3798"/>
                <a:gd name="T117" fmla="*/ 3226 h 5065"/>
                <a:gd name="T118" fmla="*/ 1267 w 3798"/>
                <a:gd name="T119" fmla="*/ 2915 h 5065"/>
                <a:gd name="T120" fmla="*/ 1163 w 3798"/>
                <a:gd name="T121" fmla="*/ 2457 h 5065"/>
                <a:gd name="T122" fmla="*/ 1377 w 3798"/>
                <a:gd name="T123" fmla="*/ 2011 h 5065"/>
                <a:gd name="T124" fmla="*/ 1823 w 3798"/>
                <a:gd name="T125" fmla="*/ 1799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98" h="5065">
                  <a:moveTo>
                    <a:pt x="3587" y="633"/>
                  </a:moveTo>
                  <a:lnTo>
                    <a:pt x="2848" y="633"/>
                  </a:lnTo>
                  <a:lnTo>
                    <a:pt x="2848" y="633"/>
                  </a:lnTo>
                  <a:lnTo>
                    <a:pt x="2848" y="625"/>
                  </a:lnTo>
                  <a:lnTo>
                    <a:pt x="2846" y="608"/>
                  </a:lnTo>
                  <a:lnTo>
                    <a:pt x="2843" y="584"/>
                  </a:lnTo>
                  <a:lnTo>
                    <a:pt x="2840" y="570"/>
                  </a:lnTo>
                  <a:lnTo>
                    <a:pt x="2835" y="554"/>
                  </a:lnTo>
                  <a:lnTo>
                    <a:pt x="2830" y="538"/>
                  </a:lnTo>
                  <a:lnTo>
                    <a:pt x="2823" y="519"/>
                  </a:lnTo>
                  <a:lnTo>
                    <a:pt x="2816" y="499"/>
                  </a:lnTo>
                  <a:lnTo>
                    <a:pt x="2806" y="480"/>
                  </a:lnTo>
                  <a:lnTo>
                    <a:pt x="2795" y="459"/>
                  </a:lnTo>
                  <a:lnTo>
                    <a:pt x="2783" y="437"/>
                  </a:lnTo>
                  <a:lnTo>
                    <a:pt x="2768" y="415"/>
                  </a:lnTo>
                  <a:lnTo>
                    <a:pt x="2752" y="394"/>
                  </a:lnTo>
                  <a:lnTo>
                    <a:pt x="2733" y="372"/>
                  </a:lnTo>
                  <a:lnTo>
                    <a:pt x="2712" y="349"/>
                  </a:lnTo>
                  <a:lnTo>
                    <a:pt x="2688" y="327"/>
                  </a:lnTo>
                  <a:lnTo>
                    <a:pt x="2662" y="306"/>
                  </a:lnTo>
                  <a:lnTo>
                    <a:pt x="2635" y="284"/>
                  </a:lnTo>
                  <a:lnTo>
                    <a:pt x="2603" y="263"/>
                  </a:lnTo>
                  <a:lnTo>
                    <a:pt x="2569" y="244"/>
                  </a:lnTo>
                  <a:lnTo>
                    <a:pt x="2532" y="224"/>
                  </a:lnTo>
                  <a:lnTo>
                    <a:pt x="2492" y="205"/>
                  </a:lnTo>
                  <a:lnTo>
                    <a:pt x="2448" y="189"/>
                  </a:lnTo>
                  <a:lnTo>
                    <a:pt x="2401" y="172"/>
                  </a:lnTo>
                  <a:lnTo>
                    <a:pt x="2350" y="158"/>
                  </a:lnTo>
                  <a:lnTo>
                    <a:pt x="2296" y="145"/>
                  </a:lnTo>
                  <a:lnTo>
                    <a:pt x="2238" y="134"/>
                  </a:lnTo>
                  <a:lnTo>
                    <a:pt x="2207" y="129"/>
                  </a:lnTo>
                  <a:lnTo>
                    <a:pt x="2176" y="125"/>
                  </a:lnTo>
                  <a:lnTo>
                    <a:pt x="2143" y="120"/>
                  </a:lnTo>
                  <a:lnTo>
                    <a:pt x="2110" y="116"/>
                  </a:lnTo>
                  <a:lnTo>
                    <a:pt x="2110" y="106"/>
                  </a:lnTo>
                  <a:lnTo>
                    <a:pt x="2110" y="106"/>
                  </a:lnTo>
                  <a:lnTo>
                    <a:pt x="2109" y="95"/>
                  </a:lnTo>
                  <a:lnTo>
                    <a:pt x="2108" y="84"/>
                  </a:lnTo>
                  <a:lnTo>
                    <a:pt x="2104" y="74"/>
                  </a:lnTo>
                  <a:lnTo>
                    <a:pt x="2101" y="64"/>
                  </a:lnTo>
                  <a:lnTo>
                    <a:pt x="2096" y="55"/>
                  </a:lnTo>
                  <a:lnTo>
                    <a:pt x="2091" y="47"/>
                  </a:lnTo>
                  <a:lnTo>
                    <a:pt x="2085" y="39"/>
                  </a:lnTo>
                  <a:lnTo>
                    <a:pt x="2079" y="31"/>
                  </a:lnTo>
                  <a:lnTo>
                    <a:pt x="2071" y="24"/>
                  </a:lnTo>
                  <a:lnTo>
                    <a:pt x="2063" y="18"/>
                  </a:lnTo>
                  <a:lnTo>
                    <a:pt x="2054" y="13"/>
                  </a:lnTo>
                  <a:lnTo>
                    <a:pt x="2045" y="9"/>
                  </a:lnTo>
                  <a:lnTo>
                    <a:pt x="2035" y="5"/>
                  </a:lnTo>
                  <a:lnTo>
                    <a:pt x="2026" y="2"/>
                  </a:lnTo>
                  <a:lnTo>
                    <a:pt x="2014" y="1"/>
                  </a:lnTo>
                  <a:lnTo>
                    <a:pt x="2004" y="0"/>
                  </a:lnTo>
                  <a:lnTo>
                    <a:pt x="1793" y="0"/>
                  </a:lnTo>
                  <a:lnTo>
                    <a:pt x="1793" y="0"/>
                  </a:lnTo>
                  <a:lnTo>
                    <a:pt x="1782" y="1"/>
                  </a:lnTo>
                  <a:lnTo>
                    <a:pt x="1771" y="2"/>
                  </a:lnTo>
                  <a:lnTo>
                    <a:pt x="1762" y="5"/>
                  </a:lnTo>
                  <a:lnTo>
                    <a:pt x="1751" y="9"/>
                  </a:lnTo>
                  <a:lnTo>
                    <a:pt x="1743" y="13"/>
                  </a:lnTo>
                  <a:lnTo>
                    <a:pt x="1734" y="18"/>
                  </a:lnTo>
                  <a:lnTo>
                    <a:pt x="1726" y="24"/>
                  </a:lnTo>
                  <a:lnTo>
                    <a:pt x="1718" y="31"/>
                  </a:lnTo>
                  <a:lnTo>
                    <a:pt x="1712" y="39"/>
                  </a:lnTo>
                  <a:lnTo>
                    <a:pt x="1706" y="47"/>
                  </a:lnTo>
                  <a:lnTo>
                    <a:pt x="1701" y="55"/>
                  </a:lnTo>
                  <a:lnTo>
                    <a:pt x="1696" y="64"/>
                  </a:lnTo>
                  <a:lnTo>
                    <a:pt x="1692" y="74"/>
                  </a:lnTo>
                  <a:lnTo>
                    <a:pt x="1689" y="84"/>
                  </a:lnTo>
                  <a:lnTo>
                    <a:pt x="1688" y="95"/>
                  </a:lnTo>
                  <a:lnTo>
                    <a:pt x="1687" y="106"/>
                  </a:lnTo>
                  <a:lnTo>
                    <a:pt x="1687" y="116"/>
                  </a:lnTo>
                  <a:lnTo>
                    <a:pt x="1687" y="116"/>
                  </a:lnTo>
                  <a:lnTo>
                    <a:pt x="1654" y="120"/>
                  </a:lnTo>
                  <a:lnTo>
                    <a:pt x="1621" y="125"/>
                  </a:lnTo>
                  <a:lnTo>
                    <a:pt x="1590" y="129"/>
                  </a:lnTo>
                  <a:lnTo>
                    <a:pt x="1559" y="134"/>
                  </a:lnTo>
                  <a:lnTo>
                    <a:pt x="1501" y="145"/>
                  </a:lnTo>
                  <a:lnTo>
                    <a:pt x="1447" y="158"/>
                  </a:lnTo>
                  <a:lnTo>
                    <a:pt x="1396" y="172"/>
                  </a:lnTo>
                  <a:lnTo>
                    <a:pt x="1350" y="189"/>
                  </a:lnTo>
                  <a:lnTo>
                    <a:pt x="1305" y="205"/>
                  </a:lnTo>
                  <a:lnTo>
                    <a:pt x="1265" y="224"/>
                  </a:lnTo>
                  <a:lnTo>
                    <a:pt x="1228" y="244"/>
                  </a:lnTo>
                  <a:lnTo>
                    <a:pt x="1193" y="263"/>
                  </a:lnTo>
                  <a:lnTo>
                    <a:pt x="1162" y="284"/>
                  </a:lnTo>
                  <a:lnTo>
                    <a:pt x="1134" y="306"/>
                  </a:lnTo>
                  <a:lnTo>
                    <a:pt x="1109" y="327"/>
                  </a:lnTo>
                  <a:lnTo>
                    <a:pt x="1085" y="349"/>
                  </a:lnTo>
                  <a:lnTo>
                    <a:pt x="1064" y="372"/>
                  </a:lnTo>
                  <a:lnTo>
                    <a:pt x="1045" y="394"/>
                  </a:lnTo>
                  <a:lnTo>
                    <a:pt x="1029" y="416"/>
                  </a:lnTo>
                  <a:lnTo>
                    <a:pt x="1014" y="438"/>
                  </a:lnTo>
                  <a:lnTo>
                    <a:pt x="1002" y="459"/>
                  </a:lnTo>
                  <a:lnTo>
                    <a:pt x="990" y="480"/>
                  </a:lnTo>
                  <a:lnTo>
                    <a:pt x="981" y="499"/>
                  </a:lnTo>
                  <a:lnTo>
                    <a:pt x="974" y="519"/>
                  </a:lnTo>
                  <a:lnTo>
                    <a:pt x="968" y="538"/>
                  </a:lnTo>
                  <a:lnTo>
                    <a:pt x="963" y="554"/>
                  </a:lnTo>
                  <a:lnTo>
                    <a:pt x="958" y="570"/>
                  </a:lnTo>
                  <a:lnTo>
                    <a:pt x="954" y="584"/>
                  </a:lnTo>
                  <a:lnTo>
                    <a:pt x="951" y="608"/>
                  </a:lnTo>
                  <a:lnTo>
                    <a:pt x="949" y="625"/>
                  </a:lnTo>
                  <a:lnTo>
                    <a:pt x="949" y="633"/>
                  </a:lnTo>
                  <a:lnTo>
                    <a:pt x="210" y="633"/>
                  </a:lnTo>
                  <a:lnTo>
                    <a:pt x="210" y="633"/>
                  </a:lnTo>
                  <a:lnTo>
                    <a:pt x="189" y="635"/>
                  </a:lnTo>
                  <a:lnTo>
                    <a:pt x="167" y="638"/>
                  </a:lnTo>
                  <a:lnTo>
                    <a:pt x="148" y="643"/>
                  </a:lnTo>
                  <a:lnTo>
                    <a:pt x="128" y="649"/>
                  </a:lnTo>
                  <a:lnTo>
                    <a:pt x="109" y="659"/>
                  </a:lnTo>
                  <a:lnTo>
                    <a:pt x="92" y="669"/>
                  </a:lnTo>
                  <a:lnTo>
                    <a:pt x="76" y="682"/>
                  </a:lnTo>
                  <a:lnTo>
                    <a:pt x="61" y="695"/>
                  </a:lnTo>
                  <a:lnTo>
                    <a:pt x="47" y="710"/>
                  </a:lnTo>
                  <a:lnTo>
                    <a:pt x="35" y="726"/>
                  </a:lnTo>
                  <a:lnTo>
                    <a:pt x="25" y="744"/>
                  </a:lnTo>
                  <a:lnTo>
                    <a:pt x="16" y="762"/>
                  </a:lnTo>
                  <a:lnTo>
                    <a:pt x="9" y="782"/>
                  </a:lnTo>
                  <a:lnTo>
                    <a:pt x="4" y="802"/>
                  </a:lnTo>
                  <a:lnTo>
                    <a:pt x="1" y="823"/>
                  </a:lnTo>
                  <a:lnTo>
                    <a:pt x="0" y="845"/>
                  </a:lnTo>
                  <a:lnTo>
                    <a:pt x="0" y="2533"/>
                  </a:lnTo>
                  <a:lnTo>
                    <a:pt x="0" y="2533"/>
                  </a:lnTo>
                  <a:lnTo>
                    <a:pt x="0" y="2574"/>
                  </a:lnTo>
                  <a:lnTo>
                    <a:pt x="1" y="2614"/>
                  </a:lnTo>
                  <a:lnTo>
                    <a:pt x="4" y="2656"/>
                  </a:lnTo>
                  <a:lnTo>
                    <a:pt x="7" y="2697"/>
                  </a:lnTo>
                  <a:lnTo>
                    <a:pt x="11" y="2739"/>
                  </a:lnTo>
                  <a:lnTo>
                    <a:pt x="15" y="2779"/>
                  </a:lnTo>
                  <a:lnTo>
                    <a:pt x="21" y="2820"/>
                  </a:lnTo>
                  <a:lnTo>
                    <a:pt x="29" y="2861"/>
                  </a:lnTo>
                  <a:lnTo>
                    <a:pt x="36" y="2902"/>
                  </a:lnTo>
                  <a:lnTo>
                    <a:pt x="44" y="2943"/>
                  </a:lnTo>
                  <a:lnTo>
                    <a:pt x="54" y="2983"/>
                  </a:lnTo>
                  <a:lnTo>
                    <a:pt x="64" y="3023"/>
                  </a:lnTo>
                  <a:lnTo>
                    <a:pt x="75" y="3064"/>
                  </a:lnTo>
                  <a:lnTo>
                    <a:pt x="88" y="3103"/>
                  </a:lnTo>
                  <a:lnTo>
                    <a:pt x="100" y="3143"/>
                  </a:lnTo>
                  <a:lnTo>
                    <a:pt x="114" y="3183"/>
                  </a:lnTo>
                  <a:lnTo>
                    <a:pt x="128" y="3222"/>
                  </a:lnTo>
                  <a:lnTo>
                    <a:pt x="144" y="3260"/>
                  </a:lnTo>
                  <a:lnTo>
                    <a:pt x="160" y="3300"/>
                  </a:lnTo>
                  <a:lnTo>
                    <a:pt x="177" y="3338"/>
                  </a:lnTo>
                  <a:lnTo>
                    <a:pt x="195" y="3375"/>
                  </a:lnTo>
                  <a:lnTo>
                    <a:pt x="214" y="3414"/>
                  </a:lnTo>
                  <a:lnTo>
                    <a:pt x="234" y="3451"/>
                  </a:lnTo>
                  <a:lnTo>
                    <a:pt x="253" y="3487"/>
                  </a:lnTo>
                  <a:lnTo>
                    <a:pt x="275" y="3523"/>
                  </a:lnTo>
                  <a:lnTo>
                    <a:pt x="297" y="3560"/>
                  </a:lnTo>
                  <a:lnTo>
                    <a:pt x="320" y="3595"/>
                  </a:lnTo>
                  <a:lnTo>
                    <a:pt x="343" y="3630"/>
                  </a:lnTo>
                  <a:lnTo>
                    <a:pt x="367" y="3665"/>
                  </a:lnTo>
                  <a:lnTo>
                    <a:pt x="393" y="3699"/>
                  </a:lnTo>
                  <a:lnTo>
                    <a:pt x="419" y="3732"/>
                  </a:lnTo>
                  <a:lnTo>
                    <a:pt x="446" y="3766"/>
                  </a:lnTo>
                  <a:lnTo>
                    <a:pt x="473" y="3798"/>
                  </a:lnTo>
                  <a:lnTo>
                    <a:pt x="501" y="3830"/>
                  </a:lnTo>
                  <a:lnTo>
                    <a:pt x="530" y="3861"/>
                  </a:lnTo>
                  <a:lnTo>
                    <a:pt x="560" y="3892"/>
                  </a:lnTo>
                  <a:lnTo>
                    <a:pt x="591" y="3922"/>
                  </a:lnTo>
                  <a:lnTo>
                    <a:pt x="622" y="3951"/>
                  </a:lnTo>
                  <a:lnTo>
                    <a:pt x="654" y="3980"/>
                  </a:lnTo>
                  <a:lnTo>
                    <a:pt x="687" y="4008"/>
                  </a:lnTo>
                  <a:lnTo>
                    <a:pt x="720" y="4035"/>
                  </a:lnTo>
                  <a:lnTo>
                    <a:pt x="754" y="4062"/>
                  </a:lnTo>
                  <a:lnTo>
                    <a:pt x="790" y="4088"/>
                  </a:lnTo>
                  <a:lnTo>
                    <a:pt x="826" y="4112"/>
                  </a:lnTo>
                  <a:lnTo>
                    <a:pt x="862" y="4136"/>
                  </a:lnTo>
                  <a:lnTo>
                    <a:pt x="899" y="4160"/>
                  </a:lnTo>
                  <a:lnTo>
                    <a:pt x="938" y="4183"/>
                  </a:lnTo>
                  <a:lnTo>
                    <a:pt x="976" y="4205"/>
                  </a:lnTo>
                  <a:lnTo>
                    <a:pt x="1015" y="4225"/>
                  </a:lnTo>
                  <a:lnTo>
                    <a:pt x="1056" y="4245"/>
                  </a:lnTo>
                  <a:lnTo>
                    <a:pt x="1096" y="4264"/>
                  </a:lnTo>
                  <a:lnTo>
                    <a:pt x="1137" y="4282"/>
                  </a:lnTo>
                  <a:lnTo>
                    <a:pt x="1180" y="4299"/>
                  </a:lnTo>
                  <a:lnTo>
                    <a:pt x="1222" y="4315"/>
                  </a:lnTo>
                  <a:lnTo>
                    <a:pt x="1266" y="4331"/>
                  </a:lnTo>
                  <a:lnTo>
                    <a:pt x="1310" y="4345"/>
                  </a:lnTo>
                  <a:lnTo>
                    <a:pt x="1355" y="4358"/>
                  </a:lnTo>
                  <a:lnTo>
                    <a:pt x="1400" y="4370"/>
                  </a:lnTo>
                  <a:lnTo>
                    <a:pt x="1447" y="4382"/>
                  </a:lnTo>
                  <a:lnTo>
                    <a:pt x="1494" y="4392"/>
                  </a:lnTo>
                  <a:lnTo>
                    <a:pt x="1541" y="4400"/>
                  </a:lnTo>
                  <a:lnTo>
                    <a:pt x="1589" y="4409"/>
                  </a:lnTo>
                  <a:lnTo>
                    <a:pt x="1639" y="4415"/>
                  </a:lnTo>
                  <a:lnTo>
                    <a:pt x="1687" y="4421"/>
                  </a:lnTo>
                  <a:lnTo>
                    <a:pt x="1687" y="4854"/>
                  </a:lnTo>
                  <a:lnTo>
                    <a:pt x="1687" y="4854"/>
                  </a:lnTo>
                  <a:lnTo>
                    <a:pt x="1688" y="4874"/>
                  </a:lnTo>
                  <a:lnTo>
                    <a:pt x="1691" y="4896"/>
                  </a:lnTo>
                  <a:lnTo>
                    <a:pt x="1697" y="4916"/>
                  </a:lnTo>
                  <a:lnTo>
                    <a:pt x="1704" y="4935"/>
                  </a:lnTo>
                  <a:lnTo>
                    <a:pt x="1713" y="4954"/>
                  </a:lnTo>
                  <a:lnTo>
                    <a:pt x="1723" y="4972"/>
                  </a:lnTo>
                  <a:lnTo>
                    <a:pt x="1736" y="4987"/>
                  </a:lnTo>
                  <a:lnTo>
                    <a:pt x="1749" y="5003"/>
                  </a:lnTo>
                  <a:lnTo>
                    <a:pt x="1764" y="5016"/>
                  </a:lnTo>
                  <a:lnTo>
                    <a:pt x="1780" y="5029"/>
                  </a:lnTo>
                  <a:lnTo>
                    <a:pt x="1798" y="5039"/>
                  </a:lnTo>
                  <a:lnTo>
                    <a:pt x="1817" y="5048"/>
                  </a:lnTo>
                  <a:lnTo>
                    <a:pt x="1835" y="5056"/>
                  </a:lnTo>
                  <a:lnTo>
                    <a:pt x="1856" y="5061"/>
                  </a:lnTo>
                  <a:lnTo>
                    <a:pt x="1877" y="5064"/>
                  </a:lnTo>
                  <a:lnTo>
                    <a:pt x="1898" y="5065"/>
                  </a:lnTo>
                  <a:lnTo>
                    <a:pt x="1898" y="5065"/>
                  </a:lnTo>
                  <a:lnTo>
                    <a:pt x="1920" y="5064"/>
                  </a:lnTo>
                  <a:lnTo>
                    <a:pt x="1941" y="5061"/>
                  </a:lnTo>
                  <a:lnTo>
                    <a:pt x="1962" y="5056"/>
                  </a:lnTo>
                  <a:lnTo>
                    <a:pt x="1980" y="5048"/>
                  </a:lnTo>
                  <a:lnTo>
                    <a:pt x="1999" y="5039"/>
                  </a:lnTo>
                  <a:lnTo>
                    <a:pt x="2016" y="5029"/>
                  </a:lnTo>
                  <a:lnTo>
                    <a:pt x="2033" y="5016"/>
                  </a:lnTo>
                  <a:lnTo>
                    <a:pt x="2048" y="5003"/>
                  </a:lnTo>
                  <a:lnTo>
                    <a:pt x="2061" y="4987"/>
                  </a:lnTo>
                  <a:lnTo>
                    <a:pt x="2073" y="4972"/>
                  </a:lnTo>
                  <a:lnTo>
                    <a:pt x="2084" y="4954"/>
                  </a:lnTo>
                  <a:lnTo>
                    <a:pt x="2093" y="4935"/>
                  </a:lnTo>
                  <a:lnTo>
                    <a:pt x="2100" y="4916"/>
                  </a:lnTo>
                  <a:lnTo>
                    <a:pt x="2105" y="4896"/>
                  </a:lnTo>
                  <a:lnTo>
                    <a:pt x="2109" y="4874"/>
                  </a:lnTo>
                  <a:lnTo>
                    <a:pt x="2110" y="4854"/>
                  </a:lnTo>
                  <a:lnTo>
                    <a:pt x="2110" y="4421"/>
                  </a:lnTo>
                  <a:lnTo>
                    <a:pt x="2110" y="4421"/>
                  </a:lnTo>
                  <a:lnTo>
                    <a:pt x="2158" y="4415"/>
                  </a:lnTo>
                  <a:lnTo>
                    <a:pt x="2208" y="4409"/>
                  </a:lnTo>
                  <a:lnTo>
                    <a:pt x="2256" y="4400"/>
                  </a:lnTo>
                  <a:lnTo>
                    <a:pt x="2303" y="4392"/>
                  </a:lnTo>
                  <a:lnTo>
                    <a:pt x="2350" y="4382"/>
                  </a:lnTo>
                  <a:lnTo>
                    <a:pt x="2396" y="4370"/>
                  </a:lnTo>
                  <a:lnTo>
                    <a:pt x="2442" y="4358"/>
                  </a:lnTo>
                  <a:lnTo>
                    <a:pt x="2486" y="4345"/>
                  </a:lnTo>
                  <a:lnTo>
                    <a:pt x="2531" y="4331"/>
                  </a:lnTo>
                  <a:lnTo>
                    <a:pt x="2574" y="4315"/>
                  </a:lnTo>
                  <a:lnTo>
                    <a:pt x="2617" y="4299"/>
                  </a:lnTo>
                  <a:lnTo>
                    <a:pt x="2659" y="4282"/>
                  </a:lnTo>
                  <a:lnTo>
                    <a:pt x="2701" y="4264"/>
                  </a:lnTo>
                  <a:lnTo>
                    <a:pt x="2741" y="4245"/>
                  </a:lnTo>
                  <a:lnTo>
                    <a:pt x="2782" y="4225"/>
                  </a:lnTo>
                  <a:lnTo>
                    <a:pt x="2821" y="4205"/>
                  </a:lnTo>
                  <a:lnTo>
                    <a:pt x="2859" y="4183"/>
                  </a:lnTo>
                  <a:lnTo>
                    <a:pt x="2897" y="4160"/>
                  </a:lnTo>
                  <a:lnTo>
                    <a:pt x="2935" y="4136"/>
                  </a:lnTo>
                  <a:lnTo>
                    <a:pt x="2971" y="4112"/>
                  </a:lnTo>
                  <a:lnTo>
                    <a:pt x="3007" y="4088"/>
                  </a:lnTo>
                  <a:lnTo>
                    <a:pt x="3042" y="4062"/>
                  </a:lnTo>
                  <a:lnTo>
                    <a:pt x="3077" y="4035"/>
                  </a:lnTo>
                  <a:lnTo>
                    <a:pt x="3110" y="4008"/>
                  </a:lnTo>
                  <a:lnTo>
                    <a:pt x="3143" y="3980"/>
                  </a:lnTo>
                  <a:lnTo>
                    <a:pt x="3175" y="3951"/>
                  </a:lnTo>
                  <a:lnTo>
                    <a:pt x="3206" y="3922"/>
                  </a:lnTo>
                  <a:lnTo>
                    <a:pt x="3237" y="3892"/>
                  </a:lnTo>
                  <a:lnTo>
                    <a:pt x="3267" y="3861"/>
                  </a:lnTo>
                  <a:lnTo>
                    <a:pt x="3296" y="3830"/>
                  </a:lnTo>
                  <a:lnTo>
                    <a:pt x="3324" y="3798"/>
                  </a:lnTo>
                  <a:lnTo>
                    <a:pt x="3352" y="3766"/>
                  </a:lnTo>
                  <a:lnTo>
                    <a:pt x="3378" y="3732"/>
                  </a:lnTo>
                  <a:lnTo>
                    <a:pt x="3404" y="3699"/>
                  </a:lnTo>
                  <a:lnTo>
                    <a:pt x="3430" y="3665"/>
                  </a:lnTo>
                  <a:lnTo>
                    <a:pt x="3453" y="3630"/>
                  </a:lnTo>
                  <a:lnTo>
                    <a:pt x="3477" y="3595"/>
                  </a:lnTo>
                  <a:lnTo>
                    <a:pt x="3500" y="3560"/>
                  </a:lnTo>
                  <a:lnTo>
                    <a:pt x="3522" y="3523"/>
                  </a:lnTo>
                  <a:lnTo>
                    <a:pt x="3544" y="3487"/>
                  </a:lnTo>
                  <a:lnTo>
                    <a:pt x="3564" y="3451"/>
                  </a:lnTo>
                  <a:lnTo>
                    <a:pt x="3583" y="3414"/>
                  </a:lnTo>
                  <a:lnTo>
                    <a:pt x="3601" y="3375"/>
                  </a:lnTo>
                  <a:lnTo>
                    <a:pt x="3620" y="3338"/>
                  </a:lnTo>
                  <a:lnTo>
                    <a:pt x="3637" y="3300"/>
                  </a:lnTo>
                  <a:lnTo>
                    <a:pt x="3653" y="3260"/>
                  </a:lnTo>
                  <a:lnTo>
                    <a:pt x="3669" y="3222"/>
                  </a:lnTo>
                  <a:lnTo>
                    <a:pt x="3683" y="3183"/>
                  </a:lnTo>
                  <a:lnTo>
                    <a:pt x="3697" y="3143"/>
                  </a:lnTo>
                  <a:lnTo>
                    <a:pt x="3710" y="3103"/>
                  </a:lnTo>
                  <a:lnTo>
                    <a:pt x="3722" y="3064"/>
                  </a:lnTo>
                  <a:lnTo>
                    <a:pt x="3733" y="3023"/>
                  </a:lnTo>
                  <a:lnTo>
                    <a:pt x="3743" y="2983"/>
                  </a:lnTo>
                  <a:lnTo>
                    <a:pt x="3753" y="2943"/>
                  </a:lnTo>
                  <a:lnTo>
                    <a:pt x="3761" y="2902"/>
                  </a:lnTo>
                  <a:lnTo>
                    <a:pt x="3768" y="2861"/>
                  </a:lnTo>
                  <a:lnTo>
                    <a:pt x="3775" y="2820"/>
                  </a:lnTo>
                  <a:lnTo>
                    <a:pt x="3782" y="2779"/>
                  </a:lnTo>
                  <a:lnTo>
                    <a:pt x="3787" y="2739"/>
                  </a:lnTo>
                  <a:lnTo>
                    <a:pt x="3790" y="2697"/>
                  </a:lnTo>
                  <a:lnTo>
                    <a:pt x="3794" y="2656"/>
                  </a:lnTo>
                  <a:lnTo>
                    <a:pt x="3796" y="2614"/>
                  </a:lnTo>
                  <a:lnTo>
                    <a:pt x="3797" y="2574"/>
                  </a:lnTo>
                  <a:lnTo>
                    <a:pt x="3798" y="2533"/>
                  </a:lnTo>
                  <a:lnTo>
                    <a:pt x="3798" y="845"/>
                  </a:lnTo>
                  <a:lnTo>
                    <a:pt x="3798" y="845"/>
                  </a:lnTo>
                  <a:lnTo>
                    <a:pt x="3796" y="823"/>
                  </a:lnTo>
                  <a:lnTo>
                    <a:pt x="3793" y="802"/>
                  </a:lnTo>
                  <a:lnTo>
                    <a:pt x="3788" y="782"/>
                  </a:lnTo>
                  <a:lnTo>
                    <a:pt x="3781" y="762"/>
                  </a:lnTo>
                  <a:lnTo>
                    <a:pt x="3772" y="744"/>
                  </a:lnTo>
                  <a:lnTo>
                    <a:pt x="3762" y="726"/>
                  </a:lnTo>
                  <a:lnTo>
                    <a:pt x="3750" y="710"/>
                  </a:lnTo>
                  <a:lnTo>
                    <a:pt x="3736" y="695"/>
                  </a:lnTo>
                  <a:lnTo>
                    <a:pt x="3721" y="682"/>
                  </a:lnTo>
                  <a:lnTo>
                    <a:pt x="3705" y="669"/>
                  </a:lnTo>
                  <a:lnTo>
                    <a:pt x="3687" y="659"/>
                  </a:lnTo>
                  <a:lnTo>
                    <a:pt x="3669" y="649"/>
                  </a:lnTo>
                  <a:lnTo>
                    <a:pt x="3649" y="643"/>
                  </a:lnTo>
                  <a:lnTo>
                    <a:pt x="3629" y="638"/>
                  </a:lnTo>
                  <a:lnTo>
                    <a:pt x="3608" y="635"/>
                  </a:lnTo>
                  <a:lnTo>
                    <a:pt x="3587" y="633"/>
                  </a:lnTo>
                  <a:lnTo>
                    <a:pt x="3587" y="633"/>
                  </a:lnTo>
                  <a:close/>
                  <a:moveTo>
                    <a:pt x="1689" y="327"/>
                  </a:moveTo>
                  <a:lnTo>
                    <a:pt x="1689" y="327"/>
                  </a:lnTo>
                  <a:lnTo>
                    <a:pt x="1691" y="338"/>
                  </a:lnTo>
                  <a:lnTo>
                    <a:pt x="1693" y="347"/>
                  </a:lnTo>
                  <a:lnTo>
                    <a:pt x="1697" y="355"/>
                  </a:lnTo>
                  <a:lnTo>
                    <a:pt x="1701" y="365"/>
                  </a:lnTo>
                  <a:lnTo>
                    <a:pt x="1705" y="373"/>
                  </a:lnTo>
                  <a:lnTo>
                    <a:pt x="1710" y="380"/>
                  </a:lnTo>
                  <a:lnTo>
                    <a:pt x="1716" y="387"/>
                  </a:lnTo>
                  <a:lnTo>
                    <a:pt x="1723" y="395"/>
                  </a:lnTo>
                  <a:lnTo>
                    <a:pt x="1730" y="401"/>
                  </a:lnTo>
                  <a:lnTo>
                    <a:pt x="1738" y="406"/>
                  </a:lnTo>
                  <a:lnTo>
                    <a:pt x="1746" y="411"/>
                  </a:lnTo>
                  <a:lnTo>
                    <a:pt x="1755" y="414"/>
                  </a:lnTo>
                  <a:lnTo>
                    <a:pt x="1764" y="418"/>
                  </a:lnTo>
                  <a:lnTo>
                    <a:pt x="1773" y="421"/>
                  </a:lnTo>
                  <a:lnTo>
                    <a:pt x="1782" y="422"/>
                  </a:lnTo>
                  <a:lnTo>
                    <a:pt x="1793" y="422"/>
                  </a:lnTo>
                  <a:lnTo>
                    <a:pt x="2004" y="422"/>
                  </a:lnTo>
                  <a:lnTo>
                    <a:pt x="2004" y="422"/>
                  </a:lnTo>
                  <a:lnTo>
                    <a:pt x="2014" y="422"/>
                  </a:lnTo>
                  <a:lnTo>
                    <a:pt x="2024" y="421"/>
                  </a:lnTo>
                  <a:lnTo>
                    <a:pt x="2033" y="418"/>
                  </a:lnTo>
                  <a:lnTo>
                    <a:pt x="2042" y="414"/>
                  </a:lnTo>
                  <a:lnTo>
                    <a:pt x="2051" y="411"/>
                  </a:lnTo>
                  <a:lnTo>
                    <a:pt x="2059" y="406"/>
                  </a:lnTo>
                  <a:lnTo>
                    <a:pt x="2067" y="401"/>
                  </a:lnTo>
                  <a:lnTo>
                    <a:pt x="2073" y="395"/>
                  </a:lnTo>
                  <a:lnTo>
                    <a:pt x="2081" y="387"/>
                  </a:lnTo>
                  <a:lnTo>
                    <a:pt x="2087" y="380"/>
                  </a:lnTo>
                  <a:lnTo>
                    <a:pt x="2092" y="373"/>
                  </a:lnTo>
                  <a:lnTo>
                    <a:pt x="2096" y="365"/>
                  </a:lnTo>
                  <a:lnTo>
                    <a:pt x="2100" y="355"/>
                  </a:lnTo>
                  <a:lnTo>
                    <a:pt x="2103" y="347"/>
                  </a:lnTo>
                  <a:lnTo>
                    <a:pt x="2105" y="338"/>
                  </a:lnTo>
                  <a:lnTo>
                    <a:pt x="2108" y="327"/>
                  </a:lnTo>
                  <a:lnTo>
                    <a:pt x="2108" y="327"/>
                  </a:lnTo>
                  <a:lnTo>
                    <a:pt x="2153" y="333"/>
                  </a:lnTo>
                  <a:lnTo>
                    <a:pt x="2197" y="340"/>
                  </a:lnTo>
                  <a:lnTo>
                    <a:pt x="2238" y="347"/>
                  </a:lnTo>
                  <a:lnTo>
                    <a:pt x="2276" y="355"/>
                  </a:lnTo>
                  <a:lnTo>
                    <a:pt x="2312" y="365"/>
                  </a:lnTo>
                  <a:lnTo>
                    <a:pt x="2345" y="375"/>
                  </a:lnTo>
                  <a:lnTo>
                    <a:pt x="2376" y="385"/>
                  </a:lnTo>
                  <a:lnTo>
                    <a:pt x="2405" y="397"/>
                  </a:lnTo>
                  <a:lnTo>
                    <a:pt x="2431" y="408"/>
                  </a:lnTo>
                  <a:lnTo>
                    <a:pt x="2455" y="421"/>
                  </a:lnTo>
                  <a:lnTo>
                    <a:pt x="2478" y="433"/>
                  </a:lnTo>
                  <a:lnTo>
                    <a:pt x="2498" y="445"/>
                  </a:lnTo>
                  <a:lnTo>
                    <a:pt x="2517" y="458"/>
                  </a:lnTo>
                  <a:lnTo>
                    <a:pt x="2534" y="471"/>
                  </a:lnTo>
                  <a:lnTo>
                    <a:pt x="2549" y="484"/>
                  </a:lnTo>
                  <a:lnTo>
                    <a:pt x="2563" y="497"/>
                  </a:lnTo>
                  <a:lnTo>
                    <a:pt x="2574" y="510"/>
                  </a:lnTo>
                  <a:lnTo>
                    <a:pt x="2586" y="522"/>
                  </a:lnTo>
                  <a:lnTo>
                    <a:pt x="2595" y="534"/>
                  </a:lnTo>
                  <a:lnTo>
                    <a:pt x="2603" y="547"/>
                  </a:lnTo>
                  <a:lnTo>
                    <a:pt x="2611" y="558"/>
                  </a:lnTo>
                  <a:lnTo>
                    <a:pt x="2616" y="569"/>
                  </a:lnTo>
                  <a:lnTo>
                    <a:pt x="2625" y="589"/>
                  </a:lnTo>
                  <a:lnTo>
                    <a:pt x="2631" y="606"/>
                  </a:lnTo>
                  <a:lnTo>
                    <a:pt x="2635" y="619"/>
                  </a:lnTo>
                  <a:lnTo>
                    <a:pt x="2637" y="629"/>
                  </a:lnTo>
                  <a:lnTo>
                    <a:pt x="2637" y="633"/>
                  </a:lnTo>
                  <a:lnTo>
                    <a:pt x="1160" y="633"/>
                  </a:lnTo>
                  <a:lnTo>
                    <a:pt x="1160" y="633"/>
                  </a:lnTo>
                  <a:lnTo>
                    <a:pt x="1161" y="627"/>
                  </a:lnTo>
                  <a:lnTo>
                    <a:pt x="1163" y="615"/>
                  </a:lnTo>
                  <a:lnTo>
                    <a:pt x="1168" y="601"/>
                  </a:lnTo>
                  <a:lnTo>
                    <a:pt x="1175" y="583"/>
                  </a:lnTo>
                  <a:lnTo>
                    <a:pt x="1184" y="562"/>
                  </a:lnTo>
                  <a:lnTo>
                    <a:pt x="1191" y="551"/>
                  </a:lnTo>
                  <a:lnTo>
                    <a:pt x="1199" y="540"/>
                  </a:lnTo>
                  <a:lnTo>
                    <a:pt x="1207" y="528"/>
                  </a:lnTo>
                  <a:lnTo>
                    <a:pt x="1217" y="516"/>
                  </a:lnTo>
                  <a:lnTo>
                    <a:pt x="1228" y="503"/>
                  </a:lnTo>
                  <a:lnTo>
                    <a:pt x="1240" y="491"/>
                  </a:lnTo>
                  <a:lnTo>
                    <a:pt x="1254" y="479"/>
                  </a:lnTo>
                  <a:lnTo>
                    <a:pt x="1270" y="466"/>
                  </a:lnTo>
                  <a:lnTo>
                    <a:pt x="1287" y="453"/>
                  </a:lnTo>
                  <a:lnTo>
                    <a:pt x="1305" y="440"/>
                  </a:lnTo>
                  <a:lnTo>
                    <a:pt x="1326" y="429"/>
                  </a:lnTo>
                  <a:lnTo>
                    <a:pt x="1349" y="416"/>
                  </a:lnTo>
                  <a:lnTo>
                    <a:pt x="1373" y="405"/>
                  </a:lnTo>
                  <a:lnTo>
                    <a:pt x="1399" y="394"/>
                  </a:lnTo>
                  <a:lnTo>
                    <a:pt x="1427" y="383"/>
                  </a:lnTo>
                  <a:lnTo>
                    <a:pt x="1457" y="373"/>
                  </a:lnTo>
                  <a:lnTo>
                    <a:pt x="1491" y="364"/>
                  </a:lnTo>
                  <a:lnTo>
                    <a:pt x="1526" y="354"/>
                  </a:lnTo>
                  <a:lnTo>
                    <a:pt x="1563" y="346"/>
                  </a:lnTo>
                  <a:lnTo>
                    <a:pt x="1602" y="339"/>
                  </a:lnTo>
                  <a:lnTo>
                    <a:pt x="1645" y="333"/>
                  </a:lnTo>
                  <a:lnTo>
                    <a:pt x="1689" y="327"/>
                  </a:lnTo>
                  <a:lnTo>
                    <a:pt x="1689" y="327"/>
                  </a:lnTo>
                  <a:close/>
                  <a:moveTo>
                    <a:pt x="3376" y="2533"/>
                  </a:moveTo>
                  <a:lnTo>
                    <a:pt x="3376" y="2533"/>
                  </a:lnTo>
                  <a:lnTo>
                    <a:pt x="3375" y="2566"/>
                  </a:lnTo>
                  <a:lnTo>
                    <a:pt x="3374" y="2600"/>
                  </a:lnTo>
                  <a:lnTo>
                    <a:pt x="3372" y="2633"/>
                  </a:lnTo>
                  <a:lnTo>
                    <a:pt x="3370" y="2667"/>
                  </a:lnTo>
                  <a:lnTo>
                    <a:pt x="3366" y="2700"/>
                  </a:lnTo>
                  <a:lnTo>
                    <a:pt x="3362" y="2734"/>
                  </a:lnTo>
                  <a:lnTo>
                    <a:pt x="3357" y="2768"/>
                  </a:lnTo>
                  <a:lnTo>
                    <a:pt x="3351" y="2802"/>
                  </a:lnTo>
                  <a:lnTo>
                    <a:pt x="3345" y="2835"/>
                  </a:lnTo>
                  <a:lnTo>
                    <a:pt x="3337" y="2868"/>
                  </a:lnTo>
                  <a:lnTo>
                    <a:pt x="3330" y="2901"/>
                  </a:lnTo>
                  <a:lnTo>
                    <a:pt x="3321" y="2934"/>
                  </a:lnTo>
                  <a:lnTo>
                    <a:pt x="3312" y="2967"/>
                  </a:lnTo>
                  <a:lnTo>
                    <a:pt x="3302" y="3001"/>
                  </a:lnTo>
                  <a:lnTo>
                    <a:pt x="3291" y="3033"/>
                  </a:lnTo>
                  <a:lnTo>
                    <a:pt x="3280" y="3066"/>
                  </a:lnTo>
                  <a:lnTo>
                    <a:pt x="3267" y="3098"/>
                  </a:lnTo>
                  <a:lnTo>
                    <a:pt x="3255" y="3129"/>
                  </a:lnTo>
                  <a:lnTo>
                    <a:pt x="3240" y="3161"/>
                  </a:lnTo>
                  <a:lnTo>
                    <a:pt x="3226" y="3192"/>
                  </a:lnTo>
                  <a:lnTo>
                    <a:pt x="3211" y="3223"/>
                  </a:lnTo>
                  <a:lnTo>
                    <a:pt x="3195" y="3254"/>
                  </a:lnTo>
                  <a:lnTo>
                    <a:pt x="3178" y="3284"/>
                  </a:lnTo>
                  <a:lnTo>
                    <a:pt x="3161" y="3314"/>
                  </a:lnTo>
                  <a:lnTo>
                    <a:pt x="3143" y="3344"/>
                  </a:lnTo>
                  <a:lnTo>
                    <a:pt x="3124" y="3373"/>
                  </a:lnTo>
                  <a:lnTo>
                    <a:pt x="3105" y="3402"/>
                  </a:lnTo>
                  <a:lnTo>
                    <a:pt x="3085" y="3431"/>
                  </a:lnTo>
                  <a:lnTo>
                    <a:pt x="3064" y="3459"/>
                  </a:lnTo>
                  <a:lnTo>
                    <a:pt x="3042" y="3486"/>
                  </a:lnTo>
                  <a:lnTo>
                    <a:pt x="3020" y="3513"/>
                  </a:lnTo>
                  <a:lnTo>
                    <a:pt x="2997" y="3540"/>
                  </a:lnTo>
                  <a:lnTo>
                    <a:pt x="2973" y="3566"/>
                  </a:lnTo>
                  <a:lnTo>
                    <a:pt x="2948" y="3591"/>
                  </a:lnTo>
                  <a:lnTo>
                    <a:pt x="2923" y="3615"/>
                  </a:lnTo>
                  <a:lnTo>
                    <a:pt x="2897" y="3640"/>
                  </a:lnTo>
                  <a:lnTo>
                    <a:pt x="2872" y="3664"/>
                  </a:lnTo>
                  <a:lnTo>
                    <a:pt x="2844" y="3687"/>
                  </a:lnTo>
                  <a:lnTo>
                    <a:pt x="2816" y="3710"/>
                  </a:lnTo>
                  <a:lnTo>
                    <a:pt x="2788" y="3731"/>
                  </a:lnTo>
                  <a:lnTo>
                    <a:pt x="2758" y="3752"/>
                  </a:lnTo>
                  <a:lnTo>
                    <a:pt x="2728" y="3773"/>
                  </a:lnTo>
                  <a:lnTo>
                    <a:pt x="2698" y="3793"/>
                  </a:lnTo>
                  <a:lnTo>
                    <a:pt x="2667" y="3811"/>
                  </a:lnTo>
                  <a:lnTo>
                    <a:pt x="2635" y="3830"/>
                  </a:lnTo>
                  <a:lnTo>
                    <a:pt x="2601" y="3847"/>
                  </a:lnTo>
                  <a:lnTo>
                    <a:pt x="2568" y="3864"/>
                  </a:lnTo>
                  <a:lnTo>
                    <a:pt x="2534" y="3879"/>
                  </a:lnTo>
                  <a:lnTo>
                    <a:pt x="2499" y="3895"/>
                  </a:lnTo>
                  <a:lnTo>
                    <a:pt x="2464" y="3908"/>
                  </a:lnTo>
                  <a:lnTo>
                    <a:pt x="2427" y="3922"/>
                  </a:lnTo>
                  <a:lnTo>
                    <a:pt x="2391" y="3934"/>
                  </a:lnTo>
                  <a:lnTo>
                    <a:pt x="2354" y="3947"/>
                  </a:lnTo>
                  <a:lnTo>
                    <a:pt x="2316" y="3957"/>
                  </a:lnTo>
                  <a:lnTo>
                    <a:pt x="2276" y="3966"/>
                  </a:lnTo>
                  <a:lnTo>
                    <a:pt x="2237" y="3976"/>
                  </a:lnTo>
                  <a:lnTo>
                    <a:pt x="2198" y="3984"/>
                  </a:lnTo>
                  <a:lnTo>
                    <a:pt x="2156" y="3990"/>
                  </a:lnTo>
                  <a:lnTo>
                    <a:pt x="2115" y="3996"/>
                  </a:lnTo>
                  <a:lnTo>
                    <a:pt x="2073" y="4001"/>
                  </a:lnTo>
                  <a:lnTo>
                    <a:pt x="2031" y="4005"/>
                  </a:lnTo>
                  <a:lnTo>
                    <a:pt x="1987" y="4008"/>
                  </a:lnTo>
                  <a:lnTo>
                    <a:pt x="1943" y="4009"/>
                  </a:lnTo>
                  <a:lnTo>
                    <a:pt x="1898" y="4010"/>
                  </a:lnTo>
                  <a:lnTo>
                    <a:pt x="1898" y="4010"/>
                  </a:lnTo>
                  <a:lnTo>
                    <a:pt x="1854" y="4009"/>
                  </a:lnTo>
                  <a:lnTo>
                    <a:pt x="1809" y="4008"/>
                  </a:lnTo>
                  <a:lnTo>
                    <a:pt x="1767" y="4005"/>
                  </a:lnTo>
                  <a:lnTo>
                    <a:pt x="1723" y="4001"/>
                  </a:lnTo>
                  <a:lnTo>
                    <a:pt x="1682" y="3996"/>
                  </a:lnTo>
                  <a:lnTo>
                    <a:pt x="1641" y="3990"/>
                  </a:lnTo>
                  <a:lnTo>
                    <a:pt x="1599" y="3984"/>
                  </a:lnTo>
                  <a:lnTo>
                    <a:pt x="1560" y="3976"/>
                  </a:lnTo>
                  <a:lnTo>
                    <a:pt x="1521" y="3966"/>
                  </a:lnTo>
                  <a:lnTo>
                    <a:pt x="1481" y="3957"/>
                  </a:lnTo>
                  <a:lnTo>
                    <a:pt x="1443" y="3947"/>
                  </a:lnTo>
                  <a:lnTo>
                    <a:pt x="1406" y="3934"/>
                  </a:lnTo>
                  <a:lnTo>
                    <a:pt x="1369" y="3922"/>
                  </a:lnTo>
                  <a:lnTo>
                    <a:pt x="1333" y="3908"/>
                  </a:lnTo>
                  <a:lnTo>
                    <a:pt x="1298" y="3895"/>
                  </a:lnTo>
                  <a:lnTo>
                    <a:pt x="1263" y="3879"/>
                  </a:lnTo>
                  <a:lnTo>
                    <a:pt x="1229" y="3864"/>
                  </a:lnTo>
                  <a:lnTo>
                    <a:pt x="1195" y="3847"/>
                  </a:lnTo>
                  <a:lnTo>
                    <a:pt x="1162" y="3830"/>
                  </a:lnTo>
                  <a:lnTo>
                    <a:pt x="1131" y="3811"/>
                  </a:lnTo>
                  <a:lnTo>
                    <a:pt x="1099" y="3793"/>
                  </a:lnTo>
                  <a:lnTo>
                    <a:pt x="1069" y="3773"/>
                  </a:lnTo>
                  <a:lnTo>
                    <a:pt x="1039" y="3752"/>
                  </a:lnTo>
                  <a:lnTo>
                    <a:pt x="1009" y="3731"/>
                  </a:lnTo>
                  <a:lnTo>
                    <a:pt x="981" y="3710"/>
                  </a:lnTo>
                  <a:lnTo>
                    <a:pt x="953" y="3687"/>
                  </a:lnTo>
                  <a:lnTo>
                    <a:pt x="926" y="3664"/>
                  </a:lnTo>
                  <a:lnTo>
                    <a:pt x="899" y="3640"/>
                  </a:lnTo>
                  <a:lnTo>
                    <a:pt x="873" y="3615"/>
                  </a:lnTo>
                  <a:lnTo>
                    <a:pt x="849" y="3591"/>
                  </a:lnTo>
                  <a:lnTo>
                    <a:pt x="824" y="3566"/>
                  </a:lnTo>
                  <a:lnTo>
                    <a:pt x="800" y="3540"/>
                  </a:lnTo>
                  <a:lnTo>
                    <a:pt x="777" y="3513"/>
                  </a:lnTo>
                  <a:lnTo>
                    <a:pt x="754" y="3486"/>
                  </a:lnTo>
                  <a:lnTo>
                    <a:pt x="734" y="3459"/>
                  </a:lnTo>
                  <a:lnTo>
                    <a:pt x="712" y="3431"/>
                  </a:lnTo>
                  <a:lnTo>
                    <a:pt x="692" y="3402"/>
                  </a:lnTo>
                  <a:lnTo>
                    <a:pt x="673" y="3373"/>
                  </a:lnTo>
                  <a:lnTo>
                    <a:pt x="654" y="3344"/>
                  </a:lnTo>
                  <a:lnTo>
                    <a:pt x="635" y="3314"/>
                  </a:lnTo>
                  <a:lnTo>
                    <a:pt x="619" y="3284"/>
                  </a:lnTo>
                  <a:lnTo>
                    <a:pt x="602" y="3254"/>
                  </a:lnTo>
                  <a:lnTo>
                    <a:pt x="586" y="3223"/>
                  </a:lnTo>
                  <a:lnTo>
                    <a:pt x="571" y="3192"/>
                  </a:lnTo>
                  <a:lnTo>
                    <a:pt x="557" y="3161"/>
                  </a:lnTo>
                  <a:lnTo>
                    <a:pt x="542" y="3129"/>
                  </a:lnTo>
                  <a:lnTo>
                    <a:pt x="530" y="3098"/>
                  </a:lnTo>
                  <a:lnTo>
                    <a:pt x="517" y="3066"/>
                  </a:lnTo>
                  <a:lnTo>
                    <a:pt x="506" y="3033"/>
                  </a:lnTo>
                  <a:lnTo>
                    <a:pt x="495" y="3001"/>
                  </a:lnTo>
                  <a:lnTo>
                    <a:pt x="485" y="2967"/>
                  </a:lnTo>
                  <a:lnTo>
                    <a:pt x="476" y="2934"/>
                  </a:lnTo>
                  <a:lnTo>
                    <a:pt x="467" y="2901"/>
                  </a:lnTo>
                  <a:lnTo>
                    <a:pt x="459" y="2868"/>
                  </a:lnTo>
                  <a:lnTo>
                    <a:pt x="452" y="2835"/>
                  </a:lnTo>
                  <a:lnTo>
                    <a:pt x="446" y="2802"/>
                  </a:lnTo>
                  <a:lnTo>
                    <a:pt x="440" y="2768"/>
                  </a:lnTo>
                  <a:lnTo>
                    <a:pt x="436" y="2734"/>
                  </a:lnTo>
                  <a:lnTo>
                    <a:pt x="431" y="2700"/>
                  </a:lnTo>
                  <a:lnTo>
                    <a:pt x="427" y="2667"/>
                  </a:lnTo>
                  <a:lnTo>
                    <a:pt x="425" y="2633"/>
                  </a:lnTo>
                  <a:lnTo>
                    <a:pt x="423" y="2600"/>
                  </a:lnTo>
                  <a:lnTo>
                    <a:pt x="422" y="2566"/>
                  </a:lnTo>
                  <a:lnTo>
                    <a:pt x="421" y="2533"/>
                  </a:lnTo>
                  <a:lnTo>
                    <a:pt x="421" y="1899"/>
                  </a:lnTo>
                  <a:lnTo>
                    <a:pt x="738" y="1899"/>
                  </a:lnTo>
                  <a:lnTo>
                    <a:pt x="738" y="1899"/>
                  </a:lnTo>
                  <a:lnTo>
                    <a:pt x="749" y="1899"/>
                  </a:lnTo>
                  <a:lnTo>
                    <a:pt x="760" y="1897"/>
                  </a:lnTo>
                  <a:lnTo>
                    <a:pt x="769" y="1895"/>
                  </a:lnTo>
                  <a:lnTo>
                    <a:pt x="779" y="1892"/>
                  </a:lnTo>
                  <a:lnTo>
                    <a:pt x="789" y="1887"/>
                  </a:lnTo>
                  <a:lnTo>
                    <a:pt x="797" y="1881"/>
                  </a:lnTo>
                  <a:lnTo>
                    <a:pt x="805" y="1875"/>
                  </a:lnTo>
                  <a:lnTo>
                    <a:pt x="812" y="1869"/>
                  </a:lnTo>
                  <a:lnTo>
                    <a:pt x="820" y="1861"/>
                  </a:lnTo>
                  <a:lnTo>
                    <a:pt x="825" y="1853"/>
                  </a:lnTo>
                  <a:lnTo>
                    <a:pt x="831" y="1844"/>
                  </a:lnTo>
                  <a:lnTo>
                    <a:pt x="835" y="1835"/>
                  </a:lnTo>
                  <a:lnTo>
                    <a:pt x="838" y="1825"/>
                  </a:lnTo>
                  <a:lnTo>
                    <a:pt x="841" y="1815"/>
                  </a:lnTo>
                  <a:lnTo>
                    <a:pt x="842" y="1805"/>
                  </a:lnTo>
                  <a:lnTo>
                    <a:pt x="843" y="1794"/>
                  </a:lnTo>
                  <a:lnTo>
                    <a:pt x="843" y="1794"/>
                  </a:lnTo>
                  <a:lnTo>
                    <a:pt x="842" y="1783"/>
                  </a:lnTo>
                  <a:lnTo>
                    <a:pt x="841" y="1773"/>
                  </a:lnTo>
                  <a:lnTo>
                    <a:pt x="838" y="1762"/>
                  </a:lnTo>
                  <a:lnTo>
                    <a:pt x="835" y="1753"/>
                  </a:lnTo>
                  <a:lnTo>
                    <a:pt x="831" y="1744"/>
                  </a:lnTo>
                  <a:lnTo>
                    <a:pt x="825" y="1734"/>
                  </a:lnTo>
                  <a:lnTo>
                    <a:pt x="820" y="1727"/>
                  </a:lnTo>
                  <a:lnTo>
                    <a:pt x="812" y="1719"/>
                  </a:lnTo>
                  <a:lnTo>
                    <a:pt x="805" y="1713"/>
                  </a:lnTo>
                  <a:lnTo>
                    <a:pt x="797" y="1706"/>
                  </a:lnTo>
                  <a:lnTo>
                    <a:pt x="789" y="1701"/>
                  </a:lnTo>
                  <a:lnTo>
                    <a:pt x="779" y="1696"/>
                  </a:lnTo>
                  <a:lnTo>
                    <a:pt x="769" y="1693"/>
                  </a:lnTo>
                  <a:lnTo>
                    <a:pt x="760" y="1690"/>
                  </a:lnTo>
                  <a:lnTo>
                    <a:pt x="749" y="1689"/>
                  </a:lnTo>
                  <a:lnTo>
                    <a:pt x="738" y="1688"/>
                  </a:lnTo>
                  <a:lnTo>
                    <a:pt x="421" y="1688"/>
                  </a:lnTo>
                  <a:lnTo>
                    <a:pt x="421" y="1478"/>
                  </a:lnTo>
                  <a:lnTo>
                    <a:pt x="738" y="1478"/>
                  </a:lnTo>
                  <a:lnTo>
                    <a:pt x="738" y="1478"/>
                  </a:lnTo>
                  <a:lnTo>
                    <a:pt x="749" y="1477"/>
                  </a:lnTo>
                  <a:lnTo>
                    <a:pt x="760" y="1476"/>
                  </a:lnTo>
                  <a:lnTo>
                    <a:pt x="769" y="1472"/>
                  </a:lnTo>
                  <a:lnTo>
                    <a:pt x="779" y="1469"/>
                  </a:lnTo>
                  <a:lnTo>
                    <a:pt x="789" y="1465"/>
                  </a:lnTo>
                  <a:lnTo>
                    <a:pt x="797" y="1459"/>
                  </a:lnTo>
                  <a:lnTo>
                    <a:pt x="805" y="1454"/>
                  </a:lnTo>
                  <a:lnTo>
                    <a:pt x="812" y="1447"/>
                  </a:lnTo>
                  <a:lnTo>
                    <a:pt x="820" y="1439"/>
                  </a:lnTo>
                  <a:lnTo>
                    <a:pt x="825" y="1431"/>
                  </a:lnTo>
                  <a:lnTo>
                    <a:pt x="831" y="1422"/>
                  </a:lnTo>
                  <a:lnTo>
                    <a:pt x="835" y="1412"/>
                  </a:lnTo>
                  <a:lnTo>
                    <a:pt x="838" y="1403"/>
                  </a:lnTo>
                  <a:lnTo>
                    <a:pt x="841" y="1393"/>
                  </a:lnTo>
                  <a:lnTo>
                    <a:pt x="842" y="1382"/>
                  </a:lnTo>
                  <a:lnTo>
                    <a:pt x="843" y="1372"/>
                  </a:lnTo>
                  <a:lnTo>
                    <a:pt x="843" y="1372"/>
                  </a:lnTo>
                  <a:lnTo>
                    <a:pt x="842" y="1361"/>
                  </a:lnTo>
                  <a:lnTo>
                    <a:pt x="841" y="1350"/>
                  </a:lnTo>
                  <a:lnTo>
                    <a:pt x="838" y="1340"/>
                  </a:lnTo>
                  <a:lnTo>
                    <a:pt x="835" y="1331"/>
                  </a:lnTo>
                  <a:lnTo>
                    <a:pt x="831" y="1321"/>
                  </a:lnTo>
                  <a:lnTo>
                    <a:pt x="825" y="1313"/>
                  </a:lnTo>
                  <a:lnTo>
                    <a:pt x="820" y="1305"/>
                  </a:lnTo>
                  <a:lnTo>
                    <a:pt x="812" y="1297"/>
                  </a:lnTo>
                  <a:lnTo>
                    <a:pt x="805" y="1290"/>
                  </a:lnTo>
                  <a:lnTo>
                    <a:pt x="797" y="1284"/>
                  </a:lnTo>
                  <a:lnTo>
                    <a:pt x="789" y="1279"/>
                  </a:lnTo>
                  <a:lnTo>
                    <a:pt x="779" y="1275"/>
                  </a:lnTo>
                  <a:lnTo>
                    <a:pt x="769" y="1272"/>
                  </a:lnTo>
                  <a:lnTo>
                    <a:pt x="760" y="1269"/>
                  </a:lnTo>
                  <a:lnTo>
                    <a:pt x="749" y="1266"/>
                  </a:lnTo>
                  <a:lnTo>
                    <a:pt x="738" y="1266"/>
                  </a:lnTo>
                  <a:lnTo>
                    <a:pt x="421" y="1266"/>
                  </a:lnTo>
                  <a:lnTo>
                    <a:pt x="421" y="1055"/>
                  </a:lnTo>
                  <a:lnTo>
                    <a:pt x="3376" y="1055"/>
                  </a:lnTo>
                  <a:lnTo>
                    <a:pt x="3376" y="2533"/>
                  </a:lnTo>
                  <a:close/>
                  <a:moveTo>
                    <a:pt x="1898" y="3482"/>
                  </a:moveTo>
                  <a:lnTo>
                    <a:pt x="1898" y="3482"/>
                  </a:lnTo>
                  <a:lnTo>
                    <a:pt x="1923" y="3482"/>
                  </a:lnTo>
                  <a:lnTo>
                    <a:pt x="1947" y="3481"/>
                  </a:lnTo>
                  <a:lnTo>
                    <a:pt x="1996" y="3477"/>
                  </a:lnTo>
                  <a:lnTo>
                    <a:pt x="2043" y="3471"/>
                  </a:lnTo>
                  <a:lnTo>
                    <a:pt x="2090" y="3462"/>
                  </a:lnTo>
                  <a:lnTo>
                    <a:pt x="2136" y="3452"/>
                  </a:lnTo>
                  <a:lnTo>
                    <a:pt x="2181" y="3439"/>
                  </a:lnTo>
                  <a:lnTo>
                    <a:pt x="2225" y="3424"/>
                  </a:lnTo>
                  <a:lnTo>
                    <a:pt x="2268" y="3407"/>
                  </a:lnTo>
                  <a:lnTo>
                    <a:pt x="2309" y="3388"/>
                  </a:lnTo>
                  <a:lnTo>
                    <a:pt x="2351" y="3367"/>
                  </a:lnTo>
                  <a:lnTo>
                    <a:pt x="2390" y="3344"/>
                  </a:lnTo>
                  <a:lnTo>
                    <a:pt x="2430" y="3319"/>
                  </a:lnTo>
                  <a:lnTo>
                    <a:pt x="2467" y="3294"/>
                  </a:lnTo>
                  <a:lnTo>
                    <a:pt x="2502" y="3265"/>
                  </a:lnTo>
                  <a:lnTo>
                    <a:pt x="2536" y="3236"/>
                  </a:lnTo>
                  <a:lnTo>
                    <a:pt x="2569" y="3203"/>
                  </a:lnTo>
                  <a:lnTo>
                    <a:pt x="2601" y="3170"/>
                  </a:lnTo>
                  <a:lnTo>
                    <a:pt x="2631" y="3136"/>
                  </a:lnTo>
                  <a:lnTo>
                    <a:pt x="2659" y="3100"/>
                  </a:lnTo>
                  <a:lnTo>
                    <a:pt x="2685" y="3063"/>
                  </a:lnTo>
                  <a:lnTo>
                    <a:pt x="2710" y="3024"/>
                  </a:lnTo>
                  <a:lnTo>
                    <a:pt x="2733" y="2985"/>
                  </a:lnTo>
                  <a:lnTo>
                    <a:pt x="2755" y="2944"/>
                  </a:lnTo>
                  <a:lnTo>
                    <a:pt x="2773" y="2902"/>
                  </a:lnTo>
                  <a:lnTo>
                    <a:pt x="2791" y="2859"/>
                  </a:lnTo>
                  <a:lnTo>
                    <a:pt x="2805" y="2814"/>
                  </a:lnTo>
                  <a:lnTo>
                    <a:pt x="2818" y="2770"/>
                  </a:lnTo>
                  <a:lnTo>
                    <a:pt x="2829" y="2724"/>
                  </a:lnTo>
                  <a:lnTo>
                    <a:pt x="2837" y="2676"/>
                  </a:lnTo>
                  <a:lnTo>
                    <a:pt x="2843" y="2630"/>
                  </a:lnTo>
                  <a:lnTo>
                    <a:pt x="2847" y="2581"/>
                  </a:lnTo>
                  <a:lnTo>
                    <a:pt x="2848" y="2556"/>
                  </a:lnTo>
                  <a:lnTo>
                    <a:pt x="2848" y="2533"/>
                  </a:lnTo>
                  <a:lnTo>
                    <a:pt x="2848" y="2533"/>
                  </a:lnTo>
                  <a:lnTo>
                    <a:pt x="2848" y="2508"/>
                  </a:lnTo>
                  <a:lnTo>
                    <a:pt x="2847" y="2484"/>
                  </a:lnTo>
                  <a:lnTo>
                    <a:pt x="2843" y="2435"/>
                  </a:lnTo>
                  <a:lnTo>
                    <a:pt x="2837" y="2388"/>
                  </a:lnTo>
                  <a:lnTo>
                    <a:pt x="2829" y="2341"/>
                  </a:lnTo>
                  <a:lnTo>
                    <a:pt x="2818" y="2296"/>
                  </a:lnTo>
                  <a:lnTo>
                    <a:pt x="2805" y="2250"/>
                  </a:lnTo>
                  <a:lnTo>
                    <a:pt x="2791" y="2206"/>
                  </a:lnTo>
                  <a:lnTo>
                    <a:pt x="2773" y="2163"/>
                  </a:lnTo>
                  <a:lnTo>
                    <a:pt x="2755" y="2121"/>
                  </a:lnTo>
                  <a:lnTo>
                    <a:pt x="2733" y="2080"/>
                  </a:lnTo>
                  <a:lnTo>
                    <a:pt x="2710" y="2040"/>
                  </a:lnTo>
                  <a:lnTo>
                    <a:pt x="2685" y="2001"/>
                  </a:lnTo>
                  <a:lnTo>
                    <a:pt x="2659" y="1964"/>
                  </a:lnTo>
                  <a:lnTo>
                    <a:pt x="2631" y="1929"/>
                  </a:lnTo>
                  <a:lnTo>
                    <a:pt x="2601" y="1894"/>
                  </a:lnTo>
                  <a:lnTo>
                    <a:pt x="2569" y="1861"/>
                  </a:lnTo>
                  <a:lnTo>
                    <a:pt x="2536" y="1830"/>
                  </a:lnTo>
                  <a:lnTo>
                    <a:pt x="2502" y="1800"/>
                  </a:lnTo>
                  <a:lnTo>
                    <a:pt x="2467" y="1772"/>
                  </a:lnTo>
                  <a:lnTo>
                    <a:pt x="2430" y="1745"/>
                  </a:lnTo>
                  <a:lnTo>
                    <a:pt x="2390" y="1721"/>
                  </a:lnTo>
                  <a:lnTo>
                    <a:pt x="2351" y="1697"/>
                  </a:lnTo>
                  <a:lnTo>
                    <a:pt x="2309" y="1676"/>
                  </a:lnTo>
                  <a:lnTo>
                    <a:pt x="2268" y="1658"/>
                  </a:lnTo>
                  <a:lnTo>
                    <a:pt x="2225" y="1640"/>
                  </a:lnTo>
                  <a:lnTo>
                    <a:pt x="2181" y="1626"/>
                  </a:lnTo>
                  <a:lnTo>
                    <a:pt x="2136" y="1613"/>
                  </a:lnTo>
                  <a:lnTo>
                    <a:pt x="2090" y="1602"/>
                  </a:lnTo>
                  <a:lnTo>
                    <a:pt x="2043" y="1594"/>
                  </a:lnTo>
                  <a:lnTo>
                    <a:pt x="1996" y="1587"/>
                  </a:lnTo>
                  <a:lnTo>
                    <a:pt x="1947" y="1584"/>
                  </a:lnTo>
                  <a:lnTo>
                    <a:pt x="1923" y="1583"/>
                  </a:lnTo>
                  <a:lnTo>
                    <a:pt x="1898" y="1583"/>
                  </a:lnTo>
                  <a:lnTo>
                    <a:pt x="1898" y="1583"/>
                  </a:lnTo>
                  <a:lnTo>
                    <a:pt x="1874" y="1583"/>
                  </a:lnTo>
                  <a:lnTo>
                    <a:pt x="1850" y="1584"/>
                  </a:lnTo>
                  <a:lnTo>
                    <a:pt x="1801" y="1587"/>
                  </a:lnTo>
                  <a:lnTo>
                    <a:pt x="1755" y="1594"/>
                  </a:lnTo>
                  <a:lnTo>
                    <a:pt x="1707" y="1602"/>
                  </a:lnTo>
                  <a:lnTo>
                    <a:pt x="1661" y="1613"/>
                  </a:lnTo>
                  <a:lnTo>
                    <a:pt x="1617" y="1626"/>
                  </a:lnTo>
                  <a:lnTo>
                    <a:pt x="1572" y="1640"/>
                  </a:lnTo>
                  <a:lnTo>
                    <a:pt x="1529" y="1658"/>
                  </a:lnTo>
                  <a:lnTo>
                    <a:pt x="1487" y="1676"/>
                  </a:lnTo>
                  <a:lnTo>
                    <a:pt x="1446" y="1697"/>
                  </a:lnTo>
                  <a:lnTo>
                    <a:pt x="1407" y="1721"/>
                  </a:lnTo>
                  <a:lnTo>
                    <a:pt x="1368" y="1745"/>
                  </a:lnTo>
                  <a:lnTo>
                    <a:pt x="1331" y="1772"/>
                  </a:lnTo>
                  <a:lnTo>
                    <a:pt x="1295" y="1800"/>
                  </a:lnTo>
                  <a:lnTo>
                    <a:pt x="1261" y="1830"/>
                  </a:lnTo>
                  <a:lnTo>
                    <a:pt x="1228" y="1861"/>
                  </a:lnTo>
                  <a:lnTo>
                    <a:pt x="1195" y="1894"/>
                  </a:lnTo>
                  <a:lnTo>
                    <a:pt x="1166" y="1929"/>
                  </a:lnTo>
                  <a:lnTo>
                    <a:pt x="1137" y="1964"/>
                  </a:lnTo>
                  <a:lnTo>
                    <a:pt x="1112" y="2001"/>
                  </a:lnTo>
                  <a:lnTo>
                    <a:pt x="1087" y="2040"/>
                  </a:lnTo>
                  <a:lnTo>
                    <a:pt x="1064" y="2080"/>
                  </a:lnTo>
                  <a:lnTo>
                    <a:pt x="1042" y="2121"/>
                  </a:lnTo>
                  <a:lnTo>
                    <a:pt x="1024" y="2163"/>
                  </a:lnTo>
                  <a:lnTo>
                    <a:pt x="1007" y="2206"/>
                  </a:lnTo>
                  <a:lnTo>
                    <a:pt x="992" y="2250"/>
                  </a:lnTo>
                  <a:lnTo>
                    <a:pt x="979" y="2296"/>
                  </a:lnTo>
                  <a:lnTo>
                    <a:pt x="969" y="2341"/>
                  </a:lnTo>
                  <a:lnTo>
                    <a:pt x="959" y="2388"/>
                  </a:lnTo>
                  <a:lnTo>
                    <a:pt x="954" y="2435"/>
                  </a:lnTo>
                  <a:lnTo>
                    <a:pt x="950" y="2484"/>
                  </a:lnTo>
                  <a:lnTo>
                    <a:pt x="949" y="2508"/>
                  </a:lnTo>
                  <a:lnTo>
                    <a:pt x="949" y="2533"/>
                  </a:lnTo>
                  <a:lnTo>
                    <a:pt x="949" y="2533"/>
                  </a:lnTo>
                  <a:lnTo>
                    <a:pt x="949" y="2556"/>
                  </a:lnTo>
                  <a:lnTo>
                    <a:pt x="950" y="2581"/>
                  </a:lnTo>
                  <a:lnTo>
                    <a:pt x="954" y="2630"/>
                  </a:lnTo>
                  <a:lnTo>
                    <a:pt x="959" y="2676"/>
                  </a:lnTo>
                  <a:lnTo>
                    <a:pt x="969" y="2724"/>
                  </a:lnTo>
                  <a:lnTo>
                    <a:pt x="979" y="2770"/>
                  </a:lnTo>
                  <a:lnTo>
                    <a:pt x="992" y="2814"/>
                  </a:lnTo>
                  <a:lnTo>
                    <a:pt x="1007" y="2859"/>
                  </a:lnTo>
                  <a:lnTo>
                    <a:pt x="1024" y="2902"/>
                  </a:lnTo>
                  <a:lnTo>
                    <a:pt x="1042" y="2944"/>
                  </a:lnTo>
                  <a:lnTo>
                    <a:pt x="1064" y="2985"/>
                  </a:lnTo>
                  <a:lnTo>
                    <a:pt x="1087" y="3024"/>
                  </a:lnTo>
                  <a:lnTo>
                    <a:pt x="1112" y="3063"/>
                  </a:lnTo>
                  <a:lnTo>
                    <a:pt x="1137" y="3100"/>
                  </a:lnTo>
                  <a:lnTo>
                    <a:pt x="1166" y="3136"/>
                  </a:lnTo>
                  <a:lnTo>
                    <a:pt x="1195" y="3170"/>
                  </a:lnTo>
                  <a:lnTo>
                    <a:pt x="1228" y="3203"/>
                  </a:lnTo>
                  <a:lnTo>
                    <a:pt x="1261" y="3236"/>
                  </a:lnTo>
                  <a:lnTo>
                    <a:pt x="1295" y="3265"/>
                  </a:lnTo>
                  <a:lnTo>
                    <a:pt x="1331" y="3294"/>
                  </a:lnTo>
                  <a:lnTo>
                    <a:pt x="1368" y="3319"/>
                  </a:lnTo>
                  <a:lnTo>
                    <a:pt x="1407" y="3344"/>
                  </a:lnTo>
                  <a:lnTo>
                    <a:pt x="1446" y="3367"/>
                  </a:lnTo>
                  <a:lnTo>
                    <a:pt x="1487" y="3388"/>
                  </a:lnTo>
                  <a:lnTo>
                    <a:pt x="1529" y="3407"/>
                  </a:lnTo>
                  <a:lnTo>
                    <a:pt x="1572" y="3424"/>
                  </a:lnTo>
                  <a:lnTo>
                    <a:pt x="1617" y="3439"/>
                  </a:lnTo>
                  <a:lnTo>
                    <a:pt x="1661" y="3452"/>
                  </a:lnTo>
                  <a:lnTo>
                    <a:pt x="1707" y="3462"/>
                  </a:lnTo>
                  <a:lnTo>
                    <a:pt x="1755" y="3471"/>
                  </a:lnTo>
                  <a:lnTo>
                    <a:pt x="1801" y="3477"/>
                  </a:lnTo>
                  <a:lnTo>
                    <a:pt x="1850" y="3481"/>
                  </a:lnTo>
                  <a:lnTo>
                    <a:pt x="1874" y="3482"/>
                  </a:lnTo>
                  <a:lnTo>
                    <a:pt x="1898" y="3482"/>
                  </a:lnTo>
                  <a:lnTo>
                    <a:pt x="1898" y="3482"/>
                  </a:lnTo>
                  <a:close/>
                  <a:moveTo>
                    <a:pt x="1898" y="1794"/>
                  </a:moveTo>
                  <a:lnTo>
                    <a:pt x="1898" y="1794"/>
                  </a:lnTo>
                  <a:lnTo>
                    <a:pt x="1937" y="1795"/>
                  </a:lnTo>
                  <a:lnTo>
                    <a:pt x="1974" y="1799"/>
                  </a:lnTo>
                  <a:lnTo>
                    <a:pt x="2011" y="1803"/>
                  </a:lnTo>
                  <a:lnTo>
                    <a:pt x="2048" y="1809"/>
                  </a:lnTo>
                  <a:lnTo>
                    <a:pt x="2083" y="1817"/>
                  </a:lnTo>
                  <a:lnTo>
                    <a:pt x="2118" y="1828"/>
                  </a:lnTo>
                  <a:lnTo>
                    <a:pt x="2152" y="1839"/>
                  </a:lnTo>
                  <a:lnTo>
                    <a:pt x="2185" y="1852"/>
                  </a:lnTo>
                  <a:lnTo>
                    <a:pt x="2218" y="1867"/>
                  </a:lnTo>
                  <a:lnTo>
                    <a:pt x="2250" y="1883"/>
                  </a:lnTo>
                  <a:lnTo>
                    <a:pt x="2281" y="1901"/>
                  </a:lnTo>
                  <a:lnTo>
                    <a:pt x="2312" y="1921"/>
                  </a:lnTo>
                  <a:lnTo>
                    <a:pt x="2341" y="1941"/>
                  </a:lnTo>
                  <a:lnTo>
                    <a:pt x="2368" y="1963"/>
                  </a:lnTo>
                  <a:lnTo>
                    <a:pt x="2395" y="1986"/>
                  </a:lnTo>
                  <a:lnTo>
                    <a:pt x="2420" y="2011"/>
                  </a:lnTo>
                  <a:lnTo>
                    <a:pt x="2445" y="2037"/>
                  </a:lnTo>
                  <a:lnTo>
                    <a:pt x="2468" y="2064"/>
                  </a:lnTo>
                  <a:lnTo>
                    <a:pt x="2491" y="2091"/>
                  </a:lnTo>
                  <a:lnTo>
                    <a:pt x="2510" y="2120"/>
                  </a:lnTo>
                  <a:lnTo>
                    <a:pt x="2530" y="2150"/>
                  </a:lnTo>
                  <a:lnTo>
                    <a:pt x="2548" y="2181"/>
                  </a:lnTo>
                  <a:lnTo>
                    <a:pt x="2564" y="2213"/>
                  </a:lnTo>
                  <a:lnTo>
                    <a:pt x="2579" y="2246"/>
                  </a:lnTo>
                  <a:lnTo>
                    <a:pt x="2592" y="2279"/>
                  </a:lnTo>
                  <a:lnTo>
                    <a:pt x="2603" y="2313"/>
                  </a:lnTo>
                  <a:lnTo>
                    <a:pt x="2614" y="2348"/>
                  </a:lnTo>
                  <a:lnTo>
                    <a:pt x="2622" y="2384"/>
                  </a:lnTo>
                  <a:lnTo>
                    <a:pt x="2628" y="2420"/>
                  </a:lnTo>
                  <a:lnTo>
                    <a:pt x="2633" y="2457"/>
                  </a:lnTo>
                  <a:lnTo>
                    <a:pt x="2637" y="2494"/>
                  </a:lnTo>
                  <a:lnTo>
                    <a:pt x="2637" y="2533"/>
                  </a:lnTo>
                  <a:lnTo>
                    <a:pt x="2637" y="2533"/>
                  </a:lnTo>
                  <a:lnTo>
                    <a:pt x="2637" y="2570"/>
                  </a:lnTo>
                  <a:lnTo>
                    <a:pt x="2633" y="2608"/>
                  </a:lnTo>
                  <a:lnTo>
                    <a:pt x="2628" y="2644"/>
                  </a:lnTo>
                  <a:lnTo>
                    <a:pt x="2622" y="2681"/>
                  </a:lnTo>
                  <a:lnTo>
                    <a:pt x="2614" y="2717"/>
                  </a:lnTo>
                  <a:lnTo>
                    <a:pt x="2603" y="2752"/>
                  </a:lnTo>
                  <a:lnTo>
                    <a:pt x="2592" y="2786"/>
                  </a:lnTo>
                  <a:lnTo>
                    <a:pt x="2579" y="2819"/>
                  </a:lnTo>
                  <a:lnTo>
                    <a:pt x="2564" y="2852"/>
                  </a:lnTo>
                  <a:lnTo>
                    <a:pt x="2548" y="2885"/>
                  </a:lnTo>
                  <a:lnTo>
                    <a:pt x="2530" y="2915"/>
                  </a:lnTo>
                  <a:lnTo>
                    <a:pt x="2510" y="2945"/>
                  </a:lnTo>
                  <a:lnTo>
                    <a:pt x="2491" y="2974"/>
                  </a:lnTo>
                  <a:lnTo>
                    <a:pt x="2468" y="3002"/>
                  </a:lnTo>
                  <a:lnTo>
                    <a:pt x="2445" y="3028"/>
                  </a:lnTo>
                  <a:lnTo>
                    <a:pt x="2420" y="3054"/>
                  </a:lnTo>
                  <a:lnTo>
                    <a:pt x="2395" y="3079"/>
                  </a:lnTo>
                  <a:lnTo>
                    <a:pt x="2368" y="3102"/>
                  </a:lnTo>
                  <a:lnTo>
                    <a:pt x="2341" y="3124"/>
                  </a:lnTo>
                  <a:lnTo>
                    <a:pt x="2312" y="3144"/>
                  </a:lnTo>
                  <a:lnTo>
                    <a:pt x="2281" y="3164"/>
                  </a:lnTo>
                  <a:lnTo>
                    <a:pt x="2250" y="3182"/>
                  </a:lnTo>
                  <a:lnTo>
                    <a:pt x="2218" y="3198"/>
                  </a:lnTo>
                  <a:lnTo>
                    <a:pt x="2185" y="3213"/>
                  </a:lnTo>
                  <a:lnTo>
                    <a:pt x="2152" y="3226"/>
                  </a:lnTo>
                  <a:lnTo>
                    <a:pt x="2118" y="3238"/>
                  </a:lnTo>
                  <a:lnTo>
                    <a:pt x="2083" y="3248"/>
                  </a:lnTo>
                  <a:lnTo>
                    <a:pt x="2048" y="3255"/>
                  </a:lnTo>
                  <a:lnTo>
                    <a:pt x="2011" y="3262"/>
                  </a:lnTo>
                  <a:lnTo>
                    <a:pt x="1974" y="3267"/>
                  </a:lnTo>
                  <a:lnTo>
                    <a:pt x="1937" y="3270"/>
                  </a:lnTo>
                  <a:lnTo>
                    <a:pt x="1898" y="3271"/>
                  </a:lnTo>
                  <a:lnTo>
                    <a:pt x="1898" y="3271"/>
                  </a:lnTo>
                  <a:lnTo>
                    <a:pt x="1860" y="3270"/>
                  </a:lnTo>
                  <a:lnTo>
                    <a:pt x="1823" y="3267"/>
                  </a:lnTo>
                  <a:lnTo>
                    <a:pt x="1787" y="3262"/>
                  </a:lnTo>
                  <a:lnTo>
                    <a:pt x="1749" y="3255"/>
                  </a:lnTo>
                  <a:lnTo>
                    <a:pt x="1714" y="3248"/>
                  </a:lnTo>
                  <a:lnTo>
                    <a:pt x="1679" y="3238"/>
                  </a:lnTo>
                  <a:lnTo>
                    <a:pt x="1645" y="3226"/>
                  </a:lnTo>
                  <a:lnTo>
                    <a:pt x="1612" y="3213"/>
                  </a:lnTo>
                  <a:lnTo>
                    <a:pt x="1579" y="3198"/>
                  </a:lnTo>
                  <a:lnTo>
                    <a:pt x="1546" y="3182"/>
                  </a:lnTo>
                  <a:lnTo>
                    <a:pt x="1515" y="3164"/>
                  </a:lnTo>
                  <a:lnTo>
                    <a:pt x="1485" y="3144"/>
                  </a:lnTo>
                  <a:lnTo>
                    <a:pt x="1456" y="3124"/>
                  </a:lnTo>
                  <a:lnTo>
                    <a:pt x="1428" y="3102"/>
                  </a:lnTo>
                  <a:lnTo>
                    <a:pt x="1403" y="3079"/>
                  </a:lnTo>
                  <a:lnTo>
                    <a:pt x="1377" y="3054"/>
                  </a:lnTo>
                  <a:lnTo>
                    <a:pt x="1352" y="3028"/>
                  </a:lnTo>
                  <a:lnTo>
                    <a:pt x="1329" y="3002"/>
                  </a:lnTo>
                  <a:lnTo>
                    <a:pt x="1306" y="2974"/>
                  </a:lnTo>
                  <a:lnTo>
                    <a:pt x="1287" y="2945"/>
                  </a:lnTo>
                  <a:lnTo>
                    <a:pt x="1267" y="2915"/>
                  </a:lnTo>
                  <a:lnTo>
                    <a:pt x="1249" y="2885"/>
                  </a:lnTo>
                  <a:lnTo>
                    <a:pt x="1233" y="2852"/>
                  </a:lnTo>
                  <a:lnTo>
                    <a:pt x="1218" y="2819"/>
                  </a:lnTo>
                  <a:lnTo>
                    <a:pt x="1205" y="2786"/>
                  </a:lnTo>
                  <a:lnTo>
                    <a:pt x="1193" y="2752"/>
                  </a:lnTo>
                  <a:lnTo>
                    <a:pt x="1183" y="2717"/>
                  </a:lnTo>
                  <a:lnTo>
                    <a:pt x="1175" y="2681"/>
                  </a:lnTo>
                  <a:lnTo>
                    <a:pt x="1169" y="2644"/>
                  </a:lnTo>
                  <a:lnTo>
                    <a:pt x="1163" y="2608"/>
                  </a:lnTo>
                  <a:lnTo>
                    <a:pt x="1160" y="2570"/>
                  </a:lnTo>
                  <a:lnTo>
                    <a:pt x="1160" y="2533"/>
                  </a:lnTo>
                  <a:lnTo>
                    <a:pt x="1160" y="2533"/>
                  </a:lnTo>
                  <a:lnTo>
                    <a:pt x="1160" y="2494"/>
                  </a:lnTo>
                  <a:lnTo>
                    <a:pt x="1163" y="2457"/>
                  </a:lnTo>
                  <a:lnTo>
                    <a:pt x="1169" y="2420"/>
                  </a:lnTo>
                  <a:lnTo>
                    <a:pt x="1175" y="2384"/>
                  </a:lnTo>
                  <a:lnTo>
                    <a:pt x="1183" y="2348"/>
                  </a:lnTo>
                  <a:lnTo>
                    <a:pt x="1193" y="2313"/>
                  </a:lnTo>
                  <a:lnTo>
                    <a:pt x="1205" y="2279"/>
                  </a:lnTo>
                  <a:lnTo>
                    <a:pt x="1218" y="2246"/>
                  </a:lnTo>
                  <a:lnTo>
                    <a:pt x="1233" y="2213"/>
                  </a:lnTo>
                  <a:lnTo>
                    <a:pt x="1249" y="2181"/>
                  </a:lnTo>
                  <a:lnTo>
                    <a:pt x="1267" y="2150"/>
                  </a:lnTo>
                  <a:lnTo>
                    <a:pt x="1287" y="2120"/>
                  </a:lnTo>
                  <a:lnTo>
                    <a:pt x="1306" y="2091"/>
                  </a:lnTo>
                  <a:lnTo>
                    <a:pt x="1329" y="2064"/>
                  </a:lnTo>
                  <a:lnTo>
                    <a:pt x="1352" y="2037"/>
                  </a:lnTo>
                  <a:lnTo>
                    <a:pt x="1377" y="2011"/>
                  </a:lnTo>
                  <a:lnTo>
                    <a:pt x="1403" y="1986"/>
                  </a:lnTo>
                  <a:lnTo>
                    <a:pt x="1428" y="1963"/>
                  </a:lnTo>
                  <a:lnTo>
                    <a:pt x="1456" y="1941"/>
                  </a:lnTo>
                  <a:lnTo>
                    <a:pt x="1485" y="1921"/>
                  </a:lnTo>
                  <a:lnTo>
                    <a:pt x="1515" y="1901"/>
                  </a:lnTo>
                  <a:lnTo>
                    <a:pt x="1546" y="1883"/>
                  </a:lnTo>
                  <a:lnTo>
                    <a:pt x="1579" y="1867"/>
                  </a:lnTo>
                  <a:lnTo>
                    <a:pt x="1612" y="1852"/>
                  </a:lnTo>
                  <a:lnTo>
                    <a:pt x="1645" y="1839"/>
                  </a:lnTo>
                  <a:lnTo>
                    <a:pt x="1679" y="1828"/>
                  </a:lnTo>
                  <a:lnTo>
                    <a:pt x="1714" y="1817"/>
                  </a:lnTo>
                  <a:lnTo>
                    <a:pt x="1749" y="1809"/>
                  </a:lnTo>
                  <a:lnTo>
                    <a:pt x="1787" y="1803"/>
                  </a:lnTo>
                  <a:lnTo>
                    <a:pt x="1823" y="1799"/>
                  </a:lnTo>
                  <a:lnTo>
                    <a:pt x="1860" y="1795"/>
                  </a:lnTo>
                  <a:lnTo>
                    <a:pt x="1898" y="1794"/>
                  </a:lnTo>
                  <a:lnTo>
                    <a:pt x="1898" y="17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91" name="Freeform 64">
            <a:extLst>
              <a:ext uri="{FF2B5EF4-FFF2-40B4-BE49-F238E27FC236}">
                <a16:creationId xmlns:a16="http://schemas.microsoft.com/office/drawing/2014/main" id="{CD13BDE6-4813-4B49-BA0A-54925293AD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78348" y="2869580"/>
            <a:ext cx="576698" cy="576698"/>
          </a:xfrm>
          <a:custGeom>
            <a:avLst/>
            <a:gdLst>
              <a:gd name="T0" fmla="*/ 2709 w 5521"/>
              <a:gd name="T1" fmla="*/ 2276 h 5523"/>
              <a:gd name="T2" fmla="*/ 2978 w 5521"/>
              <a:gd name="T3" fmla="*/ 2544 h 5523"/>
              <a:gd name="T4" fmla="*/ 2774 w 5521"/>
              <a:gd name="T5" fmla="*/ 2748 h 5523"/>
              <a:gd name="T6" fmla="*/ 2506 w 5521"/>
              <a:gd name="T7" fmla="*/ 2479 h 5523"/>
              <a:gd name="T8" fmla="*/ 2249 w 5521"/>
              <a:gd name="T9" fmla="*/ 2736 h 5523"/>
              <a:gd name="T10" fmla="*/ 2517 w 5521"/>
              <a:gd name="T11" fmla="*/ 3005 h 5523"/>
              <a:gd name="T12" fmla="*/ 2314 w 5521"/>
              <a:gd name="T13" fmla="*/ 3208 h 5523"/>
              <a:gd name="T14" fmla="*/ 2045 w 5521"/>
              <a:gd name="T15" fmla="*/ 2939 h 5523"/>
              <a:gd name="T16" fmla="*/ 1726 w 5521"/>
              <a:gd name="T17" fmla="*/ 3259 h 5523"/>
              <a:gd name="T18" fmla="*/ 1726 w 5521"/>
              <a:gd name="T19" fmla="*/ 3798 h 5523"/>
              <a:gd name="T20" fmla="*/ 2263 w 5521"/>
              <a:gd name="T21" fmla="*/ 3798 h 5523"/>
              <a:gd name="T22" fmla="*/ 3605 w 5521"/>
              <a:gd name="T23" fmla="*/ 2455 h 5523"/>
              <a:gd name="T24" fmla="*/ 3067 w 5521"/>
              <a:gd name="T25" fmla="*/ 1917 h 5523"/>
              <a:gd name="T26" fmla="*/ 2709 w 5521"/>
              <a:gd name="T27" fmla="*/ 2276 h 5523"/>
              <a:gd name="T28" fmla="*/ 4412 w 5521"/>
              <a:gd name="T29" fmla="*/ 0 h 5523"/>
              <a:gd name="T30" fmla="*/ 4256 w 5521"/>
              <a:gd name="T31" fmla="*/ 156 h 5523"/>
              <a:gd name="T32" fmla="*/ 4495 w 5521"/>
              <a:gd name="T33" fmla="*/ 396 h 5523"/>
              <a:gd name="T34" fmla="*/ 3979 w 5521"/>
              <a:gd name="T35" fmla="*/ 912 h 5523"/>
              <a:gd name="T36" fmla="*/ 4609 w 5521"/>
              <a:gd name="T37" fmla="*/ 1543 h 5523"/>
              <a:gd name="T38" fmla="*/ 5126 w 5521"/>
              <a:gd name="T39" fmla="*/ 1026 h 5523"/>
              <a:gd name="T40" fmla="*/ 5365 w 5521"/>
              <a:gd name="T41" fmla="*/ 1266 h 5523"/>
              <a:gd name="T42" fmla="*/ 5521 w 5521"/>
              <a:gd name="T43" fmla="*/ 1110 h 5523"/>
              <a:gd name="T44" fmla="*/ 4412 w 5521"/>
              <a:gd name="T45" fmla="*/ 0 h 5523"/>
              <a:gd name="T46" fmla="*/ 1265 w 5521"/>
              <a:gd name="T47" fmla="*/ 3068 h 5523"/>
              <a:gd name="T48" fmla="*/ 1265 w 5521"/>
              <a:gd name="T49" fmla="*/ 3911 h 5523"/>
              <a:gd name="T50" fmla="*/ 863 w 5521"/>
              <a:gd name="T51" fmla="*/ 4314 h 5523"/>
              <a:gd name="T52" fmla="*/ 954 w 5521"/>
              <a:gd name="T53" fmla="*/ 4406 h 5523"/>
              <a:gd name="T54" fmla="*/ 0 w 5521"/>
              <a:gd name="T55" fmla="*/ 5360 h 5523"/>
              <a:gd name="T56" fmla="*/ 0 w 5521"/>
              <a:gd name="T57" fmla="*/ 5523 h 5523"/>
              <a:gd name="T58" fmla="*/ 163 w 5521"/>
              <a:gd name="T59" fmla="*/ 5523 h 5523"/>
              <a:gd name="T60" fmla="*/ 1116 w 5521"/>
              <a:gd name="T61" fmla="*/ 4569 h 5523"/>
              <a:gd name="T62" fmla="*/ 1208 w 5521"/>
              <a:gd name="T63" fmla="*/ 4660 h 5523"/>
              <a:gd name="T64" fmla="*/ 1611 w 5521"/>
              <a:gd name="T65" fmla="*/ 4257 h 5523"/>
              <a:gd name="T66" fmla="*/ 2454 w 5521"/>
              <a:gd name="T67" fmla="*/ 4257 h 5523"/>
              <a:gd name="T68" fmla="*/ 4716 w 5521"/>
              <a:gd name="T69" fmla="*/ 1995 h 5523"/>
              <a:gd name="T70" fmla="*/ 3527 w 5521"/>
              <a:gd name="T71" fmla="*/ 806 h 5523"/>
              <a:gd name="T72" fmla="*/ 1265 w 5521"/>
              <a:gd name="T73" fmla="*/ 3068 h 5523"/>
              <a:gd name="T74" fmla="*/ 2359 w 5521"/>
              <a:gd name="T75" fmla="*/ 4027 h 5523"/>
              <a:gd name="T76" fmla="*/ 1495 w 5521"/>
              <a:gd name="T77" fmla="*/ 4027 h 5523"/>
              <a:gd name="T78" fmla="*/ 1495 w 5521"/>
              <a:gd name="T79" fmla="*/ 3164 h 5523"/>
              <a:gd name="T80" fmla="*/ 3527 w 5521"/>
              <a:gd name="T81" fmla="*/ 1131 h 5523"/>
              <a:gd name="T82" fmla="*/ 4391 w 5521"/>
              <a:gd name="T83" fmla="*/ 1995 h 5523"/>
              <a:gd name="T84" fmla="*/ 2359 w 5521"/>
              <a:gd name="T85" fmla="*/ 4027 h 5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521" h="5523">
                <a:moveTo>
                  <a:pt x="2709" y="2276"/>
                </a:moveTo>
                <a:lnTo>
                  <a:pt x="2978" y="2544"/>
                </a:lnTo>
                <a:lnTo>
                  <a:pt x="2774" y="2748"/>
                </a:lnTo>
                <a:lnTo>
                  <a:pt x="2506" y="2479"/>
                </a:lnTo>
                <a:lnTo>
                  <a:pt x="2249" y="2736"/>
                </a:lnTo>
                <a:lnTo>
                  <a:pt x="2517" y="3005"/>
                </a:lnTo>
                <a:lnTo>
                  <a:pt x="2314" y="3208"/>
                </a:lnTo>
                <a:lnTo>
                  <a:pt x="2045" y="2939"/>
                </a:lnTo>
                <a:lnTo>
                  <a:pt x="1726" y="3259"/>
                </a:lnTo>
                <a:lnTo>
                  <a:pt x="1726" y="3798"/>
                </a:lnTo>
                <a:lnTo>
                  <a:pt x="2263" y="3798"/>
                </a:lnTo>
                <a:lnTo>
                  <a:pt x="3605" y="2455"/>
                </a:lnTo>
                <a:lnTo>
                  <a:pt x="3067" y="1917"/>
                </a:lnTo>
                <a:lnTo>
                  <a:pt x="2709" y="2276"/>
                </a:lnTo>
                <a:close/>
                <a:moveTo>
                  <a:pt x="4412" y="0"/>
                </a:moveTo>
                <a:lnTo>
                  <a:pt x="4256" y="156"/>
                </a:lnTo>
                <a:lnTo>
                  <a:pt x="4495" y="396"/>
                </a:lnTo>
                <a:lnTo>
                  <a:pt x="3979" y="912"/>
                </a:lnTo>
                <a:lnTo>
                  <a:pt x="4609" y="1543"/>
                </a:lnTo>
                <a:lnTo>
                  <a:pt x="5126" y="1026"/>
                </a:lnTo>
                <a:lnTo>
                  <a:pt x="5365" y="1266"/>
                </a:lnTo>
                <a:lnTo>
                  <a:pt x="5521" y="1110"/>
                </a:lnTo>
                <a:lnTo>
                  <a:pt x="4412" y="0"/>
                </a:lnTo>
                <a:close/>
                <a:moveTo>
                  <a:pt x="1265" y="3068"/>
                </a:moveTo>
                <a:lnTo>
                  <a:pt x="1265" y="3911"/>
                </a:lnTo>
                <a:lnTo>
                  <a:pt x="863" y="4314"/>
                </a:lnTo>
                <a:lnTo>
                  <a:pt x="954" y="4406"/>
                </a:lnTo>
                <a:lnTo>
                  <a:pt x="0" y="5360"/>
                </a:lnTo>
                <a:lnTo>
                  <a:pt x="0" y="5523"/>
                </a:lnTo>
                <a:lnTo>
                  <a:pt x="163" y="5523"/>
                </a:lnTo>
                <a:lnTo>
                  <a:pt x="1116" y="4569"/>
                </a:lnTo>
                <a:lnTo>
                  <a:pt x="1208" y="4660"/>
                </a:lnTo>
                <a:lnTo>
                  <a:pt x="1611" y="4257"/>
                </a:lnTo>
                <a:lnTo>
                  <a:pt x="2454" y="4257"/>
                </a:lnTo>
                <a:lnTo>
                  <a:pt x="4716" y="1995"/>
                </a:lnTo>
                <a:lnTo>
                  <a:pt x="3527" y="806"/>
                </a:lnTo>
                <a:lnTo>
                  <a:pt x="1265" y="3068"/>
                </a:lnTo>
                <a:close/>
                <a:moveTo>
                  <a:pt x="2359" y="4027"/>
                </a:moveTo>
                <a:lnTo>
                  <a:pt x="1495" y="4027"/>
                </a:lnTo>
                <a:lnTo>
                  <a:pt x="1495" y="3164"/>
                </a:lnTo>
                <a:lnTo>
                  <a:pt x="3527" y="1131"/>
                </a:lnTo>
                <a:lnTo>
                  <a:pt x="4391" y="1995"/>
                </a:lnTo>
                <a:lnTo>
                  <a:pt x="2359" y="4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1139D1-38F5-4CD5-9F96-6943CA7CBCD5}"/>
              </a:ext>
            </a:extLst>
          </p:cNvPr>
          <p:cNvGrpSpPr>
            <a:grpSpLocks noChangeAspect="1"/>
          </p:cNvGrpSpPr>
          <p:nvPr/>
        </p:nvGrpSpPr>
        <p:grpSpPr>
          <a:xfrm>
            <a:off x="1735780" y="2980034"/>
            <a:ext cx="499016" cy="495936"/>
            <a:chOff x="2344738" y="4598988"/>
            <a:chExt cx="514350" cy="511175"/>
          </a:xfrm>
          <a:solidFill>
            <a:schemeClr val="accent1"/>
          </a:solidFill>
        </p:grpSpPr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id="{6AFA2B4C-ABA6-4EA7-BCF5-B0FE3D2621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6325" y="4603750"/>
              <a:ext cx="209550" cy="209550"/>
            </a:xfrm>
            <a:custGeom>
              <a:avLst/>
              <a:gdLst>
                <a:gd name="T0" fmla="*/ 314 w 791"/>
                <a:gd name="T1" fmla="*/ 600 h 792"/>
                <a:gd name="T2" fmla="*/ 306 w 791"/>
                <a:gd name="T3" fmla="*/ 596 h 792"/>
                <a:gd name="T4" fmla="*/ 296 w 791"/>
                <a:gd name="T5" fmla="*/ 595 h 792"/>
                <a:gd name="T6" fmla="*/ 291 w 791"/>
                <a:gd name="T7" fmla="*/ 596 h 792"/>
                <a:gd name="T8" fmla="*/ 283 w 791"/>
                <a:gd name="T9" fmla="*/ 600 h 792"/>
                <a:gd name="T10" fmla="*/ 169 w 791"/>
                <a:gd name="T11" fmla="*/ 782 h 792"/>
                <a:gd name="T12" fmla="*/ 165 w 791"/>
                <a:gd name="T13" fmla="*/ 786 h 792"/>
                <a:gd name="T14" fmla="*/ 153 w 791"/>
                <a:gd name="T15" fmla="*/ 792 h 792"/>
                <a:gd name="T16" fmla="*/ 147 w 791"/>
                <a:gd name="T17" fmla="*/ 791 h 792"/>
                <a:gd name="T18" fmla="*/ 135 w 791"/>
                <a:gd name="T19" fmla="*/ 785 h 792"/>
                <a:gd name="T20" fmla="*/ 129 w 791"/>
                <a:gd name="T21" fmla="*/ 774 h 792"/>
                <a:gd name="T22" fmla="*/ 66 w 791"/>
                <a:gd name="T23" fmla="*/ 399 h 792"/>
                <a:gd name="T24" fmla="*/ 1 w 791"/>
                <a:gd name="T25" fmla="*/ 25 h 792"/>
                <a:gd name="T26" fmla="*/ 1 w 791"/>
                <a:gd name="T27" fmla="*/ 15 h 792"/>
                <a:gd name="T28" fmla="*/ 6 w 791"/>
                <a:gd name="T29" fmla="*/ 6 h 792"/>
                <a:gd name="T30" fmla="*/ 10 w 791"/>
                <a:gd name="T31" fmla="*/ 4 h 792"/>
                <a:gd name="T32" fmla="*/ 20 w 791"/>
                <a:gd name="T33" fmla="*/ 0 h 792"/>
                <a:gd name="T34" fmla="*/ 774 w 791"/>
                <a:gd name="T35" fmla="*/ 130 h 792"/>
                <a:gd name="T36" fmla="*/ 780 w 791"/>
                <a:gd name="T37" fmla="*/ 132 h 792"/>
                <a:gd name="T38" fmla="*/ 789 w 791"/>
                <a:gd name="T39" fmla="*/ 141 h 792"/>
                <a:gd name="T40" fmla="*/ 791 w 791"/>
                <a:gd name="T41" fmla="*/ 147 h 792"/>
                <a:gd name="T42" fmla="*/ 790 w 791"/>
                <a:gd name="T43" fmla="*/ 160 h 792"/>
                <a:gd name="T44" fmla="*/ 781 w 791"/>
                <a:gd name="T45" fmla="*/ 169 h 792"/>
                <a:gd name="T46" fmla="*/ 604 w 791"/>
                <a:gd name="T47" fmla="*/ 282 h 792"/>
                <a:gd name="T48" fmla="*/ 598 w 791"/>
                <a:gd name="T49" fmla="*/ 287 h 792"/>
                <a:gd name="T50" fmla="*/ 595 w 791"/>
                <a:gd name="T51" fmla="*/ 296 h 792"/>
                <a:gd name="T52" fmla="*/ 594 w 791"/>
                <a:gd name="T53" fmla="*/ 301 h 792"/>
                <a:gd name="T54" fmla="*/ 598 w 791"/>
                <a:gd name="T55" fmla="*/ 310 h 792"/>
                <a:gd name="T56" fmla="*/ 601 w 791"/>
                <a:gd name="T57" fmla="*/ 313 h 792"/>
                <a:gd name="T58" fmla="*/ 693 w 791"/>
                <a:gd name="T59" fmla="*/ 414 h 792"/>
                <a:gd name="T60" fmla="*/ 698 w 791"/>
                <a:gd name="T61" fmla="*/ 420 h 792"/>
                <a:gd name="T62" fmla="*/ 707 w 791"/>
                <a:gd name="T63" fmla="*/ 434 h 792"/>
                <a:gd name="T64" fmla="*/ 713 w 791"/>
                <a:gd name="T65" fmla="*/ 450 h 792"/>
                <a:gd name="T66" fmla="*/ 715 w 791"/>
                <a:gd name="T67" fmla="*/ 465 h 792"/>
                <a:gd name="T68" fmla="*/ 715 w 791"/>
                <a:gd name="T69" fmla="*/ 482 h 792"/>
                <a:gd name="T70" fmla="*/ 711 w 791"/>
                <a:gd name="T71" fmla="*/ 497 h 792"/>
                <a:gd name="T72" fmla="*/ 706 w 791"/>
                <a:gd name="T73" fmla="*/ 513 h 792"/>
                <a:gd name="T74" fmla="*/ 695 w 791"/>
                <a:gd name="T75" fmla="*/ 526 h 792"/>
                <a:gd name="T76" fmla="*/ 533 w 791"/>
                <a:gd name="T77" fmla="*/ 690 h 792"/>
                <a:gd name="T78" fmla="*/ 526 w 791"/>
                <a:gd name="T79" fmla="*/ 696 h 792"/>
                <a:gd name="T80" fmla="*/ 512 w 791"/>
                <a:gd name="T81" fmla="*/ 705 h 792"/>
                <a:gd name="T82" fmla="*/ 497 w 791"/>
                <a:gd name="T83" fmla="*/ 712 h 792"/>
                <a:gd name="T84" fmla="*/ 481 w 791"/>
                <a:gd name="T85" fmla="*/ 715 h 792"/>
                <a:gd name="T86" fmla="*/ 464 w 791"/>
                <a:gd name="T87" fmla="*/ 715 h 792"/>
                <a:gd name="T88" fmla="*/ 448 w 791"/>
                <a:gd name="T89" fmla="*/ 713 h 792"/>
                <a:gd name="T90" fmla="*/ 434 w 791"/>
                <a:gd name="T91" fmla="*/ 706 h 792"/>
                <a:gd name="T92" fmla="*/ 419 w 791"/>
                <a:gd name="T93" fmla="*/ 698 h 792"/>
                <a:gd name="T94" fmla="*/ 413 w 791"/>
                <a:gd name="T95" fmla="*/ 693 h 792"/>
                <a:gd name="T96" fmla="*/ 314 w 791"/>
                <a:gd name="T97" fmla="*/ 60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1" h="792">
                  <a:moveTo>
                    <a:pt x="314" y="600"/>
                  </a:moveTo>
                  <a:lnTo>
                    <a:pt x="314" y="600"/>
                  </a:lnTo>
                  <a:lnTo>
                    <a:pt x="309" y="598"/>
                  </a:lnTo>
                  <a:lnTo>
                    <a:pt x="306" y="596"/>
                  </a:lnTo>
                  <a:lnTo>
                    <a:pt x="301" y="595"/>
                  </a:lnTo>
                  <a:lnTo>
                    <a:pt x="296" y="595"/>
                  </a:lnTo>
                  <a:lnTo>
                    <a:pt x="296" y="595"/>
                  </a:lnTo>
                  <a:lnTo>
                    <a:pt x="291" y="596"/>
                  </a:lnTo>
                  <a:lnTo>
                    <a:pt x="288" y="598"/>
                  </a:lnTo>
                  <a:lnTo>
                    <a:pt x="283" y="600"/>
                  </a:lnTo>
                  <a:lnTo>
                    <a:pt x="281" y="605"/>
                  </a:lnTo>
                  <a:lnTo>
                    <a:pt x="169" y="782"/>
                  </a:lnTo>
                  <a:lnTo>
                    <a:pt x="169" y="782"/>
                  </a:lnTo>
                  <a:lnTo>
                    <a:pt x="165" y="786"/>
                  </a:lnTo>
                  <a:lnTo>
                    <a:pt x="159" y="789"/>
                  </a:lnTo>
                  <a:lnTo>
                    <a:pt x="153" y="792"/>
                  </a:lnTo>
                  <a:lnTo>
                    <a:pt x="147" y="791"/>
                  </a:lnTo>
                  <a:lnTo>
                    <a:pt x="147" y="791"/>
                  </a:lnTo>
                  <a:lnTo>
                    <a:pt x="141" y="788"/>
                  </a:lnTo>
                  <a:lnTo>
                    <a:pt x="135" y="785"/>
                  </a:lnTo>
                  <a:lnTo>
                    <a:pt x="132" y="780"/>
                  </a:lnTo>
                  <a:lnTo>
                    <a:pt x="129" y="774"/>
                  </a:lnTo>
                  <a:lnTo>
                    <a:pt x="129" y="774"/>
                  </a:lnTo>
                  <a:lnTo>
                    <a:pt x="66" y="399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774" y="130"/>
                  </a:lnTo>
                  <a:lnTo>
                    <a:pt x="774" y="130"/>
                  </a:lnTo>
                  <a:lnTo>
                    <a:pt x="780" y="132"/>
                  </a:lnTo>
                  <a:lnTo>
                    <a:pt x="785" y="136"/>
                  </a:lnTo>
                  <a:lnTo>
                    <a:pt x="789" y="141"/>
                  </a:lnTo>
                  <a:lnTo>
                    <a:pt x="791" y="147"/>
                  </a:lnTo>
                  <a:lnTo>
                    <a:pt x="791" y="147"/>
                  </a:lnTo>
                  <a:lnTo>
                    <a:pt x="791" y="154"/>
                  </a:lnTo>
                  <a:lnTo>
                    <a:pt x="790" y="160"/>
                  </a:lnTo>
                  <a:lnTo>
                    <a:pt x="787" y="165"/>
                  </a:lnTo>
                  <a:lnTo>
                    <a:pt x="781" y="169"/>
                  </a:lnTo>
                  <a:lnTo>
                    <a:pt x="604" y="282"/>
                  </a:lnTo>
                  <a:lnTo>
                    <a:pt x="604" y="282"/>
                  </a:lnTo>
                  <a:lnTo>
                    <a:pt x="601" y="284"/>
                  </a:lnTo>
                  <a:lnTo>
                    <a:pt x="598" y="287"/>
                  </a:lnTo>
                  <a:lnTo>
                    <a:pt x="596" y="292"/>
                  </a:lnTo>
                  <a:lnTo>
                    <a:pt x="595" y="296"/>
                  </a:lnTo>
                  <a:lnTo>
                    <a:pt x="595" y="296"/>
                  </a:lnTo>
                  <a:lnTo>
                    <a:pt x="594" y="301"/>
                  </a:lnTo>
                  <a:lnTo>
                    <a:pt x="595" y="305"/>
                  </a:lnTo>
                  <a:lnTo>
                    <a:pt x="598" y="310"/>
                  </a:lnTo>
                  <a:lnTo>
                    <a:pt x="601" y="313"/>
                  </a:lnTo>
                  <a:lnTo>
                    <a:pt x="601" y="313"/>
                  </a:lnTo>
                  <a:lnTo>
                    <a:pt x="648" y="364"/>
                  </a:lnTo>
                  <a:lnTo>
                    <a:pt x="693" y="414"/>
                  </a:lnTo>
                  <a:lnTo>
                    <a:pt x="693" y="414"/>
                  </a:lnTo>
                  <a:lnTo>
                    <a:pt x="698" y="420"/>
                  </a:lnTo>
                  <a:lnTo>
                    <a:pt x="703" y="427"/>
                  </a:lnTo>
                  <a:lnTo>
                    <a:pt x="707" y="434"/>
                  </a:lnTo>
                  <a:lnTo>
                    <a:pt x="710" y="442"/>
                  </a:lnTo>
                  <a:lnTo>
                    <a:pt x="713" y="450"/>
                  </a:lnTo>
                  <a:lnTo>
                    <a:pt x="715" y="457"/>
                  </a:lnTo>
                  <a:lnTo>
                    <a:pt x="715" y="465"/>
                  </a:lnTo>
                  <a:lnTo>
                    <a:pt x="716" y="474"/>
                  </a:lnTo>
                  <a:lnTo>
                    <a:pt x="715" y="482"/>
                  </a:lnTo>
                  <a:lnTo>
                    <a:pt x="714" y="490"/>
                  </a:lnTo>
                  <a:lnTo>
                    <a:pt x="711" y="497"/>
                  </a:lnTo>
                  <a:lnTo>
                    <a:pt x="709" y="505"/>
                  </a:lnTo>
                  <a:lnTo>
                    <a:pt x="706" y="513"/>
                  </a:lnTo>
                  <a:lnTo>
                    <a:pt x="701" y="520"/>
                  </a:lnTo>
                  <a:lnTo>
                    <a:pt x="695" y="526"/>
                  </a:lnTo>
                  <a:lnTo>
                    <a:pt x="690" y="532"/>
                  </a:lnTo>
                  <a:lnTo>
                    <a:pt x="533" y="690"/>
                  </a:lnTo>
                  <a:lnTo>
                    <a:pt x="533" y="690"/>
                  </a:lnTo>
                  <a:lnTo>
                    <a:pt x="526" y="696"/>
                  </a:lnTo>
                  <a:lnTo>
                    <a:pt x="519" y="702"/>
                  </a:lnTo>
                  <a:lnTo>
                    <a:pt x="512" y="705"/>
                  </a:lnTo>
                  <a:lnTo>
                    <a:pt x="504" y="709"/>
                  </a:lnTo>
                  <a:lnTo>
                    <a:pt x="497" y="712"/>
                  </a:lnTo>
                  <a:lnTo>
                    <a:pt x="489" y="714"/>
                  </a:lnTo>
                  <a:lnTo>
                    <a:pt x="481" y="715"/>
                  </a:lnTo>
                  <a:lnTo>
                    <a:pt x="473" y="715"/>
                  </a:lnTo>
                  <a:lnTo>
                    <a:pt x="464" y="715"/>
                  </a:lnTo>
                  <a:lnTo>
                    <a:pt x="456" y="714"/>
                  </a:lnTo>
                  <a:lnTo>
                    <a:pt x="448" y="713"/>
                  </a:lnTo>
                  <a:lnTo>
                    <a:pt x="442" y="710"/>
                  </a:lnTo>
                  <a:lnTo>
                    <a:pt x="434" y="706"/>
                  </a:lnTo>
                  <a:lnTo>
                    <a:pt x="427" y="703"/>
                  </a:lnTo>
                  <a:lnTo>
                    <a:pt x="419" y="698"/>
                  </a:lnTo>
                  <a:lnTo>
                    <a:pt x="413" y="693"/>
                  </a:lnTo>
                  <a:lnTo>
                    <a:pt x="413" y="693"/>
                  </a:lnTo>
                  <a:lnTo>
                    <a:pt x="314" y="600"/>
                  </a:lnTo>
                  <a:lnTo>
                    <a:pt x="314" y="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7E71B0E7-1E3F-4058-8E51-5FF1CEF194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1125" y="4900613"/>
              <a:ext cx="207963" cy="207963"/>
            </a:xfrm>
            <a:custGeom>
              <a:avLst/>
              <a:gdLst>
                <a:gd name="T0" fmla="*/ 191 w 791"/>
                <a:gd name="T1" fmla="*/ 477 h 790"/>
                <a:gd name="T2" fmla="*/ 195 w 791"/>
                <a:gd name="T3" fmla="*/ 485 h 790"/>
                <a:gd name="T4" fmla="*/ 196 w 791"/>
                <a:gd name="T5" fmla="*/ 494 h 790"/>
                <a:gd name="T6" fmla="*/ 195 w 791"/>
                <a:gd name="T7" fmla="*/ 500 h 790"/>
                <a:gd name="T8" fmla="*/ 191 w 791"/>
                <a:gd name="T9" fmla="*/ 507 h 790"/>
                <a:gd name="T10" fmla="*/ 10 w 791"/>
                <a:gd name="T11" fmla="*/ 622 h 790"/>
                <a:gd name="T12" fmla="*/ 5 w 791"/>
                <a:gd name="T13" fmla="*/ 626 h 790"/>
                <a:gd name="T14" fmla="*/ 0 w 791"/>
                <a:gd name="T15" fmla="*/ 638 h 790"/>
                <a:gd name="T16" fmla="*/ 0 w 791"/>
                <a:gd name="T17" fmla="*/ 643 h 790"/>
                <a:gd name="T18" fmla="*/ 6 w 791"/>
                <a:gd name="T19" fmla="*/ 655 h 790"/>
                <a:gd name="T20" fmla="*/ 18 w 791"/>
                <a:gd name="T21" fmla="*/ 660 h 790"/>
                <a:gd name="T22" fmla="*/ 392 w 791"/>
                <a:gd name="T23" fmla="*/ 725 h 790"/>
                <a:gd name="T24" fmla="*/ 766 w 791"/>
                <a:gd name="T25" fmla="*/ 790 h 790"/>
                <a:gd name="T26" fmla="*/ 776 w 791"/>
                <a:gd name="T27" fmla="*/ 790 h 790"/>
                <a:gd name="T28" fmla="*/ 785 w 791"/>
                <a:gd name="T29" fmla="*/ 784 h 790"/>
                <a:gd name="T30" fmla="*/ 789 w 791"/>
                <a:gd name="T31" fmla="*/ 780 h 790"/>
                <a:gd name="T32" fmla="*/ 791 w 791"/>
                <a:gd name="T33" fmla="*/ 771 h 790"/>
                <a:gd name="T34" fmla="*/ 661 w 791"/>
                <a:gd name="T35" fmla="*/ 17 h 790"/>
                <a:gd name="T36" fmla="*/ 659 w 791"/>
                <a:gd name="T37" fmla="*/ 10 h 790"/>
                <a:gd name="T38" fmla="*/ 650 w 791"/>
                <a:gd name="T39" fmla="*/ 2 h 790"/>
                <a:gd name="T40" fmla="*/ 644 w 791"/>
                <a:gd name="T41" fmla="*/ 0 h 790"/>
                <a:gd name="T42" fmla="*/ 631 w 791"/>
                <a:gd name="T43" fmla="*/ 1 h 790"/>
                <a:gd name="T44" fmla="*/ 622 w 791"/>
                <a:gd name="T45" fmla="*/ 9 h 790"/>
                <a:gd name="T46" fmla="*/ 511 w 791"/>
                <a:gd name="T47" fmla="*/ 185 h 790"/>
                <a:gd name="T48" fmla="*/ 504 w 791"/>
                <a:gd name="T49" fmla="*/ 192 h 790"/>
                <a:gd name="T50" fmla="*/ 495 w 791"/>
                <a:gd name="T51" fmla="*/ 196 h 790"/>
                <a:gd name="T52" fmla="*/ 490 w 791"/>
                <a:gd name="T53" fmla="*/ 196 h 790"/>
                <a:gd name="T54" fmla="*/ 481 w 791"/>
                <a:gd name="T55" fmla="*/ 193 h 790"/>
                <a:gd name="T56" fmla="*/ 478 w 791"/>
                <a:gd name="T57" fmla="*/ 190 h 790"/>
                <a:gd name="T58" fmla="*/ 377 w 791"/>
                <a:gd name="T59" fmla="*/ 98 h 790"/>
                <a:gd name="T60" fmla="*/ 371 w 791"/>
                <a:gd name="T61" fmla="*/ 92 h 790"/>
                <a:gd name="T62" fmla="*/ 357 w 791"/>
                <a:gd name="T63" fmla="*/ 84 h 790"/>
                <a:gd name="T64" fmla="*/ 342 w 791"/>
                <a:gd name="T65" fmla="*/ 78 h 790"/>
                <a:gd name="T66" fmla="*/ 326 w 791"/>
                <a:gd name="T67" fmla="*/ 75 h 790"/>
                <a:gd name="T68" fmla="*/ 309 w 791"/>
                <a:gd name="T69" fmla="*/ 76 h 790"/>
                <a:gd name="T70" fmla="*/ 294 w 791"/>
                <a:gd name="T71" fmla="*/ 79 h 790"/>
                <a:gd name="T72" fmla="*/ 278 w 791"/>
                <a:gd name="T73" fmla="*/ 85 h 790"/>
                <a:gd name="T74" fmla="*/ 265 w 791"/>
                <a:gd name="T75" fmla="*/ 94 h 790"/>
                <a:gd name="T76" fmla="*/ 101 w 791"/>
                <a:gd name="T77" fmla="*/ 258 h 790"/>
                <a:gd name="T78" fmla="*/ 95 w 791"/>
                <a:gd name="T79" fmla="*/ 265 h 790"/>
                <a:gd name="T80" fmla="*/ 86 w 791"/>
                <a:gd name="T81" fmla="*/ 279 h 790"/>
                <a:gd name="T82" fmla="*/ 79 w 791"/>
                <a:gd name="T83" fmla="*/ 294 h 790"/>
                <a:gd name="T84" fmla="*/ 76 w 791"/>
                <a:gd name="T85" fmla="*/ 310 h 790"/>
                <a:gd name="T86" fmla="*/ 76 w 791"/>
                <a:gd name="T87" fmla="*/ 325 h 790"/>
                <a:gd name="T88" fmla="*/ 78 w 791"/>
                <a:gd name="T89" fmla="*/ 341 h 790"/>
                <a:gd name="T90" fmla="*/ 85 w 791"/>
                <a:gd name="T91" fmla="*/ 357 h 790"/>
                <a:gd name="T92" fmla="*/ 93 w 791"/>
                <a:gd name="T93" fmla="*/ 371 h 790"/>
                <a:gd name="T94" fmla="*/ 98 w 791"/>
                <a:gd name="T95" fmla="*/ 378 h 790"/>
                <a:gd name="T96" fmla="*/ 191 w 791"/>
                <a:gd name="T97" fmla="*/ 477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1" h="790">
                  <a:moveTo>
                    <a:pt x="191" y="477"/>
                  </a:moveTo>
                  <a:lnTo>
                    <a:pt x="191" y="477"/>
                  </a:lnTo>
                  <a:lnTo>
                    <a:pt x="194" y="480"/>
                  </a:lnTo>
                  <a:lnTo>
                    <a:pt x="195" y="485"/>
                  </a:lnTo>
                  <a:lnTo>
                    <a:pt x="196" y="489"/>
                  </a:lnTo>
                  <a:lnTo>
                    <a:pt x="196" y="494"/>
                  </a:lnTo>
                  <a:lnTo>
                    <a:pt x="196" y="494"/>
                  </a:lnTo>
                  <a:lnTo>
                    <a:pt x="195" y="500"/>
                  </a:lnTo>
                  <a:lnTo>
                    <a:pt x="193" y="503"/>
                  </a:lnTo>
                  <a:lnTo>
                    <a:pt x="191" y="507"/>
                  </a:lnTo>
                  <a:lnTo>
                    <a:pt x="186" y="510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5" y="626"/>
                  </a:lnTo>
                  <a:lnTo>
                    <a:pt x="2" y="631"/>
                  </a:lnTo>
                  <a:lnTo>
                    <a:pt x="0" y="638"/>
                  </a:lnTo>
                  <a:lnTo>
                    <a:pt x="0" y="643"/>
                  </a:lnTo>
                  <a:lnTo>
                    <a:pt x="0" y="643"/>
                  </a:lnTo>
                  <a:lnTo>
                    <a:pt x="3" y="650"/>
                  </a:lnTo>
                  <a:lnTo>
                    <a:pt x="6" y="655"/>
                  </a:lnTo>
                  <a:lnTo>
                    <a:pt x="11" y="658"/>
                  </a:lnTo>
                  <a:lnTo>
                    <a:pt x="18" y="660"/>
                  </a:lnTo>
                  <a:lnTo>
                    <a:pt x="18" y="660"/>
                  </a:lnTo>
                  <a:lnTo>
                    <a:pt x="392" y="725"/>
                  </a:lnTo>
                  <a:lnTo>
                    <a:pt x="766" y="790"/>
                  </a:lnTo>
                  <a:lnTo>
                    <a:pt x="766" y="790"/>
                  </a:lnTo>
                  <a:lnTo>
                    <a:pt x="771" y="790"/>
                  </a:lnTo>
                  <a:lnTo>
                    <a:pt x="776" y="790"/>
                  </a:lnTo>
                  <a:lnTo>
                    <a:pt x="781" y="788"/>
                  </a:lnTo>
                  <a:lnTo>
                    <a:pt x="785" y="784"/>
                  </a:lnTo>
                  <a:lnTo>
                    <a:pt x="785" y="784"/>
                  </a:lnTo>
                  <a:lnTo>
                    <a:pt x="789" y="780"/>
                  </a:lnTo>
                  <a:lnTo>
                    <a:pt x="790" y="775"/>
                  </a:lnTo>
                  <a:lnTo>
                    <a:pt x="791" y="771"/>
                  </a:lnTo>
                  <a:lnTo>
                    <a:pt x="791" y="766"/>
                  </a:lnTo>
                  <a:lnTo>
                    <a:pt x="661" y="17"/>
                  </a:lnTo>
                  <a:lnTo>
                    <a:pt x="661" y="17"/>
                  </a:lnTo>
                  <a:lnTo>
                    <a:pt x="659" y="10"/>
                  </a:lnTo>
                  <a:lnTo>
                    <a:pt x="655" y="5"/>
                  </a:lnTo>
                  <a:lnTo>
                    <a:pt x="650" y="2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37" y="0"/>
                  </a:lnTo>
                  <a:lnTo>
                    <a:pt x="631" y="1"/>
                  </a:lnTo>
                  <a:lnTo>
                    <a:pt x="626" y="4"/>
                  </a:lnTo>
                  <a:lnTo>
                    <a:pt x="622" y="9"/>
                  </a:lnTo>
                  <a:lnTo>
                    <a:pt x="511" y="185"/>
                  </a:lnTo>
                  <a:lnTo>
                    <a:pt x="511" y="185"/>
                  </a:lnTo>
                  <a:lnTo>
                    <a:pt x="507" y="190"/>
                  </a:lnTo>
                  <a:lnTo>
                    <a:pt x="504" y="192"/>
                  </a:lnTo>
                  <a:lnTo>
                    <a:pt x="499" y="195"/>
                  </a:lnTo>
                  <a:lnTo>
                    <a:pt x="495" y="196"/>
                  </a:lnTo>
                  <a:lnTo>
                    <a:pt x="495" y="196"/>
                  </a:lnTo>
                  <a:lnTo>
                    <a:pt x="490" y="196"/>
                  </a:lnTo>
                  <a:lnTo>
                    <a:pt x="486" y="195"/>
                  </a:lnTo>
                  <a:lnTo>
                    <a:pt x="481" y="193"/>
                  </a:lnTo>
                  <a:lnTo>
                    <a:pt x="478" y="190"/>
                  </a:lnTo>
                  <a:lnTo>
                    <a:pt x="478" y="190"/>
                  </a:lnTo>
                  <a:lnTo>
                    <a:pt x="427" y="143"/>
                  </a:lnTo>
                  <a:lnTo>
                    <a:pt x="377" y="98"/>
                  </a:lnTo>
                  <a:lnTo>
                    <a:pt x="377" y="98"/>
                  </a:lnTo>
                  <a:lnTo>
                    <a:pt x="371" y="92"/>
                  </a:lnTo>
                  <a:lnTo>
                    <a:pt x="364" y="87"/>
                  </a:lnTo>
                  <a:lnTo>
                    <a:pt x="357" y="84"/>
                  </a:lnTo>
                  <a:lnTo>
                    <a:pt x="349" y="81"/>
                  </a:lnTo>
                  <a:lnTo>
                    <a:pt x="342" y="78"/>
                  </a:lnTo>
                  <a:lnTo>
                    <a:pt x="334" y="76"/>
                  </a:lnTo>
                  <a:lnTo>
                    <a:pt x="326" y="75"/>
                  </a:lnTo>
                  <a:lnTo>
                    <a:pt x="317" y="75"/>
                  </a:lnTo>
                  <a:lnTo>
                    <a:pt x="309" y="76"/>
                  </a:lnTo>
                  <a:lnTo>
                    <a:pt x="301" y="77"/>
                  </a:lnTo>
                  <a:lnTo>
                    <a:pt x="294" y="79"/>
                  </a:lnTo>
                  <a:lnTo>
                    <a:pt x="286" y="82"/>
                  </a:lnTo>
                  <a:lnTo>
                    <a:pt x="278" y="85"/>
                  </a:lnTo>
                  <a:lnTo>
                    <a:pt x="271" y="90"/>
                  </a:lnTo>
                  <a:lnTo>
                    <a:pt x="265" y="94"/>
                  </a:lnTo>
                  <a:lnTo>
                    <a:pt x="259" y="100"/>
                  </a:lnTo>
                  <a:lnTo>
                    <a:pt x="101" y="258"/>
                  </a:lnTo>
                  <a:lnTo>
                    <a:pt x="101" y="258"/>
                  </a:lnTo>
                  <a:lnTo>
                    <a:pt x="95" y="265"/>
                  </a:lnTo>
                  <a:lnTo>
                    <a:pt x="89" y="272"/>
                  </a:lnTo>
                  <a:lnTo>
                    <a:pt x="86" y="279"/>
                  </a:lnTo>
                  <a:lnTo>
                    <a:pt x="82" y="286"/>
                  </a:lnTo>
                  <a:lnTo>
                    <a:pt x="79" y="294"/>
                  </a:lnTo>
                  <a:lnTo>
                    <a:pt x="77" y="302"/>
                  </a:lnTo>
                  <a:lnTo>
                    <a:pt x="76" y="310"/>
                  </a:lnTo>
                  <a:lnTo>
                    <a:pt x="76" y="318"/>
                  </a:lnTo>
                  <a:lnTo>
                    <a:pt x="76" y="325"/>
                  </a:lnTo>
                  <a:lnTo>
                    <a:pt x="77" y="333"/>
                  </a:lnTo>
                  <a:lnTo>
                    <a:pt x="78" y="341"/>
                  </a:lnTo>
                  <a:lnTo>
                    <a:pt x="81" y="349"/>
                  </a:lnTo>
                  <a:lnTo>
                    <a:pt x="85" y="357"/>
                  </a:lnTo>
                  <a:lnTo>
                    <a:pt x="88" y="364"/>
                  </a:lnTo>
                  <a:lnTo>
                    <a:pt x="93" y="371"/>
                  </a:lnTo>
                  <a:lnTo>
                    <a:pt x="98" y="378"/>
                  </a:lnTo>
                  <a:lnTo>
                    <a:pt x="98" y="378"/>
                  </a:lnTo>
                  <a:lnTo>
                    <a:pt x="191" y="477"/>
                  </a:lnTo>
                  <a:lnTo>
                    <a:pt x="191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E0769972-4A16-48C6-827B-014F03F3C0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47950" y="4598988"/>
              <a:ext cx="209550" cy="209550"/>
            </a:xfrm>
            <a:custGeom>
              <a:avLst/>
              <a:gdLst>
                <a:gd name="T0" fmla="*/ 477 w 792"/>
                <a:gd name="T1" fmla="*/ 600 h 790"/>
                <a:gd name="T2" fmla="*/ 485 w 792"/>
                <a:gd name="T3" fmla="*/ 595 h 790"/>
                <a:gd name="T4" fmla="*/ 496 w 792"/>
                <a:gd name="T5" fmla="*/ 595 h 790"/>
                <a:gd name="T6" fmla="*/ 500 w 792"/>
                <a:gd name="T7" fmla="*/ 596 h 790"/>
                <a:gd name="T8" fmla="*/ 508 w 792"/>
                <a:gd name="T9" fmla="*/ 600 h 790"/>
                <a:gd name="T10" fmla="*/ 622 w 792"/>
                <a:gd name="T11" fmla="*/ 780 h 790"/>
                <a:gd name="T12" fmla="*/ 627 w 792"/>
                <a:gd name="T13" fmla="*/ 786 h 790"/>
                <a:gd name="T14" fmla="*/ 638 w 792"/>
                <a:gd name="T15" fmla="*/ 790 h 790"/>
                <a:gd name="T16" fmla="*/ 645 w 792"/>
                <a:gd name="T17" fmla="*/ 790 h 790"/>
                <a:gd name="T18" fmla="*/ 656 w 792"/>
                <a:gd name="T19" fmla="*/ 785 h 790"/>
                <a:gd name="T20" fmla="*/ 662 w 792"/>
                <a:gd name="T21" fmla="*/ 773 h 790"/>
                <a:gd name="T22" fmla="*/ 726 w 792"/>
                <a:gd name="T23" fmla="*/ 399 h 790"/>
                <a:gd name="T24" fmla="*/ 791 w 792"/>
                <a:gd name="T25" fmla="*/ 24 h 790"/>
                <a:gd name="T26" fmla="*/ 791 w 792"/>
                <a:gd name="T27" fmla="*/ 15 h 790"/>
                <a:gd name="T28" fmla="*/ 785 w 792"/>
                <a:gd name="T29" fmla="*/ 6 h 790"/>
                <a:gd name="T30" fmla="*/ 782 w 792"/>
                <a:gd name="T31" fmla="*/ 2 h 790"/>
                <a:gd name="T32" fmla="*/ 771 w 792"/>
                <a:gd name="T33" fmla="*/ 0 h 790"/>
                <a:gd name="T34" fmla="*/ 17 w 792"/>
                <a:gd name="T35" fmla="*/ 130 h 790"/>
                <a:gd name="T36" fmla="*/ 12 w 792"/>
                <a:gd name="T37" fmla="*/ 132 h 790"/>
                <a:gd name="T38" fmla="*/ 3 w 792"/>
                <a:gd name="T39" fmla="*/ 140 h 790"/>
                <a:gd name="T40" fmla="*/ 0 w 792"/>
                <a:gd name="T41" fmla="*/ 147 h 790"/>
                <a:gd name="T42" fmla="*/ 1 w 792"/>
                <a:gd name="T43" fmla="*/ 159 h 790"/>
                <a:gd name="T44" fmla="*/ 11 w 792"/>
                <a:gd name="T45" fmla="*/ 169 h 790"/>
                <a:gd name="T46" fmla="*/ 187 w 792"/>
                <a:gd name="T47" fmla="*/ 280 h 790"/>
                <a:gd name="T48" fmla="*/ 194 w 792"/>
                <a:gd name="T49" fmla="*/ 287 h 790"/>
                <a:gd name="T50" fmla="*/ 196 w 792"/>
                <a:gd name="T51" fmla="*/ 296 h 790"/>
                <a:gd name="T52" fmla="*/ 197 w 792"/>
                <a:gd name="T53" fmla="*/ 301 h 790"/>
                <a:gd name="T54" fmla="*/ 194 w 792"/>
                <a:gd name="T55" fmla="*/ 310 h 790"/>
                <a:gd name="T56" fmla="*/ 191 w 792"/>
                <a:gd name="T57" fmla="*/ 313 h 790"/>
                <a:gd name="T58" fmla="*/ 98 w 792"/>
                <a:gd name="T59" fmla="*/ 412 h 790"/>
                <a:gd name="T60" fmla="*/ 94 w 792"/>
                <a:gd name="T61" fmla="*/ 419 h 790"/>
                <a:gd name="T62" fmla="*/ 85 w 792"/>
                <a:gd name="T63" fmla="*/ 434 h 790"/>
                <a:gd name="T64" fmla="*/ 79 w 792"/>
                <a:gd name="T65" fmla="*/ 449 h 790"/>
                <a:gd name="T66" fmla="*/ 77 w 792"/>
                <a:gd name="T67" fmla="*/ 465 h 790"/>
                <a:gd name="T68" fmla="*/ 77 w 792"/>
                <a:gd name="T69" fmla="*/ 481 h 790"/>
                <a:gd name="T70" fmla="*/ 80 w 792"/>
                <a:gd name="T71" fmla="*/ 497 h 790"/>
                <a:gd name="T72" fmla="*/ 86 w 792"/>
                <a:gd name="T73" fmla="*/ 511 h 790"/>
                <a:gd name="T74" fmla="*/ 96 w 792"/>
                <a:gd name="T75" fmla="*/ 525 h 790"/>
                <a:gd name="T76" fmla="*/ 259 w 792"/>
                <a:gd name="T77" fmla="*/ 690 h 790"/>
                <a:gd name="T78" fmla="*/ 266 w 792"/>
                <a:gd name="T79" fmla="*/ 696 h 790"/>
                <a:gd name="T80" fmla="*/ 279 w 792"/>
                <a:gd name="T81" fmla="*/ 705 h 790"/>
                <a:gd name="T82" fmla="*/ 294 w 792"/>
                <a:gd name="T83" fmla="*/ 712 h 790"/>
                <a:gd name="T84" fmla="*/ 310 w 792"/>
                <a:gd name="T85" fmla="*/ 714 h 790"/>
                <a:gd name="T86" fmla="*/ 327 w 792"/>
                <a:gd name="T87" fmla="*/ 715 h 790"/>
                <a:gd name="T88" fmla="*/ 343 w 792"/>
                <a:gd name="T89" fmla="*/ 712 h 790"/>
                <a:gd name="T90" fmla="*/ 358 w 792"/>
                <a:gd name="T91" fmla="*/ 706 h 790"/>
                <a:gd name="T92" fmla="*/ 373 w 792"/>
                <a:gd name="T93" fmla="*/ 697 h 790"/>
                <a:gd name="T94" fmla="*/ 378 w 792"/>
                <a:gd name="T95" fmla="*/ 691 h 790"/>
                <a:gd name="T96" fmla="*/ 477 w 792"/>
                <a:gd name="T97" fmla="*/ 60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90">
                  <a:moveTo>
                    <a:pt x="477" y="600"/>
                  </a:moveTo>
                  <a:lnTo>
                    <a:pt x="477" y="600"/>
                  </a:lnTo>
                  <a:lnTo>
                    <a:pt x="482" y="597"/>
                  </a:lnTo>
                  <a:lnTo>
                    <a:pt x="485" y="595"/>
                  </a:lnTo>
                  <a:lnTo>
                    <a:pt x="490" y="595"/>
                  </a:lnTo>
                  <a:lnTo>
                    <a:pt x="496" y="595"/>
                  </a:lnTo>
                  <a:lnTo>
                    <a:pt x="496" y="595"/>
                  </a:lnTo>
                  <a:lnTo>
                    <a:pt x="500" y="596"/>
                  </a:lnTo>
                  <a:lnTo>
                    <a:pt x="504" y="598"/>
                  </a:lnTo>
                  <a:lnTo>
                    <a:pt x="508" y="600"/>
                  </a:lnTo>
                  <a:lnTo>
                    <a:pt x="511" y="604"/>
                  </a:lnTo>
                  <a:lnTo>
                    <a:pt x="622" y="780"/>
                  </a:lnTo>
                  <a:lnTo>
                    <a:pt x="622" y="780"/>
                  </a:lnTo>
                  <a:lnTo>
                    <a:pt x="627" y="786"/>
                  </a:lnTo>
                  <a:lnTo>
                    <a:pt x="632" y="789"/>
                  </a:lnTo>
                  <a:lnTo>
                    <a:pt x="638" y="790"/>
                  </a:lnTo>
                  <a:lnTo>
                    <a:pt x="645" y="790"/>
                  </a:lnTo>
                  <a:lnTo>
                    <a:pt x="645" y="790"/>
                  </a:lnTo>
                  <a:lnTo>
                    <a:pt x="651" y="788"/>
                  </a:lnTo>
                  <a:lnTo>
                    <a:pt x="656" y="785"/>
                  </a:lnTo>
                  <a:lnTo>
                    <a:pt x="660" y="779"/>
                  </a:lnTo>
                  <a:lnTo>
                    <a:pt x="662" y="773"/>
                  </a:lnTo>
                  <a:lnTo>
                    <a:pt x="662" y="773"/>
                  </a:lnTo>
                  <a:lnTo>
                    <a:pt x="726" y="399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92" y="19"/>
                  </a:lnTo>
                  <a:lnTo>
                    <a:pt x="791" y="15"/>
                  </a:lnTo>
                  <a:lnTo>
                    <a:pt x="788" y="10"/>
                  </a:lnTo>
                  <a:lnTo>
                    <a:pt x="785" y="6"/>
                  </a:lnTo>
                  <a:lnTo>
                    <a:pt x="785" y="6"/>
                  </a:lnTo>
                  <a:lnTo>
                    <a:pt x="782" y="2"/>
                  </a:lnTo>
                  <a:lnTo>
                    <a:pt x="777" y="0"/>
                  </a:lnTo>
                  <a:lnTo>
                    <a:pt x="771" y="0"/>
                  </a:lnTo>
                  <a:lnTo>
                    <a:pt x="767" y="0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32"/>
                  </a:lnTo>
                  <a:lnTo>
                    <a:pt x="6" y="136"/>
                  </a:lnTo>
                  <a:lnTo>
                    <a:pt x="3" y="14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1" y="159"/>
                  </a:lnTo>
                  <a:lnTo>
                    <a:pt x="5" y="164"/>
                  </a:lnTo>
                  <a:lnTo>
                    <a:pt x="11" y="169"/>
                  </a:lnTo>
                  <a:lnTo>
                    <a:pt x="187" y="280"/>
                  </a:lnTo>
                  <a:lnTo>
                    <a:pt x="187" y="280"/>
                  </a:lnTo>
                  <a:lnTo>
                    <a:pt x="191" y="284"/>
                  </a:lnTo>
                  <a:lnTo>
                    <a:pt x="194" y="287"/>
                  </a:lnTo>
                  <a:lnTo>
                    <a:pt x="195" y="292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7" y="301"/>
                  </a:lnTo>
                  <a:lnTo>
                    <a:pt x="196" y="305"/>
                  </a:lnTo>
                  <a:lnTo>
                    <a:pt x="194" y="310"/>
                  </a:lnTo>
                  <a:lnTo>
                    <a:pt x="191" y="313"/>
                  </a:lnTo>
                  <a:lnTo>
                    <a:pt x="191" y="313"/>
                  </a:lnTo>
                  <a:lnTo>
                    <a:pt x="144" y="363"/>
                  </a:lnTo>
                  <a:lnTo>
                    <a:pt x="98" y="412"/>
                  </a:lnTo>
                  <a:lnTo>
                    <a:pt x="98" y="412"/>
                  </a:lnTo>
                  <a:lnTo>
                    <a:pt x="94" y="419"/>
                  </a:lnTo>
                  <a:lnTo>
                    <a:pt x="88" y="426"/>
                  </a:lnTo>
                  <a:lnTo>
                    <a:pt x="85" y="434"/>
                  </a:lnTo>
                  <a:lnTo>
                    <a:pt x="81" y="441"/>
                  </a:lnTo>
                  <a:lnTo>
                    <a:pt x="79" y="449"/>
                  </a:lnTo>
                  <a:lnTo>
                    <a:pt x="77" y="457"/>
                  </a:lnTo>
                  <a:lnTo>
                    <a:pt x="77" y="465"/>
                  </a:lnTo>
                  <a:lnTo>
                    <a:pt x="75" y="473"/>
                  </a:lnTo>
                  <a:lnTo>
                    <a:pt x="77" y="481"/>
                  </a:lnTo>
                  <a:lnTo>
                    <a:pt x="78" y="489"/>
                  </a:lnTo>
                  <a:lnTo>
                    <a:pt x="80" y="497"/>
                  </a:lnTo>
                  <a:lnTo>
                    <a:pt x="82" y="505"/>
                  </a:lnTo>
                  <a:lnTo>
                    <a:pt x="86" y="511"/>
                  </a:lnTo>
                  <a:lnTo>
                    <a:pt x="90" y="519"/>
                  </a:lnTo>
                  <a:lnTo>
                    <a:pt x="96" y="525"/>
                  </a:lnTo>
                  <a:lnTo>
                    <a:pt x="102" y="532"/>
                  </a:lnTo>
                  <a:lnTo>
                    <a:pt x="259" y="690"/>
                  </a:lnTo>
                  <a:lnTo>
                    <a:pt x="259" y="690"/>
                  </a:lnTo>
                  <a:lnTo>
                    <a:pt x="266" y="696"/>
                  </a:lnTo>
                  <a:lnTo>
                    <a:pt x="273" y="700"/>
                  </a:lnTo>
                  <a:lnTo>
                    <a:pt x="279" y="705"/>
                  </a:lnTo>
                  <a:lnTo>
                    <a:pt x="287" y="708"/>
                  </a:lnTo>
                  <a:lnTo>
                    <a:pt x="294" y="712"/>
                  </a:lnTo>
                  <a:lnTo>
                    <a:pt x="302" y="713"/>
                  </a:lnTo>
                  <a:lnTo>
                    <a:pt x="310" y="714"/>
                  </a:lnTo>
                  <a:lnTo>
                    <a:pt x="318" y="715"/>
                  </a:lnTo>
                  <a:lnTo>
                    <a:pt x="327" y="715"/>
                  </a:lnTo>
                  <a:lnTo>
                    <a:pt x="335" y="714"/>
                  </a:lnTo>
                  <a:lnTo>
                    <a:pt x="343" y="712"/>
                  </a:lnTo>
                  <a:lnTo>
                    <a:pt x="350" y="710"/>
                  </a:lnTo>
                  <a:lnTo>
                    <a:pt x="358" y="706"/>
                  </a:lnTo>
                  <a:lnTo>
                    <a:pt x="366" y="703"/>
                  </a:lnTo>
                  <a:lnTo>
                    <a:pt x="373" y="697"/>
                  </a:lnTo>
                  <a:lnTo>
                    <a:pt x="378" y="691"/>
                  </a:lnTo>
                  <a:lnTo>
                    <a:pt x="378" y="691"/>
                  </a:lnTo>
                  <a:lnTo>
                    <a:pt x="477" y="600"/>
                  </a:lnTo>
                  <a:lnTo>
                    <a:pt x="477" y="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7AB3D579-607D-48F7-B9CE-635383624F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4738" y="4900613"/>
              <a:ext cx="209550" cy="209550"/>
            </a:xfrm>
            <a:custGeom>
              <a:avLst/>
              <a:gdLst>
                <a:gd name="T0" fmla="*/ 600 w 791"/>
                <a:gd name="T1" fmla="*/ 479 h 792"/>
                <a:gd name="T2" fmla="*/ 596 w 791"/>
                <a:gd name="T3" fmla="*/ 487 h 792"/>
                <a:gd name="T4" fmla="*/ 594 w 791"/>
                <a:gd name="T5" fmla="*/ 496 h 792"/>
                <a:gd name="T6" fmla="*/ 596 w 791"/>
                <a:gd name="T7" fmla="*/ 500 h 792"/>
                <a:gd name="T8" fmla="*/ 601 w 791"/>
                <a:gd name="T9" fmla="*/ 508 h 792"/>
                <a:gd name="T10" fmla="*/ 781 w 791"/>
                <a:gd name="T11" fmla="*/ 623 h 792"/>
                <a:gd name="T12" fmla="*/ 786 w 791"/>
                <a:gd name="T13" fmla="*/ 627 h 792"/>
                <a:gd name="T14" fmla="*/ 791 w 791"/>
                <a:gd name="T15" fmla="*/ 638 h 792"/>
                <a:gd name="T16" fmla="*/ 791 w 791"/>
                <a:gd name="T17" fmla="*/ 645 h 792"/>
                <a:gd name="T18" fmla="*/ 785 w 791"/>
                <a:gd name="T19" fmla="*/ 656 h 792"/>
                <a:gd name="T20" fmla="*/ 774 w 791"/>
                <a:gd name="T21" fmla="*/ 662 h 792"/>
                <a:gd name="T22" fmla="*/ 400 w 791"/>
                <a:gd name="T23" fmla="*/ 726 h 792"/>
                <a:gd name="T24" fmla="*/ 25 w 791"/>
                <a:gd name="T25" fmla="*/ 792 h 792"/>
                <a:gd name="T26" fmla="*/ 15 w 791"/>
                <a:gd name="T27" fmla="*/ 791 h 792"/>
                <a:gd name="T28" fmla="*/ 7 w 791"/>
                <a:gd name="T29" fmla="*/ 786 h 792"/>
                <a:gd name="T30" fmla="*/ 3 w 791"/>
                <a:gd name="T31" fmla="*/ 782 h 792"/>
                <a:gd name="T32" fmla="*/ 0 w 791"/>
                <a:gd name="T33" fmla="*/ 772 h 792"/>
                <a:gd name="T34" fmla="*/ 131 w 791"/>
                <a:gd name="T35" fmla="*/ 17 h 792"/>
                <a:gd name="T36" fmla="*/ 132 w 791"/>
                <a:gd name="T37" fmla="*/ 12 h 792"/>
                <a:gd name="T38" fmla="*/ 141 w 791"/>
                <a:gd name="T39" fmla="*/ 3 h 792"/>
                <a:gd name="T40" fmla="*/ 147 w 791"/>
                <a:gd name="T41" fmla="*/ 0 h 792"/>
                <a:gd name="T42" fmla="*/ 159 w 791"/>
                <a:gd name="T43" fmla="*/ 3 h 792"/>
                <a:gd name="T44" fmla="*/ 170 w 791"/>
                <a:gd name="T45" fmla="*/ 11 h 792"/>
                <a:gd name="T46" fmla="*/ 281 w 791"/>
                <a:gd name="T47" fmla="*/ 187 h 792"/>
                <a:gd name="T48" fmla="*/ 288 w 791"/>
                <a:gd name="T49" fmla="*/ 194 h 792"/>
                <a:gd name="T50" fmla="*/ 296 w 791"/>
                <a:gd name="T51" fmla="*/ 197 h 792"/>
                <a:gd name="T52" fmla="*/ 302 w 791"/>
                <a:gd name="T53" fmla="*/ 197 h 792"/>
                <a:gd name="T54" fmla="*/ 310 w 791"/>
                <a:gd name="T55" fmla="*/ 194 h 792"/>
                <a:gd name="T56" fmla="*/ 314 w 791"/>
                <a:gd name="T57" fmla="*/ 192 h 792"/>
                <a:gd name="T58" fmla="*/ 413 w 791"/>
                <a:gd name="T59" fmla="*/ 99 h 792"/>
                <a:gd name="T60" fmla="*/ 420 w 791"/>
                <a:gd name="T61" fmla="*/ 94 h 792"/>
                <a:gd name="T62" fmla="*/ 434 w 791"/>
                <a:gd name="T63" fmla="*/ 85 h 792"/>
                <a:gd name="T64" fmla="*/ 450 w 791"/>
                <a:gd name="T65" fmla="*/ 79 h 792"/>
                <a:gd name="T66" fmla="*/ 466 w 791"/>
                <a:gd name="T67" fmla="*/ 77 h 792"/>
                <a:gd name="T68" fmla="*/ 482 w 791"/>
                <a:gd name="T69" fmla="*/ 77 h 792"/>
                <a:gd name="T70" fmla="*/ 498 w 791"/>
                <a:gd name="T71" fmla="*/ 80 h 792"/>
                <a:gd name="T72" fmla="*/ 512 w 791"/>
                <a:gd name="T73" fmla="*/ 87 h 792"/>
                <a:gd name="T74" fmla="*/ 526 w 791"/>
                <a:gd name="T75" fmla="*/ 96 h 792"/>
                <a:gd name="T76" fmla="*/ 690 w 791"/>
                <a:gd name="T77" fmla="*/ 260 h 792"/>
                <a:gd name="T78" fmla="*/ 697 w 791"/>
                <a:gd name="T79" fmla="*/ 266 h 792"/>
                <a:gd name="T80" fmla="*/ 706 w 791"/>
                <a:gd name="T81" fmla="*/ 279 h 792"/>
                <a:gd name="T82" fmla="*/ 712 w 791"/>
                <a:gd name="T83" fmla="*/ 295 h 792"/>
                <a:gd name="T84" fmla="*/ 715 w 791"/>
                <a:gd name="T85" fmla="*/ 311 h 792"/>
                <a:gd name="T86" fmla="*/ 715 w 791"/>
                <a:gd name="T87" fmla="*/ 327 h 792"/>
                <a:gd name="T88" fmla="*/ 713 w 791"/>
                <a:gd name="T89" fmla="*/ 343 h 792"/>
                <a:gd name="T90" fmla="*/ 707 w 791"/>
                <a:gd name="T91" fmla="*/ 358 h 792"/>
                <a:gd name="T92" fmla="*/ 698 w 791"/>
                <a:gd name="T93" fmla="*/ 373 h 792"/>
                <a:gd name="T94" fmla="*/ 692 w 791"/>
                <a:gd name="T95" fmla="*/ 380 h 792"/>
                <a:gd name="T96" fmla="*/ 600 w 791"/>
                <a:gd name="T97" fmla="*/ 479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1" h="792">
                  <a:moveTo>
                    <a:pt x="600" y="479"/>
                  </a:moveTo>
                  <a:lnTo>
                    <a:pt x="600" y="479"/>
                  </a:lnTo>
                  <a:lnTo>
                    <a:pt x="598" y="482"/>
                  </a:lnTo>
                  <a:lnTo>
                    <a:pt x="596" y="487"/>
                  </a:lnTo>
                  <a:lnTo>
                    <a:pt x="594" y="491"/>
                  </a:lnTo>
                  <a:lnTo>
                    <a:pt x="594" y="496"/>
                  </a:lnTo>
                  <a:lnTo>
                    <a:pt x="594" y="496"/>
                  </a:lnTo>
                  <a:lnTo>
                    <a:pt x="596" y="500"/>
                  </a:lnTo>
                  <a:lnTo>
                    <a:pt x="598" y="505"/>
                  </a:lnTo>
                  <a:lnTo>
                    <a:pt x="601" y="508"/>
                  </a:lnTo>
                  <a:lnTo>
                    <a:pt x="605" y="512"/>
                  </a:lnTo>
                  <a:lnTo>
                    <a:pt x="781" y="623"/>
                  </a:lnTo>
                  <a:lnTo>
                    <a:pt x="781" y="623"/>
                  </a:lnTo>
                  <a:lnTo>
                    <a:pt x="786" y="627"/>
                  </a:lnTo>
                  <a:lnTo>
                    <a:pt x="789" y="632"/>
                  </a:lnTo>
                  <a:lnTo>
                    <a:pt x="791" y="638"/>
                  </a:lnTo>
                  <a:lnTo>
                    <a:pt x="791" y="645"/>
                  </a:lnTo>
                  <a:lnTo>
                    <a:pt x="791" y="645"/>
                  </a:lnTo>
                  <a:lnTo>
                    <a:pt x="789" y="651"/>
                  </a:lnTo>
                  <a:lnTo>
                    <a:pt x="785" y="656"/>
                  </a:lnTo>
                  <a:lnTo>
                    <a:pt x="780" y="660"/>
                  </a:lnTo>
                  <a:lnTo>
                    <a:pt x="774" y="662"/>
                  </a:lnTo>
                  <a:lnTo>
                    <a:pt x="774" y="662"/>
                  </a:lnTo>
                  <a:lnTo>
                    <a:pt x="400" y="726"/>
                  </a:lnTo>
                  <a:lnTo>
                    <a:pt x="25" y="792"/>
                  </a:lnTo>
                  <a:lnTo>
                    <a:pt x="25" y="792"/>
                  </a:lnTo>
                  <a:lnTo>
                    <a:pt x="20" y="792"/>
                  </a:lnTo>
                  <a:lnTo>
                    <a:pt x="15" y="791"/>
                  </a:lnTo>
                  <a:lnTo>
                    <a:pt x="10" y="788"/>
                  </a:lnTo>
                  <a:lnTo>
                    <a:pt x="7" y="786"/>
                  </a:lnTo>
                  <a:lnTo>
                    <a:pt x="7" y="786"/>
                  </a:lnTo>
                  <a:lnTo>
                    <a:pt x="3" y="782"/>
                  </a:lnTo>
                  <a:lnTo>
                    <a:pt x="1" y="777"/>
                  </a:lnTo>
                  <a:lnTo>
                    <a:pt x="0" y="772"/>
                  </a:lnTo>
                  <a:lnTo>
                    <a:pt x="1" y="76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2" y="12"/>
                  </a:lnTo>
                  <a:lnTo>
                    <a:pt x="137" y="7"/>
                  </a:lnTo>
                  <a:lnTo>
                    <a:pt x="141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59" y="3"/>
                  </a:lnTo>
                  <a:lnTo>
                    <a:pt x="165" y="6"/>
                  </a:lnTo>
                  <a:lnTo>
                    <a:pt x="170" y="11"/>
                  </a:lnTo>
                  <a:lnTo>
                    <a:pt x="281" y="187"/>
                  </a:lnTo>
                  <a:lnTo>
                    <a:pt x="281" y="187"/>
                  </a:lnTo>
                  <a:lnTo>
                    <a:pt x="284" y="191"/>
                  </a:lnTo>
                  <a:lnTo>
                    <a:pt x="288" y="194"/>
                  </a:lnTo>
                  <a:lnTo>
                    <a:pt x="291" y="196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302" y="197"/>
                  </a:lnTo>
                  <a:lnTo>
                    <a:pt x="306" y="196"/>
                  </a:lnTo>
                  <a:lnTo>
                    <a:pt x="310" y="194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63" y="145"/>
                  </a:lnTo>
                  <a:lnTo>
                    <a:pt x="413" y="99"/>
                  </a:lnTo>
                  <a:lnTo>
                    <a:pt x="413" y="99"/>
                  </a:lnTo>
                  <a:lnTo>
                    <a:pt x="420" y="94"/>
                  </a:lnTo>
                  <a:lnTo>
                    <a:pt x="427" y="89"/>
                  </a:lnTo>
                  <a:lnTo>
                    <a:pt x="434" y="85"/>
                  </a:lnTo>
                  <a:lnTo>
                    <a:pt x="442" y="81"/>
                  </a:lnTo>
                  <a:lnTo>
                    <a:pt x="450" y="79"/>
                  </a:lnTo>
                  <a:lnTo>
                    <a:pt x="458" y="78"/>
                  </a:lnTo>
                  <a:lnTo>
                    <a:pt x="466" y="77"/>
                  </a:lnTo>
                  <a:lnTo>
                    <a:pt x="474" y="77"/>
                  </a:lnTo>
                  <a:lnTo>
                    <a:pt x="482" y="77"/>
                  </a:lnTo>
                  <a:lnTo>
                    <a:pt x="490" y="78"/>
                  </a:lnTo>
                  <a:lnTo>
                    <a:pt x="498" y="80"/>
                  </a:lnTo>
                  <a:lnTo>
                    <a:pt x="506" y="83"/>
                  </a:lnTo>
                  <a:lnTo>
                    <a:pt x="512" y="87"/>
                  </a:lnTo>
                  <a:lnTo>
                    <a:pt x="519" y="90"/>
                  </a:lnTo>
                  <a:lnTo>
                    <a:pt x="526" y="96"/>
                  </a:lnTo>
                  <a:lnTo>
                    <a:pt x="533" y="102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697" y="266"/>
                  </a:lnTo>
                  <a:lnTo>
                    <a:pt x="701" y="273"/>
                  </a:lnTo>
                  <a:lnTo>
                    <a:pt x="706" y="279"/>
                  </a:lnTo>
                  <a:lnTo>
                    <a:pt x="709" y="287"/>
                  </a:lnTo>
                  <a:lnTo>
                    <a:pt x="712" y="295"/>
                  </a:lnTo>
                  <a:lnTo>
                    <a:pt x="714" y="303"/>
                  </a:lnTo>
                  <a:lnTo>
                    <a:pt x="715" y="311"/>
                  </a:lnTo>
                  <a:lnTo>
                    <a:pt x="716" y="319"/>
                  </a:lnTo>
                  <a:lnTo>
                    <a:pt x="715" y="327"/>
                  </a:lnTo>
                  <a:lnTo>
                    <a:pt x="714" y="335"/>
                  </a:lnTo>
                  <a:lnTo>
                    <a:pt x="713" y="343"/>
                  </a:lnTo>
                  <a:lnTo>
                    <a:pt x="711" y="351"/>
                  </a:lnTo>
                  <a:lnTo>
                    <a:pt x="707" y="358"/>
                  </a:lnTo>
                  <a:lnTo>
                    <a:pt x="703" y="366"/>
                  </a:lnTo>
                  <a:lnTo>
                    <a:pt x="698" y="373"/>
                  </a:lnTo>
                  <a:lnTo>
                    <a:pt x="692" y="380"/>
                  </a:lnTo>
                  <a:lnTo>
                    <a:pt x="692" y="380"/>
                  </a:lnTo>
                  <a:lnTo>
                    <a:pt x="600" y="479"/>
                  </a:lnTo>
                  <a:lnTo>
                    <a:pt x="600" y="4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7637C8D-1A9C-46C7-AD83-2A6DEC9F43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5694"/>
          <a:stretch/>
        </p:blipFill>
        <p:spPr>
          <a:xfrm>
            <a:off x="4299511" y="2905353"/>
            <a:ext cx="442870" cy="551366"/>
          </a:xfrm>
          <a:prstGeom prst="rect">
            <a:avLst/>
          </a:prstGeom>
        </p:spPr>
      </p:pic>
      <p:sp>
        <p:nvSpPr>
          <p:cNvPr id="103" name="Freeform: Shape 194">
            <a:extLst>
              <a:ext uri="{FF2B5EF4-FFF2-40B4-BE49-F238E27FC236}">
                <a16:creationId xmlns:a16="http://schemas.microsoft.com/office/drawing/2014/main" id="{E7CD7E70-73EB-4562-ABBA-2219665351D4}"/>
              </a:ext>
            </a:extLst>
          </p:cNvPr>
          <p:cNvSpPr/>
          <p:nvPr/>
        </p:nvSpPr>
        <p:spPr>
          <a:xfrm>
            <a:off x="5625998" y="2936827"/>
            <a:ext cx="464778" cy="5102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6" h="259">
                <a:moveTo>
                  <a:pt x="67" y="200"/>
                </a:moveTo>
                <a:lnTo>
                  <a:pt x="90" y="154"/>
                </a:lnTo>
                <a:cubicBezTo>
                  <a:pt x="99" y="156"/>
                  <a:pt x="109" y="155"/>
                  <a:pt x="117" y="149"/>
                </a:cubicBezTo>
                <a:lnTo>
                  <a:pt x="123" y="158"/>
                </a:lnTo>
                <a:cubicBezTo>
                  <a:pt x="117" y="167"/>
                  <a:pt x="119" y="180"/>
                  <a:pt x="127" y="188"/>
                </a:cubicBezTo>
                <a:cubicBezTo>
                  <a:pt x="136" y="198"/>
                  <a:pt x="152" y="198"/>
                  <a:pt x="162" y="188"/>
                </a:cubicBezTo>
                <a:cubicBezTo>
                  <a:pt x="172" y="178"/>
                  <a:pt x="172" y="163"/>
                  <a:pt x="162" y="153"/>
                </a:cubicBezTo>
                <a:cubicBezTo>
                  <a:pt x="153" y="144"/>
                  <a:pt x="140" y="143"/>
                  <a:pt x="131" y="150"/>
                </a:cubicBezTo>
                <a:lnTo>
                  <a:pt x="125" y="142"/>
                </a:lnTo>
                <a:cubicBezTo>
                  <a:pt x="129" y="137"/>
                  <a:pt x="131" y="130"/>
                  <a:pt x="132" y="124"/>
                </a:cubicBezTo>
                <a:lnTo>
                  <a:pt x="170" y="119"/>
                </a:lnTo>
                <a:cubicBezTo>
                  <a:pt x="172" y="123"/>
                  <a:pt x="174" y="126"/>
                  <a:pt x="177" y="129"/>
                </a:cubicBezTo>
                <a:cubicBezTo>
                  <a:pt x="191" y="142"/>
                  <a:pt x="213" y="142"/>
                  <a:pt x="226" y="129"/>
                </a:cubicBezTo>
                <a:cubicBezTo>
                  <a:pt x="239" y="115"/>
                  <a:pt x="239" y="94"/>
                  <a:pt x="226" y="80"/>
                </a:cubicBezTo>
                <a:cubicBezTo>
                  <a:pt x="213" y="67"/>
                  <a:pt x="191" y="67"/>
                  <a:pt x="177" y="80"/>
                </a:cubicBezTo>
                <a:cubicBezTo>
                  <a:pt x="171" y="86"/>
                  <a:pt x="168" y="93"/>
                  <a:pt x="167" y="101"/>
                </a:cubicBezTo>
                <a:lnTo>
                  <a:pt x="130" y="109"/>
                </a:lnTo>
                <a:cubicBezTo>
                  <a:pt x="128" y="104"/>
                  <a:pt x="125" y="100"/>
                  <a:pt x="122" y="96"/>
                </a:cubicBezTo>
                <a:cubicBezTo>
                  <a:pt x="120" y="95"/>
                  <a:pt x="118" y="93"/>
                  <a:pt x="116" y="92"/>
                </a:cubicBezTo>
                <a:lnTo>
                  <a:pt x="129" y="66"/>
                </a:lnTo>
                <a:cubicBezTo>
                  <a:pt x="133" y="66"/>
                  <a:pt x="136" y="65"/>
                  <a:pt x="139" y="63"/>
                </a:cubicBezTo>
                <a:cubicBezTo>
                  <a:pt x="144" y="57"/>
                  <a:pt x="144" y="49"/>
                  <a:pt x="139" y="44"/>
                </a:cubicBezTo>
                <a:cubicBezTo>
                  <a:pt x="134" y="38"/>
                  <a:pt x="125" y="38"/>
                  <a:pt x="120" y="44"/>
                </a:cubicBezTo>
                <a:cubicBezTo>
                  <a:pt x="115" y="49"/>
                  <a:pt x="115" y="56"/>
                  <a:pt x="119" y="62"/>
                </a:cubicBezTo>
                <a:lnTo>
                  <a:pt x="107" y="87"/>
                </a:lnTo>
                <a:cubicBezTo>
                  <a:pt x="100" y="86"/>
                  <a:pt x="93" y="86"/>
                  <a:pt x="87" y="88"/>
                </a:cubicBezTo>
                <a:lnTo>
                  <a:pt x="62" y="53"/>
                </a:lnTo>
                <a:cubicBezTo>
                  <a:pt x="71" y="40"/>
                  <a:pt x="70" y="22"/>
                  <a:pt x="58" y="10"/>
                </a:cubicBezTo>
                <a:cubicBezTo>
                  <a:pt x="45" y="-3"/>
                  <a:pt x="23" y="-3"/>
                  <a:pt x="10" y="10"/>
                </a:cubicBezTo>
                <a:cubicBezTo>
                  <a:pt x="-3" y="23"/>
                  <a:pt x="-3" y="45"/>
                  <a:pt x="10" y="58"/>
                </a:cubicBezTo>
                <a:cubicBezTo>
                  <a:pt x="19" y="68"/>
                  <a:pt x="32" y="71"/>
                  <a:pt x="44" y="67"/>
                </a:cubicBezTo>
                <a:lnTo>
                  <a:pt x="73" y="96"/>
                </a:lnTo>
                <a:cubicBezTo>
                  <a:pt x="68" y="101"/>
                  <a:pt x="64" y="108"/>
                  <a:pt x="64" y="115"/>
                </a:cubicBezTo>
                <a:lnTo>
                  <a:pt x="47" y="116"/>
                </a:lnTo>
                <a:cubicBezTo>
                  <a:pt x="46" y="113"/>
                  <a:pt x="44" y="111"/>
                  <a:pt x="42" y="108"/>
                </a:cubicBezTo>
                <a:cubicBezTo>
                  <a:pt x="33" y="100"/>
                  <a:pt x="18" y="100"/>
                  <a:pt x="10" y="108"/>
                </a:cubicBezTo>
                <a:cubicBezTo>
                  <a:pt x="1" y="118"/>
                  <a:pt x="1" y="132"/>
                  <a:pt x="10" y="140"/>
                </a:cubicBezTo>
                <a:cubicBezTo>
                  <a:pt x="18" y="149"/>
                  <a:pt x="33" y="149"/>
                  <a:pt x="42" y="140"/>
                </a:cubicBezTo>
                <a:cubicBezTo>
                  <a:pt x="46" y="137"/>
                  <a:pt x="48" y="132"/>
                  <a:pt x="48" y="126"/>
                </a:cubicBezTo>
                <a:lnTo>
                  <a:pt x="63" y="125"/>
                </a:lnTo>
                <a:cubicBezTo>
                  <a:pt x="64" y="132"/>
                  <a:pt x="68" y="139"/>
                  <a:pt x="73" y="145"/>
                </a:cubicBezTo>
                <a:cubicBezTo>
                  <a:pt x="74" y="146"/>
                  <a:pt x="74" y="146"/>
                  <a:pt x="75" y="146"/>
                </a:cubicBezTo>
                <a:lnTo>
                  <a:pt x="46" y="190"/>
                </a:lnTo>
                <a:cubicBezTo>
                  <a:pt x="36" y="189"/>
                  <a:pt x="26" y="192"/>
                  <a:pt x="18" y="200"/>
                </a:cubicBezTo>
                <a:cubicBezTo>
                  <a:pt x="5" y="213"/>
                  <a:pt x="5" y="235"/>
                  <a:pt x="18" y="249"/>
                </a:cubicBezTo>
                <a:cubicBezTo>
                  <a:pt x="32" y="262"/>
                  <a:pt x="53" y="262"/>
                  <a:pt x="67" y="249"/>
                </a:cubicBezTo>
                <a:cubicBezTo>
                  <a:pt x="80" y="235"/>
                  <a:pt x="80" y="213"/>
                  <a:pt x="67" y="20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F906755A-FDC6-4ED4-90E0-CBFAA63D3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45260" y="1105800"/>
            <a:ext cx="348384" cy="636996"/>
          </a:xfrm>
          <a:prstGeom prst="rect">
            <a:avLst/>
          </a:prstGeom>
        </p:spPr>
      </p:pic>
      <p:sp>
        <p:nvSpPr>
          <p:cNvPr id="106" name="Freeform: Shape 194">
            <a:extLst>
              <a:ext uri="{FF2B5EF4-FFF2-40B4-BE49-F238E27FC236}">
                <a16:creationId xmlns:a16="http://schemas.microsoft.com/office/drawing/2014/main" id="{C36B3275-A469-4199-B9CB-E132F16DCEEA}"/>
              </a:ext>
            </a:extLst>
          </p:cNvPr>
          <p:cNvSpPr/>
          <p:nvPr/>
        </p:nvSpPr>
        <p:spPr>
          <a:xfrm>
            <a:off x="7066751" y="1216776"/>
            <a:ext cx="452256" cy="496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6" h="259">
                <a:moveTo>
                  <a:pt x="67" y="200"/>
                </a:moveTo>
                <a:lnTo>
                  <a:pt x="90" y="154"/>
                </a:lnTo>
                <a:cubicBezTo>
                  <a:pt x="99" y="156"/>
                  <a:pt x="109" y="155"/>
                  <a:pt x="117" y="149"/>
                </a:cubicBezTo>
                <a:lnTo>
                  <a:pt x="123" y="158"/>
                </a:lnTo>
                <a:cubicBezTo>
                  <a:pt x="117" y="167"/>
                  <a:pt x="119" y="180"/>
                  <a:pt x="127" y="188"/>
                </a:cubicBezTo>
                <a:cubicBezTo>
                  <a:pt x="136" y="198"/>
                  <a:pt x="152" y="198"/>
                  <a:pt x="162" y="188"/>
                </a:cubicBezTo>
                <a:cubicBezTo>
                  <a:pt x="172" y="178"/>
                  <a:pt x="172" y="163"/>
                  <a:pt x="162" y="153"/>
                </a:cubicBezTo>
                <a:cubicBezTo>
                  <a:pt x="153" y="144"/>
                  <a:pt x="140" y="143"/>
                  <a:pt x="131" y="150"/>
                </a:cubicBezTo>
                <a:lnTo>
                  <a:pt x="125" y="142"/>
                </a:lnTo>
                <a:cubicBezTo>
                  <a:pt x="129" y="137"/>
                  <a:pt x="131" y="130"/>
                  <a:pt x="132" y="124"/>
                </a:cubicBezTo>
                <a:lnTo>
                  <a:pt x="170" y="119"/>
                </a:lnTo>
                <a:cubicBezTo>
                  <a:pt x="172" y="123"/>
                  <a:pt x="174" y="126"/>
                  <a:pt x="177" y="129"/>
                </a:cubicBezTo>
                <a:cubicBezTo>
                  <a:pt x="191" y="142"/>
                  <a:pt x="213" y="142"/>
                  <a:pt x="226" y="129"/>
                </a:cubicBezTo>
                <a:cubicBezTo>
                  <a:pt x="239" y="115"/>
                  <a:pt x="239" y="94"/>
                  <a:pt x="226" y="80"/>
                </a:cubicBezTo>
                <a:cubicBezTo>
                  <a:pt x="213" y="67"/>
                  <a:pt x="191" y="67"/>
                  <a:pt x="177" y="80"/>
                </a:cubicBezTo>
                <a:cubicBezTo>
                  <a:pt x="171" y="86"/>
                  <a:pt x="168" y="93"/>
                  <a:pt x="167" y="101"/>
                </a:cubicBezTo>
                <a:lnTo>
                  <a:pt x="130" y="109"/>
                </a:lnTo>
                <a:cubicBezTo>
                  <a:pt x="128" y="104"/>
                  <a:pt x="125" y="100"/>
                  <a:pt x="122" y="96"/>
                </a:cubicBezTo>
                <a:cubicBezTo>
                  <a:pt x="120" y="95"/>
                  <a:pt x="118" y="93"/>
                  <a:pt x="116" y="92"/>
                </a:cubicBezTo>
                <a:lnTo>
                  <a:pt x="129" y="66"/>
                </a:lnTo>
                <a:cubicBezTo>
                  <a:pt x="133" y="66"/>
                  <a:pt x="136" y="65"/>
                  <a:pt x="139" y="63"/>
                </a:cubicBezTo>
                <a:cubicBezTo>
                  <a:pt x="144" y="57"/>
                  <a:pt x="144" y="49"/>
                  <a:pt x="139" y="44"/>
                </a:cubicBezTo>
                <a:cubicBezTo>
                  <a:pt x="134" y="38"/>
                  <a:pt x="125" y="38"/>
                  <a:pt x="120" y="44"/>
                </a:cubicBezTo>
                <a:cubicBezTo>
                  <a:pt x="115" y="49"/>
                  <a:pt x="115" y="56"/>
                  <a:pt x="119" y="62"/>
                </a:cubicBezTo>
                <a:lnTo>
                  <a:pt x="107" y="87"/>
                </a:lnTo>
                <a:cubicBezTo>
                  <a:pt x="100" y="86"/>
                  <a:pt x="93" y="86"/>
                  <a:pt x="87" y="88"/>
                </a:cubicBezTo>
                <a:lnTo>
                  <a:pt x="62" y="53"/>
                </a:lnTo>
                <a:cubicBezTo>
                  <a:pt x="71" y="40"/>
                  <a:pt x="70" y="22"/>
                  <a:pt x="58" y="10"/>
                </a:cubicBezTo>
                <a:cubicBezTo>
                  <a:pt x="45" y="-3"/>
                  <a:pt x="23" y="-3"/>
                  <a:pt x="10" y="10"/>
                </a:cubicBezTo>
                <a:cubicBezTo>
                  <a:pt x="-3" y="23"/>
                  <a:pt x="-3" y="45"/>
                  <a:pt x="10" y="58"/>
                </a:cubicBezTo>
                <a:cubicBezTo>
                  <a:pt x="19" y="68"/>
                  <a:pt x="32" y="71"/>
                  <a:pt x="44" y="67"/>
                </a:cubicBezTo>
                <a:lnTo>
                  <a:pt x="73" y="96"/>
                </a:lnTo>
                <a:cubicBezTo>
                  <a:pt x="68" y="101"/>
                  <a:pt x="64" y="108"/>
                  <a:pt x="64" y="115"/>
                </a:cubicBezTo>
                <a:lnTo>
                  <a:pt x="47" y="116"/>
                </a:lnTo>
                <a:cubicBezTo>
                  <a:pt x="46" y="113"/>
                  <a:pt x="44" y="111"/>
                  <a:pt x="42" y="108"/>
                </a:cubicBezTo>
                <a:cubicBezTo>
                  <a:pt x="33" y="100"/>
                  <a:pt x="18" y="100"/>
                  <a:pt x="10" y="108"/>
                </a:cubicBezTo>
                <a:cubicBezTo>
                  <a:pt x="1" y="118"/>
                  <a:pt x="1" y="132"/>
                  <a:pt x="10" y="140"/>
                </a:cubicBezTo>
                <a:cubicBezTo>
                  <a:pt x="18" y="149"/>
                  <a:pt x="33" y="149"/>
                  <a:pt x="42" y="140"/>
                </a:cubicBezTo>
                <a:cubicBezTo>
                  <a:pt x="46" y="137"/>
                  <a:pt x="48" y="132"/>
                  <a:pt x="48" y="126"/>
                </a:cubicBezTo>
                <a:lnTo>
                  <a:pt x="63" y="125"/>
                </a:lnTo>
                <a:cubicBezTo>
                  <a:pt x="64" y="132"/>
                  <a:pt x="68" y="139"/>
                  <a:pt x="73" y="145"/>
                </a:cubicBezTo>
                <a:cubicBezTo>
                  <a:pt x="74" y="146"/>
                  <a:pt x="74" y="146"/>
                  <a:pt x="75" y="146"/>
                </a:cubicBezTo>
                <a:lnTo>
                  <a:pt x="46" y="190"/>
                </a:lnTo>
                <a:cubicBezTo>
                  <a:pt x="36" y="189"/>
                  <a:pt x="26" y="192"/>
                  <a:pt x="18" y="200"/>
                </a:cubicBezTo>
                <a:cubicBezTo>
                  <a:pt x="5" y="213"/>
                  <a:pt x="5" y="235"/>
                  <a:pt x="18" y="249"/>
                </a:cubicBezTo>
                <a:cubicBezTo>
                  <a:pt x="32" y="262"/>
                  <a:pt x="53" y="262"/>
                  <a:pt x="67" y="249"/>
                </a:cubicBezTo>
                <a:cubicBezTo>
                  <a:pt x="80" y="235"/>
                  <a:pt x="80" y="213"/>
                  <a:pt x="67" y="20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107" name="Graphic 106">
            <a:extLst>
              <a:ext uri="{FF2B5EF4-FFF2-40B4-BE49-F238E27FC236}">
                <a16:creationId xmlns:a16="http://schemas.microsoft.com/office/drawing/2014/main" id="{4CFB2891-0FB8-4A6F-ABAB-0F82B30BF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0822" y="1141441"/>
            <a:ext cx="459340" cy="591104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4600B777-82A6-4ECA-89C1-0CA550BE89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07543" y="2913153"/>
            <a:ext cx="550296" cy="524316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0D64945-8FB5-45E9-B7A5-9DD29D504788}"/>
              </a:ext>
            </a:extLst>
          </p:cNvPr>
          <p:cNvGrpSpPr/>
          <p:nvPr/>
        </p:nvGrpSpPr>
        <p:grpSpPr>
          <a:xfrm>
            <a:off x="1678153" y="1197584"/>
            <a:ext cx="593744" cy="486836"/>
            <a:chOff x="1202427" y="1486342"/>
            <a:chExt cx="617224" cy="5060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C21ABC8-B819-4068-963A-11C43AE7D2D5}"/>
                </a:ext>
              </a:extLst>
            </p:cNvPr>
            <p:cNvSpPr/>
            <p:nvPr/>
          </p:nvSpPr>
          <p:spPr>
            <a:xfrm>
              <a:off x="1202427" y="1486342"/>
              <a:ext cx="506088" cy="50608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11" name="Graphic 110">
              <a:extLst>
                <a:ext uri="{FF2B5EF4-FFF2-40B4-BE49-F238E27FC236}">
                  <a16:creationId xmlns:a16="http://schemas.microsoft.com/office/drawing/2014/main" id="{8C8455B2-5EBC-41AA-8811-7051C8854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 flipH="1">
              <a:off x="1581887" y="1698512"/>
              <a:ext cx="111516" cy="364012"/>
            </a:xfrm>
            <a:prstGeom prst="rect">
              <a:avLst/>
            </a:prstGeom>
          </p:spPr>
        </p:pic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E0CE322-B0C3-4275-869A-CCC41541CE50}"/>
                </a:ext>
              </a:extLst>
            </p:cNvPr>
            <p:cNvSpPr/>
            <p:nvPr/>
          </p:nvSpPr>
          <p:spPr>
            <a:xfrm>
              <a:off x="1270535" y="1554448"/>
              <a:ext cx="366664" cy="36666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66759CB0-588F-455A-A53B-1488A704C5F9}"/>
              </a:ext>
            </a:extLst>
          </p:cNvPr>
          <p:cNvSpPr/>
          <p:nvPr/>
        </p:nvSpPr>
        <p:spPr>
          <a:xfrm>
            <a:off x="7695510" y="1335229"/>
            <a:ext cx="225468" cy="20041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755FDAD8-EA30-429B-9101-C231782C8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04835" y="1132788"/>
            <a:ext cx="485434" cy="551632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2620EF1C-E686-4748-B693-458953B3E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0819" y="1107931"/>
            <a:ext cx="348384" cy="636996"/>
          </a:xfrm>
          <a:prstGeom prst="rect">
            <a:avLst/>
          </a:prstGeom>
        </p:spPr>
      </p:pic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AF7FBE43-8403-4FE3-9F11-458D18EFCD87}"/>
              </a:ext>
            </a:extLst>
          </p:cNvPr>
          <p:cNvSpPr/>
          <p:nvPr/>
        </p:nvSpPr>
        <p:spPr>
          <a:xfrm>
            <a:off x="3787298" y="3146645"/>
            <a:ext cx="225468" cy="20041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Arrow: Right 124">
            <a:extLst>
              <a:ext uri="{FF2B5EF4-FFF2-40B4-BE49-F238E27FC236}">
                <a16:creationId xmlns:a16="http://schemas.microsoft.com/office/drawing/2014/main" id="{14E2371A-0377-4939-9CF1-447B4BA134E3}"/>
              </a:ext>
            </a:extLst>
          </p:cNvPr>
          <p:cNvSpPr/>
          <p:nvPr/>
        </p:nvSpPr>
        <p:spPr>
          <a:xfrm>
            <a:off x="5056881" y="3142056"/>
            <a:ext cx="225468" cy="20041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Arrow: Right 125">
            <a:extLst>
              <a:ext uri="{FF2B5EF4-FFF2-40B4-BE49-F238E27FC236}">
                <a16:creationId xmlns:a16="http://schemas.microsoft.com/office/drawing/2014/main" id="{38F0BCE8-C20B-43E8-AFC2-5FCC4A01D702}"/>
              </a:ext>
            </a:extLst>
          </p:cNvPr>
          <p:cNvSpPr/>
          <p:nvPr/>
        </p:nvSpPr>
        <p:spPr>
          <a:xfrm>
            <a:off x="2522271" y="3146645"/>
            <a:ext cx="225468" cy="20041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Arrow: Right 126">
            <a:extLst>
              <a:ext uri="{FF2B5EF4-FFF2-40B4-BE49-F238E27FC236}">
                <a16:creationId xmlns:a16="http://schemas.microsoft.com/office/drawing/2014/main" id="{1D1208B7-3BDB-4BAA-B1F4-82D8F0630240}"/>
              </a:ext>
            </a:extLst>
          </p:cNvPr>
          <p:cNvSpPr/>
          <p:nvPr/>
        </p:nvSpPr>
        <p:spPr>
          <a:xfrm>
            <a:off x="6333181" y="3137020"/>
            <a:ext cx="225468" cy="20041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Arrow: Right 127">
            <a:extLst>
              <a:ext uri="{FF2B5EF4-FFF2-40B4-BE49-F238E27FC236}">
                <a16:creationId xmlns:a16="http://schemas.microsoft.com/office/drawing/2014/main" id="{18DA68EF-6EBF-44EB-8914-C744331A1CA9}"/>
              </a:ext>
            </a:extLst>
          </p:cNvPr>
          <p:cNvSpPr/>
          <p:nvPr/>
        </p:nvSpPr>
        <p:spPr>
          <a:xfrm>
            <a:off x="7471657" y="3138635"/>
            <a:ext cx="225468" cy="20041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5B06F0F-4943-45AA-8232-BAD0FE4635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1587" y="2882432"/>
            <a:ext cx="348384" cy="636996"/>
          </a:xfrm>
          <a:prstGeom prst="rect">
            <a:avLst/>
          </a:prstGeom>
        </p:spPr>
      </p:pic>
      <p:pic>
        <p:nvPicPr>
          <p:cNvPr id="1024" name="Graphic 1023">
            <a:extLst>
              <a:ext uri="{FF2B5EF4-FFF2-40B4-BE49-F238E27FC236}">
                <a16:creationId xmlns:a16="http://schemas.microsoft.com/office/drawing/2014/main" id="{694A1F6B-3813-47F4-BA81-0F069619E46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65282" b="63388"/>
          <a:stretch/>
        </p:blipFill>
        <p:spPr>
          <a:xfrm rot="664560">
            <a:off x="4016210" y="1291284"/>
            <a:ext cx="445733" cy="361250"/>
          </a:xfrm>
          <a:prstGeom prst="rect">
            <a:avLst/>
          </a:prstGeom>
        </p:spPr>
      </p:pic>
      <p:sp>
        <p:nvSpPr>
          <p:cNvPr id="133" name="Oval 132">
            <a:extLst>
              <a:ext uri="{FF2B5EF4-FFF2-40B4-BE49-F238E27FC236}">
                <a16:creationId xmlns:a16="http://schemas.microsoft.com/office/drawing/2014/main" id="{E81C6A4C-2E4C-4AFB-B290-B34229C94716}"/>
              </a:ext>
            </a:extLst>
          </p:cNvPr>
          <p:cNvSpPr/>
          <p:nvPr/>
        </p:nvSpPr>
        <p:spPr>
          <a:xfrm>
            <a:off x="3946581" y="1159895"/>
            <a:ext cx="321034" cy="32103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4" name="Rechteck 52">
            <a:extLst>
              <a:ext uri="{FF2B5EF4-FFF2-40B4-BE49-F238E27FC236}">
                <a16:creationId xmlns:a16="http://schemas.microsoft.com/office/drawing/2014/main" id="{65D8CCD0-601D-4741-A315-5B015AE1614D}"/>
              </a:ext>
            </a:extLst>
          </p:cNvPr>
          <p:cNvSpPr/>
          <p:nvPr/>
        </p:nvSpPr>
        <p:spPr>
          <a:xfrm>
            <a:off x="2880263" y="5258191"/>
            <a:ext cx="1361439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2"/>
                </a:solidFill>
              </a:rPr>
              <a:t>gene transfer</a:t>
            </a:r>
          </a:p>
        </p:txBody>
      </p:sp>
      <p:sp>
        <p:nvSpPr>
          <p:cNvPr id="135" name="Rechteck 52">
            <a:extLst>
              <a:ext uri="{FF2B5EF4-FFF2-40B4-BE49-F238E27FC236}">
                <a16:creationId xmlns:a16="http://schemas.microsoft.com/office/drawing/2014/main" id="{C9E61839-220E-46BD-88E3-AE4EE5FF04D9}"/>
              </a:ext>
            </a:extLst>
          </p:cNvPr>
          <p:cNvSpPr/>
          <p:nvPr/>
        </p:nvSpPr>
        <p:spPr>
          <a:xfrm>
            <a:off x="4450572" y="5262183"/>
            <a:ext cx="1361439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2"/>
                </a:solidFill>
              </a:rPr>
              <a:t>expansion</a:t>
            </a:r>
          </a:p>
        </p:txBody>
      </p:sp>
      <p:sp>
        <p:nvSpPr>
          <p:cNvPr id="136" name="Rechteck 52">
            <a:extLst>
              <a:ext uri="{FF2B5EF4-FFF2-40B4-BE49-F238E27FC236}">
                <a16:creationId xmlns:a16="http://schemas.microsoft.com/office/drawing/2014/main" id="{397295FD-0A70-44B4-B754-D712B0D5A9F7}"/>
              </a:ext>
            </a:extLst>
          </p:cNvPr>
          <p:cNvSpPr/>
          <p:nvPr/>
        </p:nvSpPr>
        <p:spPr>
          <a:xfrm>
            <a:off x="5849028" y="5266175"/>
            <a:ext cx="1361439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2"/>
                </a:solidFill>
              </a:rPr>
              <a:t>harvest</a:t>
            </a:r>
          </a:p>
        </p:txBody>
      </p:sp>
      <p:sp>
        <p:nvSpPr>
          <p:cNvPr id="137" name="Rechteck 52">
            <a:extLst>
              <a:ext uri="{FF2B5EF4-FFF2-40B4-BE49-F238E27FC236}">
                <a16:creationId xmlns:a16="http://schemas.microsoft.com/office/drawing/2014/main" id="{89436A8B-B428-44DD-8D01-BB271E8569F4}"/>
              </a:ext>
            </a:extLst>
          </p:cNvPr>
          <p:cNvSpPr/>
          <p:nvPr/>
        </p:nvSpPr>
        <p:spPr>
          <a:xfrm>
            <a:off x="7353046" y="5266175"/>
            <a:ext cx="1454817" cy="240066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accent2"/>
                </a:solidFill>
              </a:rPr>
              <a:t>cryopreservation</a:t>
            </a:r>
          </a:p>
        </p:txBody>
      </p:sp>
      <p:sp>
        <p:nvSpPr>
          <p:cNvPr id="138" name="Arrow: Right 137">
            <a:extLst>
              <a:ext uri="{FF2B5EF4-FFF2-40B4-BE49-F238E27FC236}">
                <a16:creationId xmlns:a16="http://schemas.microsoft.com/office/drawing/2014/main" id="{D47EB1BB-B36F-42CD-8D17-84DF01118C2F}"/>
              </a:ext>
            </a:extLst>
          </p:cNvPr>
          <p:cNvSpPr/>
          <p:nvPr/>
        </p:nvSpPr>
        <p:spPr>
          <a:xfrm>
            <a:off x="4365938" y="4741213"/>
            <a:ext cx="225468" cy="2004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Arrow: Right 138">
            <a:extLst>
              <a:ext uri="{FF2B5EF4-FFF2-40B4-BE49-F238E27FC236}">
                <a16:creationId xmlns:a16="http://schemas.microsoft.com/office/drawing/2014/main" id="{06E74823-59E4-4C2F-83AD-18CF8BCF14F0}"/>
              </a:ext>
            </a:extLst>
          </p:cNvPr>
          <p:cNvSpPr/>
          <p:nvPr/>
        </p:nvSpPr>
        <p:spPr>
          <a:xfrm>
            <a:off x="5784608" y="4736624"/>
            <a:ext cx="225468" cy="2004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42EDE37D-7C88-4A69-BBAF-A1E5C1EEB86D}"/>
              </a:ext>
            </a:extLst>
          </p:cNvPr>
          <p:cNvSpPr/>
          <p:nvPr/>
        </p:nvSpPr>
        <p:spPr>
          <a:xfrm>
            <a:off x="2733163" y="4741213"/>
            <a:ext cx="225468" cy="2004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1" name="Arrow: Right 140">
            <a:extLst>
              <a:ext uri="{FF2B5EF4-FFF2-40B4-BE49-F238E27FC236}">
                <a16:creationId xmlns:a16="http://schemas.microsoft.com/office/drawing/2014/main" id="{CCE6A880-246F-4873-85D7-99B1162EE616}"/>
              </a:ext>
            </a:extLst>
          </p:cNvPr>
          <p:cNvSpPr/>
          <p:nvPr/>
        </p:nvSpPr>
        <p:spPr>
          <a:xfrm>
            <a:off x="7120542" y="4731588"/>
            <a:ext cx="225468" cy="2004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6AFF372-CC4A-423C-AC23-2C73F89A0F72}"/>
              </a:ext>
            </a:extLst>
          </p:cNvPr>
          <p:cNvGrpSpPr>
            <a:grpSpLocks noChangeAspect="1"/>
          </p:cNvGrpSpPr>
          <p:nvPr/>
        </p:nvGrpSpPr>
        <p:grpSpPr>
          <a:xfrm>
            <a:off x="4948438" y="4597432"/>
            <a:ext cx="499016" cy="495936"/>
            <a:chOff x="2344738" y="4598988"/>
            <a:chExt cx="514350" cy="511175"/>
          </a:xfrm>
          <a:solidFill>
            <a:schemeClr val="accent2"/>
          </a:solidFill>
        </p:grpSpPr>
        <p:sp>
          <p:nvSpPr>
            <p:cNvPr id="143" name="Freeform 33">
              <a:extLst>
                <a:ext uri="{FF2B5EF4-FFF2-40B4-BE49-F238E27FC236}">
                  <a16:creationId xmlns:a16="http://schemas.microsoft.com/office/drawing/2014/main" id="{5B107E4D-5F7C-4AF8-981F-B91EAFE68A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6325" y="4603750"/>
              <a:ext cx="209550" cy="209550"/>
            </a:xfrm>
            <a:custGeom>
              <a:avLst/>
              <a:gdLst>
                <a:gd name="T0" fmla="*/ 314 w 791"/>
                <a:gd name="T1" fmla="*/ 600 h 792"/>
                <a:gd name="T2" fmla="*/ 306 w 791"/>
                <a:gd name="T3" fmla="*/ 596 h 792"/>
                <a:gd name="T4" fmla="*/ 296 w 791"/>
                <a:gd name="T5" fmla="*/ 595 h 792"/>
                <a:gd name="T6" fmla="*/ 291 w 791"/>
                <a:gd name="T7" fmla="*/ 596 h 792"/>
                <a:gd name="T8" fmla="*/ 283 w 791"/>
                <a:gd name="T9" fmla="*/ 600 h 792"/>
                <a:gd name="T10" fmla="*/ 169 w 791"/>
                <a:gd name="T11" fmla="*/ 782 h 792"/>
                <a:gd name="T12" fmla="*/ 165 w 791"/>
                <a:gd name="T13" fmla="*/ 786 h 792"/>
                <a:gd name="T14" fmla="*/ 153 w 791"/>
                <a:gd name="T15" fmla="*/ 792 h 792"/>
                <a:gd name="T16" fmla="*/ 147 w 791"/>
                <a:gd name="T17" fmla="*/ 791 h 792"/>
                <a:gd name="T18" fmla="*/ 135 w 791"/>
                <a:gd name="T19" fmla="*/ 785 h 792"/>
                <a:gd name="T20" fmla="*/ 129 w 791"/>
                <a:gd name="T21" fmla="*/ 774 h 792"/>
                <a:gd name="T22" fmla="*/ 66 w 791"/>
                <a:gd name="T23" fmla="*/ 399 h 792"/>
                <a:gd name="T24" fmla="*/ 1 w 791"/>
                <a:gd name="T25" fmla="*/ 25 h 792"/>
                <a:gd name="T26" fmla="*/ 1 w 791"/>
                <a:gd name="T27" fmla="*/ 15 h 792"/>
                <a:gd name="T28" fmla="*/ 6 w 791"/>
                <a:gd name="T29" fmla="*/ 6 h 792"/>
                <a:gd name="T30" fmla="*/ 10 w 791"/>
                <a:gd name="T31" fmla="*/ 4 h 792"/>
                <a:gd name="T32" fmla="*/ 20 w 791"/>
                <a:gd name="T33" fmla="*/ 0 h 792"/>
                <a:gd name="T34" fmla="*/ 774 w 791"/>
                <a:gd name="T35" fmla="*/ 130 h 792"/>
                <a:gd name="T36" fmla="*/ 780 w 791"/>
                <a:gd name="T37" fmla="*/ 132 h 792"/>
                <a:gd name="T38" fmla="*/ 789 w 791"/>
                <a:gd name="T39" fmla="*/ 141 h 792"/>
                <a:gd name="T40" fmla="*/ 791 w 791"/>
                <a:gd name="T41" fmla="*/ 147 h 792"/>
                <a:gd name="T42" fmla="*/ 790 w 791"/>
                <a:gd name="T43" fmla="*/ 160 h 792"/>
                <a:gd name="T44" fmla="*/ 781 w 791"/>
                <a:gd name="T45" fmla="*/ 169 h 792"/>
                <a:gd name="T46" fmla="*/ 604 w 791"/>
                <a:gd name="T47" fmla="*/ 282 h 792"/>
                <a:gd name="T48" fmla="*/ 598 w 791"/>
                <a:gd name="T49" fmla="*/ 287 h 792"/>
                <a:gd name="T50" fmla="*/ 595 w 791"/>
                <a:gd name="T51" fmla="*/ 296 h 792"/>
                <a:gd name="T52" fmla="*/ 594 w 791"/>
                <a:gd name="T53" fmla="*/ 301 h 792"/>
                <a:gd name="T54" fmla="*/ 598 w 791"/>
                <a:gd name="T55" fmla="*/ 310 h 792"/>
                <a:gd name="T56" fmla="*/ 601 w 791"/>
                <a:gd name="T57" fmla="*/ 313 h 792"/>
                <a:gd name="T58" fmla="*/ 693 w 791"/>
                <a:gd name="T59" fmla="*/ 414 h 792"/>
                <a:gd name="T60" fmla="*/ 698 w 791"/>
                <a:gd name="T61" fmla="*/ 420 h 792"/>
                <a:gd name="T62" fmla="*/ 707 w 791"/>
                <a:gd name="T63" fmla="*/ 434 h 792"/>
                <a:gd name="T64" fmla="*/ 713 w 791"/>
                <a:gd name="T65" fmla="*/ 450 h 792"/>
                <a:gd name="T66" fmla="*/ 715 w 791"/>
                <a:gd name="T67" fmla="*/ 465 h 792"/>
                <a:gd name="T68" fmla="*/ 715 w 791"/>
                <a:gd name="T69" fmla="*/ 482 h 792"/>
                <a:gd name="T70" fmla="*/ 711 w 791"/>
                <a:gd name="T71" fmla="*/ 497 h 792"/>
                <a:gd name="T72" fmla="*/ 706 w 791"/>
                <a:gd name="T73" fmla="*/ 513 h 792"/>
                <a:gd name="T74" fmla="*/ 695 w 791"/>
                <a:gd name="T75" fmla="*/ 526 h 792"/>
                <a:gd name="T76" fmla="*/ 533 w 791"/>
                <a:gd name="T77" fmla="*/ 690 h 792"/>
                <a:gd name="T78" fmla="*/ 526 w 791"/>
                <a:gd name="T79" fmla="*/ 696 h 792"/>
                <a:gd name="T80" fmla="*/ 512 w 791"/>
                <a:gd name="T81" fmla="*/ 705 h 792"/>
                <a:gd name="T82" fmla="*/ 497 w 791"/>
                <a:gd name="T83" fmla="*/ 712 h 792"/>
                <a:gd name="T84" fmla="*/ 481 w 791"/>
                <a:gd name="T85" fmla="*/ 715 h 792"/>
                <a:gd name="T86" fmla="*/ 464 w 791"/>
                <a:gd name="T87" fmla="*/ 715 h 792"/>
                <a:gd name="T88" fmla="*/ 448 w 791"/>
                <a:gd name="T89" fmla="*/ 713 h 792"/>
                <a:gd name="T90" fmla="*/ 434 w 791"/>
                <a:gd name="T91" fmla="*/ 706 h 792"/>
                <a:gd name="T92" fmla="*/ 419 w 791"/>
                <a:gd name="T93" fmla="*/ 698 h 792"/>
                <a:gd name="T94" fmla="*/ 413 w 791"/>
                <a:gd name="T95" fmla="*/ 693 h 792"/>
                <a:gd name="T96" fmla="*/ 314 w 791"/>
                <a:gd name="T97" fmla="*/ 60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1" h="792">
                  <a:moveTo>
                    <a:pt x="314" y="600"/>
                  </a:moveTo>
                  <a:lnTo>
                    <a:pt x="314" y="600"/>
                  </a:lnTo>
                  <a:lnTo>
                    <a:pt x="309" y="598"/>
                  </a:lnTo>
                  <a:lnTo>
                    <a:pt x="306" y="596"/>
                  </a:lnTo>
                  <a:lnTo>
                    <a:pt x="301" y="595"/>
                  </a:lnTo>
                  <a:lnTo>
                    <a:pt x="296" y="595"/>
                  </a:lnTo>
                  <a:lnTo>
                    <a:pt x="296" y="595"/>
                  </a:lnTo>
                  <a:lnTo>
                    <a:pt x="291" y="596"/>
                  </a:lnTo>
                  <a:lnTo>
                    <a:pt x="288" y="598"/>
                  </a:lnTo>
                  <a:lnTo>
                    <a:pt x="283" y="600"/>
                  </a:lnTo>
                  <a:lnTo>
                    <a:pt x="281" y="605"/>
                  </a:lnTo>
                  <a:lnTo>
                    <a:pt x="169" y="782"/>
                  </a:lnTo>
                  <a:lnTo>
                    <a:pt x="169" y="782"/>
                  </a:lnTo>
                  <a:lnTo>
                    <a:pt x="165" y="786"/>
                  </a:lnTo>
                  <a:lnTo>
                    <a:pt x="159" y="789"/>
                  </a:lnTo>
                  <a:lnTo>
                    <a:pt x="153" y="792"/>
                  </a:lnTo>
                  <a:lnTo>
                    <a:pt x="147" y="791"/>
                  </a:lnTo>
                  <a:lnTo>
                    <a:pt x="147" y="791"/>
                  </a:lnTo>
                  <a:lnTo>
                    <a:pt x="141" y="788"/>
                  </a:lnTo>
                  <a:lnTo>
                    <a:pt x="135" y="785"/>
                  </a:lnTo>
                  <a:lnTo>
                    <a:pt x="132" y="780"/>
                  </a:lnTo>
                  <a:lnTo>
                    <a:pt x="129" y="774"/>
                  </a:lnTo>
                  <a:lnTo>
                    <a:pt x="129" y="774"/>
                  </a:lnTo>
                  <a:lnTo>
                    <a:pt x="66" y="399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774" y="130"/>
                  </a:lnTo>
                  <a:lnTo>
                    <a:pt x="774" y="130"/>
                  </a:lnTo>
                  <a:lnTo>
                    <a:pt x="780" y="132"/>
                  </a:lnTo>
                  <a:lnTo>
                    <a:pt x="785" y="136"/>
                  </a:lnTo>
                  <a:lnTo>
                    <a:pt x="789" y="141"/>
                  </a:lnTo>
                  <a:lnTo>
                    <a:pt x="791" y="147"/>
                  </a:lnTo>
                  <a:lnTo>
                    <a:pt x="791" y="147"/>
                  </a:lnTo>
                  <a:lnTo>
                    <a:pt x="791" y="154"/>
                  </a:lnTo>
                  <a:lnTo>
                    <a:pt x="790" y="160"/>
                  </a:lnTo>
                  <a:lnTo>
                    <a:pt x="787" y="165"/>
                  </a:lnTo>
                  <a:lnTo>
                    <a:pt x="781" y="169"/>
                  </a:lnTo>
                  <a:lnTo>
                    <a:pt x="604" y="282"/>
                  </a:lnTo>
                  <a:lnTo>
                    <a:pt x="604" y="282"/>
                  </a:lnTo>
                  <a:lnTo>
                    <a:pt x="601" y="284"/>
                  </a:lnTo>
                  <a:lnTo>
                    <a:pt x="598" y="287"/>
                  </a:lnTo>
                  <a:lnTo>
                    <a:pt x="596" y="292"/>
                  </a:lnTo>
                  <a:lnTo>
                    <a:pt x="595" y="296"/>
                  </a:lnTo>
                  <a:lnTo>
                    <a:pt x="595" y="296"/>
                  </a:lnTo>
                  <a:lnTo>
                    <a:pt x="594" y="301"/>
                  </a:lnTo>
                  <a:lnTo>
                    <a:pt x="595" y="305"/>
                  </a:lnTo>
                  <a:lnTo>
                    <a:pt x="598" y="310"/>
                  </a:lnTo>
                  <a:lnTo>
                    <a:pt x="601" y="313"/>
                  </a:lnTo>
                  <a:lnTo>
                    <a:pt x="601" y="313"/>
                  </a:lnTo>
                  <a:lnTo>
                    <a:pt x="648" y="364"/>
                  </a:lnTo>
                  <a:lnTo>
                    <a:pt x="693" y="414"/>
                  </a:lnTo>
                  <a:lnTo>
                    <a:pt x="693" y="414"/>
                  </a:lnTo>
                  <a:lnTo>
                    <a:pt x="698" y="420"/>
                  </a:lnTo>
                  <a:lnTo>
                    <a:pt x="703" y="427"/>
                  </a:lnTo>
                  <a:lnTo>
                    <a:pt x="707" y="434"/>
                  </a:lnTo>
                  <a:lnTo>
                    <a:pt x="710" y="442"/>
                  </a:lnTo>
                  <a:lnTo>
                    <a:pt x="713" y="450"/>
                  </a:lnTo>
                  <a:lnTo>
                    <a:pt x="715" y="457"/>
                  </a:lnTo>
                  <a:lnTo>
                    <a:pt x="715" y="465"/>
                  </a:lnTo>
                  <a:lnTo>
                    <a:pt x="716" y="474"/>
                  </a:lnTo>
                  <a:lnTo>
                    <a:pt x="715" y="482"/>
                  </a:lnTo>
                  <a:lnTo>
                    <a:pt x="714" y="490"/>
                  </a:lnTo>
                  <a:lnTo>
                    <a:pt x="711" y="497"/>
                  </a:lnTo>
                  <a:lnTo>
                    <a:pt x="709" y="505"/>
                  </a:lnTo>
                  <a:lnTo>
                    <a:pt x="706" y="513"/>
                  </a:lnTo>
                  <a:lnTo>
                    <a:pt x="701" y="520"/>
                  </a:lnTo>
                  <a:lnTo>
                    <a:pt x="695" y="526"/>
                  </a:lnTo>
                  <a:lnTo>
                    <a:pt x="690" y="532"/>
                  </a:lnTo>
                  <a:lnTo>
                    <a:pt x="533" y="690"/>
                  </a:lnTo>
                  <a:lnTo>
                    <a:pt x="533" y="690"/>
                  </a:lnTo>
                  <a:lnTo>
                    <a:pt x="526" y="696"/>
                  </a:lnTo>
                  <a:lnTo>
                    <a:pt x="519" y="702"/>
                  </a:lnTo>
                  <a:lnTo>
                    <a:pt x="512" y="705"/>
                  </a:lnTo>
                  <a:lnTo>
                    <a:pt x="504" y="709"/>
                  </a:lnTo>
                  <a:lnTo>
                    <a:pt x="497" y="712"/>
                  </a:lnTo>
                  <a:lnTo>
                    <a:pt x="489" y="714"/>
                  </a:lnTo>
                  <a:lnTo>
                    <a:pt x="481" y="715"/>
                  </a:lnTo>
                  <a:lnTo>
                    <a:pt x="473" y="715"/>
                  </a:lnTo>
                  <a:lnTo>
                    <a:pt x="464" y="715"/>
                  </a:lnTo>
                  <a:lnTo>
                    <a:pt x="456" y="714"/>
                  </a:lnTo>
                  <a:lnTo>
                    <a:pt x="448" y="713"/>
                  </a:lnTo>
                  <a:lnTo>
                    <a:pt x="442" y="710"/>
                  </a:lnTo>
                  <a:lnTo>
                    <a:pt x="434" y="706"/>
                  </a:lnTo>
                  <a:lnTo>
                    <a:pt x="427" y="703"/>
                  </a:lnTo>
                  <a:lnTo>
                    <a:pt x="419" y="698"/>
                  </a:lnTo>
                  <a:lnTo>
                    <a:pt x="413" y="693"/>
                  </a:lnTo>
                  <a:lnTo>
                    <a:pt x="413" y="693"/>
                  </a:lnTo>
                  <a:lnTo>
                    <a:pt x="314" y="600"/>
                  </a:lnTo>
                  <a:lnTo>
                    <a:pt x="314" y="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FF86C6D3-A02A-401B-8231-6C81EBA471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1125" y="4900613"/>
              <a:ext cx="207963" cy="207963"/>
            </a:xfrm>
            <a:custGeom>
              <a:avLst/>
              <a:gdLst>
                <a:gd name="T0" fmla="*/ 191 w 791"/>
                <a:gd name="T1" fmla="*/ 477 h 790"/>
                <a:gd name="T2" fmla="*/ 195 w 791"/>
                <a:gd name="T3" fmla="*/ 485 h 790"/>
                <a:gd name="T4" fmla="*/ 196 w 791"/>
                <a:gd name="T5" fmla="*/ 494 h 790"/>
                <a:gd name="T6" fmla="*/ 195 w 791"/>
                <a:gd name="T7" fmla="*/ 500 h 790"/>
                <a:gd name="T8" fmla="*/ 191 w 791"/>
                <a:gd name="T9" fmla="*/ 507 h 790"/>
                <a:gd name="T10" fmla="*/ 10 w 791"/>
                <a:gd name="T11" fmla="*/ 622 h 790"/>
                <a:gd name="T12" fmla="*/ 5 w 791"/>
                <a:gd name="T13" fmla="*/ 626 h 790"/>
                <a:gd name="T14" fmla="*/ 0 w 791"/>
                <a:gd name="T15" fmla="*/ 638 h 790"/>
                <a:gd name="T16" fmla="*/ 0 w 791"/>
                <a:gd name="T17" fmla="*/ 643 h 790"/>
                <a:gd name="T18" fmla="*/ 6 w 791"/>
                <a:gd name="T19" fmla="*/ 655 h 790"/>
                <a:gd name="T20" fmla="*/ 18 w 791"/>
                <a:gd name="T21" fmla="*/ 660 h 790"/>
                <a:gd name="T22" fmla="*/ 392 w 791"/>
                <a:gd name="T23" fmla="*/ 725 h 790"/>
                <a:gd name="T24" fmla="*/ 766 w 791"/>
                <a:gd name="T25" fmla="*/ 790 h 790"/>
                <a:gd name="T26" fmla="*/ 776 w 791"/>
                <a:gd name="T27" fmla="*/ 790 h 790"/>
                <a:gd name="T28" fmla="*/ 785 w 791"/>
                <a:gd name="T29" fmla="*/ 784 h 790"/>
                <a:gd name="T30" fmla="*/ 789 w 791"/>
                <a:gd name="T31" fmla="*/ 780 h 790"/>
                <a:gd name="T32" fmla="*/ 791 w 791"/>
                <a:gd name="T33" fmla="*/ 771 h 790"/>
                <a:gd name="T34" fmla="*/ 661 w 791"/>
                <a:gd name="T35" fmla="*/ 17 h 790"/>
                <a:gd name="T36" fmla="*/ 659 w 791"/>
                <a:gd name="T37" fmla="*/ 10 h 790"/>
                <a:gd name="T38" fmla="*/ 650 w 791"/>
                <a:gd name="T39" fmla="*/ 2 h 790"/>
                <a:gd name="T40" fmla="*/ 644 w 791"/>
                <a:gd name="T41" fmla="*/ 0 h 790"/>
                <a:gd name="T42" fmla="*/ 631 w 791"/>
                <a:gd name="T43" fmla="*/ 1 h 790"/>
                <a:gd name="T44" fmla="*/ 622 w 791"/>
                <a:gd name="T45" fmla="*/ 9 h 790"/>
                <a:gd name="T46" fmla="*/ 511 w 791"/>
                <a:gd name="T47" fmla="*/ 185 h 790"/>
                <a:gd name="T48" fmla="*/ 504 w 791"/>
                <a:gd name="T49" fmla="*/ 192 h 790"/>
                <a:gd name="T50" fmla="*/ 495 w 791"/>
                <a:gd name="T51" fmla="*/ 196 h 790"/>
                <a:gd name="T52" fmla="*/ 490 w 791"/>
                <a:gd name="T53" fmla="*/ 196 h 790"/>
                <a:gd name="T54" fmla="*/ 481 w 791"/>
                <a:gd name="T55" fmla="*/ 193 h 790"/>
                <a:gd name="T56" fmla="*/ 478 w 791"/>
                <a:gd name="T57" fmla="*/ 190 h 790"/>
                <a:gd name="T58" fmla="*/ 377 w 791"/>
                <a:gd name="T59" fmla="*/ 98 h 790"/>
                <a:gd name="T60" fmla="*/ 371 w 791"/>
                <a:gd name="T61" fmla="*/ 92 h 790"/>
                <a:gd name="T62" fmla="*/ 357 w 791"/>
                <a:gd name="T63" fmla="*/ 84 h 790"/>
                <a:gd name="T64" fmla="*/ 342 w 791"/>
                <a:gd name="T65" fmla="*/ 78 h 790"/>
                <a:gd name="T66" fmla="*/ 326 w 791"/>
                <a:gd name="T67" fmla="*/ 75 h 790"/>
                <a:gd name="T68" fmla="*/ 309 w 791"/>
                <a:gd name="T69" fmla="*/ 76 h 790"/>
                <a:gd name="T70" fmla="*/ 294 w 791"/>
                <a:gd name="T71" fmla="*/ 79 h 790"/>
                <a:gd name="T72" fmla="*/ 278 w 791"/>
                <a:gd name="T73" fmla="*/ 85 h 790"/>
                <a:gd name="T74" fmla="*/ 265 w 791"/>
                <a:gd name="T75" fmla="*/ 94 h 790"/>
                <a:gd name="T76" fmla="*/ 101 w 791"/>
                <a:gd name="T77" fmla="*/ 258 h 790"/>
                <a:gd name="T78" fmla="*/ 95 w 791"/>
                <a:gd name="T79" fmla="*/ 265 h 790"/>
                <a:gd name="T80" fmla="*/ 86 w 791"/>
                <a:gd name="T81" fmla="*/ 279 h 790"/>
                <a:gd name="T82" fmla="*/ 79 w 791"/>
                <a:gd name="T83" fmla="*/ 294 h 790"/>
                <a:gd name="T84" fmla="*/ 76 w 791"/>
                <a:gd name="T85" fmla="*/ 310 h 790"/>
                <a:gd name="T86" fmla="*/ 76 w 791"/>
                <a:gd name="T87" fmla="*/ 325 h 790"/>
                <a:gd name="T88" fmla="*/ 78 w 791"/>
                <a:gd name="T89" fmla="*/ 341 h 790"/>
                <a:gd name="T90" fmla="*/ 85 w 791"/>
                <a:gd name="T91" fmla="*/ 357 h 790"/>
                <a:gd name="T92" fmla="*/ 93 w 791"/>
                <a:gd name="T93" fmla="*/ 371 h 790"/>
                <a:gd name="T94" fmla="*/ 98 w 791"/>
                <a:gd name="T95" fmla="*/ 378 h 790"/>
                <a:gd name="T96" fmla="*/ 191 w 791"/>
                <a:gd name="T97" fmla="*/ 477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1" h="790">
                  <a:moveTo>
                    <a:pt x="191" y="477"/>
                  </a:moveTo>
                  <a:lnTo>
                    <a:pt x="191" y="477"/>
                  </a:lnTo>
                  <a:lnTo>
                    <a:pt x="194" y="480"/>
                  </a:lnTo>
                  <a:lnTo>
                    <a:pt x="195" y="485"/>
                  </a:lnTo>
                  <a:lnTo>
                    <a:pt x="196" y="489"/>
                  </a:lnTo>
                  <a:lnTo>
                    <a:pt x="196" y="494"/>
                  </a:lnTo>
                  <a:lnTo>
                    <a:pt x="196" y="494"/>
                  </a:lnTo>
                  <a:lnTo>
                    <a:pt x="195" y="500"/>
                  </a:lnTo>
                  <a:lnTo>
                    <a:pt x="193" y="503"/>
                  </a:lnTo>
                  <a:lnTo>
                    <a:pt x="191" y="507"/>
                  </a:lnTo>
                  <a:lnTo>
                    <a:pt x="186" y="510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5" y="626"/>
                  </a:lnTo>
                  <a:lnTo>
                    <a:pt x="2" y="631"/>
                  </a:lnTo>
                  <a:lnTo>
                    <a:pt x="0" y="638"/>
                  </a:lnTo>
                  <a:lnTo>
                    <a:pt x="0" y="643"/>
                  </a:lnTo>
                  <a:lnTo>
                    <a:pt x="0" y="643"/>
                  </a:lnTo>
                  <a:lnTo>
                    <a:pt x="3" y="650"/>
                  </a:lnTo>
                  <a:lnTo>
                    <a:pt x="6" y="655"/>
                  </a:lnTo>
                  <a:lnTo>
                    <a:pt x="11" y="658"/>
                  </a:lnTo>
                  <a:lnTo>
                    <a:pt x="18" y="660"/>
                  </a:lnTo>
                  <a:lnTo>
                    <a:pt x="18" y="660"/>
                  </a:lnTo>
                  <a:lnTo>
                    <a:pt x="392" y="725"/>
                  </a:lnTo>
                  <a:lnTo>
                    <a:pt x="766" y="790"/>
                  </a:lnTo>
                  <a:lnTo>
                    <a:pt x="766" y="790"/>
                  </a:lnTo>
                  <a:lnTo>
                    <a:pt x="771" y="790"/>
                  </a:lnTo>
                  <a:lnTo>
                    <a:pt x="776" y="790"/>
                  </a:lnTo>
                  <a:lnTo>
                    <a:pt x="781" y="788"/>
                  </a:lnTo>
                  <a:lnTo>
                    <a:pt x="785" y="784"/>
                  </a:lnTo>
                  <a:lnTo>
                    <a:pt x="785" y="784"/>
                  </a:lnTo>
                  <a:lnTo>
                    <a:pt x="789" y="780"/>
                  </a:lnTo>
                  <a:lnTo>
                    <a:pt x="790" y="775"/>
                  </a:lnTo>
                  <a:lnTo>
                    <a:pt x="791" y="771"/>
                  </a:lnTo>
                  <a:lnTo>
                    <a:pt x="791" y="766"/>
                  </a:lnTo>
                  <a:lnTo>
                    <a:pt x="661" y="17"/>
                  </a:lnTo>
                  <a:lnTo>
                    <a:pt x="661" y="17"/>
                  </a:lnTo>
                  <a:lnTo>
                    <a:pt x="659" y="10"/>
                  </a:lnTo>
                  <a:lnTo>
                    <a:pt x="655" y="5"/>
                  </a:lnTo>
                  <a:lnTo>
                    <a:pt x="650" y="2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37" y="0"/>
                  </a:lnTo>
                  <a:lnTo>
                    <a:pt x="631" y="1"/>
                  </a:lnTo>
                  <a:lnTo>
                    <a:pt x="626" y="4"/>
                  </a:lnTo>
                  <a:lnTo>
                    <a:pt x="622" y="9"/>
                  </a:lnTo>
                  <a:lnTo>
                    <a:pt x="511" y="185"/>
                  </a:lnTo>
                  <a:lnTo>
                    <a:pt x="511" y="185"/>
                  </a:lnTo>
                  <a:lnTo>
                    <a:pt x="507" y="190"/>
                  </a:lnTo>
                  <a:lnTo>
                    <a:pt x="504" y="192"/>
                  </a:lnTo>
                  <a:lnTo>
                    <a:pt x="499" y="195"/>
                  </a:lnTo>
                  <a:lnTo>
                    <a:pt x="495" y="196"/>
                  </a:lnTo>
                  <a:lnTo>
                    <a:pt x="495" y="196"/>
                  </a:lnTo>
                  <a:lnTo>
                    <a:pt x="490" y="196"/>
                  </a:lnTo>
                  <a:lnTo>
                    <a:pt x="486" y="195"/>
                  </a:lnTo>
                  <a:lnTo>
                    <a:pt x="481" y="193"/>
                  </a:lnTo>
                  <a:lnTo>
                    <a:pt x="478" y="190"/>
                  </a:lnTo>
                  <a:lnTo>
                    <a:pt x="478" y="190"/>
                  </a:lnTo>
                  <a:lnTo>
                    <a:pt x="427" y="143"/>
                  </a:lnTo>
                  <a:lnTo>
                    <a:pt x="377" y="98"/>
                  </a:lnTo>
                  <a:lnTo>
                    <a:pt x="377" y="98"/>
                  </a:lnTo>
                  <a:lnTo>
                    <a:pt x="371" y="92"/>
                  </a:lnTo>
                  <a:lnTo>
                    <a:pt x="364" y="87"/>
                  </a:lnTo>
                  <a:lnTo>
                    <a:pt x="357" y="84"/>
                  </a:lnTo>
                  <a:lnTo>
                    <a:pt x="349" y="81"/>
                  </a:lnTo>
                  <a:lnTo>
                    <a:pt x="342" y="78"/>
                  </a:lnTo>
                  <a:lnTo>
                    <a:pt x="334" y="76"/>
                  </a:lnTo>
                  <a:lnTo>
                    <a:pt x="326" y="75"/>
                  </a:lnTo>
                  <a:lnTo>
                    <a:pt x="317" y="75"/>
                  </a:lnTo>
                  <a:lnTo>
                    <a:pt x="309" y="76"/>
                  </a:lnTo>
                  <a:lnTo>
                    <a:pt x="301" y="77"/>
                  </a:lnTo>
                  <a:lnTo>
                    <a:pt x="294" y="79"/>
                  </a:lnTo>
                  <a:lnTo>
                    <a:pt x="286" y="82"/>
                  </a:lnTo>
                  <a:lnTo>
                    <a:pt x="278" y="85"/>
                  </a:lnTo>
                  <a:lnTo>
                    <a:pt x="271" y="90"/>
                  </a:lnTo>
                  <a:lnTo>
                    <a:pt x="265" y="94"/>
                  </a:lnTo>
                  <a:lnTo>
                    <a:pt x="259" y="100"/>
                  </a:lnTo>
                  <a:lnTo>
                    <a:pt x="101" y="258"/>
                  </a:lnTo>
                  <a:lnTo>
                    <a:pt x="101" y="258"/>
                  </a:lnTo>
                  <a:lnTo>
                    <a:pt x="95" y="265"/>
                  </a:lnTo>
                  <a:lnTo>
                    <a:pt x="89" y="272"/>
                  </a:lnTo>
                  <a:lnTo>
                    <a:pt x="86" y="279"/>
                  </a:lnTo>
                  <a:lnTo>
                    <a:pt x="82" y="286"/>
                  </a:lnTo>
                  <a:lnTo>
                    <a:pt x="79" y="294"/>
                  </a:lnTo>
                  <a:lnTo>
                    <a:pt x="77" y="302"/>
                  </a:lnTo>
                  <a:lnTo>
                    <a:pt x="76" y="310"/>
                  </a:lnTo>
                  <a:lnTo>
                    <a:pt x="76" y="318"/>
                  </a:lnTo>
                  <a:lnTo>
                    <a:pt x="76" y="325"/>
                  </a:lnTo>
                  <a:lnTo>
                    <a:pt x="77" y="333"/>
                  </a:lnTo>
                  <a:lnTo>
                    <a:pt x="78" y="341"/>
                  </a:lnTo>
                  <a:lnTo>
                    <a:pt x="81" y="349"/>
                  </a:lnTo>
                  <a:lnTo>
                    <a:pt x="85" y="357"/>
                  </a:lnTo>
                  <a:lnTo>
                    <a:pt x="88" y="364"/>
                  </a:lnTo>
                  <a:lnTo>
                    <a:pt x="93" y="371"/>
                  </a:lnTo>
                  <a:lnTo>
                    <a:pt x="98" y="378"/>
                  </a:lnTo>
                  <a:lnTo>
                    <a:pt x="98" y="378"/>
                  </a:lnTo>
                  <a:lnTo>
                    <a:pt x="191" y="477"/>
                  </a:lnTo>
                  <a:lnTo>
                    <a:pt x="191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5D9EDBBF-AA8C-4B1A-8900-18428DC400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47950" y="4598988"/>
              <a:ext cx="209550" cy="209550"/>
            </a:xfrm>
            <a:custGeom>
              <a:avLst/>
              <a:gdLst>
                <a:gd name="T0" fmla="*/ 477 w 792"/>
                <a:gd name="T1" fmla="*/ 600 h 790"/>
                <a:gd name="T2" fmla="*/ 485 w 792"/>
                <a:gd name="T3" fmla="*/ 595 h 790"/>
                <a:gd name="T4" fmla="*/ 496 w 792"/>
                <a:gd name="T5" fmla="*/ 595 h 790"/>
                <a:gd name="T6" fmla="*/ 500 w 792"/>
                <a:gd name="T7" fmla="*/ 596 h 790"/>
                <a:gd name="T8" fmla="*/ 508 w 792"/>
                <a:gd name="T9" fmla="*/ 600 h 790"/>
                <a:gd name="T10" fmla="*/ 622 w 792"/>
                <a:gd name="T11" fmla="*/ 780 h 790"/>
                <a:gd name="T12" fmla="*/ 627 w 792"/>
                <a:gd name="T13" fmla="*/ 786 h 790"/>
                <a:gd name="T14" fmla="*/ 638 w 792"/>
                <a:gd name="T15" fmla="*/ 790 h 790"/>
                <a:gd name="T16" fmla="*/ 645 w 792"/>
                <a:gd name="T17" fmla="*/ 790 h 790"/>
                <a:gd name="T18" fmla="*/ 656 w 792"/>
                <a:gd name="T19" fmla="*/ 785 h 790"/>
                <a:gd name="T20" fmla="*/ 662 w 792"/>
                <a:gd name="T21" fmla="*/ 773 h 790"/>
                <a:gd name="T22" fmla="*/ 726 w 792"/>
                <a:gd name="T23" fmla="*/ 399 h 790"/>
                <a:gd name="T24" fmla="*/ 791 w 792"/>
                <a:gd name="T25" fmla="*/ 24 h 790"/>
                <a:gd name="T26" fmla="*/ 791 w 792"/>
                <a:gd name="T27" fmla="*/ 15 h 790"/>
                <a:gd name="T28" fmla="*/ 785 w 792"/>
                <a:gd name="T29" fmla="*/ 6 h 790"/>
                <a:gd name="T30" fmla="*/ 782 w 792"/>
                <a:gd name="T31" fmla="*/ 2 h 790"/>
                <a:gd name="T32" fmla="*/ 771 w 792"/>
                <a:gd name="T33" fmla="*/ 0 h 790"/>
                <a:gd name="T34" fmla="*/ 17 w 792"/>
                <a:gd name="T35" fmla="*/ 130 h 790"/>
                <a:gd name="T36" fmla="*/ 12 w 792"/>
                <a:gd name="T37" fmla="*/ 132 h 790"/>
                <a:gd name="T38" fmla="*/ 3 w 792"/>
                <a:gd name="T39" fmla="*/ 140 h 790"/>
                <a:gd name="T40" fmla="*/ 0 w 792"/>
                <a:gd name="T41" fmla="*/ 147 h 790"/>
                <a:gd name="T42" fmla="*/ 1 w 792"/>
                <a:gd name="T43" fmla="*/ 159 h 790"/>
                <a:gd name="T44" fmla="*/ 11 w 792"/>
                <a:gd name="T45" fmla="*/ 169 h 790"/>
                <a:gd name="T46" fmla="*/ 187 w 792"/>
                <a:gd name="T47" fmla="*/ 280 h 790"/>
                <a:gd name="T48" fmla="*/ 194 w 792"/>
                <a:gd name="T49" fmla="*/ 287 h 790"/>
                <a:gd name="T50" fmla="*/ 196 w 792"/>
                <a:gd name="T51" fmla="*/ 296 h 790"/>
                <a:gd name="T52" fmla="*/ 197 w 792"/>
                <a:gd name="T53" fmla="*/ 301 h 790"/>
                <a:gd name="T54" fmla="*/ 194 w 792"/>
                <a:gd name="T55" fmla="*/ 310 h 790"/>
                <a:gd name="T56" fmla="*/ 191 w 792"/>
                <a:gd name="T57" fmla="*/ 313 h 790"/>
                <a:gd name="T58" fmla="*/ 98 w 792"/>
                <a:gd name="T59" fmla="*/ 412 h 790"/>
                <a:gd name="T60" fmla="*/ 94 w 792"/>
                <a:gd name="T61" fmla="*/ 419 h 790"/>
                <a:gd name="T62" fmla="*/ 85 w 792"/>
                <a:gd name="T63" fmla="*/ 434 h 790"/>
                <a:gd name="T64" fmla="*/ 79 w 792"/>
                <a:gd name="T65" fmla="*/ 449 h 790"/>
                <a:gd name="T66" fmla="*/ 77 w 792"/>
                <a:gd name="T67" fmla="*/ 465 h 790"/>
                <a:gd name="T68" fmla="*/ 77 w 792"/>
                <a:gd name="T69" fmla="*/ 481 h 790"/>
                <a:gd name="T70" fmla="*/ 80 w 792"/>
                <a:gd name="T71" fmla="*/ 497 h 790"/>
                <a:gd name="T72" fmla="*/ 86 w 792"/>
                <a:gd name="T73" fmla="*/ 511 h 790"/>
                <a:gd name="T74" fmla="*/ 96 w 792"/>
                <a:gd name="T75" fmla="*/ 525 h 790"/>
                <a:gd name="T76" fmla="*/ 259 w 792"/>
                <a:gd name="T77" fmla="*/ 690 h 790"/>
                <a:gd name="T78" fmla="*/ 266 w 792"/>
                <a:gd name="T79" fmla="*/ 696 h 790"/>
                <a:gd name="T80" fmla="*/ 279 w 792"/>
                <a:gd name="T81" fmla="*/ 705 h 790"/>
                <a:gd name="T82" fmla="*/ 294 w 792"/>
                <a:gd name="T83" fmla="*/ 712 h 790"/>
                <a:gd name="T84" fmla="*/ 310 w 792"/>
                <a:gd name="T85" fmla="*/ 714 h 790"/>
                <a:gd name="T86" fmla="*/ 327 w 792"/>
                <a:gd name="T87" fmla="*/ 715 h 790"/>
                <a:gd name="T88" fmla="*/ 343 w 792"/>
                <a:gd name="T89" fmla="*/ 712 h 790"/>
                <a:gd name="T90" fmla="*/ 358 w 792"/>
                <a:gd name="T91" fmla="*/ 706 h 790"/>
                <a:gd name="T92" fmla="*/ 373 w 792"/>
                <a:gd name="T93" fmla="*/ 697 h 790"/>
                <a:gd name="T94" fmla="*/ 378 w 792"/>
                <a:gd name="T95" fmla="*/ 691 h 790"/>
                <a:gd name="T96" fmla="*/ 477 w 792"/>
                <a:gd name="T97" fmla="*/ 60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90">
                  <a:moveTo>
                    <a:pt x="477" y="600"/>
                  </a:moveTo>
                  <a:lnTo>
                    <a:pt x="477" y="600"/>
                  </a:lnTo>
                  <a:lnTo>
                    <a:pt x="482" y="597"/>
                  </a:lnTo>
                  <a:lnTo>
                    <a:pt x="485" y="595"/>
                  </a:lnTo>
                  <a:lnTo>
                    <a:pt x="490" y="595"/>
                  </a:lnTo>
                  <a:lnTo>
                    <a:pt x="496" y="595"/>
                  </a:lnTo>
                  <a:lnTo>
                    <a:pt x="496" y="595"/>
                  </a:lnTo>
                  <a:lnTo>
                    <a:pt x="500" y="596"/>
                  </a:lnTo>
                  <a:lnTo>
                    <a:pt x="504" y="598"/>
                  </a:lnTo>
                  <a:lnTo>
                    <a:pt x="508" y="600"/>
                  </a:lnTo>
                  <a:lnTo>
                    <a:pt x="511" y="604"/>
                  </a:lnTo>
                  <a:lnTo>
                    <a:pt x="622" y="780"/>
                  </a:lnTo>
                  <a:lnTo>
                    <a:pt x="622" y="780"/>
                  </a:lnTo>
                  <a:lnTo>
                    <a:pt x="627" y="786"/>
                  </a:lnTo>
                  <a:lnTo>
                    <a:pt x="632" y="789"/>
                  </a:lnTo>
                  <a:lnTo>
                    <a:pt x="638" y="790"/>
                  </a:lnTo>
                  <a:lnTo>
                    <a:pt x="645" y="790"/>
                  </a:lnTo>
                  <a:lnTo>
                    <a:pt x="645" y="790"/>
                  </a:lnTo>
                  <a:lnTo>
                    <a:pt x="651" y="788"/>
                  </a:lnTo>
                  <a:lnTo>
                    <a:pt x="656" y="785"/>
                  </a:lnTo>
                  <a:lnTo>
                    <a:pt x="660" y="779"/>
                  </a:lnTo>
                  <a:lnTo>
                    <a:pt x="662" y="773"/>
                  </a:lnTo>
                  <a:lnTo>
                    <a:pt x="662" y="773"/>
                  </a:lnTo>
                  <a:lnTo>
                    <a:pt x="726" y="399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92" y="19"/>
                  </a:lnTo>
                  <a:lnTo>
                    <a:pt x="791" y="15"/>
                  </a:lnTo>
                  <a:lnTo>
                    <a:pt x="788" y="10"/>
                  </a:lnTo>
                  <a:lnTo>
                    <a:pt x="785" y="6"/>
                  </a:lnTo>
                  <a:lnTo>
                    <a:pt x="785" y="6"/>
                  </a:lnTo>
                  <a:lnTo>
                    <a:pt x="782" y="2"/>
                  </a:lnTo>
                  <a:lnTo>
                    <a:pt x="777" y="0"/>
                  </a:lnTo>
                  <a:lnTo>
                    <a:pt x="771" y="0"/>
                  </a:lnTo>
                  <a:lnTo>
                    <a:pt x="767" y="0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32"/>
                  </a:lnTo>
                  <a:lnTo>
                    <a:pt x="6" y="136"/>
                  </a:lnTo>
                  <a:lnTo>
                    <a:pt x="3" y="14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1" y="159"/>
                  </a:lnTo>
                  <a:lnTo>
                    <a:pt x="5" y="164"/>
                  </a:lnTo>
                  <a:lnTo>
                    <a:pt x="11" y="169"/>
                  </a:lnTo>
                  <a:lnTo>
                    <a:pt x="187" y="280"/>
                  </a:lnTo>
                  <a:lnTo>
                    <a:pt x="187" y="280"/>
                  </a:lnTo>
                  <a:lnTo>
                    <a:pt x="191" y="284"/>
                  </a:lnTo>
                  <a:lnTo>
                    <a:pt x="194" y="287"/>
                  </a:lnTo>
                  <a:lnTo>
                    <a:pt x="195" y="292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7" y="301"/>
                  </a:lnTo>
                  <a:lnTo>
                    <a:pt x="196" y="305"/>
                  </a:lnTo>
                  <a:lnTo>
                    <a:pt x="194" y="310"/>
                  </a:lnTo>
                  <a:lnTo>
                    <a:pt x="191" y="313"/>
                  </a:lnTo>
                  <a:lnTo>
                    <a:pt x="191" y="313"/>
                  </a:lnTo>
                  <a:lnTo>
                    <a:pt x="144" y="363"/>
                  </a:lnTo>
                  <a:lnTo>
                    <a:pt x="98" y="412"/>
                  </a:lnTo>
                  <a:lnTo>
                    <a:pt x="98" y="412"/>
                  </a:lnTo>
                  <a:lnTo>
                    <a:pt x="94" y="419"/>
                  </a:lnTo>
                  <a:lnTo>
                    <a:pt x="88" y="426"/>
                  </a:lnTo>
                  <a:lnTo>
                    <a:pt x="85" y="434"/>
                  </a:lnTo>
                  <a:lnTo>
                    <a:pt x="81" y="441"/>
                  </a:lnTo>
                  <a:lnTo>
                    <a:pt x="79" y="449"/>
                  </a:lnTo>
                  <a:lnTo>
                    <a:pt x="77" y="457"/>
                  </a:lnTo>
                  <a:lnTo>
                    <a:pt x="77" y="465"/>
                  </a:lnTo>
                  <a:lnTo>
                    <a:pt x="75" y="473"/>
                  </a:lnTo>
                  <a:lnTo>
                    <a:pt x="77" y="481"/>
                  </a:lnTo>
                  <a:lnTo>
                    <a:pt x="78" y="489"/>
                  </a:lnTo>
                  <a:lnTo>
                    <a:pt x="80" y="497"/>
                  </a:lnTo>
                  <a:lnTo>
                    <a:pt x="82" y="505"/>
                  </a:lnTo>
                  <a:lnTo>
                    <a:pt x="86" y="511"/>
                  </a:lnTo>
                  <a:lnTo>
                    <a:pt x="90" y="519"/>
                  </a:lnTo>
                  <a:lnTo>
                    <a:pt x="96" y="525"/>
                  </a:lnTo>
                  <a:lnTo>
                    <a:pt x="102" y="532"/>
                  </a:lnTo>
                  <a:lnTo>
                    <a:pt x="259" y="690"/>
                  </a:lnTo>
                  <a:lnTo>
                    <a:pt x="259" y="690"/>
                  </a:lnTo>
                  <a:lnTo>
                    <a:pt x="266" y="696"/>
                  </a:lnTo>
                  <a:lnTo>
                    <a:pt x="273" y="700"/>
                  </a:lnTo>
                  <a:lnTo>
                    <a:pt x="279" y="705"/>
                  </a:lnTo>
                  <a:lnTo>
                    <a:pt x="287" y="708"/>
                  </a:lnTo>
                  <a:lnTo>
                    <a:pt x="294" y="712"/>
                  </a:lnTo>
                  <a:lnTo>
                    <a:pt x="302" y="713"/>
                  </a:lnTo>
                  <a:lnTo>
                    <a:pt x="310" y="714"/>
                  </a:lnTo>
                  <a:lnTo>
                    <a:pt x="318" y="715"/>
                  </a:lnTo>
                  <a:lnTo>
                    <a:pt x="327" y="715"/>
                  </a:lnTo>
                  <a:lnTo>
                    <a:pt x="335" y="714"/>
                  </a:lnTo>
                  <a:lnTo>
                    <a:pt x="343" y="712"/>
                  </a:lnTo>
                  <a:lnTo>
                    <a:pt x="350" y="710"/>
                  </a:lnTo>
                  <a:lnTo>
                    <a:pt x="358" y="706"/>
                  </a:lnTo>
                  <a:lnTo>
                    <a:pt x="366" y="703"/>
                  </a:lnTo>
                  <a:lnTo>
                    <a:pt x="373" y="697"/>
                  </a:lnTo>
                  <a:lnTo>
                    <a:pt x="378" y="691"/>
                  </a:lnTo>
                  <a:lnTo>
                    <a:pt x="378" y="691"/>
                  </a:lnTo>
                  <a:lnTo>
                    <a:pt x="477" y="600"/>
                  </a:lnTo>
                  <a:lnTo>
                    <a:pt x="477" y="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36">
              <a:extLst>
                <a:ext uri="{FF2B5EF4-FFF2-40B4-BE49-F238E27FC236}">
                  <a16:creationId xmlns:a16="http://schemas.microsoft.com/office/drawing/2014/main" id="{82A31E24-F8A7-4272-8CFF-26D6D3094C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4738" y="4900613"/>
              <a:ext cx="209550" cy="209550"/>
            </a:xfrm>
            <a:custGeom>
              <a:avLst/>
              <a:gdLst>
                <a:gd name="T0" fmla="*/ 600 w 791"/>
                <a:gd name="T1" fmla="*/ 479 h 792"/>
                <a:gd name="T2" fmla="*/ 596 w 791"/>
                <a:gd name="T3" fmla="*/ 487 h 792"/>
                <a:gd name="T4" fmla="*/ 594 w 791"/>
                <a:gd name="T5" fmla="*/ 496 h 792"/>
                <a:gd name="T6" fmla="*/ 596 w 791"/>
                <a:gd name="T7" fmla="*/ 500 h 792"/>
                <a:gd name="T8" fmla="*/ 601 w 791"/>
                <a:gd name="T9" fmla="*/ 508 h 792"/>
                <a:gd name="T10" fmla="*/ 781 w 791"/>
                <a:gd name="T11" fmla="*/ 623 h 792"/>
                <a:gd name="T12" fmla="*/ 786 w 791"/>
                <a:gd name="T13" fmla="*/ 627 h 792"/>
                <a:gd name="T14" fmla="*/ 791 w 791"/>
                <a:gd name="T15" fmla="*/ 638 h 792"/>
                <a:gd name="T16" fmla="*/ 791 w 791"/>
                <a:gd name="T17" fmla="*/ 645 h 792"/>
                <a:gd name="T18" fmla="*/ 785 w 791"/>
                <a:gd name="T19" fmla="*/ 656 h 792"/>
                <a:gd name="T20" fmla="*/ 774 w 791"/>
                <a:gd name="T21" fmla="*/ 662 h 792"/>
                <a:gd name="T22" fmla="*/ 400 w 791"/>
                <a:gd name="T23" fmla="*/ 726 h 792"/>
                <a:gd name="T24" fmla="*/ 25 w 791"/>
                <a:gd name="T25" fmla="*/ 792 h 792"/>
                <a:gd name="T26" fmla="*/ 15 w 791"/>
                <a:gd name="T27" fmla="*/ 791 h 792"/>
                <a:gd name="T28" fmla="*/ 7 w 791"/>
                <a:gd name="T29" fmla="*/ 786 h 792"/>
                <a:gd name="T30" fmla="*/ 3 w 791"/>
                <a:gd name="T31" fmla="*/ 782 h 792"/>
                <a:gd name="T32" fmla="*/ 0 w 791"/>
                <a:gd name="T33" fmla="*/ 772 h 792"/>
                <a:gd name="T34" fmla="*/ 131 w 791"/>
                <a:gd name="T35" fmla="*/ 17 h 792"/>
                <a:gd name="T36" fmla="*/ 132 w 791"/>
                <a:gd name="T37" fmla="*/ 12 h 792"/>
                <a:gd name="T38" fmla="*/ 141 w 791"/>
                <a:gd name="T39" fmla="*/ 3 h 792"/>
                <a:gd name="T40" fmla="*/ 147 w 791"/>
                <a:gd name="T41" fmla="*/ 0 h 792"/>
                <a:gd name="T42" fmla="*/ 159 w 791"/>
                <a:gd name="T43" fmla="*/ 3 h 792"/>
                <a:gd name="T44" fmla="*/ 170 w 791"/>
                <a:gd name="T45" fmla="*/ 11 h 792"/>
                <a:gd name="T46" fmla="*/ 281 w 791"/>
                <a:gd name="T47" fmla="*/ 187 h 792"/>
                <a:gd name="T48" fmla="*/ 288 w 791"/>
                <a:gd name="T49" fmla="*/ 194 h 792"/>
                <a:gd name="T50" fmla="*/ 296 w 791"/>
                <a:gd name="T51" fmla="*/ 197 h 792"/>
                <a:gd name="T52" fmla="*/ 302 w 791"/>
                <a:gd name="T53" fmla="*/ 197 h 792"/>
                <a:gd name="T54" fmla="*/ 310 w 791"/>
                <a:gd name="T55" fmla="*/ 194 h 792"/>
                <a:gd name="T56" fmla="*/ 314 w 791"/>
                <a:gd name="T57" fmla="*/ 192 h 792"/>
                <a:gd name="T58" fmla="*/ 413 w 791"/>
                <a:gd name="T59" fmla="*/ 99 h 792"/>
                <a:gd name="T60" fmla="*/ 420 w 791"/>
                <a:gd name="T61" fmla="*/ 94 h 792"/>
                <a:gd name="T62" fmla="*/ 434 w 791"/>
                <a:gd name="T63" fmla="*/ 85 h 792"/>
                <a:gd name="T64" fmla="*/ 450 w 791"/>
                <a:gd name="T65" fmla="*/ 79 h 792"/>
                <a:gd name="T66" fmla="*/ 466 w 791"/>
                <a:gd name="T67" fmla="*/ 77 h 792"/>
                <a:gd name="T68" fmla="*/ 482 w 791"/>
                <a:gd name="T69" fmla="*/ 77 h 792"/>
                <a:gd name="T70" fmla="*/ 498 w 791"/>
                <a:gd name="T71" fmla="*/ 80 h 792"/>
                <a:gd name="T72" fmla="*/ 512 w 791"/>
                <a:gd name="T73" fmla="*/ 87 h 792"/>
                <a:gd name="T74" fmla="*/ 526 w 791"/>
                <a:gd name="T75" fmla="*/ 96 h 792"/>
                <a:gd name="T76" fmla="*/ 690 w 791"/>
                <a:gd name="T77" fmla="*/ 260 h 792"/>
                <a:gd name="T78" fmla="*/ 697 w 791"/>
                <a:gd name="T79" fmla="*/ 266 h 792"/>
                <a:gd name="T80" fmla="*/ 706 w 791"/>
                <a:gd name="T81" fmla="*/ 279 h 792"/>
                <a:gd name="T82" fmla="*/ 712 w 791"/>
                <a:gd name="T83" fmla="*/ 295 h 792"/>
                <a:gd name="T84" fmla="*/ 715 w 791"/>
                <a:gd name="T85" fmla="*/ 311 h 792"/>
                <a:gd name="T86" fmla="*/ 715 w 791"/>
                <a:gd name="T87" fmla="*/ 327 h 792"/>
                <a:gd name="T88" fmla="*/ 713 w 791"/>
                <a:gd name="T89" fmla="*/ 343 h 792"/>
                <a:gd name="T90" fmla="*/ 707 w 791"/>
                <a:gd name="T91" fmla="*/ 358 h 792"/>
                <a:gd name="T92" fmla="*/ 698 w 791"/>
                <a:gd name="T93" fmla="*/ 373 h 792"/>
                <a:gd name="T94" fmla="*/ 692 w 791"/>
                <a:gd name="T95" fmla="*/ 380 h 792"/>
                <a:gd name="T96" fmla="*/ 600 w 791"/>
                <a:gd name="T97" fmla="*/ 479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1" h="792">
                  <a:moveTo>
                    <a:pt x="600" y="479"/>
                  </a:moveTo>
                  <a:lnTo>
                    <a:pt x="600" y="479"/>
                  </a:lnTo>
                  <a:lnTo>
                    <a:pt x="598" y="482"/>
                  </a:lnTo>
                  <a:lnTo>
                    <a:pt x="596" y="487"/>
                  </a:lnTo>
                  <a:lnTo>
                    <a:pt x="594" y="491"/>
                  </a:lnTo>
                  <a:lnTo>
                    <a:pt x="594" y="496"/>
                  </a:lnTo>
                  <a:lnTo>
                    <a:pt x="594" y="496"/>
                  </a:lnTo>
                  <a:lnTo>
                    <a:pt x="596" y="500"/>
                  </a:lnTo>
                  <a:lnTo>
                    <a:pt x="598" y="505"/>
                  </a:lnTo>
                  <a:lnTo>
                    <a:pt x="601" y="508"/>
                  </a:lnTo>
                  <a:lnTo>
                    <a:pt x="605" y="512"/>
                  </a:lnTo>
                  <a:lnTo>
                    <a:pt x="781" y="623"/>
                  </a:lnTo>
                  <a:lnTo>
                    <a:pt x="781" y="623"/>
                  </a:lnTo>
                  <a:lnTo>
                    <a:pt x="786" y="627"/>
                  </a:lnTo>
                  <a:lnTo>
                    <a:pt x="789" y="632"/>
                  </a:lnTo>
                  <a:lnTo>
                    <a:pt x="791" y="638"/>
                  </a:lnTo>
                  <a:lnTo>
                    <a:pt x="791" y="645"/>
                  </a:lnTo>
                  <a:lnTo>
                    <a:pt x="791" y="645"/>
                  </a:lnTo>
                  <a:lnTo>
                    <a:pt x="789" y="651"/>
                  </a:lnTo>
                  <a:lnTo>
                    <a:pt x="785" y="656"/>
                  </a:lnTo>
                  <a:lnTo>
                    <a:pt x="780" y="660"/>
                  </a:lnTo>
                  <a:lnTo>
                    <a:pt x="774" y="662"/>
                  </a:lnTo>
                  <a:lnTo>
                    <a:pt x="774" y="662"/>
                  </a:lnTo>
                  <a:lnTo>
                    <a:pt x="400" y="726"/>
                  </a:lnTo>
                  <a:lnTo>
                    <a:pt x="25" y="792"/>
                  </a:lnTo>
                  <a:lnTo>
                    <a:pt x="25" y="792"/>
                  </a:lnTo>
                  <a:lnTo>
                    <a:pt x="20" y="792"/>
                  </a:lnTo>
                  <a:lnTo>
                    <a:pt x="15" y="791"/>
                  </a:lnTo>
                  <a:lnTo>
                    <a:pt x="10" y="788"/>
                  </a:lnTo>
                  <a:lnTo>
                    <a:pt x="7" y="786"/>
                  </a:lnTo>
                  <a:lnTo>
                    <a:pt x="7" y="786"/>
                  </a:lnTo>
                  <a:lnTo>
                    <a:pt x="3" y="782"/>
                  </a:lnTo>
                  <a:lnTo>
                    <a:pt x="1" y="777"/>
                  </a:lnTo>
                  <a:lnTo>
                    <a:pt x="0" y="772"/>
                  </a:lnTo>
                  <a:lnTo>
                    <a:pt x="1" y="76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2" y="12"/>
                  </a:lnTo>
                  <a:lnTo>
                    <a:pt x="137" y="7"/>
                  </a:lnTo>
                  <a:lnTo>
                    <a:pt x="141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59" y="3"/>
                  </a:lnTo>
                  <a:lnTo>
                    <a:pt x="165" y="6"/>
                  </a:lnTo>
                  <a:lnTo>
                    <a:pt x="170" y="11"/>
                  </a:lnTo>
                  <a:lnTo>
                    <a:pt x="281" y="187"/>
                  </a:lnTo>
                  <a:lnTo>
                    <a:pt x="281" y="187"/>
                  </a:lnTo>
                  <a:lnTo>
                    <a:pt x="284" y="191"/>
                  </a:lnTo>
                  <a:lnTo>
                    <a:pt x="288" y="194"/>
                  </a:lnTo>
                  <a:lnTo>
                    <a:pt x="291" y="196"/>
                  </a:lnTo>
                  <a:lnTo>
                    <a:pt x="296" y="197"/>
                  </a:lnTo>
                  <a:lnTo>
                    <a:pt x="296" y="197"/>
                  </a:lnTo>
                  <a:lnTo>
                    <a:pt x="302" y="197"/>
                  </a:lnTo>
                  <a:lnTo>
                    <a:pt x="306" y="196"/>
                  </a:lnTo>
                  <a:lnTo>
                    <a:pt x="310" y="194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63" y="145"/>
                  </a:lnTo>
                  <a:lnTo>
                    <a:pt x="413" y="99"/>
                  </a:lnTo>
                  <a:lnTo>
                    <a:pt x="413" y="99"/>
                  </a:lnTo>
                  <a:lnTo>
                    <a:pt x="420" y="94"/>
                  </a:lnTo>
                  <a:lnTo>
                    <a:pt x="427" y="89"/>
                  </a:lnTo>
                  <a:lnTo>
                    <a:pt x="434" y="85"/>
                  </a:lnTo>
                  <a:lnTo>
                    <a:pt x="442" y="81"/>
                  </a:lnTo>
                  <a:lnTo>
                    <a:pt x="450" y="79"/>
                  </a:lnTo>
                  <a:lnTo>
                    <a:pt x="458" y="78"/>
                  </a:lnTo>
                  <a:lnTo>
                    <a:pt x="466" y="77"/>
                  </a:lnTo>
                  <a:lnTo>
                    <a:pt x="474" y="77"/>
                  </a:lnTo>
                  <a:lnTo>
                    <a:pt x="482" y="77"/>
                  </a:lnTo>
                  <a:lnTo>
                    <a:pt x="490" y="78"/>
                  </a:lnTo>
                  <a:lnTo>
                    <a:pt x="498" y="80"/>
                  </a:lnTo>
                  <a:lnTo>
                    <a:pt x="506" y="83"/>
                  </a:lnTo>
                  <a:lnTo>
                    <a:pt x="512" y="87"/>
                  </a:lnTo>
                  <a:lnTo>
                    <a:pt x="519" y="90"/>
                  </a:lnTo>
                  <a:lnTo>
                    <a:pt x="526" y="96"/>
                  </a:lnTo>
                  <a:lnTo>
                    <a:pt x="533" y="102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697" y="266"/>
                  </a:lnTo>
                  <a:lnTo>
                    <a:pt x="701" y="273"/>
                  </a:lnTo>
                  <a:lnTo>
                    <a:pt x="706" y="279"/>
                  </a:lnTo>
                  <a:lnTo>
                    <a:pt x="709" y="287"/>
                  </a:lnTo>
                  <a:lnTo>
                    <a:pt x="712" y="295"/>
                  </a:lnTo>
                  <a:lnTo>
                    <a:pt x="714" y="303"/>
                  </a:lnTo>
                  <a:lnTo>
                    <a:pt x="715" y="311"/>
                  </a:lnTo>
                  <a:lnTo>
                    <a:pt x="716" y="319"/>
                  </a:lnTo>
                  <a:lnTo>
                    <a:pt x="715" y="327"/>
                  </a:lnTo>
                  <a:lnTo>
                    <a:pt x="714" y="335"/>
                  </a:lnTo>
                  <a:lnTo>
                    <a:pt x="713" y="343"/>
                  </a:lnTo>
                  <a:lnTo>
                    <a:pt x="711" y="351"/>
                  </a:lnTo>
                  <a:lnTo>
                    <a:pt x="707" y="358"/>
                  </a:lnTo>
                  <a:lnTo>
                    <a:pt x="703" y="366"/>
                  </a:lnTo>
                  <a:lnTo>
                    <a:pt x="698" y="373"/>
                  </a:lnTo>
                  <a:lnTo>
                    <a:pt x="692" y="380"/>
                  </a:lnTo>
                  <a:lnTo>
                    <a:pt x="692" y="380"/>
                  </a:lnTo>
                  <a:lnTo>
                    <a:pt x="600" y="479"/>
                  </a:lnTo>
                  <a:lnTo>
                    <a:pt x="600" y="4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8FA9F3AC-9D0E-4E7A-A822-A724FC933F76}"/>
              </a:ext>
            </a:extLst>
          </p:cNvPr>
          <p:cNvGrpSpPr/>
          <p:nvPr/>
        </p:nvGrpSpPr>
        <p:grpSpPr>
          <a:xfrm>
            <a:off x="6312709" y="4496814"/>
            <a:ext cx="573017" cy="601838"/>
            <a:chOff x="6042450" y="4489990"/>
            <a:chExt cx="573017" cy="601838"/>
          </a:xfrm>
        </p:grpSpPr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AAEA17B9-31E1-4B07-97C9-B1255D133A8F}"/>
                </a:ext>
              </a:extLst>
            </p:cNvPr>
            <p:cNvSpPr/>
            <p:nvPr/>
          </p:nvSpPr>
          <p:spPr>
            <a:xfrm>
              <a:off x="6258296" y="4980026"/>
              <a:ext cx="106092" cy="111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C89464F-5DFB-4AD8-82EC-2AC34C81282F}"/>
                </a:ext>
              </a:extLst>
            </p:cNvPr>
            <p:cNvSpPr/>
            <p:nvPr/>
          </p:nvSpPr>
          <p:spPr>
            <a:xfrm>
              <a:off x="6087790" y="4847491"/>
              <a:ext cx="161364" cy="170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IE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370705E-3359-42E2-B4F6-C71C2303E6FF}"/>
                </a:ext>
              </a:extLst>
            </p:cNvPr>
            <p:cNvSpPr/>
            <p:nvPr/>
          </p:nvSpPr>
          <p:spPr>
            <a:xfrm>
              <a:off x="6042450" y="4652198"/>
              <a:ext cx="161364" cy="170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IE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FEAA5DB5-F538-4293-A428-B785B4AEC20F}"/>
                </a:ext>
              </a:extLst>
            </p:cNvPr>
            <p:cNvSpPr/>
            <p:nvPr/>
          </p:nvSpPr>
          <p:spPr>
            <a:xfrm>
              <a:off x="6189628" y="4489990"/>
              <a:ext cx="224820" cy="2369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IE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6D9958E1-6DB8-4E35-B3B0-B57539B78569}"/>
                </a:ext>
              </a:extLst>
            </p:cNvPr>
            <p:cNvSpPr/>
            <p:nvPr/>
          </p:nvSpPr>
          <p:spPr>
            <a:xfrm>
              <a:off x="6386493" y="4633366"/>
              <a:ext cx="228974" cy="2412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IE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3C9D8BA-5A6A-4039-ADFA-8468E3085730}"/>
                </a:ext>
              </a:extLst>
            </p:cNvPr>
            <p:cNvSpPr/>
            <p:nvPr/>
          </p:nvSpPr>
          <p:spPr>
            <a:xfrm>
              <a:off x="6400171" y="4952204"/>
              <a:ext cx="73064" cy="769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54" name="Freeform 19">
            <a:extLst>
              <a:ext uri="{FF2B5EF4-FFF2-40B4-BE49-F238E27FC236}">
                <a16:creationId xmlns:a16="http://schemas.microsoft.com/office/drawing/2014/main" id="{201A2543-FCB5-456A-93E2-07FF8A1EFC9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25475" y="4565433"/>
            <a:ext cx="271998" cy="538084"/>
          </a:xfrm>
          <a:custGeom>
            <a:avLst/>
            <a:gdLst>
              <a:gd name="T0" fmla="*/ 1052 w 1056"/>
              <a:gd name="T1" fmla="*/ 2046 h 2102"/>
              <a:gd name="T2" fmla="*/ 1043 w 1056"/>
              <a:gd name="T3" fmla="*/ 2003 h 2102"/>
              <a:gd name="T4" fmla="*/ 1025 w 1056"/>
              <a:gd name="T5" fmla="*/ 1952 h 2102"/>
              <a:gd name="T6" fmla="*/ 1006 w 1056"/>
              <a:gd name="T7" fmla="*/ 1912 h 2102"/>
              <a:gd name="T8" fmla="*/ 976 w 1056"/>
              <a:gd name="T9" fmla="*/ 1864 h 2102"/>
              <a:gd name="T10" fmla="*/ 950 w 1056"/>
              <a:gd name="T11" fmla="*/ 1827 h 2102"/>
              <a:gd name="T12" fmla="*/ 911 w 1056"/>
              <a:gd name="T13" fmla="*/ 1783 h 2102"/>
              <a:gd name="T14" fmla="*/ 877 w 1056"/>
              <a:gd name="T15" fmla="*/ 1749 h 2102"/>
              <a:gd name="T16" fmla="*/ 831 w 1056"/>
              <a:gd name="T17" fmla="*/ 1708 h 2102"/>
              <a:gd name="T18" fmla="*/ 792 w 1056"/>
              <a:gd name="T19" fmla="*/ 1675 h 2102"/>
              <a:gd name="T20" fmla="*/ 742 w 1056"/>
              <a:gd name="T21" fmla="*/ 1636 h 2102"/>
              <a:gd name="T22" fmla="*/ 700 w 1056"/>
              <a:gd name="T23" fmla="*/ 1604 h 2102"/>
              <a:gd name="T24" fmla="*/ 648 w 1056"/>
              <a:gd name="T25" fmla="*/ 1568 h 2102"/>
              <a:gd name="T26" fmla="*/ 605 w 1056"/>
              <a:gd name="T27" fmla="*/ 1537 h 2102"/>
              <a:gd name="T28" fmla="*/ 685 w 1056"/>
              <a:gd name="T29" fmla="*/ 1361 h 2102"/>
              <a:gd name="T30" fmla="*/ 788 w 1056"/>
              <a:gd name="T31" fmla="*/ 1493 h 2102"/>
              <a:gd name="T32" fmla="*/ 1005 w 1056"/>
              <a:gd name="T33" fmla="*/ 1248 h 2102"/>
              <a:gd name="T34" fmla="*/ 1052 w 1056"/>
              <a:gd name="T35" fmla="*/ 1101 h 2102"/>
              <a:gd name="T36" fmla="*/ 1038 w 1056"/>
              <a:gd name="T37" fmla="*/ 929 h 2102"/>
              <a:gd name="T38" fmla="*/ 935 w 1056"/>
              <a:gd name="T39" fmla="*/ 745 h 2102"/>
              <a:gd name="T40" fmla="*/ 658 w 1056"/>
              <a:gd name="T41" fmla="*/ 506 h 2102"/>
              <a:gd name="T42" fmla="*/ 276 w 1056"/>
              <a:gd name="T43" fmla="*/ 214 h 2102"/>
              <a:gd name="T44" fmla="*/ 621 w 1056"/>
              <a:gd name="T45" fmla="*/ 352 h 2102"/>
              <a:gd name="T46" fmla="*/ 874 w 1056"/>
              <a:gd name="T47" fmla="*/ 360 h 2102"/>
              <a:gd name="T48" fmla="*/ 1033 w 1056"/>
              <a:gd name="T49" fmla="*/ 132 h 2102"/>
              <a:gd name="T50" fmla="*/ 1055 w 1056"/>
              <a:gd name="T51" fmla="*/ 16 h 2102"/>
              <a:gd name="T52" fmla="*/ 909 w 1056"/>
              <a:gd name="T53" fmla="*/ 0 h 2102"/>
              <a:gd name="T54" fmla="*/ 887 w 1056"/>
              <a:gd name="T55" fmla="*/ 22 h 2102"/>
              <a:gd name="T56" fmla="*/ 172 w 1056"/>
              <a:gd name="T57" fmla="*/ 38 h 2102"/>
              <a:gd name="T58" fmla="*/ 151 w 1056"/>
              <a:gd name="T59" fmla="*/ 0 h 2102"/>
              <a:gd name="T60" fmla="*/ 2 w 1056"/>
              <a:gd name="T61" fmla="*/ 13 h 2102"/>
              <a:gd name="T62" fmla="*/ 30 w 1056"/>
              <a:gd name="T63" fmla="*/ 148 h 2102"/>
              <a:gd name="T64" fmla="*/ 141 w 1056"/>
              <a:gd name="T65" fmla="*/ 315 h 2102"/>
              <a:gd name="T66" fmla="*/ 473 w 1056"/>
              <a:gd name="T67" fmla="*/ 580 h 2102"/>
              <a:gd name="T68" fmla="*/ 441 w 1056"/>
              <a:gd name="T69" fmla="*/ 686 h 2102"/>
              <a:gd name="T70" fmla="*/ 182 w 1056"/>
              <a:gd name="T71" fmla="*/ 686 h 2102"/>
              <a:gd name="T72" fmla="*/ 30 w 1056"/>
              <a:gd name="T73" fmla="*/ 901 h 2102"/>
              <a:gd name="T74" fmla="*/ 0 w 1056"/>
              <a:gd name="T75" fmla="*/ 1056 h 2102"/>
              <a:gd name="T76" fmla="*/ 43 w 1056"/>
              <a:gd name="T77" fmla="*/ 1239 h 2102"/>
              <a:gd name="T78" fmla="*/ 172 w 1056"/>
              <a:gd name="T79" fmla="*/ 1412 h 2102"/>
              <a:gd name="T80" fmla="*/ 525 w 1056"/>
              <a:gd name="T81" fmla="*/ 1686 h 2102"/>
              <a:gd name="T82" fmla="*/ 599 w 1056"/>
              <a:gd name="T83" fmla="*/ 1738 h 2102"/>
              <a:gd name="T84" fmla="*/ 682 w 1056"/>
              <a:gd name="T85" fmla="*/ 1802 h 2102"/>
              <a:gd name="T86" fmla="*/ 744 w 1056"/>
              <a:gd name="T87" fmla="*/ 1855 h 2102"/>
              <a:gd name="T88" fmla="*/ 427 w 1056"/>
              <a:gd name="T89" fmla="*/ 1745 h 2102"/>
              <a:gd name="T90" fmla="*/ 156 w 1056"/>
              <a:gd name="T91" fmla="*/ 1767 h 2102"/>
              <a:gd name="T92" fmla="*/ 17 w 1056"/>
              <a:gd name="T93" fmla="*/ 1985 h 2102"/>
              <a:gd name="T94" fmla="*/ 2 w 1056"/>
              <a:gd name="T95" fmla="*/ 2090 h 2102"/>
              <a:gd name="T96" fmla="*/ 151 w 1056"/>
              <a:gd name="T97" fmla="*/ 2102 h 2102"/>
              <a:gd name="T98" fmla="*/ 171 w 1056"/>
              <a:gd name="T99" fmla="*/ 2069 h 2102"/>
              <a:gd name="T100" fmla="*/ 865 w 1056"/>
              <a:gd name="T101" fmla="*/ 2005 h 2102"/>
              <a:gd name="T102" fmla="*/ 884 w 1056"/>
              <a:gd name="T103" fmla="*/ 2063 h 2102"/>
              <a:gd name="T104" fmla="*/ 1055 w 1056"/>
              <a:gd name="T105" fmla="*/ 2082 h 2102"/>
              <a:gd name="T106" fmla="*/ 843 w 1056"/>
              <a:gd name="T107" fmla="*/ 904 h 2102"/>
              <a:gd name="T108" fmla="*/ 191 w 1056"/>
              <a:gd name="T109" fmla="*/ 951 h 2102"/>
              <a:gd name="T110" fmla="*/ 879 w 1056"/>
              <a:gd name="T111" fmla="*/ 1110 h 2102"/>
              <a:gd name="T112" fmla="*/ 239 w 1056"/>
              <a:gd name="T113" fmla="*/ 1235 h 2102"/>
              <a:gd name="T114" fmla="*/ 175 w 1056"/>
              <a:gd name="T115" fmla="*/ 1110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56" h="2102">
                <a:moveTo>
                  <a:pt x="1055" y="2082"/>
                </a:moveTo>
                <a:lnTo>
                  <a:pt x="1055" y="2082"/>
                </a:lnTo>
                <a:lnTo>
                  <a:pt x="1055" y="2080"/>
                </a:lnTo>
                <a:lnTo>
                  <a:pt x="1055" y="2080"/>
                </a:lnTo>
                <a:lnTo>
                  <a:pt x="1054" y="2068"/>
                </a:lnTo>
                <a:lnTo>
                  <a:pt x="1054" y="2068"/>
                </a:lnTo>
                <a:lnTo>
                  <a:pt x="1053" y="2058"/>
                </a:lnTo>
                <a:lnTo>
                  <a:pt x="1053" y="2058"/>
                </a:lnTo>
                <a:lnTo>
                  <a:pt x="1052" y="2046"/>
                </a:lnTo>
                <a:lnTo>
                  <a:pt x="1052" y="2046"/>
                </a:lnTo>
                <a:lnTo>
                  <a:pt x="1050" y="2036"/>
                </a:lnTo>
                <a:lnTo>
                  <a:pt x="1050" y="2036"/>
                </a:lnTo>
                <a:lnTo>
                  <a:pt x="1048" y="2024"/>
                </a:lnTo>
                <a:lnTo>
                  <a:pt x="1048" y="2024"/>
                </a:lnTo>
                <a:lnTo>
                  <a:pt x="1046" y="2014"/>
                </a:lnTo>
                <a:lnTo>
                  <a:pt x="1046" y="2014"/>
                </a:lnTo>
                <a:lnTo>
                  <a:pt x="1043" y="2003"/>
                </a:lnTo>
                <a:lnTo>
                  <a:pt x="1043" y="2003"/>
                </a:lnTo>
                <a:lnTo>
                  <a:pt x="1039" y="1993"/>
                </a:lnTo>
                <a:lnTo>
                  <a:pt x="1039" y="1993"/>
                </a:lnTo>
                <a:lnTo>
                  <a:pt x="1036" y="1981"/>
                </a:lnTo>
                <a:lnTo>
                  <a:pt x="1036" y="1981"/>
                </a:lnTo>
                <a:lnTo>
                  <a:pt x="1032" y="1972"/>
                </a:lnTo>
                <a:lnTo>
                  <a:pt x="1032" y="1972"/>
                </a:lnTo>
                <a:lnTo>
                  <a:pt x="1028" y="1961"/>
                </a:lnTo>
                <a:lnTo>
                  <a:pt x="1028" y="1961"/>
                </a:lnTo>
                <a:lnTo>
                  <a:pt x="1025" y="1952"/>
                </a:lnTo>
                <a:lnTo>
                  <a:pt x="1025" y="1952"/>
                </a:lnTo>
                <a:lnTo>
                  <a:pt x="1020" y="1942"/>
                </a:lnTo>
                <a:lnTo>
                  <a:pt x="1020" y="1942"/>
                </a:lnTo>
                <a:lnTo>
                  <a:pt x="1016" y="1931"/>
                </a:lnTo>
                <a:lnTo>
                  <a:pt x="1016" y="1931"/>
                </a:lnTo>
                <a:lnTo>
                  <a:pt x="1011" y="1921"/>
                </a:lnTo>
                <a:lnTo>
                  <a:pt x="1011" y="1921"/>
                </a:lnTo>
                <a:lnTo>
                  <a:pt x="1006" y="1912"/>
                </a:lnTo>
                <a:lnTo>
                  <a:pt x="1006" y="1912"/>
                </a:lnTo>
                <a:lnTo>
                  <a:pt x="1001" y="1902"/>
                </a:lnTo>
                <a:lnTo>
                  <a:pt x="1001" y="1902"/>
                </a:lnTo>
                <a:lnTo>
                  <a:pt x="995" y="1892"/>
                </a:lnTo>
                <a:lnTo>
                  <a:pt x="995" y="1892"/>
                </a:lnTo>
                <a:lnTo>
                  <a:pt x="988" y="1882"/>
                </a:lnTo>
                <a:lnTo>
                  <a:pt x="988" y="1882"/>
                </a:lnTo>
                <a:lnTo>
                  <a:pt x="983" y="1874"/>
                </a:lnTo>
                <a:lnTo>
                  <a:pt x="983" y="1874"/>
                </a:lnTo>
                <a:lnTo>
                  <a:pt x="976" y="1864"/>
                </a:lnTo>
                <a:lnTo>
                  <a:pt x="976" y="1864"/>
                </a:lnTo>
                <a:lnTo>
                  <a:pt x="970" y="1855"/>
                </a:lnTo>
                <a:lnTo>
                  <a:pt x="970" y="1855"/>
                </a:lnTo>
                <a:lnTo>
                  <a:pt x="963" y="1845"/>
                </a:lnTo>
                <a:lnTo>
                  <a:pt x="963" y="1845"/>
                </a:lnTo>
                <a:lnTo>
                  <a:pt x="957" y="1836"/>
                </a:lnTo>
                <a:lnTo>
                  <a:pt x="957" y="1836"/>
                </a:lnTo>
                <a:lnTo>
                  <a:pt x="950" y="1827"/>
                </a:lnTo>
                <a:lnTo>
                  <a:pt x="950" y="1827"/>
                </a:lnTo>
                <a:lnTo>
                  <a:pt x="942" y="1819"/>
                </a:lnTo>
                <a:lnTo>
                  <a:pt x="942" y="1819"/>
                </a:lnTo>
                <a:lnTo>
                  <a:pt x="934" y="1810"/>
                </a:lnTo>
                <a:lnTo>
                  <a:pt x="934" y="1810"/>
                </a:lnTo>
                <a:lnTo>
                  <a:pt x="927" y="1801"/>
                </a:lnTo>
                <a:lnTo>
                  <a:pt x="927" y="1801"/>
                </a:lnTo>
                <a:lnTo>
                  <a:pt x="919" y="1791"/>
                </a:lnTo>
                <a:lnTo>
                  <a:pt x="919" y="1791"/>
                </a:lnTo>
                <a:lnTo>
                  <a:pt x="911" y="1783"/>
                </a:lnTo>
                <a:lnTo>
                  <a:pt x="911" y="1783"/>
                </a:lnTo>
                <a:lnTo>
                  <a:pt x="903" y="1774"/>
                </a:lnTo>
                <a:lnTo>
                  <a:pt x="903" y="1774"/>
                </a:lnTo>
                <a:lnTo>
                  <a:pt x="894" y="1767"/>
                </a:lnTo>
                <a:lnTo>
                  <a:pt x="894" y="1767"/>
                </a:lnTo>
                <a:lnTo>
                  <a:pt x="885" y="1758"/>
                </a:lnTo>
                <a:lnTo>
                  <a:pt x="885" y="1758"/>
                </a:lnTo>
                <a:lnTo>
                  <a:pt x="877" y="1749"/>
                </a:lnTo>
                <a:lnTo>
                  <a:pt x="877" y="1749"/>
                </a:lnTo>
                <a:lnTo>
                  <a:pt x="868" y="1740"/>
                </a:lnTo>
                <a:lnTo>
                  <a:pt x="868" y="1740"/>
                </a:lnTo>
                <a:lnTo>
                  <a:pt x="860" y="1733"/>
                </a:lnTo>
                <a:lnTo>
                  <a:pt x="860" y="1733"/>
                </a:lnTo>
                <a:lnTo>
                  <a:pt x="849" y="1724"/>
                </a:lnTo>
                <a:lnTo>
                  <a:pt x="849" y="1724"/>
                </a:lnTo>
                <a:lnTo>
                  <a:pt x="841" y="1716"/>
                </a:lnTo>
                <a:lnTo>
                  <a:pt x="841" y="1716"/>
                </a:lnTo>
                <a:lnTo>
                  <a:pt x="831" y="1708"/>
                </a:lnTo>
                <a:lnTo>
                  <a:pt x="831" y="1708"/>
                </a:lnTo>
                <a:lnTo>
                  <a:pt x="822" y="1699"/>
                </a:lnTo>
                <a:lnTo>
                  <a:pt x="822" y="1699"/>
                </a:lnTo>
                <a:lnTo>
                  <a:pt x="812" y="1691"/>
                </a:lnTo>
                <a:lnTo>
                  <a:pt x="812" y="1691"/>
                </a:lnTo>
                <a:lnTo>
                  <a:pt x="802" y="1684"/>
                </a:lnTo>
                <a:lnTo>
                  <a:pt x="802" y="1684"/>
                </a:lnTo>
                <a:lnTo>
                  <a:pt x="792" y="1675"/>
                </a:lnTo>
                <a:lnTo>
                  <a:pt x="792" y="1675"/>
                </a:lnTo>
                <a:lnTo>
                  <a:pt x="783" y="1668"/>
                </a:lnTo>
                <a:lnTo>
                  <a:pt x="783" y="1668"/>
                </a:lnTo>
                <a:lnTo>
                  <a:pt x="773" y="1660"/>
                </a:lnTo>
                <a:lnTo>
                  <a:pt x="773" y="1660"/>
                </a:lnTo>
                <a:lnTo>
                  <a:pt x="762" y="1652"/>
                </a:lnTo>
                <a:lnTo>
                  <a:pt x="762" y="1652"/>
                </a:lnTo>
                <a:lnTo>
                  <a:pt x="752" y="1644"/>
                </a:lnTo>
                <a:lnTo>
                  <a:pt x="752" y="1644"/>
                </a:lnTo>
                <a:lnTo>
                  <a:pt x="742" y="1636"/>
                </a:lnTo>
                <a:lnTo>
                  <a:pt x="742" y="1636"/>
                </a:lnTo>
                <a:lnTo>
                  <a:pt x="732" y="1628"/>
                </a:lnTo>
                <a:lnTo>
                  <a:pt x="732" y="1628"/>
                </a:lnTo>
                <a:lnTo>
                  <a:pt x="722" y="1621"/>
                </a:lnTo>
                <a:lnTo>
                  <a:pt x="722" y="1621"/>
                </a:lnTo>
                <a:lnTo>
                  <a:pt x="711" y="1613"/>
                </a:lnTo>
                <a:lnTo>
                  <a:pt x="711" y="1613"/>
                </a:lnTo>
                <a:lnTo>
                  <a:pt x="700" y="1604"/>
                </a:lnTo>
                <a:lnTo>
                  <a:pt x="700" y="1604"/>
                </a:lnTo>
                <a:lnTo>
                  <a:pt x="690" y="1597"/>
                </a:lnTo>
                <a:lnTo>
                  <a:pt x="690" y="1597"/>
                </a:lnTo>
                <a:lnTo>
                  <a:pt x="679" y="1590"/>
                </a:lnTo>
                <a:lnTo>
                  <a:pt x="679" y="1590"/>
                </a:lnTo>
                <a:lnTo>
                  <a:pt x="668" y="1582"/>
                </a:lnTo>
                <a:lnTo>
                  <a:pt x="668" y="1582"/>
                </a:lnTo>
                <a:lnTo>
                  <a:pt x="657" y="1575"/>
                </a:lnTo>
                <a:lnTo>
                  <a:pt x="657" y="1575"/>
                </a:lnTo>
                <a:lnTo>
                  <a:pt x="648" y="1568"/>
                </a:lnTo>
                <a:lnTo>
                  <a:pt x="648" y="1568"/>
                </a:lnTo>
                <a:lnTo>
                  <a:pt x="635" y="1558"/>
                </a:lnTo>
                <a:lnTo>
                  <a:pt x="635" y="1558"/>
                </a:lnTo>
                <a:lnTo>
                  <a:pt x="627" y="1552"/>
                </a:lnTo>
                <a:lnTo>
                  <a:pt x="627" y="1552"/>
                </a:lnTo>
                <a:lnTo>
                  <a:pt x="610" y="1541"/>
                </a:lnTo>
                <a:lnTo>
                  <a:pt x="610" y="1541"/>
                </a:lnTo>
                <a:lnTo>
                  <a:pt x="605" y="1537"/>
                </a:lnTo>
                <a:lnTo>
                  <a:pt x="605" y="1537"/>
                </a:lnTo>
                <a:lnTo>
                  <a:pt x="584" y="1523"/>
                </a:lnTo>
                <a:lnTo>
                  <a:pt x="584" y="1523"/>
                </a:lnTo>
                <a:lnTo>
                  <a:pt x="526" y="1483"/>
                </a:lnTo>
                <a:lnTo>
                  <a:pt x="470" y="1443"/>
                </a:lnTo>
                <a:lnTo>
                  <a:pt x="416" y="1402"/>
                </a:lnTo>
                <a:lnTo>
                  <a:pt x="389" y="1382"/>
                </a:lnTo>
                <a:lnTo>
                  <a:pt x="365" y="1361"/>
                </a:lnTo>
                <a:lnTo>
                  <a:pt x="685" y="1361"/>
                </a:lnTo>
                <a:lnTo>
                  <a:pt x="685" y="1361"/>
                </a:lnTo>
                <a:lnTo>
                  <a:pt x="650" y="1389"/>
                </a:lnTo>
                <a:lnTo>
                  <a:pt x="614" y="1416"/>
                </a:lnTo>
                <a:lnTo>
                  <a:pt x="614" y="1416"/>
                </a:lnTo>
                <a:lnTo>
                  <a:pt x="643" y="1437"/>
                </a:lnTo>
                <a:lnTo>
                  <a:pt x="643" y="1437"/>
                </a:lnTo>
                <a:lnTo>
                  <a:pt x="700" y="1477"/>
                </a:lnTo>
                <a:lnTo>
                  <a:pt x="757" y="1517"/>
                </a:lnTo>
                <a:lnTo>
                  <a:pt x="757" y="1517"/>
                </a:lnTo>
                <a:lnTo>
                  <a:pt x="788" y="1493"/>
                </a:lnTo>
                <a:lnTo>
                  <a:pt x="818" y="1468"/>
                </a:lnTo>
                <a:lnTo>
                  <a:pt x="846" y="1443"/>
                </a:lnTo>
                <a:lnTo>
                  <a:pt x="874" y="1417"/>
                </a:lnTo>
                <a:lnTo>
                  <a:pt x="900" y="1391"/>
                </a:lnTo>
                <a:lnTo>
                  <a:pt x="925" y="1363"/>
                </a:lnTo>
                <a:lnTo>
                  <a:pt x="947" y="1336"/>
                </a:lnTo>
                <a:lnTo>
                  <a:pt x="969" y="1307"/>
                </a:lnTo>
                <a:lnTo>
                  <a:pt x="987" y="1278"/>
                </a:lnTo>
                <a:lnTo>
                  <a:pt x="1005" y="1248"/>
                </a:lnTo>
                <a:lnTo>
                  <a:pt x="1013" y="1232"/>
                </a:lnTo>
                <a:lnTo>
                  <a:pt x="1020" y="1217"/>
                </a:lnTo>
                <a:lnTo>
                  <a:pt x="1026" y="1201"/>
                </a:lnTo>
                <a:lnTo>
                  <a:pt x="1032" y="1185"/>
                </a:lnTo>
                <a:lnTo>
                  <a:pt x="1037" y="1169"/>
                </a:lnTo>
                <a:lnTo>
                  <a:pt x="1043" y="1152"/>
                </a:lnTo>
                <a:lnTo>
                  <a:pt x="1047" y="1135"/>
                </a:lnTo>
                <a:lnTo>
                  <a:pt x="1050" y="1118"/>
                </a:lnTo>
                <a:lnTo>
                  <a:pt x="1052" y="1101"/>
                </a:lnTo>
                <a:lnTo>
                  <a:pt x="1054" y="1083"/>
                </a:lnTo>
                <a:lnTo>
                  <a:pt x="1055" y="1065"/>
                </a:lnTo>
                <a:lnTo>
                  <a:pt x="1056" y="1046"/>
                </a:lnTo>
                <a:lnTo>
                  <a:pt x="1056" y="1046"/>
                </a:lnTo>
                <a:lnTo>
                  <a:pt x="1055" y="1022"/>
                </a:lnTo>
                <a:lnTo>
                  <a:pt x="1053" y="998"/>
                </a:lnTo>
                <a:lnTo>
                  <a:pt x="1050" y="975"/>
                </a:lnTo>
                <a:lnTo>
                  <a:pt x="1045" y="951"/>
                </a:lnTo>
                <a:lnTo>
                  <a:pt x="1038" y="929"/>
                </a:lnTo>
                <a:lnTo>
                  <a:pt x="1031" y="906"/>
                </a:lnTo>
                <a:lnTo>
                  <a:pt x="1023" y="885"/>
                </a:lnTo>
                <a:lnTo>
                  <a:pt x="1013" y="864"/>
                </a:lnTo>
                <a:lnTo>
                  <a:pt x="1003" y="843"/>
                </a:lnTo>
                <a:lnTo>
                  <a:pt x="990" y="823"/>
                </a:lnTo>
                <a:lnTo>
                  <a:pt x="978" y="802"/>
                </a:lnTo>
                <a:lnTo>
                  <a:pt x="965" y="783"/>
                </a:lnTo>
                <a:lnTo>
                  <a:pt x="951" y="763"/>
                </a:lnTo>
                <a:lnTo>
                  <a:pt x="935" y="745"/>
                </a:lnTo>
                <a:lnTo>
                  <a:pt x="919" y="726"/>
                </a:lnTo>
                <a:lnTo>
                  <a:pt x="901" y="707"/>
                </a:lnTo>
                <a:lnTo>
                  <a:pt x="884" y="690"/>
                </a:lnTo>
                <a:lnTo>
                  <a:pt x="866" y="671"/>
                </a:lnTo>
                <a:lnTo>
                  <a:pt x="828" y="637"/>
                </a:lnTo>
                <a:lnTo>
                  <a:pt x="788" y="603"/>
                </a:lnTo>
                <a:lnTo>
                  <a:pt x="746" y="570"/>
                </a:lnTo>
                <a:lnTo>
                  <a:pt x="702" y="538"/>
                </a:lnTo>
                <a:lnTo>
                  <a:pt x="658" y="506"/>
                </a:lnTo>
                <a:lnTo>
                  <a:pt x="568" y="443"/>
                </a:lnTo>
                <a:lnTo>
                  <a:pt x="568" y="443"/>
                </a:lnTo>
                <a:lnTo>
                  <a:pt x="486" y="385"/>
                </a:lnTo>
                <a:lnTo>
                  <a:pt x="448" y="357"/>
                </a:lnTo>
                <a:lnTo>
                  <a:pt x="409" y="328"/>
                </a:lnTo>
                <a:lnTo>
                  <a:pt x="372" y="300"/>
                </a:lnTo>
                <a:lnTo>
                  <a:pt x="337" y="271"/>
                </a:lnTo>
                <a:lnTo>
                  <a:pt x="306" y="242"/>
                </a:lnTo>
                <a:lnTo>
                  <a:pt x="276" y="214"/>
                </a:lnTo>
                <a:lnTo>
                  <a:pt x="784" y="214"/>
                </a:lnTo>
                <a:lnTo>
                  <a:pt x="784" y="214"/>
                </a:lnTo>
                <a:lnTo>
                  <a:pt x="767" y="231"/>
                </a:lnTo>
                <a:lnTo>
                  <a:pt x="748" y="248"/>
                </a:lnTo>
                <a:lnTo>
                  <a:pt x="730" y="266"/>
                </a:lnTo>
                <a:lnTo>
                  <a:pt x="709" y="283"/>
                </a:lnTo>
                <a:lnTo>
                  <a:pt x="666" y="318"/>
                </a:lnTo>
                <a:lnTo>
                  <a:pt x="621" y="352"/>
                </a:lnTo>
                <a:lnTo>
                  <a:pt x="621" y="352"/>
                </a:lnTo>
                <a:lnTo>
                  <a:pt x="629" y="357"/>
                </a:lnTo>
                <a:lnTo>
                  <a:pt x="629" y="357"/>
                </a:lnTo>
                <a:lnTo>
                  <a:pt x="697" y="405"/>
                </a:lnTo>
                <a:lnTo>
                  <a:pt x="765" y="454"/>
                </a:lnTo>
                <a:lnTo>
                  <a:pt x="765" y="454"/>
                </a:lnTo>
                <a:lnTo>
                  <a:pt x="794" y="430"/>
                </a:lnTo>
                <a:lnTo>
                  <a:pt x="822" y="408"/>
                </a:lnTo>
                <a:lnTo>
                  <a:pt x="848" y="384"/>
                </a:lnTo>
                <a:lnTo>
                  <a:pt x="874" y="360"/>
                </a:lnTo>
                <a:lnTo>
                  <a:pt x="899" y="335"/>
                </a:lnTo>
                <a:lnTo>
                  <a:pt x="922" y="311"/>
                </a:lnTo>
                <a:lnTo>
                  <a:pt x="944" y="285"/>
                </a:lnTo>
                <a:lnTo>
                  <a:pt x="965" y="259"/>
                </a:lnTo>
                <a:lnTo>
                  <a:pt x="983" y="232"/>
                </a:lnTo>
                <a:lnTo>
                  <a:pt x="1000" y="204"/>
                </a:lnTo>
                <a:lnTo>
                  <a:pt x="1015" y="176"/>
                </a:lnTo>
                <a:lnTo>
                  <a:pt x="1027" y="146"/>
                </a:lnTo>
                <a:lnTo>
                  <a:pt x="1033" y="132"/>
                </a:lnTo>
                <a:lnTo>
                  <a:pt x="1038" y="117"/>
                </a:lnTo>
                <a:lnTo>
                  <a:pt x="1043" y="101"/>
                </a:lnTo>
                <a:lnTo>
                  <a:pt x="1047" y="86"/>
                </a:lnTo>
                <a:lnTo>
                  <a:pt x="1050" y="70"/>
                </a:lnTo>
                <a:lnTo>
                  <a:pt x="1052" y="54"/>
                </a:lnTo>
                <a:lnTo>
                  <a:pt x="1054" y="38"/>
                </a:lnTo>
                <a:lnTo>
                  <a:pt x="1055" y="22"/>
                </a:lnTo>
                <a:lnTo>
                  <a:pt x="1055" y="22"/>
                </a:lnTo>
                <a:lnTo>
                  <a:pt x="1055" y="16"/>
                </a:lnTo>
                <a:lnTo>
                  <a:pt x="1054" y="13"/>
                </a:lnTo>
                <a:lnTo>
                  <a:pt x="1052" y="9"/>
                </a:lnTo>
                <a:lnTo>
                  <a:pt x="1050" y="6"/>
                </a:lnTo>
                <a:lnTo>
                  <a:pt x="1047" y="4"/>
                </a:lnTo>
                <a:lnTo>
                  <a:pt x="1043" y="2"/>
                </a:lnTo>
                <a:lnTo>
                  <a:pt x="1038" y="0"/>
                </a:lnTo>
                <a:lnTo>
                  <a:pt x="1034" y="0"/>
                </a:lnTo>
                <a:lnTo>
                  <a:pt x="909" y="0"/>
                </a:lnTo>
                <a:lnTo>
                  <a:pt x="909" y="0"/>
                </a:lnTo>
                <a:lnTo>
                  <a:pt x="905" y="0"/>
                </a:lnTo>
                <a:lnTo>
                  <a:pt x="900" y="2"/>
                </a:lnTo>
                <a:lnTo>
                  <a:pt x="897" y="4"/>
                </a:lnTo>
                <a:lnTo>
                  <a:pt x="894" y="6"/>
                </a:lnTo>
                <a:lnTo>
                  <a:pt x="891" y="9"/>
                </a:lnTo>
                <a:lnTo>
                  <a:pt x="889" y="13"/>
                </a:lnTo>
                <a:lnTo>
                  <a:pt x="887" y="16"/>
                </a:lnTo>
                <a:lnTo>
                  <a:pt x="887" y="22"/>
                </a:lnTo>
                <a:lnTo>
                  <a:pt x="887" y="22"/>
                </a:lnTo>
                <a:lnTo>
                  <a:pt x="884" y="38"/>
                </a:lnTo>
                <a:lnTo>
                  <a:pt x="881" y="55"/>
                </a:lnTo>
                <a:lnTo>
                  <a:pt x="876" y="72"/>
                </a:lnTo>
                <a:lnTo>
                  <a:pt x="870" y="88"/>
                </a:lnTo>
                <a:lnTo>
                  <a:pt x="187" y="88"/>
                </a:lnTo>
                <a:lnTo>
                  <a:pt x="187" y="88"/>
                </a:lnTo>
                <a:lnTo>
                  <a:pt x="181" y="72"/>
                </a:lnTo>
                <a:lnTo>
                  <a:pt x="176" y="55"/>
                </a:lnTo>
                <a:lnTo>
                  <a:pt x="172" y="38"/>
                </a:lnTo>
                <a:lnTo>
                  <a:pt x="169" y="22"/>
                </a:lnTo>
                <a:lnTo>
                  <a:pt x="169" y="22"/>
                </a:lnTo>
                <a:lnTo>
                  <a:pt x="169" y="16"/>
                </a:lnTo>
                <a:lnTo>
                  <a:pt x="167" y="13"/>
                </a:lnTo>
                <a:lnTo>
                  <a:pt x="164" y="9"/>
                </a:lnTo>
                <a:lnTo>
                  <a:pt x="161" y="6"/>
                </a:lnTo>
                <a:lnTo>
                  <a:pt x="158" y="4"/>
                </a:lnTo>
                <a:lnTo>
                  <a:pt x="155" y="2"/>
                </a:lnTo>
                <a:lnTo>
                  <a:pt x="151" y="0"/>
                </a:lnTo>
                <a:lnTo>
                  <a:pt x="147" y="0"/>
                </a:lnTo>
                <a:lnTo>
                  <a:pt x="21" y="0"/>
                </a:lnTo>
                <a:lnTo>
                  <a:pt x="21" y="0"/>
                </a:lnTo>
                <a:lnTo>
                  <a:pt x="17" y="0"/>
                </a:lnTo>
                <a:lnTo>
                  <a:pt x="13" y="2"/>
                </a:lnTo>
                <a:lnTo>
                  <a:pt x="9" y="4"/>
                </a:lnTo>
                <a:lnTo>
                  <a:pt x="6" y="6"/>
                </a:lnTo>
                <a:lnTo>
                  <a:pt x="4" y="9"/>
                </a:lnTo>
                <a:lnTo>
                  <a:pt x="2" y="13"/>
                </a:lnTo>
                <a:lnTo>
                  <a:pt x="1" y="16"/>
                </a:lnTo>
                <a:lnTo>
                  <a:pt x="1" y="22"/>
                </a:lnTo>
                <a:lnTo>
                  <a:pt x="1" y="22"/>
                </a:lnTo>
                <a:lnTo>
                  <a:pt x="3" y="43"/>
                </a:lnTo>
                <a:lnTo>
                  <a:pt x="6" y="66"/>
                </a:lnTo>
                <a:lnTo>
                  <a:pt x="10" y="87"/>
                </a:lnTo>
                <a:lnTo>
                  <a:pt x="15" y="107"/>
                </a:lnTo>
                <a:lnTo>
                  <a:pt x="22" y="128"/>
                </a:lnTo>
                <a:lnTo>
                  <a:pt x="30" y="148"/>
                </a:lnTo>
                <a:lnTo>
                  <a:pt x="39" y="168"/>
                </a:lnTo>
                <a:lnTo>
                  <a:pt x="48" y="187"/>
                </a:lnTo>
                <a:lnTo>
                  <a:pt x="59" y="207"/>
                </a:lnTo>
                <a:lnTo>
                  <a:pt x="70" y="225"/>
                </a:lnTo>
                <a:lnTo>
                  <a:pt x="83" y="243"/>
                </a:lnTo>
                <a:lnTo>
                  <a:pt x="96" y="262"/>
                </a:lnTo>
                <a:lnTo>
                  <a:pt x="110" y="280"/>
                </a:lnTo>
                <a:lnTo>
                  <a:pt x="126" y="297"/>
                </a:lnTo>
                <a:lnTo>
                  <a:pt x="141" y="315"/>
                </a:lnTo>
                <a:lnTo>
                  <a:pt x="157" y="331"/>
                </a:lnTo>
                <a:lnTo>
                  <a:pt x="191" y="365"/>
                </a:lnTo>
                <a:lnTo>
                  <a:pt x="228" y="398"/>
                </a:lnTo>
                <a:lnTo>
                  <a:pt x="266" y="429"/>
                </a:lnTo>
                <a:lnTo>
                  <a:pt x="306" y="460"/>
                </a:lnTo>
                <a:lnTo>
                  <a:pt x="346" y="491"/>
                </a:lnTo>
                <a:lnTo>
                  <a:pt x="388" y="521"/>
                </a:lnTo>
                <a:lnTo>
                  <a:pt x="473" y="580"/>
                </a:lnTo>
                <a:lnTo>
                  <a:pt x="473" y="580"/>
                </a:lnTo>
                <a:lnTo>
                  <a:pt x="526" y="617"/>
                </a:lnTo>
                <a:lnTo>
                  <a:pt x="579" y="655"/>
                </a:lnTo>
                <a:lnTo>
                  <a:pt x="632" y="694"/>
                </a:lnTo>
                <a:lnTo>
                  <a:pt x="681" y="733"/>
                </a:lnTo>
                <a:lnTo>
                  <a:pt x="381" y="733"/>
                </a:lnTo>
                <a:lnTo>
                  <a:pt x="381" y="733"/>
                </a:lnTo>
                <a:lnTo>
                  <a:pt x="411" y="709"/>
                </a:lnTo>
                <a:lnTo>
                  <a:pt x="441" y="686"/>
                </a:lnTo>
                <a:lnTo>
                  <a:pt x="441" y="686"/>
                </a:lnTo>
                <a:lnTo>
                  <a:pt x="413" y="666"/>
                </a:lnTo>
                <a:lnTo>
                  <a:pt x="413" y="666"/>
                </a:lnTo>
                <a:lnTo>
                  <a:pt x="356" y="626"/>
                </a:lnTo>
                <a:lnTo>
                  <a:pt x="298" y="585"/>
                </a:lnTo>
                <a:lnTo>
                  <a:pt x="298" y="585"/>
                </a:lnTo>
                <a:lnTo>
                  <a:pt x="268" y="609"/>
                </a:lnTo>
                <a:lnTo>
                  <a:pt x="238" y="635"/>
                </a:lnTo>
                <a:lnTo>
                  <a:pt x="209" y="659"/>
                </a:lnTo>
                <a:lnTo>
                  <a:pt x="182" y="686"/>
                </a:lnTo>
                <a:lnTo>
                  <a:pt x="156" y="711"/>
                </a:lnTo>
                <a:lnTo>
                  <a:pt x="132" y="739"/>
                </a:lnTo>
                <a:lnTo>
                  <a:pt x="108" y="766"/>
                </a:lnTo>
                <a:lnTo>
                  <a:pt x="88" y="795"/>
                </a:lnTo>
                <a:lnTo>
                  <a:pt x="68" y="825"/>
                </a:lnTo>
                <a:lnTo>
                  <a:pt x="51" y="854"/>
                </a:lnTo>
                <a:lnTo>
                  <a:pt x="43" y="870"/>
                </a:lnTo>
                <a:lnTo>
                  <a:pt x="36" y="885"/>
                </a:lnTo>
                <a:lnTo>
                  <a:pt x="30" y="901"/>
                </a:lnTo>
                <a:lnTo>
                  <a:pt x="23" y="918"/>
                </a:lnTo>
                <a:lnTo>
                  <a:pt x="18" y="934"/>
                </a:lnTo>
                <a:lnTo>
                  <a:pt x="13" y="950"/>
                </a:lnTo>
                <a:lnTo>
                  <a:pt x="10" y="967"/>
                </a:lnTo>
                <a:lnTo>
                  <a:pt x="6" y="984"/>
                </a:lnTo>
                <a:lnTo>
                  <a:pt x="4" y="1001"/>
                </a:lnTo>
                <a:lnTo>
                  <a:pt x="2" y="1019"/>
                </a:lnTo>
                <a:lnTo>
                  <a:pt x="1" y="1037"/>
                </a:lnTo>
                <a:lnTo>
                  <a:pt x="0" y="1056"/>
                </a:lnTo>
                <a:lnTo>
                  <a:pt x="0" y="1056"/>
                </a:lnTo>
                <a:lnTo>
                  <a:pt x="1" y="1080"/>
                </a:lnTo>
                <a:lnTo>
                  <a:pt x="3" y="1104"/>
                </a:lnTo>
                <a:lnTo>
                  <a:pt x="7" y="1128"/>
                </a:lnTo>
                <a:lnTo>
                  <a:pt x="11" y="1151"/>
                </a:lnTo>
                <a:lnTo>
                  <a:pt x="17" y="1173"/>
                </a:lnTo>
                <a:lnTo>
                  <a:pt x="24" y="1196"/>
                </a:lnTo>
                <a:lnTo>
                  <a:pt x="34" y="1217"/>
                </a:lnTo>
                <a:lnTo>
                  <a:pt x="43" y="1239"/>
                </a:lnTo>
                <a:lnTo>
                  <a:pt x="53" y="1259"/>
                </a:lnTo>
                <a:lnTo>
                  <a:pt x="65" y="1279"/>
                </a:lnTo>
                <a:lnTo>
                  <a:pt x="78" y="1300"/>
                </a:lnTo>
                <a:lnTo>
                  <a:pt x="91" y="1319"/>
                </a:lnTo>
                <a:lnTo>
                  <a:pt x="106" y="1339"/>
                </a:lnTo>
                <a:lnTo>
                  <a:pt x="122" y="1358"/>
                </a:lnTo>
                <a:lnTo>
                  <a:pt x="137" y="1376"/>
                </a:lnTo>
                <a:lnTo>
                  <a:pt x="154" y="1395"/>
                </a:lnTo>
                <a:lnTo>
                  <a:pt x="172" y="1412"/>
                </a:lnTo>
                <a:lnTo>
                  <a:pt x="190" y="1431"/>
                </a:lnTo>
                <a:lnTo>
                  <a:pt x="228" y="1465"/>
                </a:lnTo>
                <a:lnTo>
                  <a:pt x="269" y="1499"/>
                </a:lnTo>
                <a:lnTo>
                  <a:pt x="311" y="1533"/>
                </a:lnTo>
                <a:lnTo>
                  <a:pt x="354" y="1564"/>
                </a:lnTo>
                <a:lnTo>
                  <a:pt x="398" y="1597"/>
                </a:lnTo>
                <a:lnTo>
                  <a:pt x="487" y="1660"/>
                </a:lnTo>
                <a:lnTo>
                  <a:pt x="487" y="1660"/>
                </a:lnTo>
                <a:lnTo>
                  <a:pt x="525" y="1686"/>
                </a:lnTo>
                <a:lnTo>
                  <a:pt x="525" y="1686"/>
                </a:lnTo>
                <a:lnTo>
                  <a:pt x="533" y="1692"/>
                </a:lnTo>
                <a:lnTo>
                  <a:pt x="533" y="1692"/>
                </a:lnTo>
                <a:lnTo>
                  <a:pt x="562" y="1712"/>
                </a:lnTo>
                <a:lnTo>
                  <a:pt x="562" y="1712"/>
                </a:lnTo>
                <a:lnTo>
                  <a:pt x="574" y="1721"/>
                </a:lnTo>
                <a:lnTo>
                  <a:pt x="574" y="1721"/>
                </a:lnTo>
                <a:lnTo>
                  <a:pt x="599" y="1738"/>
                </a:lnTo>
                <a:lnTo>
                  <a:pt x="599" y="1738"/>
                </a:lnTo>
                <a:lnTo>
                  <a:pt x="612" y="1748"/>
                </a:lnTo>
                <a:lnTo>
                  <a:pt x="612" y="1748"/>
                </a:lnTo>
                <a:lnTo>
                  <a:pt x="634" y="1764"/>
                </a:lnTo>
                <a:lnTo>
                  <a:pt x="634" y="1764"/>
                </a:lnTo>
                <a:lnTo>
                  <a:pt x="648" y="1775"/>
                </a:lnTo>
                <a:lnTo>
                  <a:pt x="648" y="1775"/>
                </a:lnTo>
                <a:lnTo>
                  <a:pt x="667" y="1790"/>
                </a:lnTo>
                <a:lnTo>
                  <a:pt x="667" y="1790"/>
                </a:lnTo>
                <a:lnTo>
                  <a:pt x="682" y="1802"/>
                </a:lnTo>
                <a:lnTo>
                  <a:pt x="682" y="1802"/>
                </a:lnTo>
                <a:lnTo>
                  <a:pt x="700" y="1816"/>
                </a:lnTo>
                <a:lnTo>
                  <a:pt x="700" y="1816"/>
                </a:lnTo>
                <a:lnTo>
                  <a:pt x="714" y="1828"/>
                </a:lnTo>
                <a:lnTo>
                  <a:pt x="714" y="1828"/>
                </a:lnTo>
                <a:lnTo>
                  <a:pt x="731" y="1842"/>
                </a:lnTo>
                <a:lnTo>
                  <a:pt x="731" y="1842"/>
                </a:lnTo>
                <a:lnTo>
                  <a:pt x="744" y="1855"/>
                </a:lnTo>
                <a:lnTo>
                  <a:pt x="744" y="1855"/>
                </a:lnTo>
                <a:lnTo>
                  <a:pt x="754" y="1864"/>
                </a:lnTo>
                <a:lnTo>
                  <a:pt x="296" y="1864"/>
                </a:lnTo>
                <a:lnTo>
                  <a:pt x="296" y="1864"/>
                </a:lnTo>
                <a:lnTo>
                  <a:pt x="328" y="1835"/>
                </a:lnTo>
                <a:lnTo>
                  <a:pt x="362" y="1807"/>
                </a:lnTo>
                <a:lnTo>
                  <a:pt x="397" y="1778"/>
                </a:lnTo>
                <a:lnTo>
                  <a:pt x="434" y="1750"/>
                </a:lnTo>
                <a:lnTo>
                  <a:pt x="434" y="1750"/>
                </a:lnTo>
                <a:lnTo>
                  <a:pt x="427" y="1745"/>
                </a:lnTo>
                <a:lnTo>
                  <a:pt x="427" y="1745"/>
                </a:lnTo>
                <a:lnTo>
                  <a:pt x="360" y="1698"/>
                </a:lnTo>
                <a:lnTo>
                  <a:pt x="291" y="1648"/>
                </a:lnTo>
                <a:lnTo>
                  <a:pt x="291" y="1648"/>
                </a:lnTo>
                <a:lnTo>
                  <a:pt x="263" y="1672"/>
                </a:lnTo>
                <a:lnTo>
                  <a:pt x="234" y="1694"/>
                </a:lnTo>
                <a:lnTo>
                  <a:pt x="207" y="1719"/>
                </a:lnTo>
                <a:lnTo>
                  <a:pt x="182" y="1742"/>
                </a:lnTo>
                <a:lnTo>
                  <a:pt x="156" y="1767"/>
                </a:lnTo>
                <a:lnTo>
                  <a:pt x="134" y="1792"/>
                </a:lnTo>
                <a:lnTo>
                  <a:pt x="111" y="1818"/>
                </a:lnTo>
                <a:lnTo>
                  <a:pt x="91" y="1843"/>
                </a:lnTo>
                <a:lnTo>
                  <a:pt x="72" y="1871"/>
                </a:lnTo>
                <a:lnTo>
                  <a:pt x="56" y="1899"/>
                </a:lnTo>
                <a:lnTo>
                  <a:pt x="41" y="1927"/>
                </a:lnTo>
                <a:lnTo>
                  <a:pt x="29" y="1956"/>
                </a:lnTo>
                <a:lnTo>
                  <a:pt x="22" y="1971"/>
                </a:lnTo>
                <a:lnTo>
                  <a:pt x="17" y="1985"/>
                </a:lnTo>
                <a:lnTo>
                  <a:pt x="13" y="2001"/>
                </a:lnTo>
                <a:lnTo>
                  <a:pt x="9" y="2017"/>
                </a:lnTo>
                <a:lnTo>
                  <a:pt x="6" y="2032"/>
                </a:lnTo>
                <a:lnTo>
                  <a:pt x="4" y="2049"/>
                </a:lnTo>
                <a:lnTo>
                  <a:pt x="2" y="2065"/>
                </a:lnTo>
                <a:lnTo>
                  <a:pt x="1" y="2082"/>
                </a:lnTo>
                <a:lnTo>
                  <a:pt x="1" y="2082"/>
                </a:lnTo>
                <a:lnTo>
                  <a:pt x="1" y="2086"/>
                </a:lnTo>
                <a:lnTo>
                  <a:pt x="2" y="2090"/>
                </a:lnTo>
                <a:lnTo>
                  <a:pt x="4" y="2093"/>
                </a:lnTo>
                <a:lnTo>
                  <a:pt x="6" y="2096"/>
                </a:lnTo>
                <a:lnTo>
                  <a:pt x="9" y="2099"/>
                </a:lnTo>
                <a:lnTo>
                  <a:pt x="13" y="2101"/>
                </a:lnTo>
                <a:lnTo>
                  <a:pt x="17" y="2102"/>
                </a:lnTo>
                <a:lnTo>
                  <a:pt x="21" y="2102"/>
                </a:lnTo>
                <a:lnTo>
                  <a:pt x="147" y="2102"/>
                </a:lnTo>
                <a:lnTo>
                  <a:pt x="147" y="2102"/>
                </a:lnTo>
                <a:lnTo>
                  <a:pt x="151" y="2102"/>
                </a:lnTo>
                <a:lnTo>
                  <a:pt x="155" y="2101"/>
                </a:lnTo>
                <a:lnTo>
                  <a:pt x="158" y="2099"/>
                </a:lnTo>
                <a:lnTo>
                  <a:pt x="161" y="2096"/>
                </a:lnTo>
                <a:lnTo>
                  <a:pt x="164" y="2093"/>
                </a:lnTo>
                <a:lnTo>
                  <a:pt x="167" y="2090"/>
                </a:lnTo>
                <a:lnTo>
                  <a:pt x="169" y="2086"/>
                </a:lnTo>
                <a:lnTo>
                  <a:pt x="169" y="2082"/>
                </a:lnTo>
                <a:lnTo>
                  <a:pt x="169" y="2082"/>
                </a:lnTo>
                <a:lnTo>
                  <a:pt x="171" y="2069"/>
                </a:lnTo>
                <a:lnTo>
                  <a:pt x="173" y="2058"/>
                </a:lnTo>
                <a:lnTo>
                  <a:pt x="179" y="2035"/>
                </a:lnTo>
                <a:lnTo>
                  <a:pt x="187" y="2012"/>
                </a:lnTo>
                <a:lnTo>
                  <a:pt x="197" y="1990"/>
                </a:lnTo>
                <a:lnTo>
                  <a:pt x="857" y="1990"/>
                </a:lnTo>
                <a:lnTo>
                  <a:pt x="857" y="1990"/>
                </a:lnTo>
                <a:lnTo>
                  <a:pt x="858" y="1991"/>
                </a:lnTo>
                <a:lnTo>
                  <a:pt x="858" y="1991"/>
                </a:lnTo>
                <a:lnTo>
                  <a:pt x="865" y="2005"/>
                </a:lnTo>
                <a:lnTo>
                  <a:pt x="865" y="2005"/>
                </a:lnTo>
                <a:lnTo>
                  <a:pt x="871" y="2018"/>
                </a:lnTo>
                <a:lnTo>
                  <a:pt x="871" y="2018"/>
                </a:lnTo>
                <a:lnTo>
                  <a:pt x="876" y="2033"/>
                </a:lnTo>
                <a:lnTo>
                  <a:pt x="876" y="2033"/>
                </a:lnTo>
                <a:lnTo>
                  <a:pt x="880" y="2047"/>
                </a:lnTo>
                <a:lnTo>
                  <a:pt x="880" y="2047"/>
                </a:lnTo>
                <a:lnTo>
                  <a:pt x="884" y="2063"/>
                </a:lnTo>
                <a:lnTo>
                  <a:pt x="884" y="2063"/>
                </a:lnTo>
                <a:lnTo>
                  <a:pt x="886" y="2076"/>
                </a:lnTo>
                <a:lnTo>
                  <a:pt x="886" y="2076"/>
                </a:lnTo>
                <a:lnTo>
                  <a:pt x="887" y="2090"/>
                </a:lnTo>
                <a:lnTo>
                  <a:pt x="888" y="2102"/>
                </a:lnTo>
                <a:lnTo>
                  <a:pt x="909" y="2102"/>
                </a:lnTo>
                <a:lnTo>
                  <a:pt x="1034" y="2102"/>
                </a:lnTo>
                <a:lnTo>
                  <a:pt x="1056" y="2102"/>
                </a:lnTo>
                <a:lnTo>
                  <a:pt x="1056" y="2102"/>
                </a:lnTo>
                <a:lnTo>
                  <a:pt x="1055" y="2082"/>
                </a:lnTo>
                <a:lnTo>
                  <a:pt x="1055" y="2082"/>
                </a:lnTo>
                <a:lnTo>
                  <a:pt x="1055" y="2082"/>
                </a:lnTo>
                <a:lnTo>
                  <a:pt x="1055" y="2082"/>
                </a:lnTo>
                <a:close/>
                <a:moveTo>
                  <a:pt x="249" y="858"/>
                </a:moveTo>
                <a:lnTo>
                  <a:pt x="811" y="858"/>
                </a:lnTo>
                <a:lnTo>
                  <a:pt x="811" y="858"/>
                </a:lnTo>
                <a:lnTo>
                  <a:pt x="822" y="874"/>
                </a:lnTo>
                <a:lnTo>
                  <a:pt x="833" y="889"/>
                </a:lnTo>
                <a:lnTo>
                  <a:pt x="843" y="904"/>
                </a:lnTo>
                <a:lnTo>
                  <a:pt x="852" y="920"/>
                </a:lnTo>
                <a:lnTo>
                  <a:pt x="861" y="936"/>
                </a:lnTo>
                <a:lnTo>
                  <a:pt x="868" y="951"/>
                </a:lnTo>
                <a:lnTo>
                  <a:pt x="874" y="968"/>
                </a:lnTo>
                <a:lnTo>
                  <a:pt x="879" y="984"/>
                </a:lnTo>
                <a:lnTo>
                  <a:pt x="179" y="984"/>
                </a:lnTo>
                <a:lnTo>
                  <a:pt x="179" y="984"/>
                </a:lnTo>
                <a:lnTo>
                  <a:pt x="184" y="968"/>
                </a:lnTo>
                <a:lnTo>
                  <a:pt x="191" y="951"/>
                </a:lnTo>
                <a:lnTo>
                  <a:pt x="198" y="936"/>
                </a:lnTo>
                <a:lnTo>
                  <a:pt x="206" y="920"/>
                </a:lnTo>
                <a:lnTo>
                  <a:pt x="217" y="904"/>
                </a:lnTo>
                <a:lnTo>
                  <a:pt x="227" y="889"/>
                </a:lnTo>
                <a:lnTo>
                  <a:pt x="238" y="874"/>
                </a:lnTo>
                <a:lnTo>
                  <a:pt x="249" y="858"/>
                </a:lnTo>
                <a:lnTo>
                  <a:pt x="249" y="858"/>
                </a:lnTo>
                <a:close/>
                <a:moveTo>
                  <a:pt x="879" y="1110"/>
                </a:moveTo>
                <a:lnTo>
                  <a:pt x="879" y="1110"/>
                </a:lnTo>
                <a:lnTo>
                  <a:pt x="875" y="1126"/>
                </a:lnTo>
                <a:lnTo>
                  <a:pt x="869" y="1142"/>
                </a:lnTo>
                <a:lnTo>
                  <a:pt x="862" y="1158"/>
                </a:lnTo>
                <a:lnTo>
                  <a:pt x="853" y="1174"/>
                </a:lnTo>
                <a:lnTo>
                  <a:pt x="845" y="1189"/>
                </a:lnTo>
                <a:lnTo>
                  <a:pt x="835" y="1205"/>
                </a:lnTo>
                <a:lnTo>
                  <a:pt x="825" y="1220"/>
                </a:lnTo>
                <a:lnTo>
                  <a:pt x="813" y="1235"/>
                </a:lnTo>
                <a:lnTo>
                  <a:pt x="239" y="1235"/>
                </a:lnTo>
                <a:lnTo>
                  <a:pt x="239" y="1235"/>
                </a:lnTo>
                <a:lnTo>
                  <a:pt x="228" y="1220"/>
                </a:lnTo>
                <a:lnTo>
                  <a:pt x="218" y="1205"/>
                </a:lnTo>
                <a:lnTo>
                  <a:pt x="207" y="1189"/>
                </a:lnTo>
                <a:lnTo>
                  <a:pt x="199" y="1174"/>
                </a:lnTo>
                <a:lnTo>
                  <a:pt x="191" y="1158"/>
                </a:lnTo>
                <a:lnTo>
                  <a:pt x="185" y="1142"/>
                </a:lnTo>
                <a:lnTo>
                  <a:pt x="179" y="1126"/>
                </a:lnTo>
                <a:lnTo>
                  <a:pt x="175" y="1110"/>
                </a:lnTo>
                <a:lnTo>
                  <a:pt x="879" y="11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6" name="Freeform 19">
            <a:extLst>
              <a:ext uri="{FF2B5EF4-FFF2-40B4-BE49-F238E27FC236}">
                <a16:creationId xmlns:a16="http://schemas.microsoft.com/office/drawing/2014/main" id="{8C531EA3-8502-4E3E-87AE-814B0E05AF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05161" y="4694225"/>
            <a:ext cx="140688" cy="278318"/>
          </a:xfrm>
          <a:custGeom>
            <a:avLst/>
            <a:gdLst>
              <a:gd name="T0" fmla="*/ 1052 w 1056"/>
              <a:gd name="T1" fmla="*/ 2046 h 2102"/>
              <a:gd name="T2" fmla="*/ 1043 w 1056"/>
              <a:gd name="T3" fmla="*/ 2003 h 2102"/>
              <a:gd name="T4" fmla="*/ 1025 w 1056"/>
              <a:gd name="T5" fmla="*/ 1952 h 2102"/>
              <a:gd name="T6" fmla="*/ 1006 w 1056"/>
              <a:gd name="T7" fmla="*/ 1912 h 2102"/>
              <a:gd name="T8" fmla="*/ 976 w 1056"/>
              <a:gd name="T9" fmla="*/ 1864 h 2102"/>
              <a:gd name="T10" fmla="*/ 950 w 1056"/>
              <a:gd name="T11" fmla="*/ 1827 h 2102"/>
              <a:gd name="T12" fmla="*/ 911 w 1056"/>
              <a:gd name="T13" fmla="*/ 1783 h 2102"/>
              <a:gd name="T14" fmla="*/ 877 w 1056"/>
              <a:gd name="T15" fmla="*/ 1749 h 2102"/>
              <a:gd name="T16" fmla="*/ 831 w 1056"/>
              <a:gd name="T17" fmla="*/ 1708 h 2102"/>
              <a:gd name="T18" fmla="*/ 792 w 1056"/>
              <a:gd name="T19" fmla="*/ 1675 h 2102"/>
              <a:gd name="T20" fmla="*/ 742 w 1056"/>
              <a:gd name="T21" fmla="*/ 1636 h 2102"/>
              <a:gd name="T22" fmla="*/ 700 w 1056"/>
              <a:gd name="T23" fmla="*/ 1604 h 2102"/>
              <a:gd name="T24" fmla="*/ 648 w 1056"/>
              <a:gd name="T25" fmla="*/ 1568 h 2102"/>
              <a:gd name="T26" fmla="*/ 605 w 1056"/>
              <a:gd name="T27" fmla="*/ 1537 h 2102"/>
              <a:gd name="T28" fmla="*/ 685 w 1056"/>
              <a:gd name="T29" fmla="*/ 1361 h 2102"/>
              <a:gd name="T30" fmla="*/ 788 w 1056"/>
              <a:gd name="T31" fmla="*/ 1493 h 2102"/>
              <a:gd name="T32" fmla="*/ 1005 w 1056"/>
              <a:gd name="T33" fmla="*/ 1248 h 2102"/>
              <a:gd name="T34" fmla="*/ 1052 w 1056"/>
              <a:gd name="T35" fmla="*/ 1101 h 2102"/>
              <a:gd name="T36" fmla="*/ 1038 w 1056"/>
              <a:gd name="T37" fmla="*/ 929 h 2102"/>
              <a:gd name="T38" fmla="*/ 935 w 1056"/>
              <a:gd name="T39" fmla="*/ 745 h 2102"/>
              <a:gd name="T40" fmla="*/ 658 w 1056"/>
              <a:gd name="T41" fmla="*/ 506 h 2102"/>
              <a:gd name="T42" fmla="*/ 276 w 1056"/>
              <a:gd name="T43" fmla="*/ 214 h 2102"/>
              <a:gd name="T44" fmla="*/ 621 w 1056"/>
              <a:gd name="T45" fmla="*/ 352 h 2102"/>
              <a:gd name="T46" fmla="*/ 874 w 1056"/>
              <a:gd name="T47" fmla="*/ 360 h 2102"/>
              <a:gd name="T48" fmla="*/ 1033 w 1056"/>
              <a:gd name="T49" fmla="*/ 132 h 2102"/>
              <a:gd name="T50" fmla="*/ 1055 w 1056"/>
              <a:gd name="T51" fmla="*/ 16 h 2102"/>
              <a:gd name="T52" fmla="*/ 909 w 1056"/>
              <a:gd name="T53" fmla="*/ 0 h 2102"/>
              <a:gd name="T54" fmla="*/ 887 w 1056"/>
              <a:gd name="T55" fmla="*/ 22 h 2102"/>
              <a:gd name="T56" fmla="*/ 172 w 1056"/>
              <a:gd name="T57" fmla="*/ 38 h 2102"/>
              <a:gd name="T58" fmla="*/ 151 w 1056"/>
              <a:gd name="T59" fmla="*/ 0 h 2102"/>
              <a:gd name="T60" fmla="*/ 2 w 1056"/>
              <a:gd name="T61" fmla="*/ 13 h 2102"/>
              <a:gd name="T62" fmla="*/ 30 w 1056"/>
              <a:gd name="T63" fmla="*/ 148 h 2102"/>
              <a:gd name="T64" fmla="*/ 141 w 1056"/>
              <a:gd name="T65" fmla="*/ 315 h 2102"/>
              <a:gd name="T66" fmla="*/ 473 w 1056"/>
              <a:gd name="T67" fmla="*/ 580 h 2102"/>
              <a:gd name="T68" fmla="*/ 441 w 1056"/>
              <a:gd name="T69" fmla="*/ 686 h 2102"/>
              <a:gd name="T70" fmla="*/ 182 w 1056"/>
              <a:gd name="T71" fmla="*/ 686 h 2102"/>
              <a:gd name="T72" fmla="*/ 30 w 1056"/>
              <a:gd name="T73" fmla="*/ 901 h 2102"/>
              <a:gd name="T74" fmla="*/ 0 w 1056"/>
              <a:gd name="T75" fmla="*/ 1056 h 2102"/>
              <a:gd name="T76" fmla="*/ 43 w 1056"/>
              <a:gd name="T77" fmla="*/ 1239 h 2102"/>
              <a:gd name="T78" fmla="*/ 172 w 1056"/>
              <a:gd name="T79" fmla="*/ 1412 h 2102"/>
              <a:gd name="T80" fmla="*/ 525 w 1056"/>
              <a:gd name="T81" fmla="*/ 1686 h 2102"/>
              <a:gd name="T82" fmla="*/ 599 w 1056"/>
              <a:gd name="T83" fmla="*/ 1738 h 2102"/>
              <a:gd name="T84" fmla="*/ 682 w 1056"/>
              <a:gd name="T85" fmla="*/ 1802 h 2102"/>
              <a:gd name="T86" fmla="*/ 744 w 1056"/>
              <a:gd name="T87" fmla="*/ 1855 h 2102"/>
              <a:gd name="T88" fmla="*/ 427 w 1056"/>
              <a:gd name="T89" fmla="*/ 1745 h 2102"/>
              <a:gd name="T90" fmla="*/ 156 w 1056"/>
              <a:gd name="T91" fmla="*/ 1767 h 2102"/>
              <a:gd name="T92" fmla="*/ 17 w 1056"/>
              <a:gd name="T93" fmla="*/ 1985 h 2102"/>
              <a:gd name="T94" fmla="*/ 2 w 1056"/>
              <a:gd name="T95" fmla="*/ 2090 h 2102"/>
              <a:gd name="T96" fmla="*/ 151 w 1056"/>
              <a:gd name="T97" fmla="*/ 2102 h 2102"/>
              <a:gd name="T98" fmla="*/ 171 w 1056"/>
              <a:gd name="T99" fmla="*/ 2069 h 2102"/>
              <a:gd name="T100" fmla="*/ 865 w 1056"/>
              <a:gd name="T101" fmla="*/ 2005 h 2102"/>
              <a:gd name="T102" fmla="*/ 884 w 1056"/>
              <a:gd name="T103" fmla="*/ 2063 h 2102"/>
              <a:gd name="T104" fmla="*/ 1055 w 1056"/>
              <a:gd name="T105" fmla="*/ 2082 h 2102"/>
              <a:gd name="T106" fmla="*/ 843 w 1056"/>
              <a:gd name="T107" fmla="*/ 904 h 2102"/>
              <a:gd name="T108" fmla="*/ 191 w 1056"/>
              <a:gd name="T109" fmla="*/ 951 h 2102"/>
              <a:gd name="T110" fmla="*/ 879 w 1056"/>
              <a:gd name="T111" fmla="*/ 1110 h 2102"/>
              <a:gd name="T112" fmla="*/ 239 w 1056"/>
              <a:gd name="T113" fmla="*/ 1235 h 2102"/>
              <a:gd name="T114" fmla="*/ 175 w 1056"/>
              <a:gd name="T115" fmla="*/ 1110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56" h="2102">
                <a:moveTo>
                  <a:pt x="1055" y="2082"/>
                </a:moveTo>
                <a:lnTo>
                  <a:pt x="1055" y="2082"/>
                </a:lnTo>
                <a:lnTo>
                  <a:pt x="1055" y="2080"/>
                </a:lnTo>
                <a:lnTo>
                  <a:pt x="1055" y="2080"/>
                </a:lnTo>
                <a:lnTo>
                  <a:pt x="1054" y="2068"/>
                </a:lnTo>
                <a:lnTo>
                  <a:pt x="1054" y="2068"/>
                </a:lnTo>
                <a:lnTo>
                  <a:pt x="1053" y="2058"/>
                </a:lnTo>
                <a:lnTo>
                  <a:pt x="1053" y="2058"/>
                </a:lnTo>
                <a:lnTo>
                  <a:pt x="1052" y="2046"/>
                </a:lnTo>
                <a:lnTo>
                  <a:pt x="1052" y="2046"/>
                </a:lnTo>
                <a:lnTo>
                  <a:pt x="1050" y="2036"/>
                </a:lnTo>
                <a:lnTo>
                  <a:pt x="1050" y="2036"/>
                </a:lnTo>
                <a:lnTo>
                  <a:pt x="1048" y="2024"/>
                </a:lnTo>
                <a:lnTo>
                  <a:pt x="1048" y="2024"/>
                </a:lnTo>
                <a:lnTo>
                  <a:pt x="1046" y="2014"/>
                </a:lnTo>
                <a:lnTo>
                  <a:pt x="1046" y="2014"/>
                </a:lnTo>
                <a:lnTo>
                  <a:pt x="1043" y="2003"/>
                </a:lnTo>
                <a:lnTo>
                  <a:pt x="1043" y="2003"/>
                </a:lnTo>
                <a:lnTo>
                  <a:pt x="1039" y="1993"/>
                </a:lnTo>
                <a:lnTo>
                  <a:pt x="1039" y="1993"/>
                </a:lnTo>
                <a:lnTo>
                  <a:pt x="1036" y="1981"/>
                </a:lnTo>
                <a:lnTo>
                  <a:pt x="1036" y="1981"/>
                </a:lnTo>
                <a:lnTo>
                  <a:pt x="1032" y="1972"/>
                </a:lnTo>
                <a:lnTo>
                  <a:pt x="1032" y="1972"/>
                </a:lnTo>
                <a:lnTo>
                  <a:pt x="1028" y="1961"/>
                </a:lnTo>
                <a:lnTo>
                  <a:pt x="1028" y="1961"/>
                </a:lnTo>
                <a:lnTo>
                  <a:pt x="1025" y="1952"/>
                </a:lnTo>
                <a:lnTo>
                  <a:pt x="1025" y="1952"/>
                </a:lnTo>
                <a:lnTo>
                  <a:pt x="1020" y="1942"/>
                </a:lnTo>
                <a:lnTo>
                  <a:pt x="1020" y="1942"/>
                </a:lnTo>
                <a:lnTo>
                  <a:pt x="1016" y="1931"/>
                </a:lnTo>
                <a:lnTo>
                  <a:pt x="1016" y="1931"/>
                </a:lnTo>
                <a:lnTo>
                  <a:pt x="1011" y="1921"/>
                </a:lnTo>
                <a:lnTo>
                  <a:pt x="1011" y="1921"/>
                </a:lnTo>
                <a:lnTo>
                  <a:pt x="1006" y="1912"/>
                </a:lnTo>
                <a:lnTo>
                  <a:pt x="1006" y="1912"/>
                </a:lnTo>
                <a:lnTo>
                  <a:pt x="1001" y="1902"/>
                </a:lnTo>
                <a:lnTo>
                  <a:pt x="1001" y="1902"/>
                </a:lnTo>
                <a:lnTo>
                  <a:pt x="995" y="1892"/>
                </a:lnTo>
                <a:lnTo>
                  <a:pt x="995" y="1892"/>
                </a:lnTo>
                <a:lnTo>
                  <a:pt x="988" y="1882"/>
                </a:lnTo>
                <a:lnTo>
                  <a:pt x="988" y="1882"/>
                </a:lnTo>
                <a:lnTo>
                  <a:pt x="983" y="1874"/>
                </a:lnTo>
                <a:lnTo>
                  <a:pt x="983" y="1874"/>
                </a:lnTo>
                <a:lnTo>
                  <a:pt x="976" y="1864"/>
                </a:lnTo>
                <a:lnTo>
                  <a:pt x="976" y="1864"/>
                </a:lnTo>
                <a:lnTo>
                  <a:pt x="970" y="1855"/>
                </a:lnTo>
                <a:lnTo>
                  <a:pt x="970" y="1855"/>
                </a:lnTo>
                <a:lnTo>
                  <a:pt x="963" y="1845"/>
                </a:lnTo>
                <a:lnTo>
                  <a:pt x="963" y="1845"/>
                </a:lnTo>
                <a:lnTo>
                  <a:pt x="957" y="1836"/>
                </a:lnTo>
                <a:lnTo>
                  <a:pt x="957" y="1836"/>
                </a:lnTo>
                <a:lnTo>
                  <a:pt x="950" y="1827"/>
                </a:lnTo>
                <a:lnTo>
                  <a:pt x="950" y="1827"/>
                </a:lnTo>
                <a:lnTo>
                  <a:pt x="942" y="1819"/>
                </a:lnTo>
                <a:lnTo>
                  <a:pt x="942" y="1819"/>
                </a:lnTo>
                <a:lnTo>
                  <a:pt x="934" y="1810"/>
                </a:lnTo>
                <a:lnTo>
                  <a:pt x="934" y="1810"/>
                </a:lnTo>
                <a:lnTo>
                  <a:pt x="927" y="1801"/>
                </a:lnTo>
                <a:lnTo>
                  <a:pt x="927" y="1801"/>
                </a:lnTo>
                <a:lnTo>
                  <a:pt x="919" y="1791"/>
                </a:lnTo>
                <a:lnTo>
                  <a:pt x="919" y="1791"/>
                </a:lnTo>
                <a:lnTo>
                  <a:pt x="911" y="1783"/>
                </a:lnTo>
                <a:lnTo>
                  <a:pt x="911" y="1783"/>
                </a:lnTo>
                <a:lnTo>
                  <a:pt x="903" y="1774"/>
                </a:lnTo>
                <a:lnTo>
                  <a:pt x="903" y="1774"/>
                </a:lnTo>
                <a:lnTo>
                  <a:pt x="894" y="1767"/>
                </a:lnTo>
                <a:lnTo>
                  <a:pt x="894" y="1767"/>
                </a:lnTo>
                <a:lnTo>
                  <a:pt x="885" y="1758"/>
                </a:lnTo>
                <a:lnTo>
                  <a:pt x="885" y="1758"/>
                </a:lnTo>
                <a:lnTo>
                  <a:pt x="877" y="1749"/>
                </a:lnTo>
                <a:lnTo>
                  <a:pt x="877" y="1749"/>
                </a:lnTo>
                <a:lnTo>
                  <a:pt x="868" y="1740"/>
                </a:lnTo>
                <a:lnTo>
                  <a:pt x="868" y="1740"/>
                </a:lnTo>
                <a:lnTo>
                  <a:pt x="860" y="1733"/>
                </a:lnTo>
                <a:lnTo>
                  <a:pt x="860" y="1733"/>
                </a:lnTo>
                <a:lnTo>
                  <a:pt x="849" y="1724"/>
                </a:lnTo>
                <a:lnTo>
                  <a:pt x="849" y="1724"/>
                </a:lnTo>
                <a:lnTo>
                  <a:pt x="841" y="1716"/>
                </a:lnTo>
                <a:lnTo>
                  <a:pt x="841" y="1716"/>
                </a:lnTo>
                <a:lnTo>
                  <a:pt x="831" y="1708"/>
                </a:lnTo>
                <a:lnTo>
                  <a:pt x="831" y="1708"/>
                </a:lnTo>
                <a:lnTo>
                  <a:pt x="822" y="1699"/>
                </a:lnTo>
                <a:lnTo>
                  <a:pt x="822" y="1699"/>
                </a:lnTo>
                <a:lnTo>
                  <a:pt x="812" y="1691"/>
                </a:lnTo>
                <a:lnTo>
                  <a:pt x="812" y="1691"/>
                </a:lnTo>
                <a:lnTo>
                  <a:pt x="802" y="1684"/>
                </a:lnTo>
                <a:lnTo>
                  <a:pt x="802" y="1684"/>
                </a:lnTo>
                <a:lnTo>
                  <a:pt x="792" y="1675"/>
                </a:lnTo>
                <a:lnTo>
                  <a:pt x="792" y="1675"/>
                </a:lnTo>
                <a:lnTo>
                  <a:pt x="783" y="1668"/>
                </a:lnTo>
                <a:lnTo>
                  <a:pt x="783" y="1668"/>
                </a:lnTo>
                <a:lnTo>
                  <a:pt x="773" y="1660"/>
                </a:lnTo>
                <a:lnTo>
                  <a:pt x="773" y="1660"/>
                </a:lnTo>
                <a:lnTo>
                  <a:pt x="762" y="1652"/>
                </a:lnTo>
                <a:lnTo>
                  <a:pt x="762" y="1652"/>
                </a:lnTo>
                <a:lnTo>
                  <a:pt x="752" y="1644"/>
                </a:lnTo>
                <a:lnTo>
                  <a:pt x="752" y="1644"/>
                </a:lnTo>
                <a:lnTo>
                  <a:pt x="742" y="1636"/>
                </a:lnTo>
                <a:lnTo>
                  <a:pt x="742" y="1636"/>
                </a:lnTo>
                <a:lnTo>
                  <a:pt x="732" y="1628"/>
                </a:lnTo>
                <a:lnTo>
                  <a:pt x="732" y="1628"/>
                </a:lnTo>
                <a:lnTo>
                  <a:pt x="722" y="1621"/>
                </a:lnTo>
                <a:lnTo>
                  <a:pt x="722" y="1621"/>
                </a:lnTo>
                <a:lnTo>
                  <a:pt x="711" y="1613"/>
                </a:lnTo>
                <a:lnTo>
                  <a:pt x="711" y="1613"/>
                </a:lnTo>
                <a:lnTo>
                  <a:pt x="700" y="1604"/>
                </a:lnTo>
                <a:lnTo>
                  <a:pt x="700" y="1604"/>
                </a:lnTo>
                <a:lnTo>
                  <a:pt x="690" y="1597"/>
                </a:lnTo>
                <a:lnTo>
                  <a:pt x="690" y="1597"/>
                </a:lnTo>
                <a:lnTo>
                  <a:pt x="679" y="1590"/>
                </a:lnTo>
                <a:lnTo>
                  <a:pt x="679" y="1590"/>
                </a:lnTo>
                <a:lnTo>
                  <a:pt x="668" y="1582"/>
                </a:lnTo>
                <a:lnTo>
                  <a:pt x="668" y="1582"/>
                </a:lnTo>
                <a:lnTo>
                  <a:pt x="657" y="1575"/>
                </a:lnTo>
                <a:lnTo>
                  <a:pt x="657" y="1575"/>
                </a:lnTo>
                <a:lnTo>
                  <a:pt x="648" y="1568"/>
                </a:lnTo>
                <a:lnTo>
                  <a:pt x="648" y="1568"/>
                </a:lnTo>
                <a:lnTo>
                  <a:pt x="635" y="1558"/>
                </a:lnTo>
                <a:lnTo>
                  <a:pt x="635" y="1558"/>
                </a:lnTo>
                <a:lnTo>
                  <a:pt x="627" y="1552"/>
                </a:lnTo>
                <a:lnTo>
                  <a:pt x="627" y="1552"/>
                </a:lnTo>
                <a:lnTo>
                  <a:pt x="610" y="1541"/>
                </a:lnTo>
                <a:lnTo>
                  <a:pt x="610" y="1541"/>
                </a:lnTo>
                <a:lnTo>
                  <a:pt x="605" y="1537"/>
                </a:lnTo>
                <a:lnTo>
                  <a:pt x="605" y="1537"/>
                </a:lnTo>
                <a:lnTo>
                  <a:pt x="584" y="1523"/>
                </a:lnTo>
                <a:lnTo>
                  <a:pt x="584" y="1523"/>
                </a:lnTo>
                <a:lnTo>
                  <a:pt x="526" y="1483"/>
                </a:lnTo>
                <a:lnTo>
                  <a:pt x="470" y="1443"/>
                </a:lnTo>
                <a:lnTo>
                  <a:pt x="416" y="1402"/>
                </a:lnTo>
                <a:lnTo>
                  <a:pt x="389" y="1382"/>
                </a:lnTo>
                <a:lnTo>
                  <a:pt x="365" y="1361"/>
                </a:lnTo>
                <a:lnTo>
                  <a:pt x="685" y="1361"/>
                </a:lnTo>
                <a:lnTo>
                  <a:pt x="685" y="1361"/>
                </a:lnTo>
                <a:lnTo>
                  <a:pt x="650" y="1389"/>
                </a:lnTo>
                <a:lnTo>
                  <a:pt x="614" y="1416"/>
                </a:lnTo>
                <a:lnTo>
                  <a:pt x="614" y="1416"/>
                </a:lnTo>
                <a:lnTo>
                  <a:pt x="643" y="1437"/>
                </a:lnTo>
                <a:lnTo>
                  <a:pt x="643" y="1437"/>
                </a:lnTo>
                <a:lnTo>
                  <a:pt x="700" y="1477"/>
                </a:lnTo>
                <a:lnTo>
                  <a:pt x="757" y="1517"/>
                </a:lnTo>
                <a:lnTo>
                  <a:pt x="757" y="1517"/>
                </a:lnTo>
                <a:lnTo>
                  <a:pt x="788" y="1493"/>
                </a:lnTo>
                <a:lnTo>
                  <a:pt x="818" y="1468"/>
                </a:lnTo>
                <a:lnTo>
                  <a:pt x="846" y="1443"/>
                </a:lnTo>
                <a:lnTo>
                  <a:pt x="874" y="1417"/>
                </a:lnTo>
                <a:lnTo>
                  <a:pt x="900" y="1391"/>
                </a:lnTo>
                <a:lnTo>
                  <a:pt x="925" y="1363"/>
                </a:lnTo>
                <a:lnTo>
                  <a:pt x="947" y="1336"/>
                </a:lnTo>
                <a:lnTo>
                  <a:pt x="969" y="1307"/>
                </a:lnTo>
                <a:lnTo>
                  <a:pt x="987" y="1278"/>
                </a:lnTo>
                <a:lnTo>
                  <a:pt x="1005" y="1248"/>
                </a:lnTo>
                <a:lnTo>
                  <a:pt x="1013" y="1232"/>
                </a:lnTo>
                <a:lnTo>
                  <a:pt x="1020" y="1217"/>
                </a:lnTo>
                <a:lnTo>
                  <a:pt x="1026" y="1201"/>
                </a:lnTo>
                <a:lnTo>
                  <a:pt x="1032" y="1185"/>
                </a:lnTo>
                <a:lnTo>
                  <a:pt x="1037" y="1169"/>
                </a:lnTo>
                <a:lnTo>
                  <a:pt x="1043" y="1152"/>
                </a:lnTo>
                <a:lnTo>
                  <a:pt x="1047" y="1135"/>
                </a:lnTo>
                <a:lnTo>
                  <a:pt x="1050" y="1118"/>
                </a:lnTo>
                <a:lnTo>
                  <a:pt x="1052" y="1101"/>
                </a:lnTo>
                <a:lnTo>
                  <a:pt x="1054" y="1083"/>
                </a:lnTo>
                <a:lnTo>
                  <a:pt x="1055" y="1065"/>
                </a:lnTo>
                <a:lnTo>
                  <a:pt x="1056" y="1046"/>
                </a:lnTo>
                <a:lnTo>
                  <a:pt x="1056" y="1046"/>
                </a:lnTo>
                <a:lnTo>
                  <a:pt x="1055" y="1022"/>
                </a:lnTo>
                <a:lnTo>
                  <a:pt x="1053" y="998"/>
                </a:lnTo>
                <a:lnTo>
                  <a:pt x="1050" y="975"/>
                </a:lnTo>
                <a:lnTo>
                  <a:pt x="1045" y="951"/>
                </a:lnTo>
                <a:lnTo>
                  <a:pt x="1038" y="929"/>
                </a:lnTo>
                <a:lnTo>
                  <a:pt x="1031" y="906"/>
                </a:lnTo>
                <a:lnTo>
                  <a:pt x="1023" y="885"/>
                </a:lnTo>
                <a:lnTo>
                  <a:pt x="1013" y="864"/>
                </a:lnTo>
                <a:lnTo>
                  <a:pt x="1003" y="843"/>
                </a:lnTo>
                <a:lnTo>
                  <a:pt x="990" y="823"/>
                </a:lnTo>
                <a:lnTo>
                  <a:pt x="978" y="802"/>
                </a:lnTo>
                <a:lnTo>
                  <a:pt x="965" y="783"/>
                </a:lnTo>
                <a:lnTo>
                  <a:pt x="951" y="763"/>
                </a:lnTo>
                <a:lnTo>
                  <a:pt x="935" y="745"/>
                </a:lnTo>
                <a:lnTo>
                  <a:pt x="919" y="726"/>
                </a:lnTo>
                <a:lnTo>
                  <a:pt x="901" y="707"/>
                </a:lnTo>
                <a:lnTo>
                  <a:pt x="884" y="690"/>
                </a:lnTo>
                <a:lnTo>
                  <a:pt x="866" y="671"/>
                </a:lnTo>
                <a:lnTo>
                  <a:pt x="828" y="637"/>
                </a:lnTo>
                <a:lnTo>
                  <a:pt x="788" y="603"/>
                </a:lnTo>
                <a:lnTo>
                  <a:pt x="746" y="570"/>
                </a:lnTo>
                <a:lnTo>
                  <a:pt x="702" y="538"/>
                </a:lnTo>
                <a:lnTo>
                  <a:pt x="658" y="506"/>
                </a:lnTo>
                <a:lnTo>
                  <a:pt x="568" y="443"/>
                </a:lnTo>
                <a:lnTo>
                  <a:pt x="568" y="443"/>
                </a:lnTo>
                <a:lnTo>
                  <a:pt x="486" y="385"/>
                </a:lnTo>
                <a:lnTo>
                  <a:pt x="448" y="357"/>
                </a:lnTo>
                <a:lnTo>
                  <a:pt x="409" y="328"/>
                </a:lnTo>
                <a:lnTo>
                  <a:pt x="372" y="300"/>
                </a:lnTo>
                <a:lnTo>
                  <a:pt x="337" y="271"/>
                </a:lnTo>
                <a:lnTo>
                  <a:pt x="306" y="242"/>
                </a:lnTo>
                <a:lnTo>
                  <a:pt x="276" y="214"/>
                </a:lnTo>
                <a:lnTo>
                  <a:pt x="784" y="214"/>
                </a:lnTo>
                <a:lnTo>
                  <a:pt x="784" y="214"/>
                </a:lnTo>
                <a:lnTo>
                  <a:pt x="767" y="231"/>
                </a:lnTo>
                <a:lnTo>
                  <a:pt x="748" y="248"/>
                </a:lnTo>
                <a:lnTo>
                  <a:pt x="730" y="266"/>
                </a:lnTo>
                <a:lnTo>
                  <a:pt x="709" y="283"/>
                </a:lnTo>
                <a:lnTo>
                  <a:pt x="666" y="318"/>
                </a:lnTo>
                <a:lnTo>
                  <a:pt x="621" y="352"/>
                </a:lnTo>
                <a:lnTo>
                  <a:pt x="621" y="352"/>
                </a:lnTo>
                <a:lnTo>
                  <a:pt x="629" y="357"/>
                </a:lnTo>
                <a:lnTo>
                  <a:pt x="629" y="357"/>
                </a:lnTo>
                <a:lnTo>
                  <a:pt x="697" y="405"/>
                </a:lnTo>
                <a:lnTo>
                  <a:pt x="765" y="454"/>
                </a:lnTo>
                <a:lnTo>
                  <a:pt x="765" y="454"/>
                </a:lnTo>
                <a:lnTo>
                  <a:pt x="794" y="430"/>
                </a:lnTo>
                <a:lnTo>
                  <a:pt x="822" y="408"/>
                </a:lnTo>
                <a:lnTo>
                  <a:pt x="848" y="384"/>
                </a:lnTo>
                <a:lnTo>
                  <a:pt x="874" y="360"/>
                </a:lnTo>
                <a:lnTo>
                  <a:pt x="899" y="335"/>
                </a:lnTo>
                <a:lnTo>
                  <a:pt x="922" y="311"/>
                </a:lnTo>
                <a:lnTo>
                  <a:pt x="944" y="285"/>
                </a:lnTo>
                <a:lnTo>
                  <a:pt x="965" y="259"/>
                </a:lnTo>
                <a:lnTo>
                  <a:pt x="983" y="232"/>
                </a:lnTo>
                <a:lnTo>
                  <a:pt x="1000" y="204"/>
                </a:lnTo>
                <a:lnTo>
                  <a:pt x="1015" y="176"/>
                </a:lnTo>
                <a:lnTo>
                  <a:pt x="1027" y="146"/>
                </a:lnTo>
                <a:lnTo>
                  <a:pt x="1033" y="132"/>
                </a:lnTo>
                <a:lnTo>
                  <a:pt x="1038" y="117"/>
                </a:lnTo>
                <a:lnTo>
                  <a:pt x="1043" y="101"/>
                </a:lnTo>
                <a:lnTo>
                  <a:pt x="1047" y="86"/>
                </a:lnTo>
                <a:lnTo>
                  <a:pt x="1050" y="70"/>
                </a:lnTo>
                <a:lnTo>
                  <a:pt x="1052" y="54"/>
                </a:lnTo>
                <a:lnTo>
                  <a:pt x="1054" y="38"/>
                </a:lnTo>
                <a:lnTo>
                  <a:pt x="1055" y="22"/>
                </a:lnTo>
                <a:lnTo>
                  <a:pt x="1055" y="22"/>
                </a:lnTo>
                <a:lnTo>
                  <a:pt x="1055" y="16"/>
                </a:lnTo>
                <a:lnTo>
                  <a:pt x="1054" y="13"/>
                </a:lnTo>
                <a:lnTo>
                  <a:pt x="1052" y="9"/>
                </a:lnTo>
                <a:lnTo>
                  <a:pt x="1050" y="6"/>
                </a:lnTo>
                <a:lnTo>
                  <a:pt x="1047" y="4"/>
                </a:lnTo>
                <a:lnTo>
                  <a:pt x="1043" y="2"/>
                </a:lnTo>
                <a:lnTo>
                  <a:pt x="1038" y="0"/>
                </a:lnTo>
                <a:lnTo>
                  <a:pt x="1034" y="0"/>
                </a:lnTo>
                <a:lnTo>
                  <a:pt x="909" y="0"/>
                </a:lnTo>
                <a:lnTo>
                  <a:pt x="909" y="0"/>
                </a:lnTo>
                <a:lnTo>
                  <a:pt x="905" y="0"/>
                </a:lnTo>
                <a:lnTo>
                  <a:pt x="900" y="2"/>
                </a:lnTo>
                <a:lnTo>
                  <a:pt x="897" y="4"/>
                </a:lnTo>
                <a:lnTo>
                  <a:pt x="894" y="6"/>
                </a:lnTo>
                <a:lnTo>
                  <a:pt x="891" y="9"/>
                </a:lnTo>
                <a:lnTo>
                  <a:pt x="889" y="13"/>
                </a:lnTo>
                <a:lnTo>
                  <a:pt x="887" y="16"/>
                </a:lnTo>
                <a:lnTo>
                  <a:pt x="887" y="22"/>
                </a:lnTo>
                <a:lnTo>
                  <a:pt x="887" y="22"/>
                </a:lnTo>
                <a:lnTo>
                  <a:pt x="884" y="38"/>
                </a:lnTo>
                <a:lnTo>
                  <a:pt x="881" y="55"/>
                </a:lnTo>
                <a:lnTo>
                  <a:pt x="876" y="72"/>
                </a:lnTo>
                <a:lnTo>
                  <a:pt x="870" y="88"/>
                </a:lnTo>
                <a:lnTo>
                  <a:pt x="187" y="88"/>
                </a:lnTo>
                <a:lnTo>
                  <a:pt x="187" y="88"/>
                </a:lnTo>
                <a:lnTo>
                  <a:pt x="181" y="72"/>
                </a:lnTo>
                <a:lnTo>
                  <a:pt x="176" y="55"/>
                </a:lnTo>
                <a:lnTo>
                  <a:pt x="172" y="38"/>
                </a:lnTo>
                <a:lnTo>
                  <a:pt x="169" y="22"/>
                </a:lnTo>
                <a:lnTo>
                  <a:pt x="169" y="22"/>
                </a:lnTo>
                <a:lnTo>
                  <a:pt x="169" y="16"/>
                </a:lnTo>
                <a:lnTo>
                  <a:pt x="167" y="13"/>
                </a:lnTo>
                <a:lnTo>
                  <a:pt x="164" y="9"/>
                </a:lnTo>
                <a:lnTo>
                  <a:pt x="161" y="6"/>
                </a:lnTo>
                <a:lnTo>
                  <a:pt x="158" y="4"/>
                </a:lnTo>
                <a:lnTo>
                  <a:pt x="155" y="2"/>
                </a:lnTo>
                <a:lnTo>
                  <a:pt x="151" y="0"/>
                </a:lnTo>
                <a:lnTo>
                  <a:pt x="147" y="0"/>
                </a:lnTo>
                <a:lnTo>
                  <a:pt x="21" y="0"/>
                </a:lnTo>
                <a:lnTo>
                  <a:pt x="21" y="0"/>
                </a:lnTo>
                <a:lnTo>
                  <a:pt x="17" y="0"/>
                </a:lnTo>
                <a:lnTo>
                  <a:pt x="13" y="2"/>
                </a:lnTo>
                <a:lnTo>
                  <a:pt x="9" y="4"/>
                </a:lnTo>
                <a:lnTo>
                  <a:pt x="6" y="6"/>
                </a:lnTo>
                <a:lnTo>
                  <a:pt x="4" y="9"/>
                </a:lnTo>
                <a:lnTo>
                  <a:pt x="2" y="13"/>
                </a:lnTo>
                <a:lnTo>
                  <a:pt x="1" y="16"/>
                </a:lnTo>
                <a:lnTo>
                  <a:pt x="1" y="22"/>
                </a:lnTo>
                <a:lnTo>
                  <a:pt x="1" y="22"/>
                </a:lnTo>
                <a:lnTo>
                  <a:pt x="3" y="43"/>
                </a:lnTo>
                <a:lnTo>
                  <a:pt x="6" y="66"/>
                </a:lnTo>
                <a:lnTo>
                  <a:pt x="10" y="87"/>
                </a:lnTo>
                <a:lnTo>
                  <a:pt x="15" y="107"/>
                </a:lnTo>
                <a:lnTo>
                  <a:pt x="22" y="128"/>
                </a:lnTo>
                <a:lnTo>
                  <a:pt x="30" y="148"/>
                </a:lnTo>
                <a:lnTo>
                  <a:pt x="39" y="168"/>
                </a:lnTo>
                <a:lnTo>
                  <a:pt x="48" y="187"/>
                </a:lnTo>
                <a:lnTo>
                  <a:pt x="59" y="207"/>
                </a:lnTo>
                <a:lnTo>
                  <a:pt x="70" y="225"/>
                </a:lnTo>
                <a:lnTo>
                  <a:pt x="83" y="243"/>
                </a:lnTo>
                <a:lnTo>
                  <a:pt x="96" y="262"/>
                </a:lnTo>
                <a:lnTo>
                  <a:pt x="110" y="280"/>
                </a:lnTo>
                <a:lnTo>
                  <a:pt x="126" y="297"/>
                </a:lnTo>
                <a:lnTo>
                  <a:pt x="141" y="315"/>
                </a:lnTo>
                <a:lnTo>
                  <a:pt x="157" y="331"/>
                </a:lnTo>
                <a:lnTo>
                  <a:pt x="191" y="365"/>
                </a:lnTo>
                <a:lnTo>
                  <a:pt x="228" y="398"/>
                </a:lnTo>
                <a:lnTo>
                  <a:pt x="266" y="429"/>
                </a:lnTo>
                <a:lnTo>
                  <a:pt x="306" y="460"/>
                </a:lnTo>
                <a:lnTo>
                  <a:pt x="346" y="491"/>
                </a:lnTo>
                <a:lnTo>
                  <a:pt x="388" y="521"/>
                </a:lnTo>
                <a:lnTo>
                  <a:pt x="473" y="580"/>
                </a:lnTo>
                <a:lnTo>
                  <a:pt x="473" y="580"/>
                </a:lnTo>
                <a:lnTo>
                  <a:pt x="526" y="617"/>
                </a:lnTo>
                <a:lnTo>
                  <a:pt x="579" y="655"/>
                </a:lnTo>
                <a:lnTo>
                  <a:pt x="632" y="694"/>
                </a:lnTo>
                <a:lnTo>
                  <a:pt x="681" y="733"/>
                </a:lnTo>
                <a:lnTo>
                  <a:pt x="381" y="733"/>
                </a:lnTo>
                <a:lnTo>
                  <a:pt x="381" y="733"/>
                </a:lnTo>
                <a:lnTo>
                  <a:pt x="411" y="709"/>
                </a:lnTo>
                <a:lnTo>
                  <a:pt x="441" y="686"/>
                </a:lnTo>
                <a:lnTo>
                  <a:pt x="441" y="686"/>
                </a:lnTo>
                <a:lnTo>
                  <a:pt x="413" y="666"/>
                </a:lnTo>
                <a:lnTo>
                  <a:pt x="413" y="666"/>
                </a:lnTo>
                <a:lnTo>
                  <a:pt x="356" y="626"/>
                </a:lnTo>
                <a:lnTo>
                  <a:pt x="298" y="585"/>
                </a:lnTo>
                <a:lnTo>
                  <a:pt x="298" y="585"/>
                </a:lnTo>
                <a:lnTo>
                  <a:pt x="268" y="609"/>
                </a:lnTo>
                <a:lnTo>
                  <a:pt x="238" y="635"/>
                </a:lnTo>
                <a:lnTo>
                  <a:pt x="209" y="659"/>
                </a:lnTo>
                <a:lnTo>
                  <a:pt x="182" y="686"/>
                </a:lnTo>
                <a:lnTo>
                  <a:pt x="156" y="711"/>
                </a:lnTo>
                <a:lnTo>
                  <a:pt x="132" y="739"/>
                </a:lnTo>
                <a:lnTo>
                  <a:pt x="108" y="766"/>
                </a:lnTo>
                <a:lnTo>
                  <a:pt x="88" y="795"/>
                </a:lnTo>
                <a:lnTo>
                  <a:pt x="68" y="825"/>
                </a:lnTo>
                <a:lnTo>
                  <a:pt x="51" y="854"/>
                </a:lnTo>
                <a:lnTo>
                  <a:pt x="43" y="870"/>
                </a:lnTo>
                <a:lnTo>
                  <a:pt x="36" y="885"/>
                </a:lnTo>
                <a:lnTo>
                  <a:pt x="30" y="901"/>
                </a:lnTo>
                <a:lnTo>
                  <a:pt x="23" y="918"/>
                </a:lnTo>
                <a:lnTo>
                  <a:pt x="18" y="934"/>
                </a:lnTo>
                <a:lnTo>
                  <a:pt x="13" y="950"/>
                </a:lnTo>
                <a:lnTo>
                  <a:pt x="10" y="967"/>
                </a:lnTo>
                <a:lnTo>
                  <a:pt x="6" y="984"/>
                </a:lnTo>
                <a:lnTo>
                  <a:pt x="4" y="1001"/>
                </a:lnTo>
                <a:lnTo>
                  <a:pt x="2" y="1019"/>
                </a:lnTo>
                <a:lnTo>
                  <a:pt x="1" y="1037"/>
                </a:lnTo>
                <a:lnTo>
                  <a:pt x="0" y="1056"/>
                </a:lnTo>
                <a:lnTo>
                  <a:pt x="0" y="1056"/>
                </a:lnTo>
                <a:lnTo>
                  <a:pt x="1" y="1080"/>
                </a:lnTo>
                <a:lnTo>
                  <a:pt x="3" y="1104"/>
                </a:lnTo>
                <a:lnTo>
                  <a:pt x="7" y="1128"/>
                </a:lnTo>
                <a:lnTo>
                  <a:pt x="11" y="1151"/>
                </a:lnTo>
                <a:lnTo>
                  <a:pt x="17" y="1173"/>
                </a:lnTo>
                <a:lnTo>
                  <a:pt x="24" y="1196"/>
                </a:lnTo>
                <a:lnTo>
                  <a:pt x="34" y="1217"/>
                </a:lnTo>
                <a:lnTo>
                  <a:pt x="43" y="1239"/>
                </a:lnTo>
                <a:lnTo>
                  <a:pt x="53" y="1259"/>
                </a:lnTo>
                <a:lnTo>
                  <a:pt x="65" y="1279"/>
                </a:lnTo>
                <a:lnTo>
                  <a:pt x="78" y="1300"/>
                </a:lnTo>
                <a:lnTo>
                  <a:pt x="91" y="1319"/>
                </a:lnTo>
                <a:lnTo>
                  <a:pt x="106" y="1339"/>
                </a:lnTo>
                <a:lnTo>
                  <a:pt x="122" y="1358"/>
                </a:lnTo>
                <a:lnTo>
                  <a:pt x="137" y="1376"/>
                </a:lnTo>
                <a:lnTo>
                  <a:pt x="154" y="1395"/>
                </a:lnTo>
                <a:lnTo>
                  <a:pt x="172" y="1412"/>
                </a:lnTo>
                <a:lnTo>
                  <a:pt x="190" y="1431"/>
                </a:lnTo>
                <a:lnTo>
                  <a:pt x="228" y="1465"/>
                </a:lnTo>
                <a:lnTo>
                  <a:pt x="269" y="1499"/>
                </a:lnTo>
                <a:lnTo>
                  <a:pt x="311" y="1533"/>
                </a:lnTo>
                <a:lnTo>
                  <a:pt x="354" y="1564"/>
                </a:lnTo>
                <a:lnTo>
                  <a:pt x="398" y="1597"/>
                </a:lnTo>
                <a:lnTo>
                  <a:pt x="487" y="1660"/>
                </a:lnTo>
                <a:lnTo>
                  <a:pt x="487" y="1660"/>
                </a:lnTo>
                <a:lnTo>
                  <a:pt x="525" y="1686"/>
                </a:lnTo>
                <a:lnTo>
                  <a:pt x="525" y="1686"/>
                </a:lnTo>
                <a:lnTo>
                  <a:pt x="533" y="1692"/>
                </a:lnTo>
                <a:lnTo>
                  <a:pt x="533" y="1692"/>
                </a:lnTo>
                <a:lnTo>
                  <a:pt x="562" y="1712"/>
                </a:lnTo>
                <a:lnTo>
                  <a:pt x="562" y="1712"/>
                </a:lnTo>
                <a:lnTo>
                  <a:pt x="574" y="1721"/>
                </a:lnTo>
                <a:lnTo>
                  <a:pt x="574" y="1721"/>
                </a:lnTo>
                <a:lnTo>
                  <a:pt x="599" y="1738"/>
                </a:lnTo>
                <a:lnTo>
                  <a:pt x="599" y="1738"/>
                </a:lnTo>
                <a:lnTo>
                  <a:pt x="612" y="1748"/>
                </a:lnTo>
                <a:lnTo>
                  <a:pt x="612" y="1748"/>
                </a:lnTo>
                <a:lnTo>
                  <a:pt x="634" y="1764"/>
                </a:lnTo>
                <a:lnTo>
                  <a:pt x="634" y="1764"/>
                </a:lnTo>
                <a:lnTo>
                  <a:pt x="648" y="1775"/>
                </a:lnTo>
                <a:lnTo>
                  <a:pt x="648" y="1775"/>
                </a:lnTo>
                <a:lnTo>
                  <a:pt x="667" y="1790"/>
                </a:lnTo>
                <a:lnTo>
                  <a:pt x="667" y="1790"/>
                </a:lnTo>
                <a:lnTo>
                  <a:pt x="682" y="1802"/>
                </a:lnTo>
                <a:lnTo>
                  <a:pt x="682" y="1802"/>
                </a:lnTo>
                <a:lnTo>
                  <a:pt x="700" y="1816"/>
                </a:lnTo>
                <a:lnTo>
                  <a:pt x="700" y="1816"/>
                </a:lnTo>
                <a:lnTo>
                  <a:pt x="714" y="1828"/>
                </a:lnTo>
                <a:lnTo>
                  <a:pt x="714" y="1828"/>
                </a:lnTo>
                <a:lnTo>
                  <a:pt x="731" y="1842"/>
                </a:lnTo>
                <a:lnTo>
                  <a:pt x="731" y="1842"/>
                </a:lnTo>
                <a:lnTo>
                  <a:pt x="744" y="1855"/>
                </a:lnTo>
                <a:lnTo>
                  <a:pt x="744" y="1855"/>
                </a:lnTo>
                <a:lnTo>
                  <a:pt x="754" y="1864"/>
                </a:lnTo>
                <a:lnTo>
                  <a:pt x="296" y="1864"/>
                </a:lnTo>
                <a:lnTo>
                  <a:pt x="296" y="1864"/>
                </a:lnTo>
                <a:lnTo>
                  <a:pt x="328" y="1835"/>
                </a:lnTo>
                <a:lnTo>
                  <a:pt x="362" y="1807"/>
                </a:lnTo>
                <a:lnTo>
                  <a:pt x="397" y="1778"/>
                </a:lnTo>
                <a:lnTo>
                  <a:pt x="434" y="1750"/>
                </a:lnTo>
                <a:lnTo>
                  <a:pt x="434" y="1750"/>
                </a:lnTo>
                <a:lnTo>
                  <a:pt x="427" y="1745"/>
                </a:lnTo>
                <a:lnTo>
                  <a:pt x="427" y="1745"/>
                </a:lnTo>
                <a:lnTo>
                  <a:pt x="360" y="1698"/>
                </a:lnTo>
                <a:lnTo>
                  <a:pt x="291" y="1648"/>
                </a:lnTo>
                <a:lnTo>
                  <a:pt x="291" y="1648"/>
                </a:lnTo>
                <a:lnTo>
                  <a:pt x="263" y="1672"/>
                </a:lnTo>
                <a:lnTo>
                  <a:pt x="234" y="1694"/>
                </a:lnTo>
                <a:lnTo>
                  <a:pt x="207" y="1719"/>
                </a:lnTo>
                <a:lnTo>
                  <a:pt x="182" y="1742"/>
                </a:lnTo>
                <a:lnTo>
                  <a:pt x="156" y="1767"/>
                </a:lnTo>
                <a:lnTo>
                  <a:pt x="134" y="1792"/>
                </a:lnTo>
                <a:lnTo>
                  <a:pt x="111" y="1818"/>
                </a:lnTo>
                <a:lnTo>
                  <a:pt x="91" y="1843"/>
                </a:lnTo>
                <a:lnTo>
                  <a:pt x="72" y="1871"/>
                </a:lnTo>
                <a:lnTo>
                  <a:pt x="56" y="1899"/>
                </a:lnTo>
                <a:lnTo>
                  <a:pt x="41" y="1927"/>
                </a:lnTo>
                <a:lnTo>
                  <a:pt x="29" y="1956"/>
                </a:lnTo>
                <a:lnTo>
                  <a:pt x="22" y="1971"/>
                </a:lnTo>
                <a:lnTo>
                  <a:pt x="17" y="1985"/>
                </a:lnTo>
                <a:lnTo>
                  <a:pt x="13" y="2001"/>
                </a:lnTo>
                <a:lnTo>
                  <a:pt x="9" y="2017"/>
                </a:lnTo>
                <a:lnTo>
                  <a:pt x="6" y="2032"/>
                </a:lnTo>
                <a:lnTo>
                  <a:pt x="4" y="2049"/>
                </a:lnTo>
                <a:lnTo>
                  <a:pt x="2" y="2065"/>
                </a:lnTo>
                <a:lnTo>
                  <a:pt x="1" y="2082"/>
                </a:lnTo>
                <a:lnTo>
                  <a:pt x="1" y="2082"/>
                </a:lnTo>
                <a:lnTo>
                  <a:pt x="1" y="2086"/>
                </a:lnTo>
                <a:lnTo>
                  <a:pt x="2" y="2090"/>
                </a:lnTo>
                <a:lnTo>
                  <a:pt x="4" y="2093"/>
                </a:lnTo>
                <a:lnTo>
                  <a:pt x="6" y="2096"/>
                </a:lnTo>
                <a:lnTo>
                  <a:pt x="9" y="2099"/>
                </a:lnTo>
                <a:lnTo>
                  <a:pt x="13" y="2101"/>
                </a:lnTo>
                <a:lnTo>
                  <a:pt x="17" y="2102"/>
                </a:lnTo>
                <a:lnTo>
                  <a:pt x="21" y="2102"/>
                </a:lnTo>
                <a:lnTo>
                  <a:pt x="147" y="2102"/>
                </a:lnTo>
                <a:lnTo>
                  <a:pt x="147" y="2102"/>
                </a:lnTo>
                <a:lnTo>
                  <a:pt x="151" y="2102"/>
                </a:lnTo>
                <a:lnTo>
                  <a:pt x="155" y="2101"/>
                </a:lnTo>
                <a:lnTo>
                  <a:pt x="158" y="2099"/>
                </a:lnTo>
                <a:lnTo>
                  <a:pt x="161" y="2096"/>
                </a:lnTo>
                <a:lnTo>
                  <a:pt x="164" y="2093"/>
                </a:lnTo>
                <a:lnTo>
                  <a:pt x="167" y="2090"/>
                </a:lnTo>
                <a:lnTo>
                  <a:pt x="169" y="2086"/>
                </a:lnTo>
                <a:lnTo>
                  <a:pt x="169" y="2082"/>
                </a:lnTo>
                <a:lnTo>
                  <a:pt x="169" y="2082"/>
                </a:lnTo>
                <a:lnTo>
                  <a:pt x="171" y="2069"/>
                </a:lnTo>
                <a:lnTo>
                  <a:pt x="173" y="2058"/>
                </a:lnTo>
                <a:lnTo>
                  <a:pt x="179" y="2035"/>
                </a:lnTo>
                <a:lnTo>
                  <a:pt x="187" y="2012"/>
                </a:lnTo>
                <a:lnTo>
                  <a:pt x="197" y="1990"/>
                </a:lnTo>
                <a:lnTo>
                  <a:pt x="857" y="1990"/>
                </a:lnTo>
                <a:lnTo>
                  <a:pt x="857" y="1990"/>
                </a:lnTo>
                <a:lnTo>
                  <a:pt x="858" y="1991"/>
                </a:lnTo>
                <a:lnTo>
                  <a:pt x="858" y="1991"/>
                </a:lnTo>
                <a:lnTo>
                  <a:pt x="865" y="2005"/>
                </a:lnTo>
                <a:lnTo>
                  <a:pt x="865" y="2005"/>
                </a:lnTo>
                <a:lnTo>
                  <a:pt x="871" y="2018"/>
                </a:lnTo>
                <a:lnTo>
                  <a:pt x="871" y="2018"/>
                </a:lnTo>
                <a:lnTo>
                  <a:pt x="876" y="2033"/>
                </a:lnTo>
                <a:lnTo>
                  <a:pt x="876" y="2033"/>
                </a:lnTo>
                <a:lnTo>
                  <a:pt x="880" y="2047"/>
                </a:lnTo>
                <a:lnTo>
                  <a:pt x="880" y="2047"/>
                </a:lnTo>
                <a:lnTo>
                  <a:pt x="884" y="2063"/>
                </a:lnTo>
                <a:lnTo>
                  <a:pt x="884" y="2063"/>
                </a:lnTo>
                <a:lnTo>
                  <a:pt x="886" y="2076"/>
                </a:lnTo>
                <a:lnTo>
                  <a:pt x="886" y="2076"/>
                </a:lnTo>
                <a:lnTo>
                  <a:pt x="887" y="2090"/>
                </a:lnTo>
                <a:lnTo>
                  <a:pt x="888" y="2102"/>
                </a:lnTo>
                <a:lnTo>
                  <a:pt x="909" y="2102"/>
                </a:lnTo>
                <a:lnTo>
                  <a:pt x="1034" y="2102"/>
                </a:lnTo>
                <a:lnTo>
                  <a:pt x="1056" y="2102"/>
                </a:lnTo>
                <a:lnTo>
                  <a:pt x="1056" y="2102"/>
                </a:lnTo>
                <a:lnTo>
                  <a:pt x="1055" y="2082"/>
                </a:lnTo>
                <a:lnTo>
                  <a:pt x="1055" y="2082"/>
                </a:lnTo>
                <a:lnTo>
                  <a:pt x="1055" y="2082"/>
                </a:lnTo>
                <a:lnTo>
                  <a:pt x="1055" y="2082"/>
                </a:lnTo>
                <a:close/>
                <a:moveTo>
                  <a:pt x="249" y="858"/>
                </a:moveTo>
                <a:lnTo>
                  <a:pt x="811" y="858"/>
                </a:lnTo>
                <a:lnTo>
                  <a:pt x="811" y="858"/>
                </a:lnTo>
                <a:lnTo>
                  <a:pt x="822" y="874"/>
                </a:lnTo>
                <a:lnTo>
                  <a:pt x="833" y="889"/>
                </a:lnTo>
                <a:lnTo>
                  <a:pt x="843" y="904"/>
                </a:lnTo>
                <a:lnTo>
                  <a:pt x="852" y="920"/>
                </a:lnTo>
                <a:lnTo>
                  <a:pt x="861" y="936"/>
                </a:lnTo>
                <a:lnTo>
                  <a:pt x="868" y="951"/>
                </a:lnTo>
                <a:lnTo>
                  <a:pt x="874" y="968"/>
                </a:lnTo>
                <a:lnTo>
                  <a:pt x="879" y="984"/>
                </a:lnTo>
                <a:lnTo>
                  <a:pt x="179" y="984"/>
                </a:lnTo>
                <a:lnTo>
                  <a:pt x="179" y="984"/>
                </a:lnTo>
                <a:lnTo>
                  <a:pt x="184" y="968"/>
                </a:lnTo>
                <a:lnTo>
                  <a:pt x="191" y="951"/>
                </a:lnTo>
                <a:lnTo>
                  <a:pt x="198" y="936"/>
                </a:lnTo>
                <a:lnTo>
                  <a:pt x="206" y="920"/>
                </a:lnTo>
                <a:lnTo>
                  <a:pt x="217" y="904"/>
                </a:lnTo>
                <a:lnTo>
                  <a:pt x="227" y="889"/>
                </a:lnTo>
                <a:lnTo>
                  <a:pt x="238" y="874"/>
                </a:lnTo>
                <a:lnTo>
                  <a:pt x="249" y="858"/>
                </a:lnTo>
                <a:lnTo>
                  <a:pt x="249" y="858"/>
                </a:lnTo>
                <a:close/>
                <a:moveTo>
                  <a:pt x="879" y="1110"/>
                </a:moveTo>
                <a:lnTo>
                  <a:pt x="879" y="1110"/>
                </a:lnTo>
                <a:lnTo>
                  <a:pt x="875" y="1126"/>
                </a:lnTo>
                <a:lnTo>
                  <a:pt x="869" y="1142"/>
                </a:lnTo>
                <a:lnTo>
                  <a:pt x="862" y="1158"/>
                </a:lnTo>
                <a:lnTo>
                  <a:pt x="853" y="1174"/>
                </a:lnTo>
                <a:lnTo>
                  <a:pt x="845" y="1189"/>
                </a:lnTo>
                <a:lnTo>
                  <a:pt x="835" y="1205"/>
                </a:lnTo>
                <a:lnTo>
                  <a:pt x="825" y="1220"/>
                </a:lnTo>
                <a:lnTo>
                  <a:pt x="813" y="1235"/>
                </a:lnTo>
                <a:lnTo>
                  <a:pt x="239" y="1235"/>
                </a:lnTo>
                <a:lnTo>
                  <a:pt x="239" y="1235"/>
                </a:lnTo>
                <a:lnTo>
                  <a:pt x="228" y="1220"/>
                </a:lnTo>
                <a:lnTo>
                  <a:pt x="218" y="1205"/>
                </a:lnTo>
                <a:lnTo>
                  <a:pt x="207" y="1189"/>
                </a:lnTo>
                <a:lnTo>
                  <a:pt x="199" y="1174"/>
                </a:lnTo>
                <a:lnTo>
                  <a:pt x="191" y="1158"/>
                </a:lnTo>
                <a:lnTo>
                  <a:pt x="185" y="1142"/>
                </a:lnTo>
                <a:lnTo>
                  <a:pt x="179" y="1126"/>
                </a:lnTo>
                <a:lnTo>
                  <a:pt x="175" y="1110"/>
                </a:lnTo>
                <a:lnTo>
                  <a:pt x="879" y="11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8" name="Graphic 157">
            <a:extLst>
              <a:ext uri="{FF2B5EF4-FFF2-40B4-BE49-F238E27FC236}">
                <a16:creationId xmlns:a16="http://schemas.microsoft.com/office/drawing/2014/main" id="{1B9D0EFA-37E0-4B63-A4B5-CB0BA6E394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2604" y="4499655"/>
            <a:ext cx="348384" cy="636996"/>
          </a:xfrm>
          <a:prstGeom prst="rect">
            <a:avLst/>
          </a:prstGeom>
        </p:spPr>
      </p:pic>
      <p:pic>
        <p:nvPicPr>
          <p:cNvPr id="1029" name="Graphic 1028">
            <a:extLst>
              <a:ext uri="{FF2B5EF4-FFF2-40B4-BE49-F238E27FC236}">
                <a16:creationId xmlns:a16="http://schemas.microsoft.com/office/drawing/2014/main" id="{B1233586-B893-4029-B205-6324F40FF17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2661" y="4441918"/>
            <a:ext cx="334926" cy="3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1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2">
            <a:extLst>
              <a:ext uri="{FF2B5EF4-FFF2-40B4-BE49-F238E27FC236}">
                <a16:creationId xmlns:a16="http://schemas.microsoft.com/office/drawing/2014/main" id="{6F91DA46-AB0D-4BFA-BE77-D476804DC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11356"/>
              </p:ext>
            </p:extLst>
          </p:nvPr>
        </p:nvGraphicFramePr>
        <p:xfrm>
          <a:off x="454948" y="1382856"/>
          <a:ext cx="8302310" cy="3607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0462">
                  <a:extLst>
                    <a:ext uri="{9D8B030D-6E8A-4147-A177-3AD203B41FA5}">
                      <a16:colId xmlns:a16="http://schemas.microsoft.com/office/drawing/2014/main" val="4015476777"/>
                    </a:ext>
                  </a:extLst>
                </a:gridCol>
                <a:gridCol w="1660462">
                  <a:extLst>
                    <a:ext uri="{9D8B030D-6E8A-4147-A177-3AD203B41FA5}">
                      <a16:colId xmlns:a16="http://schemas.microsoft.com/office/drawing/2014/main" val="1522753709"/>
                    </a:ext>
                  </a:extLst>
                </a:gridCol>
                <a:gridCol w="1660462">
                  <a:extLst>
                    <a:ext uri="{9D8B030D-6E8A-4147-A177-3AD203B41FA5}">
                      <a16:colId xmlns:a16="http://schemas.microsoft.com/office/drawing/2014/main" val="3097747512"/>
                    </a:ext>
                  </a:extLst>
                </a:gridCol>
                <a:gridCol w="1660462">
                  <a:extLst>
                    <a:ext uri="{9D8B030D-6E8A-4147-A177-3AD203B41FA5}">
                      <a16:colId xmlns:a16="http://schemas.microsoft.com/office/drawing/2014/main" val="1567994825"/>
                    </a:ext>
                  </a:extLst>
                </a:gridCol>
                <a:gridCol w="1660462">
                  <a:extLst>
                    <a:ext uri="{9D8B030D-6E8A-4147-A177-3AD203B41FA5}">
                      <a16:colId xmlns:a16="http://schemas.microsoft.com/office/drawing/2014/main" val="3896218207"/>
                    </a:ext>
                  </a:extLst>
                </a:gridCol>
              </a:tblGrid>
              <a:tr h="112875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9352710"/>
                  </a:ext>
                </a:extLst>
              </a:tr>
              <a:tr h="826246"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50811"/>
                  </a:ext>
                </a:extLst>
              </a:tr>
              <a:tr h="82624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5925432"/>
                  </a:ext>
                </a:extLst>
              </a:tr>
              <a:tr h="826246"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18807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Facility Design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A6768-87B3-4760-9948-1B2BF026AA43}"/>
              </a:ext>
            </a:extLst>
          </p:cNvPr>
          <p:cNvSpPr txBox="1"/>
          <p:nvPr/>
        </p:nvSpPr>
        <p:spPr>
          <a:xfrm>
            <a:off x="5211448" y="2776095"/>
            <a:ext cx="20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Grade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B5208-CFB2-4788-9C08-E880B799F200}"/>
              </a:ext>
            </a:extLst>
          </p:cNvPr>
          <p:cNvSpPr txBox="1"/>
          <p:nvPr/>
        </p:nvSpPr>
        <p:spPr>
          <a:xfrm>
            <a:off x="494285" y="2745149"/>
            <a:ext cx="158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sz="2000" b="1" dirty="0"/>
              <a:t>mRNA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6D809-7C4D-461E-BA49-493A203570DC}"/>
              </a:ext>
            </a:extLst>
          </p:cNvPr>
          <p:cNvSpPr txBox="1"/>
          <p:nvPr/>
        </p:nvSpPr>
        <p:spPr>
          <a:xfrm>
            <a:off x="6993971" y="3589589"/>
            <a:ext cx="188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Containment</a:t>
            </a:r>
          </a:p>
        </p:txBody>
      </p:sp>
      <p:pic>
        <p:nvPicPr>
          <p:cNvPr id="11" name="Graphic 10" descr="Warning with solid fill">
            <a:extLst>
              <a:ext uri="{FF2B5EF4-FFF2-40B4-BE49-F238E27FC236}">
                <a16:creationId xmlns:a16="http://schemas.microsoft.com/office/drawing/2014/main" id="{7CE884A4-E88A-441A-9572-CAFA955A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86094" y="1472977"/>
            <a:ext cx="518106" cy="5181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181206-D166-480B-905C-83F9DCC05C67}"/>
              </a:ext>
            </a:extLst>
          </p:cNvPr>
          <p:cNvSpPr txBox="1"/>
          <p:nvPr/>
        </p:nvSpPr>
        <p:spPr>
          <a:xfrm>
            <a:off x="481585" y="3558643"/>
            <a:ext cx="158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sz="2000" b="1" dirty="0"/>
              <a:t>Viral Vector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26997-B768-44B4-ABB2-B199AB2B7D18}"/>
              </a:ext>
            </a:extLst>
          </p:cNvPr>
          <p:cNvSpPr txBox="1"/>
          <p:nvPr/>
        </p:nvSpPr>
        <p:spPr>
          <a:xfrm>
            <a:off x="506985" y="4225693"/>
            <a:ext cx="1588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sz="2000" b="1" dirty="0"/>
              <a:t>CAR-T</a:t>
            </a:r>
          </a:p>
          <a:p>
            <a:pPr algn="ctr"/>
            <a:r>
              <a:rPr lang="en-US" sz="2000" b="1" dirty="0"/>
              <a:t>Cell Therapy</a:t>
            </a:r>
          </a:p>
        </p:txBody>
      </p:sp>
      <p:pic>
        <p:nvPicPr>
          <p:cNvPr id="18" name="Graphic 17" descr="Bio-hazard outline">
            <a:extLst>
              <a:ext uri="{FF2B5EF4-FFF2-40B4-BE49-F238E27FC236}">
                <a16:creationId xmlns:a16="http://schemas.microsoft.com/office/drawing/2014/main" id="{014E3F4D-9587-48DA-817F-30592D838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62576" y="1515792"/>
            <a:ext cx="554308" cy="5543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4C262C-AC56-41A3-B721-679B39408E8E}"/>
              </a:ext>
            </a:extLst>
          </p:cNvPr>
          <p:cNvSpPr txBox="1"/>
          <p:nvPr/>
        </p:nvSpPr>
        <p:spPr>
          <a:xfrm>
            <a:off x="2145223" y="2124062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Biosafety level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332385-6912-4B1A-B733-CE69B89E389B}"/>
              </a:ext>
            </a:extLst>
          </p:cNvPr>
          <p:cNvSpPr txBox="1"/>
          <p:nvPr/>
        </p:nvSpPr>
        <p:spPr>
          <a:xfrm>
            <a:off x="2439653" y="2737995"/>
            <a:ext cx="96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BSL-1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98EC1A-CA45-46C1-9303-9D6A5D448ABD}"/>
              </a:ext>
            </a:extLst>
          </p:cNvPr>
          <p:cNvSpPr txBox="1"/>
          <p:nvPr/>
        </p:nvSpPr>
        <p:spPr>
          <a:xfrm>
            <a:off x="2147552" y="3551489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BSL-2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7DCB13-FB0E-48B3-8793-AD1A3040A319}"/>
              </a:ext>
            </a:extLst>
          </p:cNvPr>
          <p:cNvSpPr txBox="1"/>
          <p:nvPr/>
        </p:nvSpPr>
        <p:spPr>
          <a:xfrm>
            <a:off x="2147552" y="4382439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BSL-2</a:t>
            </a:r>
          </a:p>
        </p:txBody>
      </p:sp>
      <p:pic>
        <p:nvPicPr>
          <p:cNvPr id="23" name="Graphic 22" descr="Repeat outline">
            <a:extLst>
              <a:ext uri="{FF2B5EF4-FFF2-40B4-BE49-F238E27FC236}">
                <a16:creationId xmlns:a16="http://schemas.microsoft.com/office/drawing/2014/main" id="{A0D3F247-7A37-4807-A844-FFE46C81B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16212" y="1458260"/>
            <a:ext cx="649488" cy="6494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D773F0-FD29-49D1-900C-E515CD553176}"/>
              </a:ext>
            </a:extLst>
          </p:cNvPr>
          <p:cNvSpPr txBox="1"/>
          <p:nvPr/>
        </p:nvSpPr>
        <p:spPr>
          <a:xfrm>
            <a:off x="3816630" y="2123405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GMP flows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5C5D17-1AF5-40A3-B7ED-D50750938E80}"/>
              </a:ext>
            </a:extLst>
          </p:cNvPr>
          <p:cNvSpPr txBox="1"/>
          <p:nvPr/>
        </p:nvSpPr>
        <p:spPr>
          <a:xfrm>
            <a:off x="3826119" y="2750695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Bidirectional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D41513-E2C9-48EC-A42D-28C5B657F932}"/>
              </a:ext>
            </a:extLst>
          </p:cNvPr>
          <p:cNvSpPr txBox="1"/>
          <p:nvPr/>
        </p:nvSpPr>
        <p:spPr>
          <a:xfrm>
            <a:off x="3813419" y="3576889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Unidirectional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2F7A2-4F73-41DC-95AE-7B1EFF91B93F}"/>
              </a:ext>
            </a:extLst>
          </p:cNvPr>
          <p:cNvSpPr txBox="1"/>
          <p:nvPr/>
        </p:nvSpPr>
        <p:spPr>
          <a:xfrm>
            <a:off x="3813419" y="4382439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Unidirectional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7BDDDE-F00D-479E-8C39-0932F1C4F468}"/>
              </a:ext>
            </a:extLst>
          </p:cNvPr>
          <p:cNvSpPr txBox="1"/>
          <p:nvPr/>
        </p:nvSpPr>
        <p:spPr>
          <a:xfrm>
            <a:off x="7139932" y="1908150"/>
            <a:ext cx="158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Special Considerations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82FD28-B5E4-449A-9E32-9BE197B38405}"/>
              </a:ext>
            </a:extLst>
          </p:cNvPr>
          <p:cNvSpPr txBox="1"/>
          <p:nvPr/>
        </p:nvSpPr>
        <p:spPr>
          <a:xfrm>
            <a:off x="6991975" y="2750695"/>
            <a:ext cx="188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Ethanol Handling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C489C0-7CE2-4056-8F1F-8C59F83DE261}"/>
              </a:ext>
            </a:extLst>
          </p:cNvPr>
          <p:cNvSpPr txBox="1"/>
          <p:nvPr/>
        </p:nvSpPr>
        <p:spPr>
          <a:xfrm>
            <a:off x="6986338" y="4392251"/>
            <a:ext cx="188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LN2 distribution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3370E9-B46B-41C4-857D-836263C621E8}"/>
              </a:ext>
            </a:extLst>
          </p:cNvPr>
          <p:cNvSpPr txBox="1"/>
          <p:nvPr/>
        </p:nvSpPr>
        <p:spPr>
          <a:xfrm>
            <a:off x="5472925" y="2122849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HVAC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7A84E-B667-4B7B-90BC-3706C7875FEE}"/>
              </a:ext>
            </a:extLst>
          </p:cNvPr>
          <p:cNvSpPr txBox="1"/>
          <p:nvPr/>
        </p:nvSpPr>
        <p:spPr>
          <a:xfrm>
            <a:off x="5211448" y="3589589"/>
            <a:ext cx="20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Grade C/D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40CE76-832D-45D4-A281-6ADFF6AF81B2}"/>
              </a:ext>
            </a:extLst>
          </p:cNvPr>
          <p:cNvSpPr txBox="1"/>
          <p:nvPr/>
        </p:nvSpPr>
        <p:spPr>
          <a:xfrm>
            <a:off x="5189111" y="4415783"/>
            <a:ext cx="20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Grade B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312B8AB-7812-43B6-97F8-880C0D3932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1024" t="15434" r="60700" b="38333"/>
          <a:stretch/>
        </p:blipFill>
        <p:spPr>
          <a:xfrm>
            <a:off x="5879001" y="1491019"/>
            <a:ext cx="712300" cy="6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7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Study – Introduction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633335-EC70-4183-95E1-18D221CDF826}"/>
              </a:ext>
            </a:extLst>
          </p:cNvPr>
          <p:cNvGrpSpPr/>
          <p:nvPr/>
        </p:nvGrpSpPr>
        <p:grpSpPr>
          <a:xfrm>
            <a:off x="273732" y="1536907"/>
            <a:ext cx="8592570" cy="3504993"/>
            <a:chOff x="1469795" y="4501316"/>
            <a:chExt cx="21431376" cy="8742091"/>
          </a:xfrm>
        </p:grpSpPr>
        <p:sp>
          <p:nvSpPr>
            <p:cNvPr id="4" name="Freeform 143">
              <a:extLst>
                <a:ext uri="{FF2B5EF4-FFF2-40B4-BE49-F238E27FC236}">
                  <a16:creationId xmlns:a16="http://schemas.microsoft.com/office/drawing/2014/main" id="{D2B7B781-4A9C-41A9-A1AC-D442946EB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7115" y="4883113"/>
              <a:ext cx="6469210" cy="8360294"/>
            </a:xfrm>
            <a:custGeom>
              <a:avLst/>
              <a:gdLst>
                <a:gd name="T0" fmla="*/ 283 w 15344"/>
                <a:gd name="T1" fmla="*/ 0 h 4244"/>
                <a:gd name="T2" fmla="*/ 283 w 15344"/>
                <a:gd name="T3" fmla="*/ 0 h 4244"/>
                <a:gd name="T4" fmla="*/ 0 w 15344"/>
                <a:gd name="T5" fmla="*/ 282 h 4244"/>
                <a:gd name="T6" fmla="*/ 0 w 15344"/>
                <a:gd name="T7" fmla="*/ 3951 h 4244"/>
                <a:gd name="T8" fmla="*/ 283 w 15344"/>
                <a:gd name="T9" fmla="*/ 4243 h 4244"/>
                <a:gd name="T10" fmla="*/ 15343 w 15344"/>
                <a:gd name="T11" fmla="*/ 4243 h 4244"/>
                <a:gd name="T12" fmla="*/ 15343 w 15344"/>
                <a:gd name="T13" fmla="*/ 0 h 4244"/>
                <a:gd name="T14" fmla="*/ 283 w 15344"/>
                <a:gd name="T15" fmla="*/ 0 h 4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44" h="4244">
                  <a:moveTo>
                    <a:pt x="283" y="0"/>
                  </a:moveTo>
                  <a:lnTo>
                    <a:pt x="283" y="0"/>
                  </a:lnTo>
                  <a:cubicBezTo>
                    <a:pt x="129" y="0"/>
                    <a:pt x="0" y="128"/>
                    <a:pt x="0" y="282"/>
                  </a:cubicBezTo>
                  <a:cubicBezTo>
                    <a:pt x="0" y="3951"/>
                    <a:pt x="0" y="3951"/>
                    <a:pt x="0" y="3951"/>
                  </a:cubicBezTo>
                  <a:cubicBezTo>
                    <a:pt x="0" y="4114"/>
                    <a:pt x="129" y="4243"/>
                    <a:pt x="283" y="4243"/>
                  </a:cubicBezTo>
                  <a:cubicBezTo>
                    <a:pt x="15343" y="4243"/>
                    <a:pt x="15343" y="4243"/>
                    <a:pt x="15343" y="4243"/>
                  </a:cubicBezTo>
                  <a:cubicBezTo>
                    <a:pt x="15343" y="0"/>
                    <a:pt x="15343" y="0"/>
                    <a:pt x="15343" y="0"/>
                  </a:cubicBezTo>
                  <a:lnTo>
                    <a:pt x="283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" name="Freeform 144">
              <a:extLst>
                <a:ext uri="{FF2B5EF4-FFF2-40B4-BE49-F238E27FC236}">
                  <a16:creationId xmlns:a16="http://schemas.microsoft.com/office/drawing/2014/main" id="{10E61C1B-BF8B-4EF0-9BA5-017AF6229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7909" y="4757524"/>
              <a:ext cx="1496469" cy="1634034"/>
            </a:xfrm>
            <a:custGeom>
              <a:avLst/>
              <a:gdLst>
                <a:gd name="T0" fmla="*/ 3240 w 3550"/>
                <a:gd name="T1" fmla="*/ 0 h 3876"/>
                <a:gd name="T2" fmla="*/ 3240 w 3550"/>
                <a:gd name="T3" fmla="*/ 0 h 3876"/>
                <a:gd name="T4" fmla="*/ 300 w 3550"/>
                <a:gd name="T5" fmla="*/ 0 h 3876"/>
                <a:gd name="T6" fmla="*/ 0 w 3550"/>
                <a:gd name="T7" fmla="*/ 0 h 3876"/>
                <a:gd name="T8" fmla="*/ 300 w 3550"/>
                <a:gd name="T9" fmla="*/ 300 h 3876"/>
                <a:gd name="T10" fmla="*/ 300 w 3550"/>
                <a:gd name="T11" fmla="*/ 3695 h 3876"/>
                <a:gd name="T12" fmla="*/ 489 w 3550"/>
                <a:gd name="T13" fmla="*/ 3875 h 3876"/>
                <a:gd name="T14" fmla="*/ 3360 w 3550"/>
                <a:gd name="T15" fmla="*/ 3875 h 3876"/>
                <a:gd name="T16" fmla="*/ 3549 w 3550"/>
                <a:gd name="T17" fmla="*/ 3695 h 3876"/>
                <a:gd name="T18" fmla="*/ 3549 w 3550"/>
                <a:gd name="T19" fmla="*/ 300 h 3876"/>
                <a:gd name="T20" fmla="*/ 3240 w 3550"/>
                <a:gd name="T21" fmla="*/ 0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0" h="3876">
                  <a:moveTo>
                    <a:pt x="3240" y="0"/>
                  </a:moveTo>
                  <a:lnTo>
                    <a:pt x="3240" y="0"/>
                  </a:lnTo>
                  <a:cubicBezTo>
                    <a:pt x="300" y="0"/>
                    <a:pt x="300" y="0"/>
                    <a:pt x="3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3" y="0"/>
                    <a:pt x="300" y="137"/>
                    <a:pt x="300" y="300"/>
                  </a:cubicBezTo>
                  <a:cubicBezTo>
                    <a:pt x="300" y="3695"/>
                    <a:pt x="300" y="3695"/>
                    <a:pt x="300" y="3695"/>
                  </a:cubicBezTo>
                  <a:cubicBezTo>
                    <a:pt x="300" y="3798"/>
                    <a:pt x="386" y="3875"/>
                    <a:pt x="489" y="3875"/>
                  </a:cubicBezTo>
                  <a:cubicBezTo>
                    <a:pt x="3360" y="3875"/>
                    <a:pt x="3360" y="3875"/>
                    <a:pt x="3360" y="3875"/>
                  </a:cubicBezTo>
                  <a:cubicBezTo>
                    <a:pt x="3463" y="3875"/>
                    <a:pt x="3549" y="3798"/>
                    <a:pt x="3549" y="3695"/>
                  </a:cubicBezTo>
                  <a:cubicBezTo>
                    <a:pt x="3549" y="300"/>
                    <a:pt x="3549" y="300"/>
                    <a:pt x="3549" y="300"/>
                  </a:cubicBezTo>
                  <a:cubicBezTo>
                    <a:pt x="3549" y="137"/>
                    <a:pt x="3412" y="0"/>
                    <a:pt x="324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65100" dist="1270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" name="Freeform 145">
              <a:extLst>
                <a:ext uri="{FF2B5EF4-FFF2-40B4-BE49-F238E27FC236}">
                  <a16:creationId xmlns:a16="http://schemas.microsoft.com/office/drawing/2014/main" id="{424FC751-3588-4035-9025-1489B0D4A6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548408" y="4757524"/>
              <a:ext cx="258234" cy="129863"/>
            </a:xfrm>
            <a:custGeom>
              <a:avLst/>
              <a:gdLst>
                <a:gd name="T0" fmla="*/ 381 w 763"/>
                <a:gd name="T1" fmla="*/ 0 h 382"/>
                <a:gd name="T2" fmla="*/ 381 w 763"/>
                <a:gd name="T3" fmla="*/ 0 h 382"/>
                <a:gd name="T4" fmla="*/ 0 w 763"/>
                <a:gd name="T5" fmla="*/ 381 h 382"/>
                <a:gd name="T6" fmla="*/ 762 w 763"/>
                <a:gd name="T7" fmla="*/ 381 h 382"/>
                <a:gd name="T8" fmla="*/ 381 w 763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3" h="382">
                  <a:moveTo>
                    <a:pt x="381" y="0"/>
                  </a:moveTo>
                  <a:lnTo>
                    <a:pt x="381" y="0"/>
                  </a:lnTo>
                  <a:cubicBezTo>
                    <a:pt x="172" y="0"/>
                    <a:pt x="0" y="170"/>
                    <a:pt x="0" y="381"/>
                  </a:cubicBezTo>
                  <a:cubicBezTo>
                    <a:pt x="762" y="381"/>
                    <a:pt x="762" y="381"/>
                    <a:pt x="762" y="381"/>
                  </a:cubicBezTo>
                  <a:cubicBezTo>
                    <a:pt x="762" y="170"/>
                    <a:pt x="592" y="0"/>
                    <a:pt x="38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" name="Freeform 146">
              <a:extLst>
                <a:ext uri="{FF2B5EF4-FFF2-40B4-BE49-F238E27FC236}">
                  <a16:creationId xmlns:a16="http://schemas.microsoft.com/office/drawing/2014/main" id="{47B2D26A-0339-4733-A7D7-16A55C106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6325" y="4887387"/>
              <a:ext cx="234846" cy="1784052"/>
            </a:xfrm>
            <a:custGeom>
              <a:avLst/>
              <a:gdLst>
                <a:gd name="T0" fmla="*/ 253 w 526"/>
                <a:gd name="T1" fmla="*/ 0 h 3985"/>
                <a:gd name="T2" fmla="*/ 253 w 526"/>
                <a:gd name="T3" fmla="*/ 0 h 3985"/>
                <a:gd name="T4" fmla="*/ 0 w 526"/>
                <a:gd name="T5" fmla="*/ 0 h 3985"/>
                <a:gd name="T6" fmla="*/ 0 w 526"/>
                <a:gd name="T7" fmla="*/ 3984 h 3985"/>
                <a:gd name="T8" fmla="*/ 253 w 526"/>
                <a:gd name="T9" fmla="*/ 3984 h 3985"/>
                <a:gd name="T10" fmla="*/ 525 w 526"/>
                <a:gd name="T11" fmla="*/ 3716 h 3985"/>
                <a:gd name="T12" fmla="*/ 525 w 526"/>
                <a:gd name="T13" fmla="*/ 268 h 3985"/>
                <a:gd name="T14" fmla="*/ 253 w 526"/>
                <a:gd name="T15" fmla="*/ 0 h 3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3985">
                  <a:moveTo>
                    <a:pt x="253" y="0"/>
                  </a:moveTo>
                  <a:lnTo>
                    <a:pt x="25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3984"/>
                    <a:pt x="0" y="3984"/>
                    <a:pt x="0" y="3984"/>
                  </a:cubicBezTo>
                  <a:cubicBezTo>
                    <a:pt x="253" y="3984"/>
                    <a:pt x="253" y="3984"/>
                    <a:pt x="253" y="3984"/>
                  </a:cubicBezTo>
                  <a:cubicBezTo>
                    <a:pt x="404" y="3984"/>
                    <a:pt x="525" y="3863"/>
                    <a:pt x="525" y="3716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5" y="121"/>
                    <a:pt x="404" y="0"/>
                    <a:pt x="25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303954-A953-4FD4-9910-D46D764989A9}"/>
                </a:ext>
              </a:extLst>
            </p:cNvPr>
            <p:cNvSpPr txBox="1"/>
            <p:nvPr/>
          </p:nvSpPr>
          <p:spPr>
            <a:xfrm>
              <a:off x="16805347" y="4501316"/>
              <a:ext cx="1360086" cy="2149376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+mj-lt"/>
                  <a:ea typeface="Roboto" charset="0"/>
                  <a:cs typeface="Roboto" charset="0"/>
                </a:rPr>
                <a:t>3</a:t>
              </a:r>
              <a:endParaRPr lang="id-ID" sz="5000" b="1" dirty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endParaRPr>
            </a:p>
          </p:txBody>
        </p:sp>
        <p:sp>
          <p:nvSpPr>
            <p:cNvPr id="13" name="Freeform 143">
              <a:extLst>
                <a:ext uri="{FF2B5EF4-FFF2-40B4-BE49-F238E27FC236}">
                  <a16:creationId xmlns:a16="http://schemas.microsoft.com/office/drawing/2014/main" id="{05F5867B-A8BB-4027-858E-02159E21F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795" y="4883113"/>
              <a:ext cx="6469210" cy="8360294"/>
            </a:xfrm>
            <a:custGeom>
              <a:avLst/>
              <a:gdLst>
                <a:gd name="T0" fmla="*/ 283 w 15344"/>
                <a:gd name="T1" fmla="*/ 0 h 4244"/>
                <a:gd name="T2" fmla="*/ 283 w 15344"/>
                <a:gd name="T3" fmla="*/ 0 h 4244"/>
                <a:gd name="T4" fmla="*/ 0 w 15344"/>
                <a:gd name="T5" fmla="*/ 282 h 4244"/>
                <a:gd name="T6" fmla="*/ 0 w 15344"/>
                <a:gd name="T7" fmla="*/ 3951 h 4244"/>
                <a:gd name="T8" fmla="*/ 283 w 15344"/>
                <a:gd name="T9" fmla="*/ 4243 h 4244"/>
                <a:gd name="T10" fmla="*/ 15343 w 15344"/>
                <a:gd name="T11" fmla="*/ 4243 h 4244"/>
                <a:gd name="T12" fmla="*/ 15343 w 15344"/>
                <a:gd name="T13" fmla="*/ 0 h 4244"/>
                <a:gd name="T14" fmla="*/ 283 w 15344"/>
                <a:gd name="T15" fmla="*/ 0 h 4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44" h="4244">
                  <a:moveTo>
                    <a:pt x="283" y="0"/>
                  </a:moveTo>
                  <a:lnTo>
                    <a:pt x="283" y="0"/>
                  </a:lnTo>
                  <a:cubicBezTo>
                    <a:pt x="129" y="0"/>
                    <a:pt x="0" y="128"/>
                    <a:pt x="0" y="282"/>
                  </a:cubicBezTo>
                  <a:cubicBezTo>
                    <a:pt x="0" y="3951"/>
                    <a:pt x="0" y="3951"/>
                    <a:pt x="0" y="3951"/>
                  </a:cubicBezTo>
                  <a:cubicBezTo>
                    <a:pt x="0" y="4114"/>
                    <a:pt x="129" y="4243"/>
                    <a:pt x="283" y="4243"/>
                  </a:cubicBezTo>
                  <a:cubicBezTo>
                    <a:pt x="15343" y="4243"/>
                    <a:pt x="15343" y="4243"/>
                    <a:pt x="15343" y="4243"/>
                  </a:cubicBezTo>
                  <a:cubicBezTo>
                    <a:pt x="15343" y="0"/>
                    <a:pt x="15343" y="0"/>
                    <a:pt x="15343" y="0"/>
                  </a:cubicBezTo>
                  <a:lnTo>
                    <a:pt x="283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solidFill>
                  <a:schemeClr val="bg1">
                    <a:lumMod val="95000"/>
                  </a:schemeClr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4" name="Freeform 144">
              <a:extLst>
                <a:ext uri="{FF2B5EF4-FFF2-40B4-BE49-F238E27FC236}">
                  <a16:creationId xmlns:a16="http://schemas.microsoft.com/office/drawing/2014/main" id="{A5DB55EA-16CB-41C2-943E-764F8719C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589" y="4757524"/>
              <a:ext cx="1496469" cy="1634034"/>
            </a:xfrm>
            <a:custGeom>
              <a:avLst/>
              <a:gdLst>
                <a:gd name="T0" fmla="*/ 3240 w 3550"/>
                <a:gd name="T1" fmla="*/ 0 h 3876"/>
                <a:gd name="T2" fmla="*/ 3240 w 3550"/>
                <a:gd name="T3" fmla="*/ 0 h 3876"/>
                <a:gd name="T4" fmla="*/ 300 w 3550"/>
                <a:gd name="T5" fmla="*/ 0 h 3876"/>
                <a:gd name="T6" fmla="*/ 0 w 3550"/>
                <a:gd name="T7" fmla="*/ 0 h 3876"/>
                <a:gd name="T8" fmla="*/ 300 w 3550"/>
                <a:gd name="T9" fmla="*/ 300 h 3876"/>
                <a:gd name="T10" fmla="*/ 300 w 3550"/>
                <a:gd name="T11" fmla="*/ 3695 h 3876"/>
                <a:gd name="T12" fmla="*/ 489 w 3550"/>
                <a:gd name="T13" fmla="*/ 3875 h 3876"/>
                <a:gd name="T14" fmla="*/ 3360 w 3550"/>
                <a:gd name="T15" fmla="*/ 3875 h 3876"/>
                <a:gd name="T16" fmla="*/ 3549 w 3550"/>
                <a:gd name="T17" fmla="*/ 3695 h 3876"/>
                <a:gd name="T18" fmla="*/ 3549 w 3550"/>
                <a:gd name="T19" fmla="*/ 300 h 3876"/>
                <a:gd name="T20" fmla="*/ 3240 w 3550"/>
                <a:gd name="T21" fmla="*/ 0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0" h="3876">
                  <a:moveTo>
                    <a:pt x="3240" y="0"/>
                  </a:moveTo>
                  <a:lnTo>
                    <a:pt x="3240" y="0"/>
                  </a:lnTo>
                  <a:cubicBezTo>
                    <a:pt x="300" y="0"/>
                    <a:pt x="300" y="0"/>
                    <a:pt x="3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3" y="0"/>
                    <a:pt x="300" y="137"/>
                    <a:pt x="300" y="300"/>
                  </a:cubicBezTo>
                  <a:cubicBezTo>
                    <a:pt x="300" y="3695"/>
                    <a:pt x="300" y="3695"/>
                    <a:pt x="300" y="3695"/>
                  </a:cubicBezTo>
                  <a:cubicBezTo>
                    <a:pt x="300" y="3798"/>
                    <a:pt x="386" y="3875"/>
                    <a:pt x="489" y="3875"/>
                  </a:cubicBezTo>
                  <a:cubicBezTo>
                    <a:pt x="3360" y="3875"/>
                    <a:pt x="3360" y="3875"/>
                    <a:pt x="3360" y="3875"/>
                  </a:cubicBezTo>
                  <a:cubicBezTo>
                    <a:pt x="3463" y="3875"/>
                    <a:pt x="3549" y="3798"/>
                    <a:pt x="3549" y="3695"/>
                  </a:cubicBezTo>
                  <a:cubicBezTo>
                    <a:pt x="3549" y="300"/>
                    <a:pt x="3549" y="300"/>
                    <a:pt x="3549" y="300"/>
                  </a:cubicBezTo>
                  <a:cubicBezTo>
                    <a:pt x="3549" y="137"/>
                    <a:pt x="3412" y="0"/>
                    <a:pt x="324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65100" dist="1270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5" name="Freeform 145">
              <a:extLst>
                <a:ext uri="{FF2B5EF4-FFF2-40B4-BE49-F238E27FC236}">
                  <a16:creationId xmlns:a16="http://schemas.microsoft.com/office/drawing/2014/main" id="{F14AFD6B-5B1E-41E9-BA02-9A9AF17C1FC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21088" y="4757524"/>
              <a:ext cx="258234" cy="129863"/>
            </a:xfrm>
            <a:custGeom>
              <a:avLst/>
              <a:gdLst>
                <a:gd name="T0" fmla="*/ 381 w 763"/>
                <a:gd name="T1" fmla="*/ 0 h 382"/>
                <a:gd name="T2" fmla="*/ 381 w 763"/>
                <a:gd name="T3" fmla="*/ 0 h 382"/>
                <a:gd name="T4" fmla="*/ 0 w 763"/>
                <a:gd name="T5" fmla="*/ 381 h 382"/>
                <a:gd name="T6" fmla="*/ 762 w 763"/>
                <a:gd name="T7" fmla="*/ 381 h 382"/>
                <a:gd name="T8" fmla="*/ 381 w 763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3" h="382">
                  <a:moveTo>
                    <a:pt x="381" y="0"/>
                  </a:moveTo>
                  <a:lnTo>
                    <a:pt x="381" y="0"/>
                  </a:lnTo>
                  <a:cubicBezTo>
                    <a:pt x="172" y="0"/>
                    <a:pt x="0" y="170"/>
                    <a:pt x="0" y="381"/>
                  </a:cubicBezTo>
                  <a:cubicBezTo>
                    <a:pt x="762" y="381"/>
                    <a:pt x="762" y="381"/>
                    <a:pt x="762" y="381"/>
                  </a:cubicBezTo>
                  <a:cubicBezTo>
                    <a:pt x="762" y="170"/>
                    <a:pt x="592" y="0"/>
                    <a:pt x="38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6" name="Freeform 146">
              <a:extLst>
                <a:ext uri="{FF2B5EF4-FFF2-40B4-BE49-F238E27FC236}">
                  <a16:creationId xmlns:a16="http://schemas.microsoft.com/office/drawing/2014/main" id="{500877C3-4890-4C35-B11D-DE32FE7D3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9005" y="4887387"/>
              <a:ext cx="234846" cy="1784052"/>
            </a:xfrm>
            <a:custGeom>
              <a:avLst/>
              <a:gdLst>
                <a:gd name="T0" fmla="*/ 253 w 526"/>
                <a:gd name="T1" fmla="*/ 0 h 3985"/>
                <a:gd name="T2" fmla="*/ 253 w 526"/>
                <a:gd name="T3" fmla="*/ 0 h 3985"/>
                <a:gd name="T4" fmla="*/ 0 w 526"/>
                <a:gd name="T5" fmla="*/ 0 h 3985"/>
                <a:gd name="T6" fmla="*/ 0 w 526"/>
                <a:gd name="T7" fmla="*/ 3984 h 3985"/>
                <a:gd name="T8" fmla="*/ 253 w 526"/>
                <a:gd name="T9" fmla="*/ 3984 h 3985"/>
                <a:gd name="T10" fmla="*/ 525 w 526"/>
                <a:gd name="T11" fmla="*/ 3716 h 3985"/>
                <a:gd name="T12" fmla="*/ 525 w 526"/>
                <a:gd name="T13" fmla="*/ 268 h 3985"/>
                <a:gd name="T14" fmla="*/ 253 w 526"/>
                <a:gd name="T15" fmla="*/ 0 h 3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3985">
                  <a:moveTo>
                    <a:pt x="253" y="0"/>
                  </a:moveTo>
                  <a:lnTo>
                    <a:pt x="25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3984"/>
                    <a:pt x="0" y="3984"/>
                    <a:pt x="0" y="3984"/>
                  </a:cubicBezTo>
                  <a:cubicBezTo>
                    <a:pt x="253" y="3984"/>
                    <a:pt x="253" y="3984"/>
                    <a:pt x="253" y="3984"/>
                  </a:cubicBezTo>
                  <a:cubicBezTo>
                    <a:pt x="404" y="3984"/>
                    <a:pt x="525" y="3863"/>
                    <a:pt x="525" y="3716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5" y="121"/>
                    <a:pt x="404" y="0"/>
                    <a:pt x="2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69F8B3-DC1D-4718-A2FD-FB7AEBB0318D}"/>
                </a:ext>
              </a:extLst>
            </p:cNvPr>
            <p:cNvSpPr txBox="1"/>
            <p:nvPr/>
          </p:nvSpPr>
          <p:spPr>
            <a:xfrm>
              <a:off x="2078025" y="4501318"/>
              <a:ext cx="1360086" cy="2149377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+mj-lt"/>
                  <a:ea typeface="Roboto" charset="0"/>
                  <a:cs typeface="Roboto" charset="0"/>
                </a:rPr>
                <a:t>1</a:t>
              </a:r>
              <a:endParaRPr lang="id-ID" sz="5000" b="1" dirty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565DCA81-3406-4CDF-A509-FA83D325BB66}"/>
                </a:ext>
              </a:extLst>
            </p:cNvPr>
            <p:cNvSpPr txBox="1">
              <a:spLocks/>
            </p:cNvSpPr>
            <p:nvPr/>
          </p:nvSpPr>
          <p:spPr>
            <a:xfrm>
              <a:off x="1633829" y="7148282"/>
              <a:ext cx="5988415" cy="4147880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en-US" sz="2000" dirty="0">
                  <a:solidFill>
                    <a:schemeClr val="accent1"/>
                  </a:solidFill>
                  <a:latin typeface="+mj-lt"/>
                </a:rPr>
                <a:t>Dedicated facility for potential COVID-19 mRNA vaccine</a:t>
              </a:r>
              <a:endParaRPr lang="en-IE" sz="20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Freeform 143">
              <a:extLst>
                <a:ext uri="{FF2B5EF4-FFF2-40B4-BE49-F238E27FC236}">
                  <a16:creationId xmlns:a16="http://schemas.microsoft.com/office/drawing/2014/main" id="{88D45534-3514-42FC-AD5A-19C141A8F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3456" y="4883113"/>
              <a:ext cx="6469210" cy="8360294"/>
            </a:xfrm>
            <a:custGeom>
              <a:avLst/>
              <a:gdLst>
                <a:gd name="T0" fmla="*/ 283 w 15344"/>
                <a:gd name="T1" fmla="*/ 0 h 4244"/>
                <a:gd name="T2" fmla="*/ 283 w 15344"/>
                <a:gd name="T3" fmla="*/ 0 h 4244"/>
                <a:gd name="T4" fmla="*/ 0 w 15344"/>
                <a:gd name="T5" fmla="*/ 282 h 4244"/>
                <a:gd name="T6" fmla="*/ 0 w 15344"/>
                <a:gd name="T7" fmla="*/ 3951 h 4244"/>
                <a:gd name="T8" fmla="*/ 283 w 15344"/>
                <a:gd name="T9" fmla="*/ 4243 h 4244"/>
                <a:gd name="T10" fmla="*/ 15343 w 15344"/>
                <a:gd name="T11" fmla="*/ 4243 h 4244"/>
                <a:gd name="T12" fmla="*/ 15343 w 15344"/>
                <a:gd name="T13" fmla="*/ 0 h 4244"/>
                <a:gd name="T14" fmla="*/ 283 w 15344"/>
                <a:gd name="T15" fmla="*/ 0 h 4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44" h="4244">
                  <a:moveTo>
                    <a:pt x="283" y="0"/>
                  </a:moveTo>
                  <a:lnTo>
                    <a:pt x="283" y="0"/>
                  </a:lnTo>
                  <a:cubicBezTo>
                    <a:pt x="129" y="0"/>
                    <a:pt x="0" y="128"/>
                    <a:pt x="0" y="282"/>
                  </a:cubicBezTo>
                  <a:cubicBezTo>
                    <a:pt x="0" y="3951"/>
                    <a:pt x="0" y="3951"/>
                    <a:pt x="0" y="3951"/>
                  </a:cubicBezTo>
                  <a:cubicBezTo>
                    <a:pt x="0" y="4114"/>
                    <a:pt x="129" y="4243"/>
                    <a:pt x="283" y="4243"/>
                  </a:cubicBezTo>
                  <a:cubicBezTo>
                    <a:pt x="15343" y="4243"/>
                    <a:pt x="15343" y="4243"/>
                    <a:pt x="15343" y="4243"/>
                  </a:cubicBezTo>
                  <a:cubicBezTo>
                    <a:pt x="15343" y="0"/>
                    <a:pt x="15343" y="0"/>
                    <a:pt x="15343" y="0"/>
                  </a:cubicBezTo>
                  <a:lnTo>
                    <a:pt x="283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 dirty="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2" name="Freeform 144">
              <a:extLst>
                <a:ext uri="{FF2B5EF4-FFF2-40B4-BE49-F238E27FC236}">
                  <a16:creationId xmlns:a16="http://schemas.microsoft.com/office/drawing/2014/main" id="{432F62A3-BF84-4C36-932F-A21455B9A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4249" y="4757524"/>
              <a:ext cx="1496469" cy="1634034"/>
            </a:xfrm>
            <a:custGeom>
              <a:avLst/>
              <a:gdLst>
                <a:gd name="T0" fmla="*/ 3240 w 3550"/>
                <a:gd name="T1" fmla="*/ 0 h 3876"/>
                <a:gd name="T2" fmla="*/ 3240 w 3550"/>
                <a:gd name="T3" fmla="*/ 0 h 3876"/>
                <a:gd name="T4" fmla="*/ 300 w 3550"/>
                <a:gd name="T5" fmla="*/ 0 h 3876"/>
                <a:gd name="T6" fmla="*/ 0 w 3550"/>
                <a:gd name="T7" fmla="*/ 0 h 3876"/>
                <a:gd name="T8" fmla="*/ 300 w 3550"/>
                <a:gd name="T9" fmla="*/ 300 h 3876"/>
                <a:gd name="T10" fmla="*/ 300 w 3550"/>
                <a:gd name="T11" fmla="*/ 3695 h 3876"/>
                <a:gd name="T12" fmla="*/ 489 w 3550"/>
                <a:gd name="T13" fmla="*/ 3875 h 3876"/>
                <a:gd name="T14" fmla="*/ 3360 w 3550"/>
                <a:gd name="T15" fmla="*/ 3875 h 3876"/>
                <a:gd name="T16" fmla="*/ 3549 w 3550"/>
                <a:gd name="T17" fmla="*/ 3695 h 3876"/>
                <a:gd name="T18" fmla="*/ 3549 w 3550"/>
                <a:gd name="T19" fmla="*/ 300 h 3876"/>
                <a:gd name="T20" fmla="*/ 3240 w 3550"/>
                <a:gd name="T21" fmla="*/ 0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0" h="3876">
                  <a:moveTo>
                    <a:pt x="3240" y="0"/>
                  </a:moveTo>
                  <a:lnTo>
                    <a:pt x="3240" y="0"/>
                  </a:lnTo>
                  <a:cubicBezTo>
                    <a:pt x="300" y="0"/>
                    <a:pt x="300" y="0"/>
                    <a:pt x="3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3" y="0"/>
                    <a:pt x="300" y="137"/>
                    <a:pt x="300" y="300"/>
                  </a:cubicBezTo>
                  <a:cubicBezTo>
                    <a:pt x="300" y="3695"/>
                    <a:pt x="300" y="3695"/>
                    <a:pt x="300" y="3695"/>
                  </a:cubicBezTo>
                  <a:cubicBezTo>
                    <a:pt x="300" y="3798"/>
                    <a:pt x="386" y="3875"/>
                    <a:pt x="489" y="3875"/>
                  </a:cubicBezTo>
                  <a:cubicBezTo>
                    <a:pt x="3360" y="3875"/>
                    <a:pt x="3360" y="3875"/>
                    <a:pt x="3360" y="3875"/>
                  </a:cubicBezTo>
                  <a:cubicBezTo>
                    <a:pt x="3463" y="3875"/>
                    <a:pt x="3549" y="3798"/>
                    <a:pt x="3549" y="3695"/>
                  </a:cubicBezTo>
                  <a:cubicBezTo>
                    <a:pt x="3549" y="300"/>
                    <a:pt x="3549" y="300"/>
                    <a:pt x="3549" y="300"/>
                  </a:cubicBezTo>
                  <a:cubicBezTo>
                    <a:pt x="3549" y="137"/>
                    <a:pt x="3412" y="0"/>
                    <a:pt x="324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65100" dist="1270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3" name="Freeform 145">
              <a:extLst>
                <a:ext uri="{FF2B5EF4-FFF2-40B4-BE49-F238E27FC236}">
                  <a16:creationId xmlns:a16="http://schemas.microsoft.com/office/drawing/2014/main" id="{C7293ED9-B1CF-480C-AF55-E71D8ECB83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184748" y="4757524"/>
              <a:ext cx="258234" cy="129863"/>
            </a:xfrm>
            <a:custGeom>
              <a:avLst/>
              <a:gdLst>
                <a:gd name="T0" fmla="*/ 381 w 763"/>
                <a:gd name="T1" fmla="*/ 0 h 382"/>
                <a:gd name="T2" fmla="*/ 381 w 763"/>
                <a:gd name="T3" fmla="*/ 0 h 382"/>
                <a:gd name="T4" fmla="*/ 0 w 763"/>
                <a:gd name="T5" fmla="*/ 381 h 382"/>
                <a:gd name="T6" fmla="*/ 762 w 763"/>
                <a:gd name="T7" fmla="*/ 381 h 382"/>
                <a:gd name="T8" fmla="*/ 381 w 763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3" h="382">
                  <a:moveTo>
                    <a:pt x="381" y="0"/>
                  </a:moveTo>
                  <a:lnTo>
                    <a:pt x="381" y="0"/>
                  </a:lnTo>
                  <a:cubicBezTo>
                    <a:pt x="172" y="0"/>
                    <a:pt x="0" y="170"/>
                    <a:pt x="0" y="381"/>
                  </a:cubicBezTo>
                  <a:cubicBezTo>
                    <a:pt x="762" y="381"/>
                    <a:pt x="762" y="381"/>
                    <a:pt x="762" y="381"/>
                  </a:cubicBezTo>
                  <a:cubicBezTo>
                    <a:pt x="762" y="170"/>
                    <a:pt x="592" y="0"/>
                    <a:pt x="38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4" name="Freeform 146">
              <a:extLst>
                <a:ext uri="{FF2B5EF4-FFF2-40B4-BE49-F238E27FC236}">
                  <a16:creationId xmlns:a16="http://schemas.microsoft.com/office/drawing/2014/main" id="{29EE7619-E247-497D-AC31-EF3156583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2665" y="4887387"/>
              <a:ext cx="234846" cy="1784052"/>
            </a:xfrm>
            <a:custGeom>
              <a:avLst/>
              <a:gdLst>
                <a:gd name="T0" fmla="*/ 253 w 526"/>
                <a:gd name="T1" fmla="*/ 0 h 3985"/>
                <a:gd name="T2" fmla="*/ 253 w 526"/>
                <a:gd name="T3" fmla="*/ 0 h 3985"/>
                <a:gd name="T4" fmla="*/ 0 w 526"/>
                <a:gd name="T5" fmla="*/ 0 h 3985"/>
                <a:gd name="T6" fmla="*/ 0 w 526"/>
                <a:gd name="T7" fmla="*/ 3984 h 3985"/>
                <a:gd name="T8" fmla="*/ 253 w 526"/>
                <a:gd name="T9" fmla="*/ 3984 h 3985"/>
                <a:gd name="T10" fmla="*/ 525 w 526"/>
                <a:gd name="T11" fmla="*/ 3716 h 3985"/>
                <a:gd name="T12" fmla="*/ 525 w 526"/>
                <a:gd name="T13" fmla="*/ 268 h 3985"/>
                <a:gd name="T14" fmla="*/ 253 w 526"/>
                <a:gd name="T15" fmla="*/ 0 h 3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3985">
                  <a:moveTo>
                    <a:pt x="253" y="0"/>
                  </a:moveTo>
                  <a:lnTo>
                    <a:pt x="25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3984"/>
                    <a:pt x="0" y="3984"/>
                    <a:pt x="0" y="3984"/>
                  </a:cubicBezTo>
                  <a:cubicBezTo>
                    <a:pt x="253" y="3984"/>
                    <a:pt x="253" y="3984"/>
                    <a:pt x="253" y="3984"/>
                  </a:cubicBezTo>
                  <a:cubicBezTo>
                    <a:pt x="404" y="3984"/>
                    <a:pt x="525" y="3863"/>
                    <a:pt x="525" y="3716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5" y="121"/>
                    <a:pt x="404" y="0"/>
                    <a:pt x="25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CECC3E-6C3A-4B58-8A59-90619D75FD2E}"/>
                </a:ext>
              </a:extLst>
            </p:cNvPr>
            <p:cNvSpPr txBox="1"/>
            <p:nvPr/>
          </p:nvSpPr>
          <p:spPr>
            <a:xfrm>
              <a:off x="9441686" y="4501316"/>
              <a:ext cx="1360086" cy="2149376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+mj-lt"/>
                  <a:ea typeface="Roboto" charset="0"/>
                  <a:cs typeface="Roboto" charset="0"/>
                </a:rPr>
                <a:t>2</a:t>
              </a:r>
              <a:endParaRPr lang="id-ID" sz="5000" b="1" dirty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AA5427C-B034-4D37-B2AD-A16F24768DA1}"/>
              </a:ext>
            </a:extLst>
          </p:cNvPr>
          <p:cNvSpPr>
            <a:spLocks/>
          </p:cNvSpPr>
          <p:nvPr/>
        </p:nvSpPr>
        <p:spPr bwMode="auto">
          <a:xfrm>
            <a:off x="1243405" y="1846105"/>
            <a:ext cx="1675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4572000"/>
            <a:r>
              <a:rPr lang="en-US" sz="2400" b="1" dirty="0">
                <a:solidFill>
                  <a:schemeClr val="accent1"/>
                </a:solidFill>
                <a:latin typeface="+mj-lt"/>
                <a:ea typeface="Roboto" charset="0"/>
                <a:cs typeface="Roboto" charset="0"/>
                <a:sym typeface="Bebas Neue" charset="0"/>
              </a:rPr>
              <a:t>Facility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4D96F8-95E8-4104-AA89-BDBED4878C38}"/>
              </a:ext>
            </a:extLst>
          </p:cNvPr>
          <p:cNvSpPr>
            <a:spLocks/>
          </p:cNvSpPr>
          <p:nvPr/>
        </p:nvSpPr>
        <p:spPr bwMode="auto">
          <a:xfrm>
            <a:off x="4226146" y="1846105"/>
            <a:ext cx="1675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4572000"/>
            <a:r>
              <a:rPr lang="en-US" sz="2400" b="1" dirty="0">
                <a:solidFill>
                  <a:schemeClr val="accent2"/>
                </a:solidFill>
                <a:latin typeface="+mj-lt"/>
                <a:ea typeface="Roboto" charset="0"/>
                <a:cs typeface="Roboto" charset="0"/>
                <a:sym typeface="Bebas Neue" charset="0"/>
              </a:rPr>
              <a:t>Results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656DF9-E51E-42FB-8587-D5945B0271AE}"/>
              </a:ext>
            </a:extLst>
          </p:cNvPr>
          <p:cNvSpPr>
            <a:spLocks/>
          </p:cNvSpPr>
          <p:nvPr/>
        </p:nvSpPr>
        <p:spPr bwMode="auto">
          <a:xfrm>
            <a:off x="7107292" y="1864672"/>
            <a:ext cx="1675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4572000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" charset="0"/>
                <a:cs typeface="Roboto" charset="0"/>
                <a:sym typeface="Bebas Neue" charset="0"/>
              </a:rPr>
              <a:t>Repurpose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8712E6D-9D81-4BD5-B577-A48A3AFC3C87}"/>
              </a:ext>
            </a:extLst>
          </p:cNvPr>
          <p:cNvSpPr txBox="1">
            <a:spLocks/>
          </p:cNvSpPr>
          <p:nvPr/>
        </p:nvSpPr>
        <p:spPr>
          <a:xfrm>
            <a:off x="3341446" y="2585514"/>
            <a:ext cx="2478355" cy="129369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000" dirty="0">
                <a:solidFill>
                  <a:schemeClr val="accent2"/>
                </a:solidFill>
                <a:latin typeface="+mj-lt"/>
              </a:rPr>
              <a:t>Disappointing clinical trial results</a:t>
            </a:r>
            <a:endParaRPr lang="en-IE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387C011C-7720-49DB-98D8-6B51459C6C35}"/>
              </a:ext>
            </a:extLst>
          </p:cNvPr>
          <p:cNvSpPr txBox="1">
            <a:spLocks/>
          </p:cNvSpPr>
          <p:nvPr/>
        </p:nvSpPr>
        <p:spPr>
          <a:xfrm>
            <a:off x="6178416" y="2597039"/>
            <a:ext cx="2593727" cy="203235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Can the facility be repurposed for cell or gene therapy product manufacturing?</a:t>
            </a:r>
            <a:endParaRPr lang="en-IE" sz="2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906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89A4A-1230-407E-A89D-8B77C05F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14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19FCF-7415-46D2-A5BB-74BAA9125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Study - Layout</a:t>
            </a:r>
            <a:endParaRPr lang="en-I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838466-FC8C-4D5B-AF23-1986DA163F2D}"/>
              </a:ext>
            </a:extLst>
          </p:cNvPr>
          <p:cNvGrpSpPr/>
          <p:nvPr/>
        </p:nvGrpSpPr>
        <p:grpSpPr>
          <a:xfrm>
            <a:off x="3249150" y="1516272"/>
            <a:ext cx="5631615" cy="2956775"/>
            <a:chOff x="951879" y="1156761"/>
            <a:chExt cx="7204289" cy="37824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E70FAB-550F-4EE4-A3B3-6CB8D338C036}"/>
                </a:ext>
              </a:extLst>
            </p:cNvPr>
            <p:cNvSpPr/>
            <p:nvPr/>
          </p:nvSpPr>
          <p:spPr>
            <a:xfrm>
              <a:off x="951880" y="1156851"/>
              <a:ext cx="7204288" cy="3782387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1838CD-0E46-4782-9FE7-CA46A2CCC6C4}"/>
                </a:ext>
              </a:extLst>
            </p:cNvPr>
            <p:cNvSpPr/>
            <p:nvPr/>
          </p:nvSpPr>
          <p:spPr>
            <a:xfrm>
              <a:off x="2913719" y="3678165"/>
              <a:ext cx="1310345" cy="1261074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 4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2D5826-8C61-4405-A57B-C02D19253E21}"/>
                </a:ext>
              </a:extLst>
            </p:cNvPr>
            <p:cNvSpPr/>
            <p:nvPr/>
          </p:nvSpPr>
          <p:spPr>
            <a:xfrm>
              <a:off x="4224064" y="3678165"/>
              <a:ext cx="1310345" cy="1261074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 5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1E515F-8A90-4362-87F4-5693A4807FE6}"/>
                </a:ext>
              </a:extLst>
            </p:cNvPr>
            <p:cNvSpPr/>
            <p:nvPr/>
          </p:nvSpPr>
          <p:spPr>
            <a:xfrm>
              <a:off x="5534409" y="3678164"/>
              <a:ext cx="1310345" cy="1261074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 6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896799-8619-4F8B-9481-7F3EAA86C7F8}"/>
                </a:ext>
              </a:extLst>
            </p:cNvPr>
            <p:cNvSpPr/>
            <p:nvPr/>
          </p:nvSpPr>
          <p:spPr>
            <a:xfrm>
              <a:off x="2891790" y="3047483"/>
              <a:ext cx="659594" cy="630635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PAL OUT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5EEE9A-9547-4EF7-9F8E-79D445194503}"/>
                </a:ext>
              </a:extLst>
            </p:cNvPr>
            <p:cNvSpPr/>
            <p:nvPr/>
          </p:nvSpPr>
          <p:spPr>
            <a:xfrm>
              <a:off x="6187847" y="3047161"/>
              <a:ext cx="659595" cy="630635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MAL OUT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084A9D-2611-42BD-8C8F-B04EC53C7E81}"/>
                </a:ext>
              </a:extLst>
            </p:cNvPr>
            <p:cNvSpPr/>
            <p:nvPr/>
          </p:nvSpPr>
          <p:spPr>
            <a:xfrm>
              <a:off x="2911991" y="1156853"/>
              <a:ext cx="1310345" cy="1261074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 1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93AE2E-EF5B-47AE-947B-841A60329D40}"/>
                </a:ext>
              </a:extLst>
            </p:cNvPr>
            <p:cNvSpPr/>
            <p:nvPr/>
          </p:nvSpPr>
          <p:spPr>
            <a:xfrm>
              <a:off x="4222336" y="1156853"/>
              <a:ext cx="1310345" cy="1261074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 2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CD83A9-F673-4A33-8EF3-B607F3D3E68E}"/>
                </a:ext>
              </a:extLst>
            </p:cNvPr>
            <p:cNvSpPr/>
            <p:nvPr/>
          </p:nvSpPr>
          <p:spPr>
            <a:xfrm>
              <a:off x="5532681" y="1156852"/>
              <a:ext cx="1310345" cy="1261074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 3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0DA69B-BE42-4E44-9EFD-7D7F7458567C}"/>
                </a:ext>
              </a:extLst>
            </p:cNvPr>
            <p:cNvSpPr/>
            <p:nvPr/>
          </p:nvSpPr>
          <p:spPr>
            <a:xfrm>
              <a:off x="2891792" y="2417775"/>
              <a:ext cx="659594" cy="630635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PAL IN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3C18C7-3112-4BB1-878A-7D2E070E3574}"/>
                </a:ext>
              </a:extLst>
            </p:cNvPr>
            <p:cNvSpPr/>
            <p:nvPr/>
          </p:nvSpPr>
          <p:spPr>
            <a:xfrm>
              <a:off x="6187849" y="2416993"/>
              <a:ext cx="659594" cy="630635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MAL IN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A9B5097-E7C3-4B69-881C-A0908EF31EA5}"/>
                </a:ext>
              </a:extLst>
            </p:cNvPr>
            <p:cNvSpPr/>
            <p:nvPr/>
          </p:nvSpPr>
          <p:spPr>
            <a:xfrm>
              <a:off x="951879" y="1156761"/>
              <a:ext cx="1964067" cy="3782002"/>
            </a:xfrm>
            <a:prstGeom prst="rect">
              <a:avLst/>
            </a:prstGeom>
            <a:solidFill>
              <a:srgbClr val="80379B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LOBBY/</a:t>
              </a: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OFFICES</a:t>
              </a: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BCEF4CD-F51B-492B-8B42-1B29963CDA07}"/>
                </a:ext>
              </a:extLst>
            </p:cNvPr>
            <p:cNvSpPr/>
            <p:nvPr/>
          </p:nvSpPr>
          <p:spPr>
            <a:xfrm>
              <a:off x="2254019" y="2417926"/>
              <a:ext cx="657968" cy="1259764"/>
            </a:xfrm>
            <a:prstGeom prst="rect">
              <a:avLst/>
            </a:prstGeom>
            <a:solidFill>
              <a:srgbClr val="B6B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</a:rPr>
                <a:t>LOCKER ROOM</a:t>
              </a:r>
              <a:endParaRPr lang="en-I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E940107-BEC8-40F4-8AAD-013F021965B5}"/>
                </a:ext>
              </a:extLst>
            </p:cNvPr>
            <p:cNvSpPr/>
            <p:nvPr/>
          </p:nvSpPr>
          <p:spPr>
            <a:xfrm>
              <a:off x="6845818" y="1156761"/>
              <a:ext cx="1310345" cy="3782385"/>
            </a:xfrm>
            <a:prstGeom prst="rect">
              <a:avLst/>
            </a:prstGeom>
            <a:solidFill>
              <a:srgbClr val="80379B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WAREHOUSE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D3A6974-2296-4E73-B6F8-3A94D7D14AF6}"/>
                </a:ext>
              </a:extLst>
            </p:cNvPr>
            <p:cNvSpPr/>
            <p:nvPr/>
          </p:nvSpPr>
          <p:spPr>
            <a:xfrm>
              <a:off x="5583089" y="3582683"/>
              <a:ext cx="338444" cy="283087"/>
            </a:xfrm>
            <a:prstGeom prst="rect">
              <a:avLst/>
            </a:prstGeom>
            <a:solidFill>
              <a:srgbClr val="00B9E4"/>
            </a:solidFill>
            <a:ln w="38100">
              <a:solidFill>
                <a:srgbClr val="00B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9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CBB4BE5-590F-43A0-B092-0CD55BE46F4B}"/>
                </a:ext>
              </a:extLst>
            </p:cNvPr>
            <p:cNvCxnSpPr>
              <a:cxnSpLocks/>
            </p:cNvCxnSpPr>
            <p:nvPr/>
          </p:nvCxnSpPr>
          <p:spPr>
            <a:xfrm>
              <a:off x="5750475" y="3470616"/>
              <a:ext cx="0" cy="37888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6070BE3-311D-4806-8347-AFE86AB84018}"/>
                </a:ext>
              </a:extLst>
            </p:cNvPr>
            <p:cNvSpPr/>
            <p:nvPr/>
          </p:nvSpPr>
          <p:spPr>
            <a:xfrm>
              <a:off x="4699192" y="3582683"/>
              <a:ext cx="349268" cy="294388"/>
            </a:xfrm>
            <a:prstGeom prst="rect">
              <a:avLst/>
            </a:prstGeom>
            <a:solidFill>
              <a:srgbClr val="00B9E4"/>
            </a:solidFill>
            <a:ln w="38100">
              <a:solidFill>
                <a:srgbClr val="00B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9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AF89E5A-0CEA-4F8F-9E05-8AA4CB3E52D3}"/>
                </a:ext>
              </a:extLst>
            </p:cNvPr>
            <p:cNvCxnSpPr>
              <a:cxnSpLocks/>
            </p:cNvCxnSpPr>
            <p:nvPr/>
          </p:nvCxnSpPr>
          <p:spPr>
            <a:xfrm>
              <a:off x="4879234" y="3471090"/>
              <a:ext cx="0" cy="37888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44C5065-8E2B-41AA-A9CD-D9DF66EBDE55}"/>
                </a:ext>
              </a:extLst>
            </p:cNvPr>
            <p:cNvSpPr/>
            <p:nvPr/>
          </p:nvSpPr>
          <p:spPr>
            <a:xfrm>
              <a:off x="3836939" y="3614589"/>
              <a:ext cx="338444" cy="289192"/>
            </a:xfrm>
            <a:prstGeom prst="rect">
              <a:avLst/>
            </a:prstGeom>
            <a:solidFill>
              <a:srgbClr val="00B9E4"/>
            </a:solidFill>
            <a:ln w="38100">
              <a:solidFill>
                <a:srgbClr val="00B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9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5298208-5CBC-4192-95A0-326E21073EF4}"/>
                </a:ext>
              </a:extLst>
            </p:cNvPr>
            <p:cNvCxnSpPr>
              <a:cxnSpLocks/>
            </p:cNvCxnSpPr>
            <p:nvPr/>
          </p:nvCxnSpPr>
          <p:spPr>
            <a:xfrm>
              <a:off x="4010071" y="3470142"/>
              <a:ext cx="0" cy="37888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A0B9FE4-9D7E-4F24-97EF-274BB4A5398C}"/>
                </a:ext>
              </a:extLst>
            </p:cNvPr>
            <p:cNvSpPr/>
            <p:nvPr/>
          </p:nvSpPr>
          <p:spPr>
            <a:xfrm>
              <a:off x="5577382" y="2351217"/>
              <a:ext cx="342423" cy="254316"/>
            </a:xfrm>
            <a:prstGeom prst="rect">
              <a:avLst/>
            </a:prstGeom>
            <a:solidFill>
              <a:srgbClr val="00B9E4"/>
            </a:solidFill>
            <a:ln w="38100">
              <a:solidFill>
                <a:srgbClr val="00B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99739AE-FD43-4899-9070-6CAD63FDA588}"/>
                </a:ext>
              </a:extLst>
            </p:cNvPr>
            <p:cNvSpPr/>
            <p:nvPr/>
          </p:nvSpPr>
          <p:spPr>
            <a:xfrm>
              <a:off x="4697464" y="2351217"/>
              <a:ext cx="349268" cy="294388"/>
            </a:xfrm>
            <a:prstGeom prst="rect">
              <a:avLst/>
            </a:prstGeom>
            <a:solidFill>
              <a:srgbClr val="00B9E4"/>
            </a:solidFill>
            <a:ln w="38100">
              <a:solidFill>
                <a:srgbClr val="00B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77D585B-AB53-4B6B-91B5-464A46ACF784}"/>
                </a:ext>
              </a:extLst>
            </p:cNvPr>
            <p:cNvSpPr/>
            <p:nvPr/>
          </p:nvSpPr>
          <p:spPr>
            <a:xfrm>
              <a:off x="3835212" y="2383122"/>
              <a:ext cx="338444" cy="317892"/>
            </a:xfrm>
            <a:prstGeom prst="rect">
              <a:avLst/>
            </a:prstGeom>
            <a:solidFill>
              <a:srgbClr val="00B9E4"/>
            </a:solidFill>
            <a:ln w="38100">
              <a:solidFill>
                <a:srgbClr val="00B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9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7C30705-8254-4141-848E-ECEED39665C6}"/>
                </a:ext>
              </a:extLst>
            </p:cNvPr>
            <p:cNvCxnSpPr>
              <a:cxnSpLocks/>
            </p:cNvCxnSpPr>
            <p:nvPr/>
          </p:nvCxnSpPr>
          <p:spPr>
            <a:xfrm>
              <a:off x="5753276" y="2227048"/>
              <a:ext cx="0" cy="37888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21B7CD2-70E4-404A-95DD-2877A4F4D7BA}"/>
                </a:ext>
              </a:extLst>
            </p:cNvPr>
            <p:cNvCxnSpPr>
              <a:cxnSpLocks/>
            </p:cNvCxnSpPr>
            <p:nvPr/>
          </p:nvCxnSpPr>
          <p:spPr>
            <a:xfrm>
              <a:off x="4877506" y="2228487"/>
              <a:ext cx="0" cy="37888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BFE56A6-BFFA-4844-AFAD-6040E5EA9254}"/>
                </a:ext>
              </a:extLst>
            </p:cNvPr>
            <p:cNvCxnSpPr>
              <a:cxnSpLocks/>
            </p:cNvCxnSpPr>
            <p:nvPr/>
          </p:nvCxnSpPr>
          <p:spPr>
            <a:xfrm>
              <a:off x="4010073" y="2227048"/>
              <a:ext cx="0" cy="37888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5228F74-9BD3-45E9-B5FC-B59EEC78D78E}"/>
              </a:ext>
            </a:extLst>
          </p:cNvPr>
          <p:cNvSpPr/>
          <p:nvPr/>
        </p:nvSpPr>
        <p:spPr>
          <a:xfrm>
            <a:off x="3249150" y="4667879"/>
            <a:ext cx="923224" cy="294388"/>
          </a:xfrm>
          <a:prstGeom prst="rect">
            <a:avLst/>
          </a:prstGeom>
          <a:solidFill>
            <a:srgbClr val="00B9E4"/>
          </a:solidFill>
          <a:ln w="38100"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GRADE C</a:t>
            </a:r>
            <a:endParaRPr lang="en-IE" sz="900" b="1" dirty="0">
              <a:solidFill>
                <a:schemeClr val="bg1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3C677EA-D71A-4E36-8975-D3C65242DBC3}"/>
              </a:ext>
            </a:extLst>
          </p:cNvPr>
          <p:cNvSpPr/>
          <p:nvPr/>
        </p:nvSpPr>
        <p:spPr>
          <a:xfrm>
            <a:off x="3249150" y="5150328"/>
            <a:ext cx="923224" cy="294388"/>
          </a:xfrm>
          <a:prstGeom prst="rect">
            <a:avLst/>
          </a:prstGeom>
          <a:solidFill>
            <a:srgbClr val="B6BF00"/>
          </a:solidFill>
          <a:ln w="38100"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GRADE D</a:t>
            </a:r>
            <a:endParaRPr lang="en-IE" sz="900" b="1" dirty="0">
              <a:solidFill>
                <a:schemeClr val="bg1"/>
              </a:solidFill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C7D19783-D48C-4B06-B434-41B9E4F6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23" y="1035629"/>
            <a:ext cx="2782888" cy="5558563"/>
          </a:xfrm>
        </p:spPr>
        <p:txBody>
          <a:bodyPr/>
          <a:lstStyle/>
          <a:p>
            <a:pPr marL="342900" indent="-342900" defTabSz="1087636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cs typeface="Open Sans Light"/>
              </a:rPr>
              <a:t>Overall unidirectional flow of personnel &amp; materials</a:t>
            </a:r>
          </a:p>
          <a:p>
            <a:pPr marL="342900" indent="-342900" defTabSz="1087636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cs typeface="Open Sans Light"/>
              </a:rPr>
              <a:t>Bidirectional flow of personnel &amp; materials within each production space</a:t>
            </a:r>
          </a:p>
          <a:p>
            <a:pPr marL="342900" indent="-342900" defTabSz="1087636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cs typeface="Open Sans Light"/>
              </a:rPr>
              <a:t>Production rooms had no airlocks to general corridor</a:t>
            </a:r>
          </a:p>
          <a:p>
            <a:pPr marL="342900" indent="-342900" defTabSz="1087636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cs typeface="Open Sans Light"/>
              </a:rPr>
              <a:t>Not BSL classified</a:t>
            </a:r>
          </a:p>
          <a:p>
            <a:pPr marL="342900" indent="-342900" defTabSz="1087636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cs typeface="Open Sans Light"/>
              </a:rPr>
              <a:t>Grade C background</a:t>
            </a:r>
            <a:endParaRPr lang="en-US" sz="2000" b="0" dirty="0"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824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Study – Facility as Designed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C581AD5-E19F-4C9E-9CAB-6EEC04B5F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603422"/>
              </p:ext>
            </p:extLst>
          </p:nvPr>
        </p:nvGraphicFramePr>
        <p:xfrm>
          <a:off x="839685" y="12848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627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9C7889D1-AD8F-45FD-8886-598D30B86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16696"/>
              </p:ext>
            </p:extLst>
          </p:nvPr>
        </p:nvGraphicFramePr>
        <p:xfrm>
          <a:off x="454948" y="1382857"/>
          <a:ext cx="8302308" cy="4074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5577">
                  <a:extLst>
                    <a:ext uri="{9D8B030D-6E8A-4147-A177-3AD203B41FA5}">
                      <a16:colId xmlns:a16="http://schemas.microsoft.com/office/drawing/2014/main" val="4015476777"/>
                    </a:ext>
                  </a:extLst>
                </a:gridCol>
                <a:gridCol w="2075577">
                  <a:extLst>
                    <a:ext uri="{9D8B030D-6E8A-4147-A177-3AD203B41FA5}">
                      <a16:colId xmlns:a16="http://schemas.microsoft.com/office/drawing/2014/main" val="1522753709"/>
                    </a:ext>
                  </a:extLst>
                </a:gridCol>
                <a:gridCol w="2075577">
                  <a:extLst>
                    <a:ext uri="{9D8B030D-6E8A-4147-A177-3AD203B41FA5}">
                      <a16:colId xmlns:a16="http://schemas.microsoft.com/office/drawing/2014/main" val="3097747512"/>
                    </a:ext>
                  </a:extLst>
                </a:gridCol>
                <a:gridCol w="2075577">
                  <a:extLst>
                    <a:ext uri="{9D8B030D-6E8A-4147-A177-3AD203B41FA5}">
                      <a16:colId xmlns:a16="http://schemas.microsoft.com/office/drawing/2014/main" val="3896218207"/>
                    </a:ext>
                  </a:extLst>
                </a:gridCol>
              </a:tblGrid>
              <a:tr h="874431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93527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5081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59254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188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6970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70594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Study Challenges – Cell Therapy Retrofit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C6CEC-C420-44F0-B1F2-8D5AB0ADE438}"/>
              </a:ext>
            </a:extLst>
          </p:cNvPr>
          <p:cNvSpPr txBox="1"/>
          <p:nvPr/>
        </p:nvSpPr>
        <p:spPr>
          <a:xfrm>
            <a:off x="2724657" y="1877439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mRNA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1F00A-7606-45E6-A0B0-1FF9CBAC90AB}"/>
              </a:ext>
            </a:extLst>
          </p:cNvPr>
          <p:cNvSpPr txBox="1"/>
          <p:nvPr/>
        </p:nvSpPr>
        <p:spPr>
          <a:xfrm>
            <a:off x="4613365" y="1866806"/>
            <a:ext cx="20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CAR-T Cell Therapy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414ED-CA2C-48D9-97CB-16B9FE01E307}"/>
              </a:ext>
            </a:extLst>
          </p:cNvPr>
          <p:cNvSpPr txBox="1"/>
          <p:nvPr/>
        </p:nvSpPr>
        <p:spPr>
          <a:xfrm>
            <a:off x="450762" y="2446631"/>
            <a:ext cx="206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HVAC designation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F943B-E351-43B1-8B20-C49B0480D876}"/>
              </a:ext>
            </a:extLst>
          </p:cNvPr>
          <p:cNvSpPr txBox="1"/>
          <p:nvPr/>
        </p:nvSpPr>
        <p:spPr>
          <a:xfrm>
            <a:off x="6666449" y="1869207"/>
            <a:ext cx="20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Change/Impact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109A25-A758-4ABB-8A2B-94560812E70F}"/>
              </a:ext>
            </a:extLst>
          </p:cNvPr>
          <p:cNvSpPr txBox="1"/>
          <p:nvPr/>
        </p:nvSpPr>
        <p:spPr>
          <a:xfrm>
            <a:off x="2755548" y="2436277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Grade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1DF5E-8D03-457E-BD00-0E36C81D9973}"/>
              </a:ext>
            </a:extLst>
          </p:cNvPr>
          <p:cNvSpPr txBox="1"/>
          <p:nvPr/>
        </p:nvSpPr>
        <p:spPr>
          <a:xfrm>
            <a:off x="4838354" y="2436277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Grade 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B59B89-12B4-4EA3-8D9C-83E05DCE4B30}"/>
              </a:ext>
            </a:extLst>
          </p:cNvPr>
          <p:cNvSpPr txBox="1"/>
          <p:nvPr/>
        </p:nvSpPr>
        <p:spPr>
          <a:xfrm>
            <a:off x="6900196" y="2446910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6B884-7D92-4926-9CF1-EF5D1136A518}"/>
              </a:ext>
            </a:extLst>
          </p:cNvPr>
          <p:cNvSpPr txBox="1"/>
          <p:nvPr/>
        </p:nvSpPr>
        <p:spPr>
          <a:xfrm>
            <a:off x="461395" y="3050941"/>
            <a:ext cx="206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GMP flows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BFE878-6CB1-4FE7-A7B6-342FC9E055E4}"/>
              </a:ext>
            </a:extLst>
          </p:cNvPr>
          <p:cNvSpPr txBox="1"/>
          <p:nvPr/>
        </p:nvSpPr>
        <p:spPr>
          <a:xfrm>
            <a:off x="2798080" y="3036765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Bidirectional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D7AB40-2406-4D92-B9FC-31BBB1CBC27B}"/>
              </a:ext>
            </a:extLst>
          </p:cNvPr>
          <p:cNvSpPr txBox="1"/>
          <p:nvPr/>
        </p:nvSpPr>
        <p:spPr>
          <a:xfrm>
            <a:off x="450762" y="3690090"/>
            <a:ext cx="206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Utilities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138E9-EFD0-4D02-B95D-2BC939F94D4F}"/>
              </a:ext>
            </a:extLst>
          </p:cNvPr>
          <p:cNvSpPr txBox="1"/>
          <p:nvPr/>
        </p:nvSpPr>
        <p:spPr>
          <a:xfrm>
            <a:off x="6900196" y="3036765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D17786-574B-4928-9025-1187047EA6B1}"/>
              </a:ext>
            </a:extLst>
          </p:cNvPr>
          <p:cNvSpPr txBox="1"/>
          <p:nvPr/>
        </p:nvSpPr>
        <p:spPr>
          <a:xfrm>
            <a:off x="6900196" y="3688727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94454D-9256-4ACA-9A84-F9B84F3CF1C1}"/>
              </a:ext>
            </a:extLst>
          </p:cNvPr>
          <p:cNvSpPr txBox="1"/>
          <p:nvPr/>
        </p:nvSpPr>
        <p:spPr>
          <a:xfrm>
            <a:off x="4838354" y="3036765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Unidirectional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3B6E8F-A623-4DDB-8133-B83A69A13E82}"/>
              </a:ext>
            </a:extLst>
          </p:cNvPr>
          <p:cNvSpPr txBox="1"/>
          <p:nvPr/>
        </p:nvSpPr>
        <p:spPr>
          <a:xfrm>
            <a:off x="418863" y="4316945"/>
            <a:ext cx="206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Ceiling height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35EA36-CF35-4FEE-8D1E-EDF16959F5EF}"/>
              </a:ext>
            </a:extLst>
          </p:cNvPr>
          <p:cNvSpPr txBox="1"/>
          <p:nvPr/>
        </p:nvSpPr>
        <p:spPr>
          <a:xfrm>
            <a:off x="482661" y="4951620"/>
            <a:ext cx="202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Floor loading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BE3A9E-2C30-453D-8845-A660159D1183}"/>
              </a:ext>
            </a:extLst>
          </p:cNvPr>
          <p:cNvSpPr txBox="1"/>
          <p:nvPr/>
        </p:nvSpPr>
        <p:spPr>
          <a:xfrm>
            <a:off x="6900196" y="4316945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B050"/>
                </a:solidFill>
              </a:rPr>
              <a:t>None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6C70C1-A7E6-4434-B2CC-8B2137C51575}"/>
              </a:ext>
            </a:extLst>
          </p:cNvPr>
          <p:cNvSpPr txBox="1"/>
          <p:nvPr/>
        </p:nvSpPr>
        <p:spPr>
          <a:xfrm>
            <a:off x="6900196" y="4948077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B050"/>
                </a:solidFill>
              </a:rPr>
              <a:t>Low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C75F459-483B-4C1D-8C00-C20F5EA2EA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5455" t="15311" r="45137" b="38455"/>
          <a:stretch/>
        </p:blipFill>
        <p:spPr>
          <a:xfrm flipV="1">
            <a:off x="3237843" y="1422890"/>
            <a:ext cx="576666" cy="4622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190EC2-B348-485E-B270-9F2900906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024" t="15434" r="60700" b="38333"/>
          <a:stretch/>
        </p:blipFill>
        <p:spPr>
          <a:xfrm>
            <a:off x="5329493" y="1426050"/>
            <a:ext cx="519608" cy="4735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5BF55CB-2315-4092-8A5E-6EDA622F0AD5}"/>
              </a:ext>
            </a:extLst>
          </p:cNvPr>
          <p:cNvSpPr txBox="1"/>
          <p:nvPr/>
        </p:nvSpPr>
        <p:spPr>
          <a:xfrm>
            <a:off x="2628081" y="3692558"/>
            <a:ext cx="185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WFI, process gases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B73B2B-65AB-409C-8E67-FAD21CEAA0AC}"/>
              </a:ext>
            </a:extLst>
          </p:cNvPr>
          <p:cNvSpPr txBox="1"/>
          <p:nvPr/>
        </p:nvSpPr>
        <p:spPr>
          <a:xfrm>
            <a:off x="4838508" y="3685536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LN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1F44A4-129A-4C30-9262-1755E4C46779}"/>
              </a:ext>
            </a:extLst>
          </p:cNvPr>
          <p:cNvSpPr txBox="1"/>
          <p:nvPr/>
        </p:nvSpPr>
        <p:spPr>
          <a:xfrm>
            <a:off x="2657278" y="4316889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9 feet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281EF9-14BB-455D-8E0C-901FA0FF8AE0}"/>
              </a:ext>
            </a:extLst>
          </p:cNvPr>
          <p:cNvSpPr txBox="1"/>
          <p:nvPr/>
        </p:nvSpPr>
        <p:spPr>
          <a:xfrm>
            <a:off x="4614532" y="4323567"/>
            <a:ext cx="20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Benchtop equipment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8781F7-3040-4746-927F-18F9C8370409}"/>
              </a:ext>
            </a:extLst>
          </p:cNvPr>
          <p:cNvSpPr txBox="1"/>
          <p:nvPr/>
        </p:nvSpPr>
        <p:spPr>
          <a:xfrm>
            <a:off x="2748508" y="4948077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150 </a:t>
            </a:r>
            <a:r>
              <a:rPr lang="en-US" dirty="0" err="1"/>
              <a:t>lb</a:t>
            </a:r>
            <a:r>
              <a:rPr lang="en-US" dirty="0"/>
              <a:t>/ft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E14D1B-C786-4552-A7AD-0DFF8C474C56}"/>
              </a:ext>
            </a:extLst>
          </p:cNvPr>
          <p:cNvSpPr txBox="1"/>
          <p:nvPr/>
        </p:nvSpPr>
        <p:spPr>
          <a:xfrm>
            <a:off x="4806453" y="4936321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No isolators</a:t>
            </a:r>
          </a:p>
        </p:txBody>
      </p:sp>
    </p:spTree>
    <p:extLst>
      <p:ext uri="{BB962C8B-B14F-4D97-AF65-F5344CB8AC3E}">
        <p14:creationId xmlns:p14="http://schemas.microsoft.com/office/powerpoint/2010/main" val="17866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2">
            <a:extLst>
              <a:ext uri="{FF2B5EF4-FFF2-40B4-BE49-F238E27FC236}">
                <a16:creationId xmlns:a16="http://schemas.microsoft.com/office/drawing/2014/main" id="{E006E710-9F00-499A-9ACC-9DB47A554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2415"/>
              </p:ext>
            </p:extLst>
          </p:nvPr>
        </p:nvGraphicFramePr>
        <p:xfrm>
          <a:off x="454948" y="1382857"/>
          <a:ext cx="8302308" cy="4074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5577">
                  <a:extLst>
                    <a:ext uri="{9D8B030D-6E8A-4147-A177-3AD203B41FA5}">
                      <a16:colId xmlns:a16="http://schemas.microsoft.com/office/drawing/2014/main" val="4015476777"/>
                    </a:ext>
                  </a:extLst>
                </a:gridCol>
                <a:gridCol w="2075577">
                  <a:extLst>
                    <a:ext uri="{9D8B030D-6E8A-4147-A177-3AD203B41FA5}">
                      <a16:colId xmlns:a16="http://schemas.microsoft.com/office/drawing/2014/main" val="1522753709"/>
                    </a:ext>
                  </a:extLst>
                </a:gridCol>
                <a:gridCol w="2075577">
                  <a:extLst>
                    <a:ext uri="{9D8B030D-6E8A-4147-A177-3AD203B41FA5}">
                      <a16:colId xmlns:a16="http://schemas.microsoft.com/office/drawing/2014/main" val="3097747512"/>
                    </a:ext>
                  </a:extLst>
                </a:gridCol>
                <a:gridCol w="2075577">
                  <a:extLst>
                    <a:ext uri="{9D8B030D-6E8A-4147-A177-3AD203B41FA5}">
                      <a16:colId xmlns:a16="http://schemas.microsoft.com/office/drawing/2014/main" val="3896218207"/>
                    </a:ext>
                  </a:extLst>
                </a:gridCol>
              </a:tblGrid>
              <a:tr h="874431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93527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5081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59254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188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6970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71478" rtl="0" eaLnBrk="1" latinLnBrk="0" hangingPunct="1"/>
                      <a:endParaRPr lang="en-IE" sz="1125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70594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Study Challenges – Gene Therapy Retrofit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C6CEC-C420-44F0-B1F2-8D5AB0ADE438}"/>
              </a:ext>
            </a:extLst>
          </p:cNvPr>
          <p:cNvSpPr txBox="1"/>
          <p:nvPr/>
        </p:nvSpPr>
        <p:spPr>
          <a:xfrm>
            <a:off x="2777822" y="1888072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mRNA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1F00A-7606-45E6-A0B0-1FF9CBAC90AB}"/>
              </a:ext>
            </a:extLst>
          </p:cNvPr>
          <p:cNvSpPr txBox="1"/>
          <p:nvPr/>
        </p:nvSpPr>
        <p:spPr>
          <a:xfrm>
            <a:off x="4844500" y="1888072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Viral Vector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414ED-CA2C-48D9-97CB-16B9FE01E307}"/>
              </a:ext>
            </a:extLst>
          </p:cNvPr>
          <p:cNvSpPr txBox="1"/>
          <p:nvPr/>
        </p:nvSpPr>
        <p:spPr>
          <a:xfrm>
            <a:off x="465581" y="2414741"/>
            <a:ext cx="204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HVAC designation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F943B-E351-43B1-8B20-C49B0480D876}"/>
              </a:ext>
            </a:extLst>
          </p:cNvPr>
          <p:cNvSpPr txBox="1"/>
          <p:nvPr/>
        </p:nvSpPr>
        <p:spPr>
          <a:xfrm>
            <a:off x="6958499" y="1872770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Change/Impact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109A25-A758-4ABB-8A2B-94560812E70F}"/>
              </a:ext>
            </a:extLst>
          </p:cNvPr>
          <p:cNvSpPr txBox="1"/>
          <p:nvPr/>
        </p:nvSpPr>
        <p:spPr>
          <a:xfrm>
            <a:off x="2766181" y="2425644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Grade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1DF5E-8D03-457E-BD00-0E36C81D9973}"/>
              </a:ext>
            </a:extLst>
          </p:cNvPr>
          <p:cNvSpPr txBox="1"/>
          <p:nvPr/>
        </p:nvSpPr>
        <p:spPr>
          <a:xfrm>
            <a:off x="4833867" y="2425644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Grade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B59B89-12B4-4EA3-8D9C-83E05DCE4B30}"/>
              </a:ext>
            </a:extLst>
          </p:cNvPr>
          <p:cNvSpPr txBox="1"/>
          <p:nvPr/>
        </p:nvSpPr>
        <p:spPr>
          <a:xfrm>
            <a:off x="6827397" y="2415011"/>
            <a:ext cx="178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B050"/>
                </a:solidFill>
              </a:rPr>
              <a:t>None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6B884-7D92-4926-9CF1-EF5D1136A518}"/>
              </a:ext>
            </a:extLst>
          </p:cNvPr>
          <p:cNvSpPr txBox="1"/>
          <p:nvPr/>
        </p:nvSpPr>
        <p:spPr>
          <a:xfrm>
            <a:off x="663969" y="3047398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GMP flows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BFE878-6CB1-4FE7-A7B6-342FC9E055E4}"/>
              </a:ext>
            </a:extLst>
          </p:cNvPr>
          <p:cNvSpPr txBox="1"/>
          <p:nvPr/>
        </p:nvSpPr>
        <p:spPr>
          <a:xfrm>
            <a:off x="2766181" y="3036765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Bidirectional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D7AB40-2406-4D92-B9FC-31BBB1CBC27B}"/>
              </a:ext>
            </a:extLst>
          </p:cNvPr>
          <p:cNvSpPr txBox="1"/>
          <p:nvPr/>
        </p:nvSpPr>
        <p:spPr>
          <a:xfrm>
            <a:off x="663969" y="3679457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Utilities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138E9-EFD0-4D02-B95D-2BC939F94D4F}"/>
              </a:ext>
            </a:extLst>
          </p:cNvPr>
          <p:cNvSpPr txBox="1"/>
          <p:nvPr/>
        </p:nvSpPr>
        <p:spPr>
          <a:xfrm>
            <a:off x="6827398" y="3036765"/>
            <a:ext cx="179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D17786-574B-4928-9025-1187047EA6B1}"/>
              </a:ext>
            </a:extLst>
          </p:cNvPr>
          <p:cNvSpPr txBox="1"/>
          <p:nvPr/>
        </p:nvSpPr>
        <p:spPr>
          <a:xfrm>
            <a:off x="6902269" y="3668824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C000"/>
                </a:solidFill>
              </a:rPr>
              <a:t>Moderate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94454D-9256-4ACA-9A84-F9B84F3CF1C1}"/>
              </a:ext>
            </a:extLst>
          </p:cNvPr>
          <p:cNvSpPr txBox="1"/>
          <p:nvPr/>
        </p:nvSpPr>
        <p:spPr>
          <a:xfrm>
            <a:off x="4950830" y="3036765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Unidirectional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3B6E8F-A623-4DDB-8133-B83A69A13E82}"/>
              </a:ext>
            </a:extLst>
          </p:cNvPr>
          <p:cNvSpPr txBox="1"/>
          <p:nvPr/>
        </p:nvSpPr>
        <p:spPr>
          <a:xfrm>
            <a:off x="695868" y="4316945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Ceiling height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35EA36-CF35-4FEE-8D1E-EDF16959F5EF}"/>
              </a:ext>
            </a:extLst>
          </p:cNvPr>
          <p:cNvSpPr txBox="1"/>
          <p:nvPr/>
        </p:nvSpPr>
        <p:spPr>
          <a:xfrm>
            <a:off x="685235" y="4958710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b="1" dirty="0"/>
              <a:t>Floor loading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BE3A9E-2C30-453D-8845-A660159D1183}"/>
              </a:ext>
            </a:extLst>
          </p:cNvPr>
          <p:cNvSpPr txBox="1"/>
          <p:nvPr/>
        </p:nvSpPr>
        <p:spPr>
          <a:xfrm>
            <a:off x="6915967" y="4316945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6C70C1-A7E6-4434-B2CC-8B2137C51575}"/>
              </a:ext>
            </a:extLst>
          </p:cNvPr>
          <p:cNvSpPr txBox="1"/>
          <p:nvPr/>
        </p:nvSpPr>
        <p:spPr>
          <a:xfrm>
            <a:off x="6915969" y="4958710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BF55CB-2315-4092-8A5E-6EDA622F0AD5}"/>
              </a:ext>
            </a:extLst>
          </p:cNvPr>
          <p:cNvSpPr txBox="1"/>
          <p:nvPr/>
        </p:nvSpPr>
        <p:spPr>
          <a:xfrm>
            <a:off x="2530550" y="3680016"/>
            <a:ext cx="203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WFI, process gases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B73B2B-65AB-409C-8E67-FAD21CEAA0AC}"/>
              </a:ext>
            </a:extLst>
          </p:cNvPr>
          <p:cNvSpPr txBox="1"/>
          <p:nvPr/>
        </p:nvSpPr>
        <p:spPr>
          <a:xfrm>
            <a:off x="4625906" y="3572621"/>
            <a:ext cx="2046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 err="1"/>
              <a:t>Decon</a:t>
            </a:r>
            <a:r>
              <a:rPr lang="en-US" dirty="0"/>
              <a:t> autoclave, biowaste system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1F44A4-129A-4C30-9262-1755E4C46779}"/>
              </a:ext>
            </a:extLst>
          </p:cNvPr>
          <p:cNvSpPr txBox="1"/>
          <p:nvPr/>
        </p:nvSpPr>
        <p:spPr>
          <a:xfrm>
            <a:off x="2763608" y="4306256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9 feet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281EF9-14BB-455D-8E0C-901FA0FF8AE0}"/>
              </a:ext>
            </a:extLst>
          </p:cNvPr>
          <p:cNvSpPr txBox="1"/>
          <p:nvPr/>
        </p:nvSpPr>
        <p:spPr>
          <a:xfrm>
            <a:off x="4737902" y="4311045"/>
            <a:ext cx="182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Limits BRX to 250L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8781F7-3040-4746-927F-18F9C8370409}"/>
              </a:ext>
            </a:extLst>
          </p:cNvPr>
          <p:cNvSpPr txBox="1"/>
          <p:nvPr/>
        </p:nvSpPr>
        <p:spPr>
          <a:xfrm>
            <a:off x="2806138" y="4969343"/>
            <a:ext cx="15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150 </a:t>
            </a:r>
            <a:r>
              <a:rPr lang="en-US" dirty="0" err="1"/>
              <a:t>lb</a:t>
            </a:r>
            <a:r>
              <a:rPr lang="en-US" dirty="0"/>
              <a:t>/ft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E14D1B-C786-4552-A7AD-0DFF8C474C56}"/>
              </a:ext>
            </a:extLst>
          </p:cNvPr>
          <p:cNvSpPr txBox="1"/>
          <p:nvPr/>
        </p:nvSpPr>
        <p:spPr>
          <a:xfrm>
            <a:off x="4439356" y="4845241"/>
            <a:ext cx="239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Limits BRX to 250L</a:t>
            </a:r>
          </a:p>
          <a:p>
            <a:pPr algn="ctr"/>
            <a:r>
              <a:rPr lang="en-US" dirty="0"/>
              <a:t>No isolator for fill/finish</a:t>
            </a: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B9354313-881E-45A7-AE15-A1456DBC4445}"/>
              </a:ext>
            </a:extLst>
          </p:cNvPr>
          <p:cNvSpPr>
            <a:spLocks noChangeAspect="1" noEditPoints="1"/>
          </p:cNvSpPr>
          <p:nvPr/>
        </p:nvSpPr>
        <p:spPr bwMode="auto">
          <a:xfrm rot="5400000">
            <a:off x="5535201" y="1485773"/>
            <a:ext cx="286043" cy="358955"/>
          </a:xfrm>
          <a:custGeom>
            <a:avLst/>
            <a:gdLst>
              <a:gd name="T0" fmla="*/ 307 w 1169"/>
              <a:gd name="T1" fmla="*/ 1414 h 1475"/>
              <a:gd name="T2" fmla="*/ 322 w 1169"/>
              <a:gd name="T3" fmla="*/ 1468 h 1475"/>
              <a:gd name="T4" fmla="*/ 853 w 1169"/>
              <a:gd name="T5" fmla="*/ 1463 h 1475"/>
              <a:gd name="T6" fmla="*/ 858 w 1169"/>
              <a:gd name="T7" fmla="*/ 1407 h 1475"/>
              <a:gd name="T8" fmla="*/ 445 w 1169"/>
              <a:gd name="T9" fmla="*/ 385 h 1475"/>
              <a:gd name="T10" fmla="*/ 411 w 1169"/>
              <a:gd name="T11" fmla="*/ 427 h 1475"/>
              <a:gd name="T12" fmla="*/ 717 w 1169"/>
              <a:gd name="T13" fmla="*/ 469 h 1475"/>
              <a:gd name="T14" fmla="*/ 759 w 1169"/>
              <a:gd name="T15" fmla="*/ 427 h 1475"/>
              <a:gd name="T16" fmla="*/ 725 w 1169"/>
              <a:gd name="T17" fmla="*/ 385 h 1475"/>
              <a:gd name="T18" fmla="*/ 853 w 1169"/>
              <a:gd name="T19" fmla="*/ 74 h 1475"/>
              <a:gd name="T20" fmla="*/ 858 w 1169"/>
              <a:gd name="T21" fmla="*/ 20 h 1475"/>
              <a:gd name="T22" fmla="*/ 329 w 1169"/>
              <a:gd name="T23" fmla="*/ 4 h 1475"/>
              <a:gd name="T24" fmla="*/ 305 w 1169"/>
              <a:gd name="T25" fmla="*/ 53 h 1475"/>
              <a:gd name="T26" fmla="*/ 269 w 1169"/>
              <a:gd name="T27" fmla="*/ 658 h 1475"/>
              <a:gd name="T28" fmla="*/ 358 w 1169"/>
              <a:gd name="T29" fmla="*/ 525 h 1475"/>
              <a:gd name="T30" fmla="*/ 205 w 1169"/>
              <a:gd name="T31" fmla="*/ 361 h 1475"/>
              <a:gd name="T32" fmla="*/ 162 w 1169"/>
              <a:gd name="T33" fmla="*/ 170 h 1475"/>
              <a:gd name="T34" fmla="*/ 197 w 1169"/>
              <a:gd name="T35" fmla="*/ 17 h 1475"/>
              <a:gd name="T36" fmla="*/ 5 w 1169"/>
              <a:gd name="T37" fmla="*/ 93 h 1475"/>
              <a:gd name="T38" fmla="*/ 8 w 1169"/>
              <a:gd name="T39" fmla="*/ 271 h 1475"/>
              <a:gd name="T40" fmla="*/ 91 w 1169"/>
              <a:gd name="T41" fmla="*/ 484 h 1475"/>
              <a:gd name="T42" fmla="*/ 269 w 1169"/>
              <a:gd name="T43" fmla="*/ 658 h 1475"/>
              <a:gd name="T44" fmla="*/ 887 w 1169"/>
              <a:gd name="T45" fmla="*/ 253 h 1475"/>
              <a:gd name="T46" fmla="*/ 873 w 1169"/>
              <a:gd name="T47" fmla="*/ 200 h 1475"/>
              <a:gd name="T48" fmla="*/ 290 w 1169"/>
              <a:gd name="T49" fmla="*/ 205 h 1475"/>
              <a:gd name="T50" fmla="*/ 285 w 1169"/>
              <a:gd name="T51" fmla="*/ 259 h 1475"/>
              <a:gd name="T52" fmla="*/ 859 w 1169"/>
              <a:gd name="T53" fmla="*/ 839 h 1475"/>
              <a:gd name="T54" fmla="*/ 857 w 1169"/>
              <a:gd name="T55" fmla="*/ 985 h 1475"/>
              <a:gd name="T56" fmla="*/ 982 w 1169"/>
              <a:gd name="T57" fmla="*/ 1155 h 1475"/>
              <a:gd name="T58" fmla="*/ 1007 w 1169"/>
              <a:gd name="T59" fmla="*/ 1334 h 1475"/>
              <a:gd name="T60" fmla="*/ 1141 w 1169"/>
              <a:gd name="T61" fmla="*/ 1473 h 1475"/>
              <a:gd name="T62" fmla="*/ 1168 w 1169"/>
              <a:gd name="T63" fmla="*/ 1332 h 1475"/>
              <a:gd name="T64" fmla="*/ 1156 w 1169"/>
              <a:gd name="T65" fmla="*/ 1175 h 1475"/>
              <a:gd name="T66" fmla="*/ 1043 w 1169"/>
              <a:gd name="T67" fmla="*/ 944 h 1475"/>
              <a:gd name="T68" fmla="*/ 1159 w 1169"/>
              <a:gd name="T69" fmla="*/ 69 h 1475"/>
              <a:gd name="T70" fmla="*/ 985 w 1169"/>
              <a:gd name="T71" fmla="*/ 47 h 1475"/>
              <a:gd name="T72" fmla="*/ 1005 w 1169"/>
              <a:gd name="T73" fmla="*/ 224 h 1475"/>
              <a:gd name="T74" fmla="*/ 937 w 1169"/>
              <a:gd name="T75" fmla="*/ 405 h 1475"/>
              <a:gd name="T76" fmla="*/ 740 w 1169"/>
              <a:gd name="T77" fmla="*/ 569 h 1475"/>
              <a:gd name="T78" fmla="*/ 275 w 1169"/>
              <a:gd name="T79" fmla="*/ 813 h 1475"/>
              <a:gd name="T80" fmla="*/ 93 w 1169"/>
              <a:gd name="T81" fmla="*/ 988 h 1475"/>
              <a:gd name="T82" fmla="*/ 8 w 1169"/>
              <a:gd name="T83" fmla="*/ 1204 h 1475"/>
              <a:gd name="T84" fmla="*/ 5 w 1169"/>
              <a:gd name="T85" fmla="*/ 1382 h 1475"/>
              <a:gd name="T86" fmla="*/ 197 w 1169"/>
              <a:gd name="T87" fmla="*/ 1458 h 1475"/>
              <a:gd name="T88" fmla="*/ 162 w 1169"/>
              <a:gd name="T89" fmla="*/ 1305 h 1475"/>
              <a:gd name="T90" fmla="*/ 207 w 1169"/>
              <a:gd name="T91" fmla="*/ 1110 h 1475"/>
              <a:gd name="T92" fmla="*/ 372 w 1169"/>
              <a:gd name="T93" fmla="*/ 941 h 1475"/>
              <a:gd name="T94" fmla="*/ 895 w 1169"/>
              <a:gd name="T95" fmla="*/ 662 h 1475"/>
              <a:gd name="T96" fmla="*/ 1092 w 1169"/>
              <a:gd name="T97" fmla="*/ 462 h 1475"/>
              <a:gd name="T98" fmla="*/ 1164 w 1169"/>
              <a:gd name="T99" fmla="*/ 247 h 1475"/>
              <a:gd name="T100" fmla="*/ 1159 w 1169"/>
              <a:gd name="T101" fmla="*/ 69 h 1475"/>
              <a:gd name="T102" fmla="*/ 754 w 1169"/>
              <a:gd name="T103" fmla="*/ 1066 h 1475"/>
              <a:gd name="T104" fmla="*/ 739 w 1169"/>
              <a:gd name="T105" fmla="*/ 1013 h 1475"/>
              <a:gd name="T106" fmla="*/ 423 w 1169"/>
              <a:gd name="T107" fmla="*/ 1018 h 1475"/>
              <a:gd name="T108" fmla="*/ 418 w 1169"/>
              <a:gd name="T109" fmla="*/ 1073 h 1475"/>
              <a:gd name="T110" fmla="*/ 320 w 1169"/>
              <a:gd name="T111" fmla="*/ 1198 h 1475"/>
              <a:gd name="T112" fmla="*/ 278 w 1169"/>
              <a:gd name="T113" fmla="*/ 1242 h 1475"/>
              <a:gd name="T114" fmla="*/ 320 w 1169"/>
              <a:gd name="T115" fmla="*/ 1283 h 1475"/>
              <a:gd name="T116" fmla="*/ 890 w 1169"/>
              <a:gd name="T117" fmla="*/ 1250 h 1475"/>
              <a:gd name="T118" fmla="*/ 866 w 1169"/>
              <a:gd name="T119" fmla="*/ 1201 h 1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69" h="1475">
                <a:moveTo>
                  <a:pt x="823" y="1389"/>
                </a:moveTo>
                <a:lnTo>
                  <a:pt x="346" y="1389"/>
                </a:lnTo>
                <a:lnTo>
                  <a:pt x="346" y="1389"/>
                </a:lnTo>
                <a:lnTo>
                  <a:pt x="337" y="1390"/>
                </a:lnTo>
                <a:lnTo>
                  <a:pt x="329" y="1392"/>
                </a:lnTo>
                <a:lnTo>
                  <a:pt x="322" y="1396"/>
                </a:lnTo>
                <a:lnTo>
                  <a:pt x="316" y="1401"/>
                </a:lnTo>
                <a:lnTo>
                  <a:pt x="311" y="1407"/>
                </a:lnTo>
                <a:lnTo>
                  <a:pt x="307" y="1414"/>
                </a:lnTo>
                <a:lnTo>
                  <a:pt x="305" y="1422"/>
                </a:lnTo>
                <a:lnTo>
                  <a:pt x="304" y="1431"/>
                </a:lnTo>
                <a:lnTo>
                  <a:pt x="304" y="1433"/>
                </a:lnTo>
                <a:lnTo>
                  <a:pt x="304" y="1433"/>
                </a:lnTo>
                <a:lnTo>
                  <a:pt x="305" y="1441"/>
                </a:lnTo>
                <a:lnTo>
                  <a:pt x="307" y="1449"/>
                </a:lnTo>
                <a:lnTo>
                  <a:pt x="311" y="1456"/>
                </a:lnTo>
                <a:lnTo>
                  <a:pt x="316" y="1463"/>
                </a:lnTo>
                <a:lnTo>
                  <a:pt x="322" y="1468"/>
                </a:lnTo>
                <a:lnTo>
                  <a:pt x="329" y="1471"/>
                </a:lnTo>
                <a:lnTo>
                  <a:pt x="337" y="1474"/>
                </a:lnTo>
                <a:lnTo>
                  <a:pt x="346" y="1475"/>
                </a:lnTo>
                <a:lnTo>
                  <a:pt x="823" y="1475"/>
                </a:lnTo>
                <a:lnTo>
                  <a:pt x="823" y="1475"/>
                </a:lnTo>
                <a:lnTo>
                  <a:pt x="832" y="1474"/>
                </a:lnTo>
                <a:lnTo>
                  <a:pt x="839" y="1471"/>
                </a:lnTo>
                <a:lnTo>
                  <a:pt x="846" y="1468"/>
                </a:lnTo>
                <a:lnTo>
                  <a:pt x="853" y="1463"/>
                </a:lnTo>
                <a:lnTo>
                  <a:pt x="858" y="1456"/>
                </a:lnTo>
                <a:lnTo>
                  <a:pt x="862" y="1449"/>
                </a:lnTo>
                <a:lnTo>
                  <a:pt x="865" y="1441"/>
                </a:lnTo>
                <a:lnTo>
                  <a:pt x="865" y="1433"/>
                </a:lnTo>
                <a:lnTo>
                  <a:pt x="865" y="1431"/>
                </a:lnTo>
                <a:lnTo>
                  <a:pt x="865" y="1431"/>
                </a:lnTo>
                <a:lnTo>
                  <a:pt x="865" y="1422"/>
                </a:lnTo>
                <a:lnTo>
                  <a:pt x="862" y="1414"/>
                </a:lnTo>
                <a:lnTo>
                  <a:pt x="858" y="1407"/>
                </a:lnTo>
                <a:lnTo>
                  <a:pt x="853" y="1401"/>
                </a:lnTo>
                <a:lnTo>
                  <a:pt x="846" y="1396"/>
                </a:lnTo>
                <a:lnTo>
                  <a:pt x="839" y="1392"/>
                </a:lnTo>
                <a:lnTo>
                  <a:pt x="832" y="1390"/>
                </a:lnTo>
                <a:lnTo>
                  <a:pt x="823" y="1389"/>
                </a:lnTo>
                <a:lnTo>
                  <a:pt x="823" y="1389"/>
                </a:lnTo>
                <a:close/>
                <a:moveTo>
                  <a:pt x="453" y="383"/>
                </a:moveTo>
                <a:lnTo>
                  <a:pt x="453" y="383"/>
                </a:lnTo>
                <a:lnTo>
                  <a:pt x="445" y="385"/>
                </a:lnTo>
                <a:lnTo>
                  <a:pt x="437" y="387"/>
                </a:lnTo>
                <a:lnTo>
                  <a:pt x="429" y="391"/>
                </a:lnTo>
                <a:lnTo>
                  <a:pt x="423" y="396"/>
                </a:lnTo>
                <a:lnTo>
                  <a:pt x="418" y="402"/>
                </a:lnTo>
                <a:lnTo>
                  <a:pt x="414" y="409"/>
                </a:lnTo>
                <a:lnTo>
                  <a:pt x="412" y="417"/>
                </a:lnTo>
                <a:lnTo>
                  <a:pt x="411" y="425"/>
                </a:lnTo>
                <a:lnTo>
                  <a:pt x="411" y="427"/>
                </a:lnTo>
                <a:lnTo>
                  <a:pt x="411" y="427"/>
                </a:lnTo>
                <a:lnTo>
                  <a:pt x="412" y="436"/>
                </a:lnTo>
                <a:lnTo>
                  <a:pt x="414" y="444"/>
                </a:lnTo>
                <a:lnTo>
                  <a:pt x="418" y="451"/>
                </a:lnTo>
                <a:lnTo>
                  <a:pt x="423" y="457"/>
                </a:lnTo>
                <a:lnTo>
                  <a:pt x="429" y="462"/>
                </a:lnTo>
                <a:lnTo>
                  <a:pt x="437" y="466"/>
                </a:lnTo>
                <a:lnTo>
                  <a:pt x="445" y="468"/>
                </a:lnTo>
                <a:lnTo>
                  <a:pt x="453" y="469"/>
                </a:lnTo>
                <a:lnTo>
                  <a:pt x="717" y="469"/>
                </a:lnTo>
                <a:lnTo>
                  <a:pt x="717" y="469"/>
                </a:lnTo>
                <a:lnTo>
                  <a:pt x="725" y="468"/>
                </a:lnTo>
                <a:lnTo>
                  <a:pt x="733" y="466"/>
                </a:lnTo>
                <a:lnTo>
                  <a:pt x="739" y="462"/>
                </a:lnTo>
                <a:lnTo>
                  <a:pt x="746" y="457"/>
                </a:lnTo>
                <a:lnTo>
                  <a:pt x="751" y="451"/>
                </a:lnTo>
                <a:lnTo>
                  <a:pt x="754" y="444"/>
                </a:lnTo>
                <a:lnTo>
                  <a:pt x="758" y="436"/>
                </a:lnTo>
                <a:lnTo>
                  <a:pt x="759" y="427"/>
                </a:lnTo>
                <a:lnTo>
                  <a:pt x="759" y="425"/>
                </a:lnTo>
                <a:lnTo>
                  <a:pt x="759" y="425"/>
                </a:lnTo>
                <a:lnTo>
                  <a:pt x="758" y="417"/>
                </a:lnTo>
                <a:lnTo>
                  <a:pt x="754" y="409"/>
                </a:lnTo>
                <a:lnTo>
                  <a:pt x="751" y="402"/>
                </a:lnTo>
                <a:lnTo>
                  <a:pt x="746" y="396"/>
                </a:lnTo>
                <a:lnTo>
                  <a:pt x="739" y="391"/>
                </a:lnTo>
                <a:lnTo>
                  <a:pt x="733" y="387"/>
                </a:lnTo>
                <a:lnTo>
                  <a:pt x="725" y="385"/>
                </a:lnTo>
                <a:lnTo>
                  <a:pt x="717" y="383"/>
                </a:lnTo>
                <a:lnTo>
                  <a:pt x="453" y="383"/>
                </a:lnTo>
                <a:close/>
                <a:moveTo>
                  <a:pt x="346" y="86"/>
                </a:moveTo>
                <a:lnTo>
                  <a:pt x="823" y="86"/>
                </a:lnTo>
                <a:lnTo>
                  <a:pt x="823" y="86"/>
                </a:lnTo>
                <a:lnTo>
                  <a:pt x="832" y="86"/>
                </a:lnTo>
                <a:lnTo>
                  <a:pt x="839" y="83"/>
                </a:lnTo>
                <a:lnTo>
                  <a:pt x="846" y="79"/>
                </a:lnTo>
                <a:lnTo>
                  <a:pt x="853" y="74"/>
                </a:lnTo>
                <a:lnTo>
                  <a:pt x="858" y="68"/>
                </a:lnTo>
                <a:lnTo>
                  <a:pt x="862" y="61"/>
                </a:lnTo>
                <a:lnTo>
                  <a:pt x="865" y="53"/>
                </a:lnTo>
                <a:lnTo>
                  <a:pt x="865" y="44"/>
                </a:lnTo>
                <a:lnTo>
                  <a:pt x="865" y="42"/>
                </a:lnTo>
                <a:lnTo>
                  <a:pt x="865" y="42"/>
                </a:lnTo>
                <a:lnTo>
                  <a:pt x="865" y="34"/>
                </a:lnTo>
                <a:lnTo>
                  <a:pt x="862" y="26"/>
                </a:lnTo>
                <a:lnTo>
                  <a:pt x="858" y="20"/>
                </a:lnTo>
                <a:lnTo>
                  <a:pt x="853" y="13"/>
                </a:lnTo>
                <a:lnTo>
                  <a:pt x="846" y="7"/>
                </a:lnTo>
                <a:lnTo>
                  <a:pt x="839" y="4"/>
                </a:lnTo>
                <a:lnTo>
                  <a:pt x="832" y="1"/>
                </a:lnTo>
                <a:lnTo>
                  <a:pt x="823" y="0"/>
                </a:lnTo>
                <a:lnTo>
                  <a:pt x="346" y="0"/>
                </a:lnTo>
                <a:lnTo>
                  <a:pt x="346" y="0"/>
                </a:lnTo>
                <a:lnTo>
                  <a:pt x="337" y="1"/>
                </a:lnTo>
                <a:lnTo>
                  <a:pt x="329" y="4"/>
                </a:lnTo>
                <a:lnTo>
                  <a:pt x="322" y="7"/>
                </a:lnTo>
                <a:lnTo>
                  <a:pt x="316" y="13"/>
                </a:lnTo>
                <a:lnTo>
                  <a:pt x="311" y="20"/>
                </a:lnTo>
                <a:lnTo>
                  <a:pt x="307" y="26"/>
                </a:lnTo>
                <a:lnTo>
                  <a:pt x="305" y="34"/>
                </a:lnTo>
                <a:lnTo>
                  <a:pt x="304" y="42"/>
                </a:lnTo>
                <a:lnTo>
                  <a:pt x="304" y="44"/>
                </a:lnTo>
                <a:lnTo>
                  <a:pt x="304" y="44"/>
                </a:lnTo>
                <a:lnTo>
                  <a:pt x="305" y="53"/>
                </a:lnTo>
                <a:lnTo>
                  <a:pt x="307" y="61"/>
                </a:lnTo>
                <a:lnTo>
                  <a:pt x="311" y="68"/>
                </a:lnTo>
                <a:lnTo>
                  <a:pt x="316" y="74"/>
                </a:lnTo>
                <a:lnTo>
                  <a:pt x="322" y="79"/>
                </a:lnTo>
                <a:lnTo>
                  <a:pt x="329" y="83"/>
                </a:lnTo>
                <a:lnTo>
                  <a:pt x="337" y="86"/>
                </a:lnTo>
                <a:lnTo>
                  <a:pt x="346" y="86"/>
                </a:lnTo>
                <a:lnTo>
                  <a:pt x="346" y="86"/>
                </a:lnTo>
                <a:close/>
                <a:moveTo>
                  <a:pt x="269" y="658"/>
                </a:moveTo>
                <a:lnTo>
                  <a:pt x="269" y="658"/>
                </a:lnTo>
                <a:lnTo>
                  <a:pt x="311" y="636"/>
                </a:lnTo>
                <a:lnTo>
                  <a:pt x="354" y="614"/>
                </a:lnTo>
                <a:lnTo>
                  <a:pt x="396" y="594"/>
                </a:lnTo>
                <a:lnTo>
                  <a:pt x="440" y="575"/>
                </a:lnTo>
                <a:lnTo>
                  <a:pt x="440" y="575"/>
                </a:lnTo>
                <a:lnTo>
                  <a:pt x="410" y="558"/>
                </a:lnTo>
                <a:lnTo>
                  <a:pt x="383" y="541"/>
                </a:lnTo>
                <a:lnTo>
                  <a:pt x="358" y="525"/>
                </a:lnTo>
                <a:lnTo>
                  <a:pt x="334" y="507"/>
                </a:lnTo>
                <a:lnTo>
                  <a:pt x="313" y="490"/>
                </a:lnTo>
                <a:lnTo>
                  <a:pt x="292" y="472"/>
                </a:lnTo>
                <a:lnTo>
                  <a:pt x="274" y="455"/>
                </a:lnTo>
                <a:lnTo>
                  <a:pt x="258" y="438"/>
                </a:lnTo>
                <a:lnTo>
                  <a:pt x="242" y="419"/>
                </a:lnTo>
                <a:lnTo>
                  <a:pt x="228" y="400"/>
                </a:lnTo>
                <a:lnTo>
                  <a:pt x="216" y="381"/>
                </a:lnTo>
                <a:lnTo>
                  <a:pt x="205" y="361"/>
                </a:lnTo>
                <a:lnTo>
                  <a:pt x="195" y="341"/>
                </a:lnTo>
                <a:lnTo>
                  <a:pt x="187" y="320"/>
                </a:lnTo>
                <a:lnTo>
                  <a:pt x="180" y="299"/>
                </a:lnTo>
                <a:lnTo>
                  <a:pt x="174" y="276"/>
                </a:lnTo>
                <a:lnTo>
                  <a:pt x="174" y="276"/>
                </a:lnTo>
                <a:lnTo>
                  <a:pt x="169" y="251"/>
                </a:lnTo>
                <a:lnTo>
                  <a:pt x="165" y="224"/>
                </a:lnTo>
                <a:lnTo>
                  <a:pt x="163" y="198"/>
                </a:lnTo>
                <a:lnTo>
                  <a:pt x="162" y="170"/>
                </a:lnTo>
                <a:lnTo>
                  <a:pt x="162" y="170"/>
                </a:lnTo>
                <a:lnTo>
                  <a:pt x="163" y="141"/>
                </a:lnTo>
                <a:lnTo>
                  <a:pt x="166" y="115"/>
                </a:lnTo>
                <a:lnTo>
                  <a:pt x="171" y="88"/>
                </a:lnTo>
                <a:lnTo>
                  <a:pt x="178" y="63"/>
                </a:lnTo>
                <a:lnTo>
                  <a:pt x="178" y="63"/>
                </a:lnTo>
                <a:lnTo>
                  <a:pt x="184" y="47"/>
                </a:lnTo>
                <a:lnTo>
                  <a:pt x="190" y="32"/>
                </a:lnTo>
                <a:lnTo>
                  <a:pt x="197" y="17"/>
                </a:lnTo>
                <a:lnTo>
                  <a:pt x="206" y="2"/>
                </a:lnTo>
                <a:lnTo>
                  <a:pt x="28" y="2"/>
                </a:lnTo>
                <a:lnTo>
                  <a:pt x="28" y="2"/>
                </a:lnTo>
                <a:lnTo>
                  <a:pt x="23" y="19"/>
                </a:lnTo>
                <a:lnTo>
                  <a:pt x="17" y="36"/>
                </a:lnTo>
                <a:lnTo>
                  <a:pt x="13" y="52"/>
                </a:lnTo>
                <a:lnTo>
                  <a:pt x="10" y="69"/>
                </a:lnTo>
                <a:lnTo>
                  <a:pt x="10" y="69"/>
                </a:lnTo>
                <a:lnTo>
                  <a:pt x="5" y="93"/>
                </a:lnTo>
                <a:lnTo>
                  <a:pt x="3" y="118"/>
                </a:lnTo>
                <a:lnTo>
                  <a:pt x="1" y="143"/>
                </a:lnTo>
                <a:lnTo>
                  <a:pt x="0" y="169"/>
                </a:lnTo>
                <a:lnTo>
                  <a:pt x="0" y="171"/>
                </a:lnTo>
                <a:lnTo>
                  <a:pt x="0" y="171"/>
                </a:lnTo>
                <a:lnTo>
                  <a:pt x="1" y="197"/>
                </a:lnTo>
                <a:lnTo>
                  <a:pt x="2" y="222"/>
                </a:lnTo>
                <a:lnTo>
                  <a:pt x="4" y="247"/>
                </a:lnTo>
                <a:lnTo>
                  <a:pt x="8" y="271"/>
                </a:lnTo>
                <a:lnTo>
                  <a:pt x="8" y="271"/>
                </a:lnTo>
                <a:lnTo>
                  <a:pt x="13" y="300"/>
                </a:lnTo>
                <a:lnTo>
                  <a:pt x="21" y="328"/>
                </a:lnTo>
                <a:lnTo>
                  <a:pt x="29" y="356"/>
                </a:lnTo>
                <a:lnTo>
                  <a:pt x="38" y="382"/>
                </a:lnTo>
                <a:lnTo>
                  <a:pt x="49" y="409"/>
                </a:lnTo>
                <a:lnTo>
                  <a:pt x="61" y="435"/>
                </a:lnTo>
                <a:lnTo>
                  <a:pt x="76" y="459"/>
                </a:lnTo>
                <a:lnTo>
                  <a:pt x="91" y="484"/>
                </a:lnTo>
                <a:lnTo>
                  <a:pt x="108" y="508"/>
                </a:lnTo>
                <a:lnTo>
                  <a:pt x="127" y="531"/>
                </a:lnTo>
                <a:lnTo>
                  <a:pt x="146" y="553"/>
                </a:lnTo>
                <a:lnTo>
                  <a:pt x="168" y="576"/>
                </a:lnTo>
                <a:lnTo>
                  <a:pt x="191" y="597"/>
                </a:lnTo>
                <a:lnTo>
                  <a:pt x="215" y="619"/>
                </a:lnTo>
                <a:lnTo>
                  <a:pt x="241" y="639"/>
                </a:lnTo>
                <a:lnTo>
                  <a:pt x="269" y="658"/>
                </a:lnTo>
                <a:lnTo>
                  <a:pt x="269" y="658"/>
                </a:lnTo>
                <a:close/>
                <a:moveTo>
                  <a:pt x="320" y="278"/>
                </a:moveTo>
                <a:lnTo>
                  <a:pt x="850" y="278"/>
                </a:lnTo>
                <a:lnTo>
                  <a:pt x="850" y="278"/>
                </a:lnTo>
                <a:lnTo>
                  <a:pt x="858" y="277"/>
                </a:lnTo>
                <a:lnTo>
                  <a:pt x="866" y="274"/>
                </a:lnTo>
                <a:lnTo>
                  <a:pt x="873" y="271"/>
                </a:lnTo>
                <a:lnTo>
                  <a:pt x="879" y="266"/>
                </a:lnTo>
                <a:lnTo>
                  <a:pt x="884" y="259"/>
                </a:lnTo>
                <a:lnTo>
                  <a:pt x="887" y="253"/>
                </a:lnTo>
                <a:lnTo>
                  <a:pt x="890" y="245"/>
                </a:lnTo>
                <a:lnTo>
                  <a:pt x="891" y="236"/>
                </a:lnTo>
                <a:lnTo>
                  <a:pt x="891" y="234"/>
                </a:lnTo>
                <a:lnTo>
                  <a:pt x="891" y="234"/>
                </a:lnTo>
                <a:lnTo>
                  <a:pt x="890" y="225"/>
                </a:lnTo>
                <a:lnTo>
                  <a:pt x="887" y="218"/>
                </a:lnTo>
                <a:lnTo>
                  <a:pt x="884" y="211"/>
                </a:lnTo>
                <a:lnTo>
                  <a:pt x="879" y="205"/>
                </a:lnTo>
                <a:lnTo>
                  <a:pt x="873" y="200"/>
                </a:lnTo>
                <a:lnTo>
                  <a:pt x="866" y="195"/>
                </a:lnTo>
                <a:lnTo>
                  <a:pt x="858" y="192"/>
                </a:lnTo>
                <a:lnTo>
                  <a:pt x="850" y="192"/>
                </a:lnTo>
                <a:lnTo>
                  <a:pt x="320" y="192"/>
                </a:lnTo>
                <a:lnTo>
                  <a:pt x="320" y="192"/>
                </a:lnTo>
                <a:lnTo>
                  <a:pt x="312" y="192"/>
                </a:lnTo>
                <a:lnTo>
                  <a:pt x="304" y="195"/>
                </a:lnTo>
                <a:lnTo>
                  <a:pt x="297" y="200"/>
                </a:lnTo>
                <a:lnTo>
                  <a:pt x="290" y="205"/>
                </a:lnTo>
                <a:lnTo>
                  <a:pt x="285" y="211"/>
                </a:lnTo>
                <a:lnTo>
                  <a:pt x="281" y="218"/>
                </a:lnTo>
                <a:lnTo>
                  <a:pt x="279" y="225"/>
                </a:lnTo>
                <a:lnTo>
                  <a:pt x="278" y="234"/>
                </a:lnTo>
                <a:lnTo>
                  <a:pt x="278" y="236"/>
                </a:lnTo>
                <a:lnTo>
                  <a:pt x="278" y="236"/>
                </a:lnTo>
                <a:lnTo>
                  <a:pt x="279" y="245"/>
                </a:lnTo>
                <a:lnTo>
                  <a:pt x="281" y="253"/>
                </a:lnTo>
                <a:lnTo>
                  <a:pt x="285" y="259"/>
                </a:lnTo>
                <a:lnTo>
                  <a:pt x="290" y="266"/>
                </a:lnTo>
                <a:lnTo>
                  <a:pt x="297" y="271"/>
                </a:lnTo>
                <a:lnTo>
                  <a:pt x="304" y="274"/>
                </a:lnTo>
                <a:lnTo>
                  <a:pt x="312" y="277"/>
                </a:lnTo>
                <a:lnTo>
                  <a:pt x="320" y="278"/>
                </a:lnTo>
                <a:lnTo>
                  <a:pt x="320" y="278"/>
                </a:lnTo>
                <a:close/>
                <a:moveTo>
                  <a:pt x="901" y="817"/>
                </a:moveTo>
                <a:lnTo>
                  <a:pt x="901" y="817"/>
                </a:lnTo>
                <a:lnTo>
                  <a:pt x="859" y="839"/>
                </a:lnTo>
                <a:lnTo>
                  <a:pt x="816" y="861"/>
                </a:lnTo>
                <a:lnTo>
                  <a:pt x="773" y="881"/>
                </a:lnTo>
                <a:lnTo>
                  <a:pt x="730" y="901"/>
                </a:lnTo>
                <a:lnTo>
                  <a:pt x="730" y="901"/>
                </a:lnTo>
                <a:lnTo>
                  <a:pt x="759" y="918"/>
                </a:lnTo>
                <a:lnTo>
                  <a:pt x="786" y="934"/>
                </a:lnTo>
                <a:lnTo>
                  <a:pt x="812" y="951"/>
                </a:lnTo>
                <a:lnTo>
                  <a:pt x="834" y="968"/>
                </a:lnTo>
                <a:lnTo>
                  <a:pt x="857" y="985"/>
                </a:lnTo>
                <a:lnTo>
                  <a:pt x="876" y="1003"/>
                </a:lnTo>
                <a:lnTo>
                  <a:pt x="895" y="1020"/>
                </a:lnTo>
                <a:lnTo>
                  <a:pt x="912" y="1038"/>
                </a:lnTo>
                <a:lnTo>
                  <a:pt x="927" y="1056"/>
                </a:lnTo>
                <a:lnTo>
                  <a:pt x="941" y="1075"/>
                </a:lnTo>
                <a:lnTo>
                  <a:pt x="954" y="1095"/>
                </a:lnTo>
                <a:lnTo>
                  <a:pt x="964" y="1114"/>
                </a:lnTo>
                <a:lnTo>
                  <a:pt x="974" y="1135"/>
                </a:lnTo>
                <a:lnTo>
                  <a:pt x="982" y="1155"/>
                </a:lnTo>
                <a:lnTo>
                  <a:pt x="990" y="1176"/>
                </a:lnTo>
                <a:lnTo>
                  <a:pt x="996" y="1199"/>
                </a:lnTo>
                <a:lnTo>
                  <a:pt x="996" y="1199"/>
                </a:lnTo>
                <a:lnTo>
                  <a:pt x="1001" y="1224"/>
                </a:lnTo>
                <a:lnTo>
                  <a:pt x="1005" y="1251"/>
                </a:lnTo>
                <a:lnTo>
                  <a:pt x="1007" y="1278"/>
                </a:lnTo>
                <a:lnTo>
                  <a:pt x="1008" y="1305"/>
                </a:lnTo>
                <a:lnTo>
                  <a:pt x="1008" y="1305"/>
                </a:lnTo>
                <a:lnTo>
                  <a:pt x="1007" y="1334"/>
                </a:lnTo>
                <a:lnTo>
                  <a:pt x="1003" y="1360"/>
                </a:lnTo>
                <a:lnTo>
                  <a:pt x="998" y="1387"/>
                </a:lnTo>
                <a:lnTo>
                  <a:pt x="991" y="1412"/>
                </a:lnTo>
                <a:lnTo>
                  <a:pt x="991" y="1412"/>
                </a:lnTo>
                <a:lnTo>
                  <a:pt x="985" y="1428"/>
                </a:lnTo>
                <a:lnTo>
                  <a:pt x="978" y="1443"/>
                </a:lnTo>
                <a:lnTo>
                  <a:pt x="971" y="1458"/>
                </a:lnTo>
                <a:lnTo>
                  <a:pt x="963" y="1473"/>
                </a:lnTo>
                <a:lnTo>
                  <a:pt x="1141" y="1473"/>
                </a:lnTo>
                <a:lnTo>
                  <a:pt x="1141" y="1473"/>
                </a:lnTo>
                <a:lnTo>
                  <a:pt x="1147" y="1456"/>
                </a:lnTo>
                <a:lnTo>
                  <a:pt x="1151" y="1440"/>
                </a:lnTo>
                <a:lnTo>
                  <a:pt x="1156" y="1423"/>
                </a:lnTo>
                <a:lnTo>
                  <a:pt x="1159" y="1406"/>
                </a:lnTo>
                <a:lnTo>
                  <a:pt x="1159" y="1406"/>
                </a:lnTo>
                <a:lnTo>
                  <a:pt x="1163" y="1382"/>
                </a:lnTo>
                <a:lnTo>
                  <a:pt x="1166" y="1357"/>
                </a:lnTo>
                <a:lnTo>
                  <a:pt x="1168" y="1332"/>
                </a:lnTo>
                <a:lnTo>
                  <a:pt x="1169" y="1306"/>
                </a:lnTo>
                <a:lnTo>
                  <a:pt x="1169" y="1304"/>
                </a:lnTo>
                <a:lnTo>
                  <a:pt x="1169" y="1304"/>
                </a:lnTo>
                <a:lnTo>
                  <a:pt x="1168" y="1279"/>
                </a:lnTo>
                <a:lnTo>
                  <a:pt x="1167" y="1253"/>
                </a:lnTo>
                <a:lnTo>
                  <a:pt x="1164" y="1229"/>
                </a:lnTo>
                <a:lnTo>
                  <a:pt x="1161" y="1204"/>
                </a:lnTo>
                <a:lnTo>
                  <a:pt x="1161" y="1204"/>
                </a:lnTo>
                <a:lnTo>
                  <a:pt x="1156" y="1175"/>
                </a:lnTo>
                <a:lnTo>
                  <a:pt x="1149" y="1147"/>
                </a:lnTo>
                <a:lnTo>
                  <a:pt x="1141" y="1119"/>
                </a:lnTo>
                <a:lnTo>
                  <a:pt x="1131" y="1093"/>
                </a:lnTo>
                <a:lnTo>
                  <a:pt x="1120" y="1066"/>
                </a:lnTo>
                <a:lnTo>
                  <a:pt x="1107" y="1041"/>
                </a:lnTo>
                <a:lnTo>
                  <a:pt x="1094" y="1016"/>
                </a:lnTo>
                <a:lnTo>
                  <a:pt x="1077" y="991"/>
                </a:lnTo>
                <a:lnTo>
                  <a:pt x="1061" y="968"/>
                </a:lnTo>
                <a:lnTo>
                  <a:pt x="1043" y="944"/>
                </a:lnTo>
                <a:lnTo>
                  <a:pt x="1022" y="922"/>
                </a:lnTo>
                <a:lnTo>
                  <a:pt x="1001" y="900"/>
                </a:lnTo>
                <a:lnTo>
                  <a:pt x="978" y="878"/>
                </a:lnTo>
                <a:lnTo>
                  <a:pt x="954" y="857"/>
                </a:lnTo>
                <a:lnTo>
                  <a:pt x="928" y="836"/>
                </a:lnTo>
                <a:lnTo>
                  <a:pt x="901" y="817"/>
                </a:lnTo>
                <a:lnTo>
                  <a:pt x="901" y="817"/>
                </a:lnTo>
                <a:close/>
                <a:moveTo>
                  <a:pt x="1159" y="69"/>
                </a:moveTo>
                <a:lnTo>
                  <a:pt x="1159" y="69"/>
                </a:lnTo>
                <a:lnTo>
                  <a:pt x="1156" y="52"/>
                </a:lnTo>
                <a:lnTo>
                  <a:pt x="1151" y="35"/>
                </a:lnTo>
                <a:lnTo>
                  <a:pt x="1147" y="19"/>
                </a:lnTo>
                <a:lnTo>
                  <a:pt x="1141" y="2"/>
                </a:lnTo>
                <a:lnTo>
                  <a:pt x="964" y="2"/>
                </a:lnTo>
                <a:lnTo>
                  <a:pt x="964" y="2"/>
                </a:lnTo>
                <a:lnTo>
                  <a:pt x="971" y="17"/>
                </a:lnTo>
                <a:lnTo>
                  <a:pt x="979" y="32"/>
                </a:lnTo>
                <a:lnTo>
                  <a:pt x="985" y="47"/>
                </a:lnTo>
                <a:lnTo>
                  <a:pt x="991" y="63"/>
                </a:lnTo>
                <a:lnTo>
                  <a:pt x="991" y="63"/>
                </a:lnTo>
                <a:lnTo>
                  <a:pt x="998" y="88"/>
                </a:lnTo>
                <a:lnTo>
                  <a:pt x="1004" y="115"/>
                </a:lnTo>
                <a:lnTo>
                  <a:pt x="1007" y="141"/>
                </a:lnTo>
                <a:lnTo>
                  <a:pt x="1008" y="170"/>
                </a:lnTo>
                <a:lnTo>
                  <a:pt x="1008" y="170"/>
                </a:lnTo>
                <a:lnTo>
                  <a:pt x="1007" y="198"/>
                </a:lnTo>
                <a:lnTo>
                  <a:pt x="1005" y="224"/>
                </a:lnTo>
                <a:lnTo>
                  <a:pt x="1001" y="251"/>
                </a:lnTo>
                <a:lnTo>
                  <a:pt x="996" y="276"/>
                </a:lnTo>
                <a:lnTo>
                  <a:pt x="996" y="276"/>
                </a:lnTo>
                <a:lnTo>
                  <a:pt x="990" y="300"/>
                </a:lnTo>
                <a:lnTo>
                  <a:pt x="981" y="322"/>
                </a:lnTo>
                <a:lnTo>
                  <a:pt x="973" y="344"/>
                </a:lnTo>
                <a:lnTo>
                  <a:pt x="963" y="365"/>
                </a:lnTo>
                <a:lnTo>
                  <a:pt x="951" y="386"/>
                </a:lnTo>
                <a:lnTo>
                  <a:pt x="937" y="405"/>
                </a:lnTo>
                <a:lnTo>
                  <a:pt x="922" y="424"/>
                </a:lnTo>
                <a:lnTo>
                  <a:pt x="906" y="444"/>
                </a:lnTo>
                <a:lnTo>
                  <a:pt x="887" y="462"/>
                </a:lnTo>
                <a:lnTo>
                  <a:pt x="868" y="481"/>
                </a:lnTo>
                <a:lnTo>
                  <a:pt x="846" y="499"/>
                </a:lnTo>
                <a:lnTo>
                  <a:pt x="822" y="516"/>
                </a:lnTo>
                <a:lnTo>
                  <a:pt x="796" y="534"/>
                </a:lnTo>
                <a:lnTo>
                  <a:pt x="769" y="551"/>
                </a:lnTo>
                <a:lnTo>
                  <a:pt x="740" y="569"/>
                </a:lnTo>
                <a:lnTo>
                  <a:pt x="708" y="587"/>
                </a:lnTo>
                <a:lnTo>
                  <a:pt x="708" y="587"/>
                </a:lnTo>
                <a:lnTo>
                  <a:pt x="653" y="615"/>
                </a:lnTo>
                <a:lnTo>
                  <a:pt x="590" y="646"/>
                </a:lnTo>
                <a:lnTo>
                  <a:pt x="590" y="646"/>
                </a:lnTo>
                <a:lnTo>
                  <a:pt x="440" y="724"/>
                </a:lnTo>
                <a:lnTo>
                  <a:pt x="335" y="779"/>
                </a:lnTo>
                <a:lnTo>
                  <a:pt x="297" y="799"/>
                </a:lnTo>
                <a:lnTo>
                  <a:pt x="275" y="813"/>
                </a:lnTo>
                <a:lnTo>
                  <a:pt x="275" y="813"/>
                </a:lnTo>
                <a:lnTo>
                  <a:pt x="246" y="832"/>
                </a:lnTo>
                <a:lnTo>
                  <a:pt x="220" y="853"/>
                </a:lnTo>
                <a:lnTo>
                  <a:pt x="195" y="874"/>
                </a:lnTo>
                <a:lnTo>
                  <a:pt x="172" y="896"/>
                </a:lnTo>
                <a:lnTo>
                  <a:pt x="149" y="918"/>
                </a:lnTo>
                <a:lnTo>
                  <a:pt x="129" y="941"/>
                </a:lnTo>
                <a:lnTo>
                  <a:pt x="110" y="965"/>
                </a:lnTo>
                <a:lnTo>
                  <a:pt x="93" y="988"/>
                </a:lnTo>
                <a:lnTo>
                  <a:pt x="77" y="1013"/>
                </a:lnTo>
                <a:lnTo>
                  <a:pt x="62" y="1038"/>
                </a:lnTo>
                <a:lnTo>
                  <a:pt x="50" y="1065"/>
                </a:lnTo>
                <a:lnTo>
                  <a:pt x="39" y="1091"/>
                </a:lnTo>
                <a:lnTo>
                  <a:pt x="29" y="1118"/>
                </a:lnTo>
                <a:lnTo>
                  <a:pt x="21" y="1146"/>
                </a:lnTo>
                <a:lnTo>
                  <a:pt x="13" y="1174"/>
                </a:lnTo>
                <a:lnTo>
                  <a:pt x="8" y="1204"/>
                </a:lnTo>
                <a:lnTo>
                  <a:pt x="8" y="1204"/>
                </a:lnTo>
                <a:lnTo>
                  <a:pt x="4" y="1229"/>
                </a:lnTo>
                <a:lnTo>
                  <a:pt x="2" y="1253"/>
                </a:lnTo>
                <a:lnTo>
                  <a:pt x="1" y="1279"/>
                </a:lnTo>
                <a:lnTo>
                  <a:pt x="0" y="1304"/>
                </a:lnTo>
                <a:lnTo>
                  <a:pt x="0" y="1306"/>
                </a:lnTo>
                <a:lnTo>
                  <a:pt x="0" y="1306"/>
                </a:lnTo>
                <a:lnTo>
                  <a:pt x="1" y="1332"/>
                </a:lnTo>
                <a:lnTo>
                  <a:pt x="3" y="1357"/>
                </a:lnTo>
                <a:lnTo>
                  <a:pt x="5" y="1382"/>
                </a:lnTo>
                <a:lnTo>
                  <a:pt x="10" y="1406"/>
                </a:lnTo>
                <a:lnTo>
                  <a:pt x="10" y="1406"/>
                </a:lnTo>
                <a:lnTo>
                  <a:pt x="13" y="1423"/>
                </a:lnTo>
                <a:lnTo>
                  <a:pt x="17" y="1440"/>
                </a:lnTo>
                <a:lnTo>
                  <a:pt x="23" y="1456"/>
                </a:lnTo>
                <a:lnTo>
                  <a:pt x="28" y="1473"/>
                </a:lnTo>
                <a:lnTo>
                  <a:pt x="206" y="1473"/>
                </a:lnTo>
                <a:lnTo>
                  <a:pt x="206" y="1473"/>
                </a:lnTo>
                <a:lnTo>
                  <a:pt x="197" y="1458"/>
                </a:lnTo>
                <a:lnTo>
                  <a:pt x="190" y="1443"/>
                </a:lnTo>
                <a:lnTo>
                  <a:pt x="184" y="1428"/>
                </a:lnTo>
                <a:lnTo>
                  <a:pt x="178" y="1412"/>
                </a:lnTo>
                <a:lnTo>
                  <a:pt x="178" y="1412"/>
                </a:lnTo>
                <a:lnTo>
                  <a:pt x="171" y="1387"/>
                </a:lnTo>
                <a:lnTo>
                  <a:pt x="166" y="1360"/>
                </a:lnTo>
                <a:lnTo>
                  <a:pt x="163" y="1334"/>
                </a:lnTo>
                <a:lnTo>
                  <a:pt x="162" y="1305"/>
                </a:lnTo>
                <a:lnTo>
                  <a:pt x="162" y="1305"/>
                </a:lnTo>
                <a:lnTo>
                  <a:pt x="163" y="1278"/>
                </a:lnTo>
                <a:lnTo>
                  <a:pt x="165" y="1251"/>
                </a:lnTo>
                <a:lnTo>
                  <a:pt x="169" y="1224"/>
                </a:lnTo>
                <a:lnTo>
                  <a:pt x="174" y="1199"/>
                </a:lnTo>
                <a:lnTo>
                  <a:pt x="174" y="1199"/>
                </a:lnTo>
                <a:lnTo>
                  <a:pt x="180" y="1175"/>
                </a:lnTo>
                <a:lnTo>
                  <a:pt x="187" y="1153"/>
                </a:lnTo>
                <a:lnTo>
                  <a:pt x="196" y="1131"/>
                </a:lnTo>
                <a:lnTo>
                  <a:pt x="207" y="1110"/>
                </a:lnTo>
                <a:lnTo>
                  <a:pt x="219" y="1090"/>
                </a:lnTo>
                <a:lnTo>
                  <a:pt x="232" y="1070"/>
                </a:lnTo>
                <a:lnTo>
                  <a:pt x="246" y="1051"/>
                </a:lnTo>
                <a:lnTo>
                  <a:pt x="263" y="1031"/>
                </a:lnTo>
                <a:lnTo>
                  <a:pt x="281" y="1013"/>
                </a:lnTo>
                <a:lnTo>
                  <a:pt x="302" y="995"/>
                </a:lnTo>
                <a:lnTo>
                  <a:pt x="323" y="977"/>
                </a:lnTo>
                <a:lnTo>
                  <a:pt x="347" y="959"/>
                </a:lnTo>
                <a:lnTo>
                  <a:pt x="372" y="941"/>
                </a:lnTo>
                <a:lnTo>
                  <a:pt x="400" y="924"/>
                </a:lnTo>
                <a:lnTo>
                  <a:pt x="429" y="907"/>
                </a:lnTo>
                <a:lnTo>
                  <a:pt x="461" y="888"/>
                </a:lnTo>
                <a:lnTo>
                  <a:pt x="461" y="888"/>
                </a:lnTo>
                <a:lnTo>
                  <a:pt x="680" y="776"/>
                </a:lnTo>
                <a:lnTo>
                  <a:pt x="819" y="704"/>
                </a:lnTo>
                <a:lnTo>
                  <a:pt x="869" y="678"/>
                </a:lnTo>
                <a:lnTo>
                  <a:pt x="895" y="662"/>
                </a:lnTo>
                <a:lnTo>
                  <a:pt x="895" y="662"/>
                </a:lnTo>
                <a:lnTo>
                  <a:pt x="922" y="643"/>
                </a:lnTo>
                <a:lnTo>
                  <a:pt x="949" y="623"/>
                </a:lnTo>
                <a:lnTo>
                  <a:pt x="974" y="601"/>
                </a:lnTo>
                <a:lnTo>
                  <a:pt x="998" y="580"/>
                </a:lnTo>
                <a:lnTo>
                  <a:pt x="1019" y="557"/>
                </a:lnTo>
                <a:lnTo>
                  <a:pt x="1040" y="534"/>
                </a:lnTo>
                <a:lnTo>
                  <a:pt x="1059" y="510"/>
                </a:lnTo>
                <a:lnTo>
                  <a:pt x="1076" y="487"/>
                </a:lnTo>
                <a:lnTo>
                  <a:pt x="1092" y="462"/>
                </a:lnTo>
                <a:lnTo>
                  <a:pt x="1106" y="437"/>
                </a:lnTo>
                <a:lnTo>
                  <a:pt x="1119" y="411"/>
                </a:lnTo>
                <a:lnTo>
                  <a:pt x="1131" y="385"/>
                </a:lnTo>
                <a:lnTo>
                  <a:pt x="1141" y="357"/>
                </a:lnTo>
                <a:lnTo>
                  <a:pt x="1149" y="329"/>
                </a:lnTo>
                <a:lnTo>
                  <a:pt x="1156" y="301"/>
                </a:lnTo>
                <a:lnTo>
                  <a:pt x="1161" y="271"/>
                </a:lnTo>
                <a:lnTo>
                  <a:pt x="1161" y="271"/>
                </a:lnTo>
                <a:lnTo>
                  <a:pt x="1164" y="247"/>
                </a:lnTo>
                <a:lnTo>
                  <a:pt x="1167" y="222"/>
                </a:lnTo>
                <a:lnTo>
                  <a:pt x="1168" y="197"/>
                </a:lnTo>
                <a:lnTo>
                  <a:pt x="1169" y="171"/>
                </a:lnTo>
                <a:lnTo>
                  <a:pt x="1169" y="169"/>
                </a:lnTo>
                <a:lnTo>
                  <a:pt x="1169" y="169"/>
                </a:lnTo>
                <a:lnTo>
                  <a:pt x="1168" y="143"/>
                </a:lnTo>
                <a:lnTo>
                  <a:pt x="1166" y="118"/>
                </a:lnTo>
                <a:lnTo>
                  <a:pt x="1163" y="93"/>
                </a:lnTo>
                <a:lnTo>
                  <a:pt x="1159" y="69"/>
                </a:lnTo>
                <a:lnTo>
                  <a:pt x="1159" y="69"/>
                </a:lnTo>
                <a:close/>
                <a:moveTo>
                  <a:pt x="717" y="1092"/>
                </a:moveTo>
                <a:lnTo>
                  <a:pt x="717" y="1092"/>
                </a:lnTo>
                <a:lnTo>
                  <a:pt x="725" y="1091"/>
                </a:lnTo>
                <a:lnTo>
                  <a:pt x="733" y="1089"/>
                </a:lnTo>
                <a:lnTo>
                  <a:pt x="739" y="1084"/>
                </a:lnTo>
                <a:lnTo>
                  <a:pt x="746" y="1079"/>
                </a:lnTo>
                <a:lnTo>
                  <a:pt x="751" y="1073"/>
                </a:lnTo>
                <a:lnTo>
                  <a:pt x="754" y="1066"/>
                </a:lnTo>
                <a:lnTo>
                  <a:pt x="758" y="1059"/>
                </a:lnTo>
                <a:lnTo>
                  <a:pt x="759" y="1050"/>
                </a:lnTo>
                <a:lnTo>
                  <a:pt x="759" y="1048"/>
                </a:lnTo>
                <a:lnTo>
                  <a:pt x="759" y="1048"/>
                </a:lnTo>
                <a:lnTo>
                  <a:pt x="758" y="1039"/>
                </a:lnTo>
                <a:lnTo>
                  <a:pt x="754" y="1031"/>
                </a:lnTo>
                <a:lnTo>
                  <a:pt x="751" y="1024"/>
                </a:lnTo>
                <a:lnTo>
                  <a:pt x="746" y="1018"/>
                </a:lnTo>
                <a:lnTo>
                  <a:pt x="739" y="1013"/>
                </a:lnTo>
                <a:lnTo>
                  <a:pt x="733" y="1010"/>
                </a:lnTo>
                <a:lnTo>
                  <a:pt x="725" y="1007"/>
                </a:lnTo>
                <a:lnTo>
                  <a:pt x="717" y="1006"/>
                </a:lnTo>
                <a:lnTo>
                  <a:pt x="453" y="1006"/>
                </a:lnTo>
                <a:lnTo>
                  <a:pt x="453" y="1006"/>
                </a:lnTo>
                <a:lnTo>
                  <a:pt x="445" y="1007"/>
                </a:lnTo>
                <a:lnTo>
                  <a:pt x="437" y="1010"/>
                </a:lnTo>
                <a:lnTo>
                  <a:pt x="429" y="1013"/>
                </a:lnTo>
                <a:lnTo>
                  <a:pt x="423" y="1018"/>
                </a:lnTo>
                <a:lnTo>
                  <a:pt x="418" y="1024"/>
                </a:lnTo>
                <a:lnTo>
                  <a:pt x="414" y="1031"/>
                </a:lnTo>
                <a:lnTo>
                  <a:pt x="412" y="1039"/>
                </a:lnTo>
                <a:lnTo>
                  <a:pt x="411" y="1048"/>
                </a:lnTo>
                <a:lnTo>
                  <a:pt x="411" y="1050"/>
                </a:lnTo>
                <a:lnTo>
                  <a:pt x="411" y="1050"/>
                </a:lnTo>
                <a:lnTo>
                  <a:pt x="412" y="1059"/>
                </a:lnTo>
                <a:lnTo>
                  <a:pt x="414" y="1066"/>
                </a:lnTo>
                <a:lnTo>
                  <a:pt x="418" y="1073"/>
                </a:lnTo>
                <a:lnTo>
                  <a:pt x="423" y="1079"/>
                </a:lnTo>
                <a:lnTo>
                  <a:pt x="429" y="1084"/>
                </a:lnTo>
                <a:lnTo>
                  <a:pt x="437" y="1089"/>
                </a:lnTo>
                <a:lnTo>
                  <a:pt x="445" y="1091"/>
                </a:lnTo>
                <a:lnTo>
                  <a:pt x="453" y="1092"/>
                </a:lnTo>
                <a:lnTo>
                  <a:pt x="717" y="1092"/>
                </a:lnTo>
                <a:close/>
                <a:moveTo>
                  <a:pt x="850" y="1198"/>
                </a:moveTo>
                <a:lnTo>
                  <a:pt x="320" y="1198"/>
                </a:lnTo>
                <a:lnTo>
                  <a:pt x="320" y="1198"/>
                </a:lnTo>
                <a:lnTo>
                  <a:pt x="312" y="1198"/>
                </a:lnTo>
                <a:lnTo>
                  <a:pt x="304" y="1201"/>
                </a:lnTo>
                <a:lnTo>
                  <a:pt x="297" y="1205"/>
                </a:lnTo>
                <a:lnTo>
                  <a:pt x="290" y="1210"/>
                </a:lnTo>
                <a:lnTo>
                  <a:pt x="285" y="1216"/>
                </a:lnTo>
                <a:lnTo>
                  <a:pt x="281" y="1223"/>
                </a:lnTo>
                <a:lnTo>
                  <a:pt x="279" y="1231"/>
                </a:lnTo>
                <a:lnTo>
                  <a:pt x="278" y="1240"/>
                </a:lnTo>
                <a:lnTo>
                  <a:pt x="278" y="1242"/>
                </a:lnTo>
                <a:lnTo>
                  <a:pt x="278" y="1242"/>
                </a:lnTo>
                <a:lnTo>
                  <a:pt x="279" y="1250"/>
                </a:lnTo>
                <a:lnTo>
                  <a:pt x="281" y="1257"/>
                </a:lnTo>
                <a:lnTo>
                  <a:pt x="285" y="1264"/>
                </a:lnTo>
                <a:lnTo>
                  <a:pt x="290" y="1270"/>
                </a:lnTo>
                <a:lnTo>
                  <a:pt x="297" y="1276"/>
                </a:lnTo>
                <a:lnTo>
                  <a:pt x="304" y="1280"/>
                </a:lnTo>
                <a:lnTo>
                  <a:pt x="312" y="1283"/>
                </a:lnTo>
                <a:lnTo>
                  <a:pt x="320" y="1283"/>
                </a:lnTo>
                <a:lnTo>
                  <a:pt x="850" y="1283"/>
                </a:lnTo>
                <a:lnTo>
                  <a:pt x="850" y="1283"/>
                </a:lnTo>
                <a:lnTo>
                  <a:pt x="858" y="1283"/>
                </a:lnTo>
                <a:lnTo>
                  <a:pt x="866" y="1280"/>
                </a:lnTo>
                <a:lnTo>
                  <a:pt x="872" y="1276"/>
                </a:lnTo>
                <a:lnTo>
                  <a:pt x="879" y="1270"/>
                </a:lnTo>
                <a:lnTo>
                  <a:pt x="884" y="1264"/>
                </a:lnTo>
                <a:lnTo>
                  <a:pt x="887" y="1257"/>
                </a:lnTo>
                <a:lnTo>
                  <a:pt x="890" y="1250"/>
                </a:lnTo>
                <a:lnTo>
                  <a:pt x="890" y="1242"/>
                </a:lnTo>
                <a:lnTo>
                  <a:pt x="890" y="1240"/>
                </a:lnTo>
                <a:lnTo>
                  <a:pt x="890" y="1240"/>
                </a:lnTo>
                <a:lnTo>
                  <a:pt x="890" y="1231"/>
                </a:lnTo>
                <a:lnTo>
                  <a:pt x="887" y="1223"/>
                </a:lnTo>
                <a:lnTo>
                  <a:pt x="884" y="1216"/>
                </a:lnTo>
                <a:lnTo>
                  <a:pt x="879" y="1210"/>
                </a:lnTo>
                <a:lnTo>
                  <a:pt x="872" y="1205"/>
                </a:lnTo>
                <a:lnTo>
                  <a:pt x="866" y="1201"/>
                </a:lnTo>
                <a:lnTo>
                  <a:pt x="858" y="1198"/>
                </a:lnTo>
                <a:lnTo>
                  <a:pt x="850" y="1198"/>
                </a:lnTo>
                <a:lnTo>
                  <a:pt x="850" y="1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7BC796A-09DF-48E1-84EB-7BBC55729D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5455" t="15311" r="45137" b="38455"/>
          <a:stretch/>
        </p:blipFill>
        <p:spPr>
          <a:xfrm flipV="1">
            <a:off x="3301641" y="1422890"/>
            <a:ext cx="576666" cy="4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08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Flexible Design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E38C2FE-C5D1-4D83-94C6-85A4A674A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19" y="1367949"/>
            <a:ext cx="2923844" cy="52585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3" indent="-342900" defTabSz="1087636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cs typeface="Open Sans Light"/>
              </a:rPr>
              <a:t>Unidirectional flows</a:t>
            </a:r>
          </a:p>
          <a:p>
            <a:pPr marL="342900" lvl="3" indent="-342900" defTabSz="1087636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cs typeface="Open Sans Light"/>
              </a:rPr>
              <a:t>Segregated PAL/MAL</a:t>
            </a:r>
          </a:p>
          <a:p>
            <a:pPr marL="342900" lvl="3" indent="-342900" defTabSz="1087636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cs typeface="Open Sans Light"/>
              </a:rPr>
              <a:t>Design to BSL-2</a:t>
            </a:r>
          </a:p>
          <a:p>
            <a:pPr marL="342900" lvl="3" indent="-342900" defTabSz="1087636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cs typeface="Open Sans Light"/>
              </a:rPr>
              <a:t>Dedicated air handlers</a:t>
            </a:r>
          </a:p>
          <a:p>
            <a:pPr marL="342900" lvl="3" indent="-342900" defTabSz="1087636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cs typeface="Open Sans Light"/>
              </a:rPr>
              <a:t>Once-through air</a:t>
            </a:r>
          </a:p>
          <a:p>
            <a:pPr marL="342900" lvl="3" indent="-342900" defTabSz="1087636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cs typeface="Open Sans Light"/>
              </a:rPr>
              <a:t>Grade C background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833333-3FDB-4FB4-9C40-4C66EC77F1BB}"/>
              </a:ext>
            </a:extLst>
          </p:cNvPr>
          <p:cNvGrpSpPr/>
          <p:nvPr/>
        </p:nvGrpSpPr>
        <p:grpSpPr>
          <a:xfrm>
            <a:off x="3248619" y="1328211"/>
            <a:ext cx="5632678" cy="3586689"/>
            <a:chOff x="3248619" y="1328211"/>
            <a:chExt cx="5632678" cy="3586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CF3DE0-AA68-4417-9739-392410E7F4B2}"/>
                </a:ext>
              </a:extLst>
            </p:cNvPr>
            <p:cNvSpPr txBox="1"/>
            <p:nvPr/>
          </p:nvSpPr>
          <p:spPr>
            <a:xfrm>
              <a:off x="5153942" y="3320525"/>
              <a:ext cx="11746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Suite 2</a:t>
              </a:r>
              <a:endParaRPr lang="en-I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968204-EEBC-4904-8576-2F121DBCF83D}"/>
                </a:ext>
              </a:extLst>
            </p:cNvPr>
            <p:cNvSpPr txBox="1"/>
            <p:nvPr/>
          </p:nvSpPr>
          <p:spPr>
            <a:xfrm>
              <a:off x="3999463" y="3320525"/>
              <a:ext cx="1268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Suite 1</a:t>
              </a:r>
              <a:endParaRPr lang="en-I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03BFBD-245A-4010-96F2-D54667631705}"/>
                </a:ext>
              </a:extLst>
            </p:cNvPr>
            <p:cNvSpPr txBox="1"/>
            <p:nvPr/>
          </p:nvSpPr>
          <p:spPr>
            <a:xfrm>
              <a:off x="6251336" y="3320525"/>
              <a:ext cx="1139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Suite 3</a:t>
              </a:r>
              <a:endParaRPr lang="en-I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2D351D-8CED-4E41-85A2-9E99D7F4817E}"/>
                </a:ext>
              </a:extLst>
            </p:cNvPr>
            <p:cNvSpPr txBox="1"/>
            <p:nvPr/>
          </p:nvSpPr>
          <p:spPr>
            <a:xfrm>
              <a:off x="7166922" y="3320525"/>
              <a:ext cx="1538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Suite 4</a:t>
              </a:r>
              <a:endParaRPr lang="en-I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6DC714-4DAA-461F-A194-E61DC5429E11}"/>
                </a:ext>
              </a:extLst>
            </p:cNvPr>
            <p:cNvSpPr/>
            <p:nvPr/>
          </p:nvSpPr>
          <p:spPr>
            <a:xfrm>
              <a:off x="3248619" y="1328211"/>
              <a:ext cx="5632678" cy="3586689"/>
            </a:xfrm>
            <a:prstGeom prst="rect">
              <a:avLst/>
            </a:prstGeom>
            <a:solidFill>
              <a:srgbClr val="B6B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2C6866F-398F-4DF1-97E0-ABCD38509CF8}"/>
                </a:ext>
              </a:extLst>
            </p:cNvPr>
            <p:cNvSpPr/>
            <p:nvPr/>
          </p:nvSpPr>
          <p:spPr>
            <a:xfrm>
              <a:off x="4182051" y="1785736"/>
              <a:ext cx="1252700" cy="1069020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SUITE1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48F2C3A-87C6-48C3-BE79-A8CB3F6DBA43}"/>
                </a:ext>
              </a:extLst>
            </p:cNvPr>
            <p:cNvSpPr/>
            <p:nvPr/>
          </p:nvSpPr>
          <p:spPr>
            <a:xfrm>
              <a:off x="4182051" y="3388356"/>
              <a:ext cx="1252700" cy="1069020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 4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99C2FC-5D4D-4A84-BA1B-C6F014F7DB94}"/>
                </a:ext>
              </a:extLst>
            </p:cNvPr>
            <p:cNvSpPr/>
            <p:nvPr/>
          </p:nvSpPr>
          <p:spPr>
            <a:xfrm>
              <a:off x="5434752" y="3388356"/>
              <a:ext cx="1252700" cy="1069020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 5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4DA9FF8-E317-473D-B6CD-99801F887F06}"/>
                </a:ext>
              </a:extLst>
            </p:cNvPr>
            <p:cNvSpPr/>
            <p:nvPr/>
          </p:nvSpPr>
          <p:spPr>
            <a:xfrm>
              <a:off x="6687453" y="3388355"/>
              <a:ext cx="1252700" cy="1069020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 6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0F6592C-F5BE-4D85-9766-34AB3ED0C20B}"/>
                </a:ext>
              </a:extLst>
            </p:cNvPr>
            <p:cNvSpPr/>
            <p:nvPr/>
          </p:nvSpPr>
          <p:spPr>
            <a:xfrm>
              <a:off x="5434752" y="1785735"/>
              <a:ext cx="1252700" cy="1069020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 2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9E3AD48-477A-4956-9233-8CD54E99D854}"/>
                </a:ext>
              </a:extLst>
            </p:cNvPr>
            <p:cNvSpPr/>
            <p:nvPr/>
          </p:nvSpPr>
          <p:spPr>
            <a:xfrm>
              <a:off x="6687453" y="1785734"/>
              <a:ext cx="1252700" cy="1069020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SUITE 3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A8B410D-C965-4ADC-B8EA-1543DC814E15}"/>
                </a:ext>
              </a:extLst>
            </p:cNvPr>
            <p:cNvSpPr/>
            <p:nvPr/>
          </p:nvSpPr>
          <p:spPr>
            <a:xfrm>
              <a:off x="4182051" y="3388355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6BA82D0-2D8B-43E4-8674-6426F87EDAAC}"/>
                </a:ext>
              </a:extLst>
            </p:cNvPr>
            <p:cNvSpPr/>
            <p:nvPr/>
          </p:nvSpPr>
          <p:spPr>
            <a:xfrm>
              <a:off x="5434752" y="3388354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C20DEC7-6160-432C-A4C7-9201FC88B4D3}"/>
                </a:ext>
              </a:extLst>
            </p:cNvPr>
            <p:cNvSpPr/>
            <p:nvPr/>
          </p:nvSpPr>
          <p:spPr>
            <a:xfrm>
              <a:off x="6687453" y="3388354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DE8368E-407F-49F5-9A23-0A628638C31E}"/>
                </a:ext>
              </a:extLst>
            </p:cNvPr>
            <p:cNvSpPr/>
            <p:nvPr/>
          </p:nvSpPr>
          <p:spPr>
            <a:xfrm>
              <a:off x="5057758" y="3388353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1F992C9-3C50-4E7F-8DC4-BAC769B4B53C}"/>
                </a:ext>
              </a:extLst>
            </p:cNvPr>
            <p:cNvSpPr/>
            <p:nvPr/>
          </p:nvSpPr>
          <p:spPr>
            <a:xfrm>
              <a:off x="6310459" y="3388353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1FC0033-98F1-400F-9A37-1D3D2336129D}"/>
                </a:ext>
              </a:extLst>
            </p:cNvPr>
            <p:cNvSpPr/>
            <p:nvPr/>
          </p:nvSpPr>
          <p:spPr>
            <a:xfrm>
              <a:off x="7558018" y="3388352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1E30154-3F59-45D3-965B-40ABD8683CEC}"/>
                </a:ext>
              </a:extLst>
            </p:cNvPr>
            <p:cNvSpPr/>
            <p:nvPr/>
          </p:nvSpPr>
          <p:spPr>
            <a:xfrm>
              <a:off x="4182051" y="2520466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927223-2D51-4625-9D6C-AB2A6979126D}"/>
                </a:ext>
              </a:extLst>
            </p:cNvPr>
            <p:cNvSpPr/>
            <p:nvPr/>
          </p:nvSpPr>
          <p:spPr>
            <a:xfrm>
              <a:off x="5434752" y="2520466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8FEADA1-1BCE-4D05-B3DD-495BB2148CC9}"/>
                </a:ext>
              </a:extLst>
            </p:cNvPr>
            <p:cNvSpPr/>
            <p:nvPr/>
          </p:nvSpPr>
          <p:spPr>
            <a:xfrm>
              <a:off x="6687453" y="2520465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9E97249-8136-4F90-B364-A78EC6A8E93B}"/>
                </a:ext>
              </a:extLst>
            </p:cNvPr>
            <p:cNvSpPr/>
            <p:nvPr/>
          </p:nvSpPr>
          <p:spPr>
            <a:xfrm>
              <a:off x="5057758" y="2520464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45626C2-B8E7-4F03-834F-90DAC542F6B0}"/>
                </a:ext>
              </a:extLst>
            </p:cNvPr>
            <p:cNvSpPr/>
            <p:nvPr/>
          </p:nvSpPr>
          <p:spPr>
            <a:xfrm>
              <a:off x="6310459" y="2520464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8B857CF-1C9C-44A3-8D28-F607D4756008}"/>
                </a:ext>
              </a:extLst>
            </p:cNvPr>
            <p:cNvSpPr/>
            <p:nvPr/>
          </p:nvSpPr>
          <p:spPr>
            <a:xfrm>
              <a:off x="7558018" y="2520463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2803C20-739A-4377-88F6-4F8F4705DC67}"/>
                </a:ext>
              </a:extLst>
            </p:cNvPr>
            <p:cNvSpPr/>
            <p:nvPr/>
          </p:nvSpPr>
          <p:spPr>
            <a:xfrm>
              <a:off x="5057757" y="4123089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MAL/</a:t>
              </a: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33ED33B-0D88-484D-AFF5-56114E02FF92}"/>
                </a:ext>
              </a:extLst>
            </p:cNvPr>
            <p:cNvSpPr/>
            <p:nvPr/>
          </p:nvSpPr>
          <p:spPr>
            <a:xfrm>
              <a:off x="6310458" y="4123089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MAL/</a:t>
              </a: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A9BEBFC-0F28-45C4-A6B2-753B3401BC59}"/>
                </a:ext>
              </a:extLst>
            </p:cNvPr>
            <p:cNvSpPr/>
            <p:nvPr/>
          </p:nvSpPr>
          <p:spPr>
            <a:xfrm>
              <a:off x="7558018" y="4123089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MAL/</a:t>
              </a: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931F8E1-62CB-4DA9-849B-C08CF003A648}"/>
                </a:ext>
              </a:extLst>
            </p:cNvPr>
            <p:cNvSpPr/>
            <p:nvPr/>
          </p:nvSpPr>
          <p:spPr>
            <a:xfrm>
              <a:off x="5057757" y="1785727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MAL/</a:t>
              </a: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FE069DC-9627-4745-8CC1-0EF292B56919}"/>
                </a:ext>
              </a:extLst>
            </p:cNvPr>
            <p:cNvSpPr/>
            <p:nvPr/>
          </p:nvSpPr>
          <p:spPr>
            <a:xfrm>
              <a:off x="6307888" y="1785727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MAL/</a:t>
              </a: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488AFB0-AA37-4844-8E15-1A626B845F16}"/>
                </a:ext>
              </a:extLst>
            </p:cNvPr>
            <p:cNvSpPr/>
            <p:nvPr/>
          </p:nvSpPr>
          <p:spPr>
            <a:xfrm>
              <a:off x="7558766" y="1785727"/>
              <a:ext cx="376994" cy="334286"/>
            </a:xfrm>
            <a:prstGeom prst="rect">
              <a:avLst/>
            </a:prstGeom>
            <a:solidFill>
              <a:srgbClr val="00B9E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MAL/</a:t>
              </a: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PAL</a:t>
              </a:r>
              <a:endParaRPr lang="en-IE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17D2C20-54E4-4A02-903E-8F14ACA5D7EF}"/>
                </a:ext>
              </a:extLst>
            </p:cNvPr>
            <p:cNvSpPr txBox="1"/>
            <p:nvPr/>
          </p:nvSpPr>
          <p:spPr>
            <a:xfrm>
              <a:off x="5198206" y="3012906"/>
              <a:ext cx="1725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SUPPLY CORRIDOR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C41AC49-0C8A-4AEA-B482-8E623F29D170}"/>
                </a:ext>
              </a:extLst>
            </p:cNvPr>
            <p:cNvSpPr txBox="1"/>
            <p:nvPr/>
          </p:nvSpPr>
          <p:spPr>
            <a:xfrm>
              <a:off x="5198206" y="4577488"/>
              <a:ext cx="1725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RETURN CORRIDOR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9D40836-EA53-4532-B1E4-BC3363B8FBDD}"/>
                </a:ext>
              </a:extLst>
            </p:cNvPr>
            <p:cNvSpPr txBox="1"/>
            <p:nvPr/>
          </p:nvSpPr>
          <p:spPr>
            <a:xfrm>
              <a:off x="5198206" y="1448315"/>
              <a:ext cx="1725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RETURN CORRIDOR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Arrow: Right 104">
              <a:extLst>
                <a:ext uri="{FF2B5EF4-FFF2-40B4-BE49-F238E27FC236}">
                  <a16:creationId xmlns:a16="http://schemas.microsoft.com/office/drawing/2014/main" id="{46F8D531-A7FA-45D9-BC9B-0DB54380ACF0}"/>
                </a:ext>
              </a:extLst>
            </p:cNvPr>
            <p:cNvSpPr/>
            <p:nvPr/>
          </p:nvSpPr>
          <p:spPr>
            <a:xfrm rot="10800000">
              <a:off x="4488821" y="1534159"/>
              <a:ext cx="639160" cy="456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>
                <a:solidFill>
                  <a:schemeClr val="bg1"/>
                </a:solidFill>
              </a:endParaRPr>
            </a:p>
          </p:txBody>
        </p:sp>
        <p:sp>
          <p:nvSpPr>
            <p:cNvPr id="106" name="Arrow: Right 105">
              <a:extLst>
                <a:ext uri="{FF2B5EF4-FFF2-40B4-BE49-F238E27FC236}">
                  <a16:creationId xmlns:a16="http://schemas.microsoft.com/office/drawing/2014/main" id="{7BC0CFE5-0010-41D7-87BE-57B7EAD6A255}"/>
                </a:ext>
              </a:extLst>
            </p:cNvPr>
            <p:cNvSpPr/>
            <p:nvPr/>
          </p:nvSpPr>
          <p:spPr>
            <a:xfrm rot="10800000">
              <a:off x="4488821" y="4663332"/>
              <a:ext cx="639160" cy="456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>
                <a:solidFill>
                  <a:schemeClr val="bg1"/>
                </a:solidFill>
              </a:endParaRPr>
            </a:p>
          </p:txBody>
        </p:sp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135520DF-87D0-4B09-9D67-C5B031CE6C9B}"/>
                </a:ext>
              </a:extLst>
            </p:cNvPr>
            <p:cNvSpPr/>
            <p:nvPr/>
          </p:nvSpPr>
          <p:spPr>
            <a:xfrm>
              <a:off x="6994223" y="4663332"/>
              <a:ext cx="639160" cy="456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>
                <a:solidFill>
                  <a:schemeClr val="bg1"/>
                </a:solidFill>
              </a:endParaRPr>
            </a:p>
          </p:txBody>
        </p:sp>
        <p:sp>
          <p:nvSpPr>
            <p:cNvPr id="108" name="Arrow: Right 107">
              <a:extLst>
                <a:ext uri="{FF2B5EF4-FFF2-40B4-BE49-F238E27FC236}">
                  <a16:creationId xmlns:a16="http://schemas.microsoft.com/office/drawing/2014/main" id="{94D946A6-EE69-4F55-9D9E-BA3A64C2FDAB}"/>
                </a:ext>
              </a:extLst>
            </p:cNvPr>
            <p:cNvSpPr/>
            <p:nvPr/>
          </p:nvSpPr>
          <p:spPr>
            <a:xfrm>
              <a:off x="6994223" y="1532943"/>
              <a:ext cx="639160" cy="456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>
                <a:solidFill>
                  <a:schemeClr val="bg1"/>
                </a:solidFill>
              </a:endParaRPr>
            </a:p>
          </p:txBody>
        </p:sp>
        <p:sp>
          <p:nvSpPr>
            <p:cNvPr id="109" name="Arrow: Right 108">
              <a:extLst>
                <a:ext uri="{FF2B5EF4-FFF2-40B4-BE49-F238E27FC236}">
                  <a16:creationId xmlns:a16="http://schemas.microsoft.com/office/drawing/2014/main" id="{E2A83141-CB46-4EAF-8750-493C18B417A2}"/>
                </a:ext>
              </a:extLst>
            </p:cNvPr>
            <p:cNvSpPr/>
            <p:nvPr/>
          </p:nvSpPr>
          <p:spPr>
            <a:xfrm>
              <a:off x="4488821" y="3098750"/>
              <a:ext cx="639160" cy="456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>
                <a:solidFill>
                  <a:schemeClr val="bg1"/>
                </a:solidFill>
              </a:endParaRPr>
            </a:p>
          </p:txBody>
        </p:sp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D86DCD36-2335-45ED-BF28-B3E6AC835B84}"/>
                </a:ext>
              </a:extLst>
            </p:cNvPr>
            <p:cNvSpPr/>
            <p:nvPr/>
          </p:nvSpPr>
          <p:spPr>
            <a:xfrm rot="10800000">
              <a:off x="6994223" y="3098750"/>
              <a:ext cx="639160" cy="456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8BEDA26-7F1D-418F-951F-3C474089F948}"/>
                </a:ext>
              </a:extLst>
            </p:cNvPr>
            <p:cNvSpPr/>
            <p:nvPr/>
          </p:nvSpPr>
          <p:spPr>
            <a:xfrm>
              <a:off x="3248619" y="1328211"/>
              <a:ext cx="938573" cy="3586689"/>
            </a:xfrm>
            <a:prstGeom prst="rect">
              <a:avLst/>
            </a:prstGeom>
            <a:solidFill>
              <a:srgbClr val="80379B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LOBBY /OFFICES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81F7CE5-6BD4-4143-A3B6-4DF4BBC2B977}"/>
                </a:ext>
              </a:extLst>
            </p:cNvPr>
            <p:cNvSpPr/>
            <p:nvPr/>
          </p:nvSpPr>
          <p:spPr>
            <a:xfrm>
              <a:off x="7942724" y="1328211"/>
              <a:ext cx="938573" cy="3586689"/>
            </a:xfrm>
            <a:prstGeom prst="rect">
              <a:avLst/>
            </a:prstGeom>
            <a:solidFill>
              <a:srgbClr val="80379B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WAREHOUSE</a:t>
              </a:r>
              <a:endParaRPr lang="en-IE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C6DB498-A5B9-4521-A801-980A41D5E537}"/>
              </a:ext>
            </a:extLst>
          </p:cNvPr>
          <p:cNvSpPr/>
          <p:nvPr/>
        </p:nvSpPr>
        <p:spPr>
          <a:xfrm>
            <a:off x="3248619" y="5120847"/>
            <a:ext cx="923224" cy="294388"/>
          </a:xfrm>
          <a:prstGeom prst="rect">
            <a:avLst/>
          </a:prstGeom>
          <a:solidFill>
            <a:srgbClr val="00B9E4"/>
          </a:solidFill>
          <a:ln w="38100"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GRADE C</a:t>
            </a:r>
            <a:endParaRPr lang="en-IE" sz="900" b="1" dirty="0">
              <a:solidFill>
                <a:schemeClr val="bg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C98F42F-BA56-4DE5-875D-8C15ADD16CC3}"/>
              </a:ext>
            </a:extLst>
          </p:cNvPr>
          <p:cNvSpPr/>
          <p:nvPr/>
        </p:nvSpPr>
        <p:spPr>
          <a:xfrm>
            <a:off x="3248619" y="5603296"/>
            <a:ext cx="923224" cy="294388"/>
          </a:xfrm>
          <a:prstGeom prst="rect">
            <a:avLst/>
          </a:prstGeom>
          <a:solidFill>
            <a:srgbClr val="B6BF00"/>
          </a:solidFill>
          <a:ln w="38100"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GRADE D</a:t>
            </a:r>
            <a:endParaRPr lang="en-IE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5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1455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Study – Conclusions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633335-EC70-4183-95E1-18D221CDF826}"/>
              </a:ext>
            </a:extLst>
          </p:cNvPr>
          <p:cNvGrpSpPr/>
          <p:nvPr/>
        </p:nvGrpSpPr>
        <p:grpSpPr>
          <a:xfrm>
            <a:off x="273732" y="1536907"/>
            <a:ext cx="8592570" cy="3504993"/>
            <a:chOff x="1469795" y="4501316"/>
            <a:chExt cx="21431376" cy="8742091"/>
          </a:xfrm>
        </p:grpSpPr>
        <p:sp>
          <p:nvSpPr>
            <p:cNvPr id="4" name="Freeform 143">
              <a:extLst>
                <a:ext uri="{FF2B5EF4-FFF2-40B4-BE49-F238E27FC236}">
                  <a16:creationId xmlns:a16="http://schemas.microsoft.com/office/drawing/2014/main" id="{D2B7B781-4A9C-41A9-A1AC-D442946EB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7115" y="4883113"/>
              <a:ext cx="6469210" cy="8360294"/>
            </a:xfrm>
            <a:custGeom>
              <a:avLst/>
              <a:gdLst>
                <a:gd name="T0" fmla="*/ 283 w 15344"/>
                <a:gd name="T1" fmla="*/ 0 h 4244"/>
                <a:gd name="T2" fmla="*/ 283 w 15344"/>
                <a:gd name="T3" fmla="*/ 0 h 4244"/>
                <a:gd name="T4" fmla="*/ 0 w 15344"/>
                <a:gd name="T5" fmla="*/ 282 h 4244"/>
                <a:gd name="T6" fmla="*/ 0 w 15344"/>
                <a:gd name="T7" fmla="*/ 3951 h 4244"/>
                <a:gd name="T8" fmla="*/ 283 w 15344"/>
                <a:gd name="T9" fmla="*/ 4243 h 4244"/>
                <a:gd name="T10" fmla="*/ 15343 w 15344"/>
                <a:gd name="T11" fmla="*/ 4243 h 4244"/>
                <a:gd name="T12" fmla="*/ 15343 w 15344"/>
                <a:gd name="T13" fmla="*/ 0 h 4244"/>
                <a:gd name="T14" fmla="*/ 283 w 15344"/>
                <a:gd name="T15" fmla="*/ 0 h 4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44" h="4244">
                  <a:moveTo>
                    <a:pt x="283" y="0"/>
                  </a:moveTo>
                  <a:lnTo>
                    <a:pt x="283" y="0"/>
                  </a:lnTo>
                  <a:cubicBezTo>
                    <a:pt x="129" y="0"/>
                    <a:pt x="0" y="128"/>
                    <a:pt x="0" y="282"/>
                  </a:cubicBezTo>
                  <a:cubicBezTo>
                    <a:pt x="0" y="3951"/>
                    <a:pt x="0" y="3951"/>
                    <a:pt x="0" y="3951"/>
                  </a:cubicBezTo>
                  <a:cubicBezTo>
                    <a:pt x="0" y="4114"/>
                    <a:pt x="129" y="4243"/>
                    <a:pt x="283" y="4243"/>
                  </a:cubicBezTo>
                  <a:cubicBezTo>
                    <a:pt x="15343" y="4243"/>
                    <a:pt x="15343" y="4243"/>
                    <a:pt x="15343" y="4243"/>
                  </a:cubicBezTo>
                  <a:cubicBezTo>
                    <a:pt x="15343" y="0"/>
                    <a:pt x="15343" y="0"/>
                    <a:pt x="15343" y="0"/>
                  </a:cubicBezTo>
                  <a:lnTo>
                    <a:pt x="283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" name="Freeform 144">
              <a:extLst>
                <a:ext uri="{FF2B5EF4-FFF2-40B4-BE49-F238E27FC236}">
                  <a16:creationId xmlns:a16="http://schemas.microsoft.com/office/drawing/2014/main" id="{10E61C1B-BF8B-4EF0-9BA5-017AF6229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7909" y="4757524"/>
              <a:ext cx="1496469" cy="1634034"/>
            </a:xfrm>
            <a:custGeom>
              <a:avLst/>
              <a:gdLst>
                <a:gd name="T0" fmla="*/ 3240 w 3550"/>
                <a:gd name="T1" fmla="*/ 0 h 3876"/>
                <a:gd name="T2" fmla="*/ 3240 w 3550"/>
                <a:gd name="T3" fmla="*/ 0 h 3876"/>
                <a:gd name="T4" fmla="*/ 300 w 3550"/>
                <a:gd name="T5" fmla="*/ 0 h 3876"/>
                <a:gd name="T6" fmla="*/ 0 w 3550"/>
                <a:gd name="T7" fmla="*/ 0 h 3876"/>
                <a:gd name="T8" fmla="*/ 300 w 3550"/>
                <a:gd name="T9" fmla="*/ 300 h 3876"/>
                <a:gd name="T10" fmla="*/ 300 w 3550"/>
                <a:gd name="T11" fmla="*/ 3695 h 3876"/>
                <a:gd name="T12" fmla="*/ 489 w 3550"/>
                <a:gd name="T13" fmla="*/ 3875 h 3876"/>
                <a:gd name="T14" fmla="*/ 3360 w 3550"/>
                <a:gd name="T15" fmla="*/ 3875 h 3876"/>
                <a:gd name="T16" fmla="*/ 3549 w 3550"/>
                <a:gd name="T17" fmla="*/ 3695 h 3876"/>
                <a:gd name="T18" fmla="*/ 3549 w 3550"/>
                <a:gd name="T19" fmla="*/ 300 h 3876"/>
                <a:gd name="T20" fmla="*/ 3240 w 3550"/>
                <a:gd name="T21" fmla="*/ 0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0" h="3876">
                  <a:moveTo>
                    <a:pt x="3240" y="0"/>
                  </a:moveTo>
                  <a:lnTo>
                    <a:pt x="3240" y="0"/>
                  </a:lnTo>
                  <a:cubicBezTo>
                    <a:pt x="300" y="0"/>
                    <a:pt x="300" y="0"/>
                    <a:pt x="3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3" y="0"/>
                    <a:pt x="300" y="137"/>
                    <a:pt x="300" y="300"/>
                  </a:cubicBezTo>
                  <a:cubicBezTo>
                    <a:pt x="300" y="3695"/>
                    <a:pt x="300" y="3695"/>
                    <a:pt x="300" y="3695"/>
                  </a:cubicBezTo>
                  <a:cubicBezTo>
                    <a:pt x="300" y="3798"/>
                    <a:pt x="386" y="3875"/>
                    <a:pt x="489" y="3875"/>
                  </a:cubicBezTo>
                  <a:cubicBezTo>
                    <a:pt x="3360" y="3875"/>
                    <a:pt x="3360" y="3875"/>
                    <a:pt x="3360" y="3875"/>
                  </a:cubicBezTo>
                  <a:cubicBezTo>
                    <a:pt x="3463" y="3875"/>
                    <a:pt x="3549" y="3798"/>
                    <a:pt x="3549" y="3695"/>
                  </a:cubicBezTo>
                  <a:cubicBezTo>
                    <a:pt x="3549" y="300"/>
                    <a:pt x="3549" y="300"/>
                    <a:pt x="3549" y="300"/>
                  </a:cubicBezTo>
                  <a:cubicBezTo>
                    <a:pt x="3549" y="137"/>
                    <a:pt x="3412" y="0"/>
                    <a:pt x="324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65100" dist="1270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" name="Freeform 145">
              <a:extLst>
                <a:ext uri="{FF2B5EF4-FFF2-40B4-BE49-F238E27FC236}">
                  <a16:creationId xmlns:a16="http://schemas.microsoft.com/office/drawing/2014/main" id="{424FC751-3588-4035-9025-1489B0D4A6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548408" y="4757524"/>
              <a:ext cx="258234" cy="129863"/>
            </a:xfrm>
            <a:custGeom>
              <a:avLst/>
              <a:gdLst>
                <a:gd name="T0" fmla="*/ 381 w 763"/>
                <a:gd name="T1" fmla="*/ 0 h 382"/>
                <a:gd name="T2" fmla="*/ 381 w 763"/>
                <a:gd name="T3" fmla="*/ 0 h 382"/>
                <a:gd name="T4" fmla="*/ 0 w 763"/>
                <a:gd name="T5" fmla="*/ 381 h 382"/>
                <a:gd name="T6" fmla="*/ 762 w 763"/>
                <a:gd name="T7" fmla="*/ 381 h 382"/>
                <a:gd name="T8" fmla="*/ 381 w 763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3" h="382">
                  <a:moveTo>
                    <a:pt x="381" y="0"/>
                  </a:moveTo>
                  <a:lnTo>
                    <a:pt x="381" y="0"/>
                  </a:lnTo>
                  <a:cubicBezTo>
                    <a:pt x="172" y="0"/>
                    <a:pt x="0" y="170"/>
                    <a:pt x="0" y="381"/>
                  </a:cubicBezTo>
                  <a:cubicBezTo>
                    <a:pt x="762" y="381"/>
                    <a:pt x="762" y="381"/>
                    <a:pt x="762" y="381"/>
                  </a:cubicBezTo>
                  <a:cubicBezTo>
                    <a:pt x="762" y="170"/>
                    <a:pt x="592" y="0"/>
                    <a:pt x="38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" name="Freeform 146">
              <a:extLst>
                <a:ext uri="{FF2B5EF4-FFF2-40B4-BE49-F238E27FC236}">
                  <a16:creationId xmlns:a16="http://schemas.microsoft.com/office/drawing/2014/main" id="{47B2D26A-0339-4733-A7D7-16A55C106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6325" y="4887387"/>
              <a:ext cx="234846" cy="1784052"/>
            </a:xfrm>
            <a:custGeom>
              <a:avLst/>
              <a:gdLst>
                <a:gd name="T0" fmla="*/ 253 w 526"/>
                <a:gd name="T1" fmla="*/ 0 h 3985"/>
                <a:gd name="T2" fmla="*/ 253 w 526"/>
                <a:gd name="T3" fmla="*/ 0 h 3985"/>
                <a:gd name="T4" fmla="*/ 0 w 526"/>
                <a:gd name="T5" fmla="*/ 0 h 3985"/>
                <a:gd name="T6" fmla="*/ 0 w 526"/>
                <a:gd name="T7" fmla="*/ 3984 h 3985"/>
                <a:gd name="T8" fmla="*/ 253 w 526"/>
                <a:gd name="T9" fmla="*/ 3984 h 3985"/>
                <a:gd name="T10" fmla="*/ 525 w 526"/>
                <a:gd name="T11" fmla="*/ 3716 h 3985"/>
                <a:gd name="T12" fmla="*/ 525 w 526"/>
                <a:gd name="T13" fmla="*/ 268 h 3985"/>
                <a:gd name="T14" fmla="*/ 253 w 526"/>
                <a:gd name="T15" fmla="*/ 0 h 3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3985">
                  <a:moveTo>
                    <a:pt x="253" y="0"/>
                  </a:moveTo>
                  <a:lnTo>
                    <a:pt x="25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3984"/>
                    <a:pt x="0" y="3984"/>
                    <a:pt x="0" y="3984"/>
                  </a:cubicBezTo>
                  <a:cubicBezTo>
                    <a:pt x="253" y="3984"/>
                    <a:pt x="253" y="3984"/>
                    <a:pt x="253" y="3984"/>
                  </a:cubicBezTo>
                  <a:cubicBezTo>
                    <a:pt x="404" y="3984"/>
                    <a:pt x="525" y="3863"/>
                    <a:pt x="525" y="3716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5" y="121"/>
                    <a:pt x="404" y="0"/>
                    <a:pt x="25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303954-A953-4FD4-9910-D46D764989A9}"/>
                </a:ext>
              </a:extLst>
            </p:cNvPr>
            <p:cNvSpPr txBox="1"/>
            <p:nvPr/>
          </p:nvSpPr>
          <p:spPr>
            <a:xfrm>
              <a:off x="16805347" y="4501316"/>
              <a:ext cx="1360086" cy="2149376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+mj-lt"/>
                  <a:ea typeface="Roboto" charset="0"/>
                  <a:cs typeface="Roboto" charset="0"/>
                </a:rPr>
                <a:t>3</a:t>
              </a:r>
              <a:endParaRPr lang="id-ID" sz="5000" b="1" dirty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endParaRPr>
            </a:p>
          </p:txBody>
        </p:sp>
        <p:sp>
          <p:nvSpPr>
            <p:cNvPr id="13" name="Freeform 143">
              <a:extLst>
                <a:ext uri="{FF2B5EF4-FFF2-40B4-BE49-F238E27FC236}">
                  <a16:creationId xmlns:a16="http://schemas.microsoft.com/office/drawing/2014/main" id="{05F5867B-A8BB-4027-858E-02159E21F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795" y="4883113"/>
              <a:ext cx="6469210" cy="8360294"/>
            </a:xfrm>
            <a:custGeom>
              <a:avLst/>
              <a:gdLst>
                <a:gd name="T0" fmla="*/ 283 w 15344"/>
                <a:gd name="T1" fmla="*/ 0 h 4244"/>
                <a:gd name="T2" fmla="*/ 283 w 15344"/>
                <a:gd name="T3" fmla="*/ 0 h 4244"/>
                <a:gd name="T4" fmla="*/ 0 w 15344"/>
                <a:gd name="T5" fmla="*/ 282 h 4244"/>
                <a:gd name="T6" fmla="*/ 0 w 15344"/>
                <a:gd name="T7" fmla="*/ 3951 h 4244"/>
                <a:gd name="T8" fmla="*/ 283 w 15344"/>
                <a:gd name="T9" fmla="*/ 4243 h 4244"/>
                <a:gd name="T10" fmla="*/ 15343 w 15344"/>
                <a:gd name="T11" fmla="*/ 4243 h 4244"/>
                <a:gd name="T12" fmla="*/ 15343 w 15344"/>
                <a:gd name="T13" fmla="*/ 0 h 4244"/>
                <a:gd name="T14" fmla="*/ 283 w 15344"/>
                <a:gd name="T15" fmla="*/ 0 h 4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44" h="4244">
                  <a:moveTo>
                    <a:pt x="283" y="0"/>
                  </a:moveTo>
                  <a:lnTo>
                    <a:pt x="283" y="0"/>
                  </a:lnTo>
                  <a:cubicBezTo>
                    <a:pt x="129" y="0"/>
                    <a:pt x="0" y="128"/>
                    <a:pt x="0" y="282"/>
                  </a:cubicBezTo>
                  <a:cubicBezTo>
                    <a:pt x="0" y="3951"/>
                    <a:pt x="0" y="3951"/>
                    <a:pt x="0" y="3951"/>
                  </a:cubicBezTo>
                  <a:cubicBezTo>
                    <a:pt x="0" y="4114"/>
                    <a:pt x="129" y="4243"/>
                    <a:pt x="283" y="4243"/>
                  </a:cubicBezTo>
                  <a:cubicBezTo>
                    <a:pt x="15343" y="4243"/>
                    <a:pt x="15343" y="4243"/>
                    <a:pt x="15343" y="4243"/>
                  </a:cubicBezTo>
                  <a:cubicBezTo>
                    <a:pt x="15343" y="0"/>
                    <a:pt x="15343" y="0"/>
                    <a:pt x="15343" y="0"/>
                  </a:cubicBezTo>
                  <a:lnTo>
                    <a:pt x="283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solidFill>
                  <a:schemeClr val="bg1">
                    <a:lumMod val="95000"/>
                  </a:schemeClr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4" name="Freeform 144">
              <a:extLst>
                <a:ext uri="{FF2B5EF4-FFF2-40B4-BE49-F238E27FC236}">
                  <a16:creationId xmlns:a16="http://schemas.microsoft.com/office/drawing/2014/main" id="{A5DB55EA-16CB-41C2-943E-764F8719C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589" y="4757524"/>
              <a:ext cx="1496469" cy="1634034"/>
            </a:xfrm>
            <a:custGeom>
              <a:avLst/>
              <a:gdLst>
                <a:gd name="T0" fmla="*/ 3240 w 3550"/>
                <a:gd name="T1" fmla="*/ 0 h 3876"/>
                <a:gd name="T2" fmla="*/ 3240 w 3550"/>
                <a:gd name="T3" fmla="*/ 0 h 3876"/>
                <a:gd name="T4" fmla="*/ 300 w 3550"/>
                <a:gd name="T5" fmla="*/ 0 h 3876"/>
                <a:gd name="T6" fmla="*/ 0 w 3550"/>
                <a:gd name="T7" fmla="*/ 0 h 3876"/>
                <a:gd name="T8" fmla="*/ 300 w 3550"/>
                <a:gd name="T9" fmla="*/ 300 h 3876"/>
                <a:gd name="T10" fmla="*/ 300 w 3550"/>
                <a:gd name="T11" fmla="*/ 3695 h 3876"/>
                <a:gd name="T12" fmla="*/ 489 w 3550"/>
                <a:gd name="T13" fmla="*/ 3875 h 3876"/>
                <a:gd name="T14" fmla="*/ 3360 w 3550"/>
                <a:gd name="T15" fmla="*/ 3875 h 3876"/>
                <a:gd name="T16" fmla="*/ 3549 w 3550"/>
                <a:gd name="T17" fmla="*/ 3695 h 3876"/>
                <a:gd name="T18" fmla="*/ 3549 w 3550"/>
                <a:gd name="T19" fmla="*/ 300 h 3876"/>
                <a:gd name="T20" fmla="*/ 3240 w 3550"/>
                <a:gd name="T21" fmla="*/ 0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0" h="3876">
                  <a:moveTo>
                    <a:pt x="3240" y="0"/>
                  </a:moveTo>
                  <a:lnTo>
                    <a:pt x="3240" y="0"/>
                  </a:lnTo>
                  <a:cubicBezTo>
                    <a:pt x="300" y="0"/>
                    <a:pt x="300" y="0"/>
                    <a:pt x="3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3" y="0"/>
                    <a:pt x="300" y="137"/>
                    <a:pt x="300" y="300"/>
                  </a:cubicBezTo>
                  <a:cubicBezTo>
                    <a:pt x="300" y="3695"/>
                    <a:pt x="300" y="3695"/>
                    <a:pt x="300" y="3695"/>
                  </a:cubicBezTo>
                  <a:cubicBezTo>
                    <a:pt x="300" y="3798"/>
                    <a:pt x="386" y="3875"/>
                    <a:pt x="489" y="3875"/>
                  </a:cubicBezTo>
                  <a:cubicBezTo>
                    <a:pt x="3360" y="3875"/>
                    <a:pt x="3360" y="3875"/>
                    <a:pt x="3360" y="3875"/>
                  </a:cubicBezTo>
                  <a:cubicBezTo>
                    <a:pt x="3463" y="3875"/>
                    <a:pt x="3549" y="3798"/>
                    <a:pt x="3549" y="3695"/>
                  </a:cubicBezTo>
                  <a:cubicBezTo>
                    <a:pt x="3549" y="300"/>
                    <a:pt x="3549" y="300"/>
                    <a:pt x="3549" y="300"/>
                  </a:cubicBezTo>
                  <a:cubicBezTo>
                    <a:pt x="3549" y="137"/>
                    <a:pt x="3412" y="0"/>
                    <a:pt x="324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65100" dist="1270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5" name="Freeform 145">
              <a:extLst>
                <a:ext uri="{FF2B5EF4-FFF2-40B4-BE49-F238E27FC236}">
                  <a16:creationId xmlns:a16="http://schemas.microsoft.com/office/drawing/2014/main" id="{F14AFD6B-5B1E-41E9-BA02-9A9AF17C1FC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21088" y="4757524"/>
              <a:ext cx="258234" cy="129863"/>
            </a:xfrm>
            <a:custGeom>
              <a:avLst/>
              <a:gdLst>
                <a:gd name="T0" fmla="*/ 381 w 763"/>
                <a:gd name="T1" fmla="*/ 0 h 382"/>
                <a:gd name="T2" fmla="*/ 381 w 763"/>
                <a:gd name="T3" fmla="*/ 0 h 382"/>
                <a:gd name="T4" fmla="*/ 0 w 763"/>
                <a:gd name="T5" fmla="*/ 381 h 382"/>
                <a:gd name="T6" fmla="*/ 762 w 763"/>
                <a:gd name="T7" fmla="*/ 381 h 382"/>
                <a:gd name="T8" fmla="*/ 381 w 763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3" h="382">
                  <a:moveTo>
                    <a:pt x="381" y="0"/>
                  </a:moveTo>
                  <a:lnTo>
                    <a:pt x="381" y="0"/>
                  </a:lnTo>
                  <a:cubicBezTo>
                    <a:pt x="172" y="0"/>
                    <a:pt x="0" y="170"/>
                    <a:pt x="0" y="381"/>
                  </a:cubicBezTo>
                  <a:cubicBezTo>
                    <a:pt x="762" y="381"/>
                    <a:pt x="762" y="381"/>
                    <a:pt x="762" y="381"/>
                  </a:cubicBezTo>
                  <a:cubicBezTo>
                    <a:pt x="762" y="170"/>
                    <a:pt x="592" y="0"/>
                    <a:pt x="38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6" name="Freeform 146">
              <a:extLst>
                <a:ext uri="{FF2B5EF4-FFF2-40B4-BE49-F238E27FC236}">
                  <a16:creationId xmlns:a16="http://schemas.microsoft.com/office/drawing/2014/main" id="{500877C3-4890-4C35-B11D-DE32FE7D3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9005" y="4887387"/>
              <a:ext cx="234846" cy="1784052"/>
            </a:xfrm>
            <a:custGeom>
              <a:avLst/>
              <a:gdLst>
                <a:gd name="T0" fmla="*/ 253 w 526"/>
                <a:gd name="T1" fmla="*/ 0 h 3985"/>
                <a:gd name="T2" fmla="*/ 253 w 526"/>
                <a:gd name="T3" fmla="*/ 0 h 3985"/>
                <a:gd name="T4" fmla="*/ 0 w 526"/>
                <a:gd name="T5" fmla="*/ 0 h 3985"/>
                <a:gd name="T6" fmla="*/ 0 w 526"/>
                <a:gd name="T7" fmla="*/ 3984 h 3985"/>
                <a:gd name="T8" fmla="*/ 253 w 526"/>
                <a:gd name="T9" fmla="*/ 3984 h 3985"/>
                <a:gd name="T10" fmla="*/ 525 w 526"/>
                <a:gd name="T11" fmla="*/ 3716 h 3985"/>
                <a:gd name="T12" fmla="*/ 525 w 526"/>
                <a:gd name="T13" fmla="*/ 268 h 3985"/>
                <a:gd name="T14" fmla="*/ 253 w 526"/>
                <a:gd name="T15" fmla="*/ 0 h 3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3985">
                  <a:moveTo>
                    <a:pt x="253" y="0"/>
                  </a:moveTo>
                  <a:lnTo>
                    <a:pt x="25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3984"/>
                    <a:pt x="0" y="3984"/>
                    <a:pt x="0" y="3984"/>
                  </a:cubicBezTo>
                  <a:cubicBezTo>
                    <a:pt x="253" y="3984"/>
                    <a:pt x="253" y="3984"/>
                    <a:pt x="253" y="3984"/>
                  </a:cubicBezTo>
                  <a:cubicBezTo>
                    <a:pt x="404" y="3984"/>
                    <a:pt x="525" y="3863"/>
                    <a:pt x="525" y="3716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5" y="121"/>
                    <a:pt x="404" y="0"/>
                    <a:pt x="2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69F8B3-DC1D-4718-A2FD-FB7AEBB0318D}"/>
                </a:ext>
              </a:extLst>
            </p:cNvPr>
            <p:cNvSpPr txBox="1"/>
            <p:nvPr/>
          </p:nvSpPr>
          <p:spPr>
            <a:xfrm>
              <a:off x="2078025" y="4501318"/>
              <a:ext cx="1360086" cy="2149377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+mj-lt"/>
                  <a:ea typeface="Roboto" charset="0"/>
                  <a:cs typeface="Roboto" charset="0"/>
                </a:rPr>
                <a:t>1</a:t>
              </a:r>
              <a:endParaRPr lang="id-ID" sz="5000" b="1" dirty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565DCA81-3406-4CDF-A509-FA83D325BB66}"/>
                </a:ext>
              </a:extLst>
            </p:cNvPr>
            <p:cNvSpPr txBox="1">
              <a:spLocks/>
            </p:cNvSpPr>
            <p:nvPr/>
          </p:nvSpPr>
          <p:spPr>
            <a:xfrm>
              <a:off x="1633829" y="7148282"/>
              <a:ext cx="5988415" cy="4301412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accent1"/>
                  </a:solidFill>
                  <a:latin typeface="+mj-lt"/>
                </a:rPr>
                <a:t>Dedicated facilities can be difficult to retrofit</a:t>
              </a:r>
            </a:p>
            <a:p>
              <a:pPr lvl="0" algn="l"/>
              <a:endParaRPr lang="en-IE" sz="20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Freeform 143">
              <a:extLst>
                <a:ext uri="{FF2B5EF4-FFF2-40B4-BE49-F238E27FC236}">
                  <a16:creationId xmlns:a16="http://schemas.microsoft.com/office/drawing/2014/main" id="{88D45534-3514-42FC-AD5A-19C141A8F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3456" y="4883113"/>
              <a:ext cx="6469210" cy="8360294"/>
            </a:xfrm>
            <a:custGeom>
              <a:avLst/>
              <a:gdLst>
                <a:gd name="T0" fmla="*/ 283 w 15344"/>
                <a:gd name="T1" fmla="*/ 0 h 4244"/>
                <a:gd name="T2" fmla="*/ 283 w 15344"/>
                <a:gd name="T3" fmla="*/ 0 h 4244"/>
                <a:gd name="T4" fmla="*/ 0 w 15344"/>
                <a:gd name="T5" fmla="*/ 282 h 4244"/>
                <a:gd name="T6" fmla="*/ 0 w 15344"/>
                <a:gd name="T7" fmla="*/ 3951 h 4244"/>
                <a:gd name="T8" fmla="*/ 283 w 15344"/>
                <a:gd name="T9" fmla="*/ 4243 h 4244"/>
                <a:gd name="T10" fmla="*/ 15343 w 15344"/>
                <a:gd name="T11" fmla="*/ 4243 h 4244"/>
                <a:gd name="T12" fmla="*/ 15343 w 15344"/>
                <a:gd name="T13" fmla="*/ 0 h 4244"/>
                <a:gd name="T14" fmla="*/ 283 w 15344"/>
                <a:gd name="T15" fmla="*/ 0 h 4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44" h="4244">
                  <a:moveTo>
                    <a:pt x="283" y="0"/>
                  </a:moveTo>
                  <a:lnTo>
                    <a:pt x="283" y="0"/>
                  </a:lnTo>
                  <a:cubicBezTo>
                    <a:pt x="129" y="0"/>
                    <a:pt x="0" y="128"/>
                    <a:pt x="0" y="282"/>
                  </a:cubicBezTo>
                  <a:cubicBezTo>
                    <a:pt x="0" y="3951"/>
                    <a:pt x="0" y="3951"/>
                    <a:pt x="0" y="3951"/>
                  </a:cubicBezTo>
                  <a:cubicBezTo>
                    <a:pt x="0" y="4114"/>
                    <a:pt x="129" y="4243"/>
                    <a:pt x="283" y="4243"/>
                  </a:cubicBezTo>
                  <a:cubicBezTo>
                    <a:pt x="15343" y="4243"/>
                    <a:pt x="15343" y="4243"/>
                    <a:pt x="15343" y="4243"/>
                  </a:cubicBezTo>
                  <a:cubicBezTo>
                    <a:pt x="15343" y="0"/>
                    <a:pt x="15343" y="0"/>
                    <a:pt x="15343" y="0"/>
                  </a:cubicBezTo>
                  <a:lnTo>
                    <a:pt x="283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 dirty="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2" name="Freeform 144">
              <a:extLst>
                <a:ext uri="{FF2B5EF4-FFF2-40B4-BE49-F238E27FC236}">
                  <a16:creationId xmlns:a16="http://schemas.microsoft.com/office/drawing/2014/main" id="{432F62A3-BF84-4C36-932F-A21455B9A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4249" y="4757524"/>
              <a:ext cx="1496469" cy="1634034"/>
            </a:xfrm>
            <a:custGeom>
              <a:avLst/>
              <a:gdLst>
                <a:gd name="T0" fmla="*/ 3240 w 3550"/>
                <a:gd name="T1" fmla="*/ 0 h 3876"/>
                <a:gd name="T2" fmla="*/ 3240 w 3550"/>
                <a:gd name="T3" fmla="*/ 0 h 3876"/>
                <a:gd name="T4" fmla="*/ 300 w 3550"/>
                <a:gd name="T5" fmla="*/ 0 h 3876"/>
                <a:gd name="T6" fmla="*/ 0 w 3550"/>
                <a:gd name="T7" fmla="*/ 0 h 3876"/>
                <a:gd name="T8" fmla="*/ 300 w 3550"/>
                <a:gd name="T9" fmla="*/ 300 h 3876"/>
                <a:gd name="T10" fmla="*/ 300 w 3550"/>
                <a:gd name="T11" fmla="*/ 3695 h 3876"/>
                <a:gd name="T12" fmla="*/ 489 w 3550"/>
                <a:gd name="T13" fmla="*/ 3875 h 3876"/>
                <a:gd name="T14" fmla="*/ 3360 w 3550"/>
                <a:gd name="T15" fmla="*/ 3875 h 3876"/>
                <a:gd name="T16" fmla="*/ 3549 w 3550"/>
                <a:gd name="T17" fmla="*/ 3695 h 3876"/>
                <a:gd name="T18" fmla="*/ 3549 w 3550"/>
                <a:gd name="T19" fmla="*/ 300 h 3876"/>
                <a:gd name="T20" fmla="*/ 3240 w 3550"/>
                <a:gd name="T21" fmla="*/ 0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0" h="3876">
                  <a:moveTo>
                    <a:pt x="3240" y="0"/>
                  </a:moveTo>
                  <a:lnTo>
                    <a:pt x="3240" y="0"/>
                  </a:lnTo>
                  <a:cubicBezTo>
                    <a:pt x="300" y="0"/>
                    <a:pt x="300" y="0"/>
                    <a:pt x="3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3" y="0"/>
                    <a:pt x="300" y="137"/>
                    <a:pt x="300" y="300"/>
                  </a:cubicBezTo>
                  <a:cubicBezTo>
                    <a:pt x="300" y="3695"/>
                    <a:pt x="300" y="3695"/>
                    <a:pt x="300" y="3695"/>
                  </a:cubicBezTo>
                  <a:cubicBezTo>
                    <a:pt x="300" y="3798"/>
                    <a:pt x="386" y="3875"/>
                    <a:pt x="489" y="3875"/>
                  </a:cubicBezTo>
                  <a:cubicBezTo>
                    <a:pt x="3360" y="3875"/>
                    <a:pt x="3360" y="3875"/>
                    <a:pt x="3360" y="3875"/>
                  </a:cubicBezTo>
                  <a:cubicBezTo>
                    <a:pt x="3463" y="3875"/>
                    <a:pt x="3549" y="3798"/>
                    <a:pt x="3549" y="3695"/>
                  </a:cubicBezTo>
                  <a:cubicBezTo>
                    <a:pt x="3549" y="300"/>
                    <a:pt x="3549" y="300"/>
                    <a:pt x="3549" y="300"/>
                  </a:cubicBezTo>
                  <a:cubicBezTo>
                    <a:pt x="3549" y="137"/>
                    <a:pt x="3412" y="0"/>
                    <a:pt x="324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65100" dist="1270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3" name="Freeform 145">
              <a:extLst>
                <a:ext uri="{FF2B5EF4-FFF2-40B4-BE49-F238E27FC236}">
                  <a16:creationId xmlns:a16="http://schemas.microsoft.com/office/drawing/2014/main" id="{C7293ED9-B1CF-480C-AF55-E71D8ECB83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184748" y="4757524"/>
              <a:ext cx="258234" cy="129863"/>
            </a:xfrm>
            <a:custGeom>
              <a:avLst/>
              <a:gdLst>
                <a:gd name="T0" fmla="*/ 381 w 763"/>
                <a:gd name="T1" fmla="*/ 0 h 382"/>
                <a:gd name="T2" fmla="*/ 381 w 763"/>
                <a:gd name="T3" fmla="*/ 0 h 382"/>
                <a:gd name="T4" fmla="*/ 0 w 763"/>
                <a:gd name="T5" fmla="*/ 381 h 382"/>
                <a:gd name="T6" fmla="*/ 762 w 763"/>
                <a:gd name="T7" fmla="*/ 381 h 382"/>
                <a:gd name="T8" fmla="*/ 381 w 763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3" h="382">
                  <a:moveTo>
                    <a:pt x="381" y="0"/>
                  </a:moveTo>
                  <a:lnTo>
                    <a:pt x="381" y="0"/>
                  </a:lnTo>
                  <a:cubicBezTo>
                    <a:pt x="172" y="0"/>
                    <a:pt x="0" y="170"/>
                    <a:pt x="0" y="381"/>
                  </a:cubicBezTo>
                  <a:cubicBezTo>
                    <a:pt x="762" y="381"/>
                    <a:pt x="762" y="381"/>
                    <a:pt x="762" y="381"/>
                  </a:cubicBezTo>
                  <a:cubicBezTo>
                    <a:pt x="762" y="170"/>
                    <a:pt x="592" y="0"/>
                    <a:pt x="38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4" name="Freeform 146">
              <a:extLst>
                <a:ext uri="{FF2B5EF4-FFF2-40B4-BE49-F238E27FC236}">
                  <a16:creationId xmlns:a16="http://schemas.microsoft.com/office/drawing/2014/main" id="{29EE7619-E247-497D-AC31-EF3156583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2665" y="4887387"/>
              <a:ext cx="234846" cy="1784052"/>
            </a:xfrm>
            <a:custGeom>
              <a:avLst/>
              <a:gdLst>
                <a:gd name="T0" fmla="*/ 253 w 526"/>
                <a:gd name="T1" fmla="*/ 0 h 3985"/>
                <a:gd name="T2" fmla="*/ 253 w 526"/>
                <a:gd name="T3" fmla="*/ 0 h 3985"/>
                <a:gd name="T4" fmla="*/ 0 w 526"/>
                <a:gd name="T5" fmla="*/ 0 h 3985"/>
                <a:gd name="T6" fmla="*/ 0 w 526"/>
                <a:gd name="T7" fmla="*/ 3984 h 3985"/>
                <a:gd name="T8" fmla="*/ 253 w 526"/>
                <a:gd name="T9" fmla="*/ 3984 h 3985"/>
                <a:gd name="T10" fmla="*/ 525 w 526"/>
                <a:gd name="T11" fmla="*/ 3716 h 3985"/>
                <a:gd name="T12" fmla="*/ 525 w 526"/>
                <a:gd name="T13" fmla="*/ 268 h 3985"/>
                <a:gd name="T14" fmla="*/ 253 w 526"/>
                <a:gd name="T15" fmla="*/ 0 h 3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3985">
                  <a:moveTo>
                    <a:pt x="253" y="0"/>
                  </a:moveTo>
                  <a:lnTo>
                    <a:pt x="25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3984"/>
                    <a:pt x="0" y="3984"/>
                    <a:pt x="0" y="3984"/>
                  </a:cubicBezTo>
                  <a:cubicBezTo>
                    <a:pt x="253" y="3984"/>
                    <a:pt x="253" y="3984"/>
                    <a:pt x="253" y="3984"/>
                  </a:cubicBezTo>
                  <a:cubicBezTo>
                    <a:pt x="404" y="3984"/>
                    <a:pt x="525" y="3863"/>
                    <a:pt x="525" y="3716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5" y="121"/>
                    <a:pt x="404" y="0"/>
                    <a:pt x="25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00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CECC3E-6C3A-4B58-8A59-90619D75FD2E}"/>
                </a:ext>
              </a:extLst>
            </p:cNvPr>
            <p:cNvSpPr txBox="1"/>
            <p:nvPr/>
          </p:nvSpPr>
          <p:spPr>
            <a:xfrm>
              <a:off x="9441686" y="4501316"/>
              <a:ext cx="1360086" cy="2149376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+mj-lt"/>
                  <a:ea typeface="Roboto" charset="0"/>
                  <a:cs typeface="Roboto" charset="0"/>
                </a:rPr>
                <a:t>2</a:t>
              </a:r>
              <a:endParaRPr lang="id-ID" sz="5000" b="1" dirty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AA5427C-B034-4D37-B2AD-A16F24768DA1}"/>
              </a:ext>
            </a:extLst>
          </p:cNvPr>
          <p:cNvSpPr>
            <a:spLocks/>
          </p:cNvSpPr>
          <p:nvPr/>
        </p:nvSpPr>
        <p:spPr bwMode="auto">
          <a:xfrm>
            <a:off x="1243405" y="1846105"/>
            <a:ext cx="1675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4572000"/>
            <a:r>
              <a:rPr lang="en-US" sz="2400" b="1" dirty="0">
                <a:solidFill>
                  <a:schemeClr val="accent1"/>
                </a:solidFill>
                <a:latin typeface="+mj-lt"/>
                <a:ea typeface="Roboto" charset="0"/>
                <a:cs typeface="Roboto" charset="0"/>
                <a:sym typeface="Bebas Neue" charset="0"/>
              </a:rPr>
              <a:t>Facility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4D96F8-95E8-4104-AA89-BDBED4878C38}"/>
              </a:ext>
            </a:extLst>
          </p:cNvPr>
          <p:cNvSpPr>
            <a:spLocks/>
          </p:cNvSpPr>
          <p:nvPr/>
        </p:nvSpPr>
        <p:spPr bwMode="auto">
          <a:xfrm>
            <a:off x="4226146" y="1846105"/>
            <a:ext cx="1675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4572000"/>
            <a:r>
              <a:rPr lang="en-US" sz="2400" b="1" dirty="0">
                <a:solidFill>
                  <a:schemeClr val="accent2"/>
                </a:solidFill>
                <a:latin typeface="+mj-lt"/>
                <a:ea typeface="Roboto" charset="0"/>
                <a:cs typeface="Roboto" charset="0"/>
                <a:sym typeface="Bebas Neue" charset="0"/>
              </a:rPr>
              <a:t>Flexibility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656DF9-E51E-42FB-8587-D5945B0271AE}"/>
              </a:ext>
            </a:extLst>
          </p:cNvPr>
          <p:cNvSpPr>
            <a:spLocks/>
          </p:cNvSpPr>
          <p:nvPr/>
        </p:nvSpPr>
        <p:spPr bwMode="auto">
          <a:xfrm>
            <a:off x="7107292" y="1864672"/>
            <a:ext cx="1675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4572000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" charset="0"/>
                <a:cs typeface="Roboto" charset="0"/>
                <a:sym typeface="Bebas Neue" charset="0"/>
              </a:rPr>
              <a:t>Invest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8712E6D-9D81-4BD5-B577-A48A3AFC3C87}"/>
              </a:ext>
            </a:extLst>
          </p:cNvPr>
          <p:cNvSpPr txBox="1">
            <a:spLocks/>
          </p:cNvSpPr>
          <p:nvPr/>
        </p:nvSpPr>
        <p:spPr>
          <a:xfrm>
            <a:off x="3341446" y="2585514"/>
            <a:ext cx="2478355" cy="167084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000" dirty="0">
                <a:solidFill>
                  <a:schemeClr val="accent2"/>
                </a:solidFill>
                <a:latin typeface="+mj-lt"/>
              </a:rPr>
              <a:t>Design for flexibility even if you don’t think you need it! 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387C011C-7720-49DB-98D8-6B51459C6C35}"/>
              </a:ext>
            </a:extLst>
          </p:cNvPr>
          <p:cNvSpPr txBox="1">
            <a:spLocks/>
          </p:cNvSpPr>
          <p:nvPr/>
        </p:nvSpPr>
        <p:spPr>
          <a:xfrm>
            <a:off x="6178416" y="2597039"/>
            <a:ext cx="2593727" cy="233455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Pre-invest for future products and technology:</a:t>
            </a:r>
          </a:p>
          <a:p>
            <a:pPr algn="l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- HVAC flexibility</a:t>
            </a:r>
            <a:endParaRPr lang="en-IE" sz="1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l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- Airlocks</a:t>
            </a:r>
            <a:endParaRPr lang="en-IE" sz="1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l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- Ceiling height</a:t>
            </a:r>
            <a:endParaRPr lang="en-IE" sz="1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1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A28B827-EAF6-406C-8277-B5A76B1D1CCD}"/>
              </a:ext>
            </a:extLst>
          </p:cNvPr>
          <p:cNvSpPr txBox="1">
            <a:spLocks/>
          </p:cNvSpPr>
          <p:nvPr/>
        </p:nvSpPr>
        <p:spPr>
          <a:xfrm>
            <a:off x="928319" y="3429001"/>
            <a:ext cx="7291847" cy="142121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Emily Thompson, PE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 Director New Process Technology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DPS Group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srgbClr val="59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emily.thompson@dpsgroupglobal.com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338FF92-6BCC-4EF8-80FD-0061D22B8C4B}"/>
              </a:ext>
            </a:extLst>
          </p:cNvPr>
          <p:cNvSpPr txBox="1">
            <a:spLocks/>
          </p:cNvSpPr>
          <p:nvPr/>
        </p:nvSpPr>
        <p:spPr>
          <a:xfrm>
            <a:off x="5007814" y="3429000"/>
            <a:ext cx="7772400" cy="142121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Faryal Khan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 Engineer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DPS Group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59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faryal.khan@dpsgroupglobal.com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E584D31-C062-40BE-A688-45B330FD6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87" y="2893512"/>
            <a:ext cx="1355369" cy="31315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035F96E-1B05-4536-8020-4F9E629F4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39" y="2893512"/>
            <a:ext cx="1355369" cy="313151"/>
          </a:xfrm>
          <a:prstGeom prst="rect">
            <a:avLst/>
          </a:prstGeom>
        </p:spPr>
      </p:pic>
      <p:pic>
        <p:nvPicPr>
          <p:cNvPr id="3" name="Picture 2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6405682D-FF9A-4999-A202-724D2517F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9" y="1679159"/>
            <a:ext cx="1317112" cy="1509064"/>
          </a:xfrm>
          <a:prstGeom prst="rect">
            <a:avLst/>
          </a:prstGeom>
        </p:spPr>
      </p:pic>
      <p:pic>
        <p:nvPicPr>
          <p:cNvPr id="4" name="Picture 3" descr="A picture containing wall, person, person, indoor&#10;&#10;Description automatically generated">
            <a:extLst>
              <a:ext uri="{FF2B5EF4-FFF2-40B4-BE49-F238E27FC236}">
                <a16:creationId xmlns:a16="http://schemas.microsoft.com/office/drawing/2014/main" id="{5015E6C0-C23B-4B7A-994D-961F960782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r="7031"/>
          <a:stretch/>
        </p:blipFill>
        <p:spPr>
          <a:xfrm>
            <a:off x="5007814" y="1679159"/>
            <a:ext cx="1317112" cy="1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4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AA1A6DC-55FB-46B1-A9B1-442943B5A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273560"/>
              </p:ext>
            </p:extLst>
          </p:nvPr>
        </p:nvGraphicFramePr>
        <p:xfrm>
          <a:off x="405079" y="1544372"/>
          <a:ext cx="8380677" cy="3434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3254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INDUSTRY UPDATES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Novel Therapies</a:t>
            </a:r>
          </a:p>
        </p:txBody>
      </p:sp>
    </p:spTree>
    <p:extLst>
      <p:ext uri="{BB962C8B-B14F-4D97-AF65-F5344CB8AC3E}">
        <p14:creationId xmlns:p14="http://schemas.microsoft.com/office/powerpoint/2010/main" val="24204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Industry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B212E-CF75-4FCE-9A9C-EDE24255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79" y="1118881"/>
            <a:ext cx="7817647" cy="1925533"/>
          </a:xfrm>
        </p:spPr>
        <p:txBody>
          <a:bodyPr/>
          <a:lstStyle/>
          <a:p>
            <a:r>
              <a:rPr lang="en-US" sz="1800" dirty="0"/>
              <a:t>New modalities are driving innovation in biotechnology</a:t>
            </a:r>
            <a:endParaRPr lang="en-IE" sz="1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2D6D01-5C44-4419-91AE-1F7E9835E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453240"/>
              </p:ext>
            </p:extLst>
          </p:nvPr>
        </p:nvGraphicFramePr>
        <p:xfrm>
          <a:off x="2334410" y="1328211"/>
          <a:ext cx="7017788" cy="449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275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C7BB9AA9-7007-4582-BFCF-B40D45A85A85}"/>
              </a:ext>
            </a:extLst>
          </p:cNvPr>
          <p:cNvSpPr/>
          <p:nvPr/>
        </p:nvSpPr>
        <p:spPr>
          <a:xfrm>
            <a:off x="833038" y="4906498"/>
            <a:ext cx="1107101" cy="110710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Manufacturing Capacity Crunch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D2EE2C-CA34-4172-9B13-40E77422847A}"/>
              </a:ext>
            </a:extLst>
          </p:cNvPr>
          <p:cNvSpPr txBox="1"/>
          <p:nvPr/>
        </p:nvSpPr>
        <p:spPr>
          <a:xfrm>
            <a:off x="2011472" y="1344670"/>
            <a:ext cx="692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j-lt"/>
                <a:ea typeface="Roboto" charset="0"/>
                <a:cs typeface="Roboto" charset="0"/>
              </a:rPr>
              <a:t>Novel therapies/year are expected to be reviewed by the FDA by 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550AB6-1DD6-490C-A418-B574D39215BA}"/>
              </a:ext>
            </a:extLst>
          </p:cNvPr>
          <p:cNvGrpSpPr/>
          <p:nvPr/>
        </p:nvGrpSpPr>
        <p:grpSpPr>
          <a:xfrm>
            <a:off x="833038" y="960396"/>
            <a:ext cx="1107101" cy="1107102"/>
            <a:chOff x="833038" y="1052675"/>
            <a:chExt cx="1107101" cy="1107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53E039-994D-4972-A2AA-616303D9F3BD}"/>
                </a:ext>
              </a:extLst>
            </p:cNvPr>
            <p:cNvSpPr/>
            <p:nvPr/>
          </p:nvSpPr>
          <p:spPr>
            <a:xfrm>
              <a:off x="833038" y="1052675"/>
              <a:ext cx="1107101" cy="11071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33F897-9C37-4FAE-A0BD-91793950C64F}"/>
                </a:ext>
              </a:extLst>
            </p:cNvPr>
            <p:cNvSpPr txBox="1"/>
            <p:nvPr/>
          </p:nvSpPr>
          <p:spPr>
            <a:xfrm>
              <a:off x="966441" y="1406171"/>
              <a:ext cx="840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Roboto" charset="0"/>
                  <a:cs typeface="Roboto" charset="0"/>
                </a:rPr>
                <a:t>10-20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C81C50D-FB02-46C4-A1E4-0350A68404A6}"/>
              </a:ext>
            </a:extLst>
          </p:cNvPr>
          <p:cNvSpPr txBox="1"/>
          <p:nvPr/>
        </p:nvSpPr>
        <p:spPr>
          <a:xfrm>
            <a:off x="2011472" y="2660037"/>
            <a:ext cx="467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ea typeface="Roboto" charset="0"/>
                <a:cs typeface="Roboto" charset="0"/>
              </a:rPr>
              <a:t>Viral vector manufacturing outsourced to CDMOs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ADB033-AAF8-4254-A1A1-9BFD1B42C4B5}"/>
              </a:ext>
            </a:extLst>
          </p:cNvPr>
          <p:cNvGrpSpPr/>
          <p:nvPr/>
        </p:nvGrpSpPr>
        <p:grpSpPr>
          <a:xfrm>
            <a:off x="833038" y="2275764"/>
            <a:ext cx="1107101" cy="1107101"/>
            <a:chOff x="833038" y="2368043"/>
            <a:chExt cx="1107101" cy="11071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09C21E-2D27-432E-8AAB-69A7C5FCBD4C}"/>
                </a:ext>
              </a:extLst>
            </p:cNvPr>
            <p:cNvSpPr/>
            <p:nvPr/>
          </p:nvSpPr>
          <p:spPr>
            <a:xfrm>
              <a:off x="833038" y="2368043"/>
              <a:ext cx="1107101" cy="11071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AF6746-42D3-4C88-AE9E-6CDA5099A419}"/>
                </a:ext>
              </a:extLst>
            </p:cNvPr>
            <p:cNvSpPr txBox="1"/>
            <p:nvPr/>
          </p:nvSpPr>
          <p:spPr>
            <a:xfrm>
              <a:off x="1037775" y="272153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Roboto" charset="0"/>
                  <a:cs typeface="Roboto" charset="0"/>
                </a:rPr>
                <a:t>80%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F67722F-DA17-41FE-9EF3-01132B487EDA}"/>
              </a:ext>
            </a:extLst>
          </p:cNvPr>
          <p:cNvSpPr txBox="1"/>
          <p:nvPr/>
        </p:nvSpPr>
        <p:spPr>
          <a:xfrm>
            <a:off x="2011472" y="5290771"/>
            <a:ext cx="543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ea typeface="Roboto" charset="0"/>
                <a:cs typeface="Roboto" charset="0"/>
              </a:rPr>
              <a:t>Lead time for CDMO manufacturing slots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C3CB80-4B92-4341-9702-5860C4277E7F}"/>
              </a:ext>
            </a:extLst>
          </p:cNvPr>
          <p:cNvSpPr txBox="1"/>
          <p:nvPr/>
        </p:nvSpPr>
        <p:spPr>
          <a:xfrm>
            <a:off x="1151588" y="512553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rPr>
              <a:t>18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0AF870-3424-4BA0-8F2D-0FCA59C8AD8C}"/>
              </a:ext>
            </a:extLst>
          </p:cNvPr>
          <p:cNvSpPr txBox="1"/>
          <p:nvPr/>
        </p:nvSpPr>
        <p:spPr>
          <a:xfrm>
            <a:off x="938388" y="542927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Roboto" charset="0"/>
                <a:cs typeface="Roboto" charset="0"/>
              </a:rPr>
              <a:t>month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46AA32-6CFB-458D-8661-27B06D0BE1A1}"/>
              </a:ext>
            </a:extLst>
          </p:cNvPr>
          <p:cNvGrpSpPr/>
          <p:nvPr/>
        </p:nvGrpSpPr>
        <p:grpSpPr>
          <a:xfrm>
            <a:off x="833038" y="3591131"/>
            <a:ext cx="1107101" cy="1107101"/>
            <a:chOff x="833038" y="3683410"/>
            <a:chExt cx="1107101" cy="110710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1A7FE9-AF78-43DB-A408-E1E3B1573D09}"/>
                </a:ext>
              </a:extLst>
            </p:cNvPr>
            <p:cNvSpPr/>
            <p:nvPr/>
          </p:nvSpPr>
          <p:spPr>
            <a:xfrm>
              <a:off x="833038" y="3683410"/>
              <a:ext cx="1107101" cy="11071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62B745-A949-433C-93B8-F24D2953A21D}"/>
                </a:ext>
              </a:extLst>
            </p:cNvPr>
            <p:cNvSpPr txBox="1"/>
            <p:nvPr/>
          </p:nvSpPr>
          <p:spPr>
            <a:xfrm>
              <a:off x="1037775" y="4036905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Roboto" charset="0"/>
                  <a:cs typeface="Roboto" charset="0"/>
                </a:rPr>
                <a:t>50%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C7C73D8-14D9-4545-A132-34BEA3BA3101}"/>
              </a:ext>
            </a:extLst>
          </p:cNvPr>
          <p:cNvSpPr txBox="1"/>
          <p:nvPr/>
        </p:nvSpPr>
        <p:spPr>
          <a:xfrm>
            <a:off x="2011472" y="3975404"/>
            <a:ext cx="478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ea typeface="Roboto" charset="0"/>
                <a:cs typeface="Roboto" charset="0"/>
              </a:rPr>
              <a:t>Cell therapy manufacturing outsourced to CDMOs</a:t>
            </a:r>
          </a:p>
        </p:txBody>
      </p:sp>
    </p:spTree>
    <p:extLst>
      <p:ext uri="{BB962C8B-B14F-4D97-AF65-F5344CB8AC3E}">
        <p14:creationId xmlns:p14="http://schemas.microsoft.com/office/powerpoint/2010/main" val="251390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270F7A-CE95-4CAF-B9F7-CCE54581871C}"/>
              </a:ext>
            </a:extLst>
          </p:cNvPr>
          <p:cNvCxnSpPr>
            <a:cxnSpLocks/>
          </p:cNvCxnSpPr>
          <p:nvPr/>
        </p:nvCxnSpPr>
        <p:spPr>
          <a:xfrm>
            <a:off x="2464916" y="2774100"/>
            <a:ext cx="11751" cy="597277"/>
          </a:xfrm>
          <a:prstGeom prst="line">
            <a:avLst/>
          </a:prstGeom>
          <a:ln>
            <a:solidFill>
              <a:schemeClr val="accent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77519847-54C2-4BAE-8F54-A97028ED506A}"/>
              </a:ext>
            </a:extLst>
          </p:cNvPr>
          <p:cNvGraphicFramePr/>
          <p:nvPr/>
        </p:nvGraphicFramePr>
        <p:xfrm>
          <a:off x="771368" y="1137073"/>
          <a:ext cx="7569200" cy="2805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8E778-3511-4518-A2DD-A4B747B7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7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01272-80AD-4FE9-9DF0-4E41614E2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Product vs. Facility Lifecycle</a:t>
            </a:r>
            <a:endParaRPr lang="en-I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958DCA-FC81-44D6-B4C0-05225A2EA2F8}"/>
              </a:ext>
            </a:extLst>
          </p:cNvPr>
          <p:cNvCxnSpPr>
            <a:cxnSpLocks/>
          </p:cNvCxnSpPr>
          <p:nvPr/>
        </p:nvCxnSpPr>
        <p:spPr>
          <a:xfrm>
            <a:off x="4616068" y="2774100"/>
            <a:ext cx="0" cy="816836"/>
          </a:xfrm>
          <a:prstGeom prst="line">
            <a:avLst/>
          </a:pr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58E197-ADA7-4180-85F9-43C3AAFDE03F}"/>
              </a:ext>
            </a:extLst>
          </p:cNvPr>
          <p:cNvCxnSpPr>
            <a:cxnSpLocks/>
          </p:cNvCxnSpPr>
          <p:nvPr/>
        </p:nvCxnSpPr>
        <p:spPr>
          <a:xfrm>
            <a:off x="5346066" y="2774100"/>
            <a:ext cx="0" cy="5972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9D84F11-B6DB-4345-B6B8-D8432FEDE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57" y="980400"/>
            <a:ext cx="8380677" cy="324025"/>
          </a:xfrm>
        </p:spPr>
        <p:txBody>
          <a:bodyPr/>
          <a:lstStyle/>
          <a:p>
            <a:r>
              <a:rPr lang="en-US" sz="1800" dirty="0"/>
              <a:t>New facilities are designed and constructed prior to product approval</a:t>
            </a:r>
            <a:endParaRPr lang="en-IE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3E26F-12D7-442E-93B8-0B5A43EE8821}"/>
              </a:ext>
            </a:extLst>
          </p:cNvPr>
          <p:cNvSpPr/>
          <p:nvPr/>
        </p:nvSpPr>
        <p:spPr>
          <a:xfrm>
            <a:off x="2448150" y="3362361"/>
            <a:ext cx="749032" cy="8722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Design</a:t>
            </a:r>
            <a:endParaRPr lang="en-I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6EE1BE-4010-469A-9E55-2316B140F587}"/>
              </a:ext>
            </a:extLst>
          </p:cNvPr>
          <p:cNvSpPr/>
          <p:nvPr/>
        </p:nvSpPr>
        <p:spPr>
          <a:xfrm>
            <a:off x="3232744" y="3362361"/>
            <a:ext cx="1216583" cy="872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Construction</a:t>
            </a:r>
            <a:endParaRPr lang="en-I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4379B3-FAC6-46F8-A99D-3ABB172B867E}"/>
              </a:ext>
            </a:extLst>
          </p:cNvPr>
          <p:cNvSpPr/>
          <p:nvPr/>
        </p:nvSpPr>
        <p:spPr>
          <a:xfrm>
            <a:off x="4482622" y="3362361"/>
            <a:ext cx="624872" cy="8722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C&amp;Q</a:t>
            </a:r>
            <a:endParaRPr lang="en-I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C414EB-4615-4C91-941B-D4BA6C150C4D}"/>
              </a:ext>
            </a:extLst>
          </p:cNvPr>
          <p:cNvSpPr/>
          <p:nvPr/>
        </p:nvSpPr>
        <p:spPr>
          <a:xfrm>
            <a:off x="5147470" y="3362361"/>
            <a:ext cx="1092753" cy="8722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Validation</a:t>
            </a:r>
            <a:endParaRPr lang="en-IE" dirty="0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0E71F534-D843-444F-8B50-2AF5F1209ECA}"/>
              </a:ext>
            </a:extLst>
          </p:cNvPr>
          <p:cNvSpPr/>
          <p:nvPr/>
        </p:nvSpPr>
        <p:spPr>
          <a:xfrm>
            <a:off x="3355823" y="2018986"/>
            <a:ext cx="169545" cy="19648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9FB56-8C39-4D0E-AEAB-4076F553CB03}"/>
              </a:ext>
            </a:extLst>
          </p:cNvPr>
          <p:cNvSpPr txBox="1"/>
          <p:nvPr/>
        </p:nvSpPr>
        <p:spPr>
          <a:xfrm>
            <a:off x="3102775" y="1598556"/>
            <a:ext cx="675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First in Human</a:t>
            </a:r>
            <a:endParaRPr lang="en-IE" sz="1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40D1C6-5DBC-48C9-BB9C-1CCB0C81D717}"/>
              </a:ext>
            </a:extLst>
          </p:cNvPr>
          <p:cNvGrpSpPr/>
          <p:nvPr/>
        </p:nvGrpSpPr>
        <p:grpSpPr>
          <a:xfrm>
            <a:off x="691045" y="1618876"/>
            <a:ext cx="675640" cy="596590"/>
            <a:chOff x="2031365" y="1193975"/>
            <a:chExt cx="675640" cy="596590"/>
          </a:xfrm>
        </p:grpSpPr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A6988D37-E3AC-4394-8E4D-3BE9792535A7}"/>
                </a:ext>
              </a:extLst>
            </p:cNvPr>
            <p:cNvSpPr/>
            <p:nvPr/>
          </p:nvSpPr>
          <p:spPr>
            <a:xfrm>
              <a:off x="2284413" y="1594085"/>
              <a:ext cx="169545" cy="196480"/>
            </a:xfrm>
            <a:prstGeom prst="diamond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47CAA0-9C47-4E47-8E68-6A7B90BF0370}"/>
                </a:ext>
              </a:extLst>
            </p:cNvPr>
            <p:cNvSpPr txBox="1"/>
            <p:nvPr/>
          </p:nvSpPr>
          <p:spPr>
            <a:xfrm>
              <a:off x="2031365" y="1193975"/>
              <a:ext cx="675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Tox (Mice)</a:t>
              </a:r>
              <a:endParaRPr lang="en-IE" sz="1000" dirty="0"/>
            </a:p>
          </p:txBody>
        </p:sp>
      </p:grpSp>
      <p:sp>
        <p:nvSpPr>
          <p:cNvPr id="30" name="Diamond 29">
            <a:extLst>
              <a:ext uri="{FF2B5EF4-FFF2-40B4-BE49-F238E27FC236}">
                <a16:creationId xmlns:a16="http://schemas.microsoft.com/office/drawing/2014/main" id="{2843FF39-1B15-4310-807D-95BBA5BD8866}"/>
              </a:ext>
            </a:extLst>
          </p:cNvPr>
          <p:cNvSpPr/>
          <p:nvPr/>
        </p:nvSpPr>
        <p:spPr>
          <a:xfrm>
            <a:off x="5385759" y="2018986"/>
            <a:ext cx="169545" cy="196480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D6BE79-EA92-4A5F-8F56-613CA88C9A45}"/>
              </a:ext>
            </a:extLst>
          </p:cNvPr>
          <p:cNvSpPr txBox="1"/>
          <p:nvPr/>
        </p:nvSpPr>
        <p:spPr>
          <a:xfrm>
            <a:off x="5132711" y="1598556"/>
            <a:ext cx="675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File </a:t>
            </a:r>
          </a:p>
          <a:p>
            <a:pPr algn="ctr"/>
            <a:r>
              <a:rPr lang="en-US" sz="1000" dirty="0"/>
              <a:t>BLA</a:t>
            </a:r>
            <a:endParaRPr lang="en-IE" sz="1000" dirty="0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44E35379-BC39-4509-9C4C-0CB898C1F68A}"/>
              </a:ext>
            </a:extLst>
          </p:cNvPr>
          <p:cNvSpPr/>
          <p:nvPr/>
        </p:nvSpPr>
        <p:spPr>
          <a:xfrm>
            <a:off x="2278605" y="2019310"/>
            <a:ext cx="169545" cy="196480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8AF31F-8394-4925-B4C6-8010B27BF720}"/>
              </a:ext>
            </a:extLst>
          </p:cNvPr>
          <p:cNvSpPr txBox="1"/>
          <p:nvPr/>
        </p:nvSpPr>
        <p:spPr>
          <a:xfrm>
            <a:off x="2025557" y="1598880"/>
            <a:ext cx="675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File </a:t>
            </a:r>
          </a:p>
          <a:p>
            <a:pPr algn="ctr"/>
            <a:r>
              <a:rPr lang="en-US" sz="1000" dirty="0"/>
              <a:t>IND</a:t>
            </a:r>
            <a:endParaRPr lang="en-IE" sz="1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64A555-BBA4-4B44-963A-6A4EDE009550}"/>
              </a:ext>
            </a:extLst>
          </p:cNvPr>
          <p:cNvCxnSpPr>
            <a:cxnSpLocks/>
          </p:cNvCxnSpPr>
          <p:nvPr/>
        </p:nvCxnSpPr>
        <p:spPr>
          <a:xfrm>
            <a:off x="3364948" y="2774100"/>
            <a:ext cx="12885" cy="654900"/>
          </a:xfrm>
          <a:prstGeom prst="line">
            <a:avLst/>
          </a:prstGeom>
          <a:ln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amond 39">
            <a:extLst>
              <a:ext uri="{FF2B5EF4-FFF2-40B4-BE49-F238E27FC236}">
                <a16:creationId xmlns:a16="http://schemas.microsoft.com/office/drawing/2014/main" id="{1736CB17-4CAE-4148-A651-0C39854A8969}"/>
              </a:ext>
            </a:extLst>
          </p:cNvPr>
          <p:cNvSpPr/>
          <p:nvPr/>
        </p:nvSpPr>
        <p:spPr>
          <a:xfrm>
            <a:off x="6240223" y="2863284"/>
            <a:ext cx="169545" cy="19648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332825-D2AB-4A1A-8E24-ED9E4E354E4E}"/>
              </a:ext>
            </a:extLst>
          </p:cNvPr>
          <p:cNvSpPr txBox="1"/>
          <p:nvPr/>
        </p:nvSpPr>
        <p:spPr>
          <a:xfrm>
            <a:off x="5683063" y="3022450"/>
            <a:ext cx="13411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Commercial Runs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37542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NOVEL THERAPIES 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497B90-D5C5-41DE-A956-8AFB833FF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679" y="3429000"/>
            <a:ext cx="4099719" cy="1751542"/>
          </a:xfrm>
        </p:spPr>
        <p:txBody>
          <a:bodyPr/>
          <a:lstStyle/>
          <a:p>
            <a:r>
              <a:rPr lang="en-US" dirty="0"/>
              <a:t>AND FACILITY DESIGN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9251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EF3FE9-8816-48B4-B3E0-ABF76B7E5B83}"/>
              </a:ext>
            </a:extLst>
          </p:cNvPr>
          <p:cNvSpPr/>
          <p:nvPr/>
        </p:nvSpPr>
        <p:spPr>
          <a:xfrm>
            <a:off x="645796" y="1395559"/>
            <a:ext cx="4425834" cy="34532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ABE58-ACDD-4A8A-9472-B2E3A9FA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9978" y="9492968"/>
            <a:ext cx="304373" cy="365125"/>
          </a:xfrm>
        </p:spPr>
        <p:txBody>
          <a:bodyPr/>
          <a:lstStyle/>
          <a:p>
            <a:fld id="{677431CD-109D-4799-81C2-761F8C28FE26}" type="slidenum">
              <a:rPr lang="en-CA" smtClean="0"/>
              <a:t>9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E5E67-28E9-4E73-8CCC-2793D4609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Novel Therapies Portfolio</a:t>
            </a:r>
            <a:endParaRPr lang="en-I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1468C0-CD29-4111-8A46-61BB1BC20FC3}"/>
              </a:ext>
            </a:extLst>
          </p:cNvPr>
          <p:cNvSpPr txBox="1"/>
          <p:nvPr/>
        </p:nvSpPr>
        <p:spPr>
          <a:xfrm>
            <a:off x="6160100" y="8257402"/>
            <a:ext cx="2612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WANT mRNA, CT, GT to be highlighted somehow. Other NT can fade</a:t>
            </a:r>
            <a:endParaRPr lang="en-IE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B98FF8-7047-467E-A7C2-744B4C7916BE}"/>
              </a:ext>
            </a:extLst>
          </p:cNvPr>
          <p:cNvGrpSpPr/>
          <p:nvPr/>
        </p:nvGrpSpPr>
        <p:grpSpPr>
          <a:xfrm>
            <a:off x="891483" y="1632668"/>
            <a:ext cx="3934461" cy="2991812"/>
            <a:chOff x="453333" y="1651718"/>
            <a:chExt cx="3934461" cy="2991812"/>
          </a:xfrm>
        </p:grpSpPr>
        <p:sp>
          <p:nvSpPr>
            <p:cNvPr id="36" name="Freeform 89">
              <a:extLst>
                <a:ext uri="{FF2B5EF4-FFF2-40B4-BE49-F238E27FC236}">
                  <a16:creationId xmlns:a16="http://schemas.microsoft.com/office/drawing/2014/main" id="{B63FC2E5-D489-4248-9B73-856015778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3" y="3879654"/>
              <a:ext cx="3934461" cy="763876"/>
            </a:xfrm>
            <a:custGeom>
              <a:avLst/>
              <a:gdLst>
                <a:gd name="T0" fmla="*/ 0 w 2632"/>
                <a:gd name="T1" fmla="*/ 460 h 511"/>
                <a:gd name="T2" fmla="*/ 51 w 2632"/>
                <a:gd name="T3" fmla="*/ 511 h 511"/>
                <a:gd name="T4" fmla="*/ 2581 w 2632"/>
                <a:gd name="T5" fmla="*/ 511 h 511"/>
                <a:gd name="T6" fmla="*/ 2632 w 2632"/>
                <a:gd name="T7" fmla="*/ 460 h 511"/>
                <a:gd name="T8" fmla="*/ 2632 w 2632"/>
                <a:gd name="T9" fmla="*/ 51 h 511"/>
                <a:gd name="T10" fmla="*/ 2581 w 2632"/>
                <a:gd name="T11" fmla="*/ 0 h 511"/>
                <a:gd name="T12" fmla="*/ 51 w 2632"/>
                <a:gd name="T13" fmla="*/ 0 h 511"/>
                <a:gd name="T14" fmla="*/ 0 w 2632"/>
                <a:gd name="T15" fmla="*/ 51 h 511"/>
                <a:gd name="T16" fmla="*/ 0 w 2632"/>
                <a:gd name="T17" fmla="*/ 46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2" h="511">
                  <a:moveTo>
                    <a:pt x="0" y="460"/>
                  </a:moveTo>
                  <a:cubicBezTo>
                    <a:pt x="0" y="488"/>
                    <a:pt x="23" y="511"/>
                    <a:pt x="51" y="511"/>
                  </a:cubicBezTo>
                  <a:cubicBezTo>
                    <a:pt x="2581" y="511"/>
                    <a:pt x="2581" y="511"/>
                    <a:pt x="2581" y="511"/>
                  </a:cubicBezTo>
                  <a:cubicBezTo>
                    <a:pt x="2609" y="511"/>
                    <a:pt x="2632" y="488"/>
                    <a:pt x="2632" y="460"/>
                  </a:cubicBezTo>
                  <a:cubicBezTo>
                    <a:pt x="2632" y="51"/>
                    <a:pt x="2632" y="51"/>
                    <a:pt x="2632" y="51"/>
                  </a:cubicBezTo>
                  <a:cubicBezTo>
                    <a:pt x="2632" y="23"/>
                    <a:pt x="2609" y="0"/>
                    <a:pt x="258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460"/>
                    <a:pt x="0" y="460"/>
                    <a:pt x="0" y="46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37" name="Freeform 93">
              <a:extLst>
                <a:ext uri="{FF2B5EF4-FFF2-40B4-BE49-F238E27FC236}">
                  <a16:creationId xmlns:a16="http://schemas.microsoft.com/office/drawing/2014/main" id="{2376D60B-A4B2-422B-86F4-591BF033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55" y="3879654"/>
              <a:ext cx="1597801" cy="763876"/>
            </a:xfrm>
            <a:custGeom>
              <a:avLst/>
              <a:gdLst>
                <a:gd name="T0" fmla="*/ 958 w 958"/>
                <a:gd name="T1" fmla="*/ 0 h 458"/>
                <a:gd name="T2" fmla="*/ 376 w 958"/>
                <a:gd name="T3" fmla="*/ 0 h 458"/>
                <a:gd name="T4" fmla="*/ 0 w 958"/>
                <a:gd name="T5" fmla="*/ 458 h 458"/>
                <a:gd name="T6" fmla="*/ 581 w 958"/>
                <a:gd name="T7" fmla="*/ 458 h 458"/>
                <a:gd name="T8" fmla="*/ 958 w 958"/>
                <a:gd name="T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458">
                  <a:moveTo>
                    <a:pt x="958" y="0"/>
                  </a:moveTo>
                  <a:lnTo>
                    <a:pt x="376" y="0"/>
                  </a:lnTo>
                  <a:lnTo>
                    <a:pt x="0" y="458"/>
                  </a:lnTo>
                  <a:lnTo>
                    <a:pt x="581" y="45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46" name="Freeform 89">
              <a:extLst>
                <a:ext uri="{FF2B5EF4-FFF2-40B4-BE49-F238E27FC236}">
                  <a16:creationId xmlns:a16="http://schemas.microsoft.com/office/drawing/2014/main" id="{C57F5C85-8075-4808-A9F0-1410E67F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3" y="1651718"/>
              <a:ext cx="3934461" cy="763876"/>
            </a:xfrm>
            <a:custGeom>
              <a:avLst/>
              <a:gdLst>
                <a:gd name="T0" fmla="*/ 0 w 2632"/>
                <a:gd name="T1" fmla="*/ 460 h 511"/>
                <a:gd name="T2" fmla="*/ 51 w 2632"/>
                <a:gd name="T3" fmla="*/ 511 h 511"/>
                <a:gd name="T4" fmla="*/ 2581 w 2632"/>
                <a:gd name="T5" fmla="*/ 511 h 511"/>
                <a:gd name="T6" fmla="*/ 2632 w 2632"/>
                <a:gd name="T7" fmla="*/ 460 h 511"/>
                <a:gd name="T8" fmla="*/ 2632 w 2632"/>
                <a:gd name="T9" fmla="*/ 51 h 511"/>
                <a:gd name="T10" fmla="*/ 2581 w 2632"/>
                <a:gd name="T11" fmla="*/ 0 h 511"/>
                <a:gd name="T12" fmla="*/ 51 w 2632"/>
                <a:gd name="T13" fmla="*/ 0 h 511"/>
                <a:gd name="T14" fmla="*/ 0 w 2632"/>
                <a:gd name="T15" fmla="*/ 51 h 511"/>
                <a:gd name="T16" fmla="*/ 0 w 2632"/>
                <a:gd name="T17" fmla="*/ 46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2" h="511">
                  <a:moveTo>
                    <a:pt x="0" y="460"/>
                  </a:moveTo>
                  <a:cubicBezTo>
                    <a:pt x="0" y="488"/>
                    <a:pt x="23" y="511"/>
                    <a:pt x="51" y="511"/>
                  </a:cubicBezTo>
                  <a:cubicBezTo>
                    <a:pt x="2581" y="511"/>
                    <a:pt x="2581" y="511"/>
                    <a:pt x="2581" y="511"/>
                  </a:cubicBezTo>
                  <a:cubicBezTo>
                    <a:pt x="2609" y="511"/>
                    <a:pt x="2632" y="488"/>
                    <a:pt x="2632" y="460"/>
                  </a:cubicBezTo>
                  <a:cubicBezTo>
                    <a:pt x="2632" y="51"/>
                    <a:pt x="2632" y="51"/>
                    <a:pt x="2632" y="51"/>
                  </a:cubicBezTo>
                  <a:cubicBezTo>
                    <a:pt x="2632" y="23"/>
                    <a:pt x="2609" y="0"/>
                    <a:pt x="258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460"/>
                    <a:pt x="0" y="460"/>
                    <a:pt x="0" y="46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47" name="Freeform 93">
              <a:extLst>
                <a:ext uri="{FF2B5EF4-FFF2-40B4-BE49-F238E27FC236}">
                  <a16:creationId xmlns:a16="http://schemas.microsoft.com/office/drawing/2014/main" id="{7A4BD375-4FB3-4890-8A64-ED245F3EE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55" y="1651718"/>
              <a:ext cx="1597801" cy="763876"/>
            </a:xfrm>
            <a:custGeom>
              <a:avLst/>
              <a:gdLst>
                <a:gd name="T0" fmla="*/ 958 w 958"/>
                <a:gd name="T1" fmla="*/ 0 h 458"/>
                <a:gd name="T2" fmla="*/ 376 w 958"/>
                <a:gd name="T3" fmla="*/ 0 h 458"/>
                <a:gd name="T4" fmla="*/ 0 w 958"/>
                <a:gd name="T5" fmla="*/ 458 h 458"/>
                <a:gd name="T6" fmla="*/ 581 w 958"/>
                <a:gd name="T7" fmla="*/ 458 h 458"/>
                <a:gd name="T8" fmla="*/ 958 w 958"/>
                <a:gd name="T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458">
                  <a:moveTo>
                    <a:pt x="958" y="0"/>
                  </a:moveTo>
                  <a:lnTo>
                    <a:pt x="376" y="0"/>
                  </a:lnTo>
                  <a:lnTo>
                    <a:pt x="0" y="458"/>
                  </a:lnTo>
                  <a:lnTo>
                    <a:pt x="581" y="45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56" name="Freeform 89">
              <a:extLst>
                <a:ext uri="{FF2B5EF4-FFF2-40B4-BE49-F238E27FC236}">
                  <a16:creationId xmlns:a16="http://schemas.microsoft.com/office/drawing/2014/main" id="{863D8475-98E4-4D6B-993B-78286CF6E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3" y="2765686"/>
              <a:ext cx="3934461" cy="763876"/>
            </a:xfrm>
            <a:custGeom>
              <a:avLst/>
              <a:gdLst>
                <a:gd name="T0" fmla="*/ 0 w 2632"/>
                <a:gd name="T1" fmla="*/ 460 h 511"/>
                <a:gd name="T2" fmla="*/ 51 w 2632"/>
                <a:gd name="T3" fmla="*/ 511 h 511"/>
                <a:gd name="T4" fmla="*/ 2581 w 2632"/>
                <a:gd name="T5" fmla="*/ 511 h 511"/>
                <a:gd name="T6" fmla="*/ 2632 w 2632"/>
                <a:gd name="T7" fmla="*/ 460 h 511"/>
                <a:gd name="T8" fmla="*/ 2632 w 2632"/>
                <a:gd name="T9" fmla="*/ 51 h 511"/>
                <a:gd name="T10" fmla="*/ 2581 w 2632"/>
                <a:gd name="T11" fmla="*/ 0 h 511"/>
                <a:gd name="T12" fmla="*/ 51 w 2632"/>
                <a:gd name="T13" fmla="*/ 0 h 511"/>
                <a:gd name="T14" fmla="*/ 0 w 2632"/>
                <a:gd name="T15" fmla="*/ 51 h 511"/>
                <a:gd name="T16" fmla="*/ 0 w 2632"/>
                <a:gd name="T17" fmla="*/ 46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2" h="511">
                  <a:moveTo>
                    <a:pt x="0" y="460"/>
                  </a:moveTo>
                  <a:cubicBezTo>
                    <a:pt x="0" y="488"/>
                    <a:pt x="23" y="511"/>
                    <a:pt x="51" y="511"/>
                  </a:cubicBezTo>
                  <a:cubicBezTo>
                    <a:pt x="2581" y="511"/>
                    <a:pt x="2581" y="511"/>
                    <a:pt x="2581" y="511"/>
                  </a:cubicBezTo>
                  <a:cubicBezTo>
                    <a:pt x="2609" y="511"/>
                    <a:pt x="2632" y="488"/>
                    <a:pt x="2632" y="460"/>
                  </a:cubicBezTo>
                  <a:cubicBezTo>
                    <a:pt x="2632" y="51"/>
                    <a:pt x="2632" y="51"/>
                    <a:pt x="2632" y="51"/>
                  </a:cubicBezTo>
                  <a:cubicBezTo>
                    <a:pt x="2632" y="23"/>
                    <a:pt x="2609" y="0"/>
                    <a:pt x="258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460"/>
                    <a:pt x="0" y="460"/>
                    <a:pt x="0" y="4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57" name="Freeform 93">
              <a:extLst>
                <a:ext uri="{FF2B5EF4-FFF2-40B4-BE49-F238E27FC236}">
                  <a16:creationId xmlns:a16="http://schemas.microsoft.com/office/drawing/2014/main" id="{D06312DE-4324-45EC-B655-2ABE8FB5E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55" y="2765686"/>
              <a:ext cx="1597801" cy="763876"/>
            </a:xfrm>
            <a:custGeom>
              <a:avLst/>
              <a:gdLst>
                <a:gd name="T0" fmla="*/ 958 w 958"/>
                <a:gd name="T1" fmla="*/ 0 h 458"/>
                <a:gd name="T2" fmla="*/ 376 w 958"/>
                <a:gd name="T3" fmla="*/ 0 h 458"/>
                <a:gd name="T4" fmla="*/ 0 w 958"/>
                <a:gd name="T5" fmla="*/ 458 h 458"/>
                <a:gd name="T6" fmla="*/ 581 w 958"/>
                <a:gd name="T7" fmla="*/ 458 h 458"/>
                <a:gd name="T8" fmla="*/ 958 w 958"/>
                <a:gd name="T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458">
                  <a:moveTo>
                    <a:pt x="958" y="0"/>
                  </a:moveTo>
                  <a:lnTo>
                    <a:pt x="376" y="0"/>
                  </a:lnTo>
                  <a:lnTo>
                    <a:pt x="0" y="458"/>
                  </a:lnTo>
                  <a:lnTo>
                    <a:pt x="581" y="45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821B67C-2588-453C-AE53-11A3AC0815F7}"/>
                </a:ext>
              </a:extLst>
            </p:cNvPr>
            <p:cNvSpPr txBox="1"/>
            <p:nvPr/>
          </p:nvSpPr>
          <p:spPr>
            <a:xfrm>
              <a:off x="2042547" y="2981959"/>
              <a:ext cx="22323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+mj-lt"/>
                  <a:ea typeface="Lato Light" charset="0"/>
                  <a:cs typeface="Lato Light" charset="0"/>
                </a:rPr>
                <a:t>Gene therapy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C4322E5-7F6B-451D-8C54-2B9D5864D3AC}"/>
                </a:ext>
              </a:extLst>
            </p:cNvPr>
            <p:cNvSpPr txBox="1"/>
            <p:nvPr/>
          </p:nvSpPr>
          <p:spPr>
            <a:xfrm>
              <a:off x="2089153" y="1837562"/>
              <a:ext cx="22323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+mj-lt"/>
                  <a:ea typeface="Lato Light" charset="0"/>
                  <a:cs typeface="Lato Light" charset="0"/>
                </a:rPr>
                <a:t>Cell therapy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ED5EBA4-D5A3-45C3-8C48-29FC3C657EAB}"/>
                </a:ext>
              </a:extLst>
            </p:cNvPr>
            <p:cNvSpPr txBox="1"/>
            <p:nvPr/>
          </p:nvSpPr>
          <p:spPr>
            <a:xfrm>
              <a:off x="2063753" y="4056848"/>
              <a:ext cx="22323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+mj-lt"/>
                  <a:ea typeface="Lato Light" charset="0"/>
                  <a:cs typeface="Lato Light" charset="0"/>
                </a:rPr>
                <a:t>mRNA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CAEAD0F-CDEC-44A0-8574-D285CB151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</a:blip>
            <a:srcRect l="45455" t="15311" r="45137" b="38455"/>
            <a:stretch/>
          </p:blipFill>
          <p:spPr>
            <a:xfrm>
              <a:off x="878782" y="3954924"/>
              <a:ext cx="800706" cy="64188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5916708-75CF-40ED-946B-631C09522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</a:blip>
            <a:srcRect l="31024" t="15434" r="60700" b="38333"/>
            <a:stretch/>
          </p:blipFill>
          <p:spPr>
            <a:xfrm>
              <a:off x="1012449" y="1712627"/>
              <a:ext cx="637730" cy="581196"/>
            </a:xfrm>
            <a:prstGeom prst="rect">
              <a:avLst/>
            </a:prstGeom>
          </p:spPr>
        </p:pic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BD0EF3E4-5A28-4A79-821A-9FFF922A538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55649" y="2914523"/>
              <a:ext cx="361288" cy="453379"/>
            </a:xfrm>
            <a:custGeom>
              <a:avLst/>
              <a:gdLst>
                <a:gd name="T0" fmla="*/ 307 w 1169"/>
                <a:gd name="T1" fmla="*/ 1414 h 1475"/>
                <a:gd name="T2" fmla="*/ 322 w 1169"/>
                <a:gd name="T3" fmla="*/ 1468 h 1475"/>
                <a:gd name="T4" fmla="*/ 853 w 1169"/>
                <a:gd name="T5" fmla="*/ 1463 h 1475"/>
                <a:gd name="T6" fmla="*/ 858 w 1169"/>
                <a:gd name="T7" fmla="*/ 1407 h 1475"/>
                <a:gd name="T8" fmla="*/ 445 w 1169"/>
                <a:gd name="T9" fmla="*/ 385 h 1475"/>
                <a:gd name="T10" fmla="*/ 411 w 1169"/>
                <a:gd name="T11" fmla="*/ 427 h 1475"/>
                <a:gd name="T12" fmla="*/ 717 w 1169"/>
                <a:gd name="T13" fmla="*/ 469 h 1475"/>
                <a:gd name="T14" fmla="*/ 759 w 1169"/>
                <a:gd name="T15" fmla="*/ 427 h 1475"/>
                <a:gd name="T16" fmla="*/ 725 w 1169"/>
                <a:gd name="T17" fmla="*/ 385 h 1475"/>
                <a:gd name="T18" fmla="*/ 853 w 1169"/>
                <a:gd name="T19" fmla="*/ 74 h 1475"/>
                <a:gd name="T20" fmla="*/ 858 w 1169"/>
                <a:gd name="T21" fmla="*/ 20 h 1475"/>
                <a:gd name="T22" fmla="*/ 329 w 1169"/>
                <a:gd name="T23" fmla="*/ 4 h 1475"/>
                <a:gd name="T24" fmla="*/ 305 w 1169"/>
                <a:gd name="T25" fmla="*/ 53 h 1475"/>
                <a:gd name="T26" fmla="*/ 269 w 1169"/>
                <a:gd name="T27" fmla="*/ 658 h 1475"/>
                <a:gd name="T28" fmla="*/ 358 w 1169"/>
                <a:gd name="T29" fmla="*/ 525 h 1475"/>
                <a:gd name="T30" fmla="*/ 205 w 1169"/>
                <a:gd name="T31" fmla="*/ 361 h 1475"/>
                <a:gd name="T32" fmla="*/ 162 w 1169"/>
                <a:gd name="T33" fmla="*/ 170 h 1475"/>
                <a:gd name="T34" fmla="*/ 197 w 1169"/>
                <a:gd name="T35" fmla="*/ 17 h 1475"/>
                <a:gd name="T36" fmla="*/ 5 w 1169"/>
                <a:gd name="T37" fmla="*/ 93 h 1475"/>
                <a:gd name="T38" fmla="*/ 8 w 1169"/>
                <a:gd name="T39" fmla="*/ 271 h 1475"/>
                <a:gd name="T40" fmla="*/ 91 w 1169"/>
                <a:gd name="T41" fmla="*/ 484 h 1475"/>
                <a:gd name="T42" fmla="*/ 269 w 1169"/>
                <a:gd name="T43" fmla="*/ 658 h 1475"/>
                <a:gd name="T44" fmla="*/ 887 w 1169"/>
                <a:gd name="T45" fmla="*/ 253 h 1475"/>
                <a:gd name="T46" fmla="*/ 873 w 1169"/>
                <a:gd name="T47" fmla="*/ 200 h 1475"/>
                <a:gd name="T48" fmla="*/ 290 w 1169"/>
                <a:gd name="T49" fmla="*/ 205 h 1475"/>
                <a:gd name="T50" fmla="*/ 285 w 1169"/>
                <a:gd name="T51" fmla="*/ 259 h 1475"/>
                <a:gd name="T52" fmla="*/ 859 w 1169"/>
                <a:gd name="T53" fmla="*/ 839 h 1475"/>
                <a:gd name="T54" fmla="*/ 857 w 1169"/>
                <a:gd name="T55" fmla="*/ 985 h 1475"/>
                <a:gd name="T56" fmla="*/ 982 w 1169"/>
                <a:gd name="T57" fmla="*/ 1155 h 1475"/>
                <a:gd name="T58" fmla="*/ 1007 w 1169"/>
                <a:gd name="T59" fmla="*/ 1334 h 1475"/>
                <a:gd name="T60" fmla="*/ 1141 w 1169"/>
                <a:gd name="T61" fmla="*/ 1473 h 1475"/>
                <a:gd name="T62" fmla="*/ 1168 w 1169"/>
                <a:gd name="T63" fmla="*/ 1332 h 1475"/>
                <a:gd name="T64" fmla="*/ 1156 w 1169"/>
                <a:gd name="T65" fmla="*/ 1175 h 1475"/>
                <a:gd name="T66" fmla="*/ 1043 w 1169"/>
                <a:gd name="T67" fmla="*/ 944 h 1475"/>
                <a:gd name="T68" fmla="*/ 1159 w 1169"/>
                <a:gd name="T69" fmla="*/ 69 h 1475"/>
                <a:gd name="T70" fmla="*/ 985 w 1169"/>
                <a:gd name="T71" fmla="*/ 47 h 1475"/>
                <a:gd name="T72" fmla="*/ 1005 w 1169"/>
                <a:gd name="T73" fmla="*/ 224 h 1475"/>
                <a:gd name="T74" fmla="*/ 937 w 1169"/>
                <a:gd name="T75" fmla="*/ 405 h 1475"/>
                <a:gd name="T76" fmla="*/ 740 w 1169"/>
                <a:gd name="T77" fmla="*/ 569 h 1475"/>
                <a:gd name="T78" fmla="*/ 275 w 1169"/>
                <a:gd name="T79" fmla="*/ 813 h 1475"/>
                <a:gd name="T80" fmla="*/ 93 w 1169"/>
                <a:gd name="T81" fmla="*/ 988 h 1475"/>
                <a:gd name="T82" fmla="*/ 8 w 1169"/>
                <a:gd name="T83" fmla="*/ 1204 h 1475"/>
                <a:gd name="T84" fmla="*/ 5 w 1169"/>
                <a:gd name="T85" fmla="*/ 1382 h 1475"/>
                <a:gd name="T86" fmla="*/ 197 w 1169"/>
                <a:gd name="T87" fmla="*/ 1458 h 1475"/>
                <a:gd name="T88" fmla="*/ 162 w 1169"/>
                <a:gd name="T89" fmla="*/ 1305 h 1475"/>
                <a:gd name="T90" fmla="*/ 207 w 1169"/>
                <a:gd name="T91" fmla="*/ 1110 h 1475"/>
                <a:gd name="T92" fmla="*/ 372 w 1169"/>
                <a:gd name="T93" fmla="*/ 941 h 1475"/>
                <a:gd name="T94" fmla="*/ 895 w 1169"/>
                <a:gd name="T95" fmla="*/ 662 h 1475"/>
                <a:gd name="T96" fmla="*/ 1092 w 1169"/>
                <a:gd name="T97" fmla="*/ 462 h 1475"/>
                <a:gd name="T98" fmla="*/ 1164 w 1169"/>
                <a:gd name="T99" fmla="*/ 247 h 1475"/>
                <a:gd name="T100" fmla="*/ 1159 w 1169"/>
                <a:gd name="T101" fmla="*/ 69 h 1475"/>
                <a:gd name="T102" fmla="*/ 754 w 1169"/>
                <a:gd name="T103" fmla="*/ 1066 h 1475"/>
                <a:gd name="T104" fmla="*/ 739 w 1169"/>
                <a:gd name="T105" fmla="*/ 1013 h 1475"/>
                <a:gd name="T106" fmla="*/ 423 w 1169"/>
                <a:gd name="T107" fmla="*/ 1018 h 1475"/>
                <a:gd name="T108" fmla="*/ 418 w 1169"/>
                <a:gd name="T109" fmla="*/ 1073 h 1475"/>
                <a:gd name="T110" fmla="*/ 320 w 1169"/>
                <a:gd name="T111" fmla="*/ 1198 h 1475"/>
                <a:gd name="T112" fmla="*/ 278 w 1169"/>
                <a:gd name="T113" fmla="*/ 1242 h 1475"/>
                <a:gd name="T114" fmla="*/ 320 w 1169"/>
                <a:gd name="T115" fmla="*/ 1283 h 1475"/>
                <a:gd name="T116" fmla="*/ 890 w 1169"/>
                <a:gd name="T117" fmla="*/ 1250 h 1475"/>
                <a:gd name="T118" fmla="*/ 866 w 1169"/>
                <a:gd name="T119" fmla="*/ 1201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9" h="1475">
                  <a:moveTo>
                    <a:pt x="823" y="1389"/>
                  </a:moveTo>
                  <a:lnTo>
                    <a:pt x="346" y="1389"/>
                  </a:lnTo>
                  <a:lnTo>
                    <a:pt x="346" y="1389"/>
                  </a:lnTo>
                  <a:lnTo>
                    <a:pt x="337" y="1390"/>
                  </a:lnTo>
                  <a:lnTo>
                    <a:pt x="329" y="1392"/>
                  </a:lnTo>
                  <a:lnTo>
                    <a:pt x="322" y="1396"/>
                  </a:lnTo>
                  <a:lnTo>
                    <a:pt x="316" y="1401"/>
                  </a:lnTo>
                  <a:lnTo>
                    <a:pt x="311" y="1407"/>
                  </a:lnTo>
                  <a:lnTo>
                    <a:pt x="307" y="1414"/>
                  </a:lnTo>
                  <a:lnTo>
                    <a:pt x="305" y="1422"/>
                  </a:lnTo>
                  <a:lnTo>
                    <a:pt x="304" y="1431"/>
                  </a:lnTo>
                  <a:lnTo>
                    <a:pt x="304" y="1433"/>
                  </a:lnTo>
                  <a:lnTo>
                    <a:pt x="304" y="1433"/>
                  </a:lnTo>
                  <a:lnTo>
                    <a:pt x="305" y="1441"/>
                  </a:lnTo>
                  <a:lnTo>
                    <a:pt x="307" y="1449"/>
                  </a:lnTo>
                  <a:lnTo>
                    <a:pt x="311" y="1456"/>
                  </a:lnTo>
                  <a:lnTo>
                    <a:pt x="316" y="1463"/>
                  </a:lnTo>
                  <a:lnTo>
                    <a:pt x="322" y="1468"/>
                  </a:lnTo>
                  <a:lnTo>
                    <a:pt x="329" y="1471"/>
                  </a:lnTo>
                  <a:lnTo>
                    <a:pt x="337" y="1474"/>
                  </a:lnTo>
                  <a:lnTo>
                    <a:pt x="346" y="1475"/>
                  </a:lnTo>
                  <a:lnTo>
                    <a:pt x="823" y="1475"/>
                  </a:lnTo>
                  <a:lnTo>
                    <a:pt x="823" y="1475"/>
                  </a:lnTo>
                  <a:lnTo>
                    <a:pt x="832" y="1474"/>
                  </a:lnTo>
                  <a:lnTo>
                    <a:pt x="839" y="1471"/>
                  </a:lnTo>
                  <a:lnTo>
                    <a:pt x="846" y="1468"/>
                  </a:lnTo>
                  <a:lnTo>
                    <a:pt x="853" y="1463"/>
                  </a:lnTo>
                  <a:lnTo>
                    <a:pt x="858" y="1456"/>
                  </a:lnTo>
                  <a:lnTo>
                    <a:pt x="862" y="1449"/>
                  </a:lnTo>
                  <a:lnTo>
                    <a:pt x="865" y="1441"/>
                  </a:lnTo>
                  <a:lnTo>
                    <a:pt x="865" y="1433"/>
                  </a:lnTo>
                  <a:lnTo>
                    <a:pt x="865" y="1431"/>
                  </a:lnTo>
                  <a:lnTo>
                    <a:pt x="865" y="1431"/>
                  </a:lnTo>
                  <a:lnTo>
                    <a:pt x="865" y="1422"/>
                  </a:lnTo>
                  <a:lnTo>
                    <a:pt x="862" y="1414"/>
                  </a:lnTo>
                  <a:lnTo>
                    <a:pt x="858" y="1407"/>
                  </a:lnTo>
                  <a:lnTo>
                    <a:pt x="853" y="1401"/>
                  </a:lnTo>
                  <a:lnTo>
                    <a:pt x="846" y="1396"/>
                  </a:lnTo>
                  <a:lnTo>
                    <a:pt x="839" y="1392"/>
                  </a:lnTo>
                  <a:lnTo>
                    <a:pt x="832" y="1390"/>
                  </a:lnTo>
                  <a:lnTo>
                    <a:pt x="823" y="1389"/>
                  </a:lnTo>
                  <a:lnTo>
                    <a:pt x="823" y="1389"/>
                  </a:lnTo>
                  <a:close/>
                  <a:moveTo>
                    <a:pt x="453" y="383"/>
                  </a:moveTo>
                  <a:lnTo>
                    <a:pt x="453" y="383"/>
                  </a:lnTo>
                  <a:lnTo>
                    <a:pt x="445" y="385"/>
                  </a:lnTo>
                  <a:lnTo>
                    <a:pt x="437" y="387"/>
                  </a:lnTo>
                  <a:lnTo>
                    <a:pt x="429" y="391"/>
                  </a:lnTo>
                  <a:lnTo>
                    <a:pt x="423" y="396"/>
                  </a:lnTo>
                  <a:lnTo>
                    <a:pt x="418" y="402"/>
                  </a:lnTo>
                  <a:lnTo>
                    <a:pt x="414" y="409"/>
                  </a:lnTo>
                  <a:lnTo>
                    <a:pt x="412" y="417"/>
                  </a:lnTo>
                  <a:lnTo>
                    <a:pt x="411" y="425"/>
                  </a:lnTo>
                  <a:lnTo>
                    <a:pt x="411" y="427"/>
                  </a:lnTo>
                  <a:lnTo>
                    <a:pt x="411" y="427"/>
                  </a:lnTo>
                  <a:lnTo>
                    <a:pt x="412" y="436"/>
                  </a:lnTo>
                  <a:lnTo>
                    <a:pt x="414" y="444"/>
                  </a:lnTo>
                  <a:lnTo>
                    <a:pt x="418" y="451"/>
                  </a:lnTo>
                  <a:lnTo>
                    <a:pt x="423" y="457"/>
                  </a:lnTo>
                  <a:lnTo>
                    <a:pt x="429" y="462"/>
                  </a:lnTo>
                  <a:lnTo>
                    <a:pt x="437" y="466"/>
                  </a:lnTo>
                  <a:lnTo>
                    <a:pt x="445" y="468"/>
                  </a:lnTo>
                  <a:lnTo>
                    <a:pt x="453" y="469"/>
                  </a:lnTo>
                  <a:lnTo>
                    <a:pt x="717" y="469"/>
                  </a:lnTo>
                  <a:lnTo>
                    <a:pt x="717" y="469"/>
                  </a:lnTo>
                  <a:lnTo>
                    <a:pt x="725" y="468"/>
                  </a:lnTo>
                  <a:lnTo>
                    <a:pt x="733" y="466"/>
                  </a:lnTo>
                  <a:lnTo>
                    <a:pt x="739" y="462"/>
                  </a:lnTo>
                  <a:lnTo>
                    <a:pt x="746" y="457"/>
                  </a:lnTo>
                  <a:lnTo>
                    <a:pt x="751" y="451"/>
                  </a:lnTo>
                  <a:lnTo>
                    <a:pt x="754" y="444"/>
                  </a:lnTo>
                  <a:lnTo>
                    <a:pt x="758" y="436"/>
                  </a:lnTo>
                  <a:lnTo>
                    <a:pt x="759" y="427"/>
                  </a:lnTo>
                  <a:lnTo>
                    <a:pt x="759" y="425"/>
                  </a:lnTo>
                  <a:lnTo>
                    <a:pt x="759" y="425"/>
                  </a:lnTo>
                  <a:lnTo>
                    <a:pt x="758" y="417"/>
                  </a:lnTo>
                  <a:lnTo>
                    <a:pt x="754" y="409"/>
                  </a:lnTo>
                  <a:lnTo>
                    <a:pt x="751" y="402"/>
                  </a:lnTo>
                  <a:lnTo>
                    <a:pt x="746" y="396"/>
                  </a:lnTo>
                  <a:lnTo>
                    <a:pt x="739" y="391"/>
                  </a:lnTo>
                  <a:lnTo>
                    <a:pt x="733" y="387"/>
                  </a:lnTo>
                  <a:lnTo>
                    <a:pt x="725" y="385"/>
                  </a:lnTo>
                  <a:lnTo>
                    <a:pt x="717" y="383"/>
                  </a:lnTo>
                  <a:lnTo>
                    <a:pt x="453" y="383"/>
                  </a:lnTo>
                  <a:close/>
                  <a:moveTo>
                    <a:pt x="346" y="86"/>
                  </a:moveTo>
                  <a:lnTo>
                    <a:pt x="823" y="86"/>
                  </a:lnTo>
                  <a:lnTo>
                    <a:pt x="823" y="86"/>
                  </a:lnTo>
                  <a:lnTo>
                    <a:pt x="832" y="86"/>
                  </a:lnTo>
                  <a:lnTo>
                    <a:pt x="839" y="83"/>
                  </a:lnTo>
                  <a:lnTo>
                    <a:pt x="846" y="79"/>
                  </a:lnTo>
                  <a:lnTo>
                    <a:pt x="853" y="74"/>
                  </a:lnTo>
                  <a:lnTo>
                    <a:pt x="858" y="68"/>
                  </a:lnTo>
                  <a:lnTo>
                    <a:pt x="862" y="61"/>
                  </a:lnTo>
                  <a:lnTo>
                    <a:pt x="865" y="53"/>
                  </a:lnTo>
                  <a:lnTo>
                    <a:pt x="865" y="44"/>
                  </a:lnTo>
                  <a:lnTo>
                    <a:pt x="865" y="42"/>
                  </a:lnTo>
                  <a:lnTo>
                    <a:pt x="865" y="42"/>
                  </a:lnTo>
                  <a:lnTo>
                    <a:pt x="865" y="34"/>
                  </a:lnTo>
                  <a:lnTo>
                    <a:pt x="862" y="26"/>
                  </a:lnTo>
                  <a:lnTo>
                    <a:pt x="858" y="20"/>
                  </a:lnTo>
                  <a:lnTo>
                    <a:pt x="853" y="13"/>
                  </a:lnTo>
                  <a:lnTo>
                    <a:pt x="846" y="7"/>
                  </a:lnTo>
                  <a:lnTo>
                    <a:pt x="839" y="4"/>
                  </a:lnTo>
                  <a:lnTo>
                    <a:pt x="832" y="1"/>
                  </a:lnTo>
                  <a:lnTo>
                    <a:pt x="823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37" y="1"/>
                  </a:lnTo>
                  <a:lnTo>
                    <a:pt x="329" y="4"/>
                  </a:lnTo>
                  <a:lnTo>
                    <a:pt x="322" y="7"/>
                  </a:lnTo>
                  <a:lnTo>
                    <a:pt x="316" y="13"/>
                  </a:lnTo>
                  <a:lnTo>
                    <a:pt x="311" y="20"/>
                  </a:lnTo>
                  <a:lnTo>
                    <a:pt x="307" y="26"/>
                  </a:lnTo>
                  <a:lnTo>
                    <a:pt x="305" y="34"/>
                  </a:lnTo>
                  <a:lnTo>
                    <a:pt x="304" y="42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5" y="53"/>
                  </a:lnTo>
                  <a:lnTo>
                    <a:pt x="307" y="61"/>
                  </a:lnTo>
                  <a:lnTo>
                    <a:pt x="311" y="68"/>
                  </a:lnTo>
                  <a:lnTo>
                    <a:pt x="316" y="74"/>
                  </a:lnTo>
                  <a:lnTo>
                    <a:pt x="322" y="79"/>
                  </a:lnTo>
                  <a:lnTo>
                    <a:pt x="329" y="83"/>
                  </a:lnTo>
                  <a:lnTo>
                    <a:pt x="337" y="86"/>
                  </a:lnTo>
                  <a:lnTo>
                    <a:pt x="346" y="86"/>
                  </a:lnTo>
                  <a:lnTo>
                    <a:pt x="346" y="86"/>
                  </a:lnTo>
                  <a:close/>
                  <a:moveTo>
                    <a:pt x="269" y="658"/>
                  </a:moveTo>
                  <a:lnTo>
                    <a:pt x="269" y="658"/>
                  </a:lnTo>
                  <a:lnTo>
                    <a:pt x="311" y="636"/>
                  </a:lnTo>
                  <a:lnTo>
                    <a:pt x="354" y="614"/>
                  </a:lnTo>
                  <a:lnTo>
                    <a:pt x="396" y="594"/>
                  </a:lnTo>
                  <a:lnTo>
                    <a:pt x="440" y="575"/>
                  </a:lnTo>
                  <a:lnTo>
                    <a:pt x="440" y="575"/>
                  </a:lnTo>
                  <a:lnTo>
                    <a:pt x="410" y="558"/>
                  </a:lnTo>
                  <a:lnTo>
                    <a:pt x="383" y="541"/>
                  </a:lnTo>
                  <a:lnTo>
                    <a:pt x="358" y="525"/>
                  </a:lnTo>
                  <a:lnTo>
                    <a:pt x="334" y="507"/>
                  </a:lnTo>
                  <a:lnTo>
                    <a:pt x="313" y="490"/>
                  </a:lnTo>
                  <a:lnTo>
                    <a:pt x="292" y="472"/>
                  </a:lnTo>
                  <a:lnTo>
                    <a:pt x="274" y="455"/>
                  </a:lnTo>
                  <a:lnTo>
                    <a:pt x="258" y="438"/>
                  </a:lnTo>
                  <a:lnTo>
                    <a:pt x="242" y="419"/>
                  </a:lnTo>
                  <a:lnTo>
                    <a:pt x="228" y="400"/>
                  </a:lnTo>
                  <a:lnTo>
                    <a:pt x="216" y="381"/>
                  </a:lnTo>
                  <a:lnTo>
                    <a:pt x="205" y="361"/>
                  </a:lnTo>
                  <a:lnTo>
                    <a:pt x="195" y="341"/>
                  </a:lnTo>
                  <a:lnTo>
                    <a:pt x="187" y="320"/>
                  </a:lnTo>
                  <a:lnTo>
                    <a:pt x="180" y="299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69" y="251"/>
                  </a:lnTo>
                  <a:lnTo>
                    <a:pt x="165" y="224"/>
                  </a:lnTo>
                  <a:lnTo>
                    <a:pt x="163" y="198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3" y="141"/>
                  </a:lnTo>
                  <a:lnTo>
                    <a:pt x="166" y="115"/>
                  </a:lnTo>
                  <a:lnTo>
                    <a:pt x="171" y="88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4" y="47"/>
                  </a:lnTo>
                  <a:lnTo>
                    <a:pt x="190" y="32"/>
                  </a:lnTo>
                  <a:lnTo>
                    <a:pt x="197" y="17"/>
                  </a:lnTo>
                  <a:lnTo>
                    <a:pt x="20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3" y="19"/>
                  </a:lnTo>
                  <a:lnTo>
                    <a:pt x="17" y="36"/>
                  </a:lnTo>
                  <a:lnTo>
                    <a:pt x="13" y="52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5" y="93"/>
                  </a:lnTo>
                  <a:lnTo>
                    <a:pt x="3" y="118"/>
                  </a:lnTo>
                  <a:lnTo>
                    <a:pt x="1" y="143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1" y="197"/>
                  </a:lnTo>
                  <a:lnTo>
                    <a:pt x="2" y="222"/>
                  </a:lnTo>
                  <a:lnTo>
                    <a:pt x="4" y="247"/>
                  </a:lnTo>
                  <a:lnTo>
                    <a:pt x="8" y="271"/>
                  </a:lnTo>
                  <a:lnTo>
                    <a:pt x="8" y="271"/>
                  </a:lnTo>
                  <a:lnTo>
                    <a:pt x="13" y="300"/>
                  </a:lnTo>
                  <a:lnTo>
                    <a:pt x="21" y="328"/>
                  </a:lnTo>
                  <a:lnTo>
                    <a:pt x="29" y="356"/>
                  </a:lnTo>
                  <a:lnTo>
                    <a:pt x="38" y="382"/>
                  </a:lnTo>
                  <a:lnTo>
                    <a:pt x="49" y="409"/>
                  </a:lnTo>
                  <a:lnTo>
                    <a:pt x="61" y="435"/>
                  </a:lnTo>
                  <a:lnTo>
                    <a:pt x="76" y="459"/>
                  </a:lnTo>
                  <a:lnTo>
                    <a:pt x="91" y="484"/>
                  </a:lnTo>
                  <a:lnTo>
                    <a:pt x="108" y="508"/>
                  </a:lnTo>
                  <a:lnTo>
                    <a:pt x="127" y="531"/>
                  </a:lnTo>
                  <a:lnTo>
                    <a:pt x="146" y="553"/>
                  </a:lnTo>
                  <a:lnTo>
                    <a:pt x="168" y="576"/>
                  </a:lnTo>
                  <a:lnTo>
                    <a:pt x="191" y="597"/>
                  </a:lnTo>
                  <a:lnTo>
                    <a:pt x="215" y="619"/>
                  </a:lnTo>
                  <a:lnTo>
                    <a:pt x="241" y="639"/>
                  </a:lnTo>
                  <a:lnTo>
                    <a:pt x="269" y="658"/>
                  </a:lnTo>
                  <a:lnTo>
                    <a:pt x="269" y="658"/>
                  </a:lnTo>
                  <a:close/>
                  <a:moveTo>
                    <a:pt x="320" y="278"/>
                  </a:moveTo>
                  <a:lnTo>
                    <a:pt x="850" y="278"/>
                  </a:lnTo>
                  <a:lnTo>
                    <a:pt x="850" y="278"/>
                  </a:lnTo>
                  <a:lnTo>
                    <a:pt x="858" y="277"/>
                  </a:lnTo>
                  <a:lnTo>
                    <a:pt x="866" y="274"/>
                  </a:lnTo>
                  <a:lnTo>
                    <a:pt x="873" y="271"/>
                  </a:lnTo>
                  <a:lnTo>
                    <a:pt x="879" y="266"/>
                  </a:lnTo>
                  <a:lnTo>
                    <a:pt x="884" y="259"/>
                  </a:lnTo>
                  <a:lnTo>
                    <a:pt x="887" y="253"/>
                  </a:lnTo>
                  <a:lnTo>
                    <a:pt x="890" y="245"/>
                  </a:lnTo>
                  <a:lnTo>
                    <a:pt x="891" y="236"/>
                  </a:lnTo>
                  <a:lnTo>
                    <a:pt x="891" y="234"/>
                  </a:lnTo>
                  <a:lnTo>
                    <a:pt x="891" y="234"/>
                  </a:lnTo>
                  <a:lnTo>
                    <a:pt x="890" y="225"/>
                  </a:lnTo>
                  <a:lnTo>
                    <a:pt x="887" y="218"/>
                  </a:lnTo>
                  <a:lnTo>
                    <a:pt x="884" y="211"/>
                  </a:lnTo>
                  <a:lnTo>
                    <a:pt x="879" y="205"/>
                  </a:lnTo>
                  <a:lnTo>
                    <a:pt x="873" y="200"/>
                  </a:lnTo>
                  <a:lnTo>
                    <a:pt x="866" y="195"/>
                  </a:lnTo>
                  <a:lnTo>
                    <a:pt x="858" y="192"/>
                  </a:lnTo>
                  <a:lnTo>
                    <a:pt x="850" y="192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12" y="192"/>
                  </a:lnTo>
                  <a:lnTo>
                    <a:pt x="304" y="195"/>
                  </a:lnTo>
                  <a:lnTo>
                    <a:pt x="297" y="200"/>
                  </a:lnTo>
                  <a:lnTo>
                    <a:pt x="290" y="205"/>
                  </a:lnTo>
                  <a:lnTo>
                    <a:pt x="285" y="211"/>
                  </a:lnTo>
                  <a:lnTo>
                    <a:pt x="281" y="218"/>
                  </a:lnTo>
                  <a:lnTo>
                    <a:pt x="279" y="225"/>
                  </a:lnTo>
                  <a:lnTo>
                    <a:pt x="278" y="234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9" y="245"/>
                  </a:lnTo>
                  <a:lnTo>
                    <a:pt x="281" y="253"/>
                  </a:lnTo>
                  <a:lnTo>
                    <a:pt x="285" y="259"/>
                  </a:lnTo>
                  <a:lnTo>
                    <a:pt x="290" y="266"/>
                  </a:lnTo>
                  <a:lnTo>
                    <a:pt x="297" y="271"/>
                  </a:lnTo>
                  <a:lnTo>
                    <a:pt x="304" y="274"/>
                  </a:lnTo>
                  <a:lnTo>
                    <a:pt x="312" y="277"/>
                  </a:lnTo>
                  <a:lnTo>
                    <a:pt x="320" y="278"/>
                  </a:lnTo>
                  <a:lnTo>
                    <a:pt x="320" y="278"/>
                  </a:lnTo>
                  <a:close/>
                  <a:moveTo>
                    <a:pt x="901" y="817"/>
                  </a:moveTo>
                  <a:lnTo>
                    <a:pt x="901" y="817"/>
                  </a:lnTo>
                  <a:lnTo>
                    <a:pt x="859" y="839"/>
                  </a:lnTo>
                  <a:lnTo>
                    <a:pt x="816" y="861"/>
                  </a:lnTo>
                  <a:lnTo>
                    <a:pt x="773" y="881"/>
                  </a:lnTo>
                  <a:lnTo>
                    <a:pt x="730" y="901"/>
                  </a:lnTo>
                  <a:lnTo>
                    <a:pt x="730" y="901"/>
                  </a:lnTo>
                  <a:lnTo>
                    <a:pt x="759" y="918"/>
                  </a:lnTo>
                  <a:lnTo>
                    <a:pt x="786" y="934"/>
                  </a:lnTo>
                  <a:lnTo>
                    <a:pt x="812" y="951"/>
                  </a:lnTo>
                  <a:lnTo>
                    <a:pt x="834" y="968"/>
                  </a:lnTo>
                  <a:lnTo>
                    <a:pt x="857" y="985"/>
                  </a:lnTo>
                  <a:lnTo>
                    <a:pt x="876" y="1003"/>
                  </a:lnTo>
                  <a:lnTo>
                    <a:pt x="895" y="1020"/>
                  </a:lnTo>
                  <a:lnTo>
                    <a:pt x="912" y="1038"/>
                  </a:lnTo>
                  <a:lnTo>
                    <a:pt x="927" y="1056"/>
                  </a:lnTo>
                  <a:lnTo>
                    <a:pt x="941" y="1075"/>
                  </a:lnTo>
                  <a:lnTo>
                    <a:pt x="954" y="1095"/>
                  </a:lnTo>
                  <a:lnTo>
                    <a:pt x="964" y="1114"/>
                  </a:lnTo>
                  <a:lnTo>
                    <a:pt x="974" y="1135"/>
                  </a:lnTo>
                  <a:lnTo>
                    <a:pt x="982" y="1155"/>
                  </a:lnTo>
                  <a:lnTo>
                    <a:pt x="990" y="1176"/>
                  </a:lnTo>
                  <a:lnTo>
                    <a:pt x="996" y="1199"/>
                  </a:lnTo>
                  <a:lnTo>
                    <a:pt x="996" y="1199"/>
                  </a:lnTo>
                  <a:lnTo>
                    <a:pt x="1001" y="1224"/>
                  </a:lnTo>
                  <a:lnTo>
                    <a:pt x="1005" y="1251"/>
                  </a:lnTo>
                  <a:lnTo>
                    <a:pt x="1007" y="1278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07" y="1334"/>
                  </a:lnTo>
                  <a:lnTo>
                    <a:pt x="1003" y="1360"/>
                  </a:lnTo>
                  <a:lnTo>
                    <a:pt x="998" y="1387"/>
                  </a:lnTo>
                  <a:lnTo>
                    <a:pt x="991" y="1412"/>
                  </a:lnTo>
                  <a:lnTo>
                    <a:pt x="991" y="1412"/>
                  </a:lnTo>
                  <a:lnTo>
                    <a:pt x="985" y="1428"/>
                  </a:lnTo>
                  <a:lnTo>
                    <a:pt x="978" y="1443"/>
                  </a:lnTo>
                  <a:lnTo>
                    <a:pt x="971" y="1458"/>
                  </a:lnTo>
                  <a:lnTo>
                    <a:pt x="963" y="1473"/>
                  </a:lnTo>
                  <a:lnTo>
                    <a:pt x="1141" y="1473"/>
                  </a:lnTo>
                  <a:lnTo>
                    <a:pt x="1141" y="1473"/>
                  </a:lnTo>
                  <a:lnTo>
                    <a:pt x="1147" y="1456"/>
                  </a:lnTo>
                  <a:lnTo>
                    <a:pt x="1151" y="1440"/>
                  </a:lnTo>
                  <a:lnTo>
                    <a:pt x="1156" y="1423"/>
                  </a:lnTo>
                  <a:lnTo>
                    <a:pt x="1159" y="1406"/>
                  </a:lnTo>
                  <a:lnTo>
                    <a:pt x="1159" y="1406"/>
                  </a:lnTo>
                  <a:lnTo>
                    <a:pt x="1163" y="1382"/>
                  </a:lnTo>
                  <a:lnTo>
                    <a:pt x="1166" y="1357"/>
                  </a:lnTo>
                  <a:lnTo>
                    <a:pt x="1168" y="1332"/>
                  </a:lnTo>
                  <a:lnTo>
                    <a:pt x="1169" y="1306"/>
                  </a:lnTo>
                  <a:lnTo>
                    <a:pt x="1169" y="1304"/>
                  </a:lnTo>
                  <a:lnTo>
                    <a:pt x="1169" y="1304"/>
                  </a:lnTo>
                  <a:lnTo>
                    <a:pt x="1168" y="1279"/>
                  </a:lnTo>
                  <a:lnTo>
                    <a:pt x="1167" y="1253"/>
                  </a:lnTo>
                  <a:lnTo>
                    <a:pt x="1164" y="1229"/>
                  </a:lnTo>
                  <a:lnTo>
                    <a:pt x="1161" y="1204"/>
                  </a:lnTo>
                  <a:lnTo>
                    <a:pt x="1161" y="1204"/>
                  </a:lnTo>
                  <a:lnTo>
                    <a:pt x="1156" y="1175"/>
                  </a:lnTo>
                  <a:lnTo>
                    <a:pt x="1149" y="1147"/>
                  </a:lnTo>
                  <a:lnTo>
                    <a:pt x="1141" y="1119"/>
                  </a:lnTo>
                  <a:lnTo>
                    <a:pt x="1131" y="1093"/>
                  </a:lnTo>
                  <a:lnTo>
                    <a:pt x="1120" y="1066"/>
                  </a:lnTo>
                  <a:lnTo>
                    <a:pt x="1107" y="1041"/>
                  </a:lnTo>
                  <a:lnTo>
                    <a:pt x="1094" y="1016"/>
                  </a:lnTo>
                  <a:lnTo>
                    <a:pt x="1077" y="991"/>
                  </a:lnTo>
                  <a:lnTo>
                    <a:pt x="1061" y="968"/>
                  </a:lnTo>
                  <a:lnTo>
                    <a:pt x="1043" y="944"/>
                  </a:lnTo>
                  <a:lnTo>
                    <a:pt x="1022" y="922"/>
                  </a:lnTo>
                  <a:lnTo>
                    <a:pt x="1001" y="900"/>
                  </a:lnTo>
                  <a:lnTo>
                    <a:pt x="978" y="878"/>
                  </a:lnTo>
                  <a:lnTo>
                    <a:pt x="954" y="857"/>
                  </a:lnTo>
                  <a:lnTo>
                    <a:pt x="928" y="836"/>
                  </a:lnTo>
                  <a:lnTo>
                    <a:pt x="901" y="817"/>
                  </a:lnTo>
                  <a:lnTo>
                    <a:pt x="901" y="817"/>
                  </a:lnTo>
                  <a:close/>
                  <a:moveTo>
                    <a:pt x="1159" y="69"/>
                  </a:moveTo>
                  <a:lnTo>
                    <a:pt x="1159" y="69"/>
                  </a:lnTo>
                  <a:lnTo>
                    <a:pt x="1156" y="52"/>
                  </a:lnTo>
                  <a:lnTo>
                    <a:pt x="1151" y="35"/>
                  </a:lnTo>
                  <a:lnTo>
                    <a:pt x="1147" y="19"/>
                  </a:lnTo>
                  <a:lnTo>
                    <a:pt x="1141" y="2"/>
                  </a:lnTo>
                  <a:lnTo>
                    <a:pt x="964" y="2"/>
                  </a:lnTo>
                  <a:lnTo>
                    <a:pt x="964" y="2"/>
                  </a:lnTo>
                  <a:lnTo>
                    <a:pt x="971" y="17"/>
                  </a:lnTo>
                  <a:lnTo>
                    <a:pt x="979" y="32"/>
                  </a:lnTo>
                  <a:lnTo>
                    <a:pt x="985" y="47"/>
                  </a:lnTo>
                  <a:lnTo>
                    <a:pt x="991" y="63"/>
                  </a:lnTo>
                  <a:lnTo>
                    <a:pt x="991" y="63"/>
                  </a:lnTo>
                  <a:lnTo>
                    <a:pt x="998" y="88"/>
                  </a:lnTo>
                  <a:lnTo>
                    <a:pt x="1004" y="115"/>
                  </a:lnTo>
                  <a:lnTo>
                    <a:pt x="1007" y="141"/>
                  </a:lnTo>
                  <a:lnTo>
                    <a:pt x="1008" y="170"/>
                  </a:lnTo>
                  <a:lnTo>
                    <a:pt x="1008" y="170"/>
                  </a:lnTo>
                  <a:lnTo>
                    <a:pt x="1007" y="198"/>
                  </a:lnTo>
                  <a:lnTo>
                    <a:pt x="1005" y="224"/>
                  </a:lnTo>
                  <a:lnTo>
                    <a:pt x="1001" y="251"/>
                  </a:lnTo>
                  <a:lnTo>
                    <a:pt x="996" y="276"/>
                  </a:lnTo>
                  <a:lnTo>
                    <a:pt x="996" y="276"/>
                  </a:lnTo>
                  <a:lnTo>
                    <a:pt x="990" y="300"/>
                  </a:lnTo>
                  <a:lnTo>
                    <a:pt x="981" y="322"/>
                  </a:lnTo>
                  <a:lnTo>
                    <a:pt x="973" y="344"/>
                  </a:lnTo>
                  <a:lnTo>
                    <a:pt x="963" y="365"/>
                  </a:lnTo>
                  <a:lnTo>
                    <a:pt x="951" y="386"/>
                  </a:lnTo>
                  <a:lnTo>
                    <a:pt x="937" y="405"/>
                  </a:lnTo>
                  <a:lnTo>
                    <a:pt x="922" y="424"/>
                  </a:lnTo>
                  <a:lnTo>
                    <a:pt x="906" y="444"/>
                  </a:lnTo>
                  <a:lnTo>
                    <a:pt x="887" y="462"/>
                  </a:lnTo>
                  <a:lnTo>
                    <a:pt x="868" y="481"/>
                  </a:lnTo>
                  <a:lnTo>
                    <a:pt x="846" y="499"/>
                  </a:lnTo>
                  <a:lnTo>
                    <a:pt x="822" y="516"/>
                  </a:lnTo>
                  <a:lnTo>
                    <a:pt x="796" y="534"/>
                  </a:lnTo>
                  <a:lnTo>
                    <a:pt x="769" y="551"/>
                  </a:lnTo>
                  <a:lnTo>
                    <a:pt x="740" y="569"/>
                  </a:lnTo>
                  <a:lnTo>
                    <a:pt x="708" y="587"/>
                  </a:lnTo>
                  <a:lnTo>
                    <a:pt x="708" y="587"/>
                  </a:lnTo>
                  <a:lnTo>
                    <a:pt x="653" y="615"/>
                  </a:lnTo>
                  <a:lnTo>
                    <a:pt x="590" y="646"/>
                  </a:lnTo>
                  <a:lnTo>
                    <a:pt x="590" y="646"/>
                  </a:lnTo>
                  <a:lnTo>
                    <a:pt x="440" y="724"/>
                  </a:lnTo>
                  <a:lnTo>
                    <a:pt x="335" y="779"/>
                  </a:lnTo>
                  <a:lnTo>
                    <a:pt x="297" y="799"/>
                  </a:lnTo>
                  <a:lnTo>
                    <a:pt x="275" y="813"/>
                  </a:lnTo>
                  <a:lnTo>
                    <a:pt x="275" y="813"/>
                  </a:lnTo>
                  <a:lnTo>
                    <a:pt x="246" y="832"/>
                  </a:lnTo>
                  <a:lnTo>
                    <a:pt x="220" y="853"/>
                  </a:lnTo>
                  <a:lnTo>
                    <a:pt x="195" y="874"/>
                  </a:lnTo>
                  <a:lnTo>
                    <a:pt x="172" y="896"/>
                  </a:lnTo>
                  <a:lnTo>
                    <a:pt x="149" y="918"/>
                  </a:lnTo>
                  <a:lnTo>
                    <a:pt x="129" y="941"/>
                  </a:lnTo>
                  <a:lnTo>
                    <a:pt x="110" y="965"/>
                  </a:lnTo>
                  <a:lnTo>
                    <a:pt x="93" y="988"/>
                  </a:lnTo>
                  <a:lnTo>
                    <a:pt x="77" y="1013"/>
                  </a:lnTo>
                  <a:lnTo>
                    <a:pt x="62" y="1038"/>
                  </a:lnTo>
                  <a:lnTo>
                    <a:pt x="50" y="1065"/>
                  </a:lnTo>
                  <a:lnTo>
                    <a:pt x="39" y="1091"/>
                  </a:lnTo>
                  <a:lnTo>
                    <a:pt x="29" y="1118"/>
                  </a:lnTo>
                  <a:lnTo>
                    <a:pt x="21" y="1146"/>
                  </a:lnTo>
                  <a:lnTo>
                    <a:pt x="13" y="1174"/>
                  </a:lnTo>
                  <a:lnTo>
                    <a:pt x="8" y="1204"/>
                  </a:lnTo>
                  <a:lnTo>
                    <a:pt x="8" y="1204"/>
                  </a:lnTo>
                  <a:lnTo>
                    <a:pt x="4" y="1229"/>
                  </a:lnTo>
                  <a:lnTo>
                    <a:pt x="2" y="1253"/>
                  </a:lnTo>
                  <a:lnTo>
                    <a:pt x="1" y="1279"/>
                  </a:lnTo>
                  <a:lnTo>
                    <a:pt x="0" y="1304"/>
                  </a:lnTo>
                  <a:lnTo>
                    <a:pt x="0" y="1306"/>
                  </a:lnTo>
                  <a:lnTo>
                    <a:pt x="0" y="1306"/>
                  </a:lnTo>
                  <a:lnTo>
                    <a:pt x="1" y="1332"/>
                  </a:lnTo>
                  <a:lnTo>
                    <a:pt x="3" y="1357"/>
                  </a:lnTo>
                  <a:lnTo>
                    <a:pt x="5" y="1382"/>
                  </a:lnTo>
                  <a:lnTo>
                    <a:pt x="10" y="1406"/>
                  </a:lnTo>
                  <a:lnTo>
                    <a:pt x="10" y="1406"/>
                  </a:lnTo>
                  <a:lnTo>
                    <a:pt x="13" y="1423"/>
                  </a:lnTo>
                  <a:lnTo>
                    <a:pt x="17" y="1440"/>
                  </a:lnTo>
                  <a:lnTo>
                    <a:pt x="23" y="1456"/>
                  </a:lnTo>
                  <a:lnTo>
                    <a:pt x="28" y="1473"/>
                  </a:lnTo>
                  <a:lnTo>
                    <a:pt x="206" y="1473"/>
                  </a:lnTo>
                  <a:lnTo>
                    <a:pt x="206" y="1473"/>
                  </a:lnTo>
                  <a:lnTo>
                    <a:pt x="197" y="1458"/>
                  </a:lnTo>
                  <a:lnTo>
                    <a:pt x="190" y="1443"/>
                  </a:lnTo>
                  <a:lnTo>
                    <a:pt x="184" y="1428"/>
                  </a:lnTo>
                  <a:lnTo>
                    <a:pt x="178" y="1412"/>
                  </a:lnTo>
                  <a:lnTo>
                    <a:pt x="178" y="1412"/>
                  </a:lnTo>
                  <a:lnTo>
                    <a:pt x="171" y="1387"/>
                  </a:lnTo>
                  <a:lnTo>
                    <a:pt x="166" y="1360"/>
                  </a:lnTo>
                  <a:lnTo>
                    <a:pt x="163" y="1334"/>
                  </a:lnTo>
                  <a:lnTo>
                    <a:pt x="162" y="1305"/>
                  </a:lnTo>
                  <a:lnTo>
                    <a:pt x="162" y="1305"/>
                  </a:lnTo>
                  <a:lnTo>
                    <a:pt x="163" y="1278"/>
                  </a:lnTo>
                  <a:lnTo>
                    <a:pt x="165" y="1251"/>
                  </a:lnTo>
                  <a:lnTo>
                    <a:pt x="169" y="1224"/>
                  </a:lnTo>
                  <a:lnTo>
                    <a:pt x="174" y="1199"/>
                  </a:lnTo>
                  <a:lnTo>
                    <a:pt x="174" y="1199"/>
                  </a:lnTo>
                  <a:lnTo>
                    <a:pt x="180" y="1175"/>
                  </a:lnTo>
                  <a:lnTo>
                    <a:pt x="187" y="1153"/>
                  </a:lnTo>
                  <a:lnTo>
                    <a:pt x="196" y="1131"/>
                  </a:lnTo>
                  <a:lnTo>
                    <a:pt x="207" y="1110"/>
                  </a:lnTo>
                  <a:lnTo>
                    <a:pt x="219" y="1090"/>
                  </a:lnTo>
                  <a:lnTo>
                    <a:pt x="232" y="1070"/>
                  </a:lnTo>
                  <a:lnTo>
                    <a:pt x="246" y="1051"/>
                  </a:lnTo>
                  <a:lnTo>
                    <a:pt x="263" y="1031"/>
                  </a:lnTo>
                  <a:lnTo>
                    <a:pt x="281" y="1013"/>
                  </a:lnTo>
                  <a:lnTo>
                    <a:pt x="302" y="995"/>
                  </a:lnTo>
                  <a:lnTo>
                    <a:pt x="323" y="977"/>
                  </a:lnTo>
                  <a:lnTo>
                    <a:pt x="347" y="959"/>
                  </a:lnTo>
                  <a:lnTo>
                    <a:pt x="372" y="941"/>
                  </a:lnTo>
                  <a:lnTo>
                    <a:pt x="400" y="924"/>
                  </a:lnTo>
                  <a:lnTo>
                    <a:pt x="429" y="907"/>
                  </a:lnTo>
                  <a:lnTo>
                    <a:pt x="461" y="888"/>
                  </a:lnTo>
                  <a:lnTo>
                    <a:pt x="461" y="888"/>
                  </a:lnTo>
                  <a:lnTo>
                    <a:pt x="680" y="776"/>
                  </a:lnTo>
                  <a:lnTo>
                    <a:pt x="819" y="704"/>
                  </a:lnTo>
                  <a:lnTo>
                    <a:pt x="869" y="678"/>
                  </a:lnTo>
                  <a:lnTo>
                    <a:pt x="895" y="662"/>
                  </a:lnTo>
                  <a:lnTo>
                    <a:pt x="895" y="662"/>
                  </a:lnTo>
                  <a:lnTo>
                    <a:pt x="922" y="643"/>
                  </a:lnTo>
                  <a:lnTo>
                    <a:pt x="949" y="623"/>
                  </a:lnTo>
                  <a:lnTo>
                    <a:pt x="974" y="601"/>
                  </a:lnTo>
                  <a:lnTo>
                    <a:pt x="998" y="580"/>
                  </a:lnTo>
                  <a:lnTo>
                    <a:pt x="1019" y="557"/>
                  </a:lnTo>
                  <a:lnTo>
                    <a:pt x="1040" y="534"/>
                  </a:lnTo>
                  <a:lnTo>
                    <a:pt x="1059" y="510"/>
                  </a:lnTo>
                  <a:lnTo>
                    <a:pt x="1076" y="487"/>
                  </a:lnTo>
                  <a:lnTo>
                    <a:pt x="1092" y="462"/>
                  </a:lnTo>
                  <a:lnTo>
                    <a:pt x="1106" y="437"/>
                  </a:lnTo>
                  <a:lnTo>
                    <a:pt x="1119" y="411"/>
                  </a:lnTo>
                  <a:lnTo>
                    <a:pt x="1131" y="385"/>
                  </a:lnTo>
                  <a:lnTo>
                    <a:pt x="1141" y="357"/>
                  </a:lnTo>
                  <a:lnTo>
                    <a:pt x="1149" y="329"/>
                  </a:lnTo>
                  <a:lnTo>
                    <a:pt x="1156" y="301"/>
                  </a:lnTo>
                  <a:lnTo>
                    <a:pt x="1161" y="271"/>
                  </a:lnTo>
                  <a:lnTo>
                    <a:pt x="1161" y="271"/>
                  </a:lnTo>
                  <a:lnTo>
                    <a:pt x="1164" y="247"/>
                  </a:lnTo>
                  <a:lnTo>
                    <a:pt x="1167" y="222"/>
                  </a:lnTo>
                  <a:lnTo>
                    <a:pt x="1168" y="197"/>
                  </a:lnTo>
                  <a:lnTo>
                    <a:pt x="1169" y="171"/>
                  </a:lnTo>
                  <a:lnTo>
                    <a:pt x="1169" y="169"/>
                  </a:lnTo>
                  <a:lnTo>
                    <a:pt x="1169" y="169"/>
                  </a:lnTo>
                  <a:lnTo>
                    <a:pt x="1168" y="143"/>
                  </a:lnTo>
                  <a:lnTo>
                    <a:pt x="1166" y="118"/>
                  </a:lnTo>
                  <a:lnTo>
                    <a:pt x="1163" y="93"/>
                  </a:lnTo>
                  <a:lnTo>
                    <a:pt x="1159" y="69"/>
                  </a:lnTo>
                  <a:lnTo>
                    <a:pt x="1159" y="69"/>
                  </a:lnTo>
                  <a:close/>
                  <a:moveTo>
                    <a:pt x="717" y="1092"/>
                  </a:moveTo>
                  <a:lnTo>
                    <a:pt x="717" y="1092"/>
                  </a:lnTo>
                  <a:lnTo>
                    <a:pt x="725" y="1091"/>
                  </a:lnTo>
                  <a:lnTo>
                    <a:pt x="733" y="1089"/>
                  </a:lnTo>
                  <a:lnTo>
                    <a:pt x="739" y="1084"/>
                  </a:lnTo>
                  <a:lnTo>
                    <a:pt x="746" y="1079"/>
                  </a:lnTo>
                  <a:lnTo>
                    <a:pt x="751" y="1073"/>
                  </a:lnTo>
                  <a:lnTo>
                    <a:pt x="754" y="1066"/>
                  </a:lnTo>
                  <a:lnTo>
                    <a:pt x="758" y="1059"/>
                  </a:lnTo>
                  <a:lnTo>
                    <a:pt x="759" y="1050"/>
                  </a:lnTo>
                  <a:lnTo>
                    <a:pt x="759" y="1048"/>
                  </a:lnTo>
                  <a:lnTo>
                    <a:pt x="759" y="1048"/>
                  </a:lnTo>
                  <a:lnTo>
                    <a:pt x="758" y="1039"/>
                  </a:lnTo>
                  <a:lnTo>
                    <a:pt x="754" y="1031"/>
                  </a:lnTo>
                  <a:lnTo>
                    <a:pt x="751" y="1024"/>
                  </a:lnTo>
                  <a:lnTo>
                    <a:pt x="746" y="1018"/>
                  </a:lnTo>
                  <a:lnTo>
                    <a:pt x="739" y="1013"/>
                  </a:lnTo>
                  <a:lnTo>
                    <a:pt x="733" y="1010"/>
                  </a:lnTo>
                  <a:lnTo>
                    <a:pt x="725" y="1007"/>
                  </a:lnTo>
                  <a:lnTo>
                    <a:pt x="717" y="1006"/>
                  </a:lnTo>
                  <a:lnTo>
                    <a:pt x="453" y="1006"/>
                  </a:lnTo>
                  <a:lnTo>
                    <a:pt x="453" y="1006"/>
                  </a:lnTo>
                  <a:lnTo>
                    <a:pt x="445" y="1007"/>
                  </a:lnTo>
                  <a:lnTo>
                    <a:pt x="437" y="1010"/>
                  </a:lnTo>
                  <a:lnTo>
                    <a:pt x="429" y="1013"/>
                  </a:lnTo>
                  <a:lnTo>
                    <a:pt x="423" y="1018"/>
                  </a:lnTo>
                  <a:lnTo>
                    <a:pt x="418" y="1024"/>
                  </a:lnTo>
                  <a:lnTo>
                    <a:pt x="414" y="1031"/>
                  </a:lnTo>
                  <a:lnTo>
                    <a:pt x="412" y="1039"/>
                  </a:lnTo>
                  <a:lnTo>
                    <a:pt x="411" y="1048"/>
                  </a:lnTo>
                  <a:lnTo>
                    <a:pt x="411" y="1050"/>
                  </a:lnTo>
                  <a:lnTo>
                    <a:pt x="411" y="1050"/>
                  </a:lnTo>
                  <a:lnTo>
                    <a:pt x="412" y="1059"/>
                  </a:lnTo>
                  <a:lnTo>
                    <a:pt x="414" y="1066"/>
                  </a:lnTo>
                  <a:lnTo>
                    <a:pt x="418" y="1073"/>
                  </a:lnTo>
                  <a:lnTo>
                    <a:pt x="423" y="1079"/>
                  </a:lnTo>
                  <a:lnTo>
                    <a:pt x="429" y="1084"/>
                  </a:lnTo>
                  <a:lnTo>
                    <a:pt x="437" y="1089"/>
                  </a:lnTo>
                  <a:lnTo>
                    <a:pt x="445" y="1091"/>
                  </a:lnTo>
                  <a:lnTo>
                    <a:pt x="453" y="1092"/>
                  </a:lnTo>
                  <a:lnTo>
                    <a:pt x="717" y="1092"/>
                  </a:lnTo>
                  <a:close/>
                  <a:moveTo>
                    <a:pt x="850" y="1198"/>
                  </a:moveTo>
                  <a:lnTo>
                    <a:pt x="320" y="1198"/>
                  </a:lnTo>
                  <a:lnTo>
                    <a:pt x="320" y="1198"/>
                  </a:lnTo>
                  <a:lnTo>
                    <a:pt x="312" y="1198"/>
                  </a:lnTo>
                  <a:lnTo>
                    <a:pt x="304" y="1201"/>
                  </a:lnTo>
                  <a:lnTo>
                    <a:pt x="297" y="1205"/>
                  </a:lnTo>
                  <a:lnTo>
                    <a:pt x="290" y="1210"/>
                  </a:lnTo>
                  <a:lnTo>
                    <a:pt x="285" y="1216"/>
                  </a:lnTo>
                  <a:lnTo>
                    <a:pt x="281" y="1223"/>
                  </a:lnTo>
                  <a:lnTo>
                    <a:pt x="279" y="1231"/>
                  </a:lnTo>
                  <a:lnTo>
                    <a:pt x="278" y="1240"/>
                  </a:lnTo>
                  <a:lnTo>
                    <a:pt x="278" y="1242"/>
                  </a:lnTo>
                  <a:lnTo>
                    <a:pt x="278" y="1242"/>
                  </a:lnTo>
                  <a:lnTo>
                    <a:pt x="279" y="1250"/>
                  </a:lnTo>
                  <a:lnTo>
                    <a:pt x="281" y="1257"/>
                  </a:lnTo>
                  <a:lnTo>
                    <a:pt x="285" y="1264"/>
                  </a:lnTo>
                  <a:lnTo>
                    <a:pt x="290" y="1270"/>
                  </a:lnTo>
                  <a:lnTo>
                    <a:pt x="297" y="1276"/>
                  </a:lnTo>
                  <a:lnTo>
                    <a:pt x="304" y="1280"/>
                  </a:lnTo>
                  <a:lnTo>
                    <a:pt x="312" y="1283"/>
                  </a:lnTo>
                  <a:lnTo>
                    <a:pt x="320" y="1283"/>
                  </a:lnTo>
                  <a:lnTo>
                    <a:pt x="850" y="1283"/>
                  </a:lnTo>
                  <a:lnTo>
                    <a:pt x="850" y="1283"/>
                  </a:lnTo>
                  <a:lnTo>
                    <a:pt x="858" y="1283"/>
                  </a:lnTo>
                  <a:lnTo>
                    <a:pt x="866" y="1280"/>
                  </a:lnTo>
                  <a:lnTo>
                    <a:pt x="872" y="1276"/>
                  </a:lnTo>
                  <a:lnTo>
                    <a:pt x="879" y="1270"/>
                  </a:lnTo>
                  <a:lnTo>
                    <a:pt x="884" y="1264"/>
                  </a:lnTo>
                  <a:lnTo>
                    <a:pt x="887" y="1257"/>
                  </a:lnTo>
                  <a:lnTo>
                    <a:pt x="890" y="1250"/>
                  </a:lnTo>
                  <a:lnTo>
                    <a:pt x="890" y="1242"/>
                  </a:lnTo>
                  <a:lnTo>
                    <a:pt x="890" y="1240"/>
                  </a:lnTo>
                  <a:lnTo>
                    <a:pt x="890" y="1240"/>
                  </a:lnTo>
                  <a:lnTo>
                    <a:pt x="890" y="1231"/>
                  </a:lnTo>
                  <a:lnTo>
                    <a:pt x="887" y="1223"/>
                  </a:lnTo>
                  <a:lnTo>
                    <a:pt x="884" y="1216"/>
                  </a:lnTo>
                  <a:lnTo>
                    <a:pt x="879" y="1210"/>
                  </a:lnTo>
                  <a:lnTo>
                    <a:pt x="872" y="1205"/>
                  </a:lnTo>
                  <a:lnTo>
                    <a:pt x="866" y="1201"/>
                  </a:lnTo>
                  <a:lnTo>
                    <a:pt x="858" y="1198"/>
                  </a:lnTo>
                  <a:lnTo>
                    <a:pt x="850" y="1198"/>
                  </a:lnTo>
                  <a:lnTo>
                    <a:pt x="850" y="11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8D7666-AF09-415A-9AAA-3D2909C146E1}"/>
              </a:ext>
            </a:extLst>
          </p:cNvPr>
          <p:cNvGrpSpPr/>
          <p:nvPr/>
        </p:nvGrpSpPr>
        <p:grpSpPr>
          <a:xfrm>
            <a:off x="5210209" y="2048996"/>
            <a:ext cx="2929906" cy="2227936"/>
            <a:chOff x="4826768" y="1651718"/>
            <a:chExt cx="3934461" cy="2991812"/>
          </a:xfrm>
        </p:grpSpPr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id="{97FB9601-050B-45CB-B4A7-519B64FE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768" y="3879654"/>
              <a:ext cx="3934461" cy="763876"/>
            </a:xfrm>
            <a:custGeom>
              <a:avLst/>
              <a:gdLst>
                <a:gd name="T0" fmla="*/ 2632 w 2632"/>
                <a:gd name="T1" fmla="*/ 460 h 511"/>
                <a:gd name="T2" fmla="*/ 2581 w 2632"/>
                <a:gd name="T3" fmla="*/ 511 h 511"/>
                <a:gd name="T4" fmla="*/ 51 w 2632"/>
                <a:gd name="T5" fmla="*/ 511 h 511"/>
                <a:gd name="T6" fmla="*/ 0 w 2632"/>
                <a:gd name="T7" fmla="*/ 460 h 511"/>
                <a:gd name="T8" fmla="*/ 0 w 2632"/>
                <a:gd name="T9" fmla="*/ 51 h 511"/>
                <a:gd name="T10" fmla="*/ 51 w 2632"/>
                <a:gd name="T11" fmla="*/ 0 h 511"/>
                <a:gd name="T12" fmla="*/ 2581 w 2632"/>
                <a:gd name="T13" fmla="*/ 0 h 511"/>
                <a:gd name="T14" fmla="*/ 2632 w 2632"/>
                <a:gd name="T15" fmla="*/ 51 h 511"/>
                <a:gd name="T16" fmla="*/ 2632 w 2632"/>
                <a:gd name="T17" fmla="*/ 46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2" h="511">
                  <a:moveTo>
                    <a:pt x="2632" y="460"/>
                  </a:moveTo>
                  <a:cubicBezTo>
                    <a:pt x="2632" y="488"/>
                    <a:pt x="2609" y="511"/>
                    <a:pt x="2581" y="511"/>
                  </a:cubicBezTo>
                  <a:cubicBezTo>
                    <a:pt x="51" y="511"/>
                    <a:pt x="51" y="511"/>
                    <a:pt x="51" y="511"/>
                  </a:cubicBezTo>
                  <a:cubicBezTo>
                    <a:pt x="23" y="511"/>
                    <a:pt x="0" y="488"/>
                    <a:pt x="0" y="46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2581" y="0"/>
                    <a:pt x="2581" y="0"/>
                    <a:pt x="2581" y="0"/>
                  </a:cubicBezTo>
                  <a:cubicBezTo>
                    <a:pt x="2609" y="0"/>
                    <a:pt x="2632" y="23"/>
                    <a:pt x="2632" y="51"/>
                  </a:cubicBezTo>
                  <a:cubicBezTo>
                    <a:pt x="2632" y="460"/>
                    <a:pt x="2632" y="460"/>
                    <a:pt x="2632" y="46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3D876FD3-3BC6-487B-B310-6292E285D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707" y="3879654"/>
              <a:ext cx="1597801" cy="763876"/>
            </a:xfrm>
            <a:custGeom>
              <a:avLst/>
              <a:gdLst>
                <a:gd name="T0" fmla="*/ 0 w 958"/>
                <a:gd name="T1" fmla="*/ 0 h 458"/>
                <a:gd name="T2" fmla="*/ 582 w 958"/>
                <a:gd name="T3" fmla="*/ 0 h 458"/>
                <a:gd name="T4" fmla="*/ 958 w 958"/>
                <a:gd name="T5" fmla="*/ 458 h 458"/>
                <a:gd name="T6" fmla="*/ 377 w 958"/>
                <a:gd name="T7" fmla="*/ 458 h 458"/>
                <a:gd name="T8" fmla="*/ 0 w 958"/>
                <a:gd name="T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458">
                  <a:moveTo>
                    <a:pt x="0" y="0"/>
                  </a:moveTo>
                  <a:lnTo>
                    <a:pt x="582" y="0"/>
                  </a:lnTo>
                  <a:lnTo>
                    <a:pt x="958" y="458"/>
                  </a:lnTo>
                  <a:lnTo>
                    <a:pt x="377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48" name="Freeform 107">
              <a:extLst>
                <a:ext uri="{FF2B5EF4-FFF2-40B4-BE49-F238E27FC236}">
                  <a16:creationId xmlns:a16="http://schemas.microsoft.com/office/drawing/2014/main" id="{C82243C5-687F-4A65-915A-CD0E7C829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768" y="1651718"/>
              <a:ext cx="3934461" cy="763876"/>
            </a:xfrm>
            <a:custGeom>
              <a:avLst/>
              <a:gdLst>
                <a:gd name="T0" fmla="*/ 2632 w 2632"/>
                <a:gd name="T1" fmla="*/ 460 h 511"/>
                <a:gd name="T2" fmla="*/ 2581 w 2632"/>
                <a:gd name="T3" fmla="*/ 511 h 511"/>
                <a:gd name="T4" fmla="*/ 51 w 2632"/>
                <a:gd name="T5" fmla="*/ 511 h 511"/>
                <a:gd name="T6" fmla="*/ 0 w 2632"/>
                <a:gd name="T7" fmla="*/ 460 h 511"/>
                <a:gd name="T8" fmla="*/ 0 w 2632"/>
                <a:gd name="T9" fmla="*/ 51 h 511"/>
                <a:gd name="T10" fmla="*/ 51 w 2632"/>
                <a:gd name="T11" fmla="*/ 0 h 511"/>
                <a:gd name="T12" fmla="*/ 2581 w 2632"/>
                <a:gd name="T13" fmla="*/ 0 h 511"/>
                <a:gd name="T14" fmla="*/ 2632 w 2632"/>
                <a:gd name="T15" fmla="*/ 51 h 511"/>
                <a:gd name="T16" fmla="*/ 2632 w 2632"/>
                <a:gd name="T17" fmla="*/ 46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2" h="511">
                  <a:moveTo>
                    <a:pt x="2632" y="460"/>
                  </a:moveTo>
                  <a:cubicBezTo>
                    <a:pt x="2632" y="488"/>
                    <a:pt x="2609" y="511"/>
                    <a:pt x="2581" y="511"/>
                  </a:cubicBezTo>
                  <a:cubicBezTo>
                    <a:pt x="51" y="511"/>
                    <a:pt x="51" y="511"/>
                    <a:pt x="51" y="511"/>
                  </a:cubicBezTo>
                  <a:cubicBezTo>
                    <a:pt x="23" y="511"/>
                    <a:pt x="0" y="488"/>
                    <a:pt x="0" y="46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2581" y="0"/>
                    <a:pt x="2581" y="0"/>
                    <a:pt x="2581" y="0"/>
                  </a:cubicBezTo>
                  <a:cubicBezTo>
                    <a:pt x="2609" y="0"/>
                    <a:pt x="2632" y="23"/>
                    <a:pt x="2632" y="51"/>
                  </a:cubicBezTo>
                  <a:cubicBezTo>
                    <a:pt x="2632" y="460"/>
                    <a:pt x="2632" y="460"/>
                    <a:pt x="2632" y="46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49" name="Freeform 111">
              <a:extLst>
                <a:ext uri="{FF2B5EF4-FFF2-40B4-BE49-F238E27FC236}">
                  <a16:creationId xmlns:a16="http://schemas.microsoft.com/office/drawing/2014/main" id="{280F987B-A30B-407C-AEBB-04FFA2D4A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707" y="1651718"/>
              <a:ext cx="1597801" cy="763876"/>
            </a:xfrm>
            <a:custGeom>
              <a:avLst/>
              <a:gdLst>
                <a:gd name="T0" fmla="*/ 0 w 958"/>
                <a:gd name="T1" fmla="*/ 0 h 458"/>
                <a:gd name="T2" fmla="*/ 582 w 958"/>
                <a:gd name="T3" fmla="*/ 0 h 458"/>
                <a:gd name="T4" fmla="*/ 958 w 958"/>
                <a:gd name="T5" fmla="*/ 458 h 458"/>
                <a:gd name="T6" fmla="*/ 377 w 958"/>
                <a:gd name="T7" fmla="*/ 458 h 458"/>
                <a:gd name="T8" fmla="*/ 0 w 958"/>
                <a:gd name="T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458">
                  <a:moveTo>
                    <a:pt x="0" y="0"/>
                  </a:moveTo>
                  <a:lnTo>
                    <a:pt x="582" y="0"/>
                  </a:lnTo>
                  <a:lnTo>
                    <a:pt x="958" y="458"/>
                  </a:lnTo>
                  <a:lnTo>
                    <a:pt x="377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58" name="Freeform 107">
              <a:extLst>
                <a:ext uri="{FF2B5EF4-FFF2-40B4-BE49-F238E27FC236}">
                  <a16:creationId xmlns:a16="http://schemas.microsoft.com/office/drawing/2014/main" id="{CE5C9053-7D75-4B35-947A-D971DFB74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768" y="2765686"/>
              <a:ext cx="3934461" cy="763876"/>
            </a:xfrm>
            <a:custGeom>
              <a:avLst/>
              <a:gdLst>
                <a:gd name="T0" fmla="*/ 2632 w 2632"/>
                <a:gd name="T1" fmla="*/ 460 h 511"/>
                <a:gd name="T2" fmla="*/ 2581 w 2632"/>
                <a:gd name="T3" fmla="*/ 511 h 511"/>
                <a:gd name="T4" fmla="*/ 51 w 2632"/>
                <a:gd name="T5" fmla="*/ 511 h 511"/>
                <a:gd name="T6" fmla="*/ 0 w 2632"/>
                <a:gd name="T7" fmla="*/ 460 h 511"/>
                <a:gd name="T8" fmla="*/ 0 w 2632"/>
                <a:gd name="T9" fmla="*/ 51 h 511"/>
                <a:gd name="T10" fmla="*/ 51 w 2632"/>
                <a:gd name="T11" fmla="*/ 0 h 511"/>
                <a:gd name="T12" fmla="*/ 2581 w 2632"/>
                <a:gd name="T13" fmla="*/ 0 h 511"/>
                <a:gd name="T14" fmla="*/ 2632 w 2632"/>
                <a:gd name="T15" fmla="*/ 51 h 511"/>
                <a:gd name="T16" fmla="*/ 2632 w 2632"/>
                <a:gd name="T17" fmla="*/ 46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2" h="511">
                  <a:moveTo>
                    <a:pt x="2632" y="460"/>
                  </a:moveTo>
                  <a:cubicBezTo>
                    <a:pt x="2632" y="488"/>
                    <a:pt x="2609" y="511"/>
                    <a:pt x="2581" y="511"/>
                  </a:cubicBezTo>
                  <a:cubicBezTo>
                    <a:pt x="51" y="511"/>
                    <a:pt x="51" y="511"/>
                    <a:pt x="51" y="511"/>
                  </a:cubicBezTo>
                  <a:cubicBezTo>
                    <a:pt x="23" y="511"/>
                    <a:pt x="0" y="488"/>
                    <a:pt x="0" y="46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2581" y="0"/>
                    <a:pt x="2581" y="0"/>
                    <a:pt x="2581" y="0"/>
                  </a:cubicBezTo>
                  <a:cubicBezTo>
                    <a:pt x="2609" y="0"/>
                    <a:pt x="2632" y="23"/>
                    <a:pt x="2632" y="51"/>
                  </a:cubicBezTo>
                  <a:cubicBezTo>
                    <a:pt x="2632" y="460"/>
                    <a:pt x="2632" y="460"/>
                    <a:pt x="2632" y="46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59" name="Freeform 111">
              <a:extLst>
                <a:ext uri="{FF2B5EF4-FFF2-40B4-BE49-F238E27FC236}">
                  <a16:creationId xmlns:a16="http://schemas.microsoft.com/office/drawing/2014/main" id="{3C1CC574-86B0-458B-A9C2-24AC54997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707" y="2765686"/>
              <a:ext cx="1597801" cy="763876"/>
            </a:xfrm>
            <a:custGeom>
              <a:avLst/>
              <a:gdLst>
                <a:gd name="T0" fmla="*/ 0 w 958"/>
                <a:gd name="T1" fmla="*/ 0 h 458"/>
                <a:gd name="T2" fmla="*/ 582 w 958"/>
                <a:gd name="T3" fmla="*/ 0 h 458"/>
                <a:gd name="T4" fmla="*/ 958 w 958"/>
                <a:gd name="T5" fmla="*/ 458 h 458"/>
                <a:gd name="T6" fmla="*/ 377 w 958"/>
                <a:gd name="T7" fmla="*/ 458 h 458"/>
                <a:gd name="T8" fmla="*/ 0 w 958"/>
                <a:gd name="T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458">
                  <a:moveTo>
                    <a:pt x="0" y="0"/>
                  </a:moveTo>
                  <a:lnTo>
                    <a:pt x="582" y="0"/>
                  </a:lnTo>
                  <a:lnTo>
                    <a:pt x="958" y="458"/>
                  </a:lnTo>
                  <a:lnTo>
                    <a:pt x="377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b="1" dirty="0">
                <a:latin typeface="Roboto Bold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30CC682-600D-46E9-B648-09487B578F87}"/>
                </a:ext>
              </a:extLst>
            </p:cNvPr>
            <p:cNvSpPr txBox="1"/>
            <p:nvPr/>
          </p:nvSpPr>
          <p:spPr>
            <a:xfrm>
              <a:off x="5001495" y="1847263"/>
              <a:ext cx="2232302" cy="41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  <a:ea typeface="Lato Light" charset="0"/>
                  <a:cs typeface="Lato Light" charset="0"/>
                </a:rPr>
                <a:t>Microbiomes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2F36A9-DF82-44CF-903E-AD7800715F3D}"/>
                </a:ext>
              </a:extLst>
            </p:cNvPr>
            <p:cNvSpPr txBox="1"/>
            <p:nvPr/>
          </p:nvSpPr>
          <p:spPr>
            <a:xfrm>
              <a:off x="5001495" y="2967905"/>
              <a:ext cx="2338480" cy="41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  <a:ea typeface="Lato Light" charset="0"/>
                  <a:cs typeface="Lato Light" charset="0"/>
                </a:rPr>
                <a:t>Oligonucleotides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292130B-5ACE-4774-BABD-B1383B6C7BD3}"/>
                </a:ext>
              </a:extLst>
            </p:cNvPr>
            <p:cNvSpPr txBox="1"/>
            <p:nvPr/>
          </p:nvSpPr>
          <p:spPr>
            <a:xfrm>
              <a:off x="4945517" y="4072795"/>
              <a:ext cx="2338480" cy="41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  <a:ea typeface="Lato Light" charset="0"/>
                  <a:cs typeface="Lato Light" charset="0"/>
                </a:rPr>
                <a:t>Exosomes</a:t>
              </a:r>
            </a:p>
          </p:txBody>
        </p: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2498E223-9775-403D-9AE3-8B1EAD0EC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480" y="1770557"/>
              <a:ext cx="533349" cy="53865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C68523F2-3B40-4ED2-987A-CD1B80024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55562" y="3965468"/>
              <a:ext cx="496012" cy="566871"/>
            </a:xfrm>
            <a:prstGeom prst="rect">
              <a:avLst/>
            </a:prstGeom>
          </p:spPr>
        </p:pic>
        <p:pic>
          <p:nvPicPr>
            <p:cNvPr id="1026" name="Picture 2" descr="Antisense oligonucleotides-based knock-down | ZeClinics®">
              <a:extLst>
                <a:ext uri="{FF2B5EF4-FFF2-40B4-BE49-F238E27FC236}">
                  <a16:creationId xmlns:a16="http://schemas.microsoft.com/office/drawing/2014/main" id="{879D6C8A-C140-432E-9E32-69484F283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78" b="97778" l="4000" r="96889">
                          <a14:foregroundMark x1="22667" y1="32000" x2="22667" y2="32000"/>
                          <a14:foregroundMark x1="72444" y1="9333" x2="72444" y2="9333"/>
                          <a14:foregroundMark x1="97333" y1="46222" x2="97333" y2="46222"/>
                          <a14:foregroundMark x1="40000" y1="92889" x2="40000" y2="92889"/>
                          <a14:foregroundMark x1="29778" y1="92000" x2="29778" y2="92000"/>
                          <a14:foregroundMark x1="40000" y1="96444" x2="40000" y2="96444"/>
                          <a14:foregroundMark x1="52444" y1="98222" x2="52444" y2="98222"/>
                          <a14:foregroundMark x1="4889" y1="67556" x2="4889" y2="67556"/>
                          <a14:foregroundMark x1="4444" y1="39111" x2="4444" y2="39111"/>
                          <a14:foregroundMark x1="52444" y1="1778" x2="52444" y2="1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377" y="2853424"/>
              <a:ext cx="550176" cy="550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466387"/>
      </p:ext>
    </p:extLst>
  </p:cSld>
  <p:clrMapOvr>
    <a:masterClrMapping/>
  </p:clrMapOvr>
</p:sld>
</file>

<file path=ppt/theme/theme1.xml><?xml version="1.0" encoding="utf-8"?>
<a:theme xmlns:a="http://schemas.openxmlformats.org/drawingml/2006/main" name="ispe-power-point-template (1)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FA9E34A-9B39-4A22-94BA-D50E6F19186F}"/>
    </a:ext>
  </a:extLst>
</a:theme>
</file>

<file path=ppt/theme/theme2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464646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B196676E-C01E-43AF-A3BE-A040EBEB3FFA}"/>
    </a:ext>
  </a:extLst>
</a:theme>
</file>

<file path=ppt/theme/theme3.xml><?xml version="1.0" encoding="utf-8"?>
<a:theme xmlns:a="http://schemas.openxmlformats.org/drawingml/2006/main" name="ISPE content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3B8E42B-494B-421B-8BD1-8185E8198E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ispe-power-point-template (1)</Template>
  <TotalTime>11137</TotalTime>
  <Words>712</Words>
  <Application>Microsoft Office PowerPoint</Application>
  <PresentationFormat>On-screen Show (4:3)</PresentationFormat>
  <Paragraphs>325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Roboto</vt:lpstr>
      <vt:lpstr>Roboto Bold</vt:lpstr>
      <vt:lpstr>Verdana</vt:lpstr>
      <vt:lpstr>ispe-power-point-template (1)</vt:lpstr>
      <vt:lpstr>ISPE section</vt:lpstr>
      <vt:lpstr>ISPE content</vt:lpstr>
      <vt:lpstr>Avoid the pitfalls of pivoting between modalities</vt:lpstr>
      <vt:lpstr>AGENDA</vt:lpstr>
      <vt:lpstr>PowerPoint Presentation</vt:lpstr>
      <vt:lpstr>INDUSTRY UPDATES</vt:lpstr>
      <vt:lpstr>PowerPoint Presentation</vt:lpstr>
      <vt:lpstr>PowerPoint Presentation</vt:lpstr>
      <vt:lpstr>PowerPoint Presentation</vt:lpstr>
      <vt:lpstr>NOVEL THERAPIES OVERVIEW</vt:lpstr>
      <vt:lpstr>PowerPoint Presentation</vt:lpstr>
      <vt:lpstr>PowerPoint Presentation</vt:lpstr>
      <vt:lpstr>PowerPoint Presentation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</vt:vector>
  </TitlesOfParts>
  <Company>FirstPoint,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Carroll</dc:creator>
  <cp:lastModifiedBy>Thompson, Emily</cp:lastModifiedBy>
  <cp:revision>69</cp:revision>
  <dcterms:created xsi:type="dcterms:W3CDTF">2017-01-20T19:50:04Z</dcterms:created>
  <dcterms:modified xsi:type="dcterms:W3CDTF">2022-01-21T14:23:20Z</dcterms:modified>
</cp:coreProperties>
</file>