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4" r:id="rId6"/>
  </p:sldMasterIdLst>
  <p:notesMasterIdLst>
    <p:notesMasterId r:id="rId19"/>
  </p:notesMasterIdLst>
  <p:sldIdLst>
    <p:sldId id="256" r:id="rId7"/>
    <p:sldId id="258" r:id="rId8"/>
    <p:sldId id="271" r:id="rId9"/>
    <p:sldId id="267" r:id="rId10"/>
    <p:sldId id="264" r:id="rId11"/>
    <p:sldId id="272" r:id="rId12"/>
    <p:sldId id="266" r:id="rId13"/>
    <p:sldId id="270" r:id="rId14"/>
    <p:sldId id="268" r:id="rId15"/>
    <p:sldId id="259" r:id="rId16"/>
    <p:sldId id="261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9949D-94B4-4F66-BA91-2F6679C217C2}" v="130" dt="2022-02-08T15:19:5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05" autoAdjust="0"/>
  </p:normalViewPr>
  <p:slideViewPr>
    <p:cSldViewPr snapToGrid="0">
      <p:cViewPr varScale="1">
        <p:scale>
          <a:sx n="89" d="100"/>
          <a:sy n="89" d="100"/>
        </p:scale>
        <p:origin x="22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35B9F-69B6-4ADC-AFD8-C10B5AE65F4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436BE-C255-49FE-BCA1-243B0641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8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version was submitted to Wes Champion – Head of Education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say something about our companies?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both contribute to each slide-Sort of a point counter point?  </a:t>
            </a:r>
          </a:p>
          <a:p>
            <a:r>
              <a:rPr lang="en-US" dirty="0"/>
              <a:t>Pending inclement weather preparations 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heading/title</a:t>
            </a:r>
          </a:p>
          <a:p>
            <a:r>
              <a:rPr lang="en-US" dirty="0"/>
              <a:t>Overlay with hurricanes in U.S.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2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and personnel protection –SR – failed batch, </a:t>
            </a:r>
          </a:p>
          <a:p>
            <a:r>
              <a:rPr lang="en-US" dirty="0"/>
              <a:t>Post work involved with momentary – Agitator, equip resetting, nuisance is mild, </a:t>
            </a:r>
          </a:p>
          <a:p>
            <a:r>
              <a:rPr lang="en-US" dirty="0"/>
              <a:t>Critical equip on UPS</a:t>
            </a:r>
          </a:p>
          <a:p>
            <a:r>
              <a:rPr lang="en-US" dirty="0"/>
              <a:t>Investigation team looking at reasons why let alone product lost batch</a:t>
            </a:r>
          </a:p>
          <a:p>
            <a:r>
              <a:rPr lang="en-US" dirty="0"/>
              <a:t>Complexity adding to reliability of power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8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Tangible – The real, measurable costs associated with downtime due to a power outage.</a:t>
            </a:r>
          </a:p>
          <a:p>
            <a:r>
              <a:rPr lang="en-US" dirty="0"/>
              <a:t>Intangible – Harder to quantify, but absolutely no less important.</a:t>
            </a:r>
          </a:p>
          <a:p>
            <a:endParaRPr lang="en-US" dirty="0"/>
          </a:p>
          <a:p>
            <a:r>
              <a:rPr lang="en-US" dirty="0"/>
              <a:t>Even a single power outage can have a significant and last effect on revenue, productivity, capacity and labor.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Why and How</a:t>
            </a:r>
          </a:p>
          <a:p>
            <a:r>
              <a:rPr lang="en-US" dirty="0"/>
              <a:t>Where does Fujifilm come into, working with LAM introduction, internal initiative to bring recommendations, included Duke,</a:t>
            </a:r>
          </a:p>
          <a:p>
            <a:r>
              <a:rPr lang="en-US" dirty="0"/>
              <a:t>Problem statement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Duke provide overview of solution(s), references,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 pics?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36BE-C255-49FE-BCA1-243B06417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Information, Conference and Date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Subtitle</a:t>
            </a:r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Subtitle</a:t>
            </a:r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Relationship Id="rId9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PRESENTATION TITLE</a:t>
            </a:r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CF42BD5-8FFC-4DB3-8112-BC1EFAC602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17" y="411260"/>
            <a:ext cx="1187461" cy="660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6841C54-AB04-4BE4-9763-A46525216A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1566" y="340821"/>
            <a:ext cx="1628001" cy="8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hyperlink" Target="mailto:Stephenie.Robertson@Fujifilm.com" TargetMode="External"/><Relationship Id="rId4" Type="http://schemas.openxmlformats.org/officeDocument/2006/relationships/hyperlink" Target="mailto:Eric.Bennett@Duke-Energy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389" y="1817211"/>
            <a:ext cx="4929169" cy="1529671"/>
          </a:xfrm>
        </p:spPr>
        <p:txBody>
          <a:bodyPr/>
          <a:lstStyle/>
          <a:p>
            <a:r>
              <a:rPr lang="en-US" sz="2400" dirty="0"/>
              <a:t>Beyond Transformation –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Hidden benefits of building resiliency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390" y="3336096"/>
            <a:ext cx="5293154" cy="3312263"/>
          </a:xfrm>
        </p:spPr>
        <p:txBody>
          <a:bodyPr lIns="0" tIns="0" rIns="0" bIns="0" anchor="t"/>
          <a:lstStyle/>
          <a:p>
            <a:endParaRPr lang="en-US" sz="1800" b="1" dirty="0"/>
          </a:p>
          <a:p>
            <a:r>
              <a:rPr lang="en-US" sz="1800" b="1" dirty="0"/>
              <a:t>Stephenie Robertson </a:t>
            </a:r>
          </a:p>
          <a:p>
            <a:r>
              <a:rPr lang="en-US" sz="1800" b="1" dirty="0"/>
              <a:t>Fujifilm Diosynth Biotechnologies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Eric Bennett</a:t>
            </a:r>
          </a:p>
          <a:p>
            <a:r>
              <a:rPr lang="en-US" sz="1800" b="1" dirty="0"/>
              <a:t>Duke Energy Sustainable Solutions</a:t>
            </a:r>
            <a:endParaRPr lang="en-US" sz="1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outdoor, tree, grass, sky&#10;&#10;Description automatically generated">
            <a:extLst>
              <a:ext uri="{FF2B5EF4-FFF2-40B4-BE49-F238E27FC236}">
                <a16:creationId xmlns:a16="http://schemas.microsoft.com/office/drawing/2014/main" id="{8AFFFA70-DA87-4E8D-9CF4-A62E9BF07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r="1" b="10851"/>
          <a:stretch/>
        </p:blipFill>
        <p:spPr>
          <a:xfrm>
            <a:off x="379679" y="1714499"/>
            <a:ext cx="8380677" cy="4380178"/>
          </a:xfrm>
          <a:noFill/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880C2F1-59BB-4BEB-8BD0-12A653D4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7278" y="6229067"/>
            <a:ext cx="304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77431CD-109D-4799-81C2-761F8C28FE26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C3C7725-1F2A-40C9-B833-2BB8E4AC2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380677" cy="945885"/>
          </a:xfrm>
        </p:spPr>
        <p:txBody>
          <a:bodyPr/>
          <a:lstStyle/>
          <a:p>
            <a:r>
              <a:rPr lang="en-US" dirty="0"/>
              <a:t>Site Images</a:t>
            </a:r>
          </a:p>
        </p:txBody>
      </p:sp>
    </p:spTree>
    <p:extLst>
      <p:ext uri="{BB962C8B-B14F-4D97-AF65-F5344CB8AC3E}">
        <p14:creationId xmlns:p14="http://schemas.microsoft.com/office/powerpoint/2010/main" val="274517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F6D3DE-A4D8-4D36-B86B-0C859DA7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9" y="1194099"/>
            <a:ext cx="7201104" cy="4806736"/>
          </a:xfr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BC9AC6FE-6142-47A9-A60E-F9FCB6AF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77431CD-109D-4799-81C2-761F8C28FE26}" type="slidenum">
              <a:rPr lang="en-CA" smtClean="0"/>
              <a:pPr>
                <a:spcAft>
                  <a:spcPts val="600"/>
                </a:spcAft>
              </a:pPr>
              <a:t>11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90B5C-F7FE-4281-AC49-94EB68470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380677" cy="945885"/>
          </a:xfrm>
        </p:spPr>
        <p:txBody>
          <a:bodyPr/>
          <a:lstStyle/>
          <a:p>
            <a:r>
              <a:rPr lang="en-US" dirty="0"/>
              <a:t>Site Images</a:t>
            </a:r>
          </a:p>
        </p:txBody>
      </p:sp>
    </p:spTree>
    <p:extLst>
      <p:ext uri="{BB962C8B-B14F-4D97-AF65-F5344CB8AC3E}">
        <p14:creationId xmlns:p14="http://schemas.microsoft.com/office/powerpoint/2010/main" val="174104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FC6CA-CC18-4A64-AD3B-B1A554B8D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5" y="4116008"/>
            <a:ext cx="1144272" cy="1430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C2031-B093-4FFC-9C5C-EA53359CF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5" y="1839755"/>
            <a:ext cx="1302918" cy="1302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04E32B-3E50-4B94-8C30-4C3837E180F1}"/>
              </a:ext>
            </a:extLst>
          </p:cNvPr>
          <p:cNvSpPr txBox="1"/>
          <p:nvPr/>
        </p:nvSpPr>
        <p:spPr>
          <a:xfrm>
            <a:off x="1966266" y="4029944"/>
            <a:ext cx="69926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Eric Bennett, Key Segment Manager II – Pharmaceuticals and LifeSciences</a:t>
            </a:r>
          </a:p>
          <a:p>
            <a:r>
              <a:rPr lang="en-US" sz="1600" dirty="0"/>
              <a:t>Duke Energy Sustainable Solutions</a:t>
            </a:r>
          </a:p>
          <a:p>
            <a:r>
              <a:rPr lang="en-US" sz="1600" dirty="0"/>
              <a:t>517-672-0340</a:t>
            </a:r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Eric.Bennett@Duke-Energy.com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C4A48-DD3D-4E87-B541-941007CE1665}"/>
              </a:ext>
            </a:extLst>
          </p:cNvPr>
          <p:cNvSpPr txBox="1"/>
          <p:nvPr/>
        </p:nvSpPr>
        <p:spPr>
          <a:xfrm>
            <a:off x="1966266" y="1860476"/>
            <a:ext cx="71777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Stephenie Robertson, VP, Operations – Engineering, Supply Chain and EHS </a:t>
            </a:r>
          </a:p>
          <a:p>
            <a:r>
              <a:rPr lang="en-US" sz="1600" dirty="0"/>
              <a:t>Fujifilm Diosynth Technologies</a:t>
            </a:r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Stephenie.Robertson@Fujifilm.com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42E5C-D998-47CE-B994-68C820D2DF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80" y="4564844"/>
            <a:ext cx="1404141" cy="150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32951E9-29BE-4321-BA27-52F5CCFC4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79" y="2413406"/>
            <a:ext cx="1404141" cy="14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773DA-999E-4028-9B61-152AAC48FC83}"/>
              </a:ext>
            </a:extLst>
          </p:cNvPr>
          <p:cNvSpPr txBox="1"/>
          <p:nvPr/>
        </p:nvSpPr>
        <p:spPr>
          <a:xfrm>
            <a:off x="704088" y="3842720"/>
            <a:ext cx="805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27295-D028-490C-8931-9217170D39F2}"/>
              </a:ext>
            </a:extLst>
          </p:cNvPr>
          <p:cNvSpPr txBox="1"/>
          <p:nvPr/>
        </p:nvSpPr>
        <p:spPr>
          <a:xfrm>
            <a:off x="989704" y="1613647"/>
            <a:ext cx="76033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Causes of Power Disruption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Top Four Reasons for a Robust Resiliency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Impacts of Unplanned Downtime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Fujifilm Diosynth Biotechnologies – Resiliency Planning and Overview</a:t>
            </a:r>
          </a:p>
        </p:txBody>
      </p:sp>
    </p:spTree>
    <p:extLst>
      <p:ext uri="{BB962C8B-B14F-4D97-AF65-F5344CB8AC3E}">
        <p14:creationId xmlns:p14="http://schemas.microsoft.com/office/powerpoint/2010/main" val="43254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1E13F-268C-4EDB-BCB9-9AF3D43C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361" y="1075765"/>
            <a:ext cx="5627148" cy="51012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69F6-D9A9-4D2E-8BE6-445AA66E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 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ED299-57CB-4B55-97CB-68A4355A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3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D6235-BA89-4B0F-8042-84D418CF1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Causes of Power Disruption</a:t>
            </a:r>
          </a:p>
        </p:txBody>
      </p:sp>
    </p:spTree>
    <p:extLst>
      <p:ext uri="{BB962C8B-B14F-4D97-AF65-F5344CB8AC3E}">
        <p14:creationId xmlns:p14="http://schemas.microsoft.com/office/powerpoint/2010/main" val="214901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CB9539-9BB0-4202-AA60-3AF13DDDE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602" y="1567209"/>
            <a:ext cx="8380676" cy="40263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7A454-2ACB-4041-A014-86E87C19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4</a:t>
            </a:fld>
            <a:endParaRPr lang="en-CA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3A294F-A93E-4D1C-A399-CB5FD68F9491}"/>
              </a:ext>
            </a:extLst>
          </p:cNvPr>
          <p:cNvSpPr txBox="1">
            <a:spLocks/>
          </p:cNvSpPr>
          <p:nvPr/>
        </p:nvSpPr>
        <p:spPr>
          <a:xfrm>
            <a:off x="532079" y="534726"/>
            <a:ext cx="8380677" cy="9458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 Disruption</a:t>
            </a:r>
          </a:p>
        </p:txBody>
      </p:sp>
    </p:spTree>
    <p:extLst>
      <p:ext uri="{BB962C8B-B14F-4D97-AF65-F5344CB8AC3E}">
        <p14:creationId xmlns:p14="http://schemas.microsoft.com/office/powerpoint/2010/main" val="400259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233C61-0757-458C-B166-1EE3F19F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77" y="1405406"/>
            <a:ext cx="3917117" cy="288250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Reduce negative impacts from possible catastrophic failure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Personnel safety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Reduce nuisance failures – i.e., short duration/momentary power interruptions causing equipment to trip offline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Avoid unnecessary costs of downtime</a:t>
            </a:r>
            <a:endParaRPr lang="en-US" sz="1800" dirty="0"/>
          </a:p>
          <a:p>
            <a:pPr algn="ctr"/>
            <a:endParaRPr lang="en-US" sz="1600" i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DD8A4-2809-465F-B189-CF5E5FA5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5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D3804-4A0C-4D73-B472-D381697E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Robust Building Resiliency</a:t>
            </a:r>
          </a:p>
        </p:txBody>
      </p:sp>
      <p:pic>
        <p:nvPicPr>
          <p:cNvPr id="7" name="Picture Placeholder 6" descr="A picture containing tree, outdoor, several&#10;&#10;Description automatically generated">
            <a:extLst>
              <a:ext uri="{FF2B5EF4-FFF2-40B4-BE49-F238E27FC236}">
                <a16:creationId xmlns:a16="http://schemas.microsoft.com/office/drawing/2014/main" id="{D472950E-BB7C-4F56-AC07-461BCEE845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21193"/>
          <a:stretch>
            <a:fillRect/>
          </a:stretch>
        </p:blipFill>
        <p:spPr>
          <a:xfrm>
            <a:off x="4570017" y="1405406"/>
            <a:ext cx="4482043" cy="438017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A70E3E-9403-4082-A299-F3D41719BD9B}"/>
              </a:ext>
            </a:extLst>
          </p:cNvPr>
          <p:cNvSpPr/>
          <p:nvPr/>
        </p:nvSpPr>
        <p:spPr>
          <a:xfrm>
            <a:off x="91940" y="4406110"/>
            <a:ext cx="4350139" cy="1508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B050"/>
                </a:solidFill>
              </a:rPr>
              <a:t>On average, U.S. electricity customers experienced just over eight hours of electric power interruptions in 2020, the most since we began collecting electricity reliability data in 2013.  </a:t>
            </a:r>
          </a:p>
          <a:p>
            <a:pPr algn="ctr"/>
            <a:r>
              <a:rPr lang="en-US" sz="1200" i="1" dirty="0">
                <a:solidFill>
                  <a:srgbClr val="00B050"/>
                </a:solidFill>
              </a:rPr>
              <a:t>Source:  EIA</a:t>
            </a:r>
          </a:p>
        </p:txBody>
      </p:sp>
    </p:spTree>
    <p:extLst>
      <p:ext uri="{BB962C8B-B14F-4D97-AF65-F5344CB8AC3E}">
        <p14:creationId xmlns:p14="http://schemas.microsoft.com/office/powerpoint/2010/main" val="305967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A3197E-7A9D-41E4-A7FF-6852F57B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10" y="1714499"/>
            <a:ext cx="4099718" cy="4380178"/>
          </a:xfrm>
        </p:spPr>
        <p:txBody>
          <a:bodyPr/>
          <a:lstStyle/>
          <a:p>
            <a:r>
              <a:rPr lang="en-US" u="sng" dirty="0"/>
              <a:t>Tangible Costs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Productivity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Equipment Damage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Product/Inventory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Direct Labor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Capacity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Delivery Delays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Materials Damage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Revenue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Customer Loss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677C9-6C06-4989-95C6-A37D2D55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083D6-1892-429E-88D8-EAD89489568F}"/>
              </a:ext>
            </a:extLst>
          </p:cNvPr>
          <p:cNvSpPr txBox="1"/>
          <p:nvPr/>
        </p:nvSpPr>
        <p:spPr>
          <a:xfrm>
            <a:off x="4655127" y="1714499"/>
            <a:ext cx="43465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/>
                </a:solidFill>
              </a:rPr>
              <a:t>Intangible Costs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Employee Stress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Company Reputation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Human Lives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Employee Health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Stock Price/Investment Loss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Customer Perception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Service Fees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accent1"/>
                </a:solidFill>
              </a:rPr>
              <a:t>Slower Responsiveness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5430FFD-3BBB-4AA5-8D1D-6ED7A42B3280}"/>
              </a:ext>
            </a:extLst>
          </p:cNvPr>
          <p:cNvSpPr txBox="1">
            <a:spLocks/>
          </p:cNvSpPr>
          <p:nvPr/>
        </p:nvSpPr>
        <p:spPr>
          <a:xfrm>
            <a:off x="413741" y="534726"/>
            <a:ext cx="8380677" cy="9458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Impacts from Unplanned Downtime</a:t>
            </a:r>
          </a:p>
        </p:txBody>
      </p:sp>
    </p:spTree>
    <p:extLst>
      <p:ext uri="{BB962C8B-B14F-4D97-AF65-F5344CB8AC3E}">
        <p14:creationId xmlns:p14="http://schemas.microsoft.com/office/powerpoint/2010/main" val="273782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362E4D-BF74-437B-B0FB-E34C0DAC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46" y="1553132"/>
            <a:ext cx="8142126" cy="4105387"/>
          </a:xfrm>
        </p:spPr>
        <p:txBody>
          <a:bodyPr/>
          <a:lstStyle/>
          <a:p>
            <a:pPr>
              <a:lnSpc>
                <a:spcPts val="1900"/>
              </a:lnSpc>
            </a:pPr>
            <a:r>
              <a:rPr lang="en-US" sz="2000" dirty="0"/>
              <a:t>Prevailing Situation: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current emergency power system was no longer meeting the needs of the facilities and operational objectives.</a:t>
            </a:r>
          </a:p>
          <a:p>
            <a:endParaRPr lang="en-US" sz="1800" b="0" dirty="0"/>
          </a:p>
          <a:p>
            <a:r>
              <a:rPr lang="en-US" sz="1800" b="0" dirty="0"/>
              <a:t>Initial assessment of current system revealed:</a:t>
            </a:r>
          </a:p>
          <a:p>
            <a:endParaRPr lang="en-US" sz="1800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Mismatched system requirements.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Poor performance leading to increased costs and downtime.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Lack of adequate maintenance program.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Campus expansions outgrew the initial resiliency design.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Costs time, money and potentially, reputation.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/>
              <a:t>Batch materials scrapped, testing default, internal investigations.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5B2D99-701E-4D50-A6CD-E4F880E0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7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978F5-DB61-4490-9570-167847218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Fujifilm Diosynth Biotechnologies </a:t>
            </a:r>
          </a:p>
          <a:p>
            <a:r>
              <a:rPr lang="en-US" sz="1800" dirty="0"/>
              <a:t>Location – RTP, NC</a:t>
            </a:r>
            <a:endParaRPr lang="en-US" sz="18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6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BE1D76-0FD3-4531-A3DB-36276061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78" y="1403613"/>
            <a:ext cx="7956453" cy="4380178"/>
          </a:xfrm>
        </p:spPr>
        <p:txBody>
          <a:bodyPr/>
          <a:lstStyle/>
          <a:p>
            <a:r>
              <a:rPr lang="en-US" dirty="0"/>
              <a:t>The Challenge:  </a:t>
            </a:r>
          </a:p>
          <a:p>
            <a:r>
              <a:rPr lang="en-US" dirty="0"/>
              <a:t>Design a campus resiliency solution that met operational and financial objectives.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Supports critical infrastructure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Site utilities – high purity water systems, chillers, boilers, air compressors, etc.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Processing equipment – bioreactors, fermenters, etc.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Product and raw material cold storage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Reliable source of emergency power, managed by energy subject matter experts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Operation, maintenance and fueling all maintained by Duke Energy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Meets budget constraints 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No capital investment for new generators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Monthly fee as operational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Designed for onsite expansion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Modular design allows for future expansion of emergency power system</a:t>
            </a:r>
          </a:p>
          <a:p>
            <a:pPr marL="499062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Install occurred during a major manufacturing facility expansion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6E864-B18E-4EDA-9E3C-B4C0CA68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8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31224-FC07-44C8-BAD9-460A801F6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380677" cy="620851"/>
          </a:xfrm>
        </p:spPr>
        <p:txBody>
          <a:bodyPr/>
          <a:lstStyle/>
          <a:p>
            <a:r>
              <a:rPr lang="en-US" sz="2400" dirty="0"/>
              <a:t>Fujifilm Diosynth Biotechnologies </a:t>
            </a:r>
          </a:p>
          <a:p>
            <a:r>
              <a:rPr lang="en-US" sz="1800" dirty="0"/>
              <a:t>Location – RTP, NC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9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FA4CFD-A32C-479F-B68B-46F61D1C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27" y="1970596"/>
            <a:ext cx="3834702" cy="3053227"/>
          </a:xfrm>
        </p:spPr>
        <p:txBody>
          <a:bodyPr/>
          <a:lstStyle/>
          <a:p>
            <a:r>
              <a:rPr lang="en-US" sz="1600" i="1" dirty="0"/>
              <a:t>Solution:</a:t>
            </a:r>
          </a:p>
          <a:p>
            <a:pPr>
              <a:lnSpc>
                <a:spcPts val="1700"/>
              </a:lnSpc>
            </a:pPr>
            <a:r>
              <a:rPr lang="en-US" sz="1600" b="0" dirty="0"/>
              <a:t>Collaboration with Fujifilm’s architectural and engineering firms</a:t>
            </a:r>
            <a:endParaRPr lang="en-US" sz="1600" b="0" dirty="0">
              <a:cs typeface="Arial"/>
            </a:endParaRPr>
          </a:p>
          <a:p>
            <a:pPr>
              <a:lnSpc>
                <a:spcPts val="1700"/>
              </a:lnSpc>
            </a:pPr>
            <a:r>
              <a:rPr lang="en-US" sz="1600" b="0" dirty="0"/>
              <a:t>Designed 5MW backup power system supporting existing facilities and planned expansion</a:t>
            </a:r>
            <a:endParaRPr lang="en-US" sz="1600" b="0" dirty="0">
              <a:cs typeface="Arial"/>
            </a:endParaRPr>
          </a:p>
          <a:p>
            <a:pPr>
              <a:lnSpc>
                <a:spcPts val="1700"/>
              </a:lnSpc>
            </a:pPr>
            <a:r>
              <a:rPr lang="en-US" sz="1600" b="0" dirty="0"/>
              <a:t>Equipment included generators, switch gear, monitoring equipment, electrical panels, fuel tank, battery and charger</a:t>
            </a:r>
            <a:endParaRPr lang="en-US" sz="1600" b="0" dirty="0">
              <a:cs typeface="Arial"/>
            </a:endParaRPr>
          </a:p>
          <a:p>
            <a:pPr>
              <a:lnSpc>
                <a:spcPts val="1700"/>
              </a:lnSpc>
            </a:pPr>
            <a:r>
              <a:rPr lang="en-US" sz="1600" b="0" dirty="0"/>
              <a:t>Project timeline = 15 months from  contract signature to turnover</a:t>
            </a:r>
          </a:p>
          <a:p>
            <a:r>
              <a:rPr lang="en-US" sz="1600" b="0" dirty="0">
                <a:cs typeface="Arial"/>
              </a:rPr>
              <a:t>	</a:t>
            </a:r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5B63B-8D6A-4637-8778-640483B7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9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32FA5-488F-4118-8633-0D2839545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Fujifilm Diosynth Biotechnologies</a:t>
            </a:r>
          </a:p>
          <a:p>
            <a:r>
              <a:rPr lang="en-US" sz="1800" dirty="0"/>
              <a:t>Location – Morrisville, NC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1DB19ED-D6B3-403C-8709-029113622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2" t="31187" r="14392"/>
          <a:stretch/>
        </p:blipFill>
        <p:spPr>
          <a:xfrm>
            <a:off x="4421393" y="1716817"/>
            <a:ext cx="4130936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851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FA2BBB8BE5A4F95FF328B5D473DD9" ma:contentTypeVersion="11" ma:contentTypeDescription="Create a new document." ma:contentTypeScope="" ma:versionID="4a7aa33e797f342aaf6182de22ffe951">
  <xsd:schema xmlns:xsd="http://www.w3.org/2001/XMLSchema" xmlns:xs="http://www.w3.org/2001/XMLSchema" xmlns:p="http://schemas.microsoft.com/office/2006/metadata/properties" xmlns:ns2="b2c4c0a0-2ee2-4615-9138-eff8bfa63312" xmlns:ns3="d13acb48-1266-49a9-b310-b96b33958dbd" targetNamespace="http://schemas.microsoft.com/office/2006/metadata/properties" ma:root="true" ma:fieldsID="5fc70e4fc05f524fe226a36500adc18e" ns2:_="" ns3:_="">
    <xsd:import namespace="b2c4c0a0-2ee2-4615-9138-eff8bfa63312"/>
    <xsd:import namespace="d13acb48-1266-49a9-b310-b96b33958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4c0a0-2ee2-4615-9138-eff8bfa63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acb48-1266-49a9-b310-b96b33958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BD4B34-D500-4DFB-833B-558E9E1C11EF}">
  <ds:schemaRefs>
    <ds:schemaRef ds:uri="http://purl.org/dc/elements/1.1/"/>
    <ds:schemaRef ds:uri="d13acb48-1266-49a9-b310-b96b33958dbd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b2c4c0a0-2ee2-4615-9138-eff8bfa6331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B8672A-F6E5-4596-B9E7-C3E5DE028788}">
  <ds:schemaRefs>
    <ds:schemaRef ds:uri="b2c4c0a0-2ee2-4615-9138-eff8bfa63312"/>
    <ds:schemaRef ds:uri="d13acb48-1266-49a9-b310-b96b33958d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E4FC78-B39F-46D5-841B-BEDFA04409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 (1)</Template>
  <TotalTime>2122</TotalTime>
  <Words>683</Words>
  <Application>Microsoft Office PowerPoint</Application>
  <PresentationFormat>On-screen Show (4:3)</PresentationFormat>
  <Paragraphs>139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ispe-power-point-template (1)</vt:lpstr>
      <vt:lpstr>ISPE section</vt:lpstr>
      <vt:lpstr>ISPE content</vt:lpstr>
      <vt:lpstr>Beyond Transformation –  The Hidden benefits of building resiliency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FirstPoint,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Carroll</dc:creator>
  <cp:lastModifiedBy>Case, Jana</cp:lastModifiedBy>
  <cp:revision>7</cp:revision>
  <dcterms:created xsi:type="dcterms:W3CDTF">2017-01-20T19:50:04Z</dcterms:created>
  <dcterms:modified xsi:type="dcterms:W3CDTF">2022-02-08T15:21:45Z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0x01010022EFA2BBB8BE5A4F95FF328B5D473DD9</vt:lpwstr>
  </property>
</Properties>
</file>