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22"/>
  </p:notesMasterIdLst>
  <p:sldIdLst>
    <p:sldId id="256" r:id="rId4"/>
    <p:sldId id="2733" r:id="rId5"/>
    <p:sldId id="2687" r:id="rId6"/>
    <p:sldId id="270" r:id="rId7"/>
    <p:sldId id="2720" r:id="rId8"/>
    <p:sldId id="2734" r:id="rId9"/>
    <p:sldId id="281" r:id="rId10"/>
    <p:sldId id="288" r:id="rId11"/>
    <p:sldId id="282" r:id="rId12"/>
    <p:sldId id="2728" r:id="rId13"/>
    <p:sldId id="286" r:id="rId14"/>
    <p:sldId id="283" r:id="rId15"/>
    <p:sldId id="2735" r:id="rId16"/>
    <p:sldId id="269" r:id="rId17"/>
    <p:sldId id="277" r:id="rId18"/>
    <p:sldId id="284" r:id="rId19"/>
    <p:sldId id="295" r:id="rId20"/>
    <p:sldId id="27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65"/>
    <a:srgbClr val="009FDA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69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30287744044031E-2"/>
          <c:y val="0"/>
          <c:w val="0.94710031565495345"/>
          <c:h val="0.92505938774595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Industry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TRIR</c:v>
                </c:pt>
                <c:pt idx="1">
                  <c:v>DART</c:v>
                </c:pt>
                <c:pt idx="2">
                  <c:v>LTIR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2.6</c:v>
                </c:pt>
                <c:pt idx="1">
                  <c:v>1.5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C-485C-8208-B01B61C02B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Novo Nordisk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TRIR</c:v>
                </c:pt>
                <c:pt idx="1">
                  <c:v>DART</c:v>
                </c:pt>
                <c:pt idx="2">
                  <c:v>LTIR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0.81</c:v>
                </c:pt>
                <c:pt idx="1">
                  <c:v>0.17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C-485C-8208-B01B61C0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26688"/>
        <c:axId val="101428224"/>
      </c:barChart>
      <c:catAx>
        <c:axId val="10142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28224"/>
        <c:crosses val="autoZero"/>
        <c:auto val="1"/>
        <c:lblAlgn val="ctr"/>
        <c:lblOffset val="100"/>
        <c:noMultiLvlLbl val="0"/>
      </c:catAx>
      <c:valAx>
        <c:axId val="10142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266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HSE Incidents</a:t>
            </a:r>
            <a:r>
              <a:rPr lang="en-US" baseline="0"/>
              <a:t> Trend vs. Corrective Actions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423697037870261E-2"/>
          <c:y val="0.13989571075713089"/>
          <c:w val="0.90131641633031168"/>
          <c:h val="0.71446113127598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'Recordable-TRIR-DART'!$B$4</c:f>
              <c:strCache>
                <c:ptCount val="1"/>
                <c:pt idx="0">
                  <c:v># Recordables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multiLvlStrRef>
              <c:f>'Recordable-TRIR-DART'!$C$2:$AG$4</c:f>
              <c:multiLvlStrCache>
                <c:ptCount val="31"/>
                <c:lvl>
                  <c:pt idx="0">
                    <c:v>1</c:v>
                  </c:pt>
                  <c:pt idx="4">
                    <c:v>1</c:v>
                  </c:pt>
                  <c:pt idx="10">
                    <c:v>2</c:v>
                  </c:pt>
                  <c:pt idx="11">
                    <c:v>1</c:v>
                  </c:pt>
                  <c:pt idx="13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5</c:v>
                  </c:pt>
                  <c:pt idx="18">
                    <c:v>3</c:v>
                  </c:pt>
                  <c:pt idx="20">
                    <c:v>3</c:v>
                  </c:pt>
                  <c:pt idx="21">
                    <c:v>2</c:v>
                  </c:pt>
                  <c:pt idx="22">
                    <c:v>2</c:v>
                  </c:pt>
                  <c:pt idx="24">
                    <c:v>1</c:v>
                  </c:pt>
                  <c:pt idx="25">
                    <c:v>1</c:v>
                  </c:pt>
                  <c:pt idx="28">
                    <c:v>1</c:v>
                  </c:pt>
                  <c:pt idx="29">
                    <c:v>3</c:v>
                  </c:pt>
                  <c:pt idx="30">
                    <c:v>4</c:v>
                  </c:pt>
                </c:lvl>
                <c:lvl>
                  <c:pt idx="0">
                    <c:v>Sep-16</c:v>
                  </c:pt>
                  <c:pt idx="1">
                    <c:v>Oct-16</c:v>
                  </c:pt>
                  <c:pt idx="2">
                    <c:v>Nov-16</c:v>
                  </c:pt>
                  <c:pt idx="3">
                    <c:v>Dec-16</c:v>
                  </c:pt>
                  <c:pt idx="4">
                    <c:v>Jan-17</c:v>
                  </c:pt>
                  <c:pt idx="5">
                    <c:v>Feb-17</c:v>
                  </c:pt>
                  <c:pt idx="6">
                    <c:v>Mar-17</c:v>
                  </c:pt>
                  <c:pt idx="7">
                    <c:v>Apr-17</c:v>
                  </c:pt>
                  <c:pt idx="8">
                    <c:v>May-17</c:v>
                  </c:pt>
                  <c:pt idx="9">
                    <c:v>Jun-17</c:v>
                  </c:pt>
                  <c:pt idx="10">
                    <c:v>Jul-17</c:v>
                  </c:pt>
                  <c:pt idx="11">
                    <c:v>Aug-17</c:v>
                  </c:pt>
                  <c:pt idx="12">
                    <c:v>Sep-17</c:v>
                  </c:pt>
                  <c:pt idx="13">
                    <c:v>Oct-17</c:v>
                  </c:pt>
                  <c:pt idx="14">
                    <c:v>Nov-17</c:v>
                  </c:pt>
                  <c:pt idx="15">
                    <c:v>Dec-17</c:v>
                  </c:pt>
                  <c:pt idx="16">
                    <c:v>Jan-18</c:v>
                  </c:pt>
                  <c:pt idx="17">
                    <c:v>Feb-18</c:v>
                  </c:pt>
                  <c:pt idx="18">
                    <c:v>Mar-18</c:v>
                  </c:pt>
                  <c:pt idx="19">
                    <c:v>Apr-18</c:v>
                  </c:pt>
                  <c:pt idx="20">
                    <c:v>May-18</c:v>
                  </c:pt>
                  <c:pt idx="21">
                    <c:v>Jun-18</c:v>
                  </c:pt>
                  <c:pt idx="22">
                    <c:v>Jul-18</c:v>
                  </c:pt>
                  <c:pt idx="23">
                    <c:v>Aug-18</c:v>
                  </c:pt>
                  <c:pt idx="24">
                    <c:v>Sep-18</c:v>
                  </c:pt>
                  <c:pt idx="25">
                    <c:v>Oct-18</c:v>
                  </c:pt>
                  <c:pt idx="26">
                    <c:v>Nov-18</c:v>
                  </c:pt>
                  <c:pt idx="27">
                    <c:v>Dec-18</c:v>
                  </c:pt>
                  <c:pt idx="28">
                    <c:v>Jan-19</c:v>
                  </c:pt>
                  <c:pt idx="29">
                    <c:v>Feb-19</c:v>
                  </c:pt>
                  <c:pt idx="30">
                    <c:v>Mar-19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16">
                    <c:v>2018</c:v>
                  </c:pt>
                  <c:pt idx="28">
                    <c:v>2019</c:v>
                  </c:pt>
                </c:lvl>
              </c:multiLvlStrCache>
            </c:multiLvlStrRef>
          </c:cat>
          <c:val>
            <c:numRef>
              <c:f>'Recordable-TRIR-DART'!$C$4:$AG$4</c:f>
              <c:numCache>
                <c:formatCode>General</c:formatCode>
                <c:ptCount val="31"/>
                <c:pt idx="0">
                  <c:v>1</c:v>
                </c:pt>
                <c:pt idx="4">
                  <c:v>1</c:v>
                </c:pt>
                <c:pt idx="10">
                  <c:v>2</c:v>
                </c:pt>
                <c:pt idx="11">
                  <c:v>1</c:v>
                </c:pt>
                <c:pt idx="13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5</c:v>
                </c:pt>
                <c:pt idx="18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4">
                  <c:v>1</c:v>
                </c:pt>
                <c:pt idx="25">
                  <c:v>1</c:v>
                </c:pt>
                <c:pt idx="28">
                  <c:v>1</c:v>
                </c:pt>
                <c:pt idx="29">
                  <c:v>3</c:v>
                </c:pt>
                <c:pt idx="3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0-4384-8E60-EC465C723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86432"/>
        <c:axId val="229587968"/>
      </c:barChart>
      <c:lineChart>
        <c:grouping val="standard"/>
        <c:varyColors val="0"/>
        <c:ser>
          <c:idx val="1"/>
          <c:order val="1"/>
          <c:tx>
            <c:strRef>
              <c:f>'Recordable-TRIR-DART'!$B$51</c:f>
              <c:strCache>
                <c:ptCount val="1"/>
                <c:pt idx="0">
                  <c:v>TRIR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cat>
            <c:multiLvlStrRef>
              <c:f>'Recordable-TRIR-DART'!$C$2:$AD$3</c:f>
              <c:multiLvlStrCache>
                <c:ptCount val="28"/>
                <c:lvl>
                  <c:pt idx="0">
                    <c:v>Sep-16</c:v>
                  </c:pt>
                  <c:pt idx="1">
                    <c:v>Oct-16</c:v>
                  </c:pt>
                  <c:pt idx="2">
                    <c:v>Nov-16</c:v>
                  </c:pt>
                  <c:pt idx="3">
                    <c:v>Dec-16</c:v>
                  </c:pt>
                  <c:pt idx="4">
                    <c:v>Jan-17</c:v>
                  </c:pt>
                  <c:pt idx="5">
                    <c:v>Feb-17</c:v>
                  </c:pt>
                  <c:pt idx="6">
                    <c:v>Mar-17</c:v>
                  </c:pt>
                  <c:pt idx="7">
                    <c:v>Apr-17</c:v>
                  </c:pt>
                  <c:pt idx="8">
                    <c:v>May-17</c:v>
                  </c:pt>
                  <c:pt idx="9">
                    <c:v>Jun-17</c:v>
                  </c:pt>
                  <c:pt idx="10">
                    <c:v>Jul-17</c:v>
                  </c:pt>
                  <c:pt idx="11">
                    <c:v>Aug-17</c:v>
                  </c:pt>
                  <c:pt idx="12">
                    <c:v>Sep-17</c:v>
                  </c:pt>
                  <c:pt idx="13">
                    <c:v>Oct-17</c:v>
                  </c:pt>
                  <c:pt idx="14">
                    <c:v>Nov-17</c:v>
                  </c:pt>
                  <c:pt idx="15">
                    <c:v>Dec-17</c:v>
                  </c:pt>
                  <c:pt idx="16">
                    <c:v>Jan-18</c:v>
                  </c:pt>
                  <c:pt idx="17">
                    <c:v>Feb-18</c:v>
                  </c:pt>
                  <c:pt idx="18">
                    <c:v>Mar-18</c:v>
                  </c:pt>
                  <c:pt idx="19">
                    <c:v>Apr-18</c:v>
                  </c:pt>
                  <c:pt idx="20">
                    <c:v>May-18</c:v>
                  </c:pt>
                  <c:pt idx="21">
                    <c:v>Jun-18</c:v>
                  </c:pt>
                  <c:pt idx="22">
                    <c:v>Jul-18</c:v>
                  </c:pt>
                  <c:pt idx="23">
                    <c:v>Aug-18</c:v>
                  </c:pt>
                  <c:pt idx="24">
                    <c:v>Sep-18</c:v>
                  </c:pt>
                  <c:pt idx="25">
                    <c:v>Oct-18</c:v>
                  </c:pt>
                  <c:pt idx="26">
                    <c:v>Nov-18</c:v>
                  </c:pt>
                  <c:pt idx="27">
                    <c:v>Dec-18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16">
                    <c:v>2018</c:v>
                  </c:pt>
                </c:lvl>
              </c:multiLvlStrCache>
            </c:multiLvlStrRef>
          </c:cat>
          <c:val>
            <c:numRef>
              <c:f>'Recordable-TRIR-DART'!$C$51:$AG$51</c:f>
              <c:numCache>
                <c:formatCode>0.00</c:formatCode>
                <c:ptCount val="31"/>
                <c:pt idx="0">
                  <c:v>3.6784315168012358</c:v>
                </c:pt>
                <c:pt idx="1">
                  <c:v>2.991414639983248</c:v>
                </c:pt>
                <c:pt idx="2">
                  <c:v>2.4733802451119824</c:v>
                </c:pt>
                <c:pt idx="3">
                  <c:v>2.0963042156677778</c:v>
                </c:pt>
                <c:pt idx="4">
                  <c:v>3.8576154150311983</c:v>
                </c:pt>
                <c:pt idx="5">
                  <c:v>2.8587151504756187</c:v>
                </c:pt>
                <c:pt idx="6">
                  <c:v>2.3061932820589695</c:v>
                </c:pt>
                <c:pt idx="7">
                  <c:v>1.9567461268656352</c:v>
                </c:pt>
                <c:pt idx="8">
                  <c:v>1.6057937036828878</c:v>
                </c:pt>
                <c:pt idx="9">
                  <c:v>1.2046197166132118</c:v>
                </c:pt>
                <c:pt idx="10">
                  <c:v>1.9941173538062715</c:v>
                </c:pt>
                <c:pt idx="11">
                  <c:v>2.0187297748510682</c:v>
                </c:pt>
                <c:pt idx="12">
                  <c:v>1.6063869946908911</c:v>
                </c:pt>
                <c:pt idx="13">
                  <c:v>1.6208528117068797</c:v>
                </c:pt>
                <c:pt idx="14">
                  <c:v>1.3698145385266047</c:v>
                </c:pt>
                <c:pt idx="15">
                  <c:v>1.3264584884816029</c:v>
                </c:pt>
                <c:pt idx="16">
                  <c:v>1.3071211962773188</c:v>
                </c:pt>
                <c:pt idx="17">
                  <c:v>1.7687243279867972</c:v>
                </c:pt>
                <c:pt idx="18">
                  <c:v>1.7858508156036483</c:v>
                </c:pt>
                <c:pt idx="19">
                  <c:v>1.5558337688857555</c:v>
                </c:pt>
                <c:pt idx="20">
                  <c:v>1.6177275695686713</c:v>
                </c:pt>
                <c:pt idx="21">
                  <c:v>1.5202634833797195</c:v>
                </c:pt>
                <c:pt idx="22">
                  <c:v>1.4985812345051588</c:v>
                </c:pt>
                <c:pt idx="23">
                  <c:v>1.3420339925540452</c:v>
                </c:pt>
                <c:pt idx="24">
                  <c:v>1.2501598511684697</c:v>
                </c:pt>
                <c:pt idx="25">
                  <c:v>1.163618219654815</c:v>
                </c:pt>
                <c:pt idx="26">
                  <c:v>1.0498941181781818</c:v>
                </c:pt>
                <c:pt idx="27">
                  <c:v>0.95247855875516385</c:v>
                </c:pt>
                <c:pt idx="28">
                  <c:v>0.90933811551916643</c:v>
                </c:pt>
                <c:pt idx="29">
                  <c:v>0.92932052729646719</c:v>
                </c:pt>
                <c:pt idx="30">
                  <c:v>0.95190747113232421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00-4384-8E60-EC465C723AAB}"/>
            </c:ext>
          </c:extLst>
        </c:ser>
        <c:ser>
          <c:idx val="2"/>
          <c:order val="2"/>
          <c:tx>
            <c:strRef>
              <c:f>'Recordable-TRIR-DART'!$B$53</c:f>
              <c:strCache>
                <c:ptCount val="1"/>
                <c:pt idx="0">
                  <c:v>DART</c:v>
                </c:pt>
              </c:strCache>
            </c:strRef>
          </c:tx>
          <c:spPr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marker>
            <c:symbol val="none"/>
          </c:marker>
          <c:val>
            <c:numRef>
              <c:f>'Recordable-TRIR-DART'!$C$53:$AG$53</c:f>
              <c:numCache>
                <c:formatCode>0.00</c:formatCode>
                <c:ptCount val="31"/>
                <c:pt idx="0">
                  <c:v>3.6784315168012358</c:v>
                </c:pt>
                <c:pt idx="1">
                  <c:v>2.991414639983248</c:v>
                </c:pt>
                <c:pt idx="2">
                  <c:v>2.4733802451119824</c:v>
                </c:pt>
                <c:pt idx="3">
                  <c:v>2.0963042156677778</c:v>
                </c:pt>
                <c:pt idx="4">
                  <c:v>1.9288077075155992</c:v>
                </c:pt>
                <c:pt idx="5">
                  <c:v>1.4293575752378094</c:v>
                </c:pt>
                <c:pt idx="6">
                  <c:v>1.1530966410294847</c:v>
                </c:pt>
                <c:pt idx="7">
                  <c:v>0.9783730634328176</c:v>
                </c:pt>
                <c:pt idx="8">
                  <c:v>0.80289685184144388</c:v>
                </c:pt>
                <c:pt idx="9">
                  <c:v>0.60230985830660588</c:v>
                </c:pt>
                <c:pt idx="10">
                  <c:v>1.4955880153547036</c:v>
                </c:pt>
                <c:pt idx="11">
                  <c:v>1.211237864910641</c:v>
                </c:pt>
                <c:pt idx="12">
                  <c:v>0.96383219681453458</c:v>
                </c:pt>
                <c:pt idx="13">
                  <c:v>0.81042640585343984</c:v>
                </c:pt>
                <c:pt idx="14">
                  <c:v>0.68490726926330237</c:v>
                </c:pt>
                <c:pt idx="15">
                  <c:v>0.75797627913234455</c:v>
                </c:pt>
                <c:pt idx="16">
                  <c:v>0.65356059813865941</c:v>
                </c:pt>
                <c:pt idx="17">
                  <c:v>0.54422287014978377</c:v>
                </c:pt>
                <c:pt idx="18">
                  <c:v>0.44646270390091208</c:v>
                </c:pt>
                <c:pt idx="19">
                  <c:v>0.38895844222143888</c:v>
                </c:pt>
                <c:pt idx="20">
                  <c:v>0.34057422517235186</c:v>
                </c:pt>
                <c:pt idx="21">
                  <c:v>0.36196749604279033</c:v>
                </c:pt>
                <c:pt idx="22">
                  <c:v>0.32577852924025191</c:v>
                </c:pt>
                <c:pt idx="23">
                  <c:v>0.29174652012044461</c:v>
                </c:pt>
                <c:pt idx="24">
                  <c:v>0.2604499689934312</c:v>
                </c:pt>
                <c:pt idx="25">
                  <c:v>0.2792683727171556</c:v>
                </c:pt>
                <c:pt idx="26">
                  <c:v>0.2519745883627636</c:v>
                </c:pt>
                <c:pt idx="27">
                  <c:v>0.22859485410123934</c:v>
                </c:pt>
                <c:pt idx="28">
                  <c:v>0.20984725742749996</c:v>
                </c:pt>
                <c:pt idx="29">
                  <c:v>0.19227321254409666</c:v>
                </c:pt>
                <c:pt idx="30">
                  <c:v>0.17307408566042259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00-4384-8E60-EC465C723AAB}"/>
            </c:ext>
          </c:extLst>
        </c:ser>
        <c:ser>
          <c:idx val="3"/>
          <c:order val="3"/>
          <c:tx>
            <c:strRef>
              <c:f>'Recordable-TRIR-DART'!$B$55</c:f>
              <c:strCache>
                <c:ptCount val="1"/>
                <c:pt idx="0">
                  <c:v>LTI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val>
            <c:numRef>
              <c:f>'Recordable-TRIR-DART'!$C$55:$AG$55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 formatCode="0.00">
                  <c:v>0.13605571753744594</c:v>
                </c:pt>
                <c:pt idx="18" formatCode="0.00">
                  <c:v>0.11161567597522802</c:v>
                </c:pt>
                <c:pt idx="19" formatCode="0.00">
                  <c:v>9.7239610555359721E-2</c:v>
                </c:pt>
                <c:pt idx="20" formatCode="0.00">
                  <c:v>8.5143556293087966E-2</c:v>
                </c:pt>
                <c:pt idx="21" formatCode="0.00">
                  <c:v>7.2393499208558074E-2</c:v>
                </c:pt>
                <c:pt idx="22" formatCode="0.00">
                  <c:v>6.5155705848050374E-2</c:v>
                </c:pt>
                <c:pt idx="23" formatCode="0.00">
                  <c:v>5.834930402408893E-2</c:v>
                </c:pt>
                <c:pt idx="24" formatCode="0.00">
                  <c:v>5.2089993798686236E-2</c:v>
                </c:pt>
                <c:pt idx="25" formatCode="0.00">
                  <c:v>4.6544728786192598E-2</c:v>
                </c:pt>
                <c:pt idx="26" formatCode="0.00">
                  <c:v>4.1995764727127266E-2</c:v>
                </c:pt>
                <c:pt idx="27" formatCode="0.00">
                  <c:v>3.8099142350206554E-2</c:v>
                </c:pt>
                <c:pt idx="28" formatCode="0.00">
                  <c:v>3.4974542904583329E-2</c:v>
                </c:pt>
                <c:pt idx="29" formatCode="0.00">
                  <c:v>6.4091070848032214E-2</c:v>
                </c:pt>
                <c:pt idx="30" formatCode="0.00">
                  <c:v>8.6537042830211297E-2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00-4384-8E60-EC465C723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92064"/>
        <c:axId val="229590144"/>
      </c:lineChart>
      <c:catAx>
        <c:axId val="22958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87968"/>
        <c:crosses val="autoZero"/>
        <c:auto val="1"/>
        <c:lblAlgn val="ctr"/>
        <c:lblOffset val="100"/>
        <c:noMultiLvlLbl val="0"/>
      </c:catAx>
      <c:valAx>
        <c:axId val="22958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600" b="1" dirty="0"/>
                  <a:t># </a:t>
                </a:r>
                <a:r>
                  <a:rPr lang="en-US" sz="600" b="1" dirty="0" err="1"/>
                  <a:t>Recordables</a:t>
                </a:r>
                <a:endParaRPr lang="en-US" sz="600" b="1" dirty="0"/>
              </a:p>
            </c:rich>
          </c:tx>
          <c:layout>
            <c:manualLayout>
              <c:xMode val="edge"/>
              <c:yMode val="edge"/>
              <c:x val="2.8011204481792717E-3"/>
              <c:y val="0.372513942052422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86432"/>
        <c:crosses val="autoZero"/>
        <c:crossBetween val="between"/>
      </c:valAx>
      <c:valAx>
        <c:axId val="2295901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600" b="1"/>
                  <a:t>TRIR /</a:t>
                </a:r>
                <a:r>
                  <a:rPr lang="en-US" sz="600" b="1" baseline="0"/>
                  <a:t> DART / LTI</a:t>
                </a:r>
                <a:endParaRPr lang="en-US" sz="6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92064"/>
        <c:crosses val="max"/>
        <c:crossBetween val="between"/>
      </c:valAx>
      <c:catAx>
        <c:axId val="22959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590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0.57773</cdr:x>
      <cdr:y>0.7576</cdr:y>
    </cdr:from>
    <cdr:to>
      <cdr:x>0.58277</cdr:x>
      <cdr:y>0.78121</cdr:y>
    </cdr:to>
    <cdr:sp macro="" textlink="">
      <cdr:nvSpPr>
        <cdr:cNvPr id="3" name="Line Callout 1 2"/>
        <cdr:cNvSpPr/>
      </cdr:nvSpPr>
      <cdr:spPr>
        <a:xfrm xmlns:a="http://schemas.openxmlformats.org/drawingml/2006/main">
          <a:off x="5238744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0.60124</cdr:x>
      <cdr:y>0.7576</cdr:y>
    </cdr:from>
    <cdr:to>
      <cdr:x>0.60629</cdr:x>
      <cdr:y>0.78121</cdr:y>
    </cdr:to>
    <cdr:sp macro="" textlink="">
      <cdr:nvSpPr>
        <cdr:cNvPr id="4" name="Line Callout 1 3"/>
        <cdr:cNvSpPr/>
      </cdr:nvSpPr>
      <cdr:spPr>
        <a:xfrm xmlns:a="http://schemas.openxmlformats.org/drawingml/2006/main">
          <a:off x="5451953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0.69339</cdr:x>
      <cdr:y>0.7576</cdr:y>
    </cdr:from>
    <cdr:to>
      <cdr:x>0.69843</cdr:x>
      <cdr:y>0.78121</cdr:y>
    </cdr:to>
    <cdr:sp macro="" textlink="">
      <cdr:nvSpPr>
        <cdr:cNvPr id="5" name="Line Callout 1 4"/>
        <cdr:cNvSpPr/>
      </cdr:nvSpPr>
      <cdr:spPr>
        <a:xfrm xmlns:a="http://schemas.openxmlformats.org/drawingml/2006/main">
          <a:off x="6287512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0.72269</cdr:x>
      <cdr:y>0.7576</cdr:y>
    </cdr:from>
    <cdr:to>
      <cdr:x>0.72773</cdr:x>
      <cdr:y>0.78121</cdr:y>
    </cdr:to>
    <cdr:sp macro="" textlink="">
      <cdr:nvSpPr>
        <cdr:cNvPr id="6" name="Line Callout 1 5"/>
        <cdr:cNvSpPr/>
      </cdr:nvSpPr>
      <cdr:spPr>
        <a:xfrm xmlns:a="http://schemas.openxmlformats.org/drawingml/2006/main">
          <a:off x="65532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0.80662</cdr:x>
      <cdr:y>0.7576</cdr:y>
    </cdr:from>
    <cdr:to>
      <cdr:x>0.81166</cdr:x>
      <cdr:y>0.78121</cdr:y>
    </cdr:to>
    <cdr:sp macro="" textlink="">
      <cdr:nvSpPr>
        <cdr:cNvPr id="7" name="Line Callout 1 6"/>
        <cdr:cNvSpPr/>
      </cdr:nvSpPr>
      <cdr:spPr>
        <a:xfrm xmlns:a="http://schemas.openxmlformats.org/drawingml/2006/main">
          <a:off x="7314257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0.84034</cdr:x>
      <cdr:y>0.7576</cdr:y>
    </cdr:from>
    <cdr:to>
      <cdr:x>0.84538</cdr:x>
      <cdr:y>0.78121</cdr:y>
    </cdr:to>
    <cdr:sp macro="" textlink="">
      <cdr:nvSpPr>
        <cdr:cNvPr id="8" name="Line Callout 1 7"/>
        <cdr:cNvSpPr/>
      </cdr:nvSpPr>
      <cdr:spPr>
        <a:xfrm xmlns:a="http://schemas.openxmlformats.org/drawingml/2006/main">
          <a:off x="76200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ysClr val="windowText" lastClr="000000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0.60756</cdr:x>
      <cdr:y>0.7576</cdr:y>
    </cdr:from>
    <cdr:to>
      <cdr:x>0.61261</cdr:x>
      <cdr:y>0.78121</cdr:y>
    </cdr:to>
    <cdr:sp macro="" textlink="">
      <cdr:nvSpPr>
        <cdr:cNvPr id="9" name="Line Callout 1 8"/>
        <cdr:cNvSpPr/>
      </cdr:nvSpPr>
      <cdr:spPr>
        <a:xfrm xmlns:a="http://schemas.openxmlformats.org/drawingml/2006/main">
          <a:off x="5509273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00757"/>
            <a:gd name="adj4" fmla="val -4075"/>
          </a:avLst>
        </a:prstGeom>
        <a:solidFill xmlns:a="http://schemas.openxmlformats.org/drawingml/2006/main">
          <a:srgbClr val="3F9C35"/>
        </a:solidFill>
        <a:ln xmlns:a="http://schemas.openxmlformats.org/drawingml/2006/main" w="25400" cap="flat" cmpd="sng" algn="ctr">
          <a:solidFill>
            <a:srgbClr val="3F9C35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0.64706</cdr:x>
      <cdr:y>0.7576</cdr:y>
    </cdr:from>
    <cdr:to>
      <cdr:x>0.6521</cdr:x>
      <cdr:y>0.78121</cdr:y>
    </cdr:to>
    <cdr:sp macro="" textlink="">
      <cdr:nvSpPr>
        <cdr:cNvPr id="10" name="Line Callout 1 9"/>
        <cdr:cNvSpPr/>
      </cdr:nvSpPr>
      <cdr:spPr>
        <a:xfrm xmlns:a="http://schemas.openxmlformats.org/drawingml/2006/main">
          <a:off x="58674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00757"/>
            <a:gd name="adj4" fmla="val -4075"/>
          </a:avLst>
        </a:prstGeom>
        <a:solidFill xmlns:a="http://schemas.openxmlformats.org/drawingml/2006/main">
          <a:srgbClr val="3F9C35"/>
        </a:solidFill>
        <a:ln xmlns:a="http://schemas.openxmlformats.org/drawingml/2006/main" w="25400" cap="flat" cmpd="sng" algn="ctr">
          <a:solidFill>
            <a:srgbClr val="3F9C35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0.67227</cdr:x>
      <cdr:y>0.7576</cdr:y>
    </cdr:from>
    <cdr:to>
      <cdr:x>0.67731</cdr:x>
      <cdr:y>0.78121</cdr:y>
    </cdr:to>
    <cdr:sp macro="" textlink="">
      <cdr:nvSpPr>
        <cdr:cNvPr id="11" name="Line Callout 1 10"/>
        <cdr:cNvSpPr/>
      </cdr:nvSpPr>
      <cdr:spPr>
        <a:xfrm xmlns:a="http://schemas.openxmlformats.org/drawingml/2006/main">
          <a:off x="60960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00757"/>
            <a:gd name="adj4" fmla="val -4075"/>
          </a:avLst>
        </a:prstGeom>
        <a:solidFill xmlns:a="http://schemas.openxmlformats.org/drawingml/2006/main">
          <a:srgbClr val="3F9C35"/>
        </a:solidFill>
        <a:ln xmlns:a="http://schemas.openxmlformats.org/drawingml/2006/main" w="25400" cap="flat" cmpd="sng" algn="ctr">
          <a:solidFill>
            <a:srgbClr val="3F9C35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0.78726</cdr:x>
      <cdr:y>0.7576</cdr:y>
    </cdr:from>
    <cdr:to>
      <cdr:x>0.79231</cdr:x>
      <cdr:y>0.78121</cdr:y>
    </cdr:to>
    <cdr:sp macro="" textlink="">
      <cdr:nvSpPr>
        <cdr:cNvPr id="12" name="Line Callout 1 11"/>
        <cdr:cNvSpPr/>
      </cdr:nvSpPr>
      <cdr:spPr>
        <a:xfrm xmlns:a="http://schemas.openxmlformats.org/drawingml/2006/main">
          <a:off x="7138759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00757"/>
            <a:gd name="adj4" fmla="val -4075"/>
          </a:avLst>
        </a:prstGeom>
        <a:solidFill xmlns:a="http://schemas.openxmlformats.org/drawingml/2006/main">
          <a:srgbClr val="3F9C35"/>
        </a:solidFill>
        <a:ln xmlns:a="http://schemas.openxmlformats.org/drawingml/2006/main" w="25400" cap="flat" cmpd="sng" algn="ctr">
          <a:solidFill>
            <a:srgbClr val="3F9C35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0.84874</cdr:x>
      <cdr:y>0.7576</cdr:y>
    </cdr:from>
    <cdr:to>
      <cdr:x>0.85378</cdr:x>
      <cdr:y>0.78121</cdr:y>
    </cdr:to>
    <cdr:sp macro="" textlink="">
      <cdr:nvSpPr>
        <cdr:cNvPr id="13" name="Line Callout 1 12"/>
        <cdr:cNvSpPr/>
      </cdr:nvSpPr>
      <cdr:spPr>
        <a:xfrm xmlns:a="http://schemas.openxmlformats.org/drawingml/2006/main">
          <a:off x="76962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00757"/>
            <a:gd name="adj4" fmla="val -4075"/>
          </a:avLst>
        </a:prstGeom>
        <a:solidFill xmlns:a="http://schemas.openxmlformats.org/drawingml/2006/main">
          <a:srgbClr val="3F9C35"/>
        </a:solidFill>
        <a:ln xmlns:a="http://schemas.openxmlformats.org/drawingml/2006/main" w="25400" cap="flat" cmpd="sng" algn="ctr">
          <a:solidFill>
            <a:srgbClr val="3F9C35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0.87395</cdr:x>
      <cdr:y>0.7576</cdr:y>
    </cdr:from>
    <cdr:to>
      <cdr:x>0.87899</cdr:x>
      <cdr:y>0.78121</cdr:y>
    </cdr:to>
    <cdr:sp macro="" textlink="">
      <cdr:nvSpPr>
        <cdr:cNvPr id="14" name="Line Callout 1 13"/>
        <cdr:cNvSpPr/>
      </cdr:nvSpPr>
      <cdr:spPr>
        <a:xfrm xmlns:a="http://schemas.openxmlformats.org/drawingml/2006/main">
          <a:off x="79248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00757"/>
            <a:gd name="adj4" fmla="val -4075"/>
          </a:avLst>
        </a:prstGeom>
        <a:solidFill xmlns:a="http://schemas.openxmlformats.org/drawingml/2006/main">
          <a:srgbClr val="3F9C35"/>
        </a:solidFill>
        <a:ln xmlns:a="http://schemas.openxmlformats.org/drawingml/2006/main" w="25400" cap="flat" cmpd="sng" algn="ctr">
          <a:solidFill>
            <a:srgbClr val="3F9C35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0.89916</cdr:x>
      <cdr:y>0.7576</cdr:y>
    </cdr:from>
    <cdr:to>
      <cdr:x>0.9042</cdr:x>
      <cdr:y>0.78121</cdr:y>
    </cdr:to>
    <cdr:sp macro="" textlink="">
      <cdr:nvSpPr>
        <cdr:cNvPr id="15" name="Line Callout 1 14"/>
        <cdr:cNvSpPr/>
      </cdr:nvSpPr>
      <cdr:spPr>
        <a:xfrm xmlns:a="http://schemas.openxmlformats.org/drawingml/2006/main">
          <a:off x="81534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00757"/>
            <a:gd name="adj4" fmla="val -4075"/>
          </a:avLst>
        </a:prstGeom>
        <a:solidFill xmlns:a="http://schemas.openxmlformats.org/drawingml/2006/main">
          <a:srgbClr val="3F9C35"/>
        </a:solidFill>
        <a:ln xmlns:a="http://schemas.openxmlformats.org/drawingml/2006/main" w="25400" cap="flat" cmpd="sng" algn="ctr">
          <a:solidFill>
            <a:srgbClr val="3F9C35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0.63866</cdr:x>
      <cdr:y>0.7576</cdr:y>
    </cdr:from>
    <cdr:to>
      <cdr:x>0.6437</cdr:x>
      <cdr:y>0.78121</cdr:y>
    </cdr:to>
    <cdr:sp macro="" textlink="">
      <cdr:nvSpPr>
        <cdr:cNvPr id="16" name="Line Callout 1 15"/>
        <cdr:cNvSpPr/>
      </cdr:nvSpPr>
      <cdr:spPr>
        <a:xfrm xmlns:a="http://schemas.openxmlformats.org/drawingml/2006/main">
          <a:off x="57912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rgbClr val="EAAB00"/>
        </a:solidFill>
        <a:ln xmlns:a="http://schemas.openxmlformats.org/drawingml/2006/main" w="25400" cap="flat" cmpd="sng" algn="ctr">
          <a:solidFill>
            <a:srgbClr val="EAAB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0.66387</cdr:x>
      <cdr:y>0.7576</cdr:y>
    </cdr:from>
    <cdr:to>
      <cdr:x>0.66891</cdr:x>
      <cdr:y>0.78121</cdr:y>
    </cdr:to>
    <cdr:sp macro="" textlink="">
      <cdr:nvSpPr>
        <cdr:cNvPr id="17" name="Line Callout 1 16"/>
        <cdr:cNvSpPr/>
      </cdr:nvSpPr>
      <cdr:spPr>
        <a:xfrm xmlns:a="http://schemas.openxmlformats.org/drawingml/2006/main">
          <a:off x="60198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rgbClr val="EAAB00"/>
        </a:solidFill>
        <a:ln xmlns:a="http://schemas.openxmlformats.org/drawingml/2006/main" w="25400" cap="flat" cmpd="sng" algn="ctr">
          <a:solidFill>
            <a:srgbClr val="EAAB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0.73109</cdr:x>
      <cdr:y>0.7576</cdr:y>
    </cdr:from>
    <cdr:to>
      <cdr:x>0.73613</cdr:x>
      <cdr:y>0.78121</cdr:y>
    </cdr:to>
    <cdr:sp macro="" textlink="">
      <cdr:nvSpPr>
        <cdr:cNvPr id="18" name="Line Callout 1 17"/>
        <cdr:cNvSpPr/>
      </cdr:nvSpPr>
      <cdr:spPr>
        <a:xfrm xmlns:a="http://schemas.openxmlformats.org/drawingml/2006/main">
          <a:off x="66294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rgbClr val="EAAB00"/>
        </a:solidFill>
        <a:ln xmlns:a="http://schemas.openxmlformats.org/drawingml/2006/main" w="25400" cap="flat" cmpd="sng" algn="ctr">
          <a:solidFill>
            <a:srgbClr val="EAAB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0.75588</cdr:x>
      <cdr:y>0.7576</cdr:y>
    </cdr:from>
    <cdr:to>
      <cdr:x>0.76092</cdr:x>
      <cdr:y>0.78121</cdr:y>
    </cdr:to>
    <cdr:sp macro="" textlink="">
      <cdr:nvSpPr>
        <cdr:cNvPr id="19" name="Line Callout 1 18"/>
        <cdr:cNvSpPr/>
      </cdr:nvSpPr>
      <cdr:spPr>
        <a:xfrm xmlns:a="http://schemas.openxmlformats.org/drawingml/2006/main">
          <a:off x="6854191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rgbClr val="EAAB00"/>
        </a:solidFill>
        <a:ln xmlns:a="http://schemas.openxmlformats.org/drawingml/2006/main" w="25400" cap="flat" cmpd="sng" algn="ctr">
          <a:solidFill>
            <a:srgbClr val="EAAB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0.81513</cdr:x>
      <cdr:y>0.7576</cdr:y>
    </cdr:from>
    <cdr:to>
      <cdr:x>0.82017</cdr:x>
      <cdr:y>0.78121</cdr:y>
    </cdr:to>
    <cdr:sp macro="" textlink="">
      <cdr:nvSpPr>
        <cdr:cNvPr id="20" name="Line Callout 1 19"/>
        <cdr:cNvSpPr/>
      </cdr:nvSpPr>
      <cdr:spPr>
        <a:xfrm xmlns:a="http://schemas.openxmlformats.org/drawingml/2006/main">
          <a:off x="7391400" y="2619683"/>
          <a:ext cx="45719" cy="81651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6692"/>
            <a:gd name="adj4" fmla="val -12408"/>
          </a:avLst>
        </a:prstGeom>
        <a:solidFill xmlns:a="http://schemas.openxmlformats.org/drawingml/2006/main">
          <a:srgbClr val="EAAB00"/>
        </a:solidFill>
        <a:ln xmlns:a="http://schemas.openxmlformats.org/drawingml/2006/main" w="25400" cap="flat" cmpd="sng" algn="ctr">
          <a:solidFill>
            <a:srgbClr val="EAAB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en-US" kern="0">
            <a:solidFill>
              <a:sysClr val="window" lastClr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0.7479</cdr:x>
      <cdr:y>0.80167</cdr:y>
    </cdr:from>
    <cdr:to>
      <cdr:x>0.76555</cdr:x>
      <cdr:y>0.84795</cdr:y>
    </cdr:to>
    <cdr:pic>
      <cdr:nvPicPr>
        <cdr:cNvPr id="22" name="Picture 21">
          <a:extLst xmlns:a="http://schemas.openxmlformats.org/drawingml/2006/main">
            <a:ext uri="{FF2B5EF4-FFF2-40B4-BE49-F238E27FC236}">
              <a16:creationId xmlns:a16="http://schemas.microsoft.com/office/drawing/2014/main" id="{663B698E-F1DC-4275-8CAC-31664EF70B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81800" y="2772083"/>
          <a:ext cx="160020" cy="1600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0.72269</cdr:x>
      <cdr:y>0.80167</cdr:y>
    </cdr:from>
    <cdr:to>
      <cdr:x>0.74034</cdr:x>
      <cdr:y>0.84795</cdr:y>
    </cdr:to>
    <cdr:pic>
      <cdr:nvPicPr>
        <cdr:cNvPr id="23" name="Picture 22">
          <a:extLst xmlns:a="http://schemas.openxmlformats.org/drawingml/2006/main">
            <a:ext uri="{FF2B5EF4-FFF2-40B4-BE49-F238E27FC236}">
              <a16:creationId xmlns:a16="http://schemas.microsoft.com/office/drawing/2014/main" id="{0DC9FFE2-09CD-4DEA-A649-6E500C7428F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53200" y="2772083"/>
          <a:ext cx="160020" cy="1600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0.84034</cdr:x>
      <cdr:y>0.80167</cdr:y>
    </cdr:from>
    <cdr:to>
      <cdr:x>0.85798</cdr:x>
      <cdr:y>0.84795</cdr:y>
    </cdr:to>
    <cdr:pic>
      <cdr:nvPicPr>
        <cdr:cNvPr id="24" name="Picture 23">
          <a:extLst xmlns:a="http://schemas.openxmlformats.org/drawingml/2006/main">
            <a:ext uri="{FF2B5EF4-FFF2-40B4-BE49-F238E27FC236}">
              <a16:creationId xmlns:a16="http://schemas.microsoft.com/office/drawing/2014/main" id="{0F0CD91D-CA04-41A3-99B9-E8A551C5FF3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00" y="2772083"/>
          <a:ext cx="160020" cy="1600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0.87395</cdr:x>
      <cdr:y>0.29483</cdr:y>
    </cdr:from>
    <cdr:to>
      <cdr:x>1</cdr:x>
      <cdr:y>0.38298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7924800" y="1019483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600" dirty="0"/>
            <a:t>(3) Disgruntled Employee</a:t>
          </a:r>
          <a:br>
            <a:rPr lang="en-US" sz="600" dirty="0"/>
          </a:br>
          <a:r>
            <a:rPr lang="en-US" sz="600" dirty="0"/>
            <a:t>(1) Laceration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0.79673</cdr:x>
      <cdr:y>0.38298</cdr:y>
    </cdr:from>
    <cdr:to>
      <cdr:x>0.94118</cdr:x>
      <cdr:y>0.51519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7224606" y="1324283"/>
          <a:ext cx="130979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 dirty="0"/>
            <a:t>(1) Tooth Fracture</a:t>
          </a:r>
          <a:br>
            <a:rPr lang="en-US" sz="600" dirty="0"/>
          </a:br>
          <a:r>
            <a:rPr lang="en-US" sz="600" dirty="0"/>
            <a:t>(2) Strains – Upgraded from First Aid to Recordable – Currently  Under Review 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0.86895</cdr:x>
      <cdr:y>0.51519</cdr:y>
    </cdr:from>
    <cdr:to>
      <cdr:x>0.89916</cdr:x>
      <cdr:y>0.55927</cdr:y>
    </cdr:to>
    <cdr:cxnSp macro="">
      <cdr:nvCxnSpPr>
        <cdr:cNvPr id="28" name="Straight Connector 27">
          <a:extLst xmlns:a="http://schemas.openxmlformats.org/drawingml/2006/main">
            <a:ext uri="{FF2B5EF4-FFF2-40B4-BE49-F238E27FC236}">
              <a16:creationId xmlns:a16="http://schemas.microsoft.com/office/drawing/2014/main" id="{DD3825DF-5342-4546-959F-B3E9EDAFDC3C}"/>
            </a:ext>
          </a:extLst>
        </cdr:cNvPr>
        <cdr:cNvCxnSpPr>
          <a:stCxn xmlns:a="http://schemas.openxmlformats.org/drawingml/2006/main" id="26" idx="2"/>
        </cdr:cNvCxnSpPr>
      </cdr:nvCxnSpPr>
      <cdr:spPr>
        <a:xfrm xmlns:a="http://schemas.openxmlformats.org/drawingml/2006/main">
          <a:off x="7879503" y="1781483"/>
          <a:ext cx="273897" cy="152400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0.89916</cdr:x>
      <cdr:y>0.36094</cdr:y>
    </cdr:from>
    <cdr:to>
      <cdr:x>0.92937</cdr:x>
      <cdr:y>0.40501</cdr:y>
    </cdr:to>
    <cdr:cxnSp macro="">
      <cdr:nvCxnSpPr>
        <cdr:cNvPr id="29" name="Straight Connector 28">
          <a:extLst xmlns:a="http://schemas.openxmlformats.org/drawingml/2006/main">
            <a:ext uri="{FF2B5EF4-FFF2-40B4-BE49-F238E27FC236}">
              <a16:creationId xmlns:a16="http://schemas.microsoft.com/office/drawing/2014/main" id="{3ED216DF-B176-4AC1-B3B2-A5C65AEEA2FF}"/>
            </a:ext>
          </a:extLst>
        </cdr:cNvPr>
        <cdr:cNvCxnSpPr/>
      </cdr:nvCxnSpPr>
      <cdr:spPr>
        <a:xfrm xmlns:a="http://schemas.openxmlformats.org/drawingml/2006/main">
          <a:off x="8153400" y="1248083"/>
          <a:ext cx="273897" cy="152400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0.24646</cdr:x>
      <cdr:y>0.18229</cdr:y>
    </cdr:from>
    <cdr:to>
      <cdr:x>0.46181</cdr:x>
      <cdr:y>0.38992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8720" y="767461"/>
          <a:ext cx="1921263" cy="8741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0070C0"/>
              </a:solidFill>
            </a:rPr>
            <a:t>Craft increased from 400 to 1000 during this 5 month period</a:t>
          </a:r>
        </a:p>
      </cdr:txBody>
    </cdr:sp>
  </cdr:relSizeAnchor>
  <cdr:relSizeAnchor xmlns:cdr="http://schemas.openxmlformats.org/drawingml/2006/chartDrawing">
    <cdr:from>
      <cdr:x>0.44949</cdr:x>
      <cdr:y>0.21391</cdr:y>
    </cdr:from>
    <cdr:to>
      <cdr:x>0.50793</cdr:x>
      <cdr:y>0.23865</cdr:y>
    </cdr:to>
    <cdr:cxnSp macro="">
      <cdr:nvCxnSpPr>
        <cdr:cNvPr id="30" name="Straight Arrow Connector 29">
          <a:extLst xmlns:a="http://schemas.openxmlformats.org/drawingml/2006/main">
            <a:ext uri="{FF2B5EF4-FFF2-40B4-BE49-F238E27FC236}">
              <a16:creationId xmlns:a16="http://schemas.microsoft.com/office/drawing/2014/main" id="{DCFD0F84-0E01-48EA-8853-ED85CD9C254C}"/>
            </a:ext>
          </a:extLst>
        </cdr:cNvPr>
        <cdr:cNvCxnSpPr/>
      </cdr:nvCxnSpPr>
      <cdr:spPr>
        <a:xfrm xmlns:a="http://schemas.openxmlformats.org/drawingml/2006/main">
          <a:off x="4010024" y="900572"/>
          <a:ext cx="521370" cy="104172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989CC-658E-4849-86E4-E57E72920D7A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DC74F-D44E-447A-AC8C-D40BDE8E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and Bailey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DC74F-D44E-447A-AC8C-D40BDE8EA7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3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Bailey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3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43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3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34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8">
              <a:defRPr/>
            </a:pP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F4D3A-AD12-4837-8DDE-6438D2999C5C}" type="slidenum">
              <a:rPr lang="en-GB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04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DC74F-D44E-447A-AC8C-D40BDE8EA7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5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C74F-D44E-447A-AC8C-D40BDE8EA7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77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and Bailey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5BAB-9A35-4B26-8B2E-0EAFE518EE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61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and Bailey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C74F-D44E-447A-AC8C-D40BDE8EA7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7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a-DK" dirty="0"/>
              <a:t>Global company in 170 countries – strongest US manufacturing presence in Clayton, NC (NH acquired in 2014)</a:t>
            </a:r>
          </a:p>
          <a:p>
            <a:r>
              <a:rPr lang="en-GB" altLang="da-DK" dirty="0"/>
              <a:t>Responsible for half the world’s insulin -  currently manufactured in </a:t>
            </a:r>
            <a:r>
              <a:rPr lang="en-GB" altLang="da-DK" dirty="0" err="1"/>
              <a:t>Kalundborg</a:t>
            </a:r>
            <a:r>
              <a:rPr lang="en-GB" altLang="da-DK" dirty="0"/>
              <a:t>, DK</a:t>
            </a:r>
          </a:p>
          <a:p>
            <a:r>
              <a:rPr lang="en-GB" altLang="da-DK" dirty="0"/>
              <a:t>Serve nearly 28M patients per day – including 30M Americans and over 1 million in NC</a:t>
            </a:r>
          </a:p>
          <a:p>
            <a:r>
              <a:rPr lang="en-GB" altLang="da-DK" dirty="0"/>
              <a:t>Novo Nordisk </a:t>
            </a:r>
            <a:r>
              <a:rPr lang="en-GB" altLang="da-DK" dirty="0" err="1"/>
              <a:t>Fdn</a:t>
            </a:r>
            <a:r>
              <a:rPr lang="en-GB" altLang="da-DK" dirty="0"/>
              <a:t> is the primary stakeholder, reducing vulnerability and increasing sustainability</a:t>
            </a:r>
          </a:p>
          <a:p>
            <a:r>
              <a:rPr lang="en-GB" altLang="da-DK" dirty="0"/>
              <a:t>Triple bottom line drives our business model, including social responsibility . . . .</a:t>
            </a:r>
          </a:p>
          <a:p>
            <a:r>
              <a:rPr lang="en-GB" altLang="da-DK" dirty="0"/>
              <a:t>16 production sites include Clayton’s facility </a:t>
            </a:r>
          </a:p>
          <a:p>
            <a:endParaRPr lang="en-GB" altLang="da-DK" dirty="0"/>
          </a:p>
          <a:p>
            <a:endParaRPr lang="en-GB" alt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44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68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9">
              <a:defRPr/>
            </a:pPr>
            <a:r>
              <a:rPr lang="en-GB" b="0" dirty="0"/>
              <a:t>Matt</a:t>
            </a:r>
          </a:p>
          <a:p>
            <a:pPr defTabSz="914289">
              <a:defRPr/>
            </a:pPr>
            <a:endParaRPr lang="en-GB" b="1" dirty="0"/>
          </a:p>
          <a:p>
            <a:pPr defTabSz="914289">
              <a:defRPr/>
            </a:pPr>
            <a:r>
              <a:rPr lang="en-GB" b="1" dirty="0"/>
              <a:t>For two decades</a:t>
            </a:r>
            <a:r>
              <a:rPr lang="en-GB" dirty="0"/>
              <a:t>, our company has been at the forefront when it comes to environmental responsibility. </a:t>
            </a:r>
          </a:p>
          <a:p>
            <a:pPr defTabSz="914289">
              <a:defRPr/>
            </a:pPr>
            <a:endParaRPr lang="en-GB" b="1" dirty="0"/>
          </a:p>
          <a:p>
            <a:pPr defTabSz="914289">
              <a:defRPr/>
            </a:pPr>
            <a:r>
              <a:rPr lang="en-GB" b="1" dirty="0"/>
              <a:t>At this moment, we are now close to achieving 100% </a:t>
            </a:r>
            <a:r>
              <a:rPr lang="en-GB" b="1"/>
              <a:t>renewable electricity</a:t>
            </a:r>
            <a:r>
              <a:rPr lang="en-GB"/>
              <a:t> </a:t>
            </a:r>
            <a:r>
              <a:rPr lang="en-GB" dirty="0"/>
              <a:t>in our production plants all over the world.</a:t>
            </a:r>
          </a:p>
          <a:p>
            <a:endParaRPr lang="en-GB" dirty="0"/>
          </a:p>
          <a:p>
            <a:pPr defTabSz="914289">
              <a:defRPr/>
            </a:pPr>
            <a:r>
              <a:rPr lang="en-GB" dirty="0"/>
              <a:t>This is something we can </a:t>
            </a:r>
            <a:r>
              <a:rPr lang="en-GB" b="1" dirty="0"/>
              <a:t>be proud of</a:t>
            </a:r>
            <a:r>
              <a:rPr lang="en-GB" dirty="0"/>
              <a:t>, especially because this target – when we announced it – </a:t>
            </a:r>
            <a:r>
              <a:rPr lang="en-GB" b="1" dirty="0"/>
              <a:t>was very bold and ambitious.</a:t>
            </a:r>
            <a:endParaRPr lang="en-GB" dirty="0"/>
          </a:p>
          <a:p>
            <a:endParaRPr lang="en-GB" dirty="0"/>
          </a:p>
          <a:p>
            <a:r>
              <a:rPr lang="en-GB" dirty="0"/>
              <a:t>We have a proud legacy of swift and timely response to major global challenges and meeting the expectations of our stakeholders.</a:t>
            </a:r>
          </a:p>
          <a:p>
            <a:pPr defTabSz="914289">
              <a:defRPr/>
            </a:pPr>
            <a:endParaRPr lang="en-GB" dirty="0"/>
          </a:p>
          <a:p>
            <a:pPr defTabSz="914289">
              <a:defRPr/>
            </a:pPr>
            <a:r>
              <a:rPr lang="en-GB" dirty="0"/>
              <a:t>But today, it’s</a:t>
            </a:r>
            <a:r>
              <a:rPr lang="en-GB" b="1" dirty="0"/>
              <a:t> no longer enough to focus</a:t>
            </a:r>
            <a:r>
              <a:rPr lang="en-GB" dirty="0"/>
              <a:t> on the environmental impact of our manufacturing processes.</a:t>
            </a:r>
          </a:p>
          <a:p>
            <a:pPr defTabSz="914289">
              <a:defRPr/>
            </a:pPr>
            <a:endParaRPr lang="en-GB" dirty="0"/>
          </a:p>
          <a:p>
            <a:pPr defTabSz="914289">
              <a:defRPr/>
            </a:pPr>
            <a:r>
              <a:rPr lang="en-GB" dirty="0"/>
              <a:t>We have to think beyond that.  </a:t>
            </a:r>
          </a:p>
          <a:p>
            <a:pPr defTabSz="914289">
              <a:defRPr/>
            </a:pPr>
            <a:endParaRPr lang="en-GB" dirty="0"/>
          </a:p>
          <a:p>
            <a:pPr defTabSz="914289">
              <a:defRPr/>
            </a:pPr>
            <a:r>
              <a:rPr lang="en-GB" dirty="0"/>
              <a:t>To continue to raise the bar and make a lasting difference, we must define new ambitious goals and set new aspirations</a:t>
            </a:r>
          </a:p>
          <a:p>
            <a:pPr defTabSz="914289">
              <a:defRPr/>
            </a:pPr>
            <a:endParaRPr lang="en-GB" dirty="0"/>
          </a:p>
          <a:p>
            <a:pPr defTabSz="914289">
              <a:defRPr/>
            </a:pPr>
            <a:endParaRPr lang="en-GB" dirty="0"/>
          </a:p>
          <a:p>
            <a:pPr defTabSz="914289">
              <a:defRPr/>
            </a:pPr>
            <a:endParaRPr lang="en-GB" dirty="0"/>
          </a:p>
          <a:p>
            <a:pPr defTabSz="914289"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07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C74F-D44E-447A-AC8C-D40BDE8EA7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3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DC74F-D44E-447A-AC8C-D40BDE8EA7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72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3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Matt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5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Bailey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3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237" y="2878906"/>
            <a:ext cx="5466291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6237" y="4436707"/>
            <a:ext cx="5466291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8520" cy="68580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97929" y="687228"/>
            <a:ext cx="5271673" cy="52188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497929" y="1749631"/>
            <a:ext cx="5271673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927" y="138544"/>
            <a:ext cx="2933165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Novo Nordisk Pharmaceuticals Industries, LP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2019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57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18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7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4" hasCustomPrompt="1"/>
            <p:custDataLst>
              <p:tags r:id="rId2"/>
            </p:custDataLst>
          </p:nvPr>
        </p:nvSpPr>
        <p:spPr>
          <a:xfrm>
            <a:off x="422400" y="1209110"/>
            <a:ext cx="113472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18000" anchor="t" anchorCtr="0">
            <a:noAutofit/>
          </a:bodyPr>
          <a:lstStyle>
            <a:lvl1pPr marL="0" indent="0" algn="l">
              <a:buFontTx/>
              <a:buNone/>
              <a:defRPr sz="1467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2" y="138543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3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7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0488" eaLnBrk="1" hangingPunct="1">
              <a:defRPr sz="8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16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08548" y="1749633"/>
            <a:ext cx="5458357" cy="3941051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22401" y="1749631"/>
            <a:ext cx="5462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3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240" y="1878037"/>
            <a:ext cx="5466291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6239" y="3429000"/>
            <a:ext cx="5466292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75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239" y="382327"/>
            <a:ext cx="11174236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6237" y="1714499"/>
            <a:ext cx="5466291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239" y="382327"/>
            <a:ext cx="11174236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15948" y="1714501"/>
            <a:ext cx="5976057" cy="4380178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6237" y="1714499"/>
            <a:ext cx="5466291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239" y="382327"/>
            <a:ext cx="11190111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15944" y="1714501"/>
            <a:ext cx="2612320" cy="4380178"/>
          </a:xfrm>
        </p:spPr>
        <p:txBody>
          <a:bodyPr/>
          <a:lstStyle/>
          <a:p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069918" y="1714500"/>
            <a:ext cx="261055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069918" y="2148613"/>
            <a:ext cx="2610556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6400" y="1750486"/>
            <a:ext cx="4723200" cy="204205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177" y="4033951"/>
            <a:ext cx="4724425" cy="91278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83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12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240" y="2888944"/>
            <a:ext cx="5466291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7" y="608687"/>
            <a:ext cx="3048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hf sldNum="0"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3" r:id="rId2"/>
  </p:sldLayoutIdLst>
  <p:hf sldNum="0"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239" y="1714499"/>
            <a:ext cx="11174236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6371" y="6229068"/>
            <a:ext cx="40583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0368451" y="6478773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 dirty="0">
                <a:solidFill>
                  <a:schemeClr val="bg1"/>
                </a:solidFill>
              </a:rPr>
              <a:t>ispe.org</a:t>
            </a:r>
            <a:endParaRPr lang="en-CA" sz="75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1427461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1" y="6306129"/>
            <a:ext cx="1524073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5736" y="6482221"/>
            <a:ext cx="120013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dirty="0" err="1">
                <a:solidFill>
                  <a:schemeClr val="bg1"/>
                </a:solidFill>
              </a:rPr>
              <a:t>Connecting</a:t>
            </a:r>
            <a:endParaRPr lang="en-CA" sz="75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5298" y="6482221"/>
            <a:ext cx="150191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dirty="0">
                <a:solidFill>
                  <a:schemeClr val="bg1"/>
                </a:solidFill>
              </a:rPr>
              <a:t>Pharmaceutical</a:t>
            </a:r>
            <a:endParaRPr lang="en-CA" sz="75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87" y="6482221"/>
            <a:ext cx="120013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dirty="0" err="1">
                <a:solidFill>
                  <a:schemeClr val="bg1"/>
                </a:solidFill>
              </a:rPr>
              <a:t>Knowledge</a:t>
            </a:r>
            <a:endParaRPr lang="en-CA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4" r:id="rId7"/>
    <p:sldLayoutId id="2147483675" r:id="rId8"/>
    <p:sldLayoutId id="2147483676" r:id="rId9"/>
  </p:sldLayoutIdLst>
  <p:hf sldNum="0"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10.xml"/><Relationship Id="rId18" Type="http://schemas.openxmlformats.org/officeDocument/2006/relationships/image" Target="../media/image46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19" Type="http://schemas.openxmlformats.org/officeDocument/2006/relationships/image" Target="../media/image47.jpg"/><Relationship Id="rId4" Type="http://schemas.openxmlformats.org/officeDocument/2006/relationships/image" Target="../media/image37.png"/><Relationship Id="rId9" Type="http://schemas.openxmlformats.org/officeDocument/2006/relationships/slide" Target="slide7.xml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2" Type="http://schemas.openxmlformats.org/officeDocument/2006/relationships/tags" Target="../tags/tag16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11" Type="http://schemas.openxmlformats.org/officeDocument/2006/relationships/image" Target="../media/image52.jpe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2.emf"/><Relationship Id="rId1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tags" Target="../tags/tag18.xml"/><Relationship Id="rId7" Type="http://schemas.openxmlformats.org/officeDocument/2006/relationships/image" Target="../media/image19.e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tags" Target="../tags/tag20.xml"/><Relationship Id="rId7" Type="http://schemas.openxmlformats.org/officeDocument/2006/relationships/image" Target="../media/image19.emf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WKN@NovoNordisk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g"/><Relationship Id="rId5" Type="http://schemas.openxmlformats.org/officeDocument/2006/relationships/image" Target="../media/image63.jpeg"/><Relationship Id="rId4" Type="http://schemas.openxmlformats.org/officeDocument/2006/relationships/hyperlink" Target="mailto:bailey.forrest@fluor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7.jpeg"/><Relationship Id="rId3" Type="http://schemas.openxmlformats.org/officeDocument/2006/relationships/tags" Target="../tags/tag10.xml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" Type="http://schemas.openxmlformats.org/officeDocument/2006/relationships/tags" Target="../tags/tag9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4.xml"/><Relationship Id="rId7" Type="http://schemas.openxmlformats.org/officeDocument/2006/relationships/image" Target="../media/image25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.xml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6349" y="2055192"/>
            <a:ext cx="4963139" cy="1243673"/>
          </a:xfrm>
        </p:spPr>
        <p:txBody>
          <a:bodyPr/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Circular EHS: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Driving EHS Outcomes in design, construction, and operations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855" y="3665891"/>
            <a:ext cx="5144508" cy="1752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Matt Kunz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Novo Nordisk Pharmaceutical Industries, LP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Senior Engineer, EHS Programs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Bailey Forrest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Director, Construction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7"/>
          <p:cNvSpPr txBox="1">
            <a:spLocks/>
          </p:cNvSpPr>
          <p:nvPr/>
        </p:nvSpPr>
        <p:spPr>
          <a:xfrm>
            <a:off x="6206470" y="1373748"/>
            <a:ext cx="4144731" cy="276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FDA"/>
              </a:buClr>
            </a:pPr>
            <a:endParaRPr lang="en-GB" sz="900" dirty="0">
              <a:solidFill>
                <a:srgbClr val="E0DED8">
                  <a:lumMod val="10000"/>
                </a:srgbClr>
              </a:solidFill>
            </a:endParaRPr>
          </a:p>
          <a:p>
            <a:pPr algn="l">
              <a:buClr>
                <a:srgbClr val="009FDA"/>
              </a:buClr>
            </a:pPr>
            <a:r>
              <a:rPr lang="en-GB" sz="1800" dirty="0">
                <a:solidFill>
                  <a:srgbClr val="E0DED8">
                    <a:lumMod val="10000"/>
                  </a:srgbClr>
                </a:solidFill>
              </a:rPr>
              <a:t>Key challenges 2018</a:t>
            </a:r>
          </a:p>
          <a:p>
            <a:pPr algn="l">
              <a:buClr>
                <a:srgbClr val="009FDA"/>
              </a:buClr>
            </a:pPr>
            <a:endParaRPr lang="en-GB" sz="900" dirty="0">
              <a:solidFill>
                <a:srgbClr val="E0DED8">
                  <a:lumMod val="10000"/>
                </a:srgbClr>
              </a:solidFill>
            </a:endParaRPr>
          </a:p>
          <a:p>
            <a:pPr algn="l">
              <a:buClr>
                <a:srgbClr val="009FDA"/>
              </a:buClr>
            </a:pPr>
            <a:endParaRPr lang="en-GB" sz="900" dirty="0">
              <a:solidFill>
                <a:srgbClr val="E0DED8">
                  <a:lumMod val="1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6641" y="1133554"/>
            <a:ext cx="231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of lagging statistics and vs. averages</a:t>
            </a:r>
          </a:p>
        </p:txBody>
      </p:sp>
      <p:grpSp>
        <p:nvGrpSpPr>
          <p:cNvPr id="24" name="Gruppe 22">
            <a:extLst>
              <a:ext uri="{FF2B5EF4-FFF2-40B4-BE49-F238E27FC236}">
                <a16:creationId xmlns:a16="http://schemas.microsoft.com/office/drawing/2014/main" id="{E89E3558-7564-4E48-A1D6-4F8C0B583861}"/>
              </a:ext>
            </a:extLst>
          </p:cNvPr>
          <p:cNvGrpSpPr/>
          <p:nvPr/>
        </p:nvGrpSpPr>
        <p:grpSpPr>
          <a:xfrm>
            <a:off x="6582829" y="158900"/>
            <a:ext cx="548640" cy="548640"/>
            <a:chOff x="1241410" y="1241410"/>
            <a:chExt cx="1117631" cy="1117631"/>
          </a:xfrm>
        </p:grpSpPr>
        <p:sp>
          <p:nvSpPr>
            <p:cNvPr id="25" name="Freeform 178">
              <a:extLst>
                <a:ext uri="{FF2B5EF4-FFF2-40B4-BE49-F238E27FC236}">
                  <a16:creationId xmlns:a16="http://schemas.microsoft.com/office/drawing/2014/main" id="{6A6CDC31-7C8D-440C-9F1C-30975AFF1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26" name="Group 196">
              <a:extLst>
                <a:ext uri="{FF2B5EF4-FFF2-40B4-BE49-F238E27FC236}">
                  <a16:creationId xmlns:a16="http://schemas.microsoft.com/office/drawing/2014/main" id="{B8D806D8-BF09-4A48-AA74-A32FEF6CB71D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27" name="Oval 179">
                <a:extLst>
                  <a:ext uri="{FF2B5EF4-FFF2-40B4-BE49-F238E27FC236}">
                    <a16:creationId xmlns:a16="http://schemas.microsoft.com/office/drawing/2014/main" id="{90C7E564-BCF7-4640-BCA3-2A607D743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8" name="Freeform 180">
                <a:extLst>
                  <a:ext uri="{FF2B5EF4-FFF2-40B4-BE49-F238E27FC236}">
                    <a16:creationId xmlns:a16="http://schemas.microsoft.com/office/drawing/2014/main" id="{2DA79CD2-523E-48C0-8D85-E8107B14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9" name="Oval 181">
                <a:extLst>
                  <a:ext uri="{FF2B5EF4-FFF2-40B4-BE49-F238E27FC236}">
                    <a16:creationId xmlns:a16="http://schemas.microsoft.com/office/drawing/2014/main" id="{8BD29B1F-7E8F-4B21-BF71-AFB820183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0" name="Freeform 182">
                <a:extLst>
                  <a:ext uri="{FF2B5EF4-FFF2-40B4-BE49-F238E27FC236}">
                    <a16:creationId xmlns:a16="http://schemas.microsoft.com/office/drawing/2014/main" id="{CDB36B1F-2F0B-4795-902A-5A6CD77FB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1" name="Oval 183">
                <a:extLst>
                  <a:ext uri="{FF2B5EF4-FFF2-40B4-BE49-F238E27FC236}">
                    <a16:creationId xmlns:a16="http://schemas.microsoft.com/office/drawing/2014/main" id="{6025CFE3-2521-4A91-9B9D-8C1EC59E6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2" name="Freeform 184">
                <a:extLst>
                  <a:ext uri="{FF2B5EF4-FFF2-40B4-BE49-F238E27FC236}">
                    <a16:creationId xmlns:a16="http://schemas.microsoft.com/office/drawing/2014/main" id="{14A00E81-1098-4EFC-8258-BF31FD1F7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3" name="Oval 185">
                <a:extLst>
                  <a:ext uri="{FF2B5EF4-FFF2-40B4-BE49-F238E27FC236}">
                    <a16:creationId xmlns:a16="http://schemas.microsoft.com/office/drawing/2014/main" id="{C14970A5-1417-4EC2-BED9-6F7208003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4" name="Freeform 186">
                <a:extLst>
                  <a:ext uri="{FF2B5EF4-FFF2-40B4-BE49-F238E27FC236}">
                    <a16:creationId xmlns:a16="http://schemas.microsoft.com/office/drawing/2014/main" id="{D4274F3E-9F8F-4617-8040-5094F6A0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5" name="Freeform 187">
                <a:extLst>
                  <a:ext uri="{FF2B5EF4-FFF2-40B4-BE49-F238E27FC236}">
                    <a16:creationId xmlns:a16="http://schemas.microsoft.com/office/drawing/2014/main" id="{6D913758-C3E0-4C65-92F1-664570340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6" name="Freeform 188">
                <a:extLst>
                  <a:ext uri="{FF2B5EF4-FFF2-40B4-BE49-F238E27FC236}">
                    <a16:creationId xmlns:a16="http://schemas.microsoft.com/office/drawing/2014/main" id="{444271DE-19FB-4C38-B132-AFA0E780B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8" name="Freeform 189">
                <a:extLst>
                  <a:ext uri="{FF2B5EF4-FFF2-40B4-BE49-F238E27FC236}">
                    <a16:creationId xmlns:a16="http://schemas.microsoft.com/office/drawing/2014/main" id="{F6A6927B-9455-47DB-B216-71D22CC21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9" name="Freeform 190">
                <a:extLst>
                  <a:ext uri="{FF2B5EF4-FFF2-40B4-BE49-F238E27FC236}">
                    <a16:creationId xmlns:a16="http://schemas.microsoft.com/office/drawing/2014/main" id="{D871596C-6E2D-47C7-83B8-85433D560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0" name="Freeform 191">
                <a:extLst>
                  <a:ext uri="{FF2B5EF4-FFF2-40B4-BE49-F238E27FC236}">
                    <a16:creationId xmlns:a16="http://schemas.microsoft.com/office/drawing/2014/main" id="{AC107C15-F4F8-4C52-95A1-5FDFAA3BC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1" name="Freeform 192">
                <a:extLst>
                  <a:ext uri="{FF2B5EF4-FFF2-40B4-BE49-F238E27FC236}">
                    <a16:creationId xmlns:a16="http://schemas.microsoft.com/office/drawing/2014/main" id="{AE3381CF-3BC2-4B6B-8633-F37A5096C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4" name="Freeform 193">
                <a:extLst>
                  <a:ext uri="{FF2B5EF4-FFF2-40B4-BE49-F238E27FC236}">
                    <a16:creationId xmlns:a16="http://schemas.microsoft.com/office/drawing/2014/main" id="{80A25D36-95F4-43BC-9488-615144397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6" name="Freeform 194">
                <a:extLst>
                  <a:ext uri="{FF2B5EF4-FFF2-40B4-BE49-F238E27FC236}">
                    <a16:creationId xmlns:a16="http://schemas.microsoft.com/office/drawing/2014/main" id="{965BF7BF-D5CC-4F9D-B274-A76736D42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FBBBFC7-BC8A-46D6-808D-B5EF4FB0C6E4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64787"/>
            <a:ext cx="548640" cy="548640"/>
            <a:chOff x="6496844" y="1323976"/>
            <a:chExt cx="396875" cy="396875"/>
          </a:xfrm>
        </p:grpSpPr>
        <p:sp>
          <p:nvSpPr>
            <p:cNvPr id="59" name="Freeform 2">
              <a:extLst>
                <a:ext uri="{FF2B5EF4-FFF2-40B4-BE49-F238E27FC236}">
                  <a16:creationId xmlns:a16="http://schemas.microsoft.com/office/drawing/2014/main" id="{B8DEA51C-C065-4A03-AD8E-C81237E7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CBAECAF-F252-499A-9FA9-1A2FFCE42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2AF027F1-3BB8-4E94-8598-0D606FB54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50129CB7-C4CB-4289-833A-8F8AA071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63" name="Group 59">
            <a:extLst>
              <a:ext uri="{FF2B5EF4-FFF2-40B4-BE49-F238E27FC236}">
                <a16:creationId xmlns:a16="http://schemas.microsoft.com/office/drawing/2014/main" id="{26F15133-E98B-4619-8313-B489A3AFC77D}"/>
              </a:ext>
            </a:extLst>
          </p:cNvPr>
          <p:cNvGrpSpPr/>
          <p:nvPr/>
        </p:nvGrpSpPr>
        <p:grpSpPr>
          <a:xfrm>
            <a:off x="8455296" y="155173"/>
            <a:ext cx="548640" cy="548640"/>
            <a:chOff x="2949575" y="501651"/>
            <a:chExt cx="400055" cy="392113"/>
          </a:xfrm>
        </p:grpSpPr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DE534586-EB61-478D-A4A5-AF07785D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60885636-99BA-4D5B-AE35-2EE7D869F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8F835E68-8893-447F-9ED3-8D80EED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75" name="Freeform 87">
            <a:extLst>
              <a:ext uri="{FF2B5EF4-FFF2-40B4-BE49-F238E27FC236}">
                <a16:creationId xmlns:a16="http://schemas.microsoft.com/office/drawing/2014/main" id="{E9FC0848-20C4-4919-9A60-2EE6C9A9BC09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5248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715207-C15C-4029-905C-B6C8765D1CEA}"/>
              </a:ext>
            </a:extLst>
          </p:cNvPr>
          <p:cNvGrpSpPr/>
          <p:nvPr/>
        </p:nvGrpSpPr>
        <p:grpSpPr>
          <a:xfrm>
            <a:off x="9098002" y="155173"/>
            <a:ext cx="548640" cy="548640"/>
            <a:chOff x="1397000" y="493713"/>
            <a:chExt cx="396875" cy="396875"/>
          </a:xfrm>
        </p:grpSpPr>
        <p:sp>
          <p:nvSpPr>
            <p:cNvPr id="77" name="Freeform 2">
              <a:extLst>
                <a:ext uri="{FF2B5EF4-FFF2-40B4-BE49-F238E27FC236}">
                  <a16:creationId xmlns:a16="http://schemas.microsoft.com/office/drawing/2014/main" id="{98BD0386-2FC5-46AC-B19B-DE934A6D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8" name="Freeform 3">
              <a:extLst>
                <a:ext uri="{FF2B5EF4-FFF2-40B4-BE49-F238E27FC236}">
                  <a16:creationId xmlns:a16="http://schemas.microsoft.com/office/drawing/2014/main" id="{B9AAE768-9FE1-426B-A918-35AC1571A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9" name="Freeform 4">
              <a:extLst>
                <a:ext uri="{FF2B5EF4-FFF2-40B4-BE49-F238E27FC236}">
                  <a16:creationId xmlns:a16="http://schemas.microsoft.com/office/drawing/2014/main" id="{67A9E037-1790-47AD-A218-FE8C4E49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80" name="Freeform 1">
            <a:extLst>
              <a:ext uri="{FF2B5EF4-FFF2-40B4-BE49-F238E27FC236}">
                <a16:creationId xmlns:a16="http://schemas.microsoft.com/office/drawing/2014/main" id="{B32867CB-7613-470F-8535-F9EBD5EFB901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6535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81" name="Group 54">
            <a:extLst>
              <a:ext uri="{FF2B5EF4-FFF2-40B4-BE49-F238E27FC236}">
                <a16:creationId xmlns:a16="http://schemas.microsoft.com/office/drawing/2014/main" id="{8D14F66F-809C-4503-9D65-A43CE020C0B3}"/>
              </a:ext>
            </a:extLst>
          </p:cNvPr>
          <p:cNvGrpSpPr/>
          <p:nvPr/>
        </p:nvGrpSpPr>
        <p:grpSpPr>
          <a:xfrm>
            <a:off x="5958002" y="152977"/>
            <a:ext cx="548640" cy="548640"/>
            <a:chOff x="4564063" y="501651"/>
            <a:chExt cx="395288" cy="395288"/>
          </a:xfrm>
        </p:grpSpPr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155690A3-198B-4DAE-960C-B413F8E9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94479A87-161F-498B-B23F-E05100C6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417376"/>
              </p:ext>
            </p:extLst>
          </p:nvPr>
        </p:nvGraphicFramePr>
        <p:xfrm>
          <a:off x="997722" y="1232264"/>
          <a:ext cx="10925296" cy="481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6657469" y="1793645"/>
            <a:ext cx="1336366" cy="3691516"/>
          </a:xfrm>
          <a:prstGeom prst="rect">
            <a:avLst/>
          </a:prstGeom>
          <a:solidFill>
            <a:schemeClr val="accent1">
              <a:alpha val="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933" y="141975"/>
            <a:ext cx="1389961" cy="138996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6000"/>
                </a:schemeClr>
              </a:gs>
              <a:gs pos="50000">
                <a:schemeClr val="accent1">
                  <a:tint val="44500"/>
                  <a:satMod val="160000"/>
                  <a:alpha val="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49" name="Title 6">
            <a:extLst>
              <a:ext uri="{FF2B5EF4-FFF2-40B4-BE49-F238E27FC236}">
                <a16:creationId xmlns:a16="http://schemas.microsoft.com/office/drawing/2014/main" id="{06B352B1-1C82-430F-A2BC-C487A63A8B3E}"/>
              </a:ext>
            </a:extLst>
          </p:cNvPr>
          <p:cNvSpPr txBox="1">
            <a:spLocks/>
          </p:cNvSpPr>
          <p:nvPr/>
        </p:nvSpPr>
        <p:spPr>
          <a:xfrm>
            <a:off x="594041" y="184268"/>
            <a:ext cx="3953755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Safety</a:t>
            </a:r>
            <a:endParaRPr lang="en-GB" sz="2400" dirty="0">
              <a:solidFill>
                <a:srgbClr val="0019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>
            <a:spLocks noGrp="1"/>
          </p:cNvSpPr>
          <p:nvPr>
            <p:ph sz="half" idx="4294967295"/>
          </p:nvPr>
        </p:nvSpPr>
        <p:spPr>
          <a:xfrm>
            <a:off x="1671902" y="1366331"/>
            <a:ext cx="2743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Work at height</a:t>
            </a:r>
            <a:endParaRPr lang="en-US" dirty="0">
              <a:hlinkClick r:id="rId3" action="ppaction://hlinksldjump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9" y="1060065"/>
            <a:ext cx="876132" cy="914400"/>
          </a:xfrm>
          <a:prstGeom prst="rect">
            <a:avLst/>
          </a:prstGeom>
        </p:spPr>
      </p:pic>
      <p:pic>
        <p:nvPicPr>
          <p:cNvPr id="47" name="Picture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" y="2050198"/>
            <a:ext cx="876132" cy="914400"/>
          </a:xfrm>
          <a:prstGeom prst="rect">
            <a:avLst/>
          </a:prstGeom>
        </p:spPr>
      </p:pic>
      <p:pic>
        <p:nvPicPr>
          <p:cNvPr id="48" name="Picture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" y="3041265"/>
            <a:ext cx="876133" cy="914400"/>
          </a:xfrm>
          <a:prstGeom prst="rect">
            <a:avLst/>
          </a:prstGeom>
        </p:spPr>
      </p:pic>
      <p:pic>
        <p:nvPicPr>
          <p:cNvPr id="49" name="Picture 4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" y="3995624"/>
            <a:ext cx="876132" cy="914400"/>
          </a:xfrm>
          <a:prstGeom prst="rect">
            <a:avLst/>
          </a:prstGeom>
        </p:spPr>
      </p:pic>
      <p:pic>
        <p:nvPicPr>
          <p:cNvPr id="50" name="Picture 4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95" y="1060065"/>
            <a:ext cx="876132" cy="914400"/>
          </a:xfrm>
          <a:prstGeom prst="rect">
            <a:avLst/>
          </a:prstGeom>
        </p:spPr>
      </p:pic>
      <p:pic>
        <p:nvPicPr>
          <p:cNvPr id="51" name="Picture 5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35" y="2050198"/>
            <a:ext cx="872455" cy="914400"/>
          </a:xfrm>
          <a:prstGeom prst="rect">
            <a:avLst/>
          </a:prstGeom>
        </p:spPr>
      </p:pic>
      <p:pic>
        <p:nvPicPr>
          <p:cNvPr id="52" name="Picture 5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95" y="3041265"/>
            <a:ext cx="876132" cy="914400"/>
          </a:xfrm>
          <a:prstGeom prst="rect">
            <a:avLst/>
          </a:prstGeom>
        </p:spPr>
      </p:pic>
      <p:pic>
        <p:nvPicPr>
          <p:cNvPr id="53" name="Picture 5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95" y="3995624"/>
            <a:ext cx="876132" cy="914400"/>
          </a:xfrm>
          <a:prstGeom prst="rect">
            <a:avLst/>
          </a:prstGeom>
        </p:spPr>
      </p:pic>
      <p:sp>
        <p:nvSpPr>
          <p:cNvPr id="54" name="Content Placeholder 2"/>
          <p:cNvSpPr>
            <a:spLocks noGrp="1"/>
          </p:cNvSpPr>
          <p:nvPr>
            <p:ph sz="half" idx="4294967295"/>
          </p:nvPr>
        </p:nvSpPr>
        <p:spPr>
          <a:xfrm>
            <a:off x="1671902" y="2279266"/>
            <a:ext cx="2743200" cy="5333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Motorized heavy equipment</a:t>
            </a:r>
            <a:endParaRPr lang="en-US" dirty="0">
              <a:hlinkClick r:id="rId5" action="ppaction://hlinksldjump"/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sz="half" idx="4294967295"/>
          </p:nvPr>
        </p:nvSpPr>
        <p:spPr>
          <a:xfrm>
            <a:off x="1671902" y="3307901"/>
            <a:ext cx="2743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Motor vehicle operation</a:t>
            </a:r>
            <a:endParaRPr lang="en-US" dirty="0">
              <a:hlinkClick r:id="rId7" action="ppaction://hlinksldjump"/>
            </a:endParaRPr>
          </a:p>
        </p:txBody>
      </p:sp>
      <p:sp>
        <p:nvSpPr>
          <p:cNvPr id="61" name="Content Placeholder 2"/>
          <p:cNvSpPr>
            <a:spLocks noGrp="1"/>
          </p:cNvSpPr>
          <p:nvPr>
            <p:ph sz="half" idx="4294967295"/>
          </p:nvPr>
        </p:nvSpPr>
        <p:spPr>
          <a:xfrm>
            <a:off x="1671902" y="4304022"/>
            <a:ext cx="2743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Material handling</a:t>
            </a:r>
            <a:endParaRPr lang="en-US" dirty="0">
              <a:hlinkClick r:id="rId9" action="ppaction://hlinksldjump"/>
            </a:endParaRPr>
          </a:p>
        </p:txBody>
      </p:sp>
      <p:sp>
        <p:nvSpPr>
          <p:cNvPr id="71" name="Content Placeholder 2"/>
          <p:cNvSpPr>
            <a:spLocks noGrp="1"/>
          </p:cNvSpPr>
          <p:nvPr>
            <p:ph sz="half" idx="4294967295"/>
          </p:nvPr>
        </p:nvSpPr>
        <p:spPr>
          <a:xfrm>
            <a:off x="8609458" y="1364866"/>
            <a:ext cx="2743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Cranes and rigging</a:t>
            </a:r>
            <a:endParaRPr lang="en-US" dirty="0">
              <a:hlinkClick r:id="rId11" action="ppaction://hlinksldjump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sz="half" idx="4294967295"/>
          </p:nvPr>
        </p:nvSpPr>
        <p:spPr>
          <a:xfrm>
            <a:off x="8609458" y="2279266"/>
            <a:ext cx="3223437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dirty="0"/>
              <a:t>Trenching and excavations</a:t>
            </a:r>
            <a:endParaRPr lang="en-US" dirty="0">
              <a:hlinkClick r:id="rId13" action="ppaction://hlinksldjump"/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sz="half" idx="4294967295"/>
          </p:nvPr>
        </p:nvSpPr>
        <p:spPr>
          <a:xfrm>
            <a:off x="8609458" y="3321257"/>
            <a:ext cx="2743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Electrical work</a:t>
            </a:r>
            <a:endParaRPr lang="en-US" dirty="0">
              <a:hlinkClick r:id="rId3" action="ppaction://hlinksldjump"/>
            </a:endParaRPr>
          </a:p>
        </p:txBody>
      </p:sp>
      <p:sp>
        <p:nvSpPr>
          <p:cNvPr id="76" name="Content Placeholder 2"/>
          <p:cNvSpPr>
            <a:spLocks noGrp="1"/>
          </p:cNvSpPr>
          <p:nvPr>
            <p:ph sz="half" idx="4294967295"/>
          </p:nvPr>
        </p:nvSpPr>
        <p:spPr>
          <a:xfrm>
            <a:off x="8609457" y="4171437"/>
            <a:ext cx="3223438" cy="8754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Hazardous energy control/</a:t>
            </a:r>
            <a:br>
              <a:rPr lang="en-US" dirty="0"/>
            </a:br>
            <a:r>
              <a:rPr lang="en-US" dirty="0"/>
              <a:t>line breaking</a:t>
            </a:r>
            <a:endParaRPr lang="en-US" dirty="0">
              <a:hlinkClick r:id="rId11" action="ppaction://hlinksldjump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sz="half" idx="4294967295"/>
          </p:nvPr>
        </p:nvSpPr>
        <p:spPr>
          <a:xfrm>
            <a:off x="1671902" y="5239055"/>
            <a:ext cx="2743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Confined space entry</a:t>
            </a:r>
            <a:endParaRPr lang="en-US" dirty="0">
              <a:hlinkClick r:id="rId9" action="ppaction://hlinksldjump"/>
            </a:endParaRPr>
          </a:p>
        </p:txBody>
      </p:sp>
      <p:pic>
        <p:nvPicPr>
          <p:cNvPr id="87" name="Picture 8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" y="4972355"/>
            <a:ext cx="876132" cy="914400"/>
          </a:xfrm>
          <a:prstGeom prst="rect">
            <a:avLst/>
          </a:prstGeom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02" y="5483150"/>
            <a:ext cx="2947274" cy="66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B2BD6-D40C-4C7F-8028-4B44E23831A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" t="83" r="55679" b="22893"/>
          <a:stretch/>
        </p:blipFill>
        <p:spPr>
          <a:xfrm>
            <a:off x="3708387" y="1513579"/>
            <a:ext cx="3398645" cy="3136449"/>
          </a:xfrm>
          <a:prstGeom prst="rect">
            <a:avLst/>
          </a:prstGeom>
        </p:spPr>
      </p:pic>
      <p:sp>
        <p:nvSpPr>
          <p:cNvPr id="88" name="Title 6">
            <a:extLst>
              <a:ext uri="{FF2B5EF4-FFF2-40B4-BE49-F238E27FC236}">
                <a16:creationId xmlns:a16="http://schemas.microsoft.com/office/drawing/2014/main" id="{4BE55894-7501-4A6F-A9EF-10199781E57D}"/>
              </a:ext>
            </a:extLst>
          </p:cNvPr>
          <p:cNvSpPr txBox="1">
            <a:spLocks/>
          </p:cNvSpPr>
          <p:nvPr/>
        </p:nvSpPr>
        <p:spPr>
          <a:xfrm>
            <a:off x="485519" y="153968"/>
            <a:ext cx="5324459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Safety: Life Critical</a:t>
            </a:r>
          </a:p>
        </p:txBody>
      </p:sp>
      <p:grpSp>
        <p:nvGrpSpPr>
          <p:cNvPr id="89" name="Gruppe 22">
            <a:extLst>
              <a:ext uri="{FF2B5EF4-FFF2-40B4-BE49-F238E27FC236}">
                <a16:creationId xmlns:a16="http://schemas.microsoft.com/office/drawing/2014/main" id="{B759C7EA-DC58-407B-B1F9-B9282224461C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90" name="Freeform 178">
              <a:extLst>
                <a:ext uri="{FF2B5EF4-FFF2-40B4-BE49-F238E27FC236}">
                  <a16:creationId xmlns:a16="http://schemas.microsoft.com/office/drawing/2014/main" id="{B63434B0-EC00-410A-96A4-F113E68B0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91" name="Group 196">
              <a:extLst>
                <a:ext uri="{FF2B5EF4-FFF2-40B4-BE49-F238E27FC236}">
                  <a16:creationId xmlns:a16="http://schemas.microsoft.com/office/drawing/2014/main" id="{3F856CDB-A168-4E94-9824-B577D5682730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92" name="Oval 179">
                <a:extLst>
                  <a:ext uri="{FF2B5EF4-FFF2-40B4-BE49-F238E27FC236}">
                    <a16:creationId xmlns:a16="http://schemas.microsoft.com/office/drawing/2014/main" id="{0E138547-5941-4C84-8BC7-95CE9F024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93" name="Freeform 180">
                <a:extLst>
                  <a:ext uri="{FF2B5EF4-FFF2-40B4-BE49-F238E27FC236}">
                    <a16:creationId xmlns:a16="http://schemas.microsoft.com/office/drawing/2014/main" id="{E36A6AC1-AA60-4D17-BBA1-6A500504A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94" name="Oval 181">
                <a:extLst>
                  <a:ext uri="{FF2B5EF4-FFF2-40B4-BE49-F238E27FC236}">
                    <a16:creationId xmlns:a16="http://schemas.microsoft.com/office/drawing/2014/main" id="{267C5244-7326-4958-8DA4-499B7A27D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95" name="Freeform 182">
                <a:extLst>
                  <a:ext uri="{FF2B5EF4-FFF2-40B4-BE49-F238E27FC236}">
                    <a16:creationId xmlns:a16="http://schemas.microsoft.com/office/drawing/2014/main" id="{B0984488-C8D5-45CA-87AE-8CC3F4158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96" name="Oval 183">
                <a:extLst>
                  <a:ext uri="{FF2B5EF4-FFF2-40B4-BE49-F238E27FC236}">
                    <a16:creationId xmlns:a16="http://schemas.microsoft.com/office/drawing/2014/main" id="{36E32D57-783F-4210-949B-322F475F8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97" name="Freeform 184">
                <a:extLst>
                  <a:ext uri="{FF2B5EF4-FFF2-40B4-BE49-F238E27FC236}">
                    <a16:creationId xmlns:a16="http://schemas.microsoft.com/office/drawing/2014/main" id="{FD004352-5BE9-4111-960C-AE49DC4C6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98" name="Oval 185">
                <a:extLst>
                  <a:ext uri="{FF2B5EF4-FFF2-40B4-BE49-F238E27FC236}">
                    <a16:creationId xmlns:a16="http://schemas.microsoft.com/office/drawing/2014/main" id="{D5F83560-CE6E-4981-B224-6572DAD91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99" name="Freeform 186">
                <a:extLst>
                  <a:ext uri="{FF2B5EF4-FFF2-40B4-BE49-F238E27FC236}">
                    <a16:creationId xmlns:a16="http://schemas.microsoft.com/office/drawing/2014/main" id="{4AA1C2B8-20F8-477F-BC6B-2796CC3EF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0" name="Freeform 187">
                <a:extLst>
                  <a:ext uri="{FF2B5EF4-FFF2-40B4-BE49-F238E27FC236}">
                    <a16:creationId xmlns:a16="http://schemas.microsoft.com/office/drawing/2014/main" id="{3D638DF5-8BEE-42FC-B0D2-38491B9EE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1" name="Freeform 188">
                <a:extLst>
                  <a:ext uri="{FF2B5EF4-FFF2-40B4-BE49-F238E27FC236}">
                    <a16:creationId xmlns:a16="http://schemas.microsoft.com/office/drawing/2014/main" id="{72C07ADB-E5E6-40B5-A322-98E1063A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2" name="Freeform 189">
                <a:extLst>
                  <a:ext uri="{FF2B5EF4-FFF2-40B4-BE49-F238E27FC236}">
                    <a16:creationId xmlns:a16="http://schemas.microsoft.com/office/drawing/2014/main" id="{DCA7CF9C-9CD0-4E84-8A34-031929528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3" name="Freeform 190">
                <a:extLst>
                  <a:ext uri="{FF2B5EF4-FFF2-40B4-BE49-F238E27FC236}">
                    <a16:creationId xmlns:a16="http://schemas.microsoft.com/office/drawing/2014/main" id="{19493D9C-8302-4CE3-8652-F71FAA2BB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4" name="Freeform 191">
                <a:extLst>
                  <a:ext uri="{FF2B5EF4-FFF2-40B4-BE49-F238E27FC236}">
                    <a16:creationId xmlns:a16="http://schemas.microsoft.com/office/drawing/2014/main" id="{0039908D-CF5C-4C3E-AF90-12F48B333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5" name="Freeform 192">
                <a:extLst>
                  <a:ext uri="{FF2B5EF4-FFF2-40B4-BE49-F238E27FC236}">
                    <a16:creationId xmlns:a16="http://schemas.microsoft.com/office/drawing/2014/main" id="{1608EF33-4D33-4860-AE9A-D60714C1F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6" name="Freeform 193">
                <a:extLst>
                  <a:ext uri="{FF2B5EF4-FFF2-40B4-BE49-F238E27FC236}">
                    <a16:creationId xmlns:a16="http://schemas.microsoft.com/office/drawing/2014/main" id="{717322FE-6D5C-4608-9C16-A9B5E135E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07" name="Freeform 194">
                <a:extLst>
                  <a:ext uri="{FF2B5EF4-FFF2-40B4-BE49-F238E27FC236}">
                    <a16:creationId xmlns:a16="http://schemas.microsoft.com/office/drawing/2014/main" id="{81AA90E8-196D-4F07-9B45-7B65206F8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113" name="Group 59">
            <a:extLst>
              <a:ext uri="{FF2B5EF4-FFF2-40B4-BE49-F238E27FC236}">
                <a16:creationId xmlns:a16="http://schemas.microsoft.com/office/drawing/2014/main" id="{EA0148B2-9457-48EA-A607-C4BF85C08B58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114" name="Freeform 60">
              <a:extLst>
                <a:ext uri="{FF2B5EF4-FFF2-40B4-BE49-F238E27FC236}">
                  <a16:creationId xmlns:a16="http://schemas.microsoft.com/office/drawing/2014/main" id="{99E7891C-FBAE-4892-BC9F-BDE6A0DD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115" name="Freeform 61">
              <a:extLst>
                <a:ext uri="{FF2B5EF4-FFF2-40B4-BE49-F238E27FC236}">
                  <a16:creationId xmlns:a16="http://schemas.microsoft.com/office/drawing/2014/main" id="{0BEFEB5C-EFEE-454E-B5B9-8F867C74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116" name="Freeform 62">
              <a:extLst>
                <a:ext uri="{FF2B5EF4-FFF2-40B4-BE49-F238E27FC236}">
                  <a16:creationId xmlns:a16="http://schemas.microsoft.com/office/drawing/2014/main" id="{15D35E25-9475-4383-87D0-31F0F0F5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117" name="Freeform 87">
            <a:extLst>
              <a:ext uri="{FF2B5EF4-FFF2-40B4-BE49-F238E27FC236}">
                <a16:creationId xmlns:a16="http://schemas.microsoft.com/office/drawing/2014/main" id="{1086C541-26F3-47E3-B07F-2CF113F74FAF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4197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B3E2AC1-D7CA-4A7C-97C4-853FD110F4FD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119" name="Freeform 2">
              <a:extLst>
                <a:ext uri="{FF2B5EF4-FFF2-40B4-BE49-F238E27FC236}">
                  <a16:creationId xmlns:a16="http://schemas.microsoft.com/office/drawing/2014/main" id="{0F82E182-B809-42CA-84FB-3A332D16E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0" name="Freeform 3">
              <a:extLst>
                <a:ext uri="{FF2B5EF4-FFF2-40B4-BE49-F238E27FC236}">
                  <a16:creationId xmlns:a16="http://schemas.microsoft.com/office/drawing/2014/main" id="{5625A9AD-B275-4625-8370-EBDB2BC85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46E4F454-D374-450A-9F94-FA314F25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22" name="Freeform 1">
            <a:extLst>
              <a:ext uri="{FF2B5EF4-FFF2-40B4-BE49-F238E27FC236}">
                <a16:creationId xmlns:a16="http://schemas.microsoft.com/office/drawing/2014/main" id="{EBBFF9A7-E44A-4274-873C-D4BC614771A8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123" name="Group 54">
            <a:extLst>
              <a:ext uri="{FF2B5EF4-FFF2-40B4-BE49-F238E27FC236}">
                <a16:creationId xmlns:a16="http://schemas.microsoft.com/office/drawing/2014/main" id="{8543D82B-8097-44C7-B97E-F46BF7061E15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66915828-552F-4F93-8E55-FA3290BE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6994F76F-5A11-4136-90AE-FAD4E150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B36582A-8B43-4DCB-A3EC-870710CDC6E8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127" name="Freeform 2">
              <a:extLst>
                <a:ext uri="{FF2B5EF4-FFF2-40B4-BE49-F238E27FC236}">
                  <a16:creationId xmlns:a16="http://schemas.microsoft.com/office/drawing/2014/main" id="{CD195C10-BBF4-4835-80C8-C7EDE800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FC0D445-D71B-4153-969E-1E935FD55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9" name="Freeform 4">
              <a:extLst>
                <a:ext uri="{FF2B5EF4-FFF2-40B4-BE49-F238E27FC236}">
                  <a16:creationId xmlns:a16="http://schemas.microsoft.com/office/drawing/2014/main" id="{CFB43CBD-F7FC-4723-939B-EF2B9435B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938A26A7-77D6-4DE0-A219-08C5EBEF6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21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7"/>
          <p:cNvSpPr txBox="1">
            <a:spLocks/>
          </p:cNvSpPr>
          <p:nvPr/>
        </p:nvSpPr>
        <p:spPr>
          <a:xfrm>
            <a:off x="6307162" y="1520293"/>
            <a:ext cx="4144731" cy="43193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Distinctive Strategies:</a:t>
            </a:r>
          </a:p>
          <a:p>
            <a:pPr algn="l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People-Focused Logistics: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Conditioned Canteens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Conditioned Toilet Trailers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Lunch Service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Traffic Management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‘walk and talk’</a:t>
            </a:r>
          </a:p>
          <a:p>
            <a:pPr algn="l">
              <a:buClr>
                <a:srgbClr val="009FDA"/>
              </a:buClr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Services: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Full-Time Physicians Assistant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On-site medical facility</a:t>
            </a: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initiatives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Clr>
                <a:srgbClr val="009FDA"/>
              </a:buClr>
            </a:pPr>
            <a:endParaRPr lang="en-GB" sz="9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Clr>
                <a:srgbClr val="009FDA"/>
              </a:buClr>
            </a:pPr>
            <a:endParaRPr lang="en-GB" sz="9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Clr>
                <a:srgbClr val="009FDA"/>
              </a:buClr>
            </a:pPr>
            <a:endParaRPr lang="en-GB" sz="9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uppe 22">
            <a:extLst>
              <a:ext uri="{FF2B5EF4-FFF2-40B4-BE49-F238E27FC236}">
                <a16:creationId xmlns:a16="http://schemas.microsoft.com/office/drawing/2014/main" id="{3328A2D2-D806-4F60-89E9-F79DEE760538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27" name="Freeform 178">
              <a:extLst>
                <a:ext uri="{FF2B5EF4-FFF2-40B4-BE49-F238E27FC236}">
                  <a16:creationId xmlns:a16="http://schemas.microsoft.com/office/drawing/2014/main" id="{84E7852E-4E60-4277-8EEF-A049A511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28" name="Group 196">
              <a:extLst>
                <a:ext uri="{FF2B5EF4-FFF2-40B4-BE49-F238E27FC236}">
                  <a16:creationId xmlns:a16="http://schemas.microsoft.com/office/drawing/2014/main" id="{B3E2C600-C5AF-4838-85D6-913507E3945E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29" name="Oval 179">
                <a:extLst>
                  <a:ext uri="{FF2B5EF4-FFF2-40B4-BE49-F238E27FC236}">
                    <a16:creationId xmlns:a16="http://schemas.microsoft.com/office/drawing/2014/main" id="{7BCC3B21-30B5-4F0C-A38D-2D0711F9D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0" name="Freeform 180">
                <a:extLst>
                  <a:ext uri="{FF2B5EF4-FFF2-40B4-BE49-F238E27FC236}">
                    <a16:creationId xmlns:a16="http://schemas.microsoft.com/office/drawing/2014/main" id="{0F7343BB-F807-49A9-A630-8C1F8918D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1" name="Oval 181">
                <a:extLst>
                  <a:ext uri="{FF2B5EF4-FFF2-40B4-BE49-F238E27FC236}">
                    <a16:creationId xmlns:a16="http://schemas.microsoft.com/office/drawing/2014/main" id="{4A89CF87-2978-4948-B464-55F42ACF9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2" name="Freeform 182">
                <a:extLst>
                  <a:ext uri="{FF2B5EF4-FFF2-40B4-BE49-F238E27FC236}">
                    <a16:creationId xmlns:a16="http://schemas.microsoft.com/office/drawing/2014/main" id="{48B91492-C02C-4A8A-98D7-C6B61A0EE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3" name="Oval 183">
                <a:extLst>
                  <a:ext uri="{FF2B5EF4-FFF2-40B4-BE49-F238E27FC236}">
                    <a16:creationId xmlns:a16="http://schemas.microsoft.com/office/drawing/2014/main" id="{627F8F26-E9D6-4B5C-923A-2BA5BEE59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4" name="Freeform 184">
                <a:extLst>
                  <a:ext uri="{FF2B5EF4-FFF2-40B4-BE49-F238E27FC236}">
                    <a16:creationId xmlns:a16="http://schemas.microsoft.com/office/drawing/2014/main" id="{8619D09F-CBBC-4988-A24D-13C8DF8B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5" name="Oval 185">
                <a:extLst>
                  <a:ext uri="{FF2B5EF4-FFF2-40B4-BE49-F238E27FC236}">
                    <a16:creationId xmlns:a16="http://schemas.microsoft.com/office/drawing/2014/main" id="{00C8ED5F-2205-477E-9659-7632343D2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6" name="Freeform 186">
                <a:extLst>
                  <a:ext uri="{FF2B5EF4-FFF2-40B4-BE49-F238E27FC236}">
                    <a16:creationId xmlns:a16="http://schemas.microsoft.com/office/drawing/2014/main" id="{BC77B31A-AC9D-4350-ADF7-F0B040FBC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8" name="Freeform 187">
                <a:extLst>
                  <a:ext uri="{FF2B5EF4-FFF2-40B4-BE49-F238E27FC236}">
                    <a16:creationId xmlns:a16="http://schemas.microsoft.com/office/drawing/2014/main" id="{8579DD0C-8A76-4AB6-BC4F-C5BF5E605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9" name="Freeform 188">
                <a:extLst>
                  <a:ext uri="{FF2B5EF4-FFF2-40B4-BE49-F238E27FC236}">
                    <a16:creationId xmlns:a16="http://schemas.microsoft.com/office/drawing/2014/main" id="{EA8FE1B5-D93B-454D-A4E8-52C668D77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0" name="Freeform 189">
                <a:extLst>
                  <a:ext uri="{FF2B5EF4-FFF2-40B4-BE49-F238E27FC236}">
                    <a16:creationId xmlns:a16="http://schemas.microsoft.com/office/drawing/2014/main" id="{8290E445-47D0-4BB3-969D-AEA4D62BC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1" name="Freeform 190">
                <a:extLst>
                  <a:ext uri="{FF2B5EF4-FFF2-40B4-BE49-F238E27FC236}">
                    <a16:creationId xmlns:a16="http://schemas.microsoft.com/office/drawing/2014/main" id="{ADB11D15-A017-45B1-8092-2BD82D445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4" name="Freeform 191">
                <a:extLst>
                  <a:ext uri="{FF2B5EF4-FFF2-40B4-BE49-F238E27FC236}">
                    <a16:creationId xmlns:a16="http://schemas.microsoft.com/office/drawing/2014/main" id="{FACC4198-CB11-4A94-965F-8B4589FA7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6" name="Freeform 192">
                <a:extLst>
                  <a:ext uri="{FF2B5EF4-FFF2-40B4-BE49-F238E27FC236}">
                    <a16:creationId xmlns:a16="http://schemas.microsoft.com/office/drawing/2014/main" id="{385A06D6-AE6E-490E-9871-4763D1DBD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7" name="Freeform 193">
                <a:extLst>
                  <a:ext uri="{FF2B5EF4-FFF2-40B4-BE49-F238E27FC236}">
                    <a16:creationId xmlns:a16="http://schemas.microsoft.com/office/drawing/2014/main" id="{227B2F86-8B3A-4209-B446-671BEDFAD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8" name="Freeform 194">
                <a:extLst>
                  <a:ext uri="{FF2B5EF4-FFF2-40B4-BE49-F238E27FC236}">
                    <a16:creationId xmlns:a16="http://schemas.microsoft.com/office/drawing/2014/main" id="{3A7DF9E1-1A34-4F78-9804-6B5087444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B532CA-E180-4C80-BD60-31EA14ACE972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61" name="Freeform 2">
              <a:extLst>
                <a:ext uri="{FF2B5EF4-FFF2-40B4-BE49-F238E27FC236}">
                  <a16:creationId xmlns:a16="http://schemas.microsoft.com/office/drawing/2014/main" id="{E66D3B71-0D4E-4FDB-BC14-83FBDE7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E7BE876-ECBD-41C1-B12C-D89E8B78F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ED3D0A69-7F81-459E-B2E8-CE441667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2AAF55F7-6861-47D3-92EE-7332DF13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76" name="Freeform 87">
            <a:extLst>
              <a:ext uri="{FF2B5EF4-FFF2-40B4-BE49-F238E27FC236}">
                <a16:creationId xmlns:a16="http://schemas.microsoft.com/office/drawing/2014/main" id="{0316173F-60BF-4F5E-8126-31FC9957055E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4197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E24020E-E2C6-4C01-BCEE-D192D0EB3EED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78" name="Freeform 2">
              <a:extLst>
                <a:ext uri="{FF2B5EF4-FFF2-40B4-BE49-F238E27FC236}">
                  <a16:creationId xmlns:a16="http://schemas.microsoft.com/office/drawing/2014/main" id="{2F416F6E-C505-4B0F-8834-40DE295E3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9" name="Freeform 3">
              <a:extLst>
                <a:ext uri="{FF2B5EF4-FFF2-40B4-BE49-F238E27FC236}">
                  <a16:creationId xmlns:a16="http://schemas.microsoft.com/office/drawing/2014/main" id="{F8C80080-E1CA-4B8C-9EB1-E081B62D2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0" name="Freeform 4">
              <a:extLst>
                <a:ext uri="{FF2B5EF4-FFF2-40B4-BE49-F238E27FC236}">
                  <a16:creationId xmlns:a16="http://schemas.microsoft.com/office/drawing/2014/main" id="{1AB8FC2E-5B90-445D-B4E5-A0B4072C6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81" name="Freeform 1">
            <a:extLst>
              <a:ext uri="{FF2B5EF4-FFF2-40B4-BE49-F238E27FC236}">
                <a16:creationId xmlns:a16="http://schemas.microsoft.com/office/drawing/2014/main" id="{61DC5FAF-BEE6-443F-A5B8-7D8C6E3B2C71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82" name="Group 54">
            <a:extLst>
              <a:ext uri="{FF2B5EF4-FFF2-40B4-BE49-F238E27FC236}">
                <a16:creationId xmlns:a16="http://schemas.microsoft.com/office/drawing/2014/main" id="{B39BE879-8224-42B0-BD82-F33B81004AEC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F3707428-C1DD-42A9-B750-D24EB653A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E3467060-86F5-4F1E-8D6E-165F0F0A3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61BCFF9-855F-4A38-93B6-F291641FE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986" r="-76" b="986"/>
          <a:stretch/>
        </p:blipFill>
        <p:spPr>
          <a:xfrm>
            <a:off x="594041" y="909660"/>
            <a:ext cx="4121059" cy="493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Title 6">
            <a:extLst>
              <a:ext uri="{FF2B5EF4-FFF2-40B4-BE49-F238E27FC236}">
                <a16:creationId xmlns:a16="http://schemas.microsoft.com/office/drawing/2014/main" id="{439DAB03-F2C7-407E-8B09-ACE50477801B}"/>
              </a:ext>
            </a:extLst>
          </p:cNvPr>
          <p:cNvSpPr txBox="1">
            <a:spLocks/>
          </p:cNvSpPr>
          <p:nvPr/>
        </p:nvSpPr>
        <p:spPr>
          <a:xfrm>
            <a:off x="594041" y="184268"/>
            <a:ext cx="3953755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Health</a:t>
            </a:r>
            <a:endParaRPr lang="en-GB" sz="2400" dirty="0">
              <a:solidFill>
                <a:srgbClr val="0019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32393F5B-E6EE-4881-855C-4F62264669E9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C34902C6-8754-4793-9476-E40061BFE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156A2B96-09E1-4588-AD4A-6B4C95229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27B0451B-DC3C-46F6-932B-615F2AF1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5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0DD8B9A-28BD-42C6-A180-17C3F3C0D9D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0DD8B9A-28BD-42C6-A180-17C3F3C0D9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2" descr="C:\Users\wil64174\Desktop\Novo Nordisk\Communications\Media\2017_07_19 - Cooper Elementary Partnership\Cooper partnership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/>
          <a:stretch/>
        </p:blipFill>
        <p:spPr bwMode="auto">
          <a:xfrm>
            <a:off x="18198" y="1644318"/>
            <a:ext cx="3804645" cy="262128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3" descr="NN_m_2c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71" y="5439294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697" y="5839679"/>
            <a:ext cx="820995" cy="176127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5314" y="1644317"/>
            <a:ext cx="3977247" cy="2740203"/>
          </a:xfrm>
          <a:prstGeom prst="roundRect">
            <a:avLst>
              <a:gd name="adj" fmla="val 0"/>
            </a:avLst>
          </a:prstGeom>
          <a:blipFill>
            <a:blip r:embed="rId11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5667"/>
          <a:stretch/>
        </p:blipFill>
        <p:spPr>
          <a:xfrm>
            <a:off x="3859131" y="1644318"/>
            <a:ext cx="4426183" cy="3049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8" name="Picture 4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3" y="4236715"/>
            <a:ext cx="3859132" cy="2621285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645" y="4236715"/>
            <a:ext cx="4582712" cy="2653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5315" y="4236716"/>
            <a:ext cx="3906685" cy="2653585"/>
          </a:xfrm>
          <a:prstGeom prst="roundRect">
            <a:avLst>
              <a:gd name="adj" fmla="val 0"/>
            </a:avLst>
          </a:prstGeom>
          <a:blipFill>
            <a:blip r:embed="rId11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</p:pic>
      <p:pic>
        <p:nvPicPr>
          <p:cNvPr id="51" name="Picture 3" descr="C:\Users\wil64174\Desktop\Novo Nordisk\Community Relations\Cooper Elementary\Playground\2017_07_19 - Fundraising Campaign Kick-off\Cooper Academy 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107" y="71666"/>
            <a:ext cx="1629971" cy="13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47D6EB4F-BB8A-434C-911E-B6A280504686}"/>
              </a:ext>
            </a:extLst>
          </p:cNvPr>
          <p:cNvSpPr txBox="1">
            <a:spLocks/>
          </p:cNvSpPr>
          <p:nvPr/>
        </p:nvSpPr>
        <p:spPr>
          <a:xfrm>
            <a:off x="594041" y="359060"/>
            <a:ext cx="3953755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Health: Community Relations</a:t>
            </a:r>
            <a:endParaRPr lang="en-GB" sz="2400" dirty="0">
              <a:solidFill>
                <a:srgbClr val="0019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uppe 22">
            <a:extLst>
              <a:ext uri="{FF2B5EF4-FFF2-40B4-BE49-F238E27FC236}">
                <a16:creationId xmlns:a16="http://schemas.microsoft.com/office/drawing/2014/main" id="{788422A2-7727-4BDB-8501-8406C7312833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15" name="Freeform 178">
              <a:extLst>
                <a:ext uri="{FF2B5EF4-FFF2-40B4-BE49-F238E27FC236}">
                  <a16:creationId xmlns:a16="http://schemas.microsoft.com/office/drawing/2014/main" id="{2CE31543-23E9-4445-A277-616C0AE0C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16" name="Group 196">
              <a:extLst>
                <a:ext uri="{FF2B5EF4-FFF2-40B4-BE49-F238E27FC236}">
                  <a16:creationId xmlns:a16="http://schemas.microsoft.com/office/drawing/2014/main" id="{58FB9986-0605-4454-A5BF-A8E24FB1EB9E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18" name="Oval 179">
                <a:extLst>
                  <a:ext uri="{FF2B5EF4-FFF2-40B4-BE49-F238E27FC236}">
                    <a16:creationId xmlns:a16="http://schemas.microsoft.com/office/drawing/2014/main" id="{2799085F-E1C0-44A6-8B9B-1DC162426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19" name="Freeform 180">
                <a:extLst>
                  <a:ext uri="{FF2B5EF4-FFF2-40B4-BE49-F238E27FC236}">
                    <a16:creationId xmlns:a16="http://schemas.microsoft.com/office/drawing/2014/main" id="{C23BD2F3-D8B5-4CDA-83A2-9F0A8BEE5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0" name="Oval 181">
                <a:extLst>
                  <a:ext uri="{FF2B5EF4-FFF2-40B4-BE49-F238E27FC236}">
                    <a16:creationId xmlns:a16="http://schemas.microsoft.com/office/drawing/2014/main" id="{10DF5A33-339C-4B74-9585-BD7166830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1" name="Freeform 182">
                <a:extLst>
                  <a:ext uri="{FF2B5EF4-FFF2-40B4-BE49-F238E27FC236}">
                    <a16:creationId xmlns:a16="http://schemas.microsoft.com/office/drawing/2014/main" id="{E11D51F1-EBC1-4697-AEBD-D7B9FB756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2" name="Oval 183">
                <a:extLst>
                  <a:ext uri="{FF2B5EF4-FFF2-40B4-BE49-F238E27FC236}">
                    <a16:creationId xmlns:a16="http://schemas.microsoft.com/office/drawing/2014/main" id="{097829C7-2B29-4172-A5D4-2A527E49A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3" name="Freeform 184">
                <a:extLst>
                  <a:ext uri="{FF2B5EF4-FFF2-40B4-BE49-F238E27FC236}">
                    <a16:creationId xmlns:a16="http://schemas.microsoft.com/office/drawing/2014/main" id="{979A7D0B-0D16-4FF7-B3B9-465722B77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4" name="Oval 185">
                <a:extLst>
                  <a:ext uri="{FF2B5EF4-FFF2-40B4-BE49-F238E27FC236}">
                    <a16:creationId xmlns:a16="http://schemas.microsoft.com/office/drawing/2014/main" id="{E485FAD9-09E8-4108-8408-1F6CD49E5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5" name="Freeform 186">
                <a:extLst>
                  <a:ext uri="{FF2B5EF4-FFF2-40B4-BE49-F238E27FC236}">
                    <a16:creationId xmlns:a16="http://schemas.microsoft.com/office/drawing/2014/main" id="{DF307AFF-5513-4713-B489-13D72C2D4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6" name="Freeform 187">
                <a:extLst>
                  <a:ext uri="{FF2B5EF4-FFF2-40B4-BE49-F238E27FC236}">
                    <a16:creationId xmlns:a16="http://schemas.microsoft.com/office/drawing/2014/main" id="{06B213B3-AD4F-4F33-8287-1B5799971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7" name="Freeform 188">
                <a:extLst>
                  <a:ext uri="{FF2B5EF4-FFF2-40B4-BE49-F238E27FC236}">
                    <a16:creationId xmlns:a16="http://schemas.microsoft.com/office/drawing/2014/main" id="{DD7144E3-94EB-4AFA-A69B-F5EBB719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8" name="Freeform 189">
                <a:extLst>
                  <a:ext uri="{FF2B5EF4-FFF2-40B4-BE49-F238E27FC236}">
                    <a16:creationId xmlns:a16="http://schemas.microsoft.com/office/drawing/2014/main" id="{2A564C16-9572-4A2F-92C1-3947DA83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9" name="Freeform 190">
                <a:extLst>
                  <a:ext uri="{FF2B5EF4-FFF2-40B4-BE49-F238E27FC236}">
                    <a16:creationId xmlns:a16="http://schemas.microsoft.com/office/drawing/2014/main" id="{756CDECF-23C0-48A3-87E9-9095F98ED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0" name="Freeform 191">
                <a:extLst>
                  <a:ext uri="{FF2B5EF4-FFF2-40B4-BE49-F238E27FC236}">
                    <a16:creationId xmlns:a16="http://schemas.microsoft.com/office/drawing/2014/main" id="{7B2EB00A-E03A-4B7E-9A87-BCB6C158D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1" name="Freeform 192">
                <a:extLst>
                  <a:ext uri="{FF2B5EF4-FFF2-40B4-BE49-F238E27FC236}">
                    <a16:creationId xmlns:a16="http://schemas.microsoft.com/office/drawing/2014/main" id="{E481A4C6-D07A-4A3A-9B8D-36CA4AB5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2" name="Freeform 193">
                <a:extLst>
                  <a:ext uri="{FF2B5EF4-FFF2-40B4-BE49-F238E27FC236}">
                    <a16:creationId xmlns:a16="http://schemas.microsoft.com/office/drawing/2014/main" id="{F7FDFF42-67ED-4430-B3BA-E3C1CC9BD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3" name="Freeform 194">
                <a:extLst>
                  <a:ext uri="{FF2B5EF4-FFF2-40B4-BE49-F238E27FC236}">
                    <a16:creationId xmlns:a16="http://schemas.microsoft.com/office/drawing/2014/main" id="{FF2EE316-6718-4C8E-9B9B-638AA09A7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7CE292-C4B2-4CC7-B55D-55F6F93F0863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518323BE-F409-4DBE-8C65-7BC62DAB4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EBB824-0A26-4DAF-9E72-859F4DFF9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693C7826-313B-40CD-8666-1EDA7D985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562650B1-7788-4511-9D3B-7F3D2D93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39" name="Freeform 87">
            <a:extLst>
              <a:ext uri="{FF2B5EF4-FFF2-40B4-BE49-F238E27FC236}">
                <a16:creationId xmlns:a16="http://schemas.microsoft.com/office/drawing/2014/main" id="{C7B236C1-40FA-47B2-95EA-7F7A73A13A16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4197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4F7DBB-0511-4C17-816C-DC6342EF0BE1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41" name="Freeform 2">
              <a:extLst>
                <a:ext uri="{FF2B5EF4-FFF2-40B4-BE49-F238E27FC236}">
                  <a16:creationId xmlns:a16="http://schemas.microsoft.com/office/drawing/2014/main" id="{BA74224E-9D97-4BA1-A368-D8F252813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C22C1358-2305-4C58-9B64-6E1FDC7F6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99053BA3-5192-4621-916A-4F4B7EC03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44" name="Freeform 1">
            <a:extLst>
              <a:ext uri="{FF2B5EF4-FFF2-40B4-BE49-F238E27FC236}">
                <a16:creationId xmlns:a16="http://schemas.microsoft.com/office/drawing/2014/main" id="{9F240AA0-F367-4E43-B6D2-BB4DD0FBC1CF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45" name="Group 54">
            <a:extLst>
              <a:ext uri="{FF2B5EF4-FFF2-40B4-BE49-F238E27FC236}">
                <a16:creationId xmlns:a16="http://schemas.microsoft.com/office/drawing/2014/main" id="{1A640220-C853-41B9-AB01-AF83F32312B7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8326DD57-19F6-418F-A4BE-49D9CF820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662A235D-EE46-4CDB-979B-52974CA13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grpSp>
        <p:nvGrpSpPr>
          <p:cNvPr id="55" name="Group 59">
            <a:extLst>
              <a:ext uri="{FF2B5EF4-FFF2-40B4-BE49-F238E27FC236}">
                <a16:creationId xmlns:a16="http://schemas.microsoft.com/office/drawing/2014/main" id="{0415658F-3397-4234-90BD-51F226968044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A1BFADB2-8EAC-45CC-B99F-DD5D45DEF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6216E864-270E-42B7-BF3F-DC2BB82C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374C59E1-099C-4E82-A8E6-684449CF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6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1054" y="6591262"/>
            <a:ext cx="18904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rgbClr val="FFFFFF"/>
                </a:solidFill>
              </a:rPr>
              <a:t>Diabetes screening in Ghana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4" y="4082674"/>
            <a:ext cx="566462" cy="72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7"/>
          <p:cNvSpPr txBox="1">
            <a:spLocks/>
          </p:cNvSpPr>
          <p:nvPr/>
        </p:nvSpPr>
        <p:spPr>
          <a:xfrm>
            <a:off x="6212520" y="1363116"/>
            <a:ext cx="4144731" cy="276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Distinctive Strategies:</a:t>
            </a:r>
            <a:b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LEED Aspirations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Mitigation of waste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Utilization of Resources</a:t>
            </a:r>
            <a:endParaRPr lang="en-GB" sz="900" dirty="0">
              <a:solidFill>
                <a:srgbClr val="E0DED8">
                  <a:lumMod val="10000"/>
                </a:srgbClr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7377454" y="3832345"/>
            <a:ext cx="21860" cy="1865690"/>
          </a:xfrm>
          <a:prstGeom prst="line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80659" y="5009791"/>
            <a:ext cx="124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da-DK" sz="1200" b="1" dirty="0">
                <a:solidFill>
                  <a:schemeClr val="accent1"/>
                </a:solidFill>
              </a:rPr>
              <a:t>#1 in Class</a:t>
            </a:r>
          </a:p>
          <a:p>
            <a:pPr algn="ctr"/>
            <a:r>
              <a:rPr lang="en-GB" altLang="da-DK" sz="900" dirty="0">
                <a:solidFill>
                  <a:schemeClr val="accent4">
                    <a:lumMod val="10000"/>
                  </a:schemeClr>
                </a:solidFill>
              </a:rPr>
              <a:t>LEED Silver certification for a pharmaceutical production site in NC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B95DEA-AEE9-472D-BC8F-C66185166CB1}"/>
              </a:ext>
            </a:extLst>
          </p:cNvPr>
          <p:cNvSpPr/>
          <p:nvPr/>
        </p:nvSpPr>
        <p:spPr>
          <a:xfrm>
            <a:off x="7584014" y="5020913"/>
            <a:ext cx="1313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da-DK" sz="1400" b="1" dirty="0">
                <a:solidFill>
                  <a:schemeClr val="accent1"/>
                </a:solidFill>
              </a:rPr>
              <a:t>87% waste</a:t>
            </a:r>
          </a:p>
          <a:p>
            <a:pPr algn="ctr"/>
            <a:r>
              <a:rPr lang="en-GB" altLang="da-DK" sz="900" dirty="0">
                <a:solidFill>
                  <a:srgbClr val="001423"/>
                </a:solidFill>
              </a:rPr>
              <a:t>Recycled during construction</a:t>
            </a:r>
            <a:endParaRPr lang="en-GB" altLang="da-DK" sz="900" baseline="30000" dirty="0">
              <a:solidFill>
                <a:srgbClr val="001423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293A78-D719-4168-B8D5-70FEBA4361C1}"/>
              </a:ext>
            </a:extLst>
          </p:cNvPr>
          <p:cNvGrpSpPr/>
          <p:nvPr/>
        </p:nvGrpSpPr>
        <p:grpSpPr>
          <a:xfrm>
            <a:off x="7903300" y="4082674"/>
            <a:ext cx="586463" cy="794831"/>
            <a:chOff x="4562475" y="554038"/>
            <a:chExt cx="325437" cy="325438"/>
          </a:xfrm>
          <a:solidFill>
            <a:schemeClr val="accent1"/>
          </a:solidFill>
        </p:grpSpPr>
        <p:sp>
          <p:nvSpPr>
            <p:cNvPr id="36" name="Freeform 526">
              <a:extLst>
                <a:ext uri="{FF2B5EF4-FFF2-40B4-BE49-F238E27FC236}">
                  <a16:creationId xmlns:a16="http://schemas.microsoft.com/office/drawing/2014/main" id="{7B595A3C-FB78-4470-9F25-A8E2B274D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612776"/>
              <a:ext cx="190500" cy="266700"/>
            </a:xfrm>
            <a:custGeom>
              <a:avLst/>
              <a:gdLst>
                <a:gd name="T0" fmla="*/ 67 w 123"/>
                <a:gd name="T1" fmla="*/ 0 h 173"/>
                <a:gd name="T2" fmla="*/ 48 w 123"/>
                <a:gd name="T3" fmla="*/ 14 h 173"/>
                <a:gd name="T4" fmla="*/ 38 w 123"/>
                <a:gd name="T5" fmla="*/ 33 h 173"/>
                <a:gd name="T6" fmla="*/ 8 w 123"/>
                <a:gd name="T7" fmla="*/ 33 h 173"/>
                <a:gd name="T8" fmla="*/ 0 w 123"/>
                <a:gd name="T9" fmla="*/ 40 h 173"/>
                <a:gd name="T10" fmla="*/ 8 w 123"/>
                <a:gd name="T11" fmla="*/ 48 h 173"/>
                <a:gd name="T12" fmla="*/ 42 w 123"/>
                <a:gd name="T13" fmla="*/ 48 h 173"/>
                <a:gd name="T14" fmla="*/ 52 w 123"/>
                <a:gd name="T15" fmla="*/ 42 h 173"/>
                <a:gd name="T16" fmla="*/ 63 w 123"/>
                <a:gd name="T17" fmla="*/ 24 h 173"/>
                <a:gd name="T18" fmla="*/ 63 w 123"/>
                <a:gd name="T19" fmla="*/ 28 h 173"/>
                <a:gd name="T20" fmla="*/ 63 w 123"/>
                <a:gd name="T21" fmla="*/ 163 h 173"/>
                <a:gd name="T22" fmla="*/ 72 w 123"/>
                <a:gd name="T23" fmla="*/ 173 h 173"/>
                <a:gd name="T24" fmla="*/ 81 w 123"/>
                <a:gd name="T25" fmla="*/ 163 h 173"/>
                <a:gd name="T26" fmla="*/ 81 w 123"/>
                <a:gd name="T27" fmla="*/ 85 h 173"/>
                <a:gd name="T28" fmla="*/ 88 w 123"/>
                <a:gd name="T29" fmla="*/ 85 h 173"/>
                <a:gd name="T30" fmla="*/ 88 w 123"/>
                <a:gd name="T31" fmla="*/ 163 h 173"/>
                <a:gd name="T32" fmla="*/ 97 w 123"/>
                <a:gd name="T33" fmla="*/ 173 h 173"/>
                <a:gd name="T34" fmla="*/ 105 w 123"/>
                <a:gd name="T35" fmla="*/ 163 h 173"/>
                <a:gd name="T36" fmla="*/ 105 w 123"/>
                <a:gd name="T37" fmla="*/ 28 h 173"/>
                <a:gd name="T38" fmla="*/ 113 w 123"/>
                <a:gd name="T39" fmla="*/ 28 h 173"/>
                <a:gd name="T40" fmla="*/ 113 w 123"/>
                <a:gd name="T41" fmla="*/ 86 h 173"/>
                <a:gd name="T42" fmla="*/ 116 w 123"/>
                <a:gd name="T43" fmla="*/ 86 h 173"/>
                <a:gd name="T44" fmla="*/ 123 w 123"/>
                <a:gd name="T45" fmla="*/ 79 h 173"/>
                <a:gd name="T46" fmla="*/ 123 w 123"/>
                <a:gd name="T47" fmla="*/ 22 h 173"/>
                <a:gd name="T48" fmla="*/ 98 w 123"/>
                <a:gd name="T49" fmla="*/ 0 h 173"/>
                <a:gd name="T50" fmla="*/ 71 w 123"/>
                <a:gd name="T51" fmla="*/ 0 h 173"/>
                <a:gd name="T52" fmla="*/ 67 w 123"/>
                <a:gd name="T5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73">
                  <a:moveTo>
                    <a:pt x="67" y="0"/>
                  </a:moveTo>
                  <a:cubicBezTo>
                    <a:pt x="58" y="0"/>
                    <a:pt x="52" y="7"/>
                    <a:pt x="48" y="1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4" y="33"/>
                    <a:pt x="0" y="36"/>
                    <a:pt x="0" y="40"/>
                  </a:cubicBezTo>
                  <a:cubicBezTo>
                    <a:pt x="0" y="45"/>
                    <a:pt x="4" y="48"/>
                    <a:pt x="8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5" y="48"/>
                    <a:pt x="50" y="45"/>
                    <a:pt x="52" y="4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9"/>
                    <a:pt x="66" y="173"/>
                    <a:pt x="72" y="173"/>
                  </a:cubicBezTo>
                  <a:cubicBezTo>
                    <a:pt x="78" y="173"/>
                    <a:pt x="81" y="169"/>
                    <a:pt x="81" y="163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8" y="169"/>
                    <a:pt x="91" y="173"/>
                    <a:pt x="97" y="173"/>
                  </a:cubicBezTo>
                  <a:cubicBezTo>
                    <a:pt x="102" y="173"/>
                    <a:pt x="105" y="169"/>
                    <a:pt x="105" y="16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5" y="86"/>
                    <a:pt x="114" y="86"/>
                    <a:pt x="116" y="86"/>
                  </a:cubicBezTo>
                  <a:cubicBezTo>
                    <a:pt x="120" y="86"/>
                    <a:pt x="123" y="83"/>
                    <a:pt x="123" y="79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10"/>
                    <a:pt x="110" y="0"/>
                    <a:pt x="98" y="0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Rectangle 527">
              <a:extLst>
                <a:ext uri="{FF2B5EF4-FFF2-40B4-BE49-F238E27FC236}">
                  <a16:creationId xmlns:a16="http://schemas.microsoft.com/office/drawing/2014/main" id="{C1348F08-FAFE-4764-8850-9C1CD17BF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175" y="604838"/>
              <a:ext cx="1905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528">
              <a:extLst>
                <a:ext uri="{FF2B5EF4-FFF2-40B4-BE49-F238E27FC236}">
                  <a16:creationId xmlns:a16="http://schemas.microsoft.com/office/drawing/2014/main" id="{C7ED28DF-E142-4259-B284-3D886CD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739776"/>
              <a:ext cx="119062" cy="136525"/>
            </a:xfrm>
            <a:custGeom>
              <a:avLst/>
              <a:gdLst>
                <a:gd name="T0" fmla="*/ 18 w 75"/>
                <a:gd name="T1" fmla="*/ 86 h 86"/>
                <a:gd name="T2" fmla="*/ 57 w 75"/>
                <a:gd name="T3" fmla="*/ 86 h 86"/>
                <a:gd name="T4" fmla="*/ 75 w 75"/>
                <a:gd name="T5" fmla="*/ 0 h 86"/>
                <a:gd name="T6" fmla="*/ 63 w 75"/>
                <a:gd name="T7" fmla="*/ 0 h 86"/>
                <a:gd name="T8" fmla="*/ 48 w 75"/>
                <a:gd name="T9" fmla="*/ 75 h 86"/>
                <a:gd name="T10" fmla="*/ 27 w 75"/>
                <a:gd name="T11" fmla="*/ 75 h 86"/>
                <a:gd name="T12" fmla="*/ 12 w 75"/>
                <a:gd name="T13" fmla="*/ 0 h 86"/>
                <a:gd name="T14" fmla="*/ 0 w 75"/>
                <a:gd name="T15" fmla="*/ 0 h 86"/>
                <a:gd name="T16" fmla="*/ 18 w 75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6">
                  <a:moveTo>
                    <a:pt x="18" y="86"/>
                  </a:moveTo>
                  <a:lnTo>
                    <a:pt x="57" y="86"/>
                  </a:lnTo>
                  <a:lnTo>
                    <a:pt x="75" y="0"/>
                  </a:lnTo>
                  <a:lnTo>
                    <a:pt x="63" y="0"/>
                  </a:lnTo>
                  <a:lnTo>
                    <a:pt x="48" y="75"/>
                  </a:lnTo>
                  <a:lnTo>
                    <a:pt x="27" y="7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Rectangle 529">
              <a:extLst>
                <a:ext uri="{FF2B5EF4-FFF2-40B4-BE49-F238E27FC236}">
                  <a16:creationId xmlns:a16="http://schemas.microsoft.com/office/drawing/2014/main" id="{B6AA8A05-FAB7-4AEA-9D88-09C46ADC0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50" y="8239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530">
              <a:extLst>
                <a:ext uri="{FF2B5EF4-FFF2-40B4-BE49-F238E27FC236}">
                  <a16:creationId xmlns:a16="http://schemas.microsoft.com/office/drawing/2014/main" id="{603A6DD8-F843-418F-ABAB-622DE2EA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25" y="784226"/>
              <a:ext cx="28575" cy="26988"/>
            </a:xfrm>
            <a:custGeom>
              <a:avLst/>
              <a:gdLst>
                <a:gd name="T0" fmla="*/ 9 w 18"/>
                <a:gd name="T1" fmla="*/ 17 h 17"/>
                <a:gd name="T2" fmla="*/ 18 w 18"/>
                <a:gd name="T3" fmla="*/ 9 h 17"/>
                <a:gd name="T4" fmla="*/ 9 w 18"/>
                <a:gd name="T5" fmla="*/ 0 h 17"/>
                <a:gd name="T6" fmla="*/ 0 w 18"/>
                <a:gd name="T7" fmla="*/ 9 h 17"/>
                <a:gd name="T8" fmla="*/ 9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lnTo>
                    <a:pt x="18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531">
              <a:extLst>
                <a:ext uri="{FF2B5EF4-FFF2-40B4-BE49-F238E27FC236}">
                  <a16:creationId xmlns:a16="http://schemas.microsoft.com/office/drawing/2014/main" id="{BAFB580C-F3C8-41D0-8176-6B9ACB45A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2" y="754063"/>
              <a:ext cx="28575" cy="25400"/>
            </a:xfrm>
            <a:custGeom>
              <a:avLst/>
              <a:gdLst>
                <a:gd name="T0" fmla="*/ 9 w 18"/>
                <a:gd name="T1" fmla="*/ 16 h 16"/>
                <a:gd name="T2" fmla="*/ 18 w 18"/>
                <a:gd name="T3" fmla="*/ 9 h 16"/>
                <a:gd name="T4" fmla="*/ 9 w 18"/>
                <a:gd name="T5" fmla="*/ 0 h 16"/>
                <a:gd name="T6" fmla="*/ 0 w 18"/>
                <a:gd name="T7" fmla="*/ 9 h 16"/>
                <a:gd name="T8" fmla="*/ 9 w 1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lnTo>
                    <a:pt x="18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Oval 532">
              <a:extLst>
                <a:ext uri="{FF2B5EF4-FFF2-40B4-BE49-F238E27FC236}">
                  <a16:creationId xmlns:a16="http://schemas.microsoft.com/office/drawing/2014/main" id="{49CBA011-C04A-461D-83B8-6354D12AD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2" y="554038"/>
              <a:ext cx="53975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6D403287-F683-4585-9C26-EAF9F3C40031}"/>
              </a:ext>
            </a:extLst>
          </p:cNvPr>
          <p:cNvSpPr/>
          <p:nvPr/>
        </p:nvSpPr>
        <p:spPr>
          <a:xfrm>
            <a:off x="8961690" y="5075699"/>
            <a:ext cx="12496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da-DK" sz="1200" b="1" dirty="0">
                <a:solidFill>
                  <a:schemeClr val="accent1"/>
                </a:solidFill>
              </a:rPr>
              <a:t>88K gal/day</a:t>
            </a:r>
          </a:p>
          <a:p>
            <a:pPr algn="ctr"/>
            <a:r>
              <a:rPr lang="en-GB" altLang="da-DK" sz="900" dirty="0">
                <a:solidFill>
                  <a:schemeClr val="accent4">
                    <a:lumMod val="10000"/>
                  </a:schemeClr>
                </a:solidFill>
              </a:rPr>
              <a:t>Savings of water</a:t>
            </a:r>
          </a:p>
        </p:txBody>
      </p:sp>
      <p:sp>
        <p:nvSpPr>
          <p:cNvPr id="62" name="Freeform 38">
            <a:extLst>
              <a:ext uri="{FF2B5EF4-FFF2-40B4-BE49-F238E27FC236}">
                <a16:creationId xmlns:a16="http://schemas.microsoft.com/office/drawing/2014/main" id="{2F4E309F-8CA0-45B6-864F-D3571C9A8AC3}"/>
              </a:ext>
            </a:extLst>
          </p:cNvPr>
          <p:cNvSpPr>
            <a:spLocks noEditPoints="1"/>
          </p:cNvSpPr>
          <p:nvPr/>
        </p:nvSpPr>
        <p:spPr bwMode="auto">
          <a:xfrm>
            <a:off x="9337227" y="4226132"/>
            <a:ext cx="371833" cy="712783"/>
          </a:xfrm>
          <a:custGeom>
            <a:avLst/>
            <a:gdLst>
              <a:gd name="T0" fmla="*/ 130 w 260"/>
              <a:gd name="T1" fmla="*/ 0 h 420"/>
              <a:gd name="T2" fmla="*/ 0 w 260"/>
              <a:gd name="T3" fmla="*/ 289 h 420"/>
              <a:gd name="T4" fmla="*/ 130 w 260"/>
              <a:gd name="T5" fmla="*/ 420 h 420"/>
              <a:gd name="T6" fmla="*/ 260 w 260"/>
              <a:gd name="T7" fmla="*/ 289 h 420"/>
              <a:gd name="T8" fmla="*/ 130 w 260"/>
              <a:gd name="T9" fmla="*/ 0 h 420"/>
              <a:gd name="T10" fmla="*/ 68 w 260"/>
              <a:gd name="T11" fmla="*/ 265 h 420"/>
              <a:gd name="T12" fmla="*/ 84 w 260"/>
              <a:gd name="T13" fmla="*/ 315 h 420"/>
              <a:gd name="T14" fmla="*/ 80 w 260"/>
              <a:gd name="T15" fmla="*/ 364 h 420"/>
              <a:gd name="T16" fmla="*/ 42 w 260"/>
              <a:gd name="T17" fmla="*/ 340 h 420"/>
              <a:gd name="T18" fmla="*/ 41 w 260"/>
              <a:gd name="T19" fmla="*/ 244 h 420"/>
              <a:gd name="T20" fmla="*/ 93 w 260"/>
              <a:gd name="T21" fmla="*/ 146 h 420"/>
              <a:gd name="T22" fmla="*/ 68 w 260"/>
              <a:gd name="T23" fmla="*/ 265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0" h="420">
                <a:moveTo>
                  <a:pt x="130" y="0"/>
                </a:moveTo>
                <a:cubicBezTo>
                  <a:pt x="114" y="117"/>
                  <a:pt x="0" y="184"/>
                  <a:pt x="0" y="289"/>
                </a:cubicBezTo>
                <a:cubicBezTo>
                  <a:pt x="0" y="361"/>
                  <a:pt x="58" y="420"/>
                  <a:pt x="130" y="420"/>
                </a:cubicBezTo>
                <a:cubicBezTo>
                  <a:pt x="202" y="420"/>
                  <a:pt x="260" y="361"/>
                  <a:pt x="260" y="289"/>
                </a:cubicBezTo>
                <a:cubicBezTo>
                  <a:pt x="260" y="185"/>
                  <a:pt x="148" y="117"/>
                  <a:pt x="130" y="0"/>
                </a:cubicBezTo>
                <a:close/>
                <a:moveTo>
                  <a:pt x="68" y="265"/>
                </a:moveTo>
                <a:cubicBezTo>
                  <a:pt x="69" y="280"/>
                  <a:pt x="76" y="298"/>
                  <a:pt x="84" y="315"/>
                </a:cubicBezTo>
                <a:cubicBezTo>
                  <a:pt x="98" y="345"/>
                  <a:pt x="89" y="358"/>
                  <a:pt x="80" y="364"/>
                </a:cubicBezTo>
                <a:cubicBezTo>
                  <a:pt x="71" y="371"/>
                  <a:pt x="52" y="366"/>
                  <a:pt x="42" y="340"/>
                </a:cubicBezTo>
                <a:cubicBezTo>
                  <a:pt x="31" y="312"/>
                  <a:pt x="31" y="280"/>
                  <a:pt x="41" y="244"/>
                </a:cubicBezTo>
                <a:cubicBezTo>
                  <a:pt x="51" y="210"/>
                  <a:pt x="75" y="173"/>
                  <a:pt x="93" y="146"/>
                </a:cubicBezTo>
                <a:cubicBezTo>
                  <a:pt x="66" y="213"/>
                  <a:pt x="65" y="238"/>
                  <a:pt x="68" y="2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2" name="Gruppe 22">
            <a:extLst>
              <a:ext uri="{FF2B5EF4-FFF2-40B4-BE49-F238E27FC236}">
                <a16:creationId xmlns:a16="http://schemas.microsoft.com/office/drawing/2014/main" id="{E43BFA24-79CE-43E1-8479-D2915C4FD726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63" name="Freeform 178">
              <a:extLst>
                <a:ext uri="{FF2B5EF4-FFF2-40B4-BE49-F238E27FC236}">
                  <a16:creationId xmlns:a16="http://schemas.microsoft.com/office/drawing/2014/main" id="{CBB38D60-7B23-4D1D-A08A-7229DAF6B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64" name="Group 196">
              <a:extLst>
                <a:ext uri="{FF2B5EF4-FFF2-40B4-BE49-F238E27FC236}">
                  <a16:creationId xmlns:a16="http://schemas.microsoft.com/office/drawing/2014/main" id="{B9B81D5C-4D21-4DDE-BDFA-974FAA5FA588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65" name="Oval 179">
                <a:extLst>
                  <a:ext uri="{FF2B5EF4-FFF2-40B4-BE49-F238E27FC236}">
                    <a16:creationId xmlns:a16="http://schemas.microsoft.com/office/drawing/2014/main" id="{07514006-1C5B-4D06-90AF-0A6C04E89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66" name="Freeform 180">
                <a:extLst>
                  <a:ext uri="{FF2B5EF4-FFF2-40B4-BE49-F238E27FC236}">
                    <a16:creationId xmlns:a16="http://schemas.microsoft.com/office/drawing/2014/main" id="{F9EC28DD-B149-4E1B-85AE-53B81BB6C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67" name="Oval 181">
                <a:extLst>
                  <a:ext uri="{FF2B5EF4-FFF2-40B4-BE49-F238E27FC236}">
                    <a16:creationId xmlns:a16="http://schemas.microsoft.com/office/drawing/2014/main" id="{4F38F77C-38D2-4A0B-8868-2F1784878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68" name="Freeform 182">
                <a:extLst>
                  <a:ext uri="{FF2B5EF4-FFF2-40B4-BE49-F238E27FC236}">
                    <a16:creationId xmlns:a16="http://schemas.microsoft.com/office/drawing/2014/main" id="{362A70A2-772C-4BCF-B1F1-677C973F0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69" name="Oval 183">
                <a:extLst>
                  <a:ext uri="{FF2B5EF4-FFF2-40B4-BE49-F238E27FC236}">
                    <a16:creationId xmlns:a16="http://schemas.microsoft.com/office/drawing/2014/main" id="{8EDFBF23-BDEC-4D39-B6E0-D414A4731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0" name="Freeform 184">
                <a:extLst>
                  <a:ext uri="{FF2B5EF4-FFF2-40B4-BE49-F238E27FC236}">
                    <a16:creationId xmlns:a16="http://schemas.microsoft.com/office/drawing/2014/main" id="{04F57FC3-26AF-4E77-9EB1-67EFC1ADA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1" name="Oval 185">
                <a:extLst>
                  <a:ext uri="{FF2B5EF4-FFF2-40B4-BE49-F238E27FC236}">
                    <a16:creationId xmlns:a16="http://schemas.microsoft.com/office/drawing/2014/main" id="{C0FD98B7-E30D-4922-9FEB-191B56AA4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2" name="Freeform 186">
                <a:extLst>
                  <a:ext uri="{FF2B5EF4-FFF2-40B4-BE49-F238E27FC236}">
                    <a16:creationId xmlns:a16="http://schemas.microsoft.com/office/drawing/2014/main" id="{C3CA9505-0539-461D-8AEF-098376D3F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3" name="Freeform 187">
                <a:extLst>
                  <a:ext uri="{FF2B5EF4-FFF2-40B4-BE49-F238E27FC236}">
                    <a16:creationId xmlns:a16="http://schemas.microsoft.com/office/drawing/2014/main" id="{0ECE07F5-3B1B-4CB3-B4B2-95EFCDBC4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4" name="Freeform 188">
                <a:extLst>
                  <a:ext uri="{FF2B5EF4-FFF2-40B4-BE49-F238E27FC236}">
                    <a16:creationId xmlns:a16="http://schemas.microsoft.com/office/drawing/2014/main" id="{A3BA103F-058B-46D6-AF88-C7344F4DB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5" name="Freeform 189">
                <a:extLst>
                  <a:ext uri="{FF2B5EF4-FFF2-40B4-BE49-F238E27FC236}">
                    <a16:creationId xmlns:a16="http://schemas.microsoft.com/office/drawing/2014/main" id="{7CC74205-7420-489B-83FD-B83D777C6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6" name="Freeform 190">
                <a:extLst>
                  <a:ext uri="{FF2B5EF4-FFF2-40B4-BE49-F238E27FC236}">
                    <a16:creationId xmlns:a16="http://schemas.microsoft.com/office/drawing/2014/main" id="{EC63CD0D-62BB-4887-A11C-6B5DB4FB8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7" name="Freeform 191">
                <a:extLst>
                  <a:ext uri="{FF2B5EF4-FFF2-40B4-BE49-F238E27FC236}">
                    <a16:creationId xmlns:a16="http://schemas.microsoft.com/office/drawing/2014/main" id="{1F97CB42-DE4E-4C6D-B70D-0C40B40ED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8" name="Freeform 192">
                <a:extLst>
                  <a:ext uri="{FF2B5EF4-FFF2-40B4-BE49-F238E27FC236}">
                    <a16:creationId xmlns:a16="http://schemas.microsoft.com/office/drawing/2014/main" id="{EE80D6E8-0FD6-4C64-880D-A24FE36BB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9" name="Freeform 193">
                <a:extLst>
                  <a:ext uri="{FF2B5EF4-FFF2-40B4-BE49-F238E27FC236}">
                    <a16:creationId xmlns:a16="http://schemas.microsoft.com/office/drawing/2014/main" id="{33407BDD-C5D2-4A96-9D74-07B5FE70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0" name="Freeform 194">
                <a:extLst>
                  <a:ext uri="{FF2B5EF4-FFF2-40B4-BE49-F238E27FC236}">
                    <a16:creationId xmlns:a16="http://schemas.microsoft.com/office/drawing/2014/main" id="{D475DA7A-7981-4193-A145-1984E01C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E4AC4FE-42C3-4031-A1DB-5C7CCDCAC2D7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83" name="Freeform 2">
              <a:extLst>
                <a:ext uri="{FF2B5EF4-FFF2-40B4-BE49-F238E27FC236}">
                  <a16:creationId xmlns:a16="http://schemas.microsoft.com/office/drawing/2014/main" id="{17451654-74A4-4236-A7BB-368CEB84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9BD211B-4594-4A15-98D5-26BDE9880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5" name="Freeform 4">
              <a:extLst>
                <a:ext uri="{FF2B5EF4-FFF2-40B4-BE49-F238E27FC236}">
                  <a16:creationId xmlns:a16="http://schemas.microsoft.com/office/drawing/2014/main" id="{8A79E5E1-C9B3-459D-AE15-E060D8FB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2C425A7F-25D6-4530-AAE9-F5D35470D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87" name="Group 59">
            <a:extLst>
              <a:ext uri="{FF2B5EF4-FFF2-40B4-BE49-F238E27FC236}">
                <a16:creationId xmlns:a16="http://schemas.microsoft.com/office/drawing/2014/main" id="{510F5A46-532D-445D-B419-6F4ED02FF5DB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88" name="Freeform 60">
              <a:extLst>
                <a:ext uri="{FF2B5EF4-FFF2-40B4-BE49-F238E27FC236}">
                  <a16:creationId xmlns:a16="http://schemas.microsoft.com/office/drawing/2014/main" id="{7392A15B-7E40-4A52-8F8E-3D02F067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89" name="Freeform 61">
              <a:extLst>
                <a:ext uri="{FF2B5EF4-FFF2-40B4-BE49-F238E27FC236}">
                  <a16:creationId xmlns:a16="http://schemas.microsoft.com/office/drawing/2014/main" id="{1361C0CC-EA5B-46FA-8C0B-658D733E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90" name="Freeform 62">
              <a:extLst>
                <a:ext uri="{FF2B5EF4-FFF2-40B4-BE49-F238E27FC236}">
                  <a16:creationId xmlns:a16="http://schemas.microsoft.com/office/drawing/2014/main" id="{0D9B3DB0-ED71-40B8-8198-962263E74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96" name="Freeform 87">
            <a:extLst>
              <a:ext uri="{FF2B5EF4-FFF2-40B4-BE49-F238E27FC236}">
                <a16:creationId xmlns:a16="http://schemas.microsoft.com/office/drawing/2014/main" id="{156CB8F5-1B92-4C80-BB34-B1B8120162CD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4197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B2817A-7CFE-4430-806D-69E6D31852CF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98" name="Freeform 2">
              <a:extLst>
                <a:ext uri="{FF2B5EF4-FFF2-40B4-BE49-F238E27FC236}">
                  <a16:creationId xmlns:a16="http://schemas.microsoft.com/office/drawing/2014/main" id="{5C1A746B-2D54-4EC7-AA47-D1D199C1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9" name="Freeform 3">
              <a:extLst>
                <a:ext uri="{FF2B5EF4-FFF2-40B4-BE49-F238E27FC236}">
                  <a16:creationId xmlns:a16="http://schemas.microsoft.com/office/drawing/2014/main" id="{F3E9CEA3-933C-4089-BAE1-8296DA1E0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0" name="Freeform 4">
              <a:extLst>
                <a:ext uri="{FF2B5EF4-FFF2-40B4-BE49-F238E27FC236}">
                  <a16:creationId xmlns:a16="http://schemas.microsoft.com/office/drawing/2014/main" id="{B4AD3734-5510-4294-A1D0-C1ACE6F7A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01" name="Freeform 1">
            <a:extLst>
              <a:ext uri="{FF2B5EF4-FFF2-40B4-BE49-F238E27FC236}">
                <a16:creationId xmlns:a16="http://schemas.microsoft.com/office/drawing/2014/main" id="{4E034911-690E-42CD-94BC-B2D0F3B3EDB3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102" name="Group 54">
            <a:extLst>
              <a:ext uri="{FF2B5EF4-FFF2-40B4-BE49-F238E27FC236}">
                <a16:creationId xmlns:a16="http://schemas.microsoft.com/office/drawing/2014/main" id="{F6358EC7-4B80-4AE0-A6C4-043FE286E37C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103" name="Freeform 56">
              <a:extLst>
                <a:ext uri="{FF2B5EF4-FFF2-40B4-BE49-F238E27FC236}">
                  <a16:creationId xmlns:a16="http://schemas.microsoft.com/office/drawing/2014/main" id="{023CD3BA-A653-4A95-8474-661C834FE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104" name="Freeform 57">
              <a:extLst>
                <a:ext uri="{FF2B5EF4-FFF2-40B4-BE49-F238E27FC236}">
                  <a16:creationId xmlns:a16="http://schemas.microsoft.com/office/drawing/2014/main" id="{4828A3EB-E2F8-4453-9AD8-4A3BD4E0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pic>
        <p:nvPicPr>
          <p:cNvPr id="81" name="Picture 4" descr="I:\500_CONSTRUCTION\Monthly EPC Report\09 September 2017\Photos\Comm Rel - Neuse River Cleanup3.jpg">
            <a:extLst>
              <a:ext uri="{FF2B5EF4-FFF2-40B4-BE49-F238E27FC236}">
                <a16:creationId xmlns:a16="http://schemas.microsoft.com/office/drawing/2014/main" id="{624C6177-9D37-4DF0-A3BA-9F8F1D095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-1842" r="-278" b="-1842"/>
          <a:stretch/>
        </p:blipFill>
        <p:spPr bwMode="auto">
          <a:xfrm>
            <a:off x="470902" y="1491084"/>
            <a:ext cx="5057173" cy="3792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03797DF-EFD0-44ED-8EF3-E8E321AA4F47}"/>
              </a:ext>
            </a:extLst>
          </p:cNvPr>
          <p:cNvCxnSpPr>
            <a:cxnSpLocks/>
          </p:cNvCxnSpPr>
          <p:nvPr/>
        </p:nvCxnSpPr>
        <p:spPr>
          <a:xfrm>
            <a:off x="8823858" y="3841325"/>
            <a:ext cx="21860" cy="1865690"/>
          </a:xfrm>
          <a:prstGeom prst="line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6">
            <a:extLst>
              <a:ext uri="{FF2B5EF4-FFF2-40B4-BE49-F238E27FC236}">
                <a16:creationId xmlns:a16="http://schemas.microsoft.com/office/drawing/2014/main" id="{7E9993C7-C34F-454E-8F5C-1CCAC0904746}"/>
              </a:ext>
            </a:extLst>
          </p:cNvPr>
          <p:cNvSpPr txBox="1">
            <a:spLocks/>
          </p:cNvSpPr>
          <p:nvPr/>
        </p:nvSpPr>
        <p:spPr>
          <a:xfrm>
            <a:off x="745736" y="242757"/>
            <a:ext cx="4328479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Sustainability in Action</a:t>
            </a:r>
            <a:endParaRPr lang="en-GB" sz="2400" dirty="0">
              <a:solidFill>
                <a:srgbClr val="0019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7587712"/>
              </p:ext>
            </p:extLst>
          </p:nvPr>
        </p:nvGraphicFramePr>
        <p:xfrm>
          <a:off x="1525588" y="2119"/>
          <a:ext cx="158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2119"/>
                        <a:ext cx="158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>
          <a:xfrm>
            <a:off x="1524000" y="1"/>
            <a:ext cx="158750" cy="211667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Verdana"/>
              <a:ea typeface="+mj-ea"/>
              <a:cs typeface="+mj-cs"/>
              <a:sym typeface="Verdana"/>
            </a:endParaRPr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6189708" y="1412230"/>
            <a:ext cx="4144731" cy="37825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FDA"/>
              </a:buClr>
            </a:pPr>
            <a:endParaRPr lang="en-GB" sz="1100" dirty="0">
              <a:solidFill>
                <a:srgbClr val="E0DED8">
                  <a:lumMod val="10000"/>
                </a:srgb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49" y="5827551"/>
            <a:ext cx="505149" cy="21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uppe 22">
            <a:extLst>
              <a:ext uri="{FF2B5EF4-FFF2-40B4-BE49-F238E27FC236}">
                <a16:creationId xmlns:a16="http://schemas.microsoft.com/office/drawing/2014/main" id="{7485E137-2AC0-4C39-8920-118BAC1F9E85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id="{B3D06F76-3C00-464A-9D2E-C51075926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30" name="Group 196">
              <a:extLst>
                <a:ext uri="{FF2B5EF4-FFF2-40B4-BE49-F238E27FC236}">
                  <a16:creationId xmlns:a16="http://schemas.microsoft.com/office/drawing/2014/main" id="{0E1E0AF2-DE47-477D-BF0B-740134899F59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31" name="Oval 179">
                <a:extLst>
                  <a:ext uri="{FF2B5EF4-FFF2-40B4-BE49-F238E27FC236}">
                    <a16:creationId xmlns:a16="http://schemas.microsoft.com/office/drawing/2014/main" id="{7C0E777A-17D9-4757-8DA0-66BC43777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2" name="Freeform 180">
                <a:extLst>
                  <a:ext uri="{FF2B5EF4-FFF2-40B4-BE49-F238E27FC236}">
                    <a16:creationId xmlns:a16="http://schemas.microsoft.com/office/drawing/2014/main" id="{8067DE3C-9D4F-49AE-B242-4FBDEE383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3" name="Oval 181">
                <a:extLst>
                  <a:ext uri="{FF2B5EF4-FFF2-40B4-BE49-F238E27FC236}">
                    <a16:creationId xmlns:a16="http://schemas.microsoft.com/office/drawing/2014/main" id="{00CF0975-EB4B-4E0B-A5B6-1096F9561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4" name="Freeform 182">
                <a:extLst>
                  <a:ext uri="{FF2B5EF4-FFF2-40B4-BE49-F238E27FC236}">
                    <a16:creationId xmlns:a16="http://schemas.microsoft.com/office/drawing/2014/main" id="{1E4E3187-D833-44F6-8495-EDFAA1605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5" name="Oval 183">
                <a:extLst>
                  <a:ext uri="{FF2B5EF4-FFF2-40B4-BE49-F238E27FC236}">
                    <a16:creationId xmlns:a16="http://schemas.microsoft.com/office/drawing/2014/main" id="{ACEA3814-B219-4724-A664-0E31195C2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8" name="Freeform 184">
                <a:extLst>
                  <a:ext uri="{FF2B5EF4-FFF2-40B4-BE49-F238E27FC236}">
                    <a16:creationId xmlns:a16="http://schemas.microsoft.com/office/drawing/2014/main" id="{2F717159-AFAA-4DD0-B2D7-C3D758B62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9" name="Oval 185">
                <a:extLst>
                  <a:ext uri="{FF2B5EF4-FFF2-40B4-BE49-F238E27FC236}">
                    <a16:creationId xmlns:a16="http://schemas.microsoft.com/office/drawing/2014/main" id="{8C094643-78DB-4D6C-B49D-B6BA21E42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0" name="Freeform 186">
                <a:extLst>
                  <a:ext uri="{FF2B5EF4-FFF2-40B4-BE49-F238E27FC236}">
                    <a16:creationId xmlns:a16="http://schemas.microsoft.com/office/drawing/2014/main" id="{E3B7201B-7B59-4120-89D5-2092A6490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1" name="Freeform 187">
                <a:extLst>
                  <a:ext uri="{FF2B5EF4-FFF2-40B4-BE49-F238E27FC236}">
                    <a16:creationId xmlns:a16="http://schemas.microsoft.com/office/drawing/2014/main" id="{AB44915A-D1FF-4DBD-B4E6-1F93648AF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2" name="Freeform 188">
                <a:extLst>
                  <a:ext uri="{FF2B5EF4-FFF2-40B4-BE49-F238E27FC236}">
                    <a16:creationId xmlns:a16="http://schemas.microsoft.com/office/drawing/2014/main" id="{A29529ED-4932-4124-AF00-A376E326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3" name="Freeform 189">
                <a:extLst>
                  <a:ext uri="{FF2B5EF4-FFF2-40B4-BE49-F238E27FC236}">
                    <a16:creationId xmlns:a16="http://schemas.microsoft.com/office/drawing/2014/main" id="{0122F2F8-0360-4B88-BF1C-A8D0EDA8B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4" name="Freeform 190">
                <a:extLst>
                  <a:ext uri="{FF2B5EF4-FFF2-40B4-BE49-F238E27FC236}">
                    <a16:creationId xmlns:a16="http://schemas.microsoft.com/office/drawing/2014/main" id="{C48800CC-E745-40AB-B226-1DC98C981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5" name="Freeform 191">
                <a:extLst>
                  <a:ext uri="{FF2B5EF4-FFF2-40B4-BE49-F238E27FC236}">
                    <a16:creationId xmlns:a16="http://schemas.microsoft.com/office/drawing/2014/main" id="{0D2201C1-AE29-47D2-A066-965D0D994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6" name="Freeform 192">
                <a:extLst>
                  <a:ext uri="{FF2B5EF4-FFF2-40B4-BE49-F238E27FC236}">
                    <a16:creationId xmlns:a16="http://schemas.microsoft.com/office/drawing/2014/main" id="{9A2BBF8F-12CC-45E6-AD26-4EB5B131B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7" name="Freeform 193">
                <a:extLst>
                  <a:ext uri="{FF2B5EF4-FFF2-40B4-BE49-F238E27FC236}">
                    <a16:creationId xmlns:a16="http://schemas.microsoft.com/office/drawing/2014/main" id="{672EAFA4-A926-4030-9553-AC659184A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8" name="Freeform 194">
                <a:extLst>
                  <a:ext uri="{FF2B5EF4-FFF2-40B4-BE49-F238E27FC236}">
                    <a16:creationId xmlns:a16="http://schemas.microsoft.com/office/drawing/2014/main" id="{EE69CE11-2E05-407A-9878-D0E13E58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EEFF48-C9D5-4044-BAB2-2ADD93841FCD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50" name="Freeform 2">
              <a:extLst>
                <a:ext uri="{FF2B5EF4-FFF2-40B4-BE49-F238E27FC236}">
                  <a16:creationId xmlns:a16="http://schemas.microsoft.com/office/drawing/2014/main" id="{6D7554C5-D8B2-43A5-A80A-DFE414C2F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04FDEF1-24BE-43ED-8695-5D6CB42E6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2" name="Freeform 4">
              <a:extLst>
                <a:ext uri="{FF2B5EF4-FFF2-40B4-BE49-F238E27FC236}">
                  <a16:creationId xmlns:a16="http://schemas.microsoft.com/office/drawing/2014/main" id="{F61A1FFB-8E78-4FF8-96E3-562ACC668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497FCE3D-2AD0-4A9D-816F-ACF8E0246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54" name="Group 59">
            <a:extLst>
              <a:ext uri="{FF2B5EF4-FFF2-40B4-BE49-F238E27FC236}">
                <a16:creationId xmlns:a16="http://schemas.microsoft.com/office/drawing/2014/main" id="{3EED4190-6811-4613-BEC1-1C59F0CF59F5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24E4F7C4-D32C-4E06-A774-BA6BFB0B2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4C055EC6-995D-4729-BFA6-3E26F851F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450612CF-79BC-4597-A3CF-0A370FF1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58" name="Freeform 87">
            <a:extLst>
              <a:ext uri="{FF2B5EF4-FFF2-40B4-BE49-F238E27FC236}">
                <a16:creationId xmlns:a16="http://schemas.microsoft.com/office/drawing/2014/main" id="{880A6E15-F6D9-4C75-A872-16F815AD1481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4197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1E4C51-4F38-4175-8A3D-1BA8FC04A925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65" name="Freeform 2">
              <a:extLst>
                <a:ext uri="{FF2B5EF4-FFF2-40B4-BE49-F238E27FC236}">
                  <a16:creationId xmlns:a16="http://schemas.microsoft.com/office/drawing/2014/main" id="{CBF2E0CD-011B-498A-A999-0CB02DC54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6" name="Freeform 3">
              <a:extLst>
                <a:ext uri="{FF2B5EF4-FFF2-40B4-BE49-F238E27FC236}">
                  <a16:creationId xmlns:a16="http://schemas.microsoft.com/office/drawing/2014/main" id="{8CC47F5B-1915-4B98-88A2-32B8D1B71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7" name="Freeform 4">
              <a:extLst>
                <a:ext uri="{FF2B5EF4-FFF2-40B4-BE49-F238E27FC236}">
                  <a16:creationId xmlns:a16="http://schemas.microsoft.com/office/drawing/2014/main" id="{A1DFF20C-4073-422C-8044-94533C8EE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68" name="Freeform 1">
            <a:extLst>
              <a:ext uri="{FF2B5EF4-FFF2-40B4-BE49-F238E27FC236}">
                <a16:creationId xmlns:a16="http://schemas.microsoft.com/office/drawing/2014/main" id="{2508C422-DAAE-4D86-A01F-8151FF89F5F0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69" name="Group 54">
            <a:extLst>
              <a:ext uri="{FF2B5EF4-FFF2-40B4-BE49-F238E27FC236}">
                <a16:creationId xmlns:a16="http://schemas.microsoft.com/office/drawing/2014/main" id="{1877F989-BB81-4B4A-88BC-9899E35D7352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B763D2B2-4D6E-481D-BAA3-C260E373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ACFCB9D2-14A1-4F6D-A128-5FF2B2E01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60" name="Title 6">
            <a:extLst>
              <a:ext uri="{FF2B5EF4-FFF2-40B4-BE49-F238E27FC236}">
                <a16:creationId xmlns:a16="http://schemas.microsoft.com/office/drawing/2014/main" id="{749CE658-5E1F-4EB3-9B5A-5020F525CAB5}"/>
              </a:ext>
            </a:extLst>
          </p:cNvPr>
          <p:cNvSpPr txBox="1">
            <a:spLocks/>
          </p:cNvSpPr>
          <p:nvPr/>
        </p:nvSpPr>
        <p:spPr>
          <a:xfrm>
            <a:off x="610818" y="393711"/>
            <a:ext cx="4782024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 for transition to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FB543-9029-4B0C-837D-4E33C93D14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4" t="1587" r="-2814" b="1587"/>
          <a:stretch/>
        </p:blipFill>
        <p:spPr>
          <a:xfrm>
            <a:off x="483476" y="1532741"/>
            <a:ext cx="5312317" cy="354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Content Placeholder 7">
            <a:extLst>
              <a:ext uri="{FF2B5EF4-FFF2-40B4-BE49-F238E27FC236}">
                <a16:creationId xmlns:a16="http://schemas.microsoft.com/office/drawing/2014/main" id="{4AD2A2BD-2D64-4702-A1E2-5000C8A71C8C}"/>
              </a:ext>
            </a:extLst>
          </p:cNvPr>
          <p:cNvSpPr txBox="1">
            <a:spLocks/>
          </p:cNvSpPr>
          <p:nvPr/>
        </p:nvSpPr>
        <p:spPr>
          <a:xfrm>
            <a:off x="6212520" y="1363116"/>
            <a:ext cx="4144731" cy="276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Distinctive Strategies:</a:t>
            </a:r>
            <a:b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Leverage knowledge of site expertise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Transition program ownership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Systematic start-up of equipment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Communication across boundaries</a:t>
            </a:r>
          </a:p>
        </p:txBody>
      </p:sp>
    </p:spTree>
    <p:extLst>
      <p:ext uri="{BB962C8B-B14F-4D97-AF65-F5344CB8AC3E}">
        <p14:creationId xmlns:p14="http://schemas.microsoft.com/office/powerpoint/2010/main" val="40595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6976363"/>
              </p:ext>
            </p:extLst>
          </p:nvPr>
        </p:nvGraphicFramePr>
        <p:xfrm>
          <a:off x="1525588" y="2119"/>
          <a:ext cx="158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2119"/>
                        <a:ext cx="158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>
          <a:xfrm>
            <a:off x="1524000" y="1"/>
            <a:ext cx="158750" cy="211667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Verdana"/>
              <a:ea typeface="+mj-ea"/>
              <a:cs typeface="+mj-cs"/>
              <a:sym typeface="Verdana"/>
            </a:endParaRPr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6206470" y="1309385"/>
            <a:ext cx="4144731" cy="37825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Distinctive Strategies:</a:t>
            </a:r>
          </a:p>
          <a:p>
            <a:pPr marL="265112" lvl="1" indent="0">
              <a:buClr>
                <a:srgbClr val="009FDA"/>
              </a:buClr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 of Compliance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Situational Awareness</a:t>
            </a:r>
          </a:p>
          <a:p>
            <a:pPr lvl="1">
              <a:buClr>
                <a:srgbClr val="009FDA"/>
              </a:buClr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of Chemicals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009FDA"/>
              </a:buClr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Symbiosis</a:t>
            </a:r>
            <a:endParaRPr lang="en-GB" sz="1100" dirty="0">
              <a:solidFill>
                <a:srgbClr val="E0DED8">
                  <a:lumMod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Clr>
                <a:srgbClr val="009FDA"/>
              </a:buClr>
            </a:pPr>
            <a:endParaRPr lang="en-GB" sz="1100" dirty="0">
              <a:solidFill>
                <a:srgbClr val="E0DED8">
                  <a:lumMod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Clr>
                <a:srgbClr val="009FDA"/>
              </a:buClr>
            </a:pPr>
            <a:endParaRPr lang="en-GB" sz="1100" dirty="0">
              <a:solidFill>
                <a:srgbClr val="E0DED8">
                  <a:lumMod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5" name="Gruppe 22">
            <a:extLst>
              <a:ext uri="{FF2B5EF4-FFF2-40B4-BE49-F238E27FC236}">
                <a16:creationId xmlns:a16="http://schemas.microsoft.com/office/drawing/2014/main" id="{A5B7191D-C27C-480F-AF93-F3B1FB68F43A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26" name="Freeform 178">
              <a:extLst>
                <a:ext uri="{FF2B5EF4-FFF2-40B4-BE49-F238E27FC236}">
                  <a16:creationId xmlns:a16="http://schemas.microsoft.com/office/drawing/2014/main" id="{F4B8FB66-504B-47A9-8DC1-1F6146BAE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27" name="Group 196">
              <a:extLst>
                <a:ext uri="{FF2B5EF4-FFF2-40B4-BE49-F238E27FC236}">
                  <a16:creationId xmlns:a16="http://schemas.microsoft.com/office/drawing/2014/main" id="{97121AB0-CFDB-4D1A-B029-0392AB991675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28" name="Oval 179">
                <a:extLst>
                  <a:ext uri="{FF2B5EF4-FFF2-40B4-BE49-F238E27FC236}">
                    <a16:creationId xmlns:a16="http://schemas.microsoft.com/office/drawing/2014/main" id="{72B054ED-5A36-4953-B109-FF7FCAEAE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9" name="Freeform 180">
                <a:extLst>
                  <a:ext uri="{FF2B5EF4-FFF2-40B4-BE49-F238E27FC236}">
                    <a16:creationId xmlns:a16="http://schemas.microsoft.com/office/drawing/2014/main" id="{A439B1CC-FF20-4AD3-9928-896369AFF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0" name="Oval 181">
                <a:extLst>
                  <a:ext uri="{FF2B5EF4-FFF2-40B4-BE49-F238E27FC236}">
                    <a16:creationId xmlns:a16="http://schemas.microsoft.com/office/drawing/2014/main" id="{D9019768-9104-482A-BDAA-B2F0BAE9C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1" name="Freeform 182">
                <a:extLst>
                  <a:ext uri="{FF2B5EF4-FFF2-40B4-BE49-F238E27FC236}">
                    <a16:creationId xmlns:a16="http://schemas.microsoft.com/office/drawing/2014/main" id="{82FB6C34-9E6F-418E-829D-D166C5EBB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2" name="Oval 183">
                <a:extLst>
                  <a:ext uri="{FF2B5EF4-FFF2-40B4-BE49-F238E27FC236}">
                    <a16:creationId xmlns:a16="http://schemas.microsoft.com/office/drawing/2014/main" id="{1E6530D8-026B-4ECF-AFED-E3A1C88BA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3" name="Freeform 184">
                <a:extLst>
                  <a:ext uri="{FF2B5EF4-FFF2-40B4-BE49-F238E27FC236}">
                    <a16:creationId xmlns:a16="http://schemas.microsoft.com/office/drawing/2014/main" id="{AC336825-BAD9-403A-94D4-2282D33E0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4" name="Oval 185">
                <a:extLst>
                  <a:ext uri="{FF2B5EF4-FFF2-40B4-BE49-F238E27FC236}">
                    <a16:creationId xmlns:a16="http://schemas.microsoft.com/office/drawing/2014/main" id="{7A5BC43E-E975-4A36-A5C3-6196D33FF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5" name="Freeform 186">
                <a:extLst>
                  <a:ext uri="{FF2B5EF4-FFF2-40B4-BE49-F238E27FC236}">
                    <a16:creationId xmlns:a16="http://schemas.microsoft.com/office/drawing/2014/main" id="{5FEBC464-9262-40B6-AE36-A6DB78E40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8" name="Freeform 187">
                <a:extLst>
                  <a:ext uri="{FF2B5EF4-FFF2-40B4-BE49-F238E27FC236}">
                    <a16:creationId xmlns:a16="http://schemas.microsoft.com/office/drawing/2014/main" id="{3C094A02-052E-4EA7-A98E-EA3100A67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9" name="Freeform 188">
                <a:extLst>
                  <a:ext uri="{FF2B5EF4-FFF2-40B4-BE49-F238E27FC236}">
                    <a16:creationId xmlns:a16="http://schemas.microsoft.com/office/drawing/2014/main" id="{19D6A6C6-048F-4D15-B6A1-007167142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0" name="Freeform 189">
                <a:extLst>
                  <a:ext uri="{FF2B5EF4-FFF2-40B4-BE49-F238E27FC236}">
                    <a16:creationId xmlns:a16="http://schemas.microsoft.com/office/drawing/2014/main" id="{03A285AB-C81D-4269-8E88-F4AD86492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1" name="Freeform 190">
                <a:extLst>
                  <a:ext uri="{FF2B5EF4-FFF2-40B4-BE49-F238E27FC236}">
                    <a16:creationId xmlns:a16="http://schemas.microsoft.com/office/drawing/2014/main" id="{03770405-7925-457F-BF29-5E1DF46E3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2" name="Freeform 191">
                <a:extLst>
                  <a:ext uri="{FF2B5EF4-FFF2-40B4-BE49-F238E27FC236}">
                    <a16:creationId xmlns:a16="http://schemas.microsoft.com/office/drawing/2014/main" id="{252A8482-11AF-4393-B5B8-8B34F5C9F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3" name="Freeform 192">
                <a:extLst>
                  <a:ext uri="{FF2B5EF4-FFF2-40B4-BE49-F238E27FC236}">
                    <a16:creationId xmlns:a16="http://schemas.microsoft.com/office/drawing/2014/main" id="{FBB53E07-BDBD-437D-94B3-199B22A4B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4" name="Freeform 193">
                <a:extLst>
                  <a:ext uri="{FF2B5EF4-FFF2-40B4-BE49-F238E27FC236}">
                    <a16:creationId xmlns:a16="http://schemas.microsoft.com/office/drawing/2014/main" id="{4DEE03B0-5EAC-4D71-9745-3EC4A2E40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5" name="Freeform 194">
                <a:extLst>
                  <a:ext uri="{FF2B5EF4-FFF2-40B4-BE49-F238E27FC236}">
                    <a16:creationId xmlns:a16="http://schemas.microsoft.com/office/drawing/2014/main" id="{3AE6B5B2-2180-4F97-AD7C-0353D5F45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DE3229-259F-42A8-A106-39F40D5B0045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47" name="Freeform 2">
              <a:extLst>
                <a:ext uri="{FF2B5EF4-FFF2-40B4-BE49-F238E27FC236}">
                  <a16:creationId xmlns:a16="http://schemas.microsoft.com/office/drawing/2014/main" id="{EA964943-D09B-4725-B54E-21301C42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24DEFED-2F3D-4EAF-8520-C6E15AC7A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D045FD0D-8191-4B3E-A93C-B3BC2F84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7AB11C22-3B3F-435C-BD98-789B7B6E2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51" name="Group 59">
            <a:extLst>
              <a:ext uri="{FF2B5EF4-FFF2-40B4-BE49-F238E27FC236}">
                <a16:creationId xmlns:a16="http://schemas.microsoft.com/office/drawing/2014/main" id="{FAB12466-2F58-44ED-BAA1-1D832EF7B81D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6B2042C6-66C3-4689-B76E-2AF7BB3C4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B31FC8C1-00A1-4F6C-9766-00B7D4B2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CDEF2848-CB7D-4407-8E7B-B688DA64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55" name="Freeform 87">
            <a:extLst>
              <a:ext uri="{FF2B5EF4-FFF2-40B4-BE49-F238E27FC236}">
                <a16:creationId xmlns:a16="http://schemas.microsoft.com/office/drawing/2014/main" id="{72463780-9283-462A-BC3E-A265452459D3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4197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A8D6C58-EA2E-4E31-A061-5C1DA3C69A2C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57" name="Freeform 2">
              <a:extLst>
                <a:ext uri="{FF2B5EF4-FFF2-40B4-BE49-F238E27FC236}">
                  <a16:creationId xmlns:a16="http://schemas.microsoft.com/office/drawing/2014/main" id="{F8048298-77AA-44B6-ABBB-69F1D035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8" name="Freeform 3">
              <a:extLst>
                <a:ext uri="{FF2B5EF4-FFF2-40B4-BE49-F238E27FC236}">
                  <a16:creationId xmlns:a16="http://schemas.microsoft.com/office/drawing/2014/main" id="{B8EAF48F-7E35-4647-9ACF-53DD5A3A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6822905F-DD06-483F-BBA7-CCEB70F2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65" name="Freeform 1">
            <a:extLst>
              <a:ext uri="{FF2B5EF4-FFF2-40B4-BE49-F238E27FC236}">
                <a16:creationId xmlns:a16="http://schemas.microsoft.com/office/drawing/2014/main" id="{E1D90961-F494-4F46-9F53-D5059DE04CC4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66" name="Group 54">
            <a:extLst>
              <a:ext uri="{FF2B5EF4-FFF2-40B4-BE49-F238E27FC236}">
                <a16:creationId xmlns:a16="http://schemas.microsoft.com/office/drawing/2014/main" id="{236BA860-6303-4CFA-8651-687CDCC9143A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7818D59F-3289-47B9-AEA3-5344716A3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85A937D4-51D8-462F-988F-822085AA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676EE075-B846-49A1-B2D6-E23DDB6ED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667" y="1474490"/>
            <a:ext cx="4742029" cy="3127830"/>
          </a:xfrm>
          <a:prstGeom prst="rect">
            <a:avLst/>
          </a:prstGeom>
        </p:spPr>
      </p:pic>
      <p:sp>
        <p:nvSpPr>
          <p:cNvPr id="61" name="Title 6">
            <a:extLst>
              <a:ext uri="{FF2B5EF4-FFF2-40B4-BE49-F238E27FC236}">
                <a16:creationId xmlns:a16="http://schemas.microsoft.com/office/drawing/2014/main" id="{980CE0EB-7BF7-420E-AEAE-8C44364566CB}"/>
              </a:ext>
            </a:extLst>
          </p:cNvPr>
          <p:cNvSpPr txBox="1">
            <a:spLocks/>
          </p:cNvSpPr>
          <p:nvPr/>
        </p:nvSpPr>
        <p:spPr>
          <a:xfrm>
            <a:off x="594041" y="184268"/>
            <a:ext cx="3953755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Readiness</a:t>
            </a:r>
          </a:p>
        </p:txBody>
      </p:sp>
    </p:spTree>
    <p:extLst>
      <p:ext uri="{BB962C8B-B14F-4D97-AF65-F5344CB8AC3E}">
        <p14:creationId xmlns:p14="http://schemas.microsoft.com/office/powerpoint/2010/main" val="28643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56785" y="2059173"/>
            <a:ext cx="1754716" cy="698500"/>
          </a:xfrm>
        </p:spPr>
        <p:txBody>
          <a:bodyPr rtlCol="0">
            <a:noAutofit/>
          </a:bodyPr>
          <a:lstStyle/>
          <a:p>
            <a:pPr defTabSz="1087939">
              <a:defRPr/>
            </a:pPr>
            <a:r>
              <a:rPr lang="en-US" sz="4267" dirty="0">
                <a:solidFill>
                  <a:srgbClr val="E64A0E"/>
                </a:solidFill>
              </a:rPr>
              <a:t>What</a:t>
            </a:r>
            <a:br>
              <a:rPr lang="en-US" dirty="0">
                <a:solidFill>
                  <a:srgbClr val="009FDA"/>
                </a:solidFill>
              </a:rPr>
            </a:br>
            <a:endParaRPr lang="en-US" sz="1333" dirty="0">
              <a:solidFill>
                <a:srgbClr val="009FD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356785" y="2537539"/>
            <a:ext cx="9131300" cy="13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800" rIns="0" b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1087939" fontAlgn="auto">
              <a:spcAft>
                <a:spcPts val="0"/>
              </a:spcAft>
              <a:defRPr/>
            </a:pPr>
            <a:r>
              <a:rPr lang="en-US" sz="8800" dirty="0">
                <a:solidFill>
                  <a:schemeClr val="accent1"/>
                </a:solidFill>
              </a:rPr>
              <a:t>QUESTIONS</a:t>
            </a:r>
            <a:endParaRPr lang="en-US" sz="4267" dirty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2123017" y="3678421"/>
            <a:ext cx="878416" cy="69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800" rIns="0" b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1087939" fontAlgn="auto">
              <a:spcAft>
                <a:spcPts val="0"/>
              </a:spcAft>
              <a:defRPr/>
            </a:pPr>
            <a:r>
              <a:rPr lang="en-US" sz="4267" dirty="0">
                <a:solidFill>
                  <a:srgbClr val="E64A0E"/>
                </a:solidFill>
              </a:rPr>
              <a:t>or</a:t>
            </a:r>
            <a:br>
              <a:rPr lang="en-US" sz="8000" dirty="0">
                <a:solidFill>
                  <a:srgbClr val="009FDA"/>
                </a:solidFill>
              </a:rPr>
            </a:br>
            <a:endParaRPr lang="en-US" sz="1333" b="0" dirty="0">
              <a:solidFill>
                <a:srgbClr val="009FD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2906184" y="3657255"/>
            <a:ext cx="696806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800" rIns="0" b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1087939" fontAlgn="auto">
              <a:spcAft>
                <a:spcPts val="0"/>
              </a:spcAft>
              <a:defRPr/>
            </a:pPr>
            <a:r>
              <a:rPr lang="en-US" sz="5867" dirty="0">
                <a:solidFill>
                  <a:schemeClr val="tx1"/>
                </a:solidFill>
              </a:rPr>
              <a:t>comments…</a:t>
            </a:r>
            <a:br>
              <a:rPr lang="en-US" sz="5867" dirty="0">
                <a:solidFill>
                  <a:srgbClr val="009FDA"/>
                </a:solidFill>
              </a:rPr>
            </a:br>
            <a:endParaRPr lang="en-US" sz="5867" b="0" dirty="0">
              <a:solidFill>
                <a:srgbClr val="009FD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8500533" y="1474972"/>
            <a:ext cx="1862667" cy="332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800" rIns="0" b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1087939" fontAlgn="auto">
              <a:spcAft>
                <a:spcPts val="0"/>
              </a:spcAft>
              <a:defRPr/>
            </a:pPr>
            <a:r>
              <a:rPr lang="en-US" sz="26666" dirty="0">
                <a:solidFill>
                  <a:srgbClr val="001965"/>
                </a:solidFill>
              </a:rPr>
              <a:t>?</a:t>
            </a:r>
            <a:br>
              <a:rPr lang="en-US" sz="26666" dirty="0">
                <a:solidFill>
                  <a:srgbClr val="009FDA"/>
                </a:solidFill>
              </a:rPr>
            </a:br>
            <a:endParaRPr lang="en-US" sz="26666" b="0" dirty="0">
              <a:solidFill>
                <a:srgbClr val="009FDA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4FB74D-192D-4E0E-83B8-AD4269345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Matt Kuntz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Novo Nordisk Pharmaceutical Industries, LP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Senior Engineer, EHS Programs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3611 Powhatan Road, Clayton, NC 27547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MWKN@novonordisk.com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EC6841-4C79-49A5-932D-6CADF22A26FF}"/>
              </a:ext>
            </a:extLst>
          </p:cNvPr>
          <p:cNvSpPr txBox="1">
            <a:spLocks/>
          </p:cNvSpPr>
          <p:nvPr/>
        </p:nvSpPr>
        <p:spPr>
          <a:xfrm>
            <a:off x="594041" y="184268"/>
            <a:ext cx="3953755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</a:rPr>
              <a:t>Contact Information</a:t>
            </a:r>
            <a:endParaRPr lang="en-GB" sz="2400" dirty="0">
              <a:solidFill>
                <a:srgbClr val="001965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0C3411B-2C5D-4EA0-9BE4-3F7C6258ADE3}"/>
              </a:ext>
            </a:extLst>
          </p:cNvPr>
          <p:cNvSpPr txBox="1">
            <a:spLocks/>
          </p:cNvSpPr>
          <p:nvPr/>
        </p:nvSpPr>
        <p:spPr>
          <a:xfrm>
            <a:off x="6602261" y="1707404"/>
            <a:ext cx="5466291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Bailey Forrest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Fluor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>Sr Director, Project Management, RTP Office </a:t>
            </a:r>
            <a:br>
              <a:rPr lang="en-US" dirty="0"/>
            </a:br>
            <a:r>
              <a:rPr lang="en-US" dirty="0"/>
              <a:t>1001 Aviation Parkway, Suite 100, Morrisville, NC 27560 </a:t>
            </a:r>
            <a:br>
              <a:rPr lang="en-US" dirty="0"/>
            </a:br>
            <a:r>
              <a:rPr lang="en-US" u="sng" dirty="0">
                <a:hlinkClick r:id="rId4"/>
              </a:rPr>
              <a:t>bailey.forrest@fluor.com</a:t>
            </a:r>
            <a:r>
              <a:rPr lang="en-US" dirty="0"/>
              <a:t> | </a:t>
            </a:r>
            <a:r>
              <a:rPr lang="en-US" dirty="0" err="1"/>
              <a:t>Mbl</a:t>
            </a:r>
            <a:r>
              <a:rPr lang="en-US" dirty="0"/>
              <a:t>: 919.868.1356 | Off:919.213.2552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AF5DB-79EA-4622-B4BC-4B452D8727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-1073" r="1973" b="-1073"/>
          <a:stretch/>
        </p:blipFill>
        <p:spPr>
          <a:xfrm>
            <a:off x="506237" y="1842721"/>
            <a:ext cx="1756643" cy="1868040"/>
          </a:xfrm>
          <a:prstGeom prst="roundRect">
            <a:avLst>
              <a:gd name="adj" fmla="val 8139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4CC54C-1656-4A0E-8EE4-A7FD9E2B5C2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/>
        </p:blipFill>
        <p:spPr>
          <a:xfrm>
            <a:off x="6602261" y="1881961"/>
            <a:ext cx="1371600" cy="1828800"/>
          </a:xfrm>
          <a:prstGeom prst="roundRect">
            <a:avLst>
              <a:gd name="adj" fmla="val 11249"/>
            </a:avLst>
          </a:prstGeom>
        </p:spPr>
      </p:pic>
    </p:spTree>
    <p:extLst>
      <p:ext uri="{BB962C8B-B14F-4D97-AF65-F5344CB8AC3E}">
        <p14:creationId xmlns:p14="http://schemas.microsoft.com/office/powerpoint/2010/main" val="176416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21BA546F-9A10-4B54-8E53-77C48218D03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21BA546F-9A10-4B54-8E53-77C48218D0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FB9C766A-01F0-4751-993C-287D7EC18F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7195" r="24816" b="11460"/>
          <a:stretch/>
        </p:blipFill>
        <p:spPr>
          <a:xfrm flipH="1">
            <a:off x="9765249" y="4766393"/>
            <a:ext cx="2447940" cy="21402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F0EF65-7877-4B49-B9C2-CB6B1AC40E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8882" y="564662"/>
            <a:ext cx="2275839" cy="34068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BB67A15-828B-43E2-9BF8-A2ACCBA44E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14" y="2378217"/>
            <a:ext cx="2271204" cy="340680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15EB6EB-4A7E-4B81-8D73-19874F0EE3A2}"/>
              </a:ext>
            </a:extLst>
          </p:cNvPr>
          <p:cNvSpPr/>
          <p:nvPr/>
        </p:nvSpPr>
        <p:spPr>
          <a:xfrm>
            <a:off x="7649634" y="5576359"/>
            <a:ext cx="2294485" cy="1333500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67" dirty="0">
                <a:solidFill>
                  <a:srgbClr val="009FDA"/>
                </a:solidFill>
                <a:latin typeface="Verdana" pitchFamily="34" charset="0"/>
              </a:rPr>
              <a:t>FIRST OPERATIONAL </a:t>
            </a:r>
          </a:p>
          <a:p>
            <a:pPr algn="ctr">
              <a:defRPr/>
            </a:pPr>
            <a:r>
              <a:rPr lang="en-US" sz="1067" dirty="0">
                <a:solidFill>
                  <a:srgbClr val="009FDA"/>
                </a:solidFill>
                <a:latin typeface="Verdana" pitchFamily="34" charset="0"/>
              </a:rPr>
              <a:t>NORTH CAROLINA SITE</a:t>
            </a:r>
          </a:p>
          <a:p>
            <a:pPr algn="ctr">
              <a:defRPr/>
            </a:pPr>
            <a:r>
              <a:rPr lang="en-US" sz="2933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668683" cy="69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E025D520-1E95-4559-A099-1CC11149F654}"/>
              </a:ext>
            </a:extLst>
          </p:cNvPr>
          <p:cNvSpPr/>
          <p:nvPr/>
        </p:nvSpPr>
        <p:spPr>
          <a:xfrm>
            <a:off x="2494187" y="5199272"/>
            <a:ext cx="2431296" cy="169894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-14817" y="3348568"/>
            <a:ext cx="3456517" cy="17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2133" dirty="0">
                <a:solidFill>
                  <a:srgbClr val="001965"/>
                </a:solidFill>
              </a:rPr>
              <a:t>3 DIABETES</a:t>
            </a:r>
          </a:p>
          <a:p>
            <a:pPr algn="ctr" defTabSz="1219170" eaLnBrk="1" hangingPunct="1">
              <a:lnSpc>
                <a:spcPct val="8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da-DK" sz="2133" dirty="0">
                <a:solidFill>
                  <a:srgbClr val="001965"/>
                </a:solidFill>
              </a:rPr>
              <a:t>PRODUCTION SITES</a:t>
            </a: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200" dirty="0">
                <a:solidFill>
                  <a:srgbClr val="FFFFFF"/>
                </a:solidFill>
              </a:rPr>
              <a:t>FINISHED PRODUCTS, DIABETES API, TABLET MANUFACTURING</a:t>
            </a: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200" dirty="0">
                <a:solidFill>
                  <a:srgbClr val="FFFFFF"/>
                </a:solidFill>
              </a:rPr>
              <a:t>IN JOHNSTON &amp; DURHAM COUNTIES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741930" y="182036"/>
            <a:ext cx="1282700" cy="2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algn="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200" dirty="0">
                <a:solidFill>
                  <a:srgbClr val="001965"/>
                </a:solidFill>
              </a:rPr>
              <a:t>EXPANSION</a:t>
            </a:r>
            <a:br>
              <a:rPr lang="en-GB" altLang="da-DK" sz="1200" dirty="0">
                <a:solidFill>
                  <a:srgbClr val="001965"/>
                </a:solidFill>
              </a:rPr>
            </a:br>
            <a:r>
              <a:rPr lang="en-GB" altLang="da-DK" sz="1200" dirty="0">
                <a:solidFill>
                  <a:srgbClr val="001965"/>
                </a:solidFill>
              </a:rPr>
              <a:t>INVESTMENT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662768" y="1308102"/>
            <a:ext cx="2341033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dirty="0">
                <a:solidFill>
                  <a:srgbClr val="001965"/>
                </a:solidFill>
              </a:rPr>
              <a:t>SINGLE </a:t>
            </a:r>
            <a:r>
              <a:rPr lang="en-GB" altLang="da-DK" sz="1867" dirty="0">
                <a:solidFill>
                  <a:srgbClr val="FFFFFF"/>
                </a:solidFill>
              </a:rPr>
              <a:t>LARGEST</a:t>
            </a:r>
            <a:r>
              <a:rPr lang="en-GB" altLang="da-DK" sz="1067" dirty="0">
                <a:solidFill>
                  <a:srgbClr val="FFFFFF"/>
                </a:solidFill>
              </a:rPr>
              <a:t> </a:t>
            </a:r>
            <a:r>
              <a:rPr lang="en-GB" altLang="da-DK" sz="1067" dirty="0">
                <a:solidFill>
                  <a:srgbClr val="001965"/>
                </a:solidFill>
              </a:rPr>
              <a:t>MANUFACTURING ECONOMIC DEVELOPMENT PROJECT in NC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4105063" y="110068"/>
            <a:ext cx="626533" cy="3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2400" dirty="0">
                <a:solidFill>
                  <a:srgbClr val="FFFFFF"/>
                </a:solidFill>
              </a:rPr>
              <a:t>$2B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238AFA-919E-4116-AD7F-FEAA6FA09ED6}"/>
              </a:ext>
            </a:extLst>
          </p:cNvPr>
          <p:cNvSpPr/>
          <p:nvPr/>
        </p:nvSpPr>
        <p:spPr>
          <a:xfrm>
            <a:off x="9928881" y="3295652"/>
            <a:ext cx="2270756" cy="1528233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067" dirty="0">
              <a:solidFill>
                <a:srgbClr val="FFFFFF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D4BD81B-F9EA-414B-AF5D-625FB1342279}"/>
              </a:ext>
            </a:extLst>
          </p:cNvPr>
          <p:cNvSpPr/>
          <p:nvPr/>
        </p:nvSpPr>
        <p:spPr>
          <a:xfrm>
            <a:off x="16934" y="-1"/>
            <a:ext cx="2622585" cy="1160556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-14817" y="50277"/>
            <a:ext cx="2633133" cy="10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200" dirty="0">
                <a:solidFill>
                  <a:srgbClr val="009FDA"/>
                </a:solidFill>
              </a:rPr>
              <a:t>PRODUCTS SUPPLIED TO</a:t>
            </a:r>
            <a:br>
              <a:rPr lang="en-GB" altLang="da-DK" sz="1200" dirty="0">
                <a:solidFill>
                  <a:srgbClr val="009FDA"/>
                </a:solidFill>
              </a:rPr>
            </a:br>
            <a:r>
              <a:rPr lang="en-GB" altLang="da-DK" sz="2133" dirty="0">
                <a:solidFill>
                  <a:srgbClr val="FFFFFF"/>
                </a:solidFill>
              </a:rPr>
              <a:t>14 COUNTRIES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484967" y="5359401"/>
            <a:ext cx="2440516" cy="1498600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009FDA"/>
              </a:solidFill>
            </a:endParaRPr>
          </a:p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dirty="0">
                <a:solidFill>
                  <a:srgbClr val="009FDA"/>
                </a:solidFill>
              </a:rPr>
              <a:t>PUBLIC-PRIVATE PARTNERSHIPS</a:t>
            </a:r>
          </a:p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dirty="0">
                <a:solidFill>
                  <a:srgbClr val="009FDA"/>
                </a:solidFill>
              </a:rPr>
              <a:t>WITH LOCAL </a:t>
            </a:r>
          </a:p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b="1" dirty="0">
                <a:solidFill>
                  <a:schemeClr val="bg1"/>
                </a:solidFill>
              </a:rPr>
              <a:t>COMMUNITY COLLEGES &amp; </a:t>
            </a:r>
          </a:p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b="1" dirty="0">
                <a:solidFill>
                  <a:schemeClr val="bg1"/>
                </a:solidFill>
              </a:rPr>
              <a:t>UNIVERSITIES</a:t>
            </a: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009FDA"/>
              </a:solidFill>
            </a:endParaRP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009FDA"/>
              </a:solidFill>
            </a:endParaRP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009FDA"/>
              </a:solidFill>
            </a:endParaRP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009FDA"/>
              </a:solidFill>
            </a:endParaRP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009FDA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F382F0-F9F8-4147-AFEC-18FEA26E263D}"/>
              </a:ext>
            </a:extLst>
          </p:cNvPr>
          <p:cNvSpPr/>
          <p:nvPr/>
        </p:nvSpPr>
        <p:spPr>
          <a:xfrm>
            <a:off x="7668683" y="819152"/>
            <a:ext cx="2275436" cy="1826683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7828501" y="958915"/>
            <a:ext cx="1936751" cy="15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600" dirty="0">
                <a:solidFill>
                  <a:srgbClr val="FFFFFF"/>
                </a:solidFill>
              </a:rPr>
              <a:t>USD</a:t>
            </a:r>
            <a:r>
              <a:rPr lang="en-GB" altLang="da-DK" sz="2933" dirty="0">
                <a:solidFill>
                  <a:srgbClr val="009FDA"/>
                </a:solidFill>
              </a:rPr>
              <a:t>76 </a:t>
            </a:r>
          </a:p>
          <a:p>
            <a:pPr algn="ctr" defTabSz="1219170" eaLnBrk="1" hangingPunct="1">
              <a:lnSpc>
                <a:spcPct val="7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da-DK" sz="2533" dirty="0">
                <a:solidFill>
                  <a:srgbClr val="009FDA"/>
                </a:solidFill>
              </a:rPr>
              <a:t>MILLION</a:t>
            </a: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dirty="0">
                <a:solidFill>
                  <a:srgbClr val="FFFFFF"/>
                </a:solidFill>
              </a:rPr>
              <a:t>ANNUAL EXPENDITURES WITH NC VENDORS &amp; SUPPLIERS</a:t>
            </a: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dirty="0">
                <a:solidFill>
                  <a:srgbClr val="FFFFFF"/>
                </a:solidFill>
              </a:rPr>
              <a:t>in 2018</a:t>
            </a:r>
            <a:endParaRPr lang="en-GB" altLang="da-DK" sz="1867" dirty="0">
              <a:solidFill>
                <a:srgbClr val="FFFFFF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EB0EE7F-90EB-4456-8386-570784138F28}"/>
              </a:ext>
            </a:extLst>
          </p:cNvPr>
          <p:cNvSpPr/>
          <p:nvPr/>
        </p:nvSpPr>
        <p:spPr>
          <a:xfrm>
            <a:off x="5685171" y="2064498"/>
            <a:ext cx="1984775" cy="3155204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810333-10DB-4C29-9A93-4370407779B5}"/>
              </a:ext>
            </a:extLst>
          </p:cNvPr>
          <p:cNvSpPr/>
          <p:nvPr/>
        </p:nvSpPr>
        <p:spPr>
          <a:xfrm>
            <a:off x="4955119" y="5210601"/>
            <a:ext cx="2721381" cy="1699259"/>
          </a:xfrm>
          <a:prstGeom prst="rect">
            <a:avLst/>
          </a:prstGeom>
          <a:solidFill>
            <a:srgbClr val="009F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en-GB" altLang="da-DK" sz="1067" dirty="0">
                <a:solidFill>
                  <a:srgbClr val="001965"/>
                </a:solidFill>
                <a:latin typeface="Verdana" pitchFamily="34" charset="0"/>
              </a:rPr>
              <a:t>PROVIDING PRODUCT OPTIONS TO</a:t>
            </a:r>
            <a:br>
              <a:rPr lang="en-GB" altLang="da-DK" sz="1067" dirty="0">
                <a:solidFill>
                  <a:srgbClr val="001965"/>
                </a:solidFill>
                <a:latin typeface="Verdana" pitchFamily="34" charset="0"/>
              </a:rPr>
            </a:br>
            <a:r>
              <a:rPr lang="en-GB" altLang="da-DK" sz="2933" dirty="0">
                <a:solidFill>
                  <a:srgbClr val="FFFFFF"/>
                </a:solidFill>
                <a:latin typeface="Verdana" pitchFamily="34" charset="0"/>
              </a:rPr>
              <a:t>30,000,000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GB" sz="1067" dirty="0">
                <a:solidFill>
                  <a:srgbClr val="001965"/>
                </a:solidFill>
                <a:latin typeface="Verdana" pitchFamily="34" charset="0"/>
              </a:rPr>
              <a:t>PEOPLE LIVING WITH DIABETES IN THE US</a:t>
            </a: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5716819" y="3779102"/>
            <a:ext cx="1936751" cy="13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200" dirty="0">
              <a:solidFill>
                <a:srgbClr val="009FDA"/>
              </a:solidFill>
              <a:latin typeface="Verdana"/>
              <a:ea typeface="+mn-ea"/>
            </a:endParaRPr>
          </a:p>
          <a:p>
            <a:pPr algn="r"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2400" dirty="0">
              <a:solidFill>
                <a:srgbClr val="FFFFFF"/>
              </a:solidFill>
            </a:endParaRPr>
          </a:p>
          <a:p>
            <a:pPr algn="ct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333" dirty="0">
                <a:solidFill>
                  <a:srgbClr val="009FDA"/>
                </a:solidFill>
              </a:rPr>
              <a:t>SOLAR ENERGY</a:t>
            </a:r>
          </a:p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333" dirty="0">
                <a:solidFill>
                  <a:srgbClr val="009FDA"/>
                </a:solidFill>
                <a:latin typeface="Verdana"/>
              </a:rPr>
              <a:t>INVESTMENT</a:t>
            </a:r>
            <a:endParaRPr lang="en-GB" altLang="da-DK" sz="1333" dirty="0">
              <a:solidFill>
                <a:srgbClr val="009FDA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AC6C29-D4D1-449A-B7B1-0F47FD28F351}"/>
              </a:ext>
            </a:extLst>
          </p:cNvPr>
          <p:cNvSpPr/>
          <p:nvPr/>
        </p:nvSpPr>
        <p:spPr>
          <a:xfrm>
            <a:off x="5700638" y="2064002"/>
            <a:ext cx="1969308" cy="15010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E41B6A2-417A-4655-80F3-D6601028F79D}"/>
              </a:ext>
            </a:extLst>
          </p:cNvPr>
          <p:cNvSpPr/>
          <p:nvPr/>
        </p:nvSpPr>
        <p:spPr>
          <a:xfrm>
            <a:off x="7672915" y="-23448"/>
            <a:ext cx="4540276" cy="842599"/>
          </a:xfrm>
          <a:prstGeom prst="rect">
            <a:avLst/>
          </a:prstGeom>
          <a:solidFill>
            <a:srgbClr val="009F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da-DK" sz="1600" b="1" dirty="0"/>
              <a:t>NOVO NORDISK </a:t>
            </a:r>
          </a:p>
          <a:p>
            <a:pPr algn="ctr">
              <a:defRPr/>
            </a:pPr>
            <a:r>
              <a:rPr lang="en-GB" altLang="da-DK" sz="1600" b="1" dirty="0"/>
              <a:t>PHARMACEUTICAL INDUSTRIES LP</a:t>
            </a:r>
            <a:br>
              <a:rPr lang="en-GB" altLang="da-DK" sz="1600" b="1" dirty="0"/>
            </a:br>
            <a:r>
              <a:rPr lang="en-GB" altLang="da-DK" sz="1200" dirty="0">
                <a:solidFill>
                  <a:schemeClr val="tx2"/>
                </a:solidFill>
              </a:rPr>
              <a:t>NORTH CAROLINA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7" name="Picture 13" descr="tyr logo.png">
            <a:extLst>
              <a:ext uri="{FF2B5EF4-FFF2-40B4-BE49-F238E27FC236}">
                <a16:creationId xmlns:a16="http://schemas.microsoft.com/office/drawing/2014/main" id="{23924719-0D54-419E-AC07-F1A74ECA1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35" y="2092879"/>
            <a:ext cx="1734720" cy="143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0E6FF34-FAF4-47D3-B408-A911D3259BB8}"/>
              </a:ext>
            </a:extLst>
          </p:cNvPr>
          <p:cNvGrpSpPr/>
          <p:nvPr/>
        </p:nvGrpSpPr>
        <p:grpSpPr>
          <a:xfrm>
            <a:off x="3526368" y="584202"/>
            <a:ext cx="613833" cy="613833"/>
            <a:chOff x="4624388" y="1924051"/>
            <a:chExt cx="274638" cy="319088"/>
          </a:xfrm>
          <a:solidFill>
            <a:schemeClr val="bg1"/>
          </a:solidFill>
        </p:grpSpPr>
        <p:sp>
          <p:nvSpPr>
            <p:cNvPr id="66" name="Freeform 3">
              <a:extLst>
                <a:ext uri="{FF2B5EF4-FFF2-40B4-BE49-F238E27FC236}">
                  <a16:creationId xmlns:a16="http://schemas.microsoft.com/office/drawing/2014/main" id="{7E9AB94D-C5D9-4126-9EE9-2551CCFDB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388" y="1924051"/>
              <a:ext cx="274638" cy="319088"/>
            </a:xfrm>
            <a:custGeom>
              <a:avLst/>
              <a:gdLst>
                <a:gd name="T0" fmla="*/ 109 w 176"/>
                <a:gd name="T1" fmla="*/ 54 h 205"/>
                <a:gd name="T2" fmla="*/ 129 w 176"/>
                <a:gd name="T3" fmla="*/ 18 h 205"/>
                <a:gd name="T4" fmla="*/ 129 w 176"/>
                <a:gd name="T5" fmla="*/ 12 h 205"/>
                <a:gd name="T6" fmla="*/ 124 w 176"/>
                <a:gd name="T7" fmla="*/ 9 h 205"/>
                <a:gd name="T8" fmla="*/ 93 w 176"/>
                <a:gd name="T9" fmla="*/ 9 h 205"/>
                <a:gd name="T10" fmla="*/ 87 w 176"/>
                <a:gd name="T11" fmla="*/ 3 h 205"/>
                <a:gd name="T12" fmla="*/ 81 w 176"/>
                <a:gd name="T13" fmla="*/ 1 h 205"/>
                <a:gd name="T14" fmla="*/ 48 w 176"/>
                <a:gd name="T15" fmla="*/ 10 h 205"/>
                <a:gd name="T16" fmla="*/ 44 w 176"/>
                <a:gd name="T17" fmla="*/ 14 h 205"/>
                <a:gd name="T18" fmla="*/ 44 w 176"/>
                <a:gd name="T19" fmla="*/ 19 h 205"/>
                <a:gd name="T20" fmla="*/ 65 w 176"/>
                <a:gd name="T21" fmla="*/ 53 h 205"/>
                <a:gd name="T22" fmla="*/ 0 w 176"/>
                <a:gd name="T23" fmla="*/ 199 h 205"/>
                <a:gd name="T24" fmla="*/ 2 w 176"/>
                <a:gd name="T25" fmla="*/ 203 h 205"/>
                <a:gd name="T26" fmla="*/ 6 w 176"/>
                <a:gd name="T27" fmla="*/ 205 h 205"/>
                <a:gd name="T28" fmla="*/ 167 w 176"/>
                <a:gd name="T29" fmla="*/ 205 h 205"/>
                <a:gd name="T30" fmla="*/ 173 w 176"/>
                <a:gd name="T31" fmla="*/ 199 h 205"/>
                <a:gd name="T32" fmla="*/ 109 w 176"/>
                <a:gd name="T33" fmla="*/ 54 h 205"/>
                <a:gd name="T34" fmla="*/ 58 w 176"/>
                <a:gd name="T35" fmla="*/ 19 h 205"/>
                <a:gd name="T36" fmla="*/ 81 w 176"/>
                <a:gd name="T37" fmla="*/ 13 h 205"/>
                <a:gd name="T38" fmla="*/ 86 w 176"/>
                <a:gd name="T39" fmla="*/ 19 h 205"/>
                <a:gd name="T40" fmla="*/ 90 w 176"/>
                <a:gd name="T41" fmla="*/ 21 h 205"/>
                <a:gd name="T42" fmla="*/ 114 w 176"/>
                <a:gd name="T43" fmla="*/ 21 h 205"/>
                <a:gd name="T44" fmla="*/ 97 w 176"/>
                <a:gd name="T45" fmla="*/ 51 h 205"/>
                <a:gd name="T46" fmla="*/ 78 w 176"/>
                <a:gd name="T47" fmla="*/ 51 h 205"/>
                <a:gd name="T48" fmla="*/ 58 w 176"/>
                <a:gd name="T49" fmla="*/ 19 h 205"/>
                <a:gd name="T50" fmla="*/ 12 w 176"/>
                <a:gd name="T51" fmla="*/ 193 h 205"/>
                <a:gd name="T52" fmla="*/ 76 w 176"/>
                <a:gd name="T53" fmla="*/ 61 h 205"/>
                <a:gd name="T54" fmla="*/ 78 w 176"/>
                <a:gd name="T55" fmla="*/ 60 h 205"/>
                <a:gd name="T56" fmla="*/ 96 w 176"/>
                <a:gd name="T57" fmla="*/ 60 h 205"/>
                <a:gd name="T58" fmla="*/ 99 w 176"/>
                <a:gd name="T59" fmla="*/ 62 h 205"/>
                <a:gd name="T60" fmla="*/ 162 w 176"/>
                <a:gd name="T61" fmla="*/ 193 h 205"/>
                <a:gd name="T62" fmla="*/ 12 w 176"/>
                <a:gd name="T63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205">
                  <a:moveTo>
                    <a:pt x="109" y="54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30" y="16"/>
                    <a:pt x="130" y="14"/>
                    <a:pt x="129" y="12"/>
                  </a:cubicBezTo>
                  <a:cubicBezTo>
                    <a:pt x="128" y="10"/>
                    <a:pt x="127" y="9"/>
                    <a:pt x="12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5" y="1"/>
                    <a:pt x="83" y="0"/>
                    <a:pt x="81" y="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1"/>
                    <a:pt x="44" y="12"/>
                    <a:pt x="44" y="14"/>
                  </a:cubicBezTo>
                  <a:cubicBezTo>
                    <a:pt x="43" y="15"/>
                    <a:pt x="43" y="17"/>
                    <a:pt x="44" y="19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47" y="62"/>
                    <a:pt x="1" y="94"/>
                    <a:pt x="0" y="199"/>
                  </a:cubicBezTo>
                  <a:cubicBezTo>
                    <a:pt x="0" y="201"/>
                    <a:pt x="1" y="202"/>
                    <a:pt x="2" y="203"/>
                  </a:cubicBezTo>
                  <a:cubicBezTo>
                    <a:pt x="3" y="204"/>
                    <a:pt x="4" y="205"/>
                    <a:pt x="6" y="205"/>
                  </a:cubicBezTo>
                  <a:cubicBezTo>
                    <a:pt x="167" y="205"/>
                    <a:pt x="167" y="205"/>
                    <a:pt x="167" y="205"/>
                  </a:cubicBezTo>
                  <a:cubicBezTo>
                    <a:pt x="171" y="205"/>
                    <a:pt x="173" y="202"/>
                    <a:pt x="173" y="199"/>
                  </a:cubicBezTo>
                  <a:cubicBezTo>
                    <a:pt x="176" y="98"/>
                    <a:pt x="127" y="63"/>
                    <a:pt x="109" y="54"/>
                  </a:cubicBezTo>
                  <a:moveTo>
                    <a:pt x="58" y="19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7" y="20"/>
                    <a:pt x="89" y="21"/>
                    <a:pt x="90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78" y="51"/>
                    <a:pt x="78" y="51"/>
                    <a:pt x="78" y="51"/>
                  </a:cubicBezTo>
                  <a:lnTo>
                    <a:pt x="58" y="19"/>
                  </a:lnTo>
                  <a:close/>
                  <a:moveTo>
                    <a:pt x="12" y="193"/>
                  </a:moveTo>
                  <a:cubicBezTo>
                    <a:pt x="14" y="80"/>
                    <a:pt x="73" y="62"/>
                    <a:pt x="76" y="61"/>
                  </a:cubicBezTo>
                  <a:cubicBezTo>
                    <a:pt x="76" y="61"/>
                    <a:pt x="77" y="61"/>
                    <a:pt x="78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8" y="61"/>
                    <a:pt x="98" y="61"/>
                    <a:pt x="99" y="62"/>
                  </a:cubicBezTo>
                  <a:cubicBezTo>
                    <a:pt x="102" y="63"/>
                    <a:pt x="163" y="89"/>
                    <a:pt x="162" y="193"/>
                  </a:cubicBezTo>
                  <a:lnTo>
                    <a:pt x="1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67" name="Freeform 4">
              <a:extLst>
                <a:ext uri="{FF2B5EF4-FFF2-40B4-BE49-F238E27FC236}">
                  <a16:creationId xmlns:a16="http://schemas.microsoft.com/office/drawing/2014/main" id="{8E4B096B-EDD5-4F45-99F7-D344BD832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2176464"/>
              <a:ext cx="74613" cy="12700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1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A945BA2F-B05D-4E33-BA72-F3A8B4F9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2154239"/>
              <a:ext cx="74613" cy="12700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08C041EE-27CF-4F4A-84BE-76A82C02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2135189"/>
              <a:ext cx="74613" cy="11113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C7B591D-E033-4A94-B34F-9E74195CF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2114551"/>
              <a:ext cx="74613" cy="12700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1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39628B9A-CA0F-44E8-8B13-A959A6B7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2197101"/>
              <a:ext cx="74613" cy="12700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5E86D01A-7E64-44F4-9123-C573F5FC0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2176464"/>
              <a:ext cx="74613" cy="12700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8" y="1"/>
                    <a:pt x="48" y="4"/>
                  </a:cubicBezTo>
                  <a:cubicBezTo>
                    <a:pt x="48" y="6"/>
                    <a:pt x="47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136648E3-7278-4558-B6E1-F9C27273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2154239"/>
              <a:ext cx="74613" cy="12700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8" y="2"/>
                    <a:pt x="48" y="4"/>
                  </a:cubicBezTo>
                  <a:cubicBezTo>
                    <a:pt x="48" y="6"/>
                    <a:pt x="47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D6F7339-7D02-44F7-9037-8E7EDB59D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2135189"/>
              <a:ext cx="74613" cy="11113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8" y="2"/>
                    <a:pt x="48" y="4"/>
                  </a:cubicBezTo>
                  <a:cubicBezTo>
                    <a:pt x="48" y="6"/>
                    <a:pt x="47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EEB1BEB5-A82D-42B5-82E8-E0BFD8ED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2197101"/>
              <a:ext cx="74613" cy="12700"/>
            </a:xfrm>
            <a:custGeom>
              <a:avLst/>
              <a:gdLst>
                <a:gd name="T0" fmla="*/ 4 w 48"/>
                <a:gd name="T1" fmla="*/ 8 h 8"/>
                <a:gd name="T2" fmla="*/ 0 w 48"/>
                <a:gd name="T3" fmla="*/ 4 h 8"/>
                <a:gd name="T4" fmla="*/ 4 w 48"/>
                <a:gd name="T5" fmla="*/ 0 h 8"/>
                <a:gd name="T6" fmla="*/ 44 w 48"/>
                <a:gd name="T7" fmla="*/ 0 h 8"/>
                <a:gd name="T8" fmla="*/ 48 w 48"/>
                <a:gd name="T9" fmla="*/ 4 h 8"/>
                <a:gd name="T10" fmla="*/ 44 w 48"/>
                <a:gd name="T11" fmla="*/ 8 h 8"/>
                <a:gd name="T12" fmla="*/ 4 w 4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8" y="2"/>
                    <a:pt x="48" y="4"/>
                  </a:cubicBezTo>
                  <a:cubicBezTo>
                    <a:pt x="48" y="6"/>
                    <a:pt x="47" y="8"/>
                    <a:pt x="44" y="8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375E9A7-9145-422E-BAD3-1EF36DEBF332}"/>
              </a:ext>
            </a:extLst>
          </p:cNvPr>
          <p:cNvGrpSpPr/>
          <p:nvPr/>
        </p:nvGrpSpPr>
        <p:grpSpPr>
          <a:xfrm>
            <a:off x="5807744" y="3723590"/>
            <a:ext cx="776817" cy="723156"/>
            <a:chOff x="1433513" y="527050"/>
            <a:chExt cx="325438" cy="327025"/>
          </a:xfrm>
          <a:solidFill>
            <a:schemeClr val="bg1"/>
          </a:solidFill>
        </p:grpSpPr>
        <p:sp>
          <p:nvSpPr>
            <p:cNvPr id="93" name="Freeform 3">
              <a:extLst>
                <a:ext uri="{FF2B5EF4-FFF2-40B4-BE49-F238E27FC236}">
                  <a16:creationId xmlns:a16="http://schemas.microsoft.com/office/drawing/2014/main" id="{6BD043BC-62BC-42AA-BD15-20C5D3A67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  <p:sp>
          <p:nvSpPr>
            <p:cNvPr id="94" name="Freeform 4">
              <a:extLst>
                <a:ext uri="{FF2B5EF4-FFF2-40B4-BE49-F238E27FC236}">
                  <a16:creationId xmlns:a16="http://schemas.microsoft.com/office/drawing/2014/main" id="{31031C3F-F25C-4FB2-83FC-4CD271CA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D4592D-D74A-41A7-98BB-40A70EE73CCA}"/>
              </a:ext>
            </a:extLst>
          </p:cNvPr>
          <p:cNvSpPr txBox="1"/>
          <p:nvPr/>
        </p:nvSpPr>
        <p:spPr>
          <a:xfrm>
            <a:off x="6479896" y="3810595"/>
            <a:ext cx="104227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667" dirty="0">
                <a:solidFill>
                  <a:srgbClr val="FFFFFF">
                    <a:lumMod val="95000"/>
                  </a:srgbClr>
                </a:solidFill>
              </a:rPr>
              <a:t>$70M</a:t>
            </a:r>
            <a:endParaRPr lang="en-US" sz="2667" dirty="0"/>
          </a:p>
        </p:txBody>
      </p:sp>
      <p:pic>
        <p:nvPicPr>
          <p:cNvPr id="5124" name="Picture 4" descr="Image result for military medal icon">
            <a:extLst>
              <a:ext uri="{FF2B5EF4-FFF2-40B4-BE49-F238E27FC236}">
                <a16:creationId xmlns:a16="http://schemas.microsoft.com/office/drawing/2014/main" id="{5284A416-18A7-432A-A86E-C5B6DB90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95" y="3620613"/>
            <a:ext cx="901592" cy="9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11">
            <a:extLst>
              <a:ext uri="{FF2B5EF4-FFF2-40B4-BE49-F238E27FC236}">
                <a16:creationId xmlns:a16="http://schemas.microsoft.com/office/drawing/2014/main" id="{738C6148-EEC1-4437-8F96-3C410ABEF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229" y="3418445"/>
            <a:ext cx="1936751" cy="13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009FDA"/>
              </a:solidFill>
              <a:latin typeface="Verdana"/>
              <a:ea typeface="+mn-ea"/>
            </a:endParaRPr>
          </a:p>
          <a:p>
            <a:pPr defTabSz="1219170" eaLnBrk="1" hangingPunct="1">
              <a:spcBef>
                <a:spcPct val="0"/>
              </a:spcBef>
              <a:buClrTx/>
              <a:buNone/>
              <a:defRPr/>
            </a:pPr>
            <a:endParaRPr lang="en-GB" altLang="da-DK" sz="1067" dirty="0">
              <a:solidFill>
                <a:srgbClr val="FFFFFF"/>
              </a:solidFill>
            </a:endParaRPr>
          </a:p>
          <a:p>
            <a:pPr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067" dirty="0">
                <a:solidFill>
                  <a:schemeClr val="bg1"/>
                </a:solidFill>
              </a:rPr>
              <a:t>OF EMPLOYEES </a:t>
            </a:r>
            <a:br>
              <a:rPr lang="en-GB" altLang="da-DK" sz="1067" dirty="0">
                <a:solidFill>
                  <a:schemeClr val="bg1"/>
                </a:solidFill>
              </a:rPr>
            </a:br>
            <a:r>
              <a:rPr lang="en-GB" altLang="da-DK" sz="1067" dirty="0">
                <a:solidFill>
                  <a:schemeClr val="bg1"/>
                </a:solidFill>
              </a:rPr>
              <a:t>ARE VETERANS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8C70A7D-53C4-4FFF-94BD-95DD13380A01}"/>
              </a:ext>
            </a:extLst>
          </p:cNvPr>
          <p:cNvSpPr txBox="1"/>
          <p:nvPr/>
        </p:nvSpPr>
        <p:spPr>
          <a:xfrm>
            <a:off x="10844112" y="35036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>
                <a:solidFill>
                  <a:srgbClr val="FFFFFF">
                    <a:lumMod val="95000"/>
                  </a:srgbClr>
                </a:solidFill>
              </a:rPr>
              <a:t>19%</a:t>
            </a:r>
            <a:endParaRPr lang="en-US" sz="3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21B12C0-A294-4BFE-8D79-53014BEC8920}"/>
              </a:ext>
            </a:extLst>
          </p:cNvPr>
          <p:cNvGrpSpPr/>
          <p:nvPr/>
        </p:nvGrpSpPr>
        <p:grpSpPr>
          <a:xfrm>
            <a:off x="3439166" y="6210090"/>
            <a:ext cx="565384" cy="526328"/>
            <a:chOff x="2546905" y="1132479"/>
            <a:chExt cx="260351" cy="284163"/>
          </a:xfrm>
          <a:solidFill>
            <a:schemeClr val="bg1"/>
          </a:solidFill>
        </p:grpSpPr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5DE2D02A-6A6C-487F-A561-4E0897D7B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6905" y="1230904"/>
              <a:ext cx="130175" cy="185738"/>
            </a:xfrm>
            <a:custGeom>
              <a:avLst/>
              <a:gdLst>
                <a:gd name="T0" fmla="*/ 0 w 82"/>
                <a:gd name="T1" fmla="*/ 0 h 117"/>
                <a:gd name="T2" fmla="*/ 0 w 82"/>
                <a:gd name="T3" fmla="*/ 117 h 117"/>
                <a:gd name="T4" fmla="*/ 82 w 82"/>
                <a:gd name="T5" fmla="*/ 117 h 117"/>
                <a:gd name="T6" fmla="*/ 82 w 82"/>
                <a:gd name="T7" fmla="*/ 0 h 117"/>
                <a:gd name="T8" fmla="*/ 0 w 82"/>
                <a:gd name="T9" fmla="*/ 0 h 117"/>
                <a:gd name="T10" fmla="*/ 72 w 82"/>
                <a:gd name="T11" fmla="*/ 79 h 117"/>
                <a:gd name="T12" fmla="*/ 10 w 82"/>
                <a:gd name="T13" fmla="*/ 79 h 117"/>
                <a:gd name="T14" fmla="*/ 10 w 82"/>
                <a:gd name="T15" fmla="*/ 70 h 117"/>
                <a:gd name="T16" fmla="*/ 72 w 82"/>
                <a:gd name="T17" fmla="*/ 70 h 117"/>
                <a:gd name="T18" fmla="*/ 72 w 82"/>
                <a:gd name="T19" fmla="*/ 79 h 117"/>
                <a:gd name="T20" fmla="*/ 72 w 82"/>
                <a:gd name="T21" fmla="*/ 59 h 117"/>
                <a:gd name="T22" fmla="*/ 10 w 82"/>
                <a:gd name="T23" fmla="*/ 59 h 117"/>
                <a:gd name="T24" fmla="*/ 10 w 82"/>
                <a:gd name="T25" fmla="*/ 50 h 117"/>
                <a:gd name="T26" fmla="*/ 72 w 82"/>
                <a:gd name="T27" fmla="*/ 50 h 117"/>
                <a:gd name="T28" fmla="*/ 72 w 82"/>
                <a:gd name="T29" fmla="*/ 59 h 117"/>
                <a:gd name="T30" fmla="*/ 72 w 82"/>
                <a:gd name="T31" fmla="*/ 39 h 117"/>
                <a:gd name="T32" fmla="*/ 10 w 82"/>
                <a:gd name="T33" fmla="*/ 39 h 117"/>
                <a:gd name="T34" fmla="*/ 10 w 82"/>
                <a:gd name="T35" fmla="*/ 30 h 117"/>
                <a:gd name="T36" fmla="*/ 72 w 82"/>
                <a:gd name="T37" fmla="*/ 30 h 117"/>
                <a:gd name="T38" fmla="*/ 72 w 82"/>
                <a:gd name="T39" fmla="*/ 39 h 117"/>
                <a:gd name="T40" fmla="*/ 72 w 82"/>
                <a:gd name="T41" fmla="*/ 20 h 117"/>
                <a:gd name="T42" fmla="*/ 10 w 82"/>
                <a:gd name="T43" fmla="*/ 20 h 117"/>
                <a:gd name="T44" fmla="*/ 10 w 82"/>
                <a:gd name="T45" fmla="*/ 10 h 117"/>
                <a:gd name="T46" fmla="*/ 72 w 82"/>
                <a:gd name="T47" fmla="*/ 10 h 117"/>
                <a:gd name="T48" fmla="*/ 72 w 82"/>
                <a:gd name="T49" fmla="*/ 2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17">
                  <a:moveTo>
                    <a:pt x="0" y="0"/>
                  </a:moveTo>
                  <a:lnTo>
                    <a:pt x="0" y="117"/>
                  </a:lnTo>
                  <a:lnTo>
                    <a:pt x="82" y="117"/>
                  </a:lnTo>
                  <a:lnTo>
                    <a:pt x="82" y="0"/>
                  </a:lnTo>
                  <a:lnTo>
                    <a:pt x="0" y="0"/>
                  </a:lnTo>
                  <a:close/>
                  <a:moveTo>
                    <a:pt x="72" y="79"/>
                  </a:moveTo>
                  <a:lnTo>
                    <a:pt x="10" y="79"/>
                  </a:lnTo>
                  <a:lnTo>
                    <a:pt x="10" y="70"/>
                  </a:lnTo>
                  <a:lnTo>
                    <a:pt x="72" y="70"/>
                  </a:lnTo>
                  <a:lnTo>
                    <a:pt x="72" y="79"/>
                  </a:lnTo>
                  <a:close/>
                  <a:moveTo>
                    <a:pt x="72" y="59"/>
                  </a:moveTo>
                  <a:lnTo>
                    <a:pt x="10" y="59"/>
                  </a:lnTo>
                  <a:lnTo>
                    <a:pt x="10" y="50"/>
                  </a:lnTo>
                  <a:lnTo>
                    <a:pt x="72" y="50"/>
                  </a:lnTo>
                  <a:lnTo>
                    <a:pt x="72" y="59"/>
                  </a:lnTo>
                  <a:close/>
                  <a:moveTo>
                    <a:pt x="72" y="39"/>
                  </a:moveTo>
                  <a:lnTo>
                    <a:pt x="10" y="39"/>
                  </a:lnTo>
                  <a:lnTo>
                    <a:pt x="10" y="30"/>
                  </a:lnTo>
                  <a:lnTo>
                    <a:pt x="72" y="30"/>
                  </a:lnTo>
                  <a:lnTo>
                    <a:pt x="72" y="39"/>
                  </a:lnTo>
                  <a:close/>
                  <a:moveTo>
                    <a:pt x="72" y="20"/>
                  </a:moveTo>
                  <a:lnTo>
                    <a:pt x="10" y="20"/>
                  </a:lnTo>
                  <a:lnTo>
                    <a:pt x="10" y="10"/>
                  </a:lnTo>
                  <a:lnTo>
                    <a:pt x="72" y="10"/>
                  </a:lnTo>
                  <a:lnTo>
                    <a:pt x="7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5AD06F34-E55B-4B63-B1B2-900DF5FDC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718" y="1132479"/>
              <a:ext cx="109538" cy="284163"/>
            </a:xfrm>
            <a:custGeom>
              <a:avLst/>
              <a:gdLst>
                <a:gd name="T0" fmla="*/ 0 w 69"/>
                <a:gd name="T1" fmla="*/ 0 h 179"/>
                <a:gd name="T2" fmla="*/ 0 w 69"/>
                <a:gd name="T3" fmla="*/ 179 h 179"/>
                <a:gd name="T4" fmla="*/ 21 w 69"/>
                <a:gd name="T5" fmla="*/ 179 h 179"/>
                <a:gd name="T6" fmla="*/ 21 w 69"/>
                <a:gd name="T7" fmla="*/ 157 h 179"/>
                <a:gd name="T8" fmla="*/ 48 w 69"/>
                <a:gd name="T9" fmla="*/ 157 h 179"/>
                <a:gd name="T10" fmla="*/ 48 w 69"/>
                <a:gd name="T11" fmla="*/ 179 h 179"/>
                <a:gd name="T12" fmla="*/ 69 w 69"/>
                <a:gd name="T13" fmla="*/ 179 h 179"/>
                <a:gd name="T14" fmla="*/ 69 w 69"/>
                <a:gd name="T15" fmla="*/ 0 h 179"/>
                <a:gd name="T16" fmla="*/ 0 w 69"/>
                <a:gd name="T17" fmla="*/ 0 h 179"/>
                <a:gd name="T18" fmla="*/ 59 w 69"/>
                <a:gd name="T19" fmla="*/ 141 h 179"/>
                <a:gd name="T20" fmla="*/ 9 w 69"/>
                <a:gd name="T21" fmla="*/ 141 h 179"/>
                <a:gd name="T22" fmla="*/ 9 w 69"/>
                <a:gd name="T23" fmla="*/ 132 h 179"/>
                <a:gd name="T24" fmla="*/ 59 w 69"/>
                <a:gd name="T25" fmla="*/ 132 h 179"/>
                <a:gd name="T26" fmla="*/ 59 w 69"/>
                <a:gd name="T27" fmla="*/ 141 h 179"/>
                <a:gd name="T28" fmla="*/ 59 w 69"/>
                <a:gd name="T29" fmla="*/ 121 h 179"/>
                <a:gd name="T30" fmla="*/ 9 w 69"/>
                <a:gd name="T31" fmla="*/ 121 h 179"/>
                <a:gd name="T32" fmla="*/ 9 w 69"/>
                <a:gd name="T33" fmla="*/ 112 h 179"/>
                <a:gd name="T34" fmla="*/ 59 w 69"/>
                <a:gd name="T35" fmla="*/ 112 h 179"/>
                <a:gd name="T36" fmla="*/ 59 w 69"/>
                <a:gd name="T37" fmla="*/ 121 h 179"/>
                <a:gd name="T38" fmla="*/ 59 w 69"/>
                <a:gd name="T39" fmla="*/ 102 h 179"/>
                <a:gd name="T40" fmla="*/ 9 w 69"/>
                <a:gd name="T41" fmla="*/ 102 h 179"/>
                <a:gd name="T42" fmla="*/ 9 w 69"/>
                <a:gd name="T43" fmla="*/ 92 h 179"/>
                <a:gd name="T44" fmla="*/ 59 w 69"/>
                <a:gd name="T45" fmla="*/ 92 h 179"/>
                <a:gd name="T46" fmla="*/ 59 w 69"/>
                <a:gd name="T47" fmla="*/ 102 h 179"/>
                <a:gd name="T48" fmla="*/ 59 w 69"/>
                <a:gd name="T49" fmla="*/ 82 h 179"/>
                <a:gd name="T50" fmla="*/ 9 w 69"/>
                <a:gd name="T51" fmla="*/ 82 h 179"/>
                <a:gd name="T52" fmla="*/ 9 w 69"/>
                <a:gd name="T53" fmla="*/ 72 h 179"/>
                <a:gd name="T54" fmla="*/ 59 w 69"/>
                <a:gd name="T55" fmla="*/ 72 h 179"/>
                <a:gd name="T56" fmla="*/ 59 w 69"/>
                <a:gd name="T57" fmla="*/ 82 h 179"/>
                <a:gd name="T58" fmla="*/ 59 w 69"/>
                <a:gd name="T59" fmla="*/ 62 h 179"/>
                <a:gd name="T60" fmla="*/ 9 w 69"/>
                <a:gd name="T61" fmla="*/ 62 h 179"/>
                <a:gd name="T62" fmla="*/ 9 w 69"/>
                <a:gd name="T63" fmla="*/ 52 h 179"/>
                <a:gd name="T64" fmla="*/ 59 w 69"/>
                <a:gd name="T65" fmla="*/ 52 h 179"/>
                <a:gd name="T66" fmla="*/ 59 w 69"/>
                <a:gd name="T67" fmla="*/ 62 h 179"/>
                <a:gd name="T68" fmla="*/ 59 w 69"/>
                <a:gd name="T69" fmla="*/ 42 h 179"/>
                <a:gd name="T70" fmla="*/ 9 w 69"/>
                <a:gd name="T71" fmla="*/ 42 h 179"/>
                <a:gd name="T72" fmla="*/ 9 w 69"/>
                <a:gd name="T73" fmla="*/ 33 h 179"/>
                <a:gd name="T74" fmla="*/ 59 w 69"/>
                <a:gd name="T75" fmla="*/ 33 h 179"/>
                <a:gd name="T76" fmla="*/ 59 w 69"/>
                <a:gd name="T77" fmla="*/ 42 h 179"/>
                <a:gd name="T78" fmla="*/ 59 w 69"/>
                <a:gd name="T79" fmla="*/ 22 h 179"/>
                <a:gd name="T80" fmla="*/ 9 w 69"/>
                <a:gd name="T81" fmla="*/ 22 h 179"/>
                <a:gd name="T82" fmla="*/ 9 w 69"/>
                <a:gd name="T83" fmla="*/ 13 h 179"/>
                <a:gd name="T84" fmla="*/ 59 w 69"/>
                <a:gd name="T85" fmla="*/ 13 h 179"/>
                <a:gd name="T86" fmla="*/ 59 w 69"/>
                <a:gd name="T87" fmla="*/ 2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" h="179">
                  <a:moveTo>
                    <a:pt x="0" y="0"/>
                  </a:moveTo>
                  <a:lnTo>
                    <a:pt x="0" y="179"/>
                  </a:lnTo>
                  <a:lnTo>
                    <a:pt x="21" y="179"/>
                  </a:lnTo>
                  <a:lnTo>
                    <a:pt x="21" y="157"/>
                  </a:lnTo>
                  <a:lnTo>
                    <a:pt x="48" y="157"/>
                  </a:lnTo>
                  <a:lnTo>
                    <a:pt x="48" y="179"/>
                  </a:lnTo>
                  <a:lnTo>
                    <a:pt x="69" y="179"/>
                  </a:lnTo>
                  <a:lnTo>
                    <a:pt x="69" y="0"/>
                  </a:lnTo>
                  <a:lnTo>
                    <a:pt x="0" y="0"/>
                  </a:lnTo>
                  <a:close/>
                  <a:moveTo>
                    <a:pt x="59" y="141"/>
                  </a:moveTo>
                  <a:lnTo>
                    <a:pt x="9" y="141"/>
                  </a:lnTo>
                  <a:lnTo>
                    <a:pt x="9" y="132"/>
                  </a:lnTo>
                  <a:lnTo>
                    <a:pt x="59" y="132"/>
                  </a:lnTo>
                  <a:lnTo>
                    <a:pt x="59" y="141"/>
                  </a:lnTo>
                  <a:close/>
                  <a:moveTo>
                    <a:pt x="59" y="121"/>
                  </a:moveTo>
                  <a:lnTo>
                    <a:pt x="9" y="121"/>
                  </a:lnTo>
                  <a:lnTo>
                    <a:pt x="9" y="112"/>
                  </a:lnTo>
                  <a:lnTo>
                    <a:pt x="59" y="112"/>
                  </a:lnTo>
                  <a:lnTo>
                    <a:pt x="59" y="121"/>
                  </a:lnTo>
                  <a:close/>
                  <a:moveTo>
                    <a:pt x="59" y="102"/>
                  </a:moveTo>
                  <a:lnTo>
                    <a:pt x="9" y="102"/>
                  </a:lnTo>
                  <a:lnTo>
                    <a:pt x="9" y="92"/>
                  </a:lnTo>
                  <a:lnTo>
                    <a:pt x="59" y="92"/>
                  </a:lnTo>
                  <a:lnTo>
                    <a:pt x="59" y="102"/>
                  </a:lnTo>
                  <a:close/>
                  <a:moveTo>
                    <a:pt x="59" y="82"/>
                  </a:moveTo>
                  <a:lnTo>
                    <a:pt x="9" y="82"/>
                  </a:lnTo>
                  <a:lnTo>
                    <a:pt x="9" y="72"/>
                  </a:lnTo>
                  <a:lnTo>
                    <a:pt x="59" y="72"/>
                  </a:lnTo>
                  <a:lnTo>
                    <a:pt x="59" y="82"/>
                  </a:lnTo>
                  <a:close/>
                  <a:moveTo>
                    <a:pt x="59" y="62"/>
                  </a:moveTo>
                  <a:lnTo>
                    <a:pt x="9" y="62"/>
                  </a:lnTo>
                  <a:lnTo>
                    <a:pt x="9" y="52"/>
                  </a:lnTo>
                  <a:lnTo>
                    <a:pt x="59" y="52"/>
                  </a:lnTo>
                  <a:lnTo>
                    <a:pt x="59" y="62"/>
                  </a:lnTo>
                  <a:close/>
                  <a:moveTo>
                    <a:pt x="59" y="42"/>
                  </a:moveTo>
                  <a:lnTo>
                    <a:pt x="9" y="42"/>
                  </a:lnTo>
                  <a:lnTo>
                    <a:pt x="9" y="33"/>
                  </a:lnTo>
                  <a:lnTo>
                    <a:pt x="59" y="33"/>
                  </a:lnTo>
                  <a:lnTo>
                    <a:pt x="59" y="42"/>
                  </a:lnTo>
                  <a:close/>
                  <a:moveTo>
                    <a:pt x="59" y="22"/>
                  </a:moveTo>
                  <a:lnTo>
                    <a:pt x="9" y="22"/>
                  </a:lnTo>
                  <a:lnTo>
                    <a:pt x="9" y="13"/>
                  </a:lnTo>
                  <a:lnTo>
                    <a:pt x="59" y="13"/>
                  </a:lnTo>
                  <a:lnTo>
                    <a:pt x="5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4DE30D0-3783-4CBA-BFB7-0FFC4AC984C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16573" r="-832" b="26635"/>
          <a:stretch/>
        </p:blipFill>
        <p:spPr>
          <a:xfrm>
            <a:off x="3439166" y="3276603"/>
            <a:ext cx="2277653" cy="19253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9C5EE6D-C303-4738-9051-3428B8CC684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7503" r="17674" b="14006"/>
          <a:stretch/>
        </p:blipFill>
        <p:spPr>
          <a:xfrm>
            <a:off x="-14817" y="1133902"/>
            <a:ext cx="2654336" cy="215116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836BB0B-B54D-4494-BCC3-43FD2935ACA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5"/>
          <a:stretch/>
        </p:blipFill>
        <p:spPr>
          <a:xfrm>
            <a:off x="5012270" y="-3175"/>
            <a:ext cx="2657676" cy="206767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6F9A1AD-08B2-41E6-905C-2A521F5652F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1" b="-2951"/>
          <a:stretch/>
        </p:blipFill>
        <p:spPr>
          <a:xfrm flipH="1">
            <a:off x="-54570" y="5207739"/>
            <a:ext cx="2548420" cy="1698947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E291C3B-3684-4714-B35A-615CC6DDF69A}"/>
              </a:ext>
            </a:extLst>
          </p:cNvPr>
          <p:cNvSpPr/>
          <p:nvPr/>
        </p:nvSpPr>
        <p:spPr>
          <a:xfrm>
            <a:off x="2618316" y="2061765"/>
            <a:ext cx="3085467" cy="1228915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2669117" y="2260601"/>
            <a:ext cx="285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  <a:ea typeface="Arial" pitchFamily="34" charset="0"/>
              </a:defRPr>
            </a:lvl9pPr>
          </a:lstStyle>
          <a:p>
            <a:pPr algn="r"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da-DK" sz="1200" dirty="0">
                <a:solidFill>
                  <a:srgbClr val="009FDA"/>
                </a:solidFill>
              </a:rPr>
              <a:t>EMPLOYS APPROXIMATELY</a:t>
            </a:r>
          </a:p>
          <a:p>
            <a:pPr algn="r" defTabSz="1219170" eaLnBrk="1" hangingPunct="1">
              <a:lnSpc>
                <a:spcPct val="90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da-DK" sz="2800" dirty="0">
                <a:solidFill>
                  <a:schemeClr val="bg1"/>
                </a:solidFill>
              </a:rPr>
              <a:t>1,200 PEOPLE</a:t>
            </a:r>
          </a:p>
        </p:txBody>
      </p:sp>
      <p:pic>
        <p:nvPicPr>
          <p:cNvPr id="25" name="Picture 19"/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23" y="2292747"/>
            <a:ext cx="632884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20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27531D-BC9C-4DC2-8B24-50B9EE61505B}"/>
              </a:ext>
            </a:extLst>
          </p:cNvPr>
          <p:cNvSpPr/>
          <p:nvPr/>
        </p:nvSpPr>
        <p:spPr>
          <a:xfrm>
            <a:off x="6073563" y="0"/>
            <a:ext cx="6259951" cy="70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220509" y="449802"/>
            <a:ext cx="5685822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r>
              <a:rPr lang="en-GB" sz="2400" b="1" spc="-2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 Nordisk invests in a green field facility to produce API…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22627" y="2830040"/>
            <a:ext cx="5786965" cy="3655483"/>
          </a:xfrm>
          <a:prstGeom prst="roundRect">
            <a:avLst>
              <a:gd name="adj" fmla="val 3862"/>
            </a:avLst>
          </a:prstGeom>
          <a:solidFill>
            <a:srgbClr val="FFFFFF">
              <a:alpha val="8980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22627" y="1594091"/>
            <a:ext cx="5786965" cy="1037479"/>
          </a:xfrm>
          <a:prstGeom prst="roundRect">
            <a:avLst>
              <a:gd name="adj" fmla="val 16058"/>
            </a:avLst>
          </a:prstGeom>
          <a:solidFill>
            <a:srgbClr val="FFFFFF">
              <a:alpha val="8980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220509" y="1726586"/>
            <a:ext cx="340304" cy="906239"/>
          </a:xfrm>
          <a:prstGeom prst="roundRect">
            <a:avLst>
              <a:gd name="adj" fmla="val 23130"/>
            </a:avLst>
          </a:prstGeom>
          <a:solidFill>
            <a:srgbClr val="001965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933" b="1" dirty="0"/>
              <a:t>DAPI US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20509" y="3043771"/>
            <a:ext cx="340304" cy="3250895"/>
          </a:xfrm>
          <a:prstGeom prst="roundRect">
            <a:avLst>
              <a:gd name="adj" fmla="val 23130"/>
            </a:avLst>
          </a:prstGeom>
          <a:solidFill>
            <a:srgbClr val="001965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067" b="1" dirty="0"/>
              <a:t>Deep-dive DAPI US</a:t>
            </a:r>
          </a:p>
        </p:txBody>
      </p:sp>
      <p:sp>
        <p:nvSpPr>
          <p:cNvPr id="16" name="Right Arrow 15"/>
          <p:cNvSpPr/>
          <p:nvPr/>
        </p:nvSpPr>
        <p:spPr>
          <a:xfrm rot="10800000" flipH="1" flipV="1">
            <a:off x="5992583" y="1789155"/>
            <a:ext cx="5826085" cy="288000"/>
          </a:xfrm>
          <a:prstGeom prst="rightArrow">
            <a:avLst/>
          </a:prstGeom>
          <a:gradFill flip="none" rotWithShape="1">
            <a:gsLst>
              <a:gs pos="50000">
                <a:srgbClr val="7DCEEC"/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dirty="0"/>
          </a:p>
        </p:txBody>
      </p:sp>
      <p:sp>
        <p:nvSpPr>
          <p:cNvPr id="26" name="TextBox 25"/>
          <p:cNvSpPr txBox="1"/>
          <p:nvPr/>
        </p:nvSpPr>
        <p:spPr>
          <a:xfrm>
            <a:off x="7254154" y="3150451"/>
            <a:ext cx="46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facility will deliver API a new innovative oral treatment of diabetes that is approved by the FDA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0066" y="3978416"/>
            <a:ext cx="459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facility will employ several hundred employees when in operations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4154" y="4831782"/>
            <a:ext cx="46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project costs (TPC) estimated to </a:t>
            </a:r>
          </a:p>
          <a:p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~USD 2 billion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75477" y="5655420"/>
            <a:ext cx="466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Roughly 825,000 square feet (57,000 m</a:t>
            </a:r>
            <a:r>
              <a:rPr lang="en-GB" sz="12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covering app. 19 acres of land (77,000 m</a:t>
            </a:r>
            <a:r>
              <a:rPr lang="en-GB" sz="12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863519" y="4975351"/>
            <a:ext cx="223876" cy="288000"/>
            <a:chOff x="1117325" y="1931856"/>
            <a:chExt cx="155575" cy="296862"/>
          </a:xfrm>
        </p:grpSpPr>
        <p:sp>
          <p:nvSpPr>
            <p:cNvPr id="34" name="AutoShape 107"/>
            <p:cNvSpPr>
              <a:spLocks noChangeAspect="1" noChangeArrowheads="1" noTextEdit="1"/>
            </p:cNvSpPr>
            <p:nvPr/>
          </p:nvSpPr>
          <p:spPr bwMode="auto">
            <a:xfrm>
              <a:off x="1117325" y="1931856"/>
              <a:ext cx="155575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109"/>
            <p:cNvSpPr>
              <a:spLocks noEditPoints="1"/>
            </p:cNvSpPr>
            <p:nvPr/>
          </p:nvSpPr>
          <p:spPr bwMode="auto">
            <a:xfrm>
              <a:off x="1117325" y="1931856"/>
              <a:ext cx="155575" cy="296862"/>
            </a:xfrm>
            <a:custGeom>
              <a:avLst/>
              <a:gdLst>
                <a:gd name="T0" fmla="*/ 381 w 695"/>
                <a:gd name="T1" fmla="*/ 0 h 1332"/>
                <a:gd name="T2" fmla="*/ 381 w 695"/>
                <a:gd name="T3" fmla="*/ 106 h 1332"/>
                <a:gd name="T4" fmla="*/ 632 w 695"/>
                <a:gd name="T5" fmla="*/ 144 h 1332"/>
                <a:gd name="T6" fmla="*/ 612 w 695"/>
                <a:gd name="T7" fmla="*/ 321 h 1332"/>
                <a:gd name="T8" fmla="*/ 394 w 695"/>
                <a:gd name="T9" fmla="*/ 275 h 1332"/>
                <a:gd name="T10" fmla="*/ 381 w 695"/>
                <a:gd name="T11" fmla="*/ 277 h 1332"/>
                <a:gd name="T12" fmla="*/ 381 w 695"/>
                <a:gd name="T13" fmla="*/ 561 h 1332"/>
                <a:gd name="T14" fmla="*/ 695 w 695"/>
                <a:gd name="T15" fmla="*/ 892 h 1332"/>
                <a:gd name="T16" fmla="*/ 381 w 695"/>
                <a:gd name="T17" fmla="*/ 1211 h 1332"/>
                <a:gd name="T18" fmla="*/ 381 w 695"/>
                <a:gd name="T19" fmla="*/ 1332 h 1332"/>
                <a:gd name="T20" fmla="*/ 309 w 695"/>
                <a:gd name="T21" fmla="*/ 1332 h 1332"/>
                <a:gd name="T22" fmla="*/ 309 w 695"/>
                <a:gd name="T23" fmla="*/ 1215 h 1332"/>
                <a:gd name="T24" fmla="*/ 292 w 695"/>
                <a:gd name="T25" fmla="*/ 1217 h 1332"/>
                <a:gd name="T26" fmla="*/ 16 w 695"/>
                <a:gd name="T27" fmla="*/ 1175 h 1332"/>
                <a:gd name="T28" fmla="*/ 36 w 695"/>
                <a:gd name="T29" fmla="*/ 981 h 1332"/>
                <a:gd name="T30" fmla="*/ 280 w 695"/>
                <a:gd name="T31" fmla="*/ 1048 h 1332"/>
                <a:gd name="T32" fmla="*/ 309 w 695"/>
                <a:gd name="T33" fmla="*/ 1045 h 1332"/>
                <a:gd name="T34" fmla="*/ 309 w 695"/>
                <a:gd name="T35" fmla="*/ 757 h 1332"/>
                <a:gd name="T36" fmla="*/ 0 w 695"/>
                <a:gd name="T37" fmla="*/ 434 h 1332"/>
                <a:gd name="T38" fmla="*/ 309 w 695"/>
                <a:gd name="T39" fmla="*/ 109 h 1332"/>
                <a:gd name="T40" fmla="*/ 309 w 695"/>
                <a:gd name="T41" fmla="*/ 0 h 1332"/>
                <a:gd name="T42" fmla="*/ 381 w 695"/>
                <a:gd name="T43" fmla="*/ 0 h 1332"/>
                <a:gd name="T44" fmla="*/ 309 w 695"/>
                <a:gd name="T45" fmla="*/ 291 h 1332"/>
                <a:gd name="T46" fmla="*/ 224 w 695"/>
                <a:gd name="T47" fmla="*/ 424 h 1332"/>
                <a:gd name="T48" fmla="*/ 309 w 695"/>
                <a:gd name="T49" fmla="*/ 531 h 1332"/>
                <a:gd name="T50" fmla="*/ 309 w 695"/>
                <a:gd name="T51" fmla="*/ 291 h 1332"/>
                <a:gd name="T52" fmla="*/ 381 w 695"/>
                <a:gd name="T53" fmla="*/ 1026 h 1332"/>
                <a:gd name="T54" fmla="*/ 470 w 695"/>
                <a:gd name="T55" fmla="*/ 909 h 1332"/>
                <a:gd name="T56" fmla="*/ 381 w 695"/>
                <a:gd name="T57" fmla="*/ 791 h 1332"/>
                <a:gd name="T58" fmla="*/ 381 w 695"/>
                <a:gd name="T59" fmla="*/ 1026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5" h="1332">
                  <a:moveTo>
                    <a:pt x="381" y="0"/>
                  </a:moveTo>
                  <a:cubicBezTo>
                    <a:pt x="381" y="106"/>
                    <a:pt x="381" y="106"/>
                    <a:pt x="381" y="106"/>
                  </a:cubicBezTo>
                  <a:cubicBezTo>
                    <a:pt x="472" y="106"/>
                    <a:pt x="555" y="118"/>
                    <a:pt x="632" y="144"/>
                  </a:cubicBezTo>
                  <a:cubicBezTo>
                    <a:pt x="612" y="321"/>
                    <a:pt x="612" y="321"/>
                    <a:pt x="612" y="321"/>
                  </a:cubicBezTo>
                  <a:cubicBezTo>
                    <a:pt x="544" y="292"/>
                    <a:pt x="469" y="275"/>
                    <a:pt x="394" y="275"/>
                  </a:cubicBezTo>
                  <a:cubicBezTo>
                    <a:pt x="389" y="275"/>
                    <a:pt x="386" y="275"/>
                    <a:pt x="381" y="277"/>
                  </a:cubicBezTo>
                  <a:cubicBezTo>
                    <a:pt x="381" y="561"/>
                    <a:pt x="381" y="561"/>
                    <a:pt x="381" y="561"/>
                  </a:cubicBezTo>
                  <a:cubicBezTo>
                    <a:pt x="517" y="615"/>
                    <a:pt x="695" y="671"/>
                    <a:pt x="695" y="892"/>
                  </a:cubicBezTo>
                  <a:cubicBezTo>
                    <a:pt x="695" y="1094"/>
                    <a:pt x="558" y="1189"/>
                    <a:pt x="381" y="1211"/>
                  </a:cubicBezTo>
                  <a:cubicBezTo>
                    <a:pt x="381" y="1332"/>
                    <a:pt x="381" y="1332"/>
                    <a:pt x="381" y="1332"/>
                  </a:cubicBezTo>
                  <a:cubicBezTo>
                    <a:pt x="309" y="1332"/>
                    <a:pt x="309" y="1332"/>
                    <a:pt x="309" y="1332"/>
                  </a:cubicBezTo>
                  <a:cubicBezTo>
                    <a:pt x="309" y="1215"/>
                    <a:pt x="309" y="1215"/>
                    <a:pt x="309" y="1215"/>
                  </a:cubicBezTo>
                  <a:cubicBezTo>
                    <a:pt x="303" y="1217"/>
                    <a:pt x="297" y="1217"/>
                    <a:pt x="292" y="1217"/>
                  </a:cubicBezTo>
                  <a:cubicBezTo>
                    <a:pt x="175" y="1217"/>
                    <a:pt x="123" y="1202"/>
                    <a:pt x="16" y="1175"/>
                  </a:cubicBezTo>
                  <a:cubicBezTo>
                    <a:pt x="36" y="981"/>
                    <a:pt x="36" y="981"/>
                    <a:pt x="36" y="981"/>
                  </a:cubicBezTo>
                  <a:cubicBezTo>
                    <a:pt x="110" y="1022"/>
                    <a:pt x="195" y="1048"/>
                    <a:pt x="280" y="1048"/>
                  </a:cubicBezTo>
                  <a:cubicBezTo>
                    <a:pt x="289" y="1048"/>
                    <a:pt x="298" y="1048"/>
                    <a:pt x="309" y="1045"/>
                  </a:cubicBezTo>
                  <a:cubicBezTo>
                    <a:pt x="309" y="757"/>
                    <a:pt x="309" y="757"/>
                    <a:pt x="309" y="757"/>
                  </a:cubicBezTo>
                  <a:cubicBezTo>
                    <a:pt x="170" y="703"/>
                    <a:pt x="0" y="648"/>
                    <a:pt x="0" y="434"/>
                  </a:cubicBezTo>
                  <a:cubicBezTo>
                    <a:pt x="0" y="223"/>
                    <a:pt x="144" y="129"/>
                    <a:pt x="309" y="109"/>
                  </a:cubicBezTo>
                  <a:cubicBezTo>
                    <a:pt x="309" y="0"/>
                    <a:pt x="309" y="0"/>
                    <a:pt x="309" y="0"/>
                  </a:cubicBezTo>
                  <a:lnTo>
                    <a:pt x="381" y="0"/>
                  </a:lnTo>
                  <a:close/>
                  <a:moveTo>
                    <a:pt x="309" y="291"/>
                  </a:moveTo>
                  <a:cubicBezTo>
                    <a:pt x="261" y="312"/>
                    <a:pt x="224" y="352"/>
                    <a:pt x="224" y="424"/>
                  </a:cubicBezTo>
                  <a:cubicBezTo>
                    <a:pt x="224" y="474"/>
                    <a:pt x="258" y="504"/>
                    <a:pt x="309" y="531"/>
                  </a:cubicBezTo>
                  <a:lnTo>
                    <a:pt x="309" y="291"/>
                  </a:lnTo>
                  <a:close/>
                  <a:moveTo>
                    <a:pt x="381" y="1026"/>
                  </a:moveTo>
                  <a:cubicBezTo>
                    <a:pt x="432" y="1005"/>
                    <a:pt x="470" y="966"/>
                    <a:pt x="470" y="909"/>
                  </a:cubicBezTo>
                  <a:cubicBezTo>
                    <a:pt x="470" y="852"/>
                    <a:pt x="434" y="817"/>
                    <a:pt x="381" y="791"/>
                  </a:cubicBezTo>
                  <a:lnTo>
                    <a:pt x="381" y="102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90413" y="4123416"/>
            <a:ext cx="336000" cy="336000"/>
            <a:chOff x="4652963" y="1230313"/>
            <a:chExt cx="301625" cy="273050"/>
          </a:xfrm>
        </p:grpSpPr>
        <p:sp>
          <p:nvSpPr>
            <p:cNvPr id="38" name="AutoShape 71"/>
            <p:cNvSpPr>
              <a:spLocks noChangeAspect="1" noChangeArrowheads="1" noTextEdit="1"/>
            </p:cNvSpPr>
            <p:nvPr/>
          </p:nvSpPr>
          <p:spPr bwMode="auto">
            <a:xfrm>
              <a:off x="4652963" y="1230313"/>
              <a:ext cx="3016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Freeform 73"/>
            <p:cNvSpPr>
              <a:spLocks noEditPoints="1"/>
            </p:cNvSpPr>
            <p:nvPr/>
          </p:nvSpPr>
          <p:spPr bwMode="auto">
            <a:xfrm>
              <a:off x="4652963" y="1230313"/>
              <a:ext cx="301625" cy="273050"/>
            </a:xfrm>
            <a:custGeom>
              <a:avLst/>
              <a:gdLst>
                <a:gd name="T0" fmla="*/ 766 w 1333"/>
                <a:gd name="T1" fmla="*/ 99 h 1208"/>
                <a:gd name="T2" fmla="*/ 568 w 1333"/>
                <a:gd name="T3" fmla="*/ 99 h 1208"/>
                <a:gd name="T4" fmla="*/ 713 w 1333"/>
                <a:gd name="T5" fmla="*/ 223 h 1208"/>
                <a:gd name="T6" fmla="*/ 466 w 1333"/>
                <a:gd name="T7" fmla="*/ 348 h 1208"/>
                <a:gd name="T8" fmla="*/ 405 w 1333"/>
                <a:gd name="T9" fmla="*/ 708 h 1208"/>
                <a:gd name="T10" fmla="*/ 525 w 1333"/>
                <a:gd name="T11" fmla="*/ 380 h 1208"/>
                <a:gd name="T12" fmla="*/ 452 w 1333"/>
                <a:gd name="T13" fmla="*/ 812 h 1208"/>
                <a:gd name="T14" fmla="*/ 546 w 1333"/>
                <a:gd name="T15" fmla="*/ 1150 h 1208"/>
                <a:gd name="T16" fmla="*/ 646 w 1333"/>
                <a:gd name="T17" fmla="*/ 1150 h 1208"/>
                <a:gd name="T18" fmla="*/ 687 w 1333"/>
                <a:gd name="T19" fmla="*/ 812 h 1208"/>
                <a:gd name="T20" fmla="*/ 738 w 1333"/>
                <a:gd name="T21" fmla="*/ 1208 h 1208"/>
                <a:gd name="T22" fmla="*/ 787 w 1333"/>
                <a:gd name="T23" fmla="*/ 812 h 1208"/>
                <a:gd name="T24" fmla="*/ 766 w 1333"/>
                <a:gd name="T25" fmla="*/ 380 h 1208"/>
                <a:gd name="T26" fmla="*/ 898 w 1333"/>
                <a:gd name="T27" fmla="*/ 714 h 1208"/>
                <a:gd name="T28" fmla="*/ 949 w 1333"/>
                <a:gd name="T29" fmla="*/ 650 h 1208"/>
                <a:gd name="T30" fmla="*/ 713 w 1333"/>
                <a:gd name="T31" fmla="*/ 223 h 1208"/>
                <a:gd name="T32" fmla="*/ 317 w 1333"/>
                <a:gd name="T33" fmla="*/ 99 h 1208"/>
                <a:gd name="T34" fmla="*/ 120 w 1333"/>
                <a:gd name="T35" fmla="*/ 99 h 1208"/>
                <a:gd name="T36" fmla="*/ 343 w 1333"/>
                <a:gd name="T37" fmla="*/ 380 h 1208"/>
                <a:gd name="T38" fmla="*/ 383 w 1333"/>
                <a:gd name="T39" fmla="*/ 502 h 1208"/>
                <a:gd name="T40" fmla="*/ 299 w 1333"/>
                <a:gd name="T41" fmla="*/ 223 h 1208"/>
                <a:gd name="T42" fmla="*/ 0 w 1333"/>
                <a:gd name="T43" fmla="*/ 350 h 1208"/>
                <a:gd name="T44" fmla="*/ 43 w 1333"/>
                <a:gd name="T45" fmla="*/ 713 h 1208"/>
                <a:gd name="T46" fmla="*/ 62 w 1333"/>
                <a:gd name="T47" fmla="*/ 380 h 1208"/>
                <a:gd name="T48" fmla="*/ 103 w 1333"/>
                <a:gd name="T49" fmla="*/ 1150 h 1208"/>
                <a:gd name="T50" fmla="*/ 202 w 1333"/>
                <a:gd name="T51" fmla="*/ 1150 h 1208"/>
                <a:gd name="T52" fmla="*/ 243 w 1333"/>
                <a:gd name="T53" fmla="*/ 703 h 1208"/>
                <a:gd name="T54" fmla="*/ 293 w 1333"/>
                <a:gd name="T55" fmla="*/ 1208 h 1208"/>
                <a:gd name="T56" fmla="*/ 343 w 1333"/>
                <a:gd name="T57" fmla="*/ 380 h 1208"/>
                <a:gd name="T58" fmla="*/ 1214 w 1333"/>
                <a:gd name="T59" fmla="*/ 99 h 1208"/>
                <a:gd name="T60" fmla="*/ 1016 w 1333"/>
                <a:gd name="T61" fmla="*/ 99 h 1208"/>
                <a:gd name="T62" fmla="*/ 991 w 1333"/>
                <a:gd name="T63" fmla="*/ 380 h 1208"/>
                <a:gd name="T64" fmla="*/ 1040 w 1333"/>
                <a:gd name="T65" fmla="*/ 1208 h 1208"/>
                <a:gd name="T66" fmla="*/ 1091 w 1333"/>
                <a:gd name="T67" fmla="*/ 703 h 1208"/>
                <a:gd name="T68" fmla="*/ 1131 w 1333"/>
                <a:gd name="T69" fmla="*/ 1150 h 1208"/>
                <a:gd name="T70" fmla="*/ 1231 w 1333"/>
                <a:gd name="T71" fmla="*/ 1150 h 1208"/>
                <a:gd name="T72" fmla="*/ 1272 w 1333"/>
                <a:gd name="T73" fmla="*/ 380 h 1208"/>
                <a:gd name="T74" fmla="*/ 1290 w 1333"/>
                <a:gd name="T75" fmla="*/ 713 h 1208"/>
                <a:gd name="T76" fmla="*/ 1333 w 1333"/>
                <a:gd name="T77" fmla="*/ 350 h 1208"/>
                <a:gd name="T78" fmla="*/ 1035 w 1333"/>
                <a:gd name="T79" fmla="*/ 223 h 1208"/>
                <a:gd name="T80" fmla="*/ 950 w 1333"/>
                <a:gd name="T81" fmla="*/ 502 h 1208"/>
                <a:gd name="T82" fmla="*/ 991 w 1333"/>
                <a:gd name="T83" fmla="*/ 38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3" h="1208">
                  <a:moveTo>
                    <a:pt x="667" y="198"/>
                  </a:moveTo>
                  <a:cubicBezTo>
                    <a:pt x="721" y="198"/>
                    <a:pt x="766" y="154"/>
                    <a:pt x="766" y="99"/>
                  </a:cubicBezTo>
                  <a:cubicBezTo>
                    <a:pt x="766" y="45"/>
                    <a:pt x="721" y="0"/>
                    <a:pt x="667" y="0"/>
                  </a:cubicBezTo>
                  <a:cubicBezTo>
                    <a:pt x="612" y="0"/>
                    <a:pt x="568" y="45"/>
                    <a:pt x="568" y="99"/>
                  </a:cubicBezTo>
                  <a:cubicBezTo>
                    <a:pt x="568" y="154"/>
                    <a:pt x="612" y="198"/>
                    <a:pt x="667" y="198"/>
                  </a:cubicBezTo>
                  <a:close/>
                  <a:moveTo>
                    <a:pt x="713" y="223"/>
                  </a:moveTo>
                  <a:cubicBezTo>
                    <a:pt x="709" y="223"/>
                    <a:pt x="624" y="223"/>
                    <a:pt x="620" y="223"/>
                  </a:cubicBezTo>
                  <a:cubicBezTo>
                    <a:pt x="550" y="223"/>
                    <a:pt x="482" y="280"/>
                    <a:pt x="466" y="348"/>
                  </a:cubicBezTo>
                  <a:cubicBezTo>
                    <a:pt x="458" y="382"/>
                    <a:pt x="395" y="609"/>
                    <a:pt x="385" y="650"/>
                  </a:cubicBezTo>
                  <a:cubicBezTo>
                    <a:pt x="379" y="673"/>
                    <a:pt x="382" y="703"/>
                    <a:pt x="405" y="708"/>
                  </a:cubicBezTo>
                  <a:cubicBezTo>
                    <a:pt x="415" y="710"/>
                    <a:pt x="423" y="712"/>
                    <a:pt x="436" y="714"/>
                  </a:cubicBezTo>
                  <a:cubicBezTo>
                    <a:pt x="443" y="686"/>
                    <a:pt x="525" y="380"/>
                    <a:pt x="525" y="380"/>
                  </a:cubicBezTo>
                  <a:cubicBezTo>
                    <a:pt x="568" y="380"/>
                    <a:pt x="568" y="380"/>
                    <a:pt x="568" y="380"/>
                  </a:cubicBezTo>
                  <a:cubicBezTo>
                    <a:pt x="452" y="812"/>
                    <a:pt x="452" y="812"/>
                    <a:pt x="452" y="812"/>
                  </a:cubicBezTo>
                  <a:cubicBezTo>
                    <a:pt x="546" y="812"/>
                    <a:pt x="546" y="812"/>
                    <a:pt x="546" y="812"/>
                  </a:cubicBezTo>
                  <a:cubicBezTo>
                    <a:pt x="546" y="812"/>
                    <a:pt x="546" y="1129"/>
                    <a:pt x="546" y="1150"/>
                  </a:cubicBezTo>
                  <a:cubicBezTo>
                    <a:pt x="546" y="1182"/>
                    <a:pt x="564" y="1208"/>
                    <a:pt x="596" y="1208"/>
                  </a:cubicBezTo>
                  <a:cubicBezTo>
                    <a:pt x="628" y="1208"/>
                    <a:pt x="646" y="1182"/>
                    <a:pt x="646" y="1150"/>
                  </a:cubicBezTo>
                  <a:cubicBezTo>
                    <a:pt x="646" y="1102"/>
                    <a:pt x="646" y="812"/>
                    <a:pt x="646" y="812"/>
                  </a:cubicBezTo>
                  <a:cubicBezTo>
                    <a:pt x="687" y="812"/>
                    <a:pt x="687" y="812"/>
                    <a:pt x="687" y="812"/>
                  </a:cubicBezTo>
                  <a:cubicBezTo>
                    <a:pt x="687" y="812"/>
                    <a:pt x="687" y="1102"/>
                    <a:pt x="687" y="1150"/>
                  </a:cubicBezTo>
                  <a:cubicBezTo>
                    <a:pt x="687" y="1182"/>
                    <a:pt x="706" y="1208"/>
                    <a:pt x="738" y="1208"/>
                  </a:cubicBezTo>
                  <a:cubicBezTo>
                    <a:pt x="770" y="1208"/>
                    <a:pt x="787" y="1182"/>
                    <a:pt x="787" y="1150"/>
                  </a:cubicBezTo>
                  <a:cubicBezTo>
                    <a:pt x="787" y="1129"/>
                    <a:pt x="787" y="812"/>
                    <a:pt x="787" y="812"/>
                  </a:cubicBezTo>
                  <a:cubicBezTo>
                    <a:pt x="882" y="812"/>
                    <a:pt x="882" y="812"/>
                    <a:pt x="882" y="812"/>
                  </a:cubicBezTo>
                  <a:cubicBezTo>
                    <a:pt x="766" y="380"/>
                    <a:pt x="766" y="380"/>
                    <a:pt x="766" y="380"/>
                  </a:cubicBezTo>
                  <a:cubicBezTo>
                    <a:pt x="808" y="380"/>
                    <a:pt x="808" y="380"/>
                    <a:pt x="808" y="380"/>
                  </a:cubicBezTo>
                  <a:cubicBezTo>
                    <a:pt x="808" y="380"/>
                    <a:pt x="890" y="686"/>
                    <a:pt x="898" y="714"/>
                  </a:cubicBezTo>
                  <a:cubicBezTo>
                    <a:pt x="911" y="712"/>
                    <a:pt x="918" y="710"/>
                    <a:pt x="928" y="708"/>
                  </a:cubicBezTo>
                  <a:cubicBezTo>
                    <a:pt x="952" y="703"/>
                    <a:pt x="954" y="673"/>
                    <a:pt x="949" y="650"/>
                  </a:cubicBezTo>
                  <a:cubicBezTo>
                    <a:pt x="938" y="609"/>
                    <a:pt x="876" y="382"/>
                    <a:pt x="868" y="348"/>
                  </a:cubicBezTo>
                  <a:cubicBezTo>
                    <a:pt x="852" y="280"/>
                    <a:pt x="783" y="223"/>
                    <a:pt x="713" y="223"/>
                  </a:cubicBezTo>
                  <a:close/>
                  <a:moveTo>
                    <a:pt x="218" y="198"/>
                  </a:moveTo>
                  <a:cubicBezTo>
                    <a:pt x="273" y="198"/>
                    <a:pt x="317" y="154"/>
                    <a:pt x="317" y="99"/>
                  </a:cubicBezTo>
                  <a:cubicBezTo>
                    <a:pt x="317" y="45"/>
                    <a:pt x="273" y="0"/>
                    <a:pt x="218" y="0"/>
                  </a:cubicBezTo>
                  <a:cubicBezTo>
                    <a:pt x="164" y="0"/>
                    <a:pt x="120" y="45"/>
                    <a:pt x="120" y="99"/>
                  </a:cubicBezTo>
                  <a:cubicBezTo>
                    <a:pt x="120" y="154"/>
                    <a:pt x="164" y="198"/>
                    <a:pt x="218" y="198"/>
                  </a:cubicBezTo>
                  <a:close/>
                  <a:moveTo>
                    <a:pt x="343" y="380"/>
                  </a:moveTo>
                  <a:cubicBezTo>
                    <a:pt x="383" y="380"/>
                    <a:pt x="383" y="380"/>
                    <a:pt x="383" y="380"/>
                  </a:cubicBezTo>
                  <a:cubicBezTo>
                    <a:pt x="383" y="428"/>
                    <a:pt x="383" y="468"/>
                    <a:pt x="383" y="502"/>
                  </a:cubicBezTo>
                  <a:cubicBezTo>
                    <a:pt x="435" y="307"/>
                    <a:pt x="435" y="307"/>
                    <a:pt x="435" y="307"/>
                  </a:cubicBezTo>
                  <a:cubicBezTo>
                    <a:pt x="412" y="258"/>
                    <a:pt x="353" y="223"/>
                    <a:pt x="299" y="223"/>
                  </a:cubicBezTo>
                  <a:cubicBezTo>
                    <a:pt x="264" y="223"/>
                    <a:pt x="181" y="223"/>
                    <a:pt x="147" y="223"/>
                  </a:cubicBezTo>
                  <a:cubicBezTo>
                    <a:pt x="77" y="223"/>
                    <a:pt x="0" y="280"/>
                    <a:pt x="0" y="350"/>
                  </a:cubicBezTo>
                  <a:cubicBezTo>
                    <a:pt x="0" y="386"/>
                    <a:pt x="0" y="645"/>
                    <a:pt x="0" y="669"/>
                  </a:cubicBezTo>
                  <a:cubicBezTo>
                    <a:pt x="0" y="693"/>
                    <a:pt x="19" y="713"/>
                    <a:pt x="43" y="713"/>
                  </a:cubicBezTo>
                  <a:cubicBezTo>
                    <a:pt x="52" y="713"/>
                    <a:pt x="48" y="713"/>
                    <a:pt x="62" y="713"/>
                  </a:cubicBezTo>
                  <a:cubicBezTo>
                    <a:pt x="62" y="685"/>
                    <a:pt x="62" y="380"/>
                    <a:pt x="62" y="380"/>
                  </a:cubicBezTo>
                  <a:cubicBezTo>
                    <a:pt x="103" y="380"/>
                    <a:pt x="103" y="380"/>
                    <a:pt x="103" y="380"/>
                  </a:cubicBezTo>
                  <a:cubicBezTo>
                    <a:pt x="103" y="380"/>
                    <a:pt x="103" y="1102"/>
                    <a:pt x="103" y="1150"/>
                  </a:cubicBezTo>
                  <a:cubicBezTo>
                    <a:pt x="103" y="1182"/>
                    <a:pt x="120" y="1208"/>
                    <a:pt x="152" y="1208"/>
                  </a:cubicBezTo>
                  <a:cubicBezTo>
                    <a:pt x="184" y="1208"/>
                    <a:pt x="202" y="1182"/>
                    <a:pt x="202" y="1150"/>
                  </a:cubicBezTo>
                  <a:cubicBezTo>
                    <a:pt x="202" y="1102"/>
                    <a:pt x="202" y="703"/>
                    <a:pt x="202" y="703"/>
                  </a:cubicBezTo>
                  <a:cubicBezTo>
                    <a:pt x="243" y="703"/>
                    <a:pt x="243" y="703"/>
                    <a:pt x="243" y="703"/>
                  </a:cubicBezTo>
                  <a:cubicBezTo>
                    <a:pt x="243" y="703"/>
                    <a:pt x="243" y="1102"/>
                    <a:pt x="243" y="1150"/>
                  </a:cubicBezTo>
                  <a:cubicBezTo>
                    <a:pt x="243" y="1182"/>
                    <a:pt x="261" y="1208"/>
                    <a:pt x="293" y="1208"/>
                  </a:cubicBezTo>
                  <a:cubicBezTo>
                    <a:pt x="325" y="1208"/>
                    <a:pt x="343" y="1182"/>
                    <a:pt x="343" y="1150"/>
                  </a:cubicBezTo>
                  <a:cubicBezTo>
                    <a:pt x="343" y="1124"/>
                    <a:pt x="343" y="380"/>
                    <a:pt x="343" y="380"/>
                  </a:cubicBezTo>
                  <a:close/>
                  <a:moveTo>
                    <a:pt x="1115" y="198"/>
                  </a:moveTo>
                  <a:cubicBezTo>
                    <a:pt x="1170" y="198"/>
                    <a:pt x="1214" y="154"/>
                    <a:pt x="1214" y="99"/>
                  </a:cubicBezTo>
                  <a:cubicBezTo>
                    <a:pt x="1214" y="45"/>
                    <a:pt x="1170" y="0"/>
                    <a:pt x="1115" y="0"/>
                  </a:cubicBezTo>
                  <a:cubicBezTo>
                    <a:pt x="1060" y="0"/>
                    <a:pt x="1016" y="45"/>
                    <a:pt x="1016" y="99"/>
                  </a:cubicBezTo>
                  <a:cubicBezTo>
                    <a:pt x="1016" y="154"/>
                    <a:pt x="1060" y="198"/>
                    <a:pt x="1115" y="198"/>
                  </a:cubicBezTo>
                  <a:close/>
                  <a:moveTo>
                    <a:pt x="991" y="380"/>
                  </a:moveTo>
                  <a:cubicBezTo>
                    <a:pt x="991" y="380"/>
                    <a:pt x="991" y="1124"/>
                    <a:pt x="991" y="1150"/>
                  </a:cubicBezTo>
                  <a:cubicBezTo>
                    <a:pt x="991" y="1182"/>
                    <a:pt x="1008" y="1208"/>
                    <a:pt x="1040" y="1208"/>
                  </a:cubicBezTo>
                  <a:cubicBezTo>
                    <a:pt x="1073" y="1208"/>
                    <a:pt x="1091" y="1182"/>
                    <a:pt x="1091" y="1150"/>
                  </a:cubicBezTo>
                  <a:cubicBezTo>
                    <a:pt x="1091" y="1102"/>
                    <a:pt x="1091" y="703"/>
                    <a:pt x="1091" y="703"/>
                  </a:cubicBezTo>
                  <a:cubicBezTo>
                    <a:pt x="1131" y="703"/>
                    <a:pt x="1131" y="703"/>
                    <a:pt x="1131" y="703"/>
                  </a:cubicBezTo>
                  <a:cubicBezTo>
                    <a:pt x="1131" y="703"/>
                    <a:pt x="1131" y="1102"/>
                    <a:pt x="1131" y="1150"/>
                  </a:cubicBezTo>
                  <a:cubicBezTo>
                    <a:pt x="1131" y="1182"/>
                    <a:pt x="1149" y="1208"/>
                    <a:pt x="1181" y="1208"/>
                  </a:cubicBezTo>
                  <a:cubicBezTo>
                    <a:pt x="1213" y="1208"/>
                    <a:pt x="1231" y="1182"/>
                    <a:pt x="1231" y="1150"/>
                  </a:cubicBezTo>
                  <a:cubicBezTo>
                    <a:pt x="1231" y="1102"/>
                    <a:pt x="1231" y="380"/>
                    <a:pt x="1231" y="380"/>
                  </a:cubicBezTo>
                  <a:cubicBezTo>
                    <a:pt x="1272" y="380"/>
                    <a:pt x="1272" y="380"/>
                    <a:pt x="1272" y="380"/>
                  </a:cubicBezTo>
                  <a:cubicBezTo>
                    <a:pt x="1272" y="380"/>
                    <a:pt x="1272" y="685"/>
                    <a:pt x="1272" y="713"/>
                  </a:cubicBezTo>
                  <a:cubicBezTo>
                    <a:pt x="1285" y="713"/>
                    <a:pt x="1281" y="713"/>
                    <a:pt x="1290" y="713"/>
                  </a:cubicBezTo>
                  <a:cubicBezTo>
                    <a:pt x="1314" y="713"/>
                    <a:pt x="1333" y="693"/>
                    <a:pt x="1333" y="669"/>
                  </a:cubicBezTo>
                  <a:cubicBezTo>
                    <a:pt x="1333" y="645"/>
                    <a:pt x="1333" y="386"/>
                    <a:pt x="1333" y="350"/>
                  </a:cubicBezTo>
                  <a:cubicBezTo>
                    <a:pt x="1333" y="280"/>
                    <a:pt x="1257" y="223"/>
                    <a:pt x="1187" y="223"/>
                  </a:cubicBezTo>
                  <a:cubicBezTo>
                    <a:pt x="1153" y="223"/>
                    <a:pt x="1069" y="223"/>
                    <a:pt x="1035" y="223"/>
                  </a:cubicBezTo>
                  <a:cubicBezTo>
                    <a:pt x="980" y="223"/>
                    <a:pt x="922" y="258"/>
                    <a:pt x="899" y="307"/>
                  </a:cubicBezTo>
                  <a:cubicBezTo>
                    <a:pt x="950" y="502"/>
                    <a:pt x="950" y="502"/>
                    <a:pt x="950" y="502"/>
                  </a:cubicBezTo>
                  <a:cubicBezTo>
                    <a:pt x="950" y="468"/>
                    <a:pt x="950" y="428"/>
                    <a:pt x="950" y="380"/>
                  </a:cubicBezTo>
                  <a:cubicBezTo>
                    <a:pt x="991" y="380"/>
                    <a:pt x="991" y="380"/>
                    <a:pt x="991" y="38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</p:grpSp>
      <p:grpSp>
        <p:nvGrpSpPr>
          <p:cNvPr id="45" name="Group 44"/>
          <p:cNvGrpSpPr/>
          <p:nvPr/>
        </p:nvGrpSpPr>
        <p:grpSpPr bwMode="auto">
          <a:xfrm>
            <a:off x="6790413" y="3271481"/>
            <a:ext cx="336000" cy="336000"/>
            <a:chOff x="2701925" y="2305050"/>
            <a:chExt cx="822326" cy="82232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3259138" y="2862263"/>
              <a:ext cx="265113" cy="265113"/>
            </a:xfrm>
            <a:custGeom>
              <a:avLst/>
              <a:gdLst>
                <a:gd name="T0" fmla="*/ 420 w 499"/>
                <a:gd name="T1" fmla="*/ 306 h 499"/>
                <a:gd name="T2" fmla="*/ 436 w 499"/>
                <a:gd name="T3" fmla="*/ 325 h 499"/>
                <a:gd name="T4" fmla="*/ 448 w 499"/>
                <a:gd name="T5" fmla="*/ 343 h 499"/>
                <a:gd name="T6" fmla="*/ 454 w 499"/>
                <a:gd name="T7" fmla="*/ 360 h 499"/>
                <a:gd name="T8" fmla="*/ 456 w 499"/>
                <a:gd name="T9" fmla="*/ 375 h 499"/>
                <a:gd name="T10" fmla="*/ 454 w 499"/>
                <a:gd name="T11" fmla="*/ 392 h 499"/>
                <a:gd name="T12" fmla="*/ 450 w 499"/>
                <a:gd name="T13" fmla="*/ 406 h 499"/>
                <a:gd name="T14" fmla="*/ 444 w 499"/>
                <a:gd name="T15" fmla="*/ 421 h 499"/>
                <a:gd name="T16" fmla="*/ 433 w 499"/>
                <a:gd name="T17" fmla="*/ 433 h 499"/>
                <a:gd name="T18" fmla="*/ 427 w 499"/>
                <a:gd name="T19" fmla="*/ 438 h 499"/>
                <a:gd name="T20" fmla="*/ 414 w 499"/>
                <a:gd name="T21" fmla="*/ 447 h 499"/>
                <a:gd name="T22" fmla="*/ 399 w 499"/>
                <a:gd name="T23" fmla="*/ 452 h 499"/>
                <a:gd name="T24" fmla="*/ 376 w 499"/>
                <a:gd name="T25" fmla="*/ 456 h 499"/>
                <a:gd name="T26" fmla="*/ 368 w 499"/>
                <a:gd name="T27" fmla="*/ 454 h 499"/>
                <a:gd name="T28" fmla="*/ 351 w 499"/>
                <a:gd name="T29" fmla="*/ 451 h 499"/>
                <a:gd name="T30" fmla="*/ 334 w 499"/>
                <a:gd name="T31" fmla="*/ 442 h 499"/>
                <a:gd name="T32" fmla="*/ 315 w 499"/>
                <a:gd name="T33" fmla="*/ 429 h 499"/>
                <a:gd name="T34" fmla="*/ 190 w 499"/>
                <a:gd name="T35" fmla="*/ 304 h 499"/>
                <a:gd name="T36" fmla="*/ 420 w 499"/>
                <a:gd name="T37" fmla="*/ 306 h 499"/>
                <a:gd name="T38" fmla="*/ 456 w 499"/>
                <a:gd name="T39" fmla="*/ 280 h 499"/>
                <a:gd name="T40" fmla="*/ 207 w 499"/>
                <a:gd name="T41" fmla="*/ 32 h 499"/>
                <a:gd name="T42" fmla="*/ 189 w 499"/>
                <a:gd name="T43" fmla="*/ 19 h 499"/>
                <a:gd name="T44" fmla="*/ 170 w 499"/>
                <a:gd name="T45" fmla="*/ 8 h 499"/>
                <a:gd name="T46" fmla="*/ 147 w 499"/>
                <a:gd name="T47" fmla="*/ 2 h 499"/>
                <a:gd name="T48" fmla="*/ 124 w 499"/>
                <a:gd name="T49" fmla="*/ 0 h 499"/>
                <a:gd name="T50" fmla="*/ 102 w 499"/>
                <a:gd name="T51" fmla="*/ 2 h 499"/>
                <a:gd name="T52" fmla="*/ 78 w 499"/>
                <a:gd name="T53" fmla="*/ 9 h 499"/>
                <a:gd name="T54" fmla="*/ 56 w 499"/>
                <a:gd name="T55" fmla="*/ 20 h 499"/>
                <a:gd name="T56" fmla="*/ 37 w 499"/>
                <a:gd name="T57" fmla="*/ 37 h 499"/>
                <a:gd name="T58" fmla="*/ 28 w 499"/>
                <a:gd name="T59" fmla="*/ 46 h 499"/>
                <a:gd name="T60" fmla="*/ 14 w 499"/>
                <a:gd name="T61" fmla="*/ 67 h 499"/>
                <a:gd name="T62" fmla="*/ 6 w 499"/>
                <a:gd name="T63" fmla="*/ 90 h 499"/>
                <a:gd name="T64" fmla="*/ 1 w 499"/>
                <a:gd name="T65" fmla="*/ 112 h 499"/>
                <a:gd name="T66" fmla="*/ 1 w 499"/>
                <a:gd name="T67" fmla="*/ 136 h 499"/>
                <a:gd name="T68" fmla="*/ 4 w 499"/>
                <a:gd name="T69" fmla="*/ 158 h 499"/>
                <a:gd name="T70" fmla="*/ 13 w 499"/>
                <a:gd name="T71" fmla="*/ 180 h 499"/>
                <a:gd name="T72" fmla="*/ 25 w 499"/>
                <a:gd name="T73" fmla="*/ 199 h 499"/>
                <a:gd name="T74" fmla="*/ 282 w 499"/>
                <a:gd name="T75" fmla="*/ 456 h 499"/>
                <a:gd name="T76" fmla="*/ 292 w 499"/>
                <a:gd name="T77" fmla="*/ 465 h 499"/>
                <a:gd name="T78" fmla="*/ 314 w 499"/>
                <a:gd name="T79" fmla="*/ 481 h 499"/>
                <a:gd name="T80" fmla="*/ 338 w 499"/>
                <a:gd name="T81" fmla="*/ 492 h 499"/>
                <a:gd name="T82" fmla="*/ 363 w 499"/>
                <a:gd name="T83" fmla="*/ 498 h 499"/>
                <a:gd name="T84" fmla="*/ 387 w 499"/>
                <a:gd name="T85" fmla="*/ 499 h 499"/>
                <a:gd name="T86" fmla="*/ 411 w 499"/>
                <a:gd name="T87" fmla="*/ 495 h 499"/>
                <a:gd name="T88" fmla="*/ 434 w 499"/>
                <a:gd name="T89" fmla="*/ 486 h 499"/>
                <a:gd name="T90" fmla="*/ 454 w 499"/>
                <a:gd name="T91" fmla="*/ 472 h 499"/>
                <a:gd name="T92" fmla="*/ 464 w 499"/>
                <a:gd name="T93" fmla="*/ 464 h 499"/>
                <a:gd name="T94" fmla="*/ 480 w 499"/>
                <a:gd name="T95" fmla="*/ 444 h 499"/>
                <a:gd name="T96" fmla="*/ 492 w 499"/>
                <a:gd name="T97" fmla="*/ 422 h 499"/>
                <a:gd name="T98" fmla="*/ 498 w 499"/>
                <a:gd name="T99" fmla="*/ 399 h 499"/>
                <a:gd name="T100" fmla="*/ 499 w 499"/>
                <a:gd name="T101" fmla="*/ 374 h 499"/>
                <a:gd name="T102" fmla="*/ 496 w 499"/>
                <a:gd name="T103" fmla="*/ 350 h 499"/>
                <a:gd name="T104" fmla="*/ 488 w 499"/>
                <a:gd name="T105" fmla="*/ 326 h 499"/>
                <a:gd name="T106" fmla="*/ 475 w 499"/>
                <a:gd name="T107" fmla="*/ 303 h 499"/>
                <a:gd name="T108" fmla="*/ 456 w 499"/>
                <a:gd name="T109" fmla="*/ 28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9" h="499">
                  <a:moveTo>
                    <a:pt x="420" y="306"/>
                  </a:moveTo>
                  <a:lnTo>
                    <a:pt x="420" y="306"/>
                  </a:lnTo>
                  <a:lnTo>
                    <a:pt x="429" y="315"/>
                  </a:lnTo>
                  <a:lnTo>
                    <a:pt x="436" y="325"/>
                  </a:lnTo>
                  <a:lnTo>
                    <a:pt x="444" y="333"/>
                  </a:lnTo>
                  <a:lnTo>
                    <a:pt x="448" y="343"/>
                  </a:lnTo>
                  <a:lnTo>
                    <a:pt x="452" y="351"/>
                  </a:lnTo>
                  <a:lnTo>
                    <a:pt x="454" y="360"/>
                  </a:lnTo>
                  <a:lnTo>
                    <a:pt x="456" y="367"/>
                  </a:lnTo>
                  <a:lnTo>
                    <a:pt x="456" y="375"/>
                  </a:lnTo>
                  <a:lnTo>
                    <a:pt x="456" y="375"/>
                  </a:lnTo>
                  <a:lnTo>
                    <a:pt x="454" y="392"/>
                  </a:lnTo>
                  <a:lnTo>
                    <a:pt x="453" y="399"/>
                  </a:lnTo>
                  <a:lnTo>
                    <a:pt x="450" y="406"/>
                  </a:lnTo>
                  <a:lnTo>
                    <a:pt x="447" y="414"/>
                  </a:lnTo>
                  <a:lnTo>
                    <a:pt x="444" y="421"/>
                  </a:lnTo>
                  <a:lnTo>
                    <a:pt x="439" y="427"/>
                  </a:lnTo>
                  <a:lnTo>
                    <a:pt x="433" y="433"/>
                  </a:lnTo>
                  <a:lnTo>
                    <a:pt x="433" y="433"/>
                  </a:lnTo>
                  <a:lnTo>
                    <a:pt x="427" y="438"/>
                  </a:lnTo>
                  <a:lnTo>
                    <a:pt x="421" y="442"/>
                  </a:lnTo>
                  <a:lnTo>
                    <a:pt x="414" y="447"/>
                  </a:lnTo>
                  <a:lnTo>
                    <a:pt x="406" y="450"/>
                  </a:lnTo>
                  <a:lnTo>
                    <a:pt x="399" y="452"/>
                  </a:lnTo>
                  <a:lnTo>
                    <a:pt x="392" y="454"/>
                  </a:lnTo>
                  <a:lnTo>
                    <a:pt x="376" y="456"/>
                  </a:lnTo>
                  <a:lnTo>
                    <a:pt x="376" y="456"/>
                  </a:lnTo>
                  <a:lnTo>
                    <a:pt x="368" y="454"/>
                  </a:lnTo>
                  <a:lnTo>
                    <a:pt x="360" y="453"/>
                  </a:lnTo>
                  <a:lnTo>
                    <a:pt x="351" y="451"/>
                  </a:lnTo>
                  <a:lnTo>
                    <a:pt x="343" y="447"/>
                  </a:lnTo>
                  <a:lnTo>
                    <a:pt x="334" y="442"/>
                  </a:lnTo>
                  <a:lnTo>
                    <a:pt x="325" y="436"/>
                  </a:lnTo>
                  <a:lnTo>
                    <a:pt x="315" y="429"/>
                  </a:lnTo>
                  <a:lnTo>
                    <a:pt x="306" y="420"/>
                  </a:lnTo>
                  <a:lnTo>
                    <a:pt x="190" y="304"/>
                  </a:lnTo>
                  <a:lnTo>
                    <a:pt x="306" y="190"/>
                  </a:lnTo>
                  <a:lnTo>
                    <a:pt x="420" y="306"/>
                  </a:lnTo>
                  <a:lnTo>
                    <a:pt x="420" y="306"/>
                  </a:lnTo>
                  <a:close/>
                  <a:moveTo>
                    <a:pt x="456" y="280"/>
                  </a:moveTo>
                  <a:lnTo>
                    <a:pt x="207" y="32"/>
                  </a:lnTo>
                  <a:lnTo>
                    <a:pt x="207" y="32"/>
                  </a:lnTo>
                  <a:lnTo>
                    <a:pt x="199" y="25"/>
                  </a:lnTo>
                  <a:lnTo>
                    <a:pt x="189" y="19"/>
                  </a:lnTo>
                  <a:lnTo>
                    <a:pt x="180" y="13"/>
                  </a:lnTo>
                  <a:lnTo>
                    <a:pt x="170" y="8"/>
                  </a:lnTo>
                  <a:lnTo>
                    <a:pt x="159" y="4"/>
                  </a:lnTo>
                  <a:lnTo>
                    <a:pt x="147" y="2"/>
                  </a:lnTo>
                  <a:lnTo>
                    <a:pt x="136" y="1"/>
                  </a:lnTo>
                  <a:lnTo>
                    <a:pt x="124" y="0"/>
                  </a:lnTo>
                  <a:lnTo>
                    <a:pt x="112" y="1"/>
                  </a:lnTo>
                  <a:lnTo>
                    <a:pt x="102" y="2"/>
                  </a:lnTo>
                  <a:lnTo>
                    <a:pt x="90" y="6"/>
                  </a:lnTo>
                  <a:lnTo>
                    <a:pt x="78" y="9"/>
                  </a:lnTo>
                  <a:lnTo>
                    <a:pt x="67" y="14"/>
                  </a:lnTo>
                  <a:lnTo>
                    <a:pt x="56" y="20"/>
                  </a:lnTo>
                  <a:lnTo>
                    <a:pt x="46" y="2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28" y="46"/>
                  </a:lnTo>
                  <a:lnTo>
                    <a:pt x="20" y="56"/>
                  </a:lnTo>
                  <a:lnTo>
                    <a:pt x="14" y="67"/>
                  </a:lnTo>
                  <a:lnTo>
                    <a:pt x="9" y="78"/>
                  </a:lnTo>
                  <a:lnTo>
                    <a:pt x="6" y="90"/>
                  </a:lnTo>
                  <a:lnTo>
                    <a:pt x="2" y="100"/>
                  </a:lnTo>
                  <a:lnTo>
                    <a:pt x="1" y="112"/>
                  </a:lnTo>
                  <a:lnTo>
                    <a:pt x="0" y="124"/>
                  </a:lnTo>
                  <a:lnTo>
                    <a:pt x="1" y="136"/>
                  </a:lnTo>
                  <a:lnTo>
                    <a:pt x="2" y="147"/>
                  </a:lnTo>
                  <a:lnTo>
                    <a:pt x="4" y="158"/>
                  </a:lnTo>
                  <a:lnTo>
                    <a:pt x="8" y="169"/>
                  </a:lnTo>
                  <a:lnTo>
                    <a:pt x="13" y="180"/>
                  </a:lnTo>
                  <a:lnTo>
                    <a:pt x="19" y="189"/>
                  </a:lnTo>
                  <a:lnTo>
                    <a:pt x="25" y="199"/>
                  </a:lnTo>
                  <a:lnTo>
                    <a:pt x="33" y="207"/>
                  </a:lnTo>
                  <a:lnTo>
                    <a:pt x="282" y="456"/>
                  </a:lnTo>
                  <a:lnTo>
                    <a:pt x="282" y="456"/>
                  </a:lnTo>
                  <a:lnTo>
                    <a:pt x="292" y="465"/>
                  </a:lnTo>
                  <a:lnTo>
                    <a:pt x="303" y="474"/>
                  </a:lnTo>
                  <a:lnTo>
                    <a:pt x="314" y="481"/>
                  </a:lnTo>
                  <a:lnTo>
                    <a:pt x="326" y="487"/>
                  </a:lnTo>
                  <a:lnTo>
                    <a:pt x="338" y="492"/>
                  </a:lnTo>
                  <a:lnTo>
                    <a:pt x="350" y="495"/>
                  </a:lnTo>
                  <a:lnTo>
                    <a:pt x="363" y="498"/>
                  </a:lnTo>
                  <a:lnTo>
                    <a:pt x="375" y="499"/>
                  </a:lnTo>
                  <a:lnTo>
                    <a:pt x="387" y="499"/>
                  </a:lnTo>
                  <a:lnTo>
                    <a:pt x="399" y="498"/>
                  </a:lnTo>
                  <a:lnTo>
                    <a:pt x="411" y="495"/>
                  </a:lnTo>
                  <a:lnTo>
                    <a:pt x="422" y="492"/>
                  </a:lnTo>
                  <a:lnTo>
                    <a:pt x="434" y="486"/>
                  </a:lnTo>
                  <a:lnTo>
                    <a:pt x="445" y="480"/>
                  </a:lnTo>
                  <a:lnTo>
                    <a:pt x="454" y="472"/>
                  </a:lnTo>
                  <a:lnTo>
                    <a:pt x="464" y="464"/>
                  </a:lnTo>
                  <a:lnTo>
                    <a:pt x="464" y="464"/>
                  </a:lnTo>
                  <a:lnTo>
                    <a:pt x="472" y="454"/>
                  </a:lnTo>
                  <a:lnTo>
                    <a:pt x="480" y="444"/>
                  </a:lnTo>
                  <a:lnTo>
                    <a:pt x="487" y="433"/>
                  </a:lnTo>
                  <a:lnTo>
                    <a:pt x="492" y="422"/>
                  </a:lnTo>
                  <a:lnTo>
                    <a:pt x="495" y="410"/>
                  </a:lnTo>
                  <a:lnTo>
                    <a:pt x="498" y="399"/>
                  </a:lnTo>
                  <a:lnTo>
                    <a:pt x="499" y="387"/>
                  </a:lnTo>
                  <a:lnTo>
                    <a:pt x="499" y="374"/>
                  </a:lnTo>
                  <a:lnTo>
                    <a:pt x="499" y="362"/>
                  </a:lnTo>
                  <a:lnTo>
                    <a:pt x="496" y="350"/>
                  </a:lnTo>
                  <a:lnTo>
                    <a:pt x="493" y="338"/>
                  </a:lnTo>
                  <a:lnTo>
                    <a:pt x="488" y="326"/>
                  </a:lnTo>
                  <a:lnTo>
                    <a:pt x="482" y="314"/>
                  </a:lnTo>
                  <a:lnTo>
                    <a:pt x="475" y="303"/>
                  </a:lnTo>
                  <a:lnTo>
                    <a:pt x="466" y="291"/>
                  </a:lnTo>
                  <a:lnTo>
                    <a:pt x="456" y="280"/>
                  </a:lnTo>
                  <a:lnTo>
                    <a:pt x="456" y="28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sz="2400" dirty="0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2771775" y="2305050"/>
              <a:ext cx="361950" cy="225425"/>
            </a:xfrm>
            <a:custGeom>
              <a:avLst/>
              <a:gdLst>
                <a:gd name="T0" fmla="*/ 686 w 686"/>
                <a:gd name="T1" fmla="*/ 359 h 425"/>
                <a:gd name="T2" fmla="*/ 686 w 686"/>
                <a:gd name="T3" fmla="*/ 359 h 425"/>
                <a:gd name="T4" fmla="*/ 685 w 686"/>
                <a:gd name="T5" fmla="*/ 372 h 425"/>
                <a:gd name="T6" fmla="*/ 681 w 686"/>
                <a:gd name="T7" fmla="*/ 385 h 425"/>
                <a:gd name="T8" fmla="*/ 675 w 686"/>
                <a:gd name="T9" fmla="*/ 396 h 425"/>
                <a:gd name="T10" fmla="*/ 667 w 686"/>
                <a:gd name="T11" fmla="*/ 406 h 425"/>
                <a:gd name="T12" fmla="*/ 657 w 686"/>
                <a:gd name="T13" fmla="*/ 413 h 425"/>
                <a:gd name="T14" fmla="*/ 647 w 686"/>
                <a:gd name="T15" fmla="*/ 419 h 425"/>
                <a:gd name="T16" fmla="*/ 635 w 686"/>
                <a:gd name="T17" fmla="*/ 422 h 425"/>
                <a:gd name="T18" fmla="*/ 621 w 686"/>
                <a:gd name="T19" fmla="*/ 425 h 425"/>
                <a:gd name="T20" fmla="*/ 65 w 686"/>
                <a:gd name="T21" fmla="*/ 425 h 425"/>
                <a:gd name="T22" fmla="*/ 65 w 686"/>
                <a:gd name="T23" fmla="*/ 425 h 425"/>
                <a:gd name="T24" fmla="*/ 51 w 686"/>
                <a:gd name="T25" fmla="*/ 422 h 425"/>
                <a:gd name="T26" fmla="*/ 39 w 686"/>
                <a:gd name="T27" fmla="*/ 419 h 425"/>
                <a:gd name="T28" fmla="*/ 27 w 686"/>
                <a:gd name="T29" fmla="*/ 413 h 425"/>
                <a:gd name="T30" fmla="*/ 18 w 686"/>
                <a:gd name="T31" fmla="*/ 406 h 425"/>
                <a:gd name="T32" fmla="*/ 11 w 686"/>
                <a:gd name="T33" fmla="*/ 396 h 425"/>
                <a:gd name="T34" fmla="*/ 5 w 686"/>
                <a:gd name="T35" fmla="*/ 385 h 425"/>
                <a:gd name="T36" fmla="*/ 1 w 686"/>
                <a:gd name="T37" fmla="*/ 372 h 425"/>
                <a:gd name="T38" fmla="*/ 0 w 686"/>
                <a:gd name="T39" fmla="*/ 359 h 425"/>
                <a:gd name="T40" fmla="*/ 0 w 686"/>
                <a:gd name="T41" fmla="*/ 65 h 425"/>
                <a:gd name="T42" fmla="*/ 0 w 686"/>
                <a:gd name="T43" fmla="*/ 65 h 425"/>
                <a:gd name="T44" fmla="*/ 1 w 686"/>
                <a:gd name="T45" fmla="*/ 52 h 425"/>
                <a:gd name="T46" fmla="*/ 5 w 686"/>
                <a:gd name="T47" fmla="*/ 40 h 425"/>
                <a:gd name="T48" fmla="*/ 11 w 686"/>
                <a:gd name="T49" fmla="*/ 29 h 425"/>
                <a:gd name="T50" fmla="*/ 18 w 686"/>
                <a:gd name="T51" fmla="*/ 19 h 425"/>
                <a:gd name="T52" fmla="*/ 27 w 686"/>
                <a:gd name="T53" fmla="*/ 11 h 425"/>
                <a:gd name="T54" fmla="*/ 39 w 686"/>
                <a:gd name="T55" fmla="*/ 5 h 425"/>
                <a:gd name="T56" fmla="*/ 51 w 686"/>
                <a:gd name="T57" fmla="*/ 1 h 425"/>
                <a:gd name="T58" fmla="*/ 65 w 686"/>
                <a:gd name="T59" fmla="*/ 0 h 425"/>
                <a:gd name="T60" fmla="*/ 621 w 686"/>
                <a:gd name="T61" fmla="*/ 0 h 425"/>
                <a:gd name="T62" fmla="*/ 621 w 686"/>
                <a:gd name="T63" fmla="*/ 0 h 425"/>
                <a:gd name="T64" fmla="*/ 635 w 686"/>
                <a:gd name="T65" fmla="*/ 1 h 425"/>
                <a:gd name="T66" fmla="*/ 647 w 686"/>
                <a:gd name="T67" fmla="*/ 5 h 425"/>
                <a:gd name="T68" fmla="*/ 657 w 686"/>
                <a:gd name="T69" fmla="*/ 11 h 425"/>
                <a:gd name="T70" fmla="*/ 667 w 686"/>
                <a:gd name="T71" fmla="*/ 19 h 425"/>
                <a:gd name="T72" fmla="*/ 675 w 686"/>
                <a:gd name="T73" fmla="*/ 29 h 425"/>
                <a:gd name="T74" fmla="*/ 681 w 686"/>
                <a:gd name="T75" fmla="*/ 40 h 425"/>
                <a:gd name="T76" fmla="*/ 685 w 686"/>
                <a:gd name="T77" fmla="*/ 52 h 425"/>
                <a:gd name="T78" fmla="*/ 686 w 686"/>
                <a:gd name="T79" fmla="*/ 65 h 425"/>
                <a:gd name="T80" fmla="*/ 686 w 686"/>
                <a:gd name="T81" fmla="*/ 359 h 425"/>
                <a:gd name="T82" fmla="*/ 686 w 686"/>
                <a:gd name="T83" fmla="*/ 35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6" h="425">
                  <a:moveTo>
                    <a:pt x="686" y="359"/>
                  </a:moveTo>
                  <a:lnTo>
                    <a:pt x="686" y="359"/>
                  </a:lnTo>
                  <a:lnTo>
                    <a:pt x="685" y="372"/>
                  </a:lnTo>
                  <a:lnTo>
                    <a:pt x="681" y="385"/>
                  </a:lnTo>
                  <a:lnTo>
                    <a:pt x="675" y="396"/>
                  </a:lnTo>
                  <a:lnTo>
                    <a:pt x="667" y="406"/>
                  </a:lnTo>
                  <a:lnTo>
                    <a:pt x="657" y="413"/>
                  </a:lnTo>
                  <a:lnTo>
                    <a:pt x="647" y="419"/>
                  </a:lnTo>
                  <a:lnTo>
                    <a:pt x="635" y="422"/>
                  </a:lnTo>
                  <a:lnTo>
                    <a:pt x="621" y="425"/>
                  </a:lnTo>
                  <a:lnTo>
                    <a:pt x="65" y="425"/>
                  </a:lnTo>
                  <a:lnTo>
                    <a:pt x="65" y="425"/>
                  </a:lnTo>
                  <a:lnTo>
                    <a:pt x="51" y="422"/>
                  </a:lnTo>
                  <a:lnTo>
                    <a:pt x="39" y="419"/>
                  </a:lnTo>
                  <a:lnTo>
                    <a:pt x="27" y="413"/>
                  </a:lnTo>
                  <a:lnTo>
                    <a:pt x="18" y="406"/>
                  </a:lnTo>
                  <a:lnTo>
                    <a:pt x="11" y="396"/>
                  </a:lnTo>
                  <a:lnTo>
                    <a:pt x="5" y="385"/>
                  </a:lnTo>
                  <a:lnTo>
                    <a:pt x="1" y="372"/>
                  </a:lnTo>
                  <a:lnTo>
                    <a:pt x="0" y="35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5" y="40"/>
                  </a:lnTo>
                  <a:lnTo>
                    <a:pt x="11" y="29"/>
                  </a:lnTo>
                  <a:lnTo>
                    <a:pt x="18" y="19"/>
                  </a:lnTo>
                  <a:lnTo>
                    <a:pt x="27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5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5" y="1"/>
                  </a:lnTo>
                  <a:lnTo>
                    <a:pt x="647" y="5"/>
                  </a:lnTo>
                  <a:lnTo>
                    <a:pt x="657" y="11"/>
                  </a:lnTo>
                  <a:lnTo>
                    <a:pt x="667" y="19"/>
                  </a:lnTo>
                  <a:lnTo>
                    <a:pt x="675" y="29"/>
                  </a:lnTo>
                  <a:lnTo>
                    <a:pt x="681" y="40"/>
                  </a:lnTo>
                  <a:lnTo>
                    <a:pt x="685" y="52"/>
                  </a:lnTo>
                  <a:lnTo>
                    <a:pt x="686" y="65"/>
                  </a:lnTo>
                  <a:lnTo>
                    <a:pt x="686" y="359"/>
                  </a:lnTo>
                  <a:lnTo>
                    <a:pt x="686" y="35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sz="2400" dirty="0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701925" y="2566988"/>
              <a:ext cx="501650" cy="560388"/>
            </a:xfrm>
            <a:custGeom>
              <a:avLst/>
              <a:gdLst>
                <a:gd name="T0" fmla="*/ 88 w 948"/>
                <a:gd name="T1" fmla="*/ 60 h 1060"/>
                <a:gd name="T2" fmla="*/ 77 w 948"/>
                <a:gd name="T3" fmla="*/ 63 h 1060"/>
                <a:gd name="T4" fmla="*/ 68 w 948"/>
                <a:gd name="T5" fmla="*/ 69 h 1060"/>
                <a:gd name="T6" fmla="*/ 62 w 948"/>
                <a:gd name="T7" fmla="*/ 77 h 1060"/>
                <a:gd name="T8" fmla="*/ 60 w 948"/>
                <a:gd name="T9" fmla="*/ 88 h 1060"/>
                <a:gd name="T10" fmla="*/ 60 w 948"/>
                <a:gd name="T11" fmla="*/ 971 h 1060"/>
                <a:gd name="T12" fmla="*/ 62 w 948"/>
                <a:gd name="T13" fmla="*/ 982 h 1060"/>
                <a:gd name="T14" fmla="*/ 68 w 948"/>
                <a:gd name="T15" fmla="*/ 992 h 1060"/>
                <a:gd name="T16" fmla="*/ 77 w 948"/>
                <a:gd name="T17" fmla="*/ 998 h 1060"/>
                <a:gd name="T18" fmla="*/ 88 w 948"/>
                <a:gd name="T19" fmla="*/ 1000 h 1060"/>
                <a:gd name="T20" fmla="*/ 859 w 948"/>
                <a:gd name="T21" fmla="*/ 1000 h 1060"/>
                <a:gd name="T22" fmla="*/ 870 w 948"/>
                <a:gd name="T23" fmla="*/ 998 h 1060"/>
                <a:gd name="T24" fmla="*/ 880 w 948"/>
                <a:gd name="T25" fmla="*/ 992 h 1060"/>
                <a:gd name="T26" fmla="*/ 886 w 948"/>
                <a:gd name="T27" fmla="*/ 982 h 1060"/>
                <a:gd name="T28" fmla="*/ 888 w 948"/>
                <a:gd name="T29" fmla="*/ 971 h 1060"/>
                <a:gd name="T30" fmla="*/ 888 w 948"/>
                <a:gd name="T31" fmla="*/ 88 h 1060"/>
                <a:gd name="T32" fmla="*/ 886 w 948"/>
                <a:gd name="T33" fmla="*/ 77 h 1060"/>
                <a:gd name="T34" fmla="*/ 880 w 948"/>
                <a:gd name="T35" fmla="*/ 69 h 1060"/>
                <a:gd name="T36" fmla="*/ 870 w 948"/>
                <a:gd name="T37" fmla="*/ 63 h 1060"/>
                <a:gd name="T38" fmla="*/ 859 w 948"/>
                <a:gd name="T39" fmla="*/ 60 h 1060"/>
                <a:gd name="T40" fmla="*/ 88 w 948"/>
                <a:gd name="T41" fmla="*/ 60 h 1060"/>
                <a:gd name="T42" fmla="*/ 88 w 948"/>
                <a:gd name="T43" fmla="*/ 1060 h 1060"/>
                <a:gd name="T44" fmla="*/ 79 w 948"/>
                <a:gd name="T45" fmla="*/ 1059 h 1060"/>
                <a:gd name="T46" fmla="*/ 62 w 948"/>
                <a:gd name="T47" fmla="*/ 1055 h 1060"/>
                <a:gd name="T48" fmla="*/ 46 w 948"/>
                <a:gd name="T49" fmla="*/ 1049 h 1060"/>
                <a:gd name="T50" fmla="*/ 32 w 948"/>
                <a:gd name="T51" fmla="*/ 1040 h 1060"/>
                <a:gd name="T52" fmla="*/ 20 w 948"/>
                <a:gd name="T53" fmla="*/ 1028 h 1060"/>
                <a:gd name="T54" fmla="*/ 11 w 948"/>
                <a:gd name="T55" fmla="*/ 1013 h 1060"/>
                <a:gd name="T56" fmla="*/ 4 w 948"/>
                <a:gd name="T57" fmla="*/ 998 h 1060"/>
                <a:gd name="T58" fmla="*/ 0 w 948"/>
                <a:gd name="T59" fmla="*/ 981 h 1060"/>
                <a:gd name="T60" fmla="*/ 0 w 948"/>
                <a:gd name="T61" fmla="*/ 88 h 1060"/>
                <a:gd name="T62" fmla="*/ 0 w 948"/>
                <a:gd name="T63" fmla="*/ 80 h 1060"/>
                <a:gd name="T64" fmla="*/ 4 w 948"/>
                <a:gd name="T65" fmla="*/ 63 h 1060"/>
                <a:gd name="T66" fmla="*/ 11 w 948"/>
                <a:gd name="T67" fmla="*/ 47 h 1060"/>
                <a:gd name="T68" fmla="*/ 20 w 948"/>
                <a:gd name="T69" fmla="*/ 33 h 1060"/>
                <a:gd name="T70" fmla="*/ 32 w 948"/>
                <a:gd name="T71" fmla="*/ 21 h 1060"/>
                <a:gd name="T72" fmla="*/ 46 w 948"/>
                <a:gd name="T73" fmla="*/ 11 h 1060"/>
                <a:gd name="T74" fmla="*/ 62 w 948"/>
                <a:gd name="T75" fmla="*/ 4 h 1060"/>
                <a:gd name="T76" fmla="*/ 79 w 948"/>
                <a:gd name="T77" fmla="*/ 0 h 1060"/>
                <a:gd name="T78" fmla="*/ 859 w 948"/>
                <a:gd name="T79" fmla="*/ 0 h 1060"/>
                <a:gd name="T80" fmla="*/ 869 w 948"/>
                <a:gd name="T81" fmla="*/ 0 h 1060"/>
                <a:gd name="T82" fmla="*/ 886 w 948"/>
                <a:gd name="T83" fmla="*/ 4 h 1060"/>
                <a:gd name="T84" fmla="*/ 901 w 948"/>
                <a:gd name="T85" fmla="*/ 11 h 1060"/>
                <a:gd name="T86" fmla="*/ 916 w 948"/>
                <a:gd name="T87" fmla="*/ 21 h 1060"/>
                <a:gd name="T88" fmla="*/ 928 w 948"/>
                <a:gd name="T89" fmla="*/ 33 h 1060"/>
                <a:gd name="T90" fmla="*/ 937 w 948"/>
                <a:gd name="T91" fmla="*/ 47 h 1060"/>
                <a:gd name="T92" fmla="*/ 943 w 948"/>
                <a:gd name="T93" fmla="*/ 63 h 1060"/>
                <a:gd name="T94" fmla="*/ 947 w 948"/>
                <a:gd name="T95" fmla="*/ 80 h 1060"/>
                <a:gd name="T96" fmla="*/ 948 w 948"/>
                <a:gd name="T97" fmla="*/ 971 h 1060"/>
                <a:gd name="T98" fmla="*/ 947 w 948"/>
                <a:gd name="T99" fmla="*/ 981 h 1060"/>
                <a:gd name="T100" fmla="*/ 943 w 948"/>
                <a:gd name="T101" fmla="*/ 998 h 1060"/>
                <a:gd name="T102" fmla="*/ 937 w 948"/>
                <a:gd name="T103" fmla="*/ 1013 h 1060"/>
                <a:gd name="T104" fmla="*/ 928 w 948"/>
                <a:gd name="T105" fmla="*/ 1028 h 1060"/>
                <a:gd name="T106" fmla="*/ 916 w 948"/>
                <a:gd name="T107" fmla="*/ 1040 h 1060"/>
                <a:gd name="T108" fmla="*/ 901 w 948"/>
                <a:gd name="T109" fmla="*/ 1049 h 1060"/>
                <a:gd name="T110" fmla="*/ 886 w 948"/>
                <a:gd name="T111" fmla="*/ 1055 h 1060"/>
                <a:gd name="T112" fmla="*/ 869 w 948"/>
                <a:gd name="T113" fmla="*/ 1059 h 1060"/>
                <a:gd name="T114" fmla="*/ 859 w 948"/>
                <a:gd name="T115" fmla="*/ 106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8" h="1060">
                  <a:moveTo>
                    <a:pt x="88" y="60"/>
                  </a:moveTo>
                  <a:lnTo>
                    <a:pt x="88" y="60"/>
                  </a:lnTo>
                  <a:lnTo>
                    <a:pt x="83" y="60"/>
                  </a:lnTo>
                  <a:lnTo>
                    <a:pt x="77" y="63"/>
                  </a:lnTo>
                  <a:lnTo>
                    <a:pt x="72" y="65"/>
                  </a:lnTo>
                  <a:lnTo>
                    <a:pt x="68" y="69"/>
                  </a:lnTo>
                  <a:lnTo>
                    <a:pt x="65" y="72"/>
                  </a:lnTo>
                  <a:lnTo>
                    <a:pt x="62" y="77"/>
                  </a:lnTo>
                  <a:lnTo>
                    <a:pt x="60" y="83"/>
                  </a:lnTo>
                  <a:lnTo>
                    <a:pt x="60" y="88"/>
                  </a:lnTo>
                  <a:lnTo>
                    <a:pt x="60" y="971"/>
                  </a:lnTo>
                  <a:lnTo>
                    <a:pt x="60" y="971"/>
                  </a:lnTo>
                  <a:lnTo>
                    <a:pt x="60" y="977"/>
                  </a:lnTo>
                  <a:lnTo>
                    <a:pt x="62" y="982"/>
                  </a:lnTo>
                  <a:lnTo>
                    <a:pt x="65" y="987"/>
                  </a:lnTo>
                  <a:lnTo>
                    <a:pt x="68" y="992"/>
                  </a:lnTo>
                  <a:lnTo>
                    <a:pt x="72" y="995"/>
                  </a:lnTo>
                  <a:lnTo>
                    <a:pt x="77" y="998"/>
                  </a:lnTo>
                  <a:lnTo>
                    <a:pt x="83" y="999"/>
                  </a:lnTo>
                  <a:lnTo>
                    <a:pt x="88" y="1000"/>
                  </a:lnTo>
                  <a:lnTo>
                    <a:pt x="859" y="1000"/>
                  </a:lnTo>
                  <a:lnTo>
                    <a:pt x="859" y="1000"/>
                  </a:lnTo>
                  <a:lnTo>
                    <a:pt x="865" y="999"/>
                  </a:lnTo>
                  <a:lnTo>
                    <a:pt x="870" y="998"/>
                  </a:lnTo>
                  <a:lnTo>
                    <a:pt x="875" y="995"/>
                  </a:lnTo>
                  <a:lnTo>
                    <a:pt x="880" y="992"/>
                  </a:lnTo>
                  <a:lnTo>
                    <a:pt x="883" y="987"/>
                  </a:lnTo>
                  <a:lnTo>
                    <a:pt x="886" y="982"/>
                  </a:lnTo>
                  <a:lnTo>
                    <a:pt x="887" y="977"/>
                  </a:lnTo>
                  <a:lnTo>
                    <a:pt x="888" y="971"/>
                  </a:lnTo>
                  <a:lnTo>
                    <a:pt x="888" y="88"/>
                  </a:lnTo>
                  <a:lnTo>
                    <a:pt x="888" y="88"/>
                  </a:lnTo>
                  <a:lnTo>
                    <a:pt x="887" y="83"/>
                  </a:lnTo>
                  <a:lnTo>
                    <a:pt x="886" y="77"/>
                  </a:lnTo>
                  <a:lnTo>
                    <a:pt x="883" y="72"/>
                  </a:lnTo>
                  <a:lnTo>
                    <a:pt x="880" y="69"/>
                  </a:lnTo>
                  <a:lnTo>
                    <a:pt x="875" y="65"/>
                  </a:lnTo>
                  <a:lnTo>
                    <a:pt x="870" y="63"/>
                  </a:lnTo>
                  <a:lnTo>
                    <a:pt x="865" y="60"/>
                  </a:lnTo>
                  <a:lnTo>
                    <a:pt x="859" y="60"/>
                  </a:lnTo>
                  <a:lnTo>
                    <a:pt x="88" y="60"/>
                  </a:lnTo>
                  <a:lnTo>
                    <a:pt x="88" y="60"/>
                  </a:lnTo>
                  <a:close/>
                  <a:moveTo>
                    <a:pt x="859" y="1060"/>
                  </a:moveTo>
                  <a:lnTo>
                    <a:pt x="88" y="1060"/>
                  </a:lnTo>
                  <a:lnTo>
                    <a:pt x="88" y="1060"/>
                  </a:lnTo>
                  <a:lnTo>
                    <a:pt x="79" y="1059"/>
                  </a:lnTo>
                  <a:lnTo>
                    <a:pt x="71" y="1058"/>
                  </a:lnTo>
                  <a:lnTo>
                    <a:pt x="62" y="1055"/>
                  </a:lnTo>
                  <a:lnTo>
                    <a:pt x="54" y="1053"/>
                  </a:lnTo>
                  <a:lnTo>
                    <a:pt x="46" y="1049"/>
                  </a:lnTo>
                  <a:lnTo>
                    <a:pt x="38" y="1044"/>
                  </a:lnTo>
                  <a:lnTo>
                    <a:pt x="32" y="1040"/>
                  </a:lnTo>
                  <a:lnTo>
                    <a:pt x="26" y="1034"/>
                  </a:lnTo>
                  <a:lnTo>
                    <a:pt x="20" y="1028"/>
                  </a:lnTo>
                  <a:lnTo>
                    <a:pt x="16" y="1020"/>
                  </a:lnTo>
                  <a:lnTo>
                    <a:pt x="11" y="1013"/>
                  </a:lnTo>
                  <a:lnTo>
                    <a:pt x="7" y="1006"/>
                  </a:lnTo>
                  <a:lnTo>
                    <a:pt x="4" y="998"/>
                  </a:lnTo>
                  <a:lnTo>
                    <a:pt x="2" y="989"/>
                  </a:lnTo>
                  <a:lnTo>
                    <a:pt x="0" y="981"/>
                  </a:lnTo>
                  <a:lnTo>
                    <a:pt x="0" y="97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7" y="54"/>
                  </a:lnTo>
                  <a:lnTo>
                    <a:pt x="11" y="47"/>
                  </a:lnTo>
                  <a:lnTo>
                    <a:pt x="16" y="39"/>
                  </a:lnTo>
                  <a:lnTo>
                    <a:pt x="20" y="33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8" y="16"/>
                  </a:lnTo>
                  <a:lnTo>
                    <a:pt x="46" y="11"/>
                  </a:lnTo>
                  <a:lnTo>
                    <a:pt x="54" y="8"/>
                  </a:lnTo>
                  <a:lnTo>
                    <a:pt x="62" y="4"/>
                  </a:lnTo>
                  <a:lnTo>
                    <a:pt x="71" y="3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69" y="0"/>
                  </a:lnTo>
                  <a:lnTo>
                    <a:pt x="877" y="3"/>
                  </a:lnTo>
                  <a:lnTo>
                    <a:pt x="886" y="4"/>
                  </a:lnTo>
                  <a:lnTo>
                    <a:pt x="894" y="8"/>
                  </a:lnTo>
                  <a:lnTo>
                    <a:pt x="901" y="11"/>
                  </a:lnTo>
                  <a:lnTo>
                    <a:pt x="908" y="16"/>
                  </a:lnTo>
                  <a:lnTo>
                    <a:pt x="916" y="21"/>
                  </a:lnTo>
                  <a:lnTo>
                    <a:pt x="922" y="27"/>
                  </a:lnTo>
                  <a:lnTo>
                    <a:pt x="928" y="33"/>
                  </a:lnTo>
                  <a:lnTo>
                    <a:pt x="932" y="39"/>
                  </a:lnTo>
                  <a:lnTo>
                    <a:pt x="937" y="47"/>
                  </a:lnTo>
                  <a:lnTo>
                    <a:pt x="941" y="54"/>
                  </a:lnTo>
                  <a:lnTo>
                    <a:pt x="943" y="63"/>
                  </a:lnTo>
                  <a:lnTo>
                    <a:pt x="946" y="71"/>
                  </a:lnTo>
                  <a:lnTo>
                    <a:pt x="947" y="80"/>
                  </a:lnTo>
                  <a:lnTo>
                    <a:pt x="948" y="88"/>
                  </a:lnTo>
                  <a:lnTo>
                    <a:pt x="948" y="971"/>
                  </a:lnTo>
                  <a:lnTo>
                    <a:pt x="948" y="971"/>
                  </a:lnTo>
                  <a:lnTo>
                    <a:pt x="947" y="981"/>
                  </a:lnTo>
                  <a:lnTo>
                    <a:pt x="946" y="989"/>
                  </a:lnTo>
                  <a:lnTo>
                    <a:pt x="943" y="998"/>
                  </a:lnTo>
                  <a:lnTo>
                    <a:pt x="941" y="1006"/>
                  </a:lnTo>
                  <a:lnTo>
                    <a:pt x="937" y="1013"/>
                  </a:lnTo>
                  <a:lnTo>
                    <a:pt x="932" y="1020"/>
                  </a:lnTo>
                  <a:lnTo>
                    <a:pt x="928" y="1028"/>
                  </a:lnTo>
                  <a:lnTo>
                    <a:pt x="922" y="1034"/>
                  </a:lnTo>
                  <a:lnTo>
                    <a:pt x="916" y="1040"/>
                  </a:lnTo>
                  <a:lnTo>
                    <a:pt x="908" y="1044"/>
                  </a:lnTo>
                  <a:lnTo>
                    <a:pt x="901" y="1049"/>
                  </a:lnTo>
                  <a:lnTo>
                    <a:pt x="894" y="1053"/>
                  </a:lnTo>
                  <a:lnTo>
                    <a:pt x="886" y="1055"/>
                  </a:lnTo>
                  <a:lnTo>
                    <a:pt x="877" y="1058"/>
                  </a:lnTo>
                  <a:lnTo>
                    <a:pt x="869" y="1059"/>
                  </a:lnTo>
                  <a:lnTo>
                    <a:pt x="859" y="1060"/>
                  </a:lnTo>
                  <a:lnTo>
                    <a:pt x="859" y="106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sz="2400" dirty="0"/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776538" y="2792413"/>
              <a:ext cx="263525" cy="263525"/>
            </a:xfrm>
            <a:custGeom>
              <a:avLst/>
              <a:gdLst>
                <a:gd name="T0" fmla="*/ 420 w 500"/>
                <a:gd name="T1" fmla="*/ 306 h 500"/>
                <a:gd name="T2" fmla="*/ 437 w 500"/>
                <a:gd name="T3" fmla="*/ 326 h 500"/>
                <a:gd name="T4" fmla="*/ 448 w 500"/>
                <a:gd name="T5" fmla="*/ 344 h 500"/>
                <a:gd name="T6" fmla="*/ 454 w 500"/>
                <a:gd name="T7" fmla="*/ 360 h 500"/>
                <a:gd name="T8" fmla="*/ 455 w 500"/>
                <a:gd name="T9" fmla="*/ 376 h 500"/>
                <a:gd name="T10" fmla="*/ 454 w 500"/>
                <a:gd name="T11" fmla="*/ 393 h 500"/>
                <a:gd name="T12" fmla="*/ 450 w 500"/>
                <a:gd name="T13" fmla="*/ 407 h 500"/>
                <a:gd name="T14" fmla="*/ 443 w 500"/>
                <a:gd name="T15" fmla="*/ 422 h 500"/>
                <a:gd name="T16" fmla="*/ 434 w 500"/>
                <a:gd name="T17" fmla="*/ 434 h 500"/>
                <a:gd name="T18" fmla="*/ 426 w 500"/>
                <a:gd name="T19" fmla="*/ 440 h 500"/>
                <a:gd name="T20" fmla="*/ 414 w 500"/>
                <a:gd name="T21" fmla="*/ 448 h 500"/>
                <a:gd name="T22" fmla="*/ 400 w 500"/>
                <a:gd name="T23" fmla="*/ 453 h 500"/>
                <a:gd name="T24" fmla="*/ 376 w 500"/>
                <a:gd name="T25" fmla="*/ 456 h 500"/>
                <a:gd name="T26" fmla="*/ 368 w 500"/>
                <a:gd name="T27" fmla="*/ 456 h 500"/>
                <a:gd name="T28" fmla="*/ 351 w 500"/>
                <a:gd name="T29" fmla="*/ 453 h 500"/>
                <a:gd name="T30" fmla="*/ 334 w 500"/>
                <a:gd name="T31" fmla="*/ 444 h 500"/>
                <a:gd name="T32" fmla="*/ 316 w 500"/>
                <a:gd name="T33" fmla="*/ 430 h 500"/>
                <a:gd name="T34" fmla="*/ 191 w 500"/>
                <a:gd name="T35" fmla="*/ 306 h 500"/>
                <a:gd name="T36" fmla="*/ 420 w 500"/>
                <a:gd name="T37" fmla="*/ 306 h 500"/>
                <a:gd name="T38" fmla="*/ 456 w 500"/>
                <a:gd name="T39" fmla="*/ 282 h 500"/>
                <a:gd name="T40" fmla="*/ 208 w 500"/>
                <a:gd name="T41" fmla="*/ 34 h 500"/>
                <a:gd name="T42" fmla="*/ 190 w 500"/>
                <a:gd name="T43" fmla="*/ 20 h 500"/>
                <a:gd name="T44" fmla="*/ 170 w 500"/>
                <a:gd name="T45" fmla="*/ 9 h 500"/>
                <a:gd name="T46" fmla="*/ 148 w 500"/>
                <a:gd name="T47" fmla="*/ 3 h 500"/>
                <a:gd name="T48" fmla="*/ 124 w 500"/>
                <a:gd name="T49" fmla="*/ 0 h 500"/>
                <a:gd name="T50" fmla="*/ 101 w 500"/>
                <a:gd name="T51" fmla="*/ 3 h 500"/>
                <a:gd name="T52" fmla="*/ 78 w 500"/>
                <a:gd name="T53" fmla="*/ 10 h 500"/>
                <a:gd name="T54" fmla="*/ 57 w 500"/>
                <a:gd name="T55" fmla="*/ 21 h 500"/>
                <a:gd name="T56" fmla="*/ 36 w 500"/>
                <a:gd name="T57" fmla="*/ 38 h 500"/>
                <a:gd name="T58" fmla="*/ 28 w 500"/>
                <a:gd name="T59" fmla="*/ 47 h 500"/>
                <a:gd name="T60" fmla="*/ 15 w 500"/>
                <a:gd name="T61" fmla="*/ 68 h 500"/>
                <a:gd name="T62" fmla="*/ 5 w 500"/>
                <a:gd name="T63" fmla="*/ 90 h 500"/>
                <a:gd name="T64" fmla="*/ 0 w 500"/>
                <a:gd name="T65" fmla="*/ 113 h 500"/>
                <a:gd name="T66" fmla="*/ 0 w 500"/>
                <a:gd name="T67" fmla="*/ 137 h 500"/>
                <a:gd name="T68" fmla="*/ 4 w 500"/>
                <a:gd name="T69" fmla="*/ 160 h 500"/>
                <a:gd name="T70" fmla="*/ 12 w 500"/>
                <a:gd name="T71" fmla="*/ 180 h 500"/>
                <a:gd name="T72" fmla="*/ 26 w 500"/>
                <a:gd name="T73" fmla="*/ 200 h 500"/>
                <a:gd name="T74" fmla="*/ 281 w 500"/>
                <a:gd name="T75" fmla="*/ 456 h 500"/>
                <a:gd name="T76" fmla="*/ 292 w 500"/>
                <a:gd name="T77" fmla="*/ 466 h 500"/>
                <a:gd name="T78" fmla="*/ 315 w 500"/>
                <a:gd name="T79" fmla="*/ 483 h 500"/>
                <a:gd name="T80" fmla="*/ 339 w 500"/>
                <a:gd name="T81" fmla="*/ 494 h 500"/>
                <a:gd name="T82" fmla="*/ 363 w 500"/>
                <a:gd name="T83" fmla="*/ 500 h 500"/>
                <a:gd name="T84" fmla="*/ 387 w 500"/>
                <a:gd name="T85" fmla="*/ 500 h 500"/>
                <a:gd name="T86" fmla="*/ 411 w 500"/>
                <a:gd name="T87" fmla="*/ 496 h 500"/>
                <a:gd name="T88" fmla="*/ 434 w 500"/>
                <a:gd name="T89" fmla="*/ 488 h 500"/>
                <a:gd name="T90" fmla="*/ 454 w 500"/>
                <a:gd name="T91" fmla="*/ 473 h 500"/>
                <a:gd name="T92" fmla="*/ 464 w 500"/>
                <a:gd name="T93" fmla="*/ 465 h 500"/>
                <a:gd name="T94" fmla="*/ 480 w 500"/>
                <a:gd name="T95" fmla="*/ 444 h 500"/>
                <a:gd name="T96" fmla="*/ 491 w 500"/>
                <a:gd name="T97" fmla="*/ 423 h 500"/>
                <a:gd name="T98" fmla="*/ 498 w 500"/>
                <a:gd name="T99" fmla="*/ 400 h 500"/>
                <a:gd name="T100" fmla="*/ 500 w 500"/>
                <a:gd name="T101" fmla="*/ 376 h 500"/>
                <a:gd name="T102" fmla="*/ 496 w 500"/>
                <a:gd name="T103" fmla="*/ 351 h 500"/>
                <a:gd name="T104" fmla="*/ 488 w 500"/>
                <a:gd name="T105" fmla="*/ 327 h 500"/>
                <a:gd name="T106" fmla="*/ 474 w 500"/>
                <a:gd name="T107" fmla="*/ 304 h 500"/>
                <a:gd name="T108" fmla="*/ 456 w 500"/>
                <a:gd name="T109" fmla="*/ 28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0" h="500">
                  <a:moveTo>
                    <a:pt x="420" y="306"/>
                  </a:moveTo>
                  <a:lnTo>
                    <a:pt x="420" y="306"/>
                  </a:lnTo>
                  <a:lnTo>
                    <a:pt x="429" y="316"/>
                  </a:lnTo>
                  <a:lnTo>
                    <a:pt x="437" y="326"/>
                  </a:lnTo>
                  <a:lnTo>
                    <a:pt x="443" y="335"/>
                  </a:lnTo>
                  <a:lnTo>
                    <a:pt x="448" y="344"/>
                  </a:lnTo>
                  <a:lnTo>
                    <a:pt x="452" y="352"/>
                  </a:lnTo>
                  <a:lnTo>
                    <a:pt x="454" y="360"/>
                  </a:lnTo>
                  <a:lnTo>
                    <a:pt x="455" y="369"/>
                  </a:lnTo>
                  <a:lnTo>
                    <a:pt x="455" y="376"/>
                  </a:lnTo>
                  <a:lnTo>
                    <a:pt x="455" y="376"/>
                  </a:lnTo>
                  <a:lnTo>
                    <a:pt x="454" y="393"/>
                  </a:lnTo>
                  <a:lnTo>
                    <a:pt x="453" y="400"/>
                  </a:lnTo>
                  <a:lnTo>
                    <a:pt x="450" y="407"/>
                  </a:lnTo>
                  <a:lnTo>
                    <a:pt x="447" y="414"/>
                  </a:lnTo>
                  <a:lnTo>
                    <a:pt x="443" y="422"/>
                  </a:lnTo>
                  <a:lnTo>
                    <a:pt x="438" y="428"/>
                  </a:lnTo>
                  <a:lnTo>
                    <a:pt x="434" y="434"/>
                  </a:lnTo>
                  <a:lnTo>
                    <a:pt x="434" y="434"/>
                  </a:lnTo>
                  <a:lnTo>
                    <a:pt x="426" y="440"/>
                  </a:lnTo>
                  <a:lnTo>
                    <a:pt x="420" y="443"/>
                  </a:lnTo>
                  <a:lnTo>
                    <a:pt x="414" y="448"/>
                  </a:lnTo>
                  <a:lnTo>
                    <a:pt x="407" y="450"/>
                  </a:lnTo>
                  <a:lnTo>
                    <a:pt x="400" y="453"/>
                  </a:lnTo>
                  <a:lnTo>
                    <a:pt x="392" y="455"/>
                  </a:lnTo>
                  <a:lnTo>
                    <a:pt x="376" y="456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59" y="454"/>
                  </a:lnTo>
                  <a:lnTo>
                    <a:pt x="351" y="453"/>
                  </a:lnTo>
                  <a:lnTo>
                    <a:pt x="342" y="449"/>
                  </a:lnTo>
                  <a:lnTo>
                    <a:pt x="334" y="444"/>
                  </a:lnTo>
                  <a:lnTo>
                    <a:pt x="326" y="437"/>
                  </a:lnTo>
                  <a:lnTo>
                    <a:pt x="316" y="430"/>
                  </a:lnTo>
                  <a:lnTo>
                    <a:pt x="306" y="420"/>
                  </a:lnTo>
                  <a:lnTo>
                    <a:pt x="191" y="306"/>
                  </a:lnTo>
                  <a:lnTo>
                    <a:pt x="305" y="191"/>
                  </a:lnTo>
                  <a:lnTo>
                    <a:pt x="420" y="306"/>
                  </a:lnTo>
                  <a:lnTo>
                    <a:pt x="420" y="306"/>
                  </a:lnTo>
                  <a:close/>
                  <a:moveTo>
                    <a:pt x="456" y="282"/>
                  </a:moveTo>
                  <a:lnTo>
                    <a:pt x="208" y="34"/>
                  </a:lnTo>
                  <a:lnTo>
                    <a:pt x="208" y="34"/>
                  </a:lnTo>
                  <a:lnTo>
                    <a:pt x="200" y="26"/>
                  </a:lnTo>
                  <a:lnTo>
                    <a:pt x="190" y="20"/>
                  </a:lnTo>
                  <a:lnTo>
                    <a:pt x="180" y="14"/>
                  </a:lnTo>
                  <a:lnTo>
                    <a:pt x="170" y="9"/>
                  </a:lnTo>
                  <a:lnTo>
                    <a:pt x="159" y="5"/>
                  </a:lnTo>
                  <a:lnTo>
                    <a:pt x="148" y="3"/>
                  </a:lnTo>
                  <a:lnTo>
                    <a:pt x="136" y="2"/>
                  </a:lnTo>
                  <a:lnTo>
                    <a:pt x="124" y="0"/>
                  </a:lnTo>
                  <a:lnTo>
                    <a:pt x="113" y="2"/>
                  </a:lnTo>
                  <a:lnTo>
                    <a:pt x="101" y="3"/>
                  </a:lnTo>
                  <a:lnTo>
                    <a:pt x="89" y="6"/>
                  </a:lnTo>
                  <a:lnTo>
                    <a:pt x="78" y="10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28" y="47"/>
                  </a:lnTo>
                  <a:lnTo>
                    <a:pt x="21" y="57"/>
                  </a:lnTo>
                  <a:lnTo>
                    <a:pt x="15" y="68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2" y="148"/>
                  </a:lnTo>
                  <a:lnTo>
                    <a:pt x="4" y="160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8" y="191"/>
                  </a:lnTo>
                  <a:lnTo>
                    <a:pt x="26" y="200"/>
                  </a:lnTo>
                  <a:lnTo>
                    <a:pt x="33" y="208"/>
                  </a:lnTo>
                  <a:lnTo>
                    <a:pt x="281" y="456"/>
                  </a:lnTo>
                  <a:lnTo>
                    <a:pt x="281" y="456"/>
                  </a:lnTo>
                  <a:lnTo>
                    <a:pt x="292" y="466"/>
                  </a:lnTo>
                  <a:lnTo>
                    <a:pt x="303" y="476"/>
                  </a:lnTo>
                  <a:lnTo>
                    <a:pt x="315" y="483"/>
                  </a:lnTo>
                  <a:lnTo>
                    <a:pt x="327" y="489"/>
                  </a:lnTo>
                  <a:lnTo>
                    <a:pt x="339" y="494"/>
                  </a:lnTo>
                  <a:lnTo>
                    <a:pt x="351" y="497"/>
                  </a:lnTo>
                  <a:lnTo>
                    <a:pt x="363" y="500"/>
                  </a:lnTo>
                  <a:lnTo>
                    <a:pt x="375" y="500"/>
                  </a:lnTo>
                  <a:lnTo>
                    <a:pt x="387" y="500"/>
                  </a:lnTo>
                  <a:lnTo>
                    <a:pt x="399" y="498"/>
                  </a:lnTo>
                  <a:lnTo>
                    <a:pt x="411" y="496"/>
                  </a:lnTo>
                  <a:lnTo>
                    <a:pt x="423" y="492"/>
                  </a:lnTo>
                  <a:lnTo>
                    <a:pt x="434" y="488"/>
                  </a:lnTo>
                  <a:lnTo>
                    <a:pt x="444" y="480"/>
                  </a:lnTo>
                  <a:lnTo>
                    <a:pt x="454" y="473"/>
                  </a:lnTo>
                  <a:lnTo>
                    <a:pt x="464" y="465"/>
                  </a:lnTo>
                  <a:lnTo>
                    <a:pt x="464" y="465"/>
                  </a:lnTo>
                  <a:lnTo>
                    <a:pt x="473" y="455"/>
                  </a:lnTo>
                  <a:lnTo>
                    <a:pt x="480" y="444"/>
                  </a:lnTo>
                  <a:lnTo>
                    <a:pt x="486" y="435"/>
                  </a:lnTo>
                  <a:lnTo>
                    <a:pt x="491" y="423"/>
                  </a:lnTo>
                  <a:lnTo>
                    <a:pt x="495" y="412"/>
                  </a:lnTo>
                  <a:lnTo>
                    <a:pt x="498" y="400"/>
                  </a:lnTo>
                  <a:lnTo>
                    <a:pt x="500" y="388"/>
                  </a:lnTo>
                  <a:lnTo>
                    <a:pt x="500" y="376"/>
                  </a:lnTo>
                  <a:lnTo>
                    <a:pt x="498" y="363"/>
                  </a:lnTo>
                  <a:lnTo>
                    <a:pt x="496" y="351"/>
                  </a:lnTo>
                  <a:lnTo>
                    <a:pt x="492" y="339"/>
                  </a:lnTo>
                  <a:lnTo>
                    <a:pt x="488" y="327"/>
                  </a:lnTo>
                  <a:lnTo>
                    <a:pt x="482" y="315"/>
                  </a:lnTo>
                  <a:lnTo>
                    <a:pt x="474" y="304"/>
                  </a:lnTo>
                  <a:lnTo>
                    <a:pt x="466" y="293"/>
                  </a:lnTo>
                  <a:lnTo>
                    <a:pt x="456" y="282"/>
                  </a:lnTo>
                  <a:lnTo>
                    <a:pt x="456" y="2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sz="2400"/>
            </a:p>
          </p:txBody>
        </p:sp>
        <p:sp>
          <p:nvSpPr>
            <p:cNvPr id="50" name="Freeform 9"/>
            <p:cNvSpPr>
              <a:spLocks noEditPoints="1"/>
            </p:cNvSpPr>
            <p:nvPr/>
          </p:nvSpPr>
          <p:spPr bwMode="auto">
            <a:xfrm>
              <a:off x="2865438" y="2636838"/>
              <a:ext cx="263525" cy="265113"/>
            </a:xfrm>
            <a:custGeom>
              <a:avLst/>
              <a:gdLst>
                <a:gd name="T0" fmla="*/ 420 w 500"/>
                <a:gd name="T1" fmla="*/ 306 h 499"/>
                <a:gd name="T2" fmla="*/ 437 w 500"/>
                <a:gd name="T3" fmla="*/ 325 h 499"/>
                <a:gd name="T4" fmla="*/ 448 w 500"/>
                <a:gd name="T5" fmla="*/ 343 h 499"/>
                <a:gd name="T6" fmla="*/ 454 w 500"/>
                <a:gd name="T7" fmla="*/ 358 h 499"/>
                <a:gd name="T8" fmla="*/ 455 w 500"/>
                <a:gd name="T9" fmla="*/ 375 h 499"/>
                <a:gd name="T10" fmla="*/ 454 w 500"/>
                <a:gd name="T11" fmla="*/ 392 h 499"/>
                <a:gd name="T12" fmla="*/ 450 w 500"/>
                <a:gd name="T13" fmla="*/ 406 h 499"/>
                <a:gd name="T14" fmla="*/ 443 w 500"/>
                <a:gd name="T15" fmla="*/ 420 h 499"/>
                <a:gd name="T16" fmla="*/ 434 w 500"/>
                <a:gd name="T17" fmla="*/ 433 h 499"/>
                <a:gd name="T18" fmla="*/ 426 w 500"/>
                <a:gd name="T19" fmla="*/ 438 h 499"/>
                <a:gd name="T20" fmla="*/ 414 w 500"/>
                <a:gd name="T21" fmla="*/ 446 h 499"/>
                <a:gd name="T22" fmla="*/ 400 w 500"/>
                <a:gd name="T23" fmla="*/ 452 h 499"/>
                <a:gd name="T24" fmla="*/ 376 w 500"/>
                <a:gd name="T25" fmla="*/ 456 h 499"/>
                <a:gd name="T26" fmla="*/ 368 w 500"/>
                <a:gd name="T27" fmla="*/ 454 h 499"/>
                <a:gd name="T28" fmla="*/ 351 w 500"/>
                <a:gd name="T29" fmla="*/ 451 h 499"/>
                <a:gd name="T30" fmla="*/ 334 w 500"/>
                <a:gd name="T31" fmla="*/ 442 h 499"/>
                <a:gd name="T32" fmla="*/ 316 w 500"/>
                <a:gd name="T33" fmla="*/ 429 h 499"/>
                <a:gd name="T34" fmla="*/ 191 w 500"/>
                <a:gd name="T35" fmla="*/ 304 h 499"/>
                <a:gd name="T36" fmla="*/ 420 w 500"/>
                <a:gd name="T37" fmla="*/ 306 h 499"/>
                <a:gd name="T38" fmla="*/ 456 w 500"/>
                <a:gd name="T39" fmla="*/ 280 h 499"/>
                <a:gd name="T40" fmla="*/ 208 w 500"/>
                <a:gd name="T41" fmla="*/ 32 h 499"/>
                <a:gd name="T42" fmla="*/ 190 w 500"/>
                <a:gd name="T43" fmla="*/ 18 h 499"/>
                <a:gd name="T44" fmla="*/ 170 w 500"/>
                <a:gd name="T45" fmla="*/ 8 h 499"/>
                <a:gd name="T46" fmla="*/ 148 w 500"/>
                <a:gd name="T47" fmla="*/ 2 h 499"/>
                <a:gd name="T48" fmla="*/ 124 w 500"/>
                <a:gd name="T49" fmla="*/ 0 h 499"/>
                <a:gd name="T50" fmla="*/ 101 w 500"/>
                <a:gd name="T51" fmla="*/ 2 h 499"/>
                <a:gd name="T52" fmla="*/ 78 w 500"/>
                <a:gd name="T53" fmla="*/ 9 h 499"/>
                <a:gd name="T54" fmla="*/ 57 w 500"/>
                <a:gd name="T55" fmla="*/ 20 h 499"/>
                <a:gd name="T56" fmla="*/ 36 w 500"/>
                <a:gd name="T57" fmla="*/ 37 h 499"/>
                <a:gd name="T58" fmla="*/ 28 w 500"/>
                <a:gd name="T59" fmla="*/ 46 h 499"/>
                <a:gd name="T60" fmla="*/ 15 w 500"/>
                <a:gd name="T61" fmla="*/ 67 h 499"/>
                <a:gd name="T62" fmla="*/ 5 w 500"/>
                <a:gd name="T63" fmla="*/ 90 h 499"/>
                <a:gd name="T64" fmla="*/ 0 w 500"/>
                <a:gd name="T65" fmla="*/ 112 h 499"/>
                <a:gd name="T66" fmla="*/ 0 w 500"/>
                <a:gd name="T67" fmla="*/ 135 h 499"/>
                <a:gd name="T68" fmla="*/ 5 w 500"/>
                <a:gd name="T69" fmla="*/ 158 h 499"/>
                <a:gd name="T70" fmla="*/ 12 w 500"/>
                <a:gd name="T71" fmla="*/ 180 h 499"/>
                <a:gd name="T72" fmla="*/ 26 w 500"/>
                <a:gd name="T73" fmla="*/ 199 h 499"/>
                <a:gd name="T74" fmla="*/ 281 w 500"/>
                <a:gd name="T75" fmla="*/ 456 h 499"/>
                <a:gd name="T76" fmla="*/ 292 w 500"/>
                <a:gd name="T77" fmla="*/ 465 h 499"/>
                <a:gd name="T78" fmla="*/ 315 w 500"/>
                <a:gd name="T79" fmla="*/ 481 h 499"/>
                <a:gd name="T80" fmla="*/ 339 w 500"/>
                <a:gd name="T81" fmla="*/ 492 h 499"/>
                <a:gd name="T82" fmla="*/ 363 w 500"/>
                <a:gd name="T83" fmla="*/ 498 h 499"/>
                <a:gd name="T84" fmla="*/ 387 w 500"/>
                <a:gd name="T85" fmla="*/ 499 h 499"/>
                <a:gd name="T86" fmla="*/ 411 w 500"/>
                <a:gd name="T87" fmla="*/ 495 h 499"/>
                <a:gd name="T88" fmla="*/ 434 w 500"/>
                <a:gd name="T89" fmla="*/ 486 h 499"/>
                <a:gd name="T90" fmla="*/ 454 w 500"/>
                <a:gd name="T91" fmla="*/ 472 h 499"/>
                <a:gd name="T92" fmla="*/ 464 w 500"/>
                <a:gd name="T93" fmla="*/ 464 h 499"/>
                <a:gd name="T94" fmla="*/ 480 w 500"/>
                <a:gd name="T95" fmla="*/ 444 h 499"/>
                <a:gd name="T96" fmla="*/ 491 w 500"/>
                <a:gd name="T97" fmla="*/ 422 h 499"/>
                <a:gd name="T98" fmla="*/ 498 w 500"/>
                <a:gd name="T99" fmla="*/ 399 h 499"/>
                <a:gd name="T100" fmla="*/ 500 w 500"/>
                <a:gd name="T101" fmla="*/ 374 h 499"/>
                <a:gd name="T102" fmla="*/ 496 w 500"/>
                <a:gd name="T103" fmla="*/ 350 h 499"/>
                <a:gd name="T104" fmla="*/ 488 w 500"/>
                <a:gd name="T105" fmla="*/ 326 h 499"/>
                <a:gd name="T106" fmla="*/ 474 w 500"/>
                <a:gd name="T107" fmla="*/ 303 h 499"/>
                <a:gd name="T108" fmla="*/ 456 w 500"/>
                <a:gd name="T109" fmla="*/ 28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0" h="499">
                  <a:moveTo>
                    <a:pt x="420" y="306"/>
                  </a:moveTo>
                  <a:lnTo>
                    <a:pt x="420" y="306"/>
                  </a:lnTo>
                  <a:lnTo>
                    <a:pt x="430" y="315"/>
                  </a:lnTo>
                  <a:lnTo>
                    <a:pt x="437" y="325"/>
                  </a:lnTo>
                  <a:lnTo>
                    <a:pt x="443" y="333"/>
                  </a:lnTo>
                  <a:lnTo>
                    <a:pt x="448" y="343"/>
                  </a:lnTo>
                  <a:lnTo>
                    <a:pt x="452" y="351"/>
                  </a:lnTo>
                  <a:lnTo>
                    <a:pt x="454" y="358"/>
                  </a:lnTo>
                  <a:lnTo>
                    <a:pt x="455" y="367"/>
                  </a:lnTo>
                  <a:lnTo>
                    <a:pt x="455" y="375"/>
                  </a:lnTo>
                  <a:lnTo>
                    <a:pt x="455" y="375"/>
                  </a:lnTo>
                  <a:lnTo>
                    <a:pt x="454" y="392"/>
                  </a:lnTo>
                  <a:lnTo>
                    <a:pt x="453" y="399"/>
                  </a:lnTo>
                  <a:lnTo>
                    <a:pt x="450" y="406"/>
                  </a:lnTo>
                  <a:lnTo>
                    <a:pt x="447" y="414"/>
                  </a:lnTo>
                  <a:lnTo>
                    <a:pt x="443" y="420"/>
                  </a:lnTo>
                  <a:lnTo>
                    <a:pt x="438" y="427"/>
                  </a:lnTo>
                  <a:lnTo>
                    <a:pt x="434" y="433"/>
                  </a:lnTo>
                  <a:lnTo>
                    <a:pt x="434" y="433"/>
                  </a:lnTo>
                  <a:lnTo>
                    <a:pt x="426" y="438"/>
                  </a:lnTo>
                  <a:lnTo>
                    <a:pt x="420" y="442"/>
                  </a:lnTo>
                  <a:lnTo>
                    <a:pt x="414" y="446"/>
                  </a:lnTo>
                  <a:lnTo>
                    <a:pt x="407" y="450"/>
                  </a:lnTo>
                  <a:lnTo>
                    <a:pt x="400" y="452"/>
                  </a:lnTo>
                  <a:lnTo>
                    <a:pt x="392" y="454"/>
                  </a:lnTo>
                  <a:lnTo>
                    <a:pt x="376" y="456"/>
                  </a:lnTo>
                  <a:lnTo>
                    <a:pt x="376" y="456"/>
                  </a:lnTo>
                  <a:lnTo>
                    <a:pt x="368" y="454"/>
                  </a:lnTo>
                  <a:lnTo>
                    <a:pt x="359" y="453"/>
                  </a:lnTo>
                  <a:lnTo>
                    <a:pt x="351" y="451"/>
                  </a:lnTo>
                  <a:lnTo>
                    <a:pt x="342" y="447"/>
                  </a:lnTo>
                  <a:lnTo>
                    <a:pt x="334" y="442"/>
                  </a:lnTo>
                  <a:lnTo>
                    <a:pt x="326" y="436"/>
                  </a:lnTo>
                  <a:lnTo>
                    <a:pt x="316" y="429"/>
                  </a:lnTo>
                  <a:lnTo>
                    <a:pt x="306" y="420"/>
                  </a:lnTo>
                  <a:lnTo>
                    <a:pt x="191" y="304"/>
                  </a:lnTo>
                  <a:lnTo>
                    <a:pt x="305" y="190"/>
                  </a:lnTo>
                  <a:lnTo>
                    <a:pt x="420" y="306"/>
                  </a:lnTo>
                  <a:lnTo>
                    <a:pt x="420" y="306"/>
                  </a:lnTo>
                  <a:close/>
                  <a:moveTo>
                    <a:pt x="456" y="280"/>
                  </a:moveTo>
                  <a:lnTo>
                    <a:pt x="208" y="32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0" y="18"/>
                  </a:lnTo>
                  <a:lnTo>
                    <a:pt x="180" y="13"/>
                  </a:lnTo>
                  <a:lnTo>
                    <a:pt x="170" y="8"/>
                  </a:lnTo>
                  <a:lnTo>
                    <a:pt x="159" y="4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3" y="1"/>
                  </a:lnTo>
                  <a:lnTo>
                    <a:pt x="101" y="2"/>
                  </a:lnTo>
                  <a:lnTo>
                    <a:pt x="89" y="4"/>
                  </a:lnTo>
                  <a:lnTo>
                    <a:pt x="78" y="9"/>
                  </a:lnTo>
                  <a:lnTo>
                    <a:pt x="68" y="14"/>
                  </a:lnTo>
                  <a:lnTo>
                    <a:pt x="57" y="20"/>
                  </a:lnTo>
                  <a:lnTo>
                    <a:pt x="46" y="28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8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5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9" y="169"/>
                  </a:lnTo>
                  <a:lnTo>
                    <a:pt x="12" y="180"/>
                  </a:lnTo>
                  <a:lnTo>
                    <a:pt x="18" y="189"/>
                  </a:lnTo>
                  <a:lnTo>
                    <a:pt x="26" y="199"/>
                  </a:lnTo>
                  <a:lnTo>
                    <a:pt x="33" y="207"/>
                  </a:lnTo>
                  <a:lnTo>
                    <a:pt x="281" y="456"/>
                  </a:lnTo>
                  <a:lnTo>
                    <a:pt x="281" y="456"/>
                  </a:lnTo>
                  <a:lnTo>
                    <a:pt x="292" y="465"/>
                  </a:lnTo>
                  <a:lnTo>
                    <a:pt x="303" y="474"/>
                  </a:lnTo>
                  <a:lnTo>
                    <a:pt x="315" y="481"/>
                  </a:lnTo>
                  <a:lnTo>
                    <a:pt x="327" y="487"/>
                  </a:lnTo>
                  <a:lnTo>
                    <a:pt x="339" y="492"/>
                  </a:lnTo>
                  <a:lnTo>
                    <a:pt x="351" y="495"/>
                  </a:lnTo>
                  <a:lnTo>
                    <a:pt x="363" y="498"/>
                  </a:lnTo>
                  <a:lnTo>
                    <a:pt x="375" y="499"/>
                  </a:lnTo>
                  <a:lnTo>
                    <a:pt x="387" y="499"/>
                  </a:lnTo>
                  <a:lnTo>
                    <a:pt x="399" y="498"/>
                  </a:lnTo>
                  <a:lnTo>
                    <a:pt x="411" y="495"/>
                  </a:lnTo>
                  <a:lnTo>
                    <a:pt x="423" y="490"/>
                  </a:lnTo>
                  <a:lnTo>
                    <a:pt x="434" y="486"/>
                  </a:lnTo>
                  <a:lnTo>
                    <a:pt x="444" y="480"/>
                  </a:lnTo>
                  <a:lnTo>
                    <a:pt x="454" y="472"/>
                  </a:lnTo>
                  <a:lnTo>
                    <a:pt x="464" y="464"/>
                  </a:lnTo>
                  <a:lnTo>
                    <a:pt x="464" y="464"/>
                  </a:lnTo>
                  <a:lnTo>
                    <a:pt x="473" y="454"/>
                  </a:lnTo>
                  <a:lnTo>
                    <a:pt x="480" y="444"/>
                  </a:lnTo>
                  <a:lnTo>
                    <a:pt x="486" y="433"/>
                  </a:lnTo>
                  <a:lnTo>
                    <a:pt x="491" y="422"/>
                  </a:lnTo>
                  <a:lnTo>
                    <a:pt x="495" y="410"/>
                  </a:lnTo>
                  <a:lnTo>
                    <a:pt x="498" y="399"/>
                  </a:lnTo>
                  <a:lnTo>
                    <a:pt x="500" y="387"/>
                  </a:lnTo>
                  <a:lnTo>
                    <a:pt x="500" y="374"/>
                  </a:lnTo>
                  <a:lnTo>
                    <a:pt x="498" y="362"/>
                  </a:lnTo>
                  <a:lnTo>
                    <a:pt x="496" y="350"/>
                  </a:lnTo>
                  <a:lnTo>
                    <a:pt x="492" y="338"/>
                  </a:lnTo>
                  <a:lnTo>
                    <a:pt x="488" y="326"/>
                  </a:lnTo>
                  <a:lnTo>
                    <a:pt x="482" y="314"/>
                  </a:lnTo>
                  <a:lnTo>
                    <a:pt x="474" y="303"/>
                  </a:lnTo>
                  <a:lnTo>
                    <a:pt x="466" y="291"/>
                  </a:lnTo>
                  <a:lnTo>
                    <a:pt x="456" y="280"/>
                  </a:lnTo>
                  <a:lnTo>
                    <a:pt x="456" y="2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sz="24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90413" y="5779284"/>
            <a:ext cx="336000" cy="336000"/>
            <a:chOff x="6823643" y="1201995"/>
            <a:chExt cx="280987" cy="309562"/>
          </a:xfrm>
        </p:grpSpPr>
        <p:sp>
          <p:nvSpPr>
            <p:cNvPr id="5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6823643" y="1205170"/>
              <a:ext cx="2809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chemeClr val="tx2"/>
                </a:solidFill>
              </a:endParaRPr>
            </a:p>
          </p:txBody>
        </p:sp>
        <p:sp>
          <p:nvSpPr>
            <p:cNvPr id="54" name="Freeform 67"/>
            <p:cNvSpPr>
              <a:spLocks noEditPoints="1"/>
            </p:cNvSpPr>
            <p:nvPr/>
          </p:nvSpPr>
          <p:spPr bwMode="auto">
            <a:xfrm>
              <a:off x="6823643" y="1201995"/>
              <a:ext cx="280987" cy="309562"/>
            </a:xfrm>
            <a:custGeom>
              <a:avLst/>
              <a:gdLst>
                <a:gd name="T0" fmla="*/ 1260 w 1260"/>
                <a:gd name="T1" fmla="*/ 254 h 1391"/>
                <a:gd name="T2" fmla="*/ 1015 w 1260"/>
                <a:gd name="T3" fmla="*/ 254 h 1391"/>
                <a:gd name="T4" fmla="*/ 1015 w 1260"/>
                <a:gd name="T5" fmla="*/ 425 h 1391"/>
                <a:gd name="T6" fmla="*/ 869 w 1260"/>
                <a:gd name="T7" fmla="*/ 764 h 1391"/>
                <a:gd name="T8" fmla="*/ 585 w 1260"/>
                <a:gd name="T9" fmla="*/ 582 h 1391"/>
                <a:gd name="T10" fmla="*/ 585 w 1260"/>
                <a:gd name="T11" fmla="*/ 764 h 1391"/>
                <a:gd name="T12" fmla="*/ 293 w 1260"/>
                <a:gd name="T13" fmla="*/ 582 h 1391"/>
                <a:gd name="T14" fmla="*/ 293 w 1260"/>
                <a:gd name="T15" fmla="*/ 764 h 1391"/>
                <a:gd name="T16" fmla="*/ 0 w 1260"/>
                <a:gd name="T17" fmla="*/ 582 h 1391"/>
                <a:gd name="T18" fmla="*/ 0 w 1260"/>
                <a:gd name="T19" fmla="*/ 1391 h 1391"/>
                <a:gd name="T20" fmla="*/ 1260 w 1260"/>
                <a:gd name="T21" fmla="*/ 1391 h 1391"/>
                <a:gd name="T22" fmla="*/ 1260 w 1260"/>
                <a:gd name="T23" fmla="*/ 254 h 1391"/>
                <a:gd name="T24" fmla="*/ 386 w 1260"/>
                <a:gd name="T25" fmla="*/ 1158 h 1391"/>
                <a:gd name="T26" fmla="*/ 119 w 1260"/>
                <a:gd name="T27" fmla="*/ 1158 h 1391"/>
                <a:gd name="T28" fmla="*/ 119 w 1260"/>
                <a:gd name="T29" fmla="*/ 909 h 1391"/>
                <a:gd name="T30" fmla="*/ 386 w 1260"/>
                <a:gd name="T31" fmla="*/ 909 h 1391"/>
                <a:gd name="T32" fmla="*/ 386 w 1260"/>
                <a:gd name="T33" fmla="*/ 1158 h 1391"/>
                <a:gd name="T34" fmla="*/ 763 w 1260"/>
                <a:gd name="T35" fmla="*/ 1158 h 1391"/>
                <a:gd name="T36" fmla="*/ 497 w 1260"/>
                <a:gd name="T37" fmla="*/ 1158 h 1391"/>
                <a:gd name="T38" fmla="*/ 497 w 1260"/>
                <a:gd name="T39" fmla="*/ 909 h 1391"/>
                <a:gd name="T40" fmla="*/ 763 w 1260"/>
                <a:gd name="T41" fmla="*/ 909 h 1391"/>
                <a:gd name="T42" fmla="*/ 763 w 1260"/>
                <a:gd name="T43" fmla="*/ 1158 h 1391"/>
                <a:gd name="T44" fmla="*/ 1141 w 1260"/>
                <a:gd name="T45" fmla="*/ 1158 h 1391"/>
                <a:gd name="T46" fmla="*/ 874 w 1260"/>
                <a:gd name="T47" fmla="*/ 1158 h 1391"/>
                <a:gd name="T48" fmla="*/ 874 w 1260"/>
                <a:gd name="T49" fmla="*/ 909 h 1391"/>
                <a:gd name="T50" fmla="*/ 1141 w 1260"/>
                <a:gd name="T51" fmla="*/ 909 h 1391"/>
                <a:gd name="T52" fmla="*/ 1141 w 1260"/>
                <a:gd name="T53" fmla="*/ 1158 h 1391"/>
                <a:gd name="T54" fmla="*/ 1091 w 1260"/>
                <a:gd name="T55" fmla="*/ 214 h 1391"/>
                <a:gd name="T56" fmla="*/ 916 w 1260"/>
                <a:gd name="T57" fmla="*/ 54 h 1391"/>
                <a:gd name="T58" fmla="*/ 845 w 1260"/>
                <a:gd name="T59" fmla="*/ 168 h 1391"/>
                <a:gd name="T60" fmla="*/ 627 w 1260"/>
                <a:gd name="T61" fmla="*/ 12 h 1391"/>
                <a:gd name="T62" fmla="*/ 531 w 1260"/>
                <a:gd name="T63" fmla="*/ 166 h 1391"/>
                <a:gd name="T64" fmla="*/ 676 w 1260"/>
                <a:gd name="T65" fmla="*/ 137 h 1391"/>
                <a:gd name="T66" fmla="*/ 865 w 1260"/>
                <a:gd name="T67" fmla="*/ 327 h 1391"/>
                <a:gd name="T68" fmla="*/ 974 w 1260"/>
                <a:gd name="T69" fmla="*/ 166 h 1391"/>
                <a:gd name="T70" fmla="*/ 1091 w 1260"/>
                <a:gd name="T71" fmla="*/ 214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0" h="1391">
                  <a:moveTo>
                    <a:pt x="1260" y="254"/>
                  </a:moveTo>
                  <a:cubicBezTo>
                    <a:pt x="1015" y="254"/>
                    <a:pt x="1015" y="254"/>
                    <a:pt x="1015" y="254"/>
                  </a:cubicBezTo>
                  <a:cubicBezTo>
                    <a:pt x="1015" y="425"/>
                    <a:pt x="1015" y="425"/>
                    <a:pt x="1015" y="425"/>
                  </a:cubicBezTo>
                  <a:cubicBezTo>
                    <a:pt x="869" y="764"/>
                    <a:pt x="869" y="764"/>
                    <a:pt x="869" y="764"/>
                  </a:cubicBezTo>
                  <a:cubicBezTo>
                    <a:pt x="585" y="582"/>
                    <a:pt x="585" y="582"/>
                    <a:pt x="585" y="582"/>
                  </a:cubicBezTo>
                  <a:cubicBezTo>
                    <a:pt x="585" y="764"/>
                    <a:pt x="585" y="764"/>
                    <a:pt x="585" y="764"/>
                  </a:cubicBezTo>
                  <a:cubicBezTo>
                    <a:pt x="293" y="582"/>
                    <a:pt x="293" y="582"/>
                    <a:pt x="293" y="582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0" y="1391"/>
                    <a:pt x="0" y="1391"/>
                    <a:pt x="0" y="1391"/>
                  </a:cubicBezTo>
                  <a:cubicBezTo>
                    <a:pt x="1260" y="1391"/>
                    <a:pt x="1260" y="1391"/>
                    <a:pt x="1260" y="1391"/>
                  </a:cubicBezTo>
                  <a:lnTo>
                    <a:pt x="1260" y="254"/>
                  </a:lnTo>
                  <a:close/>
                  <a:moveTo>
                    <a:pt x="386" y="1158"/>
                  </a:moveTo>
                  <a:cubicBezTo>
                    <a:pt x="119" y="1158"/>
                    <a:pt x="119" y="1158"/>
                    <a:pt x="119" y="1158"/>
                  </a:cubicBezTo>
                  <a:cubicBezTo>
                    <a:pt x="119" y="909"/>
                    <a:pt x="119" y="909"/>
                    <a:pt x="119" y="909"/>
                  </a:cubicBezTo>
                  <a:cubicBezTo>
                    <a:pt x="386" y="909"/>
                    <a:pt x="386" y="909"/>
                    <a:pt x="386" y="909"/>
                  </a:cubicBezTo>
                  <a:lnTo>
                    <a:pt x="386" y="1158"/>
                  </a:lnTo>
                  <a:close/>
                  <a:moveTo>
                    <a:pt x="763" y="1158"/>
                  </a:moveTo>
                  <a:cubicBezTo>
                    <a:pt x="497" y="1158"/>
                    <a:pt x="497" y="1158"/>
                    <a:pt x="497" y="1158"/>
                  </a:cubicBezTo>
                  <a:cubicBezTo>
                    <a:pt x="497" y="909"/>
                    <a:pt x="497" y="909"/>
                    <a:pt x="497" y="909"/>
                  </a:cubicBezTo>
                  <a:cubicBezTo>
                    <a:pt x="763" y="909"/>
                    <a:pt x="763" y="909"/>
                    <a:pt x="763" y="909"/>
                  </a:cubicBezTo>
                  <a:lnTo>
                    <a:pt x="763" y="1158"/>
                  </a:lnTo>
                  <a:close/>
                  <a:moveTo>
                    <a:pt x="1141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4" y="909"/>
                    <a:pt x="874" y="909"/>
                    <a:pt x="874" y="909"/>
                  </a:cubicBezTo>
                  <a:cubicBezTo>
                    <a:pt x="1141" y="909"/>
                    <a:pt x="1141" y="909"/>
                    <a:pt x="1141" y="909"/>
                  </a:cubicBezTo>
                  <a:lnTo>
                    <a:pt x="1141" y="1158"/>
                  </a:lnTo>
                  <a:close/>
                  <a:moveTo>
                    <a:pt x="1091" y="214"/>
                  </a:moveTo>
                  <a:cubicBezTo>
                    <a:pt x="1091" y="214"/>
                    <a:pt x="973" y="44"/>
                    <a:pt x="916" y="54"/>
                  </a:cubicBezTo>
                  <a:cubicBezTo>
                    <a:pt x="860" y="65"/>
                    <a:pt x="883" y="165"/>
                    <a:pt x="845" y="168"/>
                  </a:cubicBezTo>
                  <a:cubicBezTo>
                    <a:pt x="810" y="171"/>
                    <a:pt x="711" y="0"/>
                    <a:pt x="627" y="12"/>
                  </a:cubicBezTo>
                  <a:cubicBezTo>
                    <a:pt x="543" y="25"/>
                    <a:pt x="531" y="166"/>
                    <a:pt x="531" y="166"/>
                  </a:cubicBezTo>
                  <a:cubicBezTo>
                    <a:pt x="531" y="166"/>
                    <a:pt x="605" y="81"/>
                    <a:pt x="676" y="137"/>
                  </a:cubicBezTo>
                  <a:cubicBezTo>
                    <a:pt x="748" y="195"/>
                    <a:pt x="794" y="332"/>
                    <a:pt x="865" y="327"/>
                  </a:cubicBezTo>
                  <a:cubicBezTo>
                    <a:pt x="935" y="321"/>
                    <a:pt x="922" y="202"/>
                    <a:pt x="974" y="166"/>
                  </a:cubicBezTo>
                  <a:cubicBezTo>
                    <a:pt x="1022" y="132"/>
                    <a:pt x="1091" y="214"/>
                    <a:pt x="1091" y="214"/>
                  </a:cubicBezTo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696760" y="3043771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6" name="Rounded Rectangle 55"/>
          <p:cNvSpPr/>
          <p:nvPr/>
        </p:nvSpPr>
        <p:spPr>
          <a:xfrm>
            <a:off x="6696760" y="3881181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7" name="Rounded Rectangle 56"/>
          <p:cNvSpPr/>
          <p:nvPr/>
        </p:nvSpPr>
        <p:spPr>
          <a:xfrm>
            <a:off x="6696760" y="4718592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8" name="Rounded Rectangle 57"/>
          <p:cNvSpPr/>
          <p:nvPr/>
        </p:nvSpPr>
        <p:spPr>
          <a:xfrm>
            <a:off x="6696760" y="5556001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6" name="Trapezoid 31"/>
          <p:cNvSpPr/>
          <p:nvPr/>
        </p:nvSpPr>
        <p:spPr>
          <a:xfrm flipV="1">
            <a:off x="7880978" y="2090143"/>
            <a:ext cx="1408109" cy="264000"/>
          </a:xfrm>
          <a:custGeom>
            <a:avLst/>
            <a:gdLst>
              <a:gd name="connsiteX0" fmla="*/ 0 w 464127"/>
              <a:gd name="connsiteY0" fmla="*/ 555362 h 555362"/>
              <a:gd name="connsiteX1" fmla="*/ 116032 w 464127"/>
              <a:gd name="connsiteY1" fmla="*/ 0 h 555362"/>
              <a:gd name="connsiteX2" fmla="*/ 348095 w 464127"/>
              <a:gd name="connsiteY2" fmla="*/ 0 h 555362"/>
              <a:gd name="connsiteX3" fmla="*/ 464127 w 464127"/>
              <a:gd name="connsiteY3" fmla="*/ 555362 h 555362"/>
              <a:gd name="connsiteX4" fmla="*/ 0 w 464127"/>
              <a:gd name="connsiteY4" fmla="*/ 555362 h 555362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55362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4" h="555362">
                <a:moveTo>
                  <a:pt x="0" y="511471"/>
                </a:moveTo>
                <a:cubicBezTo>
                  <a:pt x="148405" y="440955"/>
                  <a:pt x="128562" y="172929"/>
                  <a:pt x="167239" y="0"/>
                </a:cubicBezTo>
                <a:lnTo>
                  <a:pt x="399302" y="0"/>
                </a:lnTo>
                <a:cubicBezTo>
                  <a:pt x="447733" y="192436"/>
                  <a:pt x="437641" y="370241"/>
                  <a:pt x="544594" y="555362"/>
                </a:cubicBezTo>
                <a:lnTo>
                  <a:pt x="0" y="51147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7500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7" name="Trapezoid 31"/>
          <p:cNvSpPr/>
          <p:nvPr/>
        </p:nvSpPr>
        <p:spPr>
          <a:xfrm flipV="1">
            <a:off x="9431092" y="2090143"/>
            <a:ext cx="2158427" cy="264000"/>
          </a:xfrm>
          <a:custGeom>
            <a:avLst/>
            <a:gdLst>
              <a:gd name="connsiteX0" fmla="*/ 0 w 464127"/>
              <a:gd name="connsiteY0" fmla="*/ 555362 h 555362"/>
              <a:gd name="connsiteX1" fmla="*/ 116032 w 464127"/>
              <a:gd name="connsiteY1" fmla="*/ 0 h 555362"/>
              <a:gd name="connsiteX2" fmla="*/ 348095 w 464127"/>
              <a:gd name="connsiteY2" fmla="*/ 0 h 555362"/>
              <a:gd name="connsiteX3" fmla="*/ 464127 w 464127"/>
              <a:gd name="connsiteY3" fmla="*/ 555362 h 555362"/>
              <a:gd name="connsiteX4" fmla="*/ 0 w 464127"/>
              <a:gd name="connsiteY4" fmla="*/ 555362 h 555362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55362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4" h="555362">
                <a:moveTo>
                  <a:pt x="0" y="511471"/>
                </a:moveTo>
                <a:cubicBezTo>
                  <a:pt x="148405" y="440955"/>
                  <a:pt x="128562" y="172929"/>
                  <a:pt x="167239" y="0"/>
                </a:cubicBezTo>
                <a:lnTo>
                  <a:pt x="399302" y="0"/>
                </a:lnTo>
                <a:cubicBezTo>
                  <a:pt x="447733" y="192436"/>
                  <a:pt x="437641" y="370241"/>
                  <a:pt x="544594" y="555362"/>
                </a:cubicBezTo>
                <a:lnTo>
                  <a:pt x="0" y="51147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7500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823177" y="2318853"/>
            <a:ext cx="1586656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33" dirty="0">
                <a:solidFill>
                  <a:srgbClr val="002060"/>
                </a:solidFill>
              </a:rPr>
              <a:t>Design &amp; Construction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603812" y="2318853"/>
            <a:ext cx="180576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33" dirty="0">
                <a:solidFill>
                  <a:srgbClr val="002060"/>
                </a:solidFill>
              </a:rPr>
              <a:t>Validation &amp; Regulatory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77320" y="1594091"/>
            <a:ext cx="5814481" cy="1037479"/>
          </a:xfrm>
          <a:prstGeom prst="roundRect">
            <a:avLst>
              <a:gd name="adj" fmla="val 14426"/>
            </a:avLst>
          </a:prstGeom>
          <a:solidFill>
            <a:srgbClr val="FFFFFF">
              <a:alpha val="8980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7" name="Right Arrow 106"/>
          <p:cNvSpPr/>
          <p:nvPr/>
        </p:nvSpPr>
        <p:spPr>
          <a:xfrm rot="10800000" flipH="1" flipV="1">
            <a:off x="755809" y="1789155"/>
            <a:ext cx="5059715" cy="288000"/>
          </a:xfrm>
          <a:prstGeom prst="rightArrow">
            <a:avLst/>
          </a:prstGeom>
          <a:gradFill flip="none" rotWithShape="1">
            <a:gsLst>
              <a:gs pos="50000">
                <a:srgbClr val="7DCEEC"/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 dirty="0"/>
          </a:p>
        </p:txBody>
      </p:sp>
      <p:sp>
        <p:nvSpPr>
          <p:cNvPr id="10" name="Rounded Rectangle 9"/>
          <p:cNvSpPr/>
          <p:nvPr/>
        </p:nvSpPr>
        <p:spPr>
          <a:xfrm>
            <a:off x="177319" y="2830041"/>
            <a:ext cx="5789164" cy="3655172"/>
          </a:xfrm>
          <a:prstGeom prst="roundRect">
            <a:avLst>
              <a:gd name="adj" fmla="val 3922"/>
            </a:avLst>
          </a:prstGeom>
          <a:solidFill>
            <a:srgbClr val="FFFFFF">
              <a:alpha val="8980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169697" y="2816494"/>
            <a:ext cx="340304" cy="3669029"/>
          </a:xfrm>
          <a:prstGeom prst="roundRect">
            <a:avLst>
              <a:gd name="adj" fmla="val 56420"/>
            </a:avLst>
          </a:prstGeom>
          <a:solidFill>
            <a:srgbClr val="009FDA">
              <a:alpha val="5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067" b="1" dirty="0">
                <a:solidFill>
                  <a:schemeClr val="bg1"/>
                </a:solidFill>
                <a:latin typeface="+mj-lt"/>
              </a:rPr>
              <a:t>Deep-dive  DFP Clayton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67524" y="3048851"/>
            <a:ext cx="484800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/>
              <a:t>The facility assembles and packages </a:t>
            </a:r>
            <a:r>
              <a:rPr lang="en-GB" sz="1333" b="1" dirty="0" err="1">
                <a:solidFill>
                  <a:schemeClr val="accent1"/>
                </a:solidFill>
              </a:rPr>
              <a:t>FlexPen</a:t>
            </a:r>
            <a:r>
              <a:rPr lang="en-GB" sz="1333" b="1" dirty="0">
                <a:solidFill>
                  <a:schemeClr val="accent1"/>
                </a:solidFill>
              </a:rPr>
              <a:t>®</a:t>
            </a:r>
            <a:r>
              <a:rPr lang="en-GB" sz="1333" dirty="0">
                <a:solidFill>
                  <a:schemeClr val="accent1"/>
                </a:solidFill>
              </a:rPr>
              <a:t> </a:t>
            </a:r>
            <a:r>
              <a:rPr lang="en-GB" sz="1333" dirty="0"/>
              <a:t>and </a:t>
            </a:r>
            <a:r>
              <a:rPr lang="en-GB" sz="1333" b="1" dirty="0">
                <a:solidFill>
                  <a:schemeClr val="accent1"/>
                </a:solidFill>
              </a:rPr>
              <a:t>FlexTouch® </a:t>
            </a:r>
            <a:r>
              <a:rPr lang="en-GB" sz="1333" dirty="0"/>
              <a:t>insulin delivery devices for the US market and EU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41981" y="4086366"/>
            <a:ext cx="48480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/>
              <a:t>The facility is currently employing </a:t>
            </a:r>
            <a:r>
              <a:rPr lang="en-GB" sz="1333" dirty="0">
                <a:solidFill>
                  <a:schemeClr val="accent1"/>
                </a:solidFill>
              </a:rPr>
              <a:t>~</a:t>
            </a:r>
            <a:r>
              <a:rPr lang="en-GB" sz="1333" b="1" dirty="0">
                <a:solidFill>
                  <a:schemeClr val="accent1"/>
                </a:solidFill>
              </a:rPr>
              <a:t>850 people</a:t>
            </a:r>
            <a:endParaRPr lang="en-GB" sz="1333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008164" y="4902902"/>
            <a:ext cx="48480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/>
              <a:t>Annually operation costs of </a:t>
            </a:r>
            <a:r>
              <a:rPr lang="en-GB" sz="1333" b="1" dirty="0">
                <a:solidFill>
                  <a:schemeClr val="accent1"/>
                </a:solidFill>
              </a:rPr>
              <a:t>~ 170mUSD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08164" y="5706220"/>
            <a:ext cx="48480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/>
              <a:t>Roughly </a:t>
            </a:r>
            <a:r>
              <a:rPr lang="en-GB" sz="1333" b="1" dirty="0">
                <a:solidFill>
                  <a:schemeClr val="accent1"/>
                </a:solidFill>
              </a:rPr>
              <a:t>450,000 square feet </a:t>
            </a:r>
            <a:r>
              <a:rPr lang="en-GB" sz="1333" dirty="0"/>
              <a:t>covering app. </a:t>
            </a:r>
            <a:r>
              <a:rPr lang="en-GB" sz="1333" b="1" dirty="0">
                <a:solidFill>
                  <a:schemeClr val="accent1"/>
                </a:solidFill>
              </a:rPr>
              <a:t>8 acres of land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59863" y="3043771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7" name="Rounded Rectangle 76"/>
          <p:cNvSpPr/>
          <p:nvPr/>
        </p:nvSpPr>
        <p:spPr>
          <a:xfrm>
            <a:off x="659863" y="3881181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8" name="Rounded Rectangle 77"/>
          <p:cNvSpPr/>
          <p:nvPr/>
        </p:nvSpPr>
        <p:spPr>
          <a:xfrm>
            <a:off x="659863" y="4718592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9" name="Rounded Rectangle 78"/>
          <p:cNvSpPr/>
          <p:nvPr/>
        </p:nvSpPr>
        <p:spPr>
          <a:xfrm>
            <a:off x="659863" y="5556001"/>
            <a:ext cx="5210800" cy="738664"/>
          </a:xfrm>
          <a:prstGeom prst="roundRect">
            <a:avLst/>
          </a:prstGeom>
          <a:noFill/>
          <a:ln w="9525">
            <a:solidFill>
              <a:schemeClr val="tx1">
                <a:alpha val="4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725297" y="4108628"/>
            <a:ext cx="336000" cy="336000"/>
            <a:chOff x="4652963" y="1230313"/>
            <a:chExt cx="301625" cy="273050"/>
          </a:xfrm>
        </p:grpSpPr>
        <p:sp>
          <p:nvSpPr>
            <p:cNvPr id="81" name="AutoShape 71"/>
            <p:cNvSpPr>
              <a:spLocks noChangeAspect="1" noChangeArrowheads="1" noTextEdit="1"/>
            </p:cNvSpPr>
            <p:nvPr/>
          </p:nvSpPr>
          <p:spPr bwMode="auto">
            <a:xfrm>
              <a:off x="4652963" y="1230313"/>
              <a:ext cx="3016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82" name="Freeform 73"/>
            <p:cNvSpPr>
              <a:spLocks noEditPoints="1"/>
            </p:cNvSpPr>
            <p:nvPr/>
          </p:nvSpPr>
          <p:spPr bwMode="auto">
            <a:xfrm>
              <a:off x="4652963" y="1230313"/>
              <a:ext cx="301625" cy="273050"/>
            </a:xfrm>
            <a:custGeom>
              <a:avLst/>
              <a:gdLst>
                <a:gd name="T0" fmla="*/ 766 w 1333"/>
                <a:gd name="T1" fmla="*/ 99 h 1208"/>
                <a:gd name="T2" fmla="*/ 568 w 1333"/>
                <a:gd name="T3" fmla="*/ 99 h 1208"/>
                <a:gd name="T4" fmla="*/ 713 w 1333"/>
                <a:gd name="T5" fmla="*/ 223 h 1208"/>
                <a:gd name="T6" fmla="*/ 466 w 1333"/>
                <a:gd name="T7" fmla="*/ 348 h 1208"/>
                <a:gd name="T8" fmla="*/ 405 w 1333"/>
                <a:gd name="T9" fmla="*/ 708 h 1208"/>
                <a:gd name="T10" fmla="*/ 525 w 1333"/>
                <a:gd name="T11" fmla="*/ 380 h 1208"/>
                <a:gd name="T12" fmla="*/ 452 w 1333"/>
                <a:gd name="T13" fmla="*/ 812 h 1208"/>
                <a:gd name="T14" fmla="*/ 546 w 1333"/>
                <a:gd name="T15" fmla="*/ 1150 h 1208"/>
                <a:gd name="T16" fmla="*/ 646 w 1333"/>
                <a:gd name="T17" fmla="*/ 1150 h 1208"/>
                <a:gd name="T18" fmla="*/ 687 w 1333"/>
                <a:gd name="T19" fmla="*/ 812 h 1208"/>
                <a:gd name="T20" fmla="*/ 738 w 1333"/>
                <a:gd name="T21" fmla="*/ 1208 h 1208"/>
                <a:gd name="T22" fmla="*/ 787 w 1333"/>
                <a:gd name="T23" fmla="*/ 812 h 1208"/>
                <a:gd name="T24" fmla="*/ 766 w 1333"/>
                <a:gd name="T25" fmla="*/ 380 h 1208"/>
                <a:gd name="T26" fmla="*/ 898 w 1333"/>
                <a:gd name="T27" fmla="*/ 714 h 1208"/>
                <a:gd name="T28" fmla="*/ 949 w 1333"/>
                <a:gd name="T29" fmla="*/ 650 h 1208"/>
                <a:gd name="T30" fmla="*/ 713 w 1333"/>
                <a:gd name="T31" fmla="*/ 223 h 1208"/>
                <a:gd name="T32" fmla="*/ 317 w 1333"/>
                <a:gd name="T33" fmla="*/ 99 h 1208"/>
                <a:gd name="T34" fmla="*/ 120 w 1333"/>
                <a:gd name="T35" fmla="*/ 99 h 1208"/>
                <a:gd name="T36" fmla="*/ 343 w 1333"/>
                <a:gd name="T37" fmla="*/ 380 h 1208"/>
                <a:gd name="T38" fmla="*/ 383 w 1333"/>
                <a:gd name="T39" fmla="*/ 502 h 1208"/>
                <a:gd name="T40" fmla="*/ 299 w 1333"/>
                <a:gd name="T41" fmla="*/ 223 h 1208"/>
                <a:gd name="T42" fmla="*/ 0 w 1333"/>
                <a:gd name="T43" fmla="*/ 350 h 1208"/>
                <a:gd name="T44" fmla="*/ 43 w 1333"/>
                <a:gd name="T45" fmla="*/ 713 h 1208"/>
                <a:gd name="T46" fmla="*/ 62 w 1333"/>
                <a:gd name="T47" fmla="*/ 380 h 1208"/>
                <a:gd name="T48" fmla="*/ 103 w 1333"/>
                <a:gd name="T49" fmla="*/ 1150 h 1208"/>
                <a:gd name="T50" fmla="*/ 202 w 1333"/>
                <a:gd name="T51" fmla="*/ 1150 h 1208"/>
                <a:gd name="T52" fmla="*/ 243 w 1333"/>
                <a:gd name="T53" fmla="*/ 703 h 1208"/>
                <a:gd name="T54" fmla="*/ 293 w 1333"/>
                <a:gd name="T55" fmla="*/ 1208 h 1208"/>
                <a:gd name="T56" fmla="*/ 343 w 1333"/>
                <a:gd name="T57" fmla="*/ 380 h 1208"/>
                <a:gd name="T58" fmla="*/ 1214 w 1333"/>
                <a:gd name="T59" fmla="*/ 99 h 1208"/>
                <a:gd name="T60" fmla="*/ 1016 w 1333"/>
                <a:gd name="T61" fmla="*/ 99 h 1208"/>
                <a:gd name="T62" fmla="*/ 991 w 1333"/>
                <a:gd name="T63" fmla="*/ 380 h 1208"/>
                <a:gd name="T64" fmla="*/ 1040 w 1333"/>
                <a:gd name="T65" fmla="*/ 1208 h 1208"/>
                <a:gd name="T66" fmla="*/ 1091 w 1333"/>
                <a:gd name="T67" fmla="*/ 703 h 1208"/>
                <a:gd name="T68" fmla="*/ 1131 w 1333"/>
                <a:gd name="T69" fmla="*/ 1150 h 1208"/>
                <a:gd name="T70" fmla="*/ 1231 w 1333"/>
                <a:gd name="T71" fmla="*/ 1150 h 1208"/>
                <a:gd name="T72" fmla="*/ 1272 w 1333"/>
                <a:gd name="T73" fmla="*/ 380 h 1208"/>
                <a:gd name="T74" fmla="*/ 1290 w 1333"/>
                <a:gd name="T75" fmla="*/ 713 h 1208"/>
                <a:gd name="T76" fmla="*/ 1333 w 1333"/>
                <a:gd name="T77" fmla="*/ 350 h 1208"/>
                <a:gd name="T78" fmla="*/ 1035 w 1333"/>
                <a:gd name="T79" fmla="*/ 223 h 1208"/>
                <a:gd name="T80" fmla="*/ 950 w 1333"/>
                <a:gd name="T81" fmla="*/ 502 h 1208"/>
                <a:gd name="T82" fmla="*/ 991 w 1333"/>
                <a:gd name="T83" fmla="*/ 38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3" h="1208">
                  <a:moveTo>
                    <a:pt x="667" y="198"/>
                  </a:moveTo>
                  <a:cubicBezTo>
                    <a:pt x="721" y="198"/>
                    <a:pt x="766" y="154"/>
                    <a:pt x="766" y="99"/>
                  </a:cubicBezTo>
                  <a:cubicBezTo>
                    <a:pt x="766" y="45"/>
                    <a:pt x="721" y="0"/>
                    <a:pt x="667" y="0"/>
                  </a:cubicBezTo>
                  <a:cubicBezTo>
                    <a:pt x="612" y="0"/>
                    <a:pt x="568" y="45"/>
                    <a:pt x="568" y="99"/>
                  </a:cubicBezTo>
                  <a:cubicBezTo>
                    <a:pt x="568" y="154"/>
                    <a:pt x="612" y="198"/>
                    <a:pt x="667" y="198"/>
                  </a:cubicBezTo>
                  <a:close/>
                  <a:moveTo>
                    <a:pt x="713" y="223"/>
                  </a:moveTo>
                  <a:cubicBezTo>
                    <a:pt x="709" y="223"/>
                    <a:pt x="624" y="223"/>
                    <a:pt x="620" y="223"/>
                  </a:cubicBezTo>
                  <a:cubicBezTo>
                    <a:pt x="550" y="223"/>
                    <a:pt x="482" y="280"/>
                    <a:pt x="466" y="348"/>
                  </a:cubicBezTo>
                  <a:cubicBezTo>
                    <a:pt x="458" y="382"/>
                    <a:pt x="395" y="609"/>
                    <a:pt x="385" y="650"/>
                  </a:cubicBezTo>
                  <a:cubicBezTo>
                    <a:pt x="379" y="673"/>
                    <a:pt x="382" y="703"/>
                    <a:pt x="405" y="708"/>
                  </a:cubicBezTo>
                  <a:cubicBezTo>
                    <a:pt x="415" y="710"/>
                    <a:pt x="423" y="712"/>
                    <a:pt x="436" y="714"/>
                  </a:cubicBezTo>
                  <a:cubicBezTo>
                    <a:pt x="443" y="686"/>
                    <a:pt x="525" y="380"/>
                    <a:pt x="525" y="380"/>
                  </a:cubicBezTo>
                  <a:cubicBezTo>
                    <a:pt x="568" y="380"/>
                    <a:pt x="568" y="380"/>
                    <a:pt x="568" y="380"/>
                  </a:cubicBezTo>
                  <a:cubicBezTo>
                    <a:pt x="452" y="812"/>
                    <a:pt x="452" y="812"/>
                    <a:pt x="452" y="812"/>
                  </a:cubicBezTo>
                  <a:cubicBezTo>
                    <a:pt x="546" y="812"/>
                    <a:pt x="546" y="812"/>
                    <a:pt x="546" y="812"/>
                  </a:cubicBezTo>
                  <a:cubicBezTo>
                    <a:pt x="546" y="812"/>
                    <a:pt x="546" y="1129"/>
                    <a:pt x="546" y="1150"/>
                  </a:cubicBezTo>
                  <a:cubicBezTo>
                    <a:pt x="546" y="1182"/>
                    <a:pt x="564" y="1208"/>
                    <a:pt x="596" y="1208"/>
                  </a:cubicBezTo>
                  <a:cubicBezTo>
                    <a:pt x="628" y="1208"/>
                    <a:pt x="646" y="1182"/>
                    <a:pt x="646" y="1150"/>
                  </a:cubicBezTo>
                  <a:cubicBezTo>
                    <a:pt x="646" y="1102"/>
                    <a:pt x="646" y="812"/>
                    <a:pt x="646" y="812"/>
                  </a:cubicBezTo>
                  <a:cubicBezTo>
                    <a:pt x="687" y="812"/>
                    <a:pt x="687" y="812"/>
                    <a:pt x="687" y="812"/>
                  </a:cubicBezTo>
                  <a:cubicBezTo>
                    <a:pt x="687" y="812"/>
                    <a:pt x="687" y="1102"/>
                    <a:pt x="687" y="1150"/>
                  </a:cubicBezTo>
                  <a:cubicBezTo>
                    <a:pt x="687" y="1182"/>
                    <a:pt x="706" y="1208"/>
                    <a:pt x="738" y="1208"/>
                  </a:cubicBezTo>
                  <a:cubicBezTo>
                    <a:pt x="770" y="1208"/>
                    <a:pt x="787" y="1182"/>
                    <a:pt x="787" y="1150"/>
                  </a:cubicBezTo>
                  <a:cubicBezTo>
                    <a:pt x="787" y="1129"/>
                    <a:pt x="787" y="812"/>
                    <a:pt x="787" y="812"/>
                  </a:cubicBezTo>
                  <a:cubicBezTo>
                    <a:pt x="882" y="812"/>
                    <a:pt x="882" y="812"/>
                    <a:pt x="882" y="812"/>
                  </a:cubicBezTo>
                  <a:cubicBezTo>
                    <a:pt x="766" y="380"/>
                    <a:pt x="766" y="380"/>
                    <a:pt x="766" y="380"/>
                  </a:cubicBezTo>
                  <a:cubicBezTo>
                    <a:pt x="808" y="380"/>
                    <a:pt x="808" y="380"/>
                    <a:pt x="808" y="380"/>
                  </a:cubicBezTo>
                  <a:cubicBezTo>
                    <a:pt x="808" y="380"/>
                    <a:pt x="890" y="686"/>
                    <a:pt x="898" y="714"/>
                  </a:cubicBezTo>
                  <a:cubicBezTo>
                    <a:pt x="911" y="712"/>
                    <a:pt x="918" y="710"/>
                    <a:pt x="928" y="708"/>
                  </a:cubicBezTo>
                  <a:cubicBezTo>
                    <a:pt x="952" y="703"/>
                    <a:pt x="954" y="673"/>
                    <a:pt x="949" y="650"/>
                  </a:cubicBezTo>
                  <a:cubicBezTo>
                    <a:pt x="938" y="609"/>
                    <a:pt x="876" y="382"/>
                    <a:pt x="868" y="348"/>
                  </a:cubicBezTo>
                  <a:cubicBezTo>
                    <a:pt x="852" y="280"/>
                    <a:pt x="783" y="223"/>
                    <a:pt x="713" y="223"/>
                  </a:cubicBezTo>
                  <a:close/>
                  <a:moveTo>
                    <a:pt x="218" y="198"/>
                  </a:moveTo>
                  <a:cubicBezTo>
                    <a:pt x="273" y="198"/>
                    <a:pt x="317" y="154"/>
                    <a:pt x="317" y="99"/>
                  </a:cubicBezTo>
                  <a:cubicBezTo>
                    <a:pt x="317" y="45"/>
                    <a:pt x="273" y="0"/>
                    <a:pt x="218" y="0"/>
                  </a:cubicBezTo>
                  <a:cubicBezTo>
                    <a:pt x="164" y="0"/>
                    <a:pt x="120" y="45"/>
                    <a:pt x="120" y="99"/>
                  </a:cubicBezTo>
                  <a:cubicBezTo>
                    <a:pt x="120" y="154"/>
                    <a:pt x="164" y="198"/>
                    <a:pt x="218" y="198"/>
                  </a:cubicBezTo>
                  <a:close/>
                  <a:moveTo>
                    <a:pt x="343" y="380"/>
                  </a:moveTo>
                  <a:cubicBezTo>
                    <a:pt x="383" y="380"/>
                    <a:pt x="383" y="380"/>
                    <a:pt x="383" y="380"/>
                  </a:cubicBezTo>
                  <a:cubicBezTo>
                    <a:pt x="383" y="428"/>
                    <a:pt x="383" y="468"/>
                    <a:pt x="383" y="502"/>
                  </a:cubicBezTo>
                  <a:cubicBezTo>
                    <a:pt x="435" y="307"/>
                    <a:pt x="435" y="307"/>
                    <a:pt x="435" y="307"/>
                  </a:cubicBezTo>
                  <a:cubicBezTo>
                    <a:pt x="412" y="258"/>
                    <a:pt x="353" y="223"/>
                    <a:pt x="299" y="223"/>
                  </a:cubicBezTo>
                  <a:cubicBezTo>
                    <a:pt x="264" y="223"/>
                    <a:pt x="181" y="223"/>
                    <a:pt x="147" y="223"/>
                  </a:cubicBezTo>
                  <a:cubicBezTo>
                    <a:pt x="77" y="223"/>
                    <a:pt x="0" y="280"/>
                    <a:pt x="0" y="350"/>
                  </a:cubicBezTo>
                  <a:cubicBezTo>
                    <a:pt x="0" y="386"/>
                    <a:pt x="0" y="645"/>
                    <a:pt x="0" y="669"/>
                  </a:cubicBezTo>
                  <a:cubicBezTo>
                    <a:pt x="0" y="693"/>
                    <a:pt x="19" y="713"/>
                    <a:pt x="43" y="713"/>
                  </a:cubicBezTo>
                  <a:cubicBezTo>
                    <a:pt x="52" y="713"/>
                    <a:pt x="48" y="713"/>
                    <a:pt x="62" y="713"/>
                  </a:cubicBezTo>
                  <a:cubicBezTo>
                    <a:pt x="62" y="685"/>
                    <a:pt x="62" y="380"/>
                    <a:pt x="62" y="380"/>
                  </a:cubicBezTo>
                  <a:cubicBezTo>
                    <a:pt x="103" y="380"/>
                    <a:pt x="103" y="380"/>
                    <a:pt x="103" y="380"/>
                  </a:cubicBezTo>
                  <a:cubicBezTo>
                    <a:pt x="103" y="380"/>
                    <a:pt x="103" y="1102"/>
                    <a:pt x="103" y="1150"/>
                  </a:cubicBezTo>
                  <a:cubicBezTo>
                    <a:pt x="103" y="1182"/>
                    <a:pt x="120" y="1208"/>
                    <a:pt x="152" y="1208"/>
                  </a:cubicBezTo>
                  <a:cubicBezTo>
                    <a:pt x="184" y="1208"/>
                    <a:pt x="202" y="1182"/>
                    <a:pt x="202" y="1150"/>
                  </a:cubicBezTo>
                  <a:cubicBezTo>
                    <a:pt x="202" y="1102"/>
                    <a:pt x="202" y="703"/>
                    <a:pt x="202" y="703"/>
                  </a:cubicBezTo>
                  <a:cubicBezTo>
                    <a:pt x="243" y="703"/>
                    <a:pt x="243" y="703"/>
                    <a:pt x="243" y="703"/>
                  </a:cubicBezTo>
                  <a:cubicBezTo>
                    <a:pt x="243" y="703"/>
                    <a:pt x="243" y="1102"/>
                    <a:pt x="243" y="1150"/>
                  </a:cubicBezTo>
                  <a:cubicBezTo>
                    <a:pt x="243" y="1182"/>
                    <a:pt x="261" y="1208"/>
                    <a:pt x="293" y="1208"/>
                  </a:cubicBezTo>
                  <a:cubicBezTo>
                    <a:pt x="325" y="1208"/>
                    <a:pt x="343" y="1182"/>
                    <a:pt x="343" y="1150"/>
                  </a:cubicBezTo>
                  <a:cubicBezTo>
                    <a:pt x="343" y="1124"/>
                    <a:pt x="343" y="380"/>
                    <a:pt x="343" y="380"/>
                  </a:cubicBezTo>
                  <a:close/>
                  <a:moveTo>
                    <a:pt x="1115" y="198"/>
                  </a:moveTo>
                  <a:cubicBezTo>
                    <a:pt x="1170" y="198"/>
                    <a:pt x="1214" y="154"/>
                    <a:pt x="1214" y="99"/>
                  </a:cubicBezTo>
                  <a:cubicBezTo>
                    <a:pt x="1214" y="45"/>
                    <a:pt x="1170" y="0"/>
                    <a:pt x="1115" y="0"/>
                  </a:cubicBezTo>
                  <a:cubicBezTo>
                    <a:pt x="1060" y="0"/>
                    <a:pt x="1016" y="45"/>
                    <a:pt x="1016" y="99"/>
                  </a:cubicBezTo>
                  <a:cubicBezTo>
                    <a:pt x="1016" y="154"/>
                    <a:pt x="1060" y="198"/>
                    <a:pt x="1115" y="198"/>
                  </a:cubicBezTo>
                  <a:close/>
                  <a:moveTo>
                    <a:pt x="991" y="380"/>
                  </a:moveTo>
                  <a:cubicBezTo>
                    <a:pt x="991" y="380"/>
                    <a:pt x="991" y="1124"/>
                    <a:pt x="991" y="1150"/>
                  </a:cubicBezTo>
                  <a:cubicBezTo>
                    <a:pt x="991" y="1182"/>
                    <a:pt x="1008" y="1208"/>
                    <a:pt x="1040" y="1208"/>
                  </a:cubicBezTo>
                  <a:cubicBezTo>
                    <a:pt x="1073" y="1208"/>
                    <a:pt x="1091" y="1182"/>
                    <a:pt x="1091" y="1150"/>
                  </a:cubicBezTo>
                  <a:cubicBezTo>
                    <a:pt x="1091" y="1102"/>
                    <a:pt x="1091" y="703"/>
                    <a:pt x="1091" y="703"/>
                  </a:cubicBezTo>
                  <a:cubicBezTo>
                    <a:pt x="1131" y="703"/>
                    <a:pt x="1131" y="703"/>
                    <a:pt x="1131" y="703"/>
                  </a:cubicBezTo>
                  <a:cubicBezTo>
                    <a:pt x="1131" y="703"/>
                    <a:pt x="1131" y="1102"/>
                    <a:pt x="1131" y="1150"/>
                  </a:cubicBezTo>
                  <a:cubicBezTo>
                    <a:pt x="1131" y="1182"/>
                    <a:pt x="1149" y="1208"/>
                    <a:pt x="1181" y="1208"/>
                  </a:cubicBezTo>
                  <a:cubicBezTo>
                    <a:pt x="1213" y="1208"/>
                    <a:pt x="1231" y="1182"/>
                    <a:pt x="1231" y="1150"/>
                  </a:cubicBezTo>
                  <a:cubicBezTo>
                    <a:pt x="1231" y="1102"/>
                    <a:pt x="1231" y="380"/>
                    <a:pt x="1231" y="380"/>
                  </a:cubicBezTo>
                  <a:cubicBezTo>
                    <a:pt x="1272" y="380"/>
                    <a:pt x="1272" y="380"/>
                    <a:pt x="1272" y="380"/>
                  </a:cubicBezTo>
                  <a:cubicBezTo>
                    <a:pt x="1272" y="380"/>
                    <a:pt x="1272" y="685"/>
                    <a:pt x="1272" y="713"/>
                  </a:cubicBezTo>
                  <a:cubicBezTo>
                    <a:pt x="1285" y="713"/>
                    <a:pt x="1281" y="713"/>
                    <a:pt x="1290" y="713"/>
                  </a:cubicBezTo>
                  <a:cubicBezTo>
                    <a:pt x="1314" y="713"/>
                    <a:pt x="1333" y="693"/>
                    <a:pt x="1333" y="669"/>
                  </a:cubicBezTo>
                  <a:cubicBezTo>
                    <a:pt x="1333" y="645"/>
                    <a:pt x="1333" y="386"/>
                    <a:pt x="1333" y="350"/>
                  </a:cubicBezTo>
                  <a:cubicBezTo>
                    <a:pt x="1333" y="280"/>
                    <a:pt x="1257" y="223"/>
                    <a:pt x="1187" y="223"/>
                  </a:cubicBezTo>
                  <a:cubicBezTo>
                    <a:pt x="1153" y="223"/>
                    <a:pt x="1069" y="223"/>
                    <a:pt x="1035" y="223"/>
                  </a:cubicBezTo>
                  <a:cubicBezTo>
                    <a:pt x="980" y="223"/>
                    <a:pt x="922" y="258"/>
                    <a:pt x="899" y="307"/>
                  </a:cubicBezTo>
                  <a:cubicBezTo>
                    <a:pt x="950" y="502"/>
                    <a:pt x="950" y="502"/>
                    <a:pt x="950" y="502"/>
                  </a:cubicBezTo>
                  <a:cubicBezTo>
                    <a:pt x="950" y="468"/>
                    <a:pt x="950" y="428"/>
                    <a:pt x="950" y="380"/>
                  </a:cubicBezTo>
                  <a:cubicBezTo>
                    <a:pt x="991" y="380"/>
                    <a:pt x="991" y="380"/>
                    <a:pt x="991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25297" y="5764496"/>
            <a:ext cx="336000" cy="336000"/>
            <a:chOff x="6823643" y="1201995"/>
            <a:chExt cx="280987" cy="309562"/>
          </a:xfrm>
        </p:grpSpPr>
        <p:sp>
          <p:nvSpPr>
            <p:cNvPr id="84" name="AutoShape 65"/>
            <p:cNvSpPr>
              <a:spLocks noChangeAspect="1" noChangeArrowheads="1" noTextEdit="1"/>
            </p:cNvSpPr>
            <p:nvPr/>
          </p:nvSpPr>
          <p:spPr bwMode="auto">
            <a:xfrm>
              <a:off x="6823643" y="1205170"/>
              <a:ext cx="2809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chemeClr val="tx2"/>
                </a:solidFill>
              </a:endParaRPr>
            </a:p>
          </p:txBody>
        </p:sp>
        <p:sp>
          <p:nvSpPr>
            <p:cNvPr id="85" name="Freeform 67"/>
            <p:cNvSpPr>
              <a:spLocks noEditPoints="1"/>
            </p:cNvSpPr>
            <p:nvPr/>
          </p:nvSpPr>
          <p:spPr bwMode="auto">
            <a:xfrm>
              <a:off x="6823643" y="1201995"/>
              <a:ext cx="280987" cy="309562"/>
            </a:xfrm>
            <a:custGeom>
              <a:avLst/>
              <a:gdLst>
                <a:gd name="T0" fmla="*/ 1260 w 1260"/>
                <a:gd name="T1" fmla="*/ 254 h 1391"/>
                <a:gd name="T2" fmla="*/ 1015 w 1260"/>
                <a:gd name="T3" fmla="*/ 254 h 1391"/>
                <a:gd name="T4" fmla="*/ 1015 w 1260"/>
                <a:gd name="T5" fmla="*/ 425 h 1391"/>
                <a:gd name="T6" fmla="*/ 869 w 1260"/>
                <a:gd name="T7" fmla="*/ 764 h 1391"/>
                <a:gd name="T8" fmla="*/ 585 w 1260"/>
                <a:gd name="T9" fmla="*/ 582 h 1391"/>
                <a:gd name="T10" fmla="*/ 585 w 1260"/>
                <a:gd name="T11" fmla="*/ 764 h 1391"/>
                <a:gd name="T12" fmla="*/ 293 w 1260"/>
                <a:gd name="T13" fmla="*/ 582 h 1391"/>
                <a:gd name="T14" fmla="*/ 293 w 1260"/>
                <a:gd name="T15" fmla="*/ 764 h 1391"/>
                <a:gd name="T16" fmla="*/ 0 w 1260"/>
                <a:gd name="T17" fmla="*/ 582 h 1391"/>
                <a:gd name="T18" fmla="*/ 0 w 1260"/>
                <a:gd name="T19" fmla="*/ 1391 h 1391"/>
                <a:gd name="T20" fmla="*/ 1260 w 1260"/>
                <a:gd name="T21" fmla="*/ 1391 h 1391"/>
                <a:gd name="T22" fmla="*/ 1260 w 1260"/>
                <a:gd name="T23" fmla="*/ 254 h 1391"/>
                <a:gd name="T24" fmla="*/ 386 w 1260"/>
                <a:gd name="T25" fmla="*/ 1158 h 1391"/>
                <a:gd name="T26" fmla="*/ 119 w 1260"/>
                <a:gd name="T27" fmla="*/ 1158 h 1391"/>
                <a:gd name="T28" fmla="*/ 119 w 1260"/>
                <a:gd name="T29" fmla="*/ 909 h 1391"/>
                <a:gd name="T30" fmla="*/ 386 w 1260"/>
                <a:gd name="T31" fmla="*/ 909 h 1391"/>
                <a:gd name="T32" fmla="*/ 386 w 1260"/>
                <a:gd name="T33" fmla="*/ 1158 h 1391"/>
                <a:gd name="T34" fmla="*/ 763 w 1260"/>
                <a:gd name="T35" fmla="*/ 1158 h 1391"/>
                <a:gd name="T36" fmla="*/ 497 w 1260"/>
                <a:gd name="T37" fmla="*/ 1158 h 1391"/>
                <a:gd name="T38" fmla="*/ 497 w 1260"/>
                <a:gd name="T39" fmla="*/ 909 h 1391"/>
                <a:gd name="T40" fmla="*/ 763 w 1260"/>
                <a:gd name="T41" fmla="*/ 909 h 1391"/>
                <a:gd name="T42" fmla="*/ 763 w 1260"/>
                <a:gd name="T43" fmla="*/ 1158 h 1391"/>
                <a:gd name="T44" fmla="*/ 1141 w 1260"/>
                <a:gd name="T45" fmla="*/ 1158 h 1391"/>
                <a:gd name="T46" fmla="*/ 874 w 1260"/>
                <a:gd name="T47" fmla="*/ 1158 h 1391"/>
                <a:gd name="T48" fmla="*/ 874 w 1260"/>
                <a:gd name="T49" fmla="*/ 909 h 1391"/>
                <a:gd name="T50" fmla="*/ 1141 w 1260"/>
                <a:gd name="T51" fmla="*/ 909 h 1391"/>
                <a:gd name="T52" fmla="*/ 1141 w 1260"/>
                <a:gd name="T53" fmla="*/ 1158 h 1391"/>
                <a:gd name="T54" fmla="*/ 1091 w 1260"/>
                <a:gd name="T55" fmla="*/ 214 h 1391"/>
                <a:gd name="T56" fmla="*/ 916 w 1260"/>
                <a:gd name="T57" fmla="*/ 54 h 1391"/>
                <a:gd name="T58" fmla="*/ 845 w 1260"/>
                <a:gd name="T59" fmla="*/ 168 h 1391"/>
                <a:gd name="T60" fmla="*/ 627 w 1260"/>
                <a:gd name="T61" fmla="*/ 12 h 1391"/>
                <a:gd name="T62" fmla="*/ 531 w 1260"/>
                <a:gd name="T63" fmla="*/ 166 h 1391"/>
                <a:gd name="T64" fmla="*/ 676 w 1260"/>
                <a:gd name="T65" fmla="*/ 137 h 1391"/>
                <a:gd name="T66" fmla="*/ 865 w 1260"/>
                <a:gd name="T67" fmla="*/ 327 h 1391"/>
                <a:gd name="T68" fmla="*/ 974 w 1260"/>
                <a:gd name="T69" fmla="*/ 166 h 1391"/>
                <a:gd name="T70" fmla="*/ 1091 w 1260"/>
                <a:gd name="T71" fmla="*/ 214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0" h="1391">
                  <a:moveTo>
                    <a:pt x="1260" y="254"/>
                  </a:moveTo>
                  <a:cubicBezTo>
                    <a:pt x="1015" y="254"/>
                    <a:pt x="1015" y="254"/>
                    <a:pt x="1015" y="254"/>
                  </a:cubicBezTo>
                  <a:cubicBezTo>
                    <a:pt x="1015" y="425"/>
                    <a:pt x="1015" y="425"/>
                    <a:pt x="1015" y="425"/>
                  </a:cubicBezTo>
                  <a:cubicBezTo>
                    <a:pt x="869" y="764"/>
                    <a:pt x="869" y="764"/>
                    <a:pt x="869" y="764"/>
                  </a:cubicBezTo>
                  <a:cubicBezTo>
                    <a:pt x="585" y="582"/>
                    <a:pt x="585" y="582"/>
                    <a:pt x="585" y="582"/>
                  </a:cubicBezTo>
                  <a:cubicBezTo>
                    <a:pt x="585" y="764"/>
                    <a:pt x="585" y="764"/>
                    <a:pt x="585" y="764"/>
                  </a:cubicBezTo>
                  <a:cubicBezTo>
                    <a:pt x="293" y="582"/>
                    <a:pt x="293" y="582"/>
                    <a:pt x="293" y="582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0" y="1391"/>
                    <a:pt x="0" y="1391"/>
                    <a:pt x="0" y="1391"/>
                  </a:cubicBezTo>
                  <a:cubicBezTo>
                    <a:pt x="1260" y="1391"/>
                    <a:pt x="1260" y="1391"/>
                    <a:pt x="1260" y="1391"/>
                  </a:cubicBezTo>
                  <a:lnTo>
                    <a:pt x="1260" y="254"/>
                  </a:lnTo>
                  <a:close/>
                  <a:moveTo>
                    <a:pt x="386" y="1158"/>
                  </a:moveTo>
                  <a:cubicBezTo>
                    <a:pt x="119" y="1158"/>
                    <a:pt x="119" y="1158"/>
                    <a:pt x="119" y="1158"/>
                  </a:cubicBezTo>
                  <a:cubicBezTo>
                    <a:pt x="119" y="909"/>
                    <a:pt x="119" y="909"/>
                    <a:pt x="119" y="909"/>
                  </a:cubicBezTo>
                  <a:cubicBezTo>
                    <a:pt x="386" y="909"/>
                    <a:pt x="386" y="909"/>
                    <a:pt x="386" y="909"/>
                  </a:cubicBezTo>
                  <a:lnTo>
                    <a:pt x="386" y="1158"/>
                  </a:lnTo>
                  <a:close/>
                  <a:moveTo>
                    <a:pt x="763" y="1158"/>
                  </a:moveTo>
                  <a:cubicBezTo>
                    <a:pt x="497" y="1158"/>
                    <a:pt x="497" y="1158"/>
                    <a:pt x="497" y="1158"/>
                  </a:cubicBezTo>
                  <a:cubicBezTo>
                    <a:pt x="497" y="909"/>
                    <a:pt x="497" y="909"/>
                    <a:pt x="497" y="909"/>
                  </a:cubicBezTo>
                  <a:cubicBezTo>
                    <a:pt x="763" y="909"/>
                    <a:pt x="763" y="909"/>
                    <a:pt x="763" y="909"/>
                  </a:cubicBezTo>
                  <a:lnTo>
                    <a:pt x="763" y="1158"/>
                  </a:lnTo>
                  <a:close/>
                  <a:moveTo>
                    <a:pt x="1141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4" y="909"/>
                    <a:pt x="874" y="909"/>
                    <a:pt x="874" y="909"/>
                  </a:cubicBezTo>
                  <a:cubicBezTo>
                    <a:pt x="1141" y="909"/>
                    <a:pt x="1141" y="909"/>
                    <a:pt x="1141" y="909"/>
                  </a:cubicBezTo>
                  <a:lnTo>
                    <a:pt x="1141" y="1158"/>
                  </a:lnTo>
                  <a:close/>
                  <a:moveTo>
                    <a:pt x="1091" y="214"/>
                  </a:moveTo>
                  <a:cubicBezTo>
                    <a:pt x="1091" y="214"/>
                    <a:pt x="973" y="44"/>
                    <a:pt x="916" y="54"/>
                  </a:cubicBezTo>
                  <a:cubicBezTo>
                    <a:pt x="860" y="65"/>
                    <a:pt x="883" y="165"/>
                    <a:pt x="845" y="168"/>
                  </a:cubicBezTo>
                  <a:cubicBezTo>
                    <a:pt x="810" y="171"/>
                    <a:pt x="711" y="0"/>
                    <a:pt x="627" y="12"/>
                  </a:cubicBezTo>
                  <a:cubicBezTo>
                    <a:pt x="543" y="25"/>
                    <a:pt x="531" y="166"/>
                    <a:pt x="531" y="166"/>
                  </a:cubicBezTo>
                  <a:cubicBezTo>
                    <a:pt x="531" y="166"/>
                    <a:pt x="605" y="81"/>
                    <a:pt x="676" y="137"/>
                  </a:cubicBezTo>
                  <a:cubicBezTo>
                    <a:pt x="748" y="195"/>
                    <a:pt x="794" y="332"/>
                    <a:pt x="865" y="327"/>
                  </a:cubicBezTo>
                  <a:cubicBezTo>
                    <a:pt x="935" y="321"/>
                    <a:pt x="922" y="202"/>
                    <a:pt x="974" y="166"/>
                  </a:cubicBezTo>
                  <a:cubicBezTo>
                    <a:pt x="1022" y="132"/>
                    <a:pt x="1091" y="214"/>
                    <a:pt x="1091" y="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25297" y="4919924"/>
            <a:ext cx="336000" cy="336000"/>
            <a:chOff x="6054778" y="1221600"/>
            <a:chExt cx="336549" cy="277813"/>
          </a:xfrm>
        </p:grpSpPr>
        <p:sp>
          <p:nvSpPr>
            <p:cNvPr id="88" name="AutoShape 68"/>
            <p:cNvSpPr>
              <a:spLocks noChangeAspect="1" noChangeArrowheads="1" noTextEdit="1"/>
            </p:cNvSpPr>
            <p:nvPr/>
          </p:nvSpPr>
          <p:spPr bwMode="auto">
            <a:xfrm>
              <a:off x="6054778" y="1221600"/>
              <a:ext cx="3254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6054778" y="1358125"/>
              <a:ext cx="336549" cy="141288"/>
            </a:xfrm>
            <a:custGeom>
              <a:avLst/>
              <a:gdLst>
                <a:gd name="T0" fmla="*/ 0 w 1508"/>
                <a:gd name="T1" fmla="*/ 475 h 632"/>
                <a:gd name="T2" fmla="*/ 83 w 1508"/>
                <a:gd name="T3" fmla="*/ 403 h 632"/>
                <a:gd name="T4" fmla="*/ 720 w 1508"/>
                <a:gd name="T5" fmla="*/ 632 h 632"/>
                <a:gd name="T6" fmla="*/ 1408 w 1508"/>
                <a:gd name="T7" fmla="*/ 369 h 632"/>
                <a:gd name="T8" fmla="*/ 1337 w 1508"/>
                <a:gd name="T9" fmla="*/ 203 h 632"/>
                <a:gd name="T10" fmla="*/ 887 w 1508"/>
                <a:gd name="T11" fmla="*/ 349 h 632"/>
                <a:gd name="T12" fmla="*/ 730 w 1508"/>
                <a:gd name="T13" fmla="*/ 481 h 632"/>
                <a:gd name="T14" fmla="*/ 370 w 1508"/>
                <a:gd name="T15" fmla="*/ 346 h 632"/>
                <a:gd name="T16" fmla="*/ 389 w 1508"/>
                <a:gd name="T17" fmla="*/ 307 h 632"/>
                <a:gd name="T18" fmla="*/ 731 w 1508"/>
                <a:gd name="T19" fmla="*/ 434 h 632"/>
                <a:gd name="T20" fmla="*/ 792 w 1508"/>
                <a:gd name="T21" fmla="*/ 274 h 632"/>
                <a:gd name="T22" fmla="*/ 0 w 1508"/>
                <a:gd name="T23" fmla="*/ 60 h 632"/>
                <a:gd name="T24" fmla="*/ 0 w 1508"/>
                <a:gd name="T25" fmla="*/ 475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8" h="632">
                  <a:moveTo>
                    <a:pt x="0" y="475"/>
                  </a:moveTo>
                  <a:cubicBezTo>
                    <a:pt x="66" y="450"/>
                    <a:pt x="61" y="403"/>
                    <a:pt x="83" y="403"/>
                  </a:cubicBezTo>
                  <a:cubicBezTo>
                    <a:pt x="145" y="403"/>
                    <a:pt x="585" y="632"/>
                    <a:pt x="720" y="632"/>
                  </a:cubicBezTo>
                  <a:cubicBezTo>
                    <a:pt x="844" y="632"/>
                    <a:pt x="1408" y="369"/>
                    <a:pt x="1408" y="369"/>
                  </a:cubicBezTo>
                  <a:cubicBezTo>
                    <a:pt x="1508" y="332"/>
                    <a:pt x="1441" y="165"/>
                    <a:pt x="1337" y="203"/>
                  </a:cubicBezTo>
                  <a:cubicBezTo>
                    <a:pt x="887" y="349"/>
                    <a:pt x="887" y="349"/>
                    <a:pt x="887" y="349"/>
                  </a:cubicBezTo>
                  <a:cubicBezTo>
                    <a:pt x="877" y="448"/>
                    <a:pt x="792" y="494"/>
                    <a:pt x="730" y="481"/>
                  </a:cubicBezTo>
                  <a:cubicBezTo>
                    <a:pt x="678" y="471"/>
                    <a:pt x="370" y="346"/>
                    <a:pt x="370" y="346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731" y="434"/>
                    <a:pt x="731" y="434"/>
                    <a:pt x="731" y="434"/>
                  </a:cubicBezTo>
                  <a:cubicBezTo>
                    <a:pt x="815" y="457"/>
                    <a:pt x="897" y="323"/>
                    <a:pt x="792" y="274"/>
                  </a:cubicBezTo>
                  <a:cubicBezTo>
                    <a:pt x="372" y="76"/>
                    <a:pt x="272" y="0"/>
                    <a:pt x="0" y="60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0" name="Freeform 71"/>
            <p:cNvSpPr>
              <a:spLocks/>
            </p:cNvSpPr>
            <p:nvPr/>
          </p:nvSpPr>
          <p:spPr bwMode="auto">
            <a:xfrm>
              <a:off x="6200828" y="1380350"/>
              <a:ext cx="69850" cy="11113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5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5 w 310"/>
                <a:gd name="T17" fmla="*/ 52 h 52"/>
                <a:gd name="T18" fmla="*/ 25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1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2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1"/>
                    <a:pt x="11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6200828" y="1340663"/>
              <a:ext cx="69850" cy="11113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1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2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2" name="Freeform 73"/>
            <p:cNvSpPr>
              <a:spLocks/>
            </p:cNvSpPr>
            <p:nvPr/>
          </p:nvSpPr>
          <p:spPr bwMode="auto">
            <a:xfrm>
              <a:off x="6200828" y="1321613"/>
              <a:ext cx="69850" cy="11113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0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1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6200828" y="1359713"/>
              <a:ext cx="69850" cy="12700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0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1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4" name="Freeform 75"/>
            <p:cNvSpPr>
              <a:spLocks/>
            </p:cNvSpPr>
            <p:nvPr/>
          </p:nvSpPr>
          <p:spPr bwMode="auto">
            <a:xfrm>
              <a:off x="6280203" y="1340663"/>
              <a:ext cx="69850" cy="11113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1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2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5" name="Freeform 76"/>
            <p:cNvSpPr>
              <a:spLocks/>
            </p:cNvSpPr>
            <p:nvPr/>
          </p:nvSpPr>
          <p:spPr bwMode="auto">
            <a:xfrm>
              <a:off x="6280203" y="1359713"/>
              <a:ext cx="69850" cy="12700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0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1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6" name="Freeform 77"/>
            <p:cNvSpPr>
              <a:spLocks/>
            </p:cNvSpPr>
            <p:nvPr/>
          </p:nvSpPr>
          <p:spPr bwMode="auto">
            <a:xfrm>
              <a:off x="6280203" y="1380350"/>
              <a:ext cx="69850" cy="11113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1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2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6280203" y="1300975"/>
              <a:ext cx="69850" cy="11113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0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2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8" name="Freeform 79"/>
            <p:cNvSpPr>
              <a:spLocks/>
            </p:cNvSpPr>
            <p:nvPr/>
          </p:nvSpPr>
          <p:spPr bwMode="auto">
            <a:xfrm>
              <a:off x="6280203" y="1321613"/>
              <a:ext cx="69850" cy="11113"/>
            </a:xfrm>
            <a:custGeom>
              <a:avLst/>
              <a:gdLst>
                <a:gd name="T0" fmla="*/ 284 w 310"/>
                <a:gd name="T1" fmla="*/ 52 h 52"/>
                <a:gd name="T2" fmla="*/ 310 w 310"/>
                <a:gd name="T3" fmla="*/ 26 h 52"/>
                <a:gd name="T4" fmla="*/ 310 w 310"/>
                <a:gd name="T5" fmla="*/ 26 h 52"/>
                <a:gd name="T6" fmla="*/ 284 w 310"/>
                <a:gd name="T7" fmla="*/ 0 h 52"/>
                <a:gd name="T8" fmla="*/ 284 w 310"/>
                <a:gd name="T9" fmla="*/ 0 h 52"/>
                <a:gd name="T10" fmla="*/ 26 w 310"/>
                <a:gd name="T11" fmla="*/ 0 h 52"/>
                <a:gd name="T12" fmla="*/ 0 w 310"/>
                <a:gd name="T13" fmla="*/ 26 h 52"/>
                <a:gd name="T14" fmla="*/ 0 w 310"/>
                <a:gd name="T15" fmla="*/ 26 h 52"/>
                <a:gd name="T16" fmla="*/ 26 w 310"/>
                <a:gd name="T17" fmla="*/ 52 h 52"/>
                <a:gd name="T18" fmla="*/ 26 w 310"/>
                <a:gd name="T19" fmla="*/ 52 h 52"/>
                <a:gd name="T20" fmla="*/ 284 w 310"/>
                <a:gd name="T21" fmla="*/ 52 h 52"/>
                <a:gd name="T22" fmla="*/ 284 w 310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2">
                  <a:moveTo>
                    <a:pt x="284" y="52"/>
                  </a:moveTo>
                  <a:cubicBezTo>
                    <a:pt x="298" y="52"/>
                    <a:pt x="310" y="40"/>
                    <a:pt x="310" y="26"/>
                  </a:cubicBezTo>
                  <a:cubicBezTo>
                    <a:pt x="310" y="26"/>
                    <a:pt x="310" y="26"/>
                    <a:pt x="310" y="26"/>
                  </a:cubicBezTo>
                  <a:cubicBezTo>
                    <a:pt x="310" y="11"/>
                    <a:pt x="298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4" y="52"/>
                    <a:pt x="284" y="52"/>
                    <a:pt x="28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auto">
            <a:xfrm>
              <a:off x="6280203" y="1221600"/>
              <a:ext cx="68262" cy="68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96871" y="3316671"/>
            <a:ext cx="372533" cy="241301"/>
            <a:chOff x="1064538" y="1285209"/>
            <a:chExt cx="279400" cy="180976"/>
          </a:xfrm>
        </p:grpSpPr>
        <p:sp>
          <p:nvSpPr>
            <p:cNvPr id="10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064538" y="1285209"/>
              <a:ext cx="2794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1237576" y="1397922"/>
              <a:ext cx="44450" cy="68263"/>
            </a:xfrm>
            <a:custGeom>
              <a:avLst/>
              <a:gdLst>
                <a:gd name="T0" fmla="*/ 115 w 199"/>
                <a:gd name="T1" fmla="*/ 61 h 304"/>
                <a:gd name="T2" fmla="*/ 104 w 199"/>
                <a:gd name="T3" fmla="*/ 0 h 304"/>
                <a:gd name="T4" fmla="*/ 95 w 199"/>
                <a:gd name="T5" fmla="*/ 0 h 304"/>
                <a:gd name="T6" fmla="*/ 84 w 199"/>
                <a:gd name="T7" fmla="*/ 61 h 304"/>
                <a:gd name="T8" fmla="*/ 85 w 199"/>
                <a:gd name="T9" fmla="*/ 61 h 304"/>
                <a:gd name="T10" fmla="*/ 39 w 199"/>
                <a:gd name="T11" fmla="*/ 72 h 304"/>
                <a:gd name="T12" fmla="*/ 30 w 199"/>
                <a:gd name="T13" fmla="*/ 86 h 304"/>
                <a:gd name="T14" fmla="*/ 28 w 199"/>
                <a:gd name="T15" fmla="*/ 129 h 304"/>
                <a:gd name="T16" fmla="*/ 12 w 199"/>
                <a:gd name="T17" fmla="*/ 137 h 304"/>
                <a:gd name="T18" fmla="*/ 0 w 199"/>
                <a:gd name="T19" fmla="*/ 277 h 304"/>
                <a:gd name="T20" fmla="*/ 89 w 199"/>
                <a:gd name="T21" fmla="*/ 304 h 304"/>
                <a:gd name="T22" fmla="*/ 89 w 199"/>
                <a:gd name="T23" fmla="*/ 304 h 304"/>
                <a:gd name="T24" fmla="*/ 102 w 199"/>
                <a:gd name="T25" fmla="*/ 304 h 304"/>
                <a:gd name="T26" fmla="*/ 107 w 199"/>
                <a:gd name="T27" fmla="*/ 304 h 304"/>
                <a:gd name="T28" fmla="*/ 116 w 199"/>
                <a:gd name="T29" fmla="*/ 303 h 304"/>
                <a:gd name="T30" fmla="*/ 199 w 199"/>
                <a:gd name="T31" fmla="*/ 277 h 304"/>
                <a:gd name="T32" fmla="*/ 186 w 199"/>
                <a:gd name="T33" fmla="*/ 137 h 304"/>
                <a:gd name="T34" fmla="*/ 171 w 199"/>
                <a:gd name="T35" fmla="*/ 129 h 304"/>
                <a:gd name="T36" fmla="*/ 169 w 199"/>
                <a:gd name="T37" fmla="*/ 86 h 304"/>
                <a:gd name="T38" fmla="*/ 160 w 199"/>
                <a:gd name="T39" fmla="*/ 72 h 304"/>
                <a:gd name="T40" fmla="*/ 113 w 199"/>
                <a:gd name="T41" fmla="*/ 6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04">
                  <a:moveTo>
                    <a:pt x="115" y="61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52" y="63"/>
                    <a:pt x="39" y="72"/>
                    <a:pt x="39" y="72"/>
                  </a:cubicBezTo>
                  <a:cubicBezTo>
                    <a:pt x="30" y="76"/>
                    <a:pt x="30" y="86"/>
                    <a:pt x="30" y="86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5" y="129"/>
                    <a:pt x="12" y="137"/>
                    <a:pt x="12" y="13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34" y="295"/>
                    <a:pt x="61" y="302"/>
                    <a:pt x="89" y="304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93" y="304"/>
                    <a:pt x="98" y="304"/>
                    <a:pt x="102" y="304"/>
                  </a:cubicBezTo>
                  <a:cubicBezTo>
                    <a:pt x="104" y="304"/>
                    <a:pt x="105" y="304"/>
                    <a:pt x="107" y="304"/>
                  </a:cubicBezTo>
                  <a:cubicBezTo>
                    <a:pt x="110" y="304"/>
                    <a:pt x="113" y="303"/>
                    <a:pt x="116" y="303"/>
                  </a:cubicBezTo>
                  <a:cubicBezTo>
                    <a:pt x="142" y="301"/>
                    <a:pt x="168" y="293"/>
                    <a:pt x="199" y="277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6" y="137"/>
                    <a:pt x="183" y="129"/>
                    <a:pt x="171" y="129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76"/>
                    <a:pt x="160" y="72"/>
                  </a:cubicBezTo>
                  <a:cubicBezTo>
                    <a:pt x="160" y="72"/>
                    <a:pt x="146" y="63"/>
                    <a:pt x="113" y="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4" name="Freeform 18"/>
            <p:cNvSpPr>
              <a:spLocks noEditPoints="1"/>
            </p:cNvSpPr>
            <p:nvPr/>
          </p:nvSpPr>
          <p:spPr bwMode="auto">
            <a:xfrm>
              <a:off x="1064538" y="1285209"/>
              <a:ext cx="279400" cy="142875"/>
            </a:xfrm>
            <a:custGeom>
              <a:avLst/>
              <a:gdLst>
                <a:gd name="T0" fmla="*/ 1163 w 1252"/>
                <a:gd name="T1" fmla="*/ 0 h 639"/>
                <a:gd name="T2" fmla="*/ 1132 w 1252"/>
                <a:gd name="T3" fmla="*/ 6 h 639"/>
                <a:gd name="T4" fmla="*/ 527 w 1252"/>
                <a:gd name="T5" fmla="*/ 223 h 639"/>
                <a:gd name="T6" fmla="*/ 488 w 1252"/>
                <a:gd name="T7" fmla="*/ 263 h 639"/>
                <a:gd name="T8" fmla="*/ 106 w 1252"/>
                <a:gd name="T9" fmla="*/ 417 h 639"/>
                <a:gd name="T10" fmla="*/ 64 w 1252"/>
                <a:gd name="T11" fmla="*/ 463 h 639"/>
                <a:gd name="T12" fmla="*/ 30 w 1252"/>
                <a:gd name="T13" fmla="*/ 479 h 639"/>
                <a:gd name="T14" fmla="*/ 0 w 1252"/>
                <a:gd name="T15" fmla="*/ 541 h 639"/>
                <a:gd name="T16" fmla="*/ 100 w 1252"/>
                <a:gd name="T17" fmla="*/ 627 h 639"/>
                <a:gd name="T18" fmla="*/ 119 w 1252"/>
                <a:gd name="T19" fmla="*/ 620 h 639"/>
                <a:gd name="T20" fmla="*/ 143 w 1252"/>
                <a:gd name="T21" fmla="*/ 624 h 639"/>
                <a:gd name="T22" fmla="*/ 171 w 1252"/>
                <a:gd name="T23" fmla="*/ 617 h 639"/>
                <a:gd name="T24" fmla="*/ 172 w 1252"/>
                <a:gd name="T25" fmla="*/ 617 h 639"/>
                <a:gd name="T26" fmla="*/ 571 w 1252"/>
                <a:gd name="T27" fmla="*/ 454 h 639"/>
                <a:gd name="T28" fmla="*/ 591 w 1252"/>
                <a:gd name="T29" fmla="*/ 457 h 639"/>
                <a:gd name="T30" fmla="*/ 626 w 1252"/>
                <a:gd name="T31" fmla="*/ 450 h 639"/>
                <a:gd name="T32" fmla="*/ 1185 w 1252"/>
                <a:gd name="T33" fmla="*/ 192 h 639"/>
                <a:gd name="T34" fmla="*/ 1224 w 1252"/>
                <a:gd name="T35" fmla="*/ 166 h 639"/>
                <a:gd name="T36" fmla="*/ 1252 w 1252"/>
                <a:gd name="T37" fmla="*/ 102 h 639"/>
                <a:gd name="T38" fmla="*/ 1163 w 1252"/>
                <a:gd name="T39" fmla="*/ 0 h 639"/>
                <a:gd name="T40" fmla="*/ 369 w 1252"/>
                <a:gd name="T41" fmla="*/ 508 h 639"/>
                <a:gd name="T42" fmla="*/ 299 w 1252"/>
                <a:gd name="T43" fmla="*/ 536 h 639"/>
                <a:gd name="T44" fmla="*/ 285 w 1252"/>
                <a:gd name="T45" fmla="*/ 515 h 639"/>
                <a:gd name="T46" fmla="*/ 274 w 1252"/>
                <a:gd name="T47" fmla="*/ 545 h 639"/>
                <a:gd name="T48" fmla="*/ 246 w 1252"/>
                <a:gd name="T49" fmla="*/ 557 h 639"/>
                <a:gd name="T50" fmla="*/ 228 w 1252"/>
                <a:gd name="T51" fmla="*/ 464 h 639"/>
                <a:gd name="T52" fmla="*/ 255 w 1252"/>
                <a:gd name="T53" fmla="*/ 453 h 639"/>
                <a:gd name="T54" fmla="*/ 288 w 1252"/>
                <a:gd name="T55" fmla="*/ 478 h 639"/>
                <a:gd name="T56" fmla="*/ 286 w 1252"/>
                <a:gd name="T57" fmla="*/ 440 h 639"/>
                <a:gd name="T58" fmla="*/ 354 w 1252"/>
                <a:gd name="T59" fmla="*/ 413 h 639"/>
                <a:gd name="T60" fmla="*/ 369 w 1252"/>
                <a:gd name="T61" fmla="*/ 508 h 639"/>
                <a:gd name="T62" fmla="*/ 428 w 1252"/>
                <a:gd name="T63" fmla="*/ 483 h 639"/>
                <a:gd name="T64" fmla="*/ 391 w 1252"/>
                <a:gd name="T65" fmla="*/ 498 h 639"/>
                <a:gd name="T66" fmla="*/ 379 w 1252"/>
                <a:gd name="T67" fmla="*/ 403 h 639"/>
                <a:gd name="T68" fmla="*/ 407 w 1252"/>
                <a:gd name="T69" fmla="*/ 392 h 639"/>
                <a:gd name="T70" fmla="*/ 428 w 1252"/>
                <a:gd name="T71" fmla="*/ 483 h 639"/>
                <a:gd name="T72" fmla="*/ 509 w 1252"/>
                <a:gd name="T73" fmla="*/ 451 h 639"/>
                <a:gd name="T74" fmla="*/ 446 w 1252"/>
                <a:gd name="T75" fmla="*/ 477 h 639"/>
                <a:gd name="T76" fmla="*/ 430 w 1252"/>
                <a:gd name="T77" fmla="*/ 382 h 639"/>
                <a:gd name="T78" fmla="*/ 490 w 1252"/>
                <a:gd name="T79" fmla="*/ 358 h 639"/>
                <a:gd name="T80" fmla="*/ 509 w 1252"/>
                <a:gd name="T81" fmla="*/ 451 h 639"/>
                <a:gd name="T82" fmla="*/ 542 w 1252"/>
                <a:gd name="T83" fmla="*/ 434 h 639"/>
                <a:gd name="T84" fmla="*/ 531 w 1252"/>
                <a:gd name="T85" fmla="*/ 439 h 639"/>
                <a:gd name="T86" fmla="*/ 516 w 1252"/>
                <a:gd name="T87" fmla="*/ 344 h 639"/>
                <a:gd name="T88" fmla="*/ 526 w 1252"/>
                <a:gd name="T89" fmla="*/ 339 h 639"/>
                <a:gd name="T90" fmla="*/ 542 w 1252"/>
                <a:gd name="T91" fmla="*/ 43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2" h="639">
                  <a:moveTo>
                    <a:pt x="1163" y="0"/>
                  </a:moveTo>
                  <a:cubicBezTo>
                    <a:pt x="1151" y="0"/>
                    <a:pt x="1140" y="2"/>
                    <a:pt x="1132" y="6"/>
                  </a:cubicBezTo>
                  <a:cubicBezTo>
                    <a:pt x="527" y="223"/>
                    <a:pt x="527" y="223"/>
                    <a:pt x="527" y="223"/>
                  </a:cubicBezTo>
                  <a:cubicBezTo>
                    <a:pt x="508" y="230"/>
                    <a:pt x="495" y="244"/>
                    <a:pt x="488" y="263"/>
                  </a:cubicBezTo>
                  <a:cubicBezTo>
                    <a:pt x="106" y="417"/>
                    <a:pt x="106" y="417"/>
                    <a:pt x="106" y="417"/>
                  </a:cubicBezTo>
                  <a:cubicBezTo>
                    <a:pt x="84" y="426"/>
                    <a:pt x="70" y="440"/>
                    <a:pt x="64" y="463"/>
                  </a:cubicBezTo>
                  <a:cubicBezTo>
                    <a:pt x="30" y="479"/>
                    <a:pt x="30" y="479"/>
                    <a:pt x="30" y="479"/>
                  </a:cubicBezTo>
                  <a:cubicBezTo>
                    <a:pt x="9" y="487"/>
                    <a:pt x="0" y="510"/>
                    <a:pt x="0" y="541"/>
                  </a:cubicBezTo>
                  <a:cubicBezTo>
                    <a:pt x="0" y="581"/>
                    <a:pt x="21" y="639"/>
                    <a:pt x="100" y="627"/>
                  </a:cubicBezTo>
                  <a:cubicBezTo>
                    <a:pt x="106" y="626"/>
                    <a:pt x="115" y="622"/>
                    <a:pt x="119" y="620"/>
                  </a:cubicBezTo>
                  <a:cubicBezTo>
                    <a:pt x="126" y="622"/>
                    <a:pt x="134" y="624"/>
                    <a:pt x="143" y="624"/>
                  </a:cubicBezTo>
                  <a:cubicBezTo>
                    <a:pt x="154" y="624"/>
                    <a:pt x="164" y="621"/>
                    <a:pt x="171" y="617"/>
                  </a:cubicBezTo>
                  <a:cubicBezTo>
                    <a:pt x="172" y="617"/>
                    <a:pt x="172" y="617"/>
                    <a:pt x="172" y="617"/>
                  </a:cubicBezTo>
                  <a:cubicBezTo>
                    <a:pt x="571" y="454"/>
                    <a:pt x="571" y="454"/>
                    <a:pt x="571" y="454"/>
                  </a:cubicBezTo>
                  <a:cubicBezTo>
                    <a:pt x="578" y="456"/>
                    <a:pt x="585" y="457"/>
                    <a:pt x="591" y="457"/>
                  </a:cubicBezTo>
                  <a:cubicBezTo>
                    <a:pt x="604" y="457"/>
                    <a:pt x="616" y="454"/>
                    <a:pt x="626" y="450"/>
                  </a:cubicBezTo>
                  <a:cubicBezTo>
                    <a:pt x="1185" y="192"/>
                    <a:pt x="1185" y="192"/>
                    <a:pt x="1185" y="192"/>
                  </a:cubicBezTo>
                  <a:cubicBezTo>
                    <a:pt x="1212" y="178"/>
                    <a:pt x="1224" y="166"/>
                    <a:pt x="1224" y="166"/>
                  </a:cubicBezTo>
                  <a:cubicBezTo>
                    <a:pt x="1224" y="166"/>
                    <a:pt x="1252" y="146"/>
                    <a:pt x="1252" y="102"/>
                  </a:cubicBezTo>
                  <a:cubicBezTo>
                    <a:pt x="1252" y="50"/>
                    <a:pt x="1209" y="0"/>
                    <a:pt x="1163" y="0"/>
                  </a:cubicBezTo>
                  <a:close/>
                  <a:moveTo>
                    <a:pt x="369" y="508"/>
                  </a:moveTo>
                  <a:cubicBezTo>
                    <a:pt x="299" y="536"/>
                    <a:pt x="299" y="536"/>
                    <a:pt x="299" y="536"/>
                  </a:cubicBezTo>
                  <a:cubicBezTo>
                    <a:pt x="285" y="515"/>
                    <a:pt x="285" y="515"/>
                    <a:pt x="285" y="515"/>
                  </a:cubicBezTo>
                  <a:cubicBezTo>
                    <a:pt x="274" y="545"/>
                    <a:pt x="274" y="545"/>
                    <a:pt x="274" y="545"/>
                  </a:cubicBezTo>
                  <a:cubicBezTo>
                    <a:pt x="246" y="557"/>
                    <a:pt x="246" y="557"/>
                    <a:pt x="246" y="557"/>
                  </a:cubicBezTo>
                  <a:cubicBezTo>
                    <a:pt x="246" y="557"/>
                    <a:pt x="255" y="510"/>
                    <a:pt x="228" y="464"/>
                  </a:cubicBezTo>
                  <a:cubicBezTo>
                    <a:pt x="255" y="453"/>
                    <a:pt x="255" y="453"/>
                    <a:pt x="255" y="453"/>
                  </a:cubicBezTo>
                  <a:cubicBezTo>
                    <a:pt x="288" y="478"/>
                    <a:pt x="288" y="478"/>
                    <a:pt x="288" y="478"/>
                  </a:cubicBezTo>
                  <a:cubicBezTo>
                    <a:pt x="286" y="440"/>
                    <a:pt x="286" y="440"/>
                    <a:pt x="286" y="440"/>
                  </a:cubicBezTo>
                  <a:cubicBezTo>
                    <a:pt x="354" y="413"/>
                    <a:pt x="354" y="413"/>
                    <a:pt x="354" y="413"/>
                  </a:cubicBezTo>
                  <a:cubicBezTo>
                    <a:pt x="354" y="413"/>
                    <a:pt x="385" y="448"/>
                    <a:pt x="369" y="508"/>
                  </a:cubicBezTo>
                  <a:close/>
                  <a:moveTo>
                    <a:pt x="428" y="483"/>
                  </a:moveTo>
                  <a:cubicBezTo>
                    <a:pt x="391" y="498"/>
                    <a:pt x="391" y="498"/>
                    <a:pt x="391" y="498"/>
                  </a:cubicBezTo>
                  <a:cubicBezTo>
                    <a:pt x="391" y="498"/>
                    <a:pt x="405" y="460"/>
                    <a:pt x="379" y="403"/>
                  </a:cubicBezTo>
                  <a:cubicBezTo>
                    <a:pt x="407" y="392"/>
                    <a:pt x="407" y="392"/>
                    <a:pt x="407" y="392"/>
                  </a:cubicBezTo>
                  <a:cubicBezTo>
                    <a:pt x="407" y="392"/>
                    <a:pt x="432" y="423"/>
                    <a:pt x="428" y="483"/>
                  </a:cubicBezTo>
                  <a:close/>
                  <a:moveTo>
                    <a:pt x="509" y="451"/>
                  </a:moveTo>
                  <a:cubicBezTo>
                    <a:pt x="446" y="477"/>
                    <a:pt x="446" y="477"/>
                    <a:pt x="446" y="477"/>
                  </a:cubicBezTo>
                  <a:cubicBezTo>
                    <a:pt x="446" y="477"/>
                    <a:pt x="453" y="421"/>
                    <a:pt x="430" y="382"/>
                  </a:cubicBezTo>
                  <a:cubicBezTo>
                    <a:pt x="490" y="358"/>
                    <a:pt x="490" y="358"/>
                    <a:pt x="490" y="358"/>
                  </a:cubicBezTo>
                  <a:cubicBezTo>
                    <a:pt x="490" y="358"/>
                    <a:pt x="521" y="378"/>
                    <a:pt x="509" y="451"/>
                  </a:cubicBezTo>
                  <a:close/>
                  <a:moveTo>
                    <a:pt x="542" y="434"/>
                  </a:moveTo>
                  <a:cubicBezTo>
                    <a:pt x="531" y="439"/>
                    <a:pt x="531" y="439"/>
                    <a:pt x="531" y="439"/>
                  </a:cubicBezTo>
                  <a:cubicBezTo>
                    <a:pt x="531" y="439"/>
                    <a:pt x="545" y="389"/>
                    <a:pt x="516" y="344"/>
                  </a:cubicBezTo>
                  <a:cubicBezTo>
                    <a:pt x="526" y="339"/>
                    <a:pt x="526" y="339"/>
                    <a:pt x="526" y="339"/>
                  </a:cubicBezTo>
                  <a:cubicBezTo>
                    <a:pt x="526" y="339"/>
                    <a:pt x="555" y="384"/>
                    <a:pt x="542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169697" y="1595348"/>
            <a:ext cx="340304" cy="1037477"/>
          </a:xfrm>
          <a:prstGeom prst="roundRect">
            <a:avLst>
              <a:gd name="adj" fmla="val 56420"/>
            </a:avLst>
          </a:prstGeom>
          <a:solidFill>
            <a:schemeClr val="accent1">
              <a:alpha val="5019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933" b="1" dirty="0"/>
              <a:t>DFP Clayton</a:t>
            </a:r>
          </a:p>
        </p:txBody>
      </p:sp>
      <p:sp>
        <p:nvSpPr>
          <p:cNvPr id="108" name="Trapezoid 31"/>
          <p:cNvSpPr/>
          <p:nvPr/>
        </p:nvSpPr>
        <p:spPr>
          <a:xfrm flipV="1">
            <a:off x="749779" y="2079983"/>
            <a:ext cx="1056000" cy="264000"/>
          </a:xfrm>
          <a:custGeom>
            <a:avLst/>
            <a:gdLst>
              <a:gd name="connsiteX0" fmla="*/ 0 w 464127"/>
              <a:gd name="connsiteY0" fmla="*/ 555362 h 555362"/>
              <a:gd name="connsiteX1" fmla="*/ 116032 w 464127"/>
              <a:gd name="connsiteY1" fmla="*/ 0 h 555362"/>
              <a:gd name="connsiteX2" fmla="*/ 348095 w 464127"/>
              <a:gd name="connsiteY2" fmla="*/ 0 h 555362"/>
              <a:gd name="connsiteX3" fmla="*/ 464127 w 464127"/>
              <a:gd name="connsiteY3" fmla="*/ 555362 h 555362"/>
              <a:gd name="connsiteX4" fmla="*/ 0 w 464127"/>
              <a:gd name="connsiteY4" fmla="*/ 555362 h 555362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55362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4" h="555362">
                <a:moveTo>
                  <a:pt x="0" y="511471"/>
                </a:moveTo>
                <a:cubicBezTo>
                  <a:pt x="148405" y="440955"/>
                  <a:pt x="128562" y="172929"/>
                  <a:pt x="167239" y="0"/>
                </a:cubicBezTo>
                <a:lnTo>
                  <a:pt x="399302" y="0"/>
                </a:lnTo>
                <a:cubicBezTo>
                  <a:pt x="447733" y="192436"/>
                  <a:pt x="437641" y="370241"/>
                  <a:pt x="544594" y="555362"/>
                </a:cubicBezTo>
                <a:lnTo>
                  <a:pt x="0" y="51147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7500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46437" y="2253949"/>
            <a:ext cx="14400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33" dirty="0"/>
              <a:t>Establishment of site</a:t>
            </a:r>
          </a:p>
        </p:txBody>
      </p:sp>
      <p:sp>
        <p:nvSpPr>
          <p:cNvPr id="116" name="Rounded Rectangle 115"/>
          <p:cNvSpPr/>
          <p:nvPr/>
        </p:nvSpPr>
        <p:spPr>
          <a:xfrm flipH="1">
            <a:off x="1985581" y="1726587"/>
            <a:ext cx="1056000" cy="4003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</a:p>
        </p:txBody>
      </p:sp>
      <p:sp>
        <p:nvSpPr>
          <p:cNvPr id="120" name="Trapezoid 31"/>
          <p:cNvSpPr/>
          <p:nvPr/>
        </p:nvSpPr>
        <p:spPr>
          <a:xfrm flipV="1">
            <a:off x="1985581" y="2090143"/>
            <a:ext cx="1056000" cy="264000"/>
          </a:xfrm>
          <a:custGeom>
            <a:avLst/>
            <a:gdLst>
              <a:gd name="connsiteX0" fmla="*/ 0 w 464127"/>
              <a:gd name="connsiteY0" fmla="*/ 555362 h 555362"/>
              <a:gd name="connsiteX1" fmla="*/ 116032 w 464127"/>
              <a:gd name="connsiteY1" fmla="*/ 0 h 555362"/>
              <a:gd name="connsiteX2" fmla="*/ 348095 w 464127"/>
              <a:gd name="connsiteY2" fmla="*/ 0 h 555362"/>
              <a:gd name="connsiteX3" fmla="*/ 464127 w 464127"/>
              <a:gd name="connsiteY3" fmla="*/ 555362 h 555362"/>
              <a:gd name="connsiteX4" fmla="*/ 0 w 464127"/>
              <a:gd name="connsiteY4" fmla="*/ 555362 h 555362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55362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4" h="555362">
                <a:moveTo>
                  <a:pt x="0" y="511471"/>
                </a:moveTo>
                <a:cubicBezTo>
                  <a:pt x="148405" y="440955"/>
                  <a:pt x="128562" y="172929"/>
                  <a:pt x="167239" y="0"/>
                </a:cubicBezTo>
                <a:lnTo>
                  <a:pt x="399302" y="0"/>
                </a:lnTo>
                <a:cubicBezTo>
                  <a:pt x="447733" y="192436"/>
                  <a:pt x="437641" y="370241"/>
                  <a:pt x="544594" y="555362"/>
                </a:cubicBezTo>
                <a:lnTo>
                  <a:pt x="0" y="51147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7500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1" name="Trapezoid 31"/>
          <p:cNvSpPr/>
          <p:nvPr/>
        </p:nvSpPr>
        <p:spPr>
          <a:xfrm flipV="1">
            <a:off x="3211224" y="2090143"/>
            <a:ext cx="1056000" cy="264000"/>
          </a:xfrm>
          <a:custGeom>
            <a:avLst/>
            <a:gdLst>
              <a:gd name="connsiteX0" fmla="*/ 0 w 464127"/>
              <a:gd name="connsiteY0" fmla="*/ 555362 h 555362"/>
              <a:gd name="connsiteX1" fmla="*/ 116032 w 464127"/>
              <a:gd name="connsiteY1" fmla="*/ 0 h 555362"/>
              <a:gd name="connsiteX2" fmla="*/ 348095 w 464127"/>
              <a:gd name="connsiteY2" fmla="*/ 0 h 555362"/>
              <a:gd name="connsiteX3" fmla="*/ 464127 w 464127"/>
              <a:gd name="connsiteY3" fmla="*/ 555362 h 555362"/>
              <a:gd name="connsiteX4" fmla="*/ 0 w 464127"/>
              <a:gd name="connsiteY4" fmla="*/ 555362 h 555362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55362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4" h="555362">
                <a:moveTo>
                  <a:pt x="0" y="511471"/>
                </a:moveTo>
                <a:cubicBezTo>
                  <a:pt x="148405" y="440955"/>
                  <a:pt x="128562" y="172929"/>
                  <a:pt x="167239" y="0"/>
                </a:cubicBezTo>
                <a:lnTo>
                  <a:pt x="399302" y="0"/>
                </a:lnTo>
                <a:cubicBezTo>
                  <a:pt x="447733" y="192436"/>
                  <a:pt x="437641" y="370241"/>
                  <a:pt x="544594" y="555362"/>
                </a:cubicBezTo>
                <a:lnTo>
                  <a:pt x="0" y="51147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7500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2" name="Trapezoid 31"/>
          <p:cNvSpPr/>
          <p:nvPr/>
        </p:nvSpPr>
        <p:spPr>
          <a:xfrm flipV="1">
            <a:off x="4436865" y="2105771"/>
            <a:ext cx="1056000" cy="264000"/>
          </a:xfrm>
          <a:custGeom>
            <a:avLst/>
            <a:gdLst>
              <a:gd name="connsiteX0" fmla="*/ 0 w 464127"/>
              <a:gd name="connsiteY0" fmla="*/ 555362 h 555362"/>
              <a:gd name="connsiteX1" fmla="*/ 116032 w 464127"/>
              <a:gd name="connsiteY1" fmla="*/ 0 h 555362"/>
              <a:gd name="connsiteX2" fmla="*/ 348095 w 464127"/>
              <a:gd name="connsiteY2" fmla="*/ 0 h 555362"/>
              <a:gd name="connsiteX3" fmla="*/ 464127 w 464127"/>
              <a:gd name="connsiteY3" fmla="*/ 555362 h 555362"/>
              <a:gd name="connsiteX4" fmla="*/ 0 w 464127"/>
              <a:gd name="connsiteY4" fmla="*/ 555362 h 555362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55362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4" h="555362">
                <a:moveTo>
                  <a:pt x="0" y="511471"/>
                </a:moveTo>
                <a:cubicBezTo>
                  <a:pt x="148405" y="440955"/>
                  <a:pt x="128562" y="172929"/>
                  <a:pt x="167239" y="0"/>
                </a:cubicBezTo>
                <a:lnTo>
                  <a:pt x="399302" y="0"/>
                </a:lnTo>
                <a:cubicBezTo>
                  <a:pt x="447733" y="192436"/>
                  <a:pt x="437641" y="370241"/>
                  <a:pt x="544594" y="555362"/>
                </a:cubicBezTo>
                <a:lnTo>
                  <a:pt x="0" y="51147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7500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5" name="Rounded Rectangle 24"/>
          <p:cNvSpPr/>
          <p:nvPr/>
        </p:nvSpPr>
        <p:spPr>
          <a:xfrm flipH="1">
            <a:off x="7900332" y="1726587"/>
            <a:ext cx="1390005" cy="4003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2017 - 2019</a:t>
            </a:r>
          </a:p>
        </p:txBody>
      </p:sp>
      <p:sp>
        <p:nvSpPr>
          <p:cNvPr id="69" name="Rounded Rectangle 68"/>
          <p:cNvSpPr/>
          <p:nvPr/>
        </p:nvSpPr>
        <p:spPr>
          <a:xfrm flipH="1">
            <a:off x="9431092" y="1726587"/>
            <a:ext cx="2158427" cy="4003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2019 - 2022</a:t>
            </a:r>
          </a:p>
        </p:txBody>
      </p:sp>
      <p:sp>
        <p:nvSpPr>
          <p:cNvPr id="112" name="Rounded Rectangle 111"/>
          <p:cNvSpPr/>
          <p:nvPr/>
        </p:nvSpPr>
        <p:spPr>
          <a:xfrm flipH="1">
            <a:off x="759939" y="1726587"/>
            <a:ext cx="1056000" cy="4003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1993</a:t>
            </a:r>
          </a:p>
        </p:txBody>
      </p:sp>
      <p:sp>
        <p:nvSpPr>
          <p:cNvPr id="118" name="Rounded Rectangle 117"/>
          <p:cNvSpPr/>
          <p:nvPr/>
        </p:nvSpPr>
        <p:spPr>
          <a:xfrm flipH="1">
            <a:off x="3211224" y="1726587"/>
            <a:ext cx="1056000" cy="4003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1998</a:t>
            </a:r>
          </a:p>
        </p:txBody>
      </p:sp>
      <p:sp>
        <p:nvSpPr>
          <p:cNvPr id="119" name="Rounded Rectangle 118"/>
          <p:cNvSpPr/>
          <p:nvPr/>
        </p:nvSpPr>
        <p:spPr>
          <a:xfrm flipH="1">
            <a:off x="4436865" y="1726587"/>
            <a:ext cx="1056000" cy="4003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87567" y="2253949"/>
            <a:ext cx="14400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33" dirty="0"/>
              <a:t>First Vial batch shipped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930323" y="2253949"/>
            <a:ext cx="1611196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33" dirty="0"/>
              <a:t>First cartridge batch shipped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275159" y="2253949"/>
            <a:ext cx="144000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33" dirty="0"/>
              <a:t>DAPI US project initiated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4951E-A48A-4CAC-8817-54B836B88B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r="39959"/>
          <a:stretch/>
        </p:blipFill>
        <p:spPr>
          <a:xfrm>
            <a:off x="-22968" y="0"/>
            <a:ext cx="6096531" cy="6858000"/>
          </a:xfrm>
          <a:prstGeom prst="rect">
            <a:avLst/>
          </a:prstGeom>
        </p:spPr>
      </p:pic>
      <p:sp>
        <p:nvSpPr>
          <p:cNvPr id="101" name="Trapezoid 31">
            <a:extLst>
              <a:ext uri="{FF2B5EF4-FFF2-40B4-BE49-F238E27FC236}">
                <a16:creationId xmlns:a16="http://schemas.microsoft.com/office/drawing/2014/main" id="{2C7C309B-5273-4E88-8E66-916D95FEE258}"/>
              </a:ext>
            </a:extLst>
          </p:cNvPr>
          <p:cNvSpPr/>
          <p:nvPr/>
        </p:nvSpPr>
        <p:spPr>
          <a:xfrm flipV="1">
            <a:off x="6750868" y="2090143"/>
            <a:ext cx="1002241" cy="264000"/>
          </a:xfrm>
          <a:custGeom>
            <a:avLst/>
            <a:gdLst>
              <a:gd name="connsiteX0" fmla="*/ 0 w 464127"/>
              <a:gd name="connsiteY0" fmla="*/ 555362 h 555362"/>
              <a:gd name="connsiteX1" fmla="*/ 116032 w 464127"/>
              <a:gd name="connsiteY1" fmla="*/ 0 h 555362"/>
              <a:gd name="connsiteX2" fmla="*/ 348095 w 464127"/>
              <a:gd name="connsiteY2" fmla="*/ 0 h 555362"/>
              <a:gd name="connsiteX3" fmla="*/ 464127 w 464127"/>
              <a:gd name="connsiteY3" fmla="*/ 555362 h 555362"/>
              <a:gd name="connsiteX4" fmla="*/ 0 w 464127"/>
              <a:gd name="connsiteY4" fmla="*/ 555362 h 555362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77308"/>
              <a:gd name="connsiteX1" fmla="*/ 116032 w 493387"/>
              <a:gd name="connsiteY1" fmla="*/ 0 h 577308"/>
              <a:gd name="connsiteX2" fmla="*/ 348095 w 493387"/>
              <a:gd name="connsiteY2" fmla="*/ 0 h 577308"/>
              <a:gd name="connsiteX3" fmla="*/ 493387 w 493387"/>
              <a:gd name="connsiteY3" fmla="*/ 577308 h 577308"/>
              <a:gd name="connsiteX4" fmla="*/ 0 w 493387"/>
              <a:gd name="connsiteY4" fmla="*/ 555362 h 577308"/>
              <a:gd name="connsiteX0" fmla="*/ 0 w 493387"/>
              <a:gd name="connsiteY0" fmla="*/ 555362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55362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493387"/>
              <a:gd name="connsiteY0" fmla="*/ 518786 h 555362"/>
              <a:gd name="connsiteX1" fmla="*/ 116032 w 493387"/>
              <a:gd name="connsiteY1" fmla="*/ 0 h 555362"/>
              <a:gd name="connsiteX2" fmla="*/ 348095 w 493387"/>
              <a:gd name="connsiteY2" fmla="*/ 0 h 555362"/>
              <a:gd name="connsiteX3" fmla="*/ 493387 w 493387"/>
              <a:gd name="connsiteY3" fmla="*/ 555362 h 555362"/>
              <a:gd name="connsiteX4" fmla="*/ 0 w 493387"/>
              <a:gd name="connsiteY4" fmla="*/ 518786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  <a:gd name="connsiteX0" fmla="*/ 0 w 544594"/>
              <a:gd name="connsiteY0" fmla="*/ 511471 h 555362"/>
              <a:gd name="connsiteX1" fmla="*/ 167239 w 544594"/>
              <a:gd name="connsiteY1" fmla="*/ 0 h 555362"/>
              <a:gd name="connsiteX2" fmla="*/ 399302 w 544594"/>
              <a:gd name="connsiteY2" fmla="*/ 0 h 555362"/>
              <a:gd name="connsiteX3" fmla="*/ 544594 w 544594"/>
              <a:gd name="connsiteY3" fmla="*/ 555362 h 555362"/>
              <a:gd name="connsiteX4" fmla="*/ 0 w 544594"/>
              <a:gd name="connsiteY4" fmla="*/ 511471 h 5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4" h="555362">
                <a:moveTo>
                  <a:pt x="0" y="511471"/>
                </a:moveTo>
                <a:cubicBezTo>
                  <a:pt x="148405" y="440955"/>
                  <a:pt x="128562" y="172929"/>
                  <a:pt x="167239" y="0"/>
                </a:cubicBezTo>
                <a:lnTo>
                  <a:pt x="399302" y="0"/>
                </a:lnTo>
                <a:cubicBezTo>
                  <a:pt x="447733" y="192436"/>
                  <a:pt x="437641" y="370241"/>
                  <a:pt x="544594" y="555362"/>
                </a:cubicBezTo>
                <a:lnTo>
                  <a:pt x="0" y="51147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75000"/>
                </a:schemeClr>
              </a:gs>
              <a:gs pos="84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3DFFE58-BD10-4586-B11E-D494BA9E860E}"/>
              </a:ext>
            </a:extLst>
          </p:cNvPr>
          <p:cNvSpPr txBox="1"/>
          <p:nvPr/>
        </p:nvSpPr>
        <p:spPr>
          <a:xfrm>
            <a:off x="6691983" y="2318853"/>
            <a:ext cx="1210791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33" dirty="0">
                <a:solidFill>
                  <a:srgbClr val="002060"/>
                </a:solidFill>
              </a:rPr>
              <a:t>Ground breaking</a:t>
            </a:r>
          </a:p>
        </p:txBody>
      </p:sp>
      <p:sp>
        <p:nvSpPr>
          <p:cNvPr id="111" name="Rounded Rectangle 24">
            <a:extLst>
              <a:ext uri="{FF2B5EF4-FFF2-40B4-BE49-F238E27FC236}">
                <a16:creationId xmlns:a16="http://schemas.microsoft.com/office/drawing/2014/main" id="{C79E1E30-0844-43AB-B0E5-1EC8ECE05F0A}"/>
              </a:ext>
            </a:extLst>
          </p:cNvPr>
          <p:cNvSpPr/>
          <p:nvPr/>
        </p:nvSpPr>
        <p:spPr>
          <a:xfrm flipH="1">
            <a:off x="6770222" y="1726587"/>
            <a:ext cx="989356" cy="4003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5358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B38BC2-C73A-BF43-8FB0-C14E929F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568" y="1284983"/>
            <a:ext cx="3604656" cy="369332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GB" sz="1800" spc="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time for a new</a:t>
            </a:r>
            <a:endParaRPr lang="en-GB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6049CE0C-CC4B-2241-BC90-5BA94259C8B0}"/>
              </a:ext>
            </a:extLst>
          </p:cNvPr>
          <p:cNvSpPr txBox="1">
            <a:spLocks/>
          </p:cNvSpPr>
          <p:nvPr/>
        </p:nvSpPr>
        <p:spPr>
          <a:xfrm>
            <a:off x="6642568" y="1469649"/>
            <a:ext cx="3604656" cy="12355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ambition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14643F5-A410-F54E-BED8-187221C3448C}"/>
              </a:ext>
            </a:extLst>
          </p:cNvPr>
          <p:cNvSpPr txBox="1">
            <a:spLocks/>
          </p:cNvSpPr>
          <p:nvPr/>
        </p:nvSpPr>
        <p:spPr>
          <a:xfrm>
            <a:off x="6642570" y="2224509"/>
            <a:ext cx="4086390" cy="2917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0"/>
              </a:spcBef>
              <a:buNone/>
            </a:pPr>
            <a:r>
              <a:rPr lang="en-GB" sz="17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“As the biggest investment in the history of Novo Nordisk and the largest single private investment in the history of North Carolina, it is our responsibility to humbly establish a new baseline and stretch the boundaries of EHS sustainability.”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Morten Nielsen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SVP, Novo Nordisk</a:t>
            </a:r>
            <a:br>
              <a:rPr lang="en-GB" sz="17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7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2016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AA55098-E8BB-43FE-B30D-AD164A5EF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0" y="724652"/>
            <a:ext cx="4372303" cy="4417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79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 descr="C:\Projects\Diabetes API US\Videos pictures and graphics\Renderings Sep 2017\DAPI-US Exterior 3d images-X03.jpg">
            <a:extLst>
              <a:ext uri="{FF2B5EF4-FFF2-40B4-BE49-F238E27FC236}">
                <a16:creationId xmlns:a16="http://schemas.microsoft.com/office/drawing/2014/main" id="{3444E423-B711-489C-9B5E-67EF587E7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529"/>
          <a:stretch/>
        </p:blipFill>
        <p:spPr bwMode="auto">
          <a:xfrm>
            <a:off x="1" y="0"/>
            <a:ext cx="14300200" cy="69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4983D5A-5CE5-4EA2-9A80-0FC245B66C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04983D5A-5CE5-4EA2-9A80-0FC245B66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E31B19-DBAE-4FD6-8F25-C85DE87A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C971B-D535-4887-B3B3-979354E44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88E46-5CAD-4010-A7DD-C5DAC61E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13992-C759-4E40-88BE-87DEC849EBED}"/>
              </a:ext>
            </a:extLst>
          </p:cNvPr>
          <p:cNvSpPr/>
          <p:nvPr/>
        </p:nvSpPr>
        <p:spPr>
          <a:xfrm>
            <a:off x="10101818" y="1607738"/>
            <a:ext cx="2090184" cy="509273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CEC91C-D20C-413B-8E90-901A5A54E924}"/>
              </a:ext>
            </a:extLst>
          </p:cNvPr>
          <p:cNvSpPr/>
          <p:nvPr/>
        </p:nvSpPr>
        <p:spPr>
          <a:xfrm>
            <a:off x="10087385" y="1841"/>
            <a:ext cx="2101385" cy="18288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042EA-162A-4317-A079-95F9B8A78C0E}"/>
              </a:ext>
            </a:extLst>
          </p:cNvPr>
          <p:cNvSpPr/>
          <p:nvPr/>
        </p:nvSpPr>
        <p:spPr>
          <a:xfrm>
            <a:off x="10166009" y="310386"/>
            <a:ext cx="1950595" cy="8068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3,700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</a:rPr>
              <a:t>PEAK SITE STAFF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28F274-B785-4865-BD1A-C08CF4411E0E}"/>
              </a:ext>
            </a:extLst>
          </p:cNvPr>
          <p:cNvSpPr/>
          <p:nvPr/>
        </p:nvSpPr>
        <p:spPr>
          <a:xfrm>
            <a:off x="6061040" y="-11807"/>
            <a:ext cx="2113909" cy="1828800"/>
          </a:xfrm>
          <a:prstGeom prst="rect">
            <a:avLst/>
          </a:prstGeom>
          <a:solidFill>
            <a:schemeClr val="accent2">
              <a:alpha val="5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BCD16-DD79-4172-949A-81E9BA4A4575}"/>
              </a:ext>
            </a:extLst>
          </p:cNvPr>
          <p:cNvSpPr/>
          <p:nvPr/>
        </p:nvSpPr>
        <p:spPr>
          <a:xfrm>
            <a:off x="6148957" y="218263"/>
            <a:ext cx="1950595" cy="8068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933" b="1" dirty="0">
                <a:solidFill>
                  <a:schemeClr val="bg1"/>
                </a:solidFill>
                <a:latin typeface="Verdana" panose="020B0604030504040204" pitchFamily="34" charset="0"/>
              </a:rPr>
              <a:t>825,000</a:t>
            </a:r>
            <a:endParaRPr lang="en-US" sz="2933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sz="1467" dirty="0">
                <a:solidFill>
                  <a:schemeClr val="bg1"/>
                </a:solidFill>
                <a:latin typeface="Verdana" panose="020B0604030504040204" pitchFamily="34" charset="0"/>
              </a:rPr>
              <a:t>SQUARE FEET of Operations &amp; Administrative</a:t>
            </a:r>
            <a:endParaRPr lang="en-US" sz="1333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83AFCB-8C97-4E08-994B-DE981D2530F3}"/>
              </a:ext>
            </a:extLst>
          </p:cNvPr>
          <p:cNvSpPr/>
          <p:nvPr/>
        </p:nvSpPr>
        <p:spPr>
          <a:xfrm>
            <a:off x="10101818" y="3238125"/>
            <a:ext cx="2101385" cy="1828800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19FB8-7420-4033-B679-67CB66390AD7}"/>
              </a:ext>
            </a:extLst>
          </p:cNvPr>
          <p:cNvSpPr/>
          <p:nvPr/>
        </p:nvSpPr>
        <p:spPr>
          <a:xfrm>
            <a:off x="10160408" y="3592287"/>
            <a:ext cx="1950595" cy="8068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480,000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</a:rPr>
              <a:t>LINEAR FEET PIPING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589E83-7CA0-4374-B1F4-7B8D7C655EB8}"/>
              </a:ext>
            </a:extLst>
          </p:cNvPr>
          <p:cNvSpPr/>
          <p:nvPr/>
        </p:nvSpPr>
        <p:spPr>
          <a:xfrm>
            <a:off x="8174949" y="-8285"/>
            <a:ext cx="1915667" cy="1828800"/>
          </a:xfrm>
          <a:prstGeom prst="rect">
            <a:avLst/>
          </a:prstGeom>
          <a:solidFill>
            <a:srgbClr val="007C92">
              <a:alpha val="58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8196EA-5EBC-4FB1-B4E7-A490E23BBC0C}"/>
              </a:ext>
            </a:extLst>
          </p:cNvPr>
          <p:cNvSpPr/>
          <p:nvPr/>
        </p:nvSpPr>
        <p:spPr>
          <a:xfrm>
            <a:off x="8151223" y="275534"/>
            <a:ext cx="1950595" cy="8068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933" b="1" dirty="0">
                <a:solidFill>
                  <a:schemeClr val="bg1"/>
                </a:solidFill>
                <a:latin typeface="Verdana" panose="020B0604030504040204" pitchFamily="34" charset="0"/>
              </a:rPr>
              <a:t>125,000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</a:rPr>
              <a:t>TEMPORARY OFFICE SPACE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544C08-B6D3-4885-BA53-0A76DFB90B23}"/>
              </a:ext>
            </a:extLst>
          </p:cNvPr>
          <p:cNvSpPr/>
          <p:nvPr/>
        </p:nvSpPr>
        <p:spPr>
          <a:xfrm>
            <a:off x="10102625" y="5063382"/>
            <a:ext cx="2090183" cy="1828800"/>
          </a:xfrm>
          <a:prstGeom prst="rect">
            <a:avLst/>
          </a:prstGeom>
          <a:solidFill>
            <a:schemeClr val="tx1">
              <a:alpha val="5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8F038A-1145-469E-8184-1883237874B4}"/>
              </a:ext>
            </a:extLst>
          </p:cNvPr>
          <p:cNvSpPr/>
          <p:nvPr/>
        </p:nvSpPr>
        <p:spPr>
          <a:xfrm>
            <a:off x="10183223" y="5459145"/>
            <a:ext cx="1950595" cy="8068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16,000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</a:rPr>
              <a:t>VALVES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7482CB-B09B-4DDC-A152-36EC75A9211F}"/>
              </a:ext>
            </a:extLst>
          </p:cNvPr>
          <p:cNvSpPr/>
          <p:nvPr/>
        </p:nvSpPr>
        <p:spPr>
          <a:xfrm>
            <a:off x="10095695" y="1789538"/>
            <a:ext cx="2090183" cy="1828800"/>
          </a:xfrm>
          <a:prstGeom prst="rect">
            <a:avLst/>
          </a:prstGeom>
          <a:solidFill>
            <a:srgbClr val="007C92">
              <a:alpha val="58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34E0CD-7058-4709-8453-08D9AA81DAE9}"/>
              </a:ext>
            </a:extLst>
          </p:cNvPr>
          <p:cNvSpPr/>
          <p:nvPr/>
        </p:nvSpPr>
        <p:spPr>
          <a:xfrm>
            <a:off x="10160407" y="1995539"/>
            <a:ext cx="1950595" cy="8068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+1,000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</a:rPr>
              <a:t>DOORS</a:t>
            </a:r>
          </a:p>
        </p:txBody>
      </p:sp>
    </p:spTree>
    <p:extLst>
      <p:ext uri="{BB962C8B-B14F-4D97-AF65-F5344CB8AC3E}">
        <p14:creationId xmlns:p14="http://schemas.microsoft.com/office/powerpoint/2010/main" val="18110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1727A1A5-4D58-4106-8ABA-1E2E285A5F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6B95F69-CD33-4D57-BC70-65ED0F8AD12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6B95F69-CD33-4D57-BC70-65ED0F8AD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7E1FEA1-FC56-4F1D-B61C-7A189E6709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3200" b="1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AutoShape 8" descr="MacBook Leopard CS3:Users:tsl:Desktop:127073 NN PP TOOLBOX UPDATE:127073 - Graphics:127073 - grafik til powerpoint:proces_6_gradient_01.jpg"/>
          <p:cNvSpPr>
            <a:spLocks noChangeAspect="1" noChangeArrowheads="1"/>
          </p:cNvSpPr>
          <p:nvPr/>
        </p:nvSpPr>
        <p:spPr bwMode="auto">
          <a:xfrm>
            <a:off x="1404633" y="934498"/>
            <a:ext cx="3478443" cy="497723"/>
          </a:xfrm>
          <a:prstGeom prst="roundRect">
            <a:avLst>
              <a:gd name="adj" fmla="val 19256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135477" tIns="67739" rIns="135477" bIns="67739" anchor="ctr"/>
          <a:lstStyle/>
          <a:p>
            <a:pPr defTabSz="1088311"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Designing for EHS</a:t>
            </a:r>
          </a:p>
        </p:txBody>
      </p:sp>
      <p:sp>
        <p:nvSpPr>
          <p:cNvPr id="9" name="AutoShape 8" descr="MacBook Leopard CS3:Users:tsl:Desktop:127073 NN PP TOOLBOX UPDATE:127073 - Graphics:127073 - grafik til powerpoint:proces_6_gradient_01.jpg"/>
          <p:cNvSpPr>
            <a:spLocks noChangeAspect="1" noChangeArrowheads="1"/>
          </p:cNvSpPr>
          <p:nvPr/>
        </p:nvSpPr>
        <p:spPr bwMode="auto">
          <a:xfrm>
            <a:off x="1427179" y="1520793"/>
            <a:ext cx="4530003" cy="497723"/>
          </a:xfrm>
          <a:prstGeom prst="roundRect">
            <a:avLst>
              <a:gd name="adj" fmla="val 19256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135477" tIns="67739" rIns="135477" bIns="67739" anchor="ctr"/>
          <a:lstStyle/>
          <a:p>
            <a:pPr defTabSz="1088311"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 key partnerships</a:t>
            </a:r>
          </a:p>
        </p:txBody>
      </p:sp>
      <p:sp>
        <p:nvSpPr>
          <p:cNvPr id="11" name="AutoShape 8" descr="MacBook Leopard CS3:Users:tsl:Desktop:127073 NN PP TOOLBOX UPDATE:127073 - Graphics:127073 - grafik til powerpoint:proces_6_gradient_01.jpg"/>
          <p:cNvSpPr>
            <a:spLocks noChangeAspect="1" noChangeArrowheads="1"/>
          </p:cNvSpPr>
          <p:nvPr/>
        </p:nvSpPr>
        <p:spPr bwMode="auto">
          <a:xfrm>
            <a:off x="1427179" y="2137136"/>
            <a:ext cx="8740692" cy="497723"/>
          </a:xfrm>
          <a:prstGeom prst="roundRect">
            <a:avLst>
              <a:gd name="adj" fmla="val 19256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135477" tIns="67739" rIns="135477" bIns="67739" anchor="ctr"/>
          <a:lstStyle/>
          <a:p>
            <a:pPr defTabSz="1088311"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safety</a:t>
            </a:r>
          </a:p>
        </p:txBody>
      </p:sp>
      <p:sp>
        <p:nvSpPr>
          <p:cNvPr id="13" name="AutoShape 8" descr="MacBook Leopard CS3:Users:tsl:Desktop:127073 NN PP TOOLBOX UPDATE:127073 - Graphics:127073 - grafik til powerpoint:proces_6_gradient_01.jpg"/>
          <p:cNvSpPr>
            <a:spLocks noChangeAspect="1" noChangeArrowheads="1"/>
          </p:cNvSpPr>
          <p:nvPr/>
        </p:nvSpPr>
        <p:spPr bwMode="auto">
          <a:xfrm>
            <a:off x="1427179" y="2790066"/>
            <a:ext cx="8740692" cy="497723"/>
          </a:xfrm>
          <a:prstGeom prst="roundRect">
            <a:avLst>
              <a:gd name="adj" fmla="val 19256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135477" tIns="67739" rIns="135477" bIns="67739" anchor="ctr"/>
          <a:lstStyle/>
          <a:p>
            <a:pPr defTabSz="1088311"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health</a:t>
            </a:r>
          </a:p>
        </p:txBody>
      </p:sp>
      <p:sp>
        <p:nvSpPr>
          <p:cNvPr id="15" name="AutoShape 8" descr="MacBook Leopard CS3:Users:tsl:Desktop:127073 NN PP TOOLBOX UPDATE:127073 - Graphics:127073 - grafik til powerpoint:proces_6_gradient_01.jpg"/>
          <p:cNvSpPr>
            <a:spLocks noChangeAspect="1" noChangeArrowheads="1"/>
          </p:cNvSpPr>
          <p:nvPr/>
        </p:nvSpPr>
        <p:spPr bwMode="auto">
          <a:xfrm>
            <a:off x="1438606" y="3459434"/>
            <a:ext cx="8740692" cy="497723"/>
          </a:xfrm>
          <a:prstGeom prst="roundRect">
            <a:avLst>
              <a:gd name="adj" fmla="val 19256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135477" tIns="67739" rIns="135477" bIns="67739" anchor="ctr"/>
          <a:lstStyle/>
          <a:p>
            <a:pPr defTabSz="1088311"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Critical</a:t>
            </a:r>
          </a:p>
        </p:txBody>
      </p:sp>
      <p:sp>
        <p:nvSpPr>
          <p:cNvPr id="17" name="AutoShape 8" descr="MacBook Leopard CS3:Users:tsl:Desktop:127073 NN PP TOOLBOX UPDATE:127073 - Graphics:127073 - grafik til powerpoint:proces_6_gradient_01.jpg"/>
          <p:cNvSpPr>
            <a:spLocks noChangeAspect="1" noChangeArrowheads="1"/>
          </p:cNvSpPr>
          <p:nvPr/>
        </p:nvSpPr>
        <p:spPr bwMode="auto">
          <a:xfrm>
            <a:off x="1438606" y="4150167"/>
            <a:ext cx="8740692" cy="497723"/>
          </a:xfrm>
          <a:prstGeom prst="roundRect">
            <a:avLst>
              <a:gd name="adj" fmla="val 19256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135477" tIns="67739" rIns="135477" bIns="67739" anchor="ctr"/>
          <a:lstStyle/>
          <a:p>
            <a:pPr defTabSz="1088311"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Sustainability in Action</a:t>
            </a:r>
          </a:p>
        </p:txBody>
      </p:sp>
      <p:sp>
        <p:nvSpPr>
          <p:cNvPr id="19" name="AutoShape 8" descr="MacBook Leopard CS3:Users:tsl:Desktop:127073 NN PP TOOLBOX UPDATE:127073 - Graphics:127073 - grafik til powerpoint:proces_6_gradient_01.jpg"/>
          <p:cNvSpPr>
            <a:spLocks noChangeAspect="1" noChangeArrowheads="1"/>
          </p:cNvSpPr>
          <p:nvPr/>
        </p:nvSpPr>
        <p:spPr bwMode="auto">
          <a:xfrm>
            <a:off x="1404633" y="4840901"/>
            <a:ext cx="8740692" cy="497723"/>
          </a:xfrm>
          <a:prstGeom prst="roundRect">
            <a:avLst>
              <a:gd name="adj" fmla="val 19256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135477" tIns="67739" rIns="135477" bIns="67739" anchor="ctr"/>
          <a:lstStyle/>
          <a:p>
            <a:pPr defTabSz="1088311"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Readiness</a:t>
            </a:r>
          </a:p>
        </p:txBody>
      </p:sp>
      <p:grpSp>
        <p:nvGrpSpPr>
          <p:cNvPr id="22" name="Group 54">
            <a:extLst>
              <a:ext uri="{FF2B5EF4-FFF2-40B4-BE49-F238E27FC236}">
                <a16:creationId xmlns:a16="http://schemas.microsoft.com/office/drawing/2014/main" id="{DF598939-37AB-4002-B349-ECE766BE3908}"/>
              </a:ext>
            </a:extLst>
          </p:cNvPr>
          <p:cNvGrpSpPr/>
          <p:nvPr/>
        </p:nvGrpSpPr>
        <p:grpSpPr>
          <a:xfrm>
            <a:off x="726011" y="890419"/>
            <a:ext cx="529584" cy="497723"/>
            <a:chOff x="4564063" y="501651"/>
            <a:chExt cx="395288" cy="395288"/>
          </a:xfrm>
        </p:grpSpPr>
        <p:sp>
          <p:nvSpPr>
            <p:cNvPr id="23" name="Freeform 56">
              <a:extLst>
                <a:ext uri="{FF2B5EF4-FFF2-40B4-BE49-F238E27FC236}">
                  <a16:creationId xmlns:a16="http://schemas.microsoft.com/office/drawing/2014/main" id="{04B021FE-A7BB-4D53-8E73-63A9C99CF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709" dirty="0"/>
            </a:p>
          </p:txBody>
        </p:sp>
        <p:sp>
          <p:nvSpPr>
            <p:cNvPr id="24" name="Freeform 57">
              <a:extLst>
                <a:ext uri="{FF2B5EF4-FFF2-40B4-BE49-F238E27FC236}">
                  <a16:creationId xmlns:a16="http://schemas.microsoft.com/office/drawing/2014/main" id="{BAEE01A2-8599-415F-A607-E78F01042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3" rIns="36004" bIns="18003" numCol="1" anchor="t" anchorCtr="0" compatLnSpc="1">
              <a:prstTxWarp prst="textNoShape">
                <a:avLst/>
              </a:prstTxWarp>
            </a:bodyPr>
            <a:lstStyle/>
            <a:p>
              <a:endParaRPr lang="en-GB" sz="709" dirty="0"/>
            </a:p>
          </p:txBody>
        </p:sp>
      </p:grpSp>
      <p:grpSp>
        <p:nvGrpSpPr>
          <p:cNvPr id="25" name="Gruppe 22">
            <a:extLst>
              <a:ext uri="{FF2B5EF4-FFF2-40B4-BE49-F238E27FC236}">
                <a16:creationId xmlns:a16="http://schemas.microsoft.com/office/drawing/2014/main" id="{9C0C3A9C-7F8B-4F04-A719-23884051B0FC}"/>
              </a:ext>
            </a:extLst>
          </p:cNvPr>
          <p:cNvGrpSpPr/>
          <p:nvPr/>
        </p:nvGrpSpPr>
        <p:grpSpPr>
          <a:xfrm>
            <a:off x="726011" y="1520794"/>
            <a:ext cx="529584" cy="497723"/>
            <a:chOff x="1241410" y="1241410"/>
            <a:chExt cx="1117631" cy="1117631"/>
          </a:xfrm>
        </p:grpSpPr>
        <p:sp>
          <p:nvSpPr>
            <p:cNvPr id="26" name="Freeform 178">
              <a:extLst>
                <a:ext uri="{FF2B5EF4-FFF2-40B4-BE49-F238E27FC236}">
                  <a16:creationId xmlns:a16="http://schemas.microsoft.com/office/drawing/2014/main" id="{1D62A100-B629-4D38-B7EF-3D48EA11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709" dirty="0"/>
            </a:p>
          </p:txBody>
        </p:sp>
        <p:grpSp>
          <p:nvGrpSpPr>
            <p:cNvPr id="27" name="Group 196">
              <a:extLst>
                <a:ext uri="{FF2B5EF4-FFF2-40B4-BE49-F238E27FC236}">
                  <a16:creationId xmlns:a16="http://schemas.microsoft.com/office/drawing/2014/main" id="{BC8073FC-5A5E-4CF7-B90A-6569FD1E6AD9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28" name="Oval 179">
                <a:extLst>
                  <a:ext uri="{FF2B5EF4-FFF2-40B4-BE49-F238E27FC236}">
                    <a16:creationId xmlns:a16="http://schemas.microsoft.com/office/drawing/2014/main" id="{9B64E874-84DB-43FD-88BC-1CF929F04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29" name="Freeform 180">
                <a:extLst>
                  <a:ext uri="{FF2B5EF4-FFF2-40B4-BE49-F238E27FC236}">
                    <a16:creationId xmlns:a16="http://schemas.microsoft.com/office/drawing/2014/main" id="{D4381228-AE86-4A16-80D9-302A1D3F9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0" name="Oval 181">
                <a:extLst>
                  <a:ext uri="{FF2B5EF4-FFF2-40B4-BE49-F238E27FC236}">
                    <a16:creationId xmlns:a16="http://schemas.microsoft.com/office/drawing/2014/main" id="{10D52751-C6BA-40B5-929F-593E20A9A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1" name="Freeform 182">
                <a:extLst>
                  <a:ext uri="{FF2B5EF4-FFF2-40B4-BE49-F238E27FC236}">
                    <a16:creationId xmlns:a16="http://schemas.microsoft.com/office/drawing/2014/main" id="{C4B827F9-C267-4D40-96E4-A8CB74C1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2" name="Oval 183">
                <a:extLst>
                  <a:ext uri="{FF2B5EF4-FFF2-40B4-BE49-F238E27FC236}">
                    <a16:creationId xmlns:a16="http://schemas.microsoft.com/office/drawing/2014/main" id="{037C66A8-7ACA-4A2E-9AA9-75D324D64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3" name="Freeform 184">
                <a:extLst>
                  <a:ext uri="{FF2B5EF4-FFF2-40B4-BE49-F238E27FC236}">
                    <a16:creationId xmlns:a16="http://schemas.microsoft.com/office/drawing/2014/main" id="{BA8193F8-F421-4388-9A8A-F1244AB1F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4" name="Oval 185">
                <a:extLst>
                  <a:ext uri="{FF2B5EF4-FFF2-40B4-BE49-F238E27FC236}">
                    <a16:creationId xmlns:a16="http://schemas.microsoft.com/office/drawing/2014/main" id="{0CA375BE-CE7A-4EE7-B17E-E79A04BAE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5" name="Freeform 186">
                <a:extLst>
                  <a:ext uri="{FF2B5EF4-FFF2-40B4-BE49-F238E27FC236}">
                    <a16:creationId xmlns:a16="http://schemas.microsoft.com/office/drawing/2014/main" id="{589D4C86-03E4-49C5-88A9-23133AE9A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6" name="Freeform 187">
                <a:extLst>
                  <a:ext uri="{FF2B5EF4-FFF2-40B4-BE49-F238E27FC236}">
                    <a16:creationId xmlns:a16="http://schemas.microsoft.com/office/drawing/2014/main" id="{A032DD96-C801-4F10-BB26-8A3D9051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7" name="Freeform 188">
                <a:extLst>
                  <a:ext uri="{FF2B5EF4-FFF2-40B4-BE49-F238E27FC236}">
                    <a16:creationId xmlns:a16="http://schemas.microsoft.com/office/drawing/2014/main" id="{C022E2D5-D3AC-4347-B5E1-6CC4D3D6F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8" name="Freeform 189">
                <a:extLst>
                  <a:ext uri="{FF2B5EF4-FFF2-40B4-BE49-F238E27FC236}">
                    <a16:creationId xmlns:a16="http://schemas.microsoft.com/office/drawing/2014/main" id="{534E7E5B-65C3-45CF-B618-084E4E0DF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39" name="Freeform 190">
                <a:extLst>
                  <a:ext uri="{FF2B5EF4-FFF2-40B4-BE49-F238E27FC236}">
                    <a16:creationId xmlns:a16="http://schemas.microsoft.com/office/drawing/2014/main" id="{FA261C5D-019C-4F4C-98F6-D33E27588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40" name="Freeform 191">
                <a:extLst>
                  <a:ext uri="{FF2B5EF4-FFF2-40B4-BE49-F238E27FC236}">
                    <a16:creationId xmlns:a16="http://schemas.microsoft.com/office/drawing/2014/main" id="{559D8A04-1D44-4CC3-AF9F-2D55343C4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41" name="Freeform 192">
                <a:extLst>
                  <a:ext uri="{FF2B5EF4-FFF2-40B4-BE49-F238E27FC236}">
                    <a16:creationId xmlns:a16="http://schemas.microsoft.com/office/drawing/2014/main" id="{BACB1D53-B396-4DE9-AAED-70A74DBAA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42" name="Freeform 193">
                <a:extLst>
                  <a:ext uri="{FF2B5EF4-FFF2-40B4-BE49-F238E27FC236}">
                    <a16:creationId xmlns:a16="http://schemas.microsoft.com/office/drawing/2014/main" id="{17596974-1014-41D9-B692-78E5465BF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  <p:sp>
            <p:nvSpPr>
              <p:cNvPr id="43" name="Freeform 194">
                <a:extLst>
                  <a:ext uri="{FF2B5EF4-FFF2-40B4-BE49-F238E27FC236}">
                    <a16:creationId xmlns:a16="http://schemas.microsoft.com/office/drawing/2014/main" id="{7D3F0C4F-18BB-457F-96AB-B6ED9301E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4" tIns="18003" rIns="36004" bIns="180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9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932056-3694-4A25-8F85-8A1516EF0A89}"/>
              </a:ext>
            </a:extLst>
          </p:cNvPr>
          <p:cNvGrpSpPr>
            <a:grpSpLocks noChangeAspect="1"/>
          </p:cNvGrpSpPr>
          <p:nvPr/>
        </p:nvGrpSpPr>
        <p:grpSpPr>
          <a:xfrm>
            <a:off x="726011" y="2827893"/>
            <a:ext cx="497723" cy="497723"/>
            <a:chOff x="6496844" y="1323976"/>
            <a:chExt cx="396875" cy="396875"/>
          </a:xfrm>
        </p:grpSpPr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id="{A960C56E-5D8F-4213-9F2E-F0978A26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3C1DF1A-7E99-42B2-9779-39F45A05A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 dirty="0"/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783DD5BB-12B7-4572-862A-C3068050E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 dirty="0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4EA24A36-3DFC-4398-9FEC-F4D8EA009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 dirty="0"/>
            </a:p>
          </p:txBody>
        </p:sp>
      </p:grpSp>
      <p:grpSp>
        <p:nvGrpSpPr>
          <p:cNvPr id="49" name="Group 59">
            <a:extLst>
              <a:ext uri="{FF2B5EF4-FFF2-40B4-BE49-F238E27FC236}">
                <a16:creationId xmlns:a16="http://schemas.microsoft.com/office/drawing/2014/main" id="{1643B755-3616-4D9A-88AE-F5F6E0CC7100}"/>
              </a:ext>
            </a:extLst>
          </p:cNvPr>
          <p:cNvGrpSpPr/>
          <p:nvPr/>
        </p:nvGrpSpPr>
        <p:grpSpPr>
          <a:xfrm>
            <a:off x="698414" y="3504535"/>
            <a:ext cx="529584" cy="497723"/>
            <a:chOff x="2949575" y="501651"/>
            <a:chExt cx="400055" cy="392113"/>
          </a:xfrm>
        </p:grpSpPr>
        <p:sp>
          <p:nvSpPr>
            <p:cNvPr id="50" name="Freeform 60">
              <a:extLst>
                <a:ext uri="{FF2B5EF4-FFF2-40B4-BE49-F238E27FC236}">
                  <a16:creationId xmlns:a16="http://schemas.microsoft.com/office/drawing/2014/main" id="{C5F64194-27D5-4C3C-8B01-B69E8023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709" dirty="0"/>
            </a:p>
          </p:txBody>
        </p:sp>
        <p:sp>
          <p:nvSpPr>
            <p:cNvPr id="51" name="Freeform 61">
              <a:extLst>
                <a:ext uri="{FF2B5EF4-FFF2-40B4-BE49-F238E27FC236}">
                  <a16:creationId xmlns:a16="http://schemas.microsoft.com/office/drawing/2014/main" id="{063B4DE1-4DA5-407F-92F4-2B565DAA4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3" rIns="36004" bIns="18003" numCol="1" anchor="t" anchorCtr="0" compatLnSpc="1">
              <a:prstTxWarp prst="textNoShape">
                <a:avLst/>
              </a:prstTxWarp>
            </a:bodyPr>
            <a:lstStyle/>
            <a:p>
              <a:endParaRPr lang="en-GB" sz="709" dirty="0"/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8AE546DB-0EFD-4AD8-B88D-C4DC1F7EE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3" rIns="36004" bIns="18003" numCol="1" anchor="t" anchorCtr="0" compatLnSpc="1">
              <a:prstTxWarp prst="textNoShape">
                <a:avLst/>
              </a:prstTxWarp>
            </a:bodyPr>
            <a:lstStyle/>
            <a:p>
              <a:endParaRPr lang="en-GB" sz="709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6388BB-1DDF-49B1-823D-FCB3B1228795}"/>
              </a:ext>
            </a:extLst>
          </p:cNvPr>
          <p:cNvGrpSpPr/>
          <p:nvPr/>
        </p:nvGrpSpPr>
        <p:grpSpPr>
          <a:xfrm>
            <a:off x="726011" y="4179176"/>
            <a:ext cx="529584" cy="497723"/>
            <a:chOff x="1397000" y="493713"/>
            <a:chExt cx="396875" cy="396875"/>
          </a:xfrm>
        </p:grpSpPr>
        <p:sp>
          <p:nvSpPr>
            <p:cNvPr id="54" name="Freeform 2">
              <a:extLst>
                <a:ext uri="{FF2B5EF4-FFF2-40B4-BE49-F238E27FC236}">
                  <a16:creationId xmlns:a16="http://schemas.microsoft.com/office/drawing/2014/main" id="{8694723D-4E7E-4A20-BC42-9E1D3AE6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 dirty="0"/>
            </a:p>
          </p:txBody>
        </p:sp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2254C4E6-52D8-4C5C-BCDB-DDC0EBEEE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 dirty="0"/>
            </a:p>
          </p:txBody>
        </p:sp>
        <p:sp>
          <p:nvSpPr>
            <p:cNvPr id="56" name="Freeform 4">
              <a:extLst>
                <a:ext uri="{FF2B5EF4-FFF2-40B4-BE49-F238E27FC236}">
                  <a16:creationId xmlns:a16="http://schemas.microsoft.com/office/drawing/2014/main" id="{287448A1-512F-4E69-B28F-52598C381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400" dirty="0"/>
            </a:p>
          </p:txBody>
        </p:sp>
      </p:grpSp>
      <p:sp>
        <p:nvSpPr>
          <p:cNvPr id="57" name="Freeform 87">
            <a:extLst>
              <a:ext uri="{FF2B5EF4-FFF2-40B4-BE49-F238E27FC236}">
                <a16:creationId xmlns:a16="http://schemas.microsoft.com/office/drawing/2014/main" id="{3DFC5B6A-718C-4F8D-893C-5354E2E95728}"/>
              </a:ext>
            </a:extLst>
          </p:cNvPr>
          <p:cNvSpPr>
            <a:spLocks noEditPoints="1"/>
          </p:cNvSpPr>
          <p:nvPr/>
        </p:nvSpPr>
        <p:spPr bwMode="auto">
          <a:xfrm>
            <a:off x="698414" y="2169654"/>
            <a:ext cx="529584" cy="497723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 sz="709" dirty="0"/>
          </a:p>
        </p:txBody>
      </p:sp>
      <p:sp>
        <p:nvSpPr>
          <p:cNvPr id="59" name="Freeform 1">
            <a:extLst>
              <a:ext uri="{FF2B5EF4-FFF2-40B4-BE49-F238E27FC236}">
                <a16:creationId xmlns:a16="http://schemas.microsoft.com/office/drawing/2014/main" id="{4E95DC90-D2A5-40B7-9E68-4CD475E3A800}"/>
              </a:ext>
            </a:extLst>
          </p:cNvPr>
          <p:cNvSpPr>
            <a:spLocks noEditPoints="1"/>
          </p:cNvSpPr>
          <p:nvPr/>
        </p:nvSpPr>
        <p:spPr bwMode="auto">
          <a:xfrm>
            <a:off x="716056" y="4840901"/>
            <a:ext cx="529584" cy="497723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60" name="Title 6">
            <a:extLst>
              <a:ext uri="{FF2B5EF4-FFF2-40B4-BE49-F238E27FC236}">
                <a16:creationId xmlns:a16="http://schemas.microsoft.com/office/drawing/2014/main" id="{7C385DC3-9B3A-44FC-927C-F656C4118207}"/>
              </a:ext>
            </a:extLst>
          </p:cNvPr>
          <p:cNvSpPr txBox="1">
            <a:spLocks/>
          </p:cNvSpPr>
          <p:nvPr/>
        </p:nvSpPr>
        <p:spPr>
          <a:xfrm>
            <a:off x="594041" y="184268"/>
            <a:ext cx="5943919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of 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5D5B5-0BA7-4942-A73B-922DDA7B897A}"/>
              </a:ext>
            </a:extLst>
          </p:cNvPr>
          <p:cNvSpPr txBox="1"/>
          <p:nvPr/>
        </p:nvSpPr>
        <p:spPr>
          <a:xfrm>
            <a:off x="6587973" y="1928878"/>
            <a:ext cx="4530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“At Novo Nordisk, our ambition is bold and simple: to have zero environmental impact. To get there we are adopting a circular mindset – reshaping our business practice to minimize consumption and eliminate waste.”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999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e 22">
            <a:extLst>
              <a:ext uri="{FF2B5EF4-FFF2-40B4-BE49-F238E27FC236}">
                <a16:creationId xmlns:a16="http://schemas.microsoft.com/office/drawing/2014/main" id="{76E77BAB-2D11-4272-90A2-BBBB44DAE6F6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27" name="Freeform 178">
              <a:extLst>
                <a:ext uri="{FF2B5EF4-FFF2-40B4-BE49-F238E27FC236}">
                  <a16:creationId xmlns:a16="http://schemas.microsoft.com/office/drawing/2014/main" id="{DD230CFD-4B6C-4192-939B-2B29988AA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28" name="Group 196">
              <a:extLst>
                <a:ext uri="{FF2B5EF4-FFF2-40B4-BE49-F238E27FC236}">
                  <a16:creationId xmlns:a16="http://schemas.microsoft.com/office/drawing/2014/main" id="{883A8486-626E-4750-A44A-D3F41814CA6E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29" name="Oval 179">
                <a:extLst>
                  <a:ext uri="{FF2B5EF4-FFF2-40B4-BE49-F238E27FC236}">
                    <a16:creationId xmlns:a16="http://schemas.microsoft.com/office/drawing/2014/main" id="{4A0E5147-2CDF-4726-8C22-6840175B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0" name="Freeform 180">
                <a:extLst>
                  <a:ext uri="{FF2B5EF4-FFF2-40B4-BE49-F238E27FC236}">
                    <a16:creationId xmlns:a16="http://schemas.microsoft.com/office/drawing/2014/main" id="{94F92866-F94B-4A44-8862-8587843B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1" name="Oval 181">
                <a:extLst>
                  <a:ext uri="{FF2B5EF4-FFF2-40B4-BE49-F238E27FC236}">
                    <a16:creationId xmlns:a16="http://schemas.microsoft.com/office/drawing/2014/main" id="{E8BECD6A-133B-46BB-AECF-96470638F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2" name="Freeform 182">
                <a:extLst>
                  <a:ext uri="{FF2B5EF4-FFF2-40B4-BE49-F238E27FC236}">
                    <a16:creationId xmlns:a16="http://schemas.microsoft.com/office/drawing/2014/main" id="{4B211F65-096B-49B2-89D2-A86E7BD04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3" name="Oval 183">
                <a:extLst>
                  <a:ext uri="{FF2B5EF4-FFF2-40B4-BE49-F238E27FC236}">
                    <a16:creationId xmlns:a16="http://schemas.microsoft.com/office/drawing/2014/main" id="{7AF78F39-CDD7-4937-A42A-F48AB4384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4" name="Freeform 184">
                <a:extLst>
                  <a:ext uri="{FF2B5EF4-FFF2-40B4-BE49-F238E27FC236}">
                    <a16:creationId xmlns:a16="http://schemas.microsoft.com/office/drawing/2014/main" id="{CD6E1B66-111A-41A3-B8DA-0EF6CE050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5" name="Oval 185">
                <a:extLst>
                  <a:ext uri="{FF2B5EF4-FFF2-40B4-BE49-F238E27FC236}">
                    <a16:creationId xmlns:a16="http://schemas.microsoft.com/office/drawing/2014/main" id="{C7A7FF9A-6991-4ABA-A856-7EE951F82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6" name="Freeform 186">
                <a:extLst>
                  <a:ext uri="{FF2B5EF4-FFF2-40B4-BE49-F238E27FC236}">
                    <a16:creationId xmlns:a16="http://schemas.microsoft.com/office/drawing/2014/main" id="{442BD2FC-92EC-4443-BDB8-153E3679E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7" name="Freeform 187">
                <a:extLst>
                  <a:ext uri="{FF2B5EF4-FFF2-40B4-BE49-F238E27FC236}">
                    <a16:creationId xmlns:a16="http://schemas.microsoft.com/office/drawing/2014/main" id="{685C674E-8AF8-45CF-AA1B-1BE6BEE99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9" name="Freeform 188">
                <a:extLst>
                  <a:ext uri="{FF2B5EF4-FFF2-40B4-BE49-F238E27FC236}">
                    <a16:creationId xmlns:a16="http://schemas.microsoft.com/office/drawing/2014/main" id="{BD421727-4DF2-4F54-B3F6-F494E9A4E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0" name="Freeform 189">
                <a:extLst>
                  <a:ext uri="{FF2B5EF4-FFF2-40B4-BE49-F238E27FC236}">
                    <a16:creationId xmlns:a16="http://schemas.microsoft.com/office/drawing/2014/main" id="{3914081D-2408-4570-BFD3-9C72E84E7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1" name="Freeform 190">
                <a:extLst>
                  <a:ext uri="{FF2B5EF4-FFF2-40B4-BE49-F238E27FC236}">
                    <a16:creationId xmlns:a16="http://schemas.microsoft.com/office/drawing/2014/main" id="{71EEE27D-DBDC-4729-9838-E7B7F69D9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4" name="Freeform 191">
                <a:extLst>
                  <a:ext uri="{FF2B5EF4-FFF2-40B4-BE49-F238E27FC236}">
                    <a16:creationId xmlns:a16="http://schemas.microsoft.com/office/drawing/2014/main" id="{1FCDBB52-035A-4DE5-9D1F-3BFA3C8F2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9" name="Freeform 192">
                <a:extLst>
                  <a:ext uri="{FF2B5EF4-FFF2-40B4-BE49-F238E27FC236}">
                    <a16:creationId xmlns:a16="http://schemas.microsoft.com/office/drawing/2014/main" id="{C220473F-95D2-4D60-91A7-94FF4A51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60" name="Freeform 193">
                <a:extLst>
                  <a:ext uri="{FF2B5EF4-FFF2-40B4-BE49-F238E27FC236}">
                    <a16:creationId xmlns:a16="http://schemas.microsoft.com/office/drawing/2014/main" id="{632114D1-A208-4AB8-9C0F-F4959DBC1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61" name="Freeform 194">
                <a:extLst>
                  <a:ext uri="{FF2B5EF4-FFF2-40B4-BE49-F238E27FC236}">
                    <a16:creationId xmlns:a16="http://schemas.microsoft.com/office/drawing/2014/main" id="{21EBD757-C662-42AF-9A17-4056DC415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sp>
        <p:nvSpPr>
          <p:cNvPr id="62" name="Freeform 87">
            <a:extLst>
              <a:ext uri="{FF2B5EF4-FFF2-40B4-BE49-F238E27FC236}">
                <a16:creationId xmlns:a16="http://schemas.microsoft.com/office/drawing/2014/main" id="{D4B9C3A1-7D4E-46BA-8B78-166E16013CAE}"/>
              </a:ext>
            </a:extLst>
          </p:cNvPr>
          <p:cNvSpPr>
            <a:spLocks noEditPoints="1"/>
          </p:cNvSpPr>
          <p:nvPr/>
        </p:nvSpPr>
        <p:spPr bwMode="auto">
          <a:xfrm>
            <a:off x="7202742" y="149618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3EB062-9820-4144-8072-179005138FE3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64" name="Freeform 2">
              <a:extLst>
                <a:ext uri="{FF2B5EF4-FFF2-40B4-BE49-F238E27FC236}">
                  <a16:creationId xmlns:a16="http://schemas.microsoft.com/office/drawing/2014/main" id="{D7E780E3-E484-4317-8DD0-1696FF852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D927334-3B48-43CC-BCF6-8A96E9F3E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8404CC64-5502-4A7E-A20D-B22BB832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79E562B7-3638-4ECB-90AD-034724795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68" name="Group 59">
            <a:extLst>
              <a:ext uri="{FF2B5EF4-FFF2-40B4-BE49-F238E27FC236}">
                <a16:creationId xmlns:a16="http://schemas.microsoft.com/office/drawing/2014/main" id="{2541F6DF-0338-4B88-A304-A70E80D5DF58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0D8E8CC0-5081-4A53-B15D-19056141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7E37E065-5133-4721-9905-13858C2D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1021AA72-6CD9-4EDF-9781-315A80E7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E05CF45-C324-4A12-9765-BBEAF85C83DF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73" name="Freeform 2">
              <a:extLst>
                <a:ext uri="{FF2B5EF4-FFF2-40B4-BE49-F238E27FC236}">
                  <a16:creationId xmlns:a16="http://schemas.microsoft.com/office/drawing/2014/main" id="{9B74FDF1-3384-472B-8ADF-DF15CF412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834AD7D7-D885-4046-91C0-D4E1BA7E8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5" name="Freeform 4">
              <a:extLst>
                <a:ext uri="{FF2B5EF4-FFF2-40B4-BE49-F238E27FC236}">
                  <a16:creationId xmlns:a16="http://schemas.microsoft.com/office/drawing/2014/main" id="{D9BDCB88-C221-47FB-B8E0-A31910EB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76" name="Freeform 1">
            <a:extLst>
              <a:ext uri="{FF2B5EF4-FFF2-40B4-BE49-F238E27FC236}">
                <a16:creationId xmlns:a16="http://schemas.microsoft.com/office/drawing/2014/main" id="{ECF6C99D-1110-4EEC-890B-C7EE91425E16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77" name="Group 54">
            <a:extLst>
              <a:ext uri="{FF2B5EF4-FFF2-40B4-BE49-F238E27FC236}">
                <a16:creationId xmlns:a16="http://schemas.microsoft.com/office/drawing/2014/main" id="{1BAF3FA1-40F1-41B1-9A65-2F299D73C841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69B9FAFE-1D55-4EA2-912D-2A5F7476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615FF284-B4AD-4BB4-82FC-0724DFB7E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45" name="Content Placeholder 7"/>
          <p:cNvSpPr txBox="1">
            <a:spLocks/>
          </p:cNvSpPr>
          <p:nvPr/>
        </p:nvSpPr>
        <p:spPr>
          <a:xfrm>
            <a:off x="6283011" y="1407896"/>
            <a:ext cx="5131749" cy="4459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FDA"/>
              </a:buClr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Distinctive Strategies:</a:t>
            </a:r>
            <a:b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of EHS Technical Specifications</a:t>
            </a:r>
          </a:p>
          <a:p>
            <a:pPr algn="l">
              <a:buClr>
                <a:srgbClr val="009FDA"/>
              </a:buClr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Modelling for review of Maintenance and Serviceability</a:t>
            </a:r>
          </a:p>
          <a:p>
            <a:pPr algn="l">
              <a:buClr>
                <a:srgbClr val="009FDA"/>
              </a:buClr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Containment of Firewater</a:t>
            </a:r>
          </a:p>
          <a:p>
            <a:pPr algn="l">
              <a:buClr>
                <a:srgbClr val="009FDA"/>
              </a:buClr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Minimized Open Systems</a:t>
            </a:r>
          </a:p>
          <a:p>
            <a:pPr algn="l">
              <a:buClr>
                <a:srgbClr val="009FDA"/>
              </a:buClr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Separation of Personnel from  Manufacturing</a:t>
            </a:r>
          </a:p>
          <a:p>
            <a:pPr algn="l">
              <a:buClr>
                <a:srgbClr val="009FDA"/>
              </a:buClr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Rigorous PSM/PHA/LOPA</a:t>
            </a:r>
          </a:p>
          <a:p>
            <a:pPr algn="l">
              <a:buClr>
                <a:srgbClr val="009FDA"/>
              </a:buClr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“Compliance Is Not Enough”</a:t>
            </a:r>
          </a:p>
        </p:txBody>
      </p:sp>
      <p:pic>
        <p:nvPicPr>
          <p:cNvPr id="47" name="Picture 9">
            <a:extLst>
              <a:ext uri="{FF2B5EF4-FFF2-40B4-BE49-F238E27FC236}">
                <a16:creationId xmlns:a16="http://schemas.microsoft.com/office/drawing/2014/main" id="{B39ABB8B-CFF2-4E19-92EA-B04190CB8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15" t="-9701" r="-2415" b="5578"/>
          <a:stretch/>
        </p:blipFill>
        <p:spPr>
          <a:xfrm>
            <a:off x="585398" y="487985"/>
            <a:ext cx="4313519" cy="523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itle 6">
            <a:extLst>
              <a:ext uri="{FF2B5EF4-FFF2-40B4-BE49-F238E27FC236}">
                <a16:creationId xmlns:a16="http://schemas.microsoft.com/office/drawing/2014/main" id="{48BA508F-1028-40AE-B6BE-B98ED5EC451E}"/>
              </a:ext>
            </a:extLst>
          </p:cNvPr>
          <p:cNvSpPr txBox="1">
            <a:spLocks/>
          </p:cNvSpPr>
          <p:nvPr/>
        </p:nvSpPr>
        <p:spPr>
          <a:xfrm>
            <a:off x="714741" y="287950"/>
            <a:ext cx="3953755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Designing for EHS</a:t>
            </a:r>
            <a:endParaRPr lang="en-GB" sz="2400" dirty="0">
              <a:solidFill>
                <a:srgbClr val="0019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e 22">
            <a:extLst>
              <a:ext uri="{FF2B5EF4-FFF2-40B4-BE49-F238E27FC236}">
                <a16:creationId xmlns:a16="http://schemas.microsoft.com/office/drawing/2014/main" id="{726F25A5-2070-4BA3-8061-8B151B5F8AAF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49" name="Freeform 178">
              <a:extLst>
                <a:ext uri="{FF2B5EF4-FFF2-40B4-BE49-F238E27FC236}">
                  <a16:creationId xmlns:a16="http://schemas.microsoft.com/office/drawing/2014/main" id="{10A938C7-447B-4AC1-818F-13E7C6983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50" name="Group 196">
              <a:extLst>
                <a:ext uri="{FF2B5EF4-FFF2-40B4-BE49-F238E27FC236}">
                  <a16:creationId xmlns:a16="http://schemas.microsoft.com/office/drawing/2014/main" id="{E4336CFC-9A56-4BCB-A1AC-4F3C202DC4AD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51" name="Oval 179">
                <a:extLst>
                  <a:ext uri="{FF2B5EF4-FFF2-40B4-BE49-F238E27FC236}">
                    <a16:creationId xmlns:a16="http://schemas.microsoft.com/office/drawing/2014/main" id="{6B4FC444-DF13-4DCF-8EF8-30BC4C9C0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2" name="Freeform 180">
                <a:extLst>
                  <a:ext uri="{FF2B5EF4-FFF2-40B4-BE49-F238E27FC236}">
                    <a16:creationId xmlns:a16="http://schemas.microsoft.com/office/drawing/2014/main" id="{A45DCB89-1454-433F-AA76-0A7B75A3E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3" name="Oval 181">
                <a:extLst>
                  <a:ext uri="{FF2B5EF4-FFF2-40B4-BE49-F238E27FC236}">
                    <a16:creationId xmlns:a16="http://schemas.microsoft.com/office/drawing/2014/main" id="{30E8CC53-F10D-4E6D-B9E4-225EC906E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4" name="Freeform 182">
                <a:extLst>
                  <a:ext uri="{FF2B5EF4-FFF2-40B4-BE49-F238E27FC236}">
                    <a16:creationId xmlns:a16="http://schemas.microsoft.com/office/drawing/2014/main" id="{644D046F-9DB3-46B9-B5DD-B01AE777D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5" name="Oval 183">
                <a:extLst>
                  <a:ext uri="{FF2B5EF4-FFF2-40B4-BE49-F238E27FC236}">
                    <a16:creationId xmlns:a16="http://schemas.microsoft.com/office/drawing/2014/main" id="{708FAE72-DDFE-49BE-9FE5-B99CFE25D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7" name="Freeform 184">
                <a:extLst>
                  <a:ext uri="{FF2B5EF4-FFF2-40B4-BE49-F238E27FC236}">
                    <a16:creationId xmlns:a16="http://schemas.microsoft.com/office/drawing/2014/main" id="{BAE07973-5A54-46B9-99BF-C02DAA1EE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7" name="Oval 185">
                <a:extLst>
                  <a:ext uri="{FF2B5EF4-FFF2-40B4-BE49-F238E27FC236}">
                    <a16:creationId xmlns:a16="http://schemas.microsoft.com/office/drawing/2014/main" id="{9EB79D49-25FB-4DE7-BC26-914EDC8C1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8" name="Freeform 186">
                <a:extLst>
                  <a:ext uri="{FF2B5EF4-FFF2-40B4-BE49-F238E27FC236}">
                    <a16:creationId xmlns:a16="http://schemas.microsoft.com/office/drawing/2014/main" id="{10925215-3F45-49FF-9DDB-D42E655C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79" name="Freeform 187">
                <a:extLst>
                  <a:ext uri="{FF2B5EF4-FFF2-40B4-BE49-F238E27FC236}">
                    <a16:creationId xmlns:a16="http://schemas.microsoft.com/office/drawing/2014/main" id="{B2237F91-061E-4A36-AD45-DCD7137F0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0" name="Freeform 188">
                <a:extLst>
                  <a:ext uri="{FF2B5EF4-FFF2-40B4-BE49-F238E27FC236}">
                    <a16:creationId xmlns:a16="http://schemas.microsoft.com/office/drawing/2014/main" id="{2AD60EEE-E886-4670-AD13-1A2BD7A41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1" name="Freeform 189">
                <a:extLst>
                  <a:ext uri="{FF2B5EF4-FFF2-40B4-BE49-F238E27FC236}">
                    <a16:creationId xmlns:a16="http://schemas.microsoft.com/office/drawing/2014/main" id="{327EE156-645E-4653-8688-36E115FC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2" name="Freeform 190">
                <a:extLst>
                  <a:ext uri="{FF2B5EF4-FFF2-40B4-BE49-F238E27FC236}">
                    <a16:creationId xmlns:a16="http://schemas.microsoft.com/office/drawing/2014/main" id="{F8152DF9-3AAD-4499-B18E-68CF52BC0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3" name="Freeform 191">
                <a:extLst>
                  <a:ext uri="{FF2B5EF4-FFF2-40B4-BE49-F238E27FC236}">
                    <a16:creationId xmlns:a16="http://schemas.microsoft.com/office/drawing/2014/main" id="{95EB8E19-C0BD-4E64-B7A5-714FABFB4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4" name="Freeform 192">
                <a:extLst>
                  <a:ext uri="{FF2B5EF4-FFF2-40B4-BE49-F238E27FC236}">
                    <a16:creationId xmlns:a16="http://schemas.microsoft.com/office/drawing/2014/main" id="{2EEF4292-5238-4023-B9B9-E5CC08B46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5" name="Freeform 193">
                <a:extLst>
                  <a:ext uri="{FF2B5EF4-FFF2-40B4-BE49-F238E27FC236}">
                    <a16:creationId xmlns:a16="http://schemas.microsoft.com/office/drawing/2014/main" id="{2A966D3D-244B-4F6F-9BC6-3068F52CC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86" name="Freeform 194">
                <a:extLst>
                  <a:ext uri="{FF2B5EF4-FFF2-40B4-BE49-F238E27FC236}">
                    <a16:creationId xmlns:a16="http://schemas.microsoft.com/office/drawing/2014/main" id="{7AA0FA52-51DB-48BC-9ED2-7D31B5DC8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sp>
        <p:nvSpPr>
          <p:cNvPr id="87" name="Freeform 87">
            <a:extLst>
              <a:ext uri="{FF2B5EF4-FFF2-40B4-BE49-F238E27FC236}">
                <a16:creationId xmlns:a16="http://schemas.microsoft.com/office/drawing/2014/main" id="{2C682858-97C4-406F-AB96-7E864C996767}"/>
              </a:ext>
            </a:extLst>
          </p:cNvPr>
          <p:cNvSpPr>
            <a:spLocks noEditPoints="1"/>
          </p:cNvSpPr>
          <p:nvPr/>
        </p:nvSpPr>
        <p:spPr bwMode="auto">
          <a:xfrm>
            <a:off x="7202742" y="149618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54AF9D2-F18E-48F8-B489-0CC07A151073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89" name="Freeform 2">
              <a:extLst>
                <a:ext uri="{FF2B5EF4-FFF2-40B4-BE49-F238E27FC236}">
                  <a16:creationId xmlns:a16="http://schemas.microsoft.com/office/drawing/2014/main" id="{2BDB16DB-A6F0-4DFB-BF21-6266CD06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A0D1173-9878-4C54-AE5B-4F0E24A27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1" name="Freeform 4">
              <a:extLst>
                <a:ext uri="{FF2B5EF4-FFF2-40B4-BE49-F238E27FC236}">
                  <a16:creationId xmlns:a16="http://schemas.microsoft.com/office/drawing/2014/main" id="{08DCFEDD-5AB3-4CA7-973B-651D7A7A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C8020F0D-F598-45F7-B090-54C91E54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93" name="Group 59">
            <a:extLst>
              <a:ext uri="{FF2B5EF4-FFF2-40B4-BE49-F238E27FC236}">
                <a16:creationId xmlns:a16="http://schemas.microsoft.com/office/drawing/2014/main" id="{09BFAD47-1969-4CA2-B418-4D7710CD6E5E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3829D331-2CF2-4169-A9FC-E0338396C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C986E7A9-09FF-4489-B2EA-FCCFC907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96" name="Freeform 62">
              <a:extLst>
                <a:ext uri="{FF2B5EF4-FFF2-40B4-BE49-F238E27FC236}">
                  <a16:creationId xmlns:a16="http://schemas.microsoft.com/office/drawing/2014/main" id="{207B3E70-CFC6-424E-BFC7-4F5BA2701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1B9BA8-4897-483D-9743-0CED4845C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05" y="4450060"/>
            <a:ext cx="2978365" cy="1073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66ED8-482F-4FF1-97FC-3C898BD83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65" y="1864416"/>
            <a:ext cx="1884425" cy="1884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EEFCB1-4CB9-4381-8BE1-9F9D175E8B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82" y="1288585"/>
            <a:ext cx="1884425" cy="1884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F8E133-BB7D-4FD1-B895-A52B9B546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2" y="4244860"/>
            <a:ext cx="2383644" cy="1251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0A14C5-8B57-4851-9CFE-9C890102C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94" y="4025572"/>
            <a:ext cx="2826638" cy="188442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14D3C3A-E0D7-47EF-871D-38CBF65566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940" y="2303966"/>
            <a:ext cx="2977601" cy="638778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1B6FB61-4D72-4AD1-B75B-CF1A255830C7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104" name="Freeform 2">
              <a:extLst>
                <a:ext uri="{FF2B5EF4-FFF2-40B4-BE49-F238E27FC236}">
                  <a16:creationId xmlns:a16="http://schemas.microsoft.com/office/drawing/2014/main" id="{6C42EC65-A5E9-4993-9162-0C4B90995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5" name="Freeform 3">
              <a:extLst>
                <a:ext uri="{FF2B5EF4-FFF2-40B4-BE49-F238E27FC236}">
                  <a16:creationId xmlns:a16="http://schemas.microsoft.com/office/drawing/2014/main" id="{7DF1F293-BE5E-4CCF-82FD-2EA3916D6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6" name="Freeform 4">
              <a:extLst>
                <a:ext uri="{FF2B5EF4-FFF2-40B4-BE49-F238E27FC236}">
                  <a16:creationId xmlns:a16="http://schemas.microsoft.com/office/drawing/2014/main" id="{4E9A091A-600C-40AC-8946-FEA9B7DB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07" name="Freeform 1">
            <a:extLst>
              <a:ext uri="{FF2B5EF4-FFF2-40B4-BE49-F238E27FC236}">
                <a16:creationId xmlns:a16="http://schemas.microsoft.com/office/drawing/2014/main" id="{8266CE20-792D-4151-8B55-D47687E523D5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108" name="Group 54">
            <a:extLst>
              <a:ext uri="{FF2B5EF4-FFF2-40B4-BE49-F238E27FC236}">
                <a16:creationId xmlns:a16="http://schemas.microsoft.com/office/drawing/2014/main" id="{9281E58E-2DEF-4443-9CAB-061979D14703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750A4BC0-4D3B-485C-8FF1-F348CC900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A76D73A8-9629-40C8-8FB9-84C4B5CD8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3070A936-7CF5-4193-B8C6-5646FD01FD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56" y="3338093"/>
            <a:ext cx="3960426" cy="638778"/>
          </a:xfrm>
          <a:prstGeom prst="rect">
            <a:avLst/>
          </a:prstGeom>
        </p:spPr>
      </p:pic>
      <p:sp>
        <p:nvSpPr>
          <p:cNvPr id="59" name="Title 6">
            <a:extLst>
              <a:ext uri="{FF2B5EF4-FFF2-40B4-BE49-F238E27FC236}">
                <a16:creationId xmlns:a16="http://schemas.microsoft.com/office/drawing/2014/main" id="{BE6C4D87-F983-499D-B6E6-CD8C6CF4A929}"/>
              </a:ext>
            </a:extLst>
          </p:cNvPr>
          <p:cNvSpPr txBox="1">
            <a:spLocks/>
          </p:cNvSpPr>
          <p:nvPr/>
        </p:nvSpPr>
        <p:spPr>
          <a:xfrm>
            <a:off x="594041" y="184268"/>
            <a:ext cx="5015131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Establishing</a:t>
            </a:r>
            <a:r>
              <a:rPr lang="en-GB" altLang="da-DK" sz="2400" dirty="0">
                <a:solidFill>
                  <a:srgbClr val="001965"/>
                </a:solidFill>
              </a:rPr>
              <a:t> Key Partnerships </a:t>
            </a:r>
            <a:endParaRPr lang="en-GB" sz="2400" dirty="0">
              <a:solidFill>
                <a:srgbClr val="00196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1519B7-5647-4491-860A-10A724A2E2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2173388"/>
            <a:ext cx="1698247" cy="20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2">
            <a:extLst>
              <a:ext uri="{FF2B5EF4-FFF2-40B4-BE49-F238E27FC236}">
                <a16:creationId xmlns:a16="http://schemas.microsoft.com/office/drawing/2014/main" id="{E89E3558-7564-4E48-A1D6-4F8C0B583861}"/>
              </a:ext>
            </a:extLst>
          </p:cNvPr>
          <p:cNvGrpSpPr/>
          <p:nvPr/>
        </p:nvGrpSpPr>
        <p:grpSpPr>
          <a:xfrm>
            <a:off x="6582829" y="148390"/>
            <a:ext cx="548640" cy="548640"/>
            <a:chOff x="1241410" y="1241410"/>
            <a:chExt cx="1117631" cy="1117631"/>
          </a:xfrm>
        </p:grpSpPr>
        <p:sp>
          <p:nvSpPr>
            <p:cNvPr id="25" name="Freeform 178">
              <a:extLst>
                <a:ext uri="{FF2B5EF4-FFF2-40B4-BE49-F238E27FC236}">
                  <a16:creationId xmlns:a16="http://schemas.microsoft.com/office/drawing/2014/main" id="{6A6CDC31-7C8D-440C-9F1C-30975AFF1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10" y="1241410"/>
              <a:ext cx="1117631" cy="1117631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grpSp>
          <p:nvGrpSpPr>
            <p:cNvPr id="26" name="Group 196">
              <a:extLst>
                <a:ext uri="{FF2B5EF4-FFF2-40B4-BE49-F238E27FC236}">
                  <a16:creationId xmlns:a16="http://schemas.microsoft.com/office/drawing/2014/main" id="{B8D806D8-BF09-4A48-AA74-A32FEF6CB71D}"/>
                </a:ext>
              </a:extLst>
            </p:cNvPr>
            <p:cNvGrpSpPr/>
            <p:nvPr/>
          </p:nvGrpSpPr>
          <p:grpSpPr>
            <a:xfrm>
              <a:off x="1303997" y="1303997"/>
              <a:ext cx="992456" cy="992456"/>
              <a:chOff x="5640388" y="2120901"/>
              <a:chExt cx="352425" cy="352425"/>
            </a:xfrm>
          </p:grpSpPr>
          <p:sp>
            <p:nvSpPr>
              <p:cNvPr id="27" name="Oval 179">
                <a:extLst>
                  <a:ext uri="{FF2B5EF4-FFF2-40B4-BE49-F238E27FC236}">
                    <a16:creationId xmlns:a16="http://schemas.microsoft.com/office/drawing/2014/main" id="{90C7E564-BCF7-4640-BCA3-2A607D743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120901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8" name="Freeform 180">
                <a:extLst>
                  <a:ext uri="{FF2B5EF4-FFF2-40B4-BE49-F238E27FC236}">
                    <a16:creationId xmlns:a16="http://schemas.microsoft.com/office/drawing/2014/main" id="{2DA79CD2-523E-48C0-8D85-E8107B14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151064"/>
                <a:ext cx="76200" cy="82550"/>
              </a:xfrm>
              <a:custGeom>
                <a:avLst/>
                <a:gdLst>
                  <a:gd name="T0" fmla="*/ 49 w 49"/>
                  <a:gd name="T1" fmla="*/ 28 h 53"/>
                  <a:gd name="T2" fmla="*/ 40 w 49"/>
                  <a:gd name="T3" fmla="*/ 11 h 53"/>
                  <a:gd name="T4" fmla="*/ 28 w 49"/>
                  <a:gd name="T5" fmla="*/ 0 h 53"/>
                  <a:gd name="T6" fmla="*/ 21 w 49"/>
                  <a:gd name="T7" fmla="*/ 0 h 53"/>
                  <a:gd name="T8" fmla="*/ 9 w 49"/>
                  <a:gd name="T9" fmla="*/ 11 h 53"/>
                  <a:gd name="T10" fmla="*/ 1 w 49"/>
                  <a:gd name="T11" fmla="*/ 28 h 53"/>
                  <a:gd name="T12" fmla="*/ 2 w 49"/>
                  <a:gd name="T13" fmla="*/ 32 h 53"/>
                  <a:gd name="T14" fmla="*/ 4 w 49"/>
                  <a:gd name="T15" fmla="*/ 33 h 53"/>
                  <a:gd name="T16" fmla="*/ 13 w 49"/>
                  <a:gd name="T17" fmla="*/ 14 h 53"/>
                  <a:gd name="T18" fmla="*/ 16 w 49"/>
                  <a:gd name="T19" fmla="*/ 14 h 53"/>
                  <a:gd name="T20" fmla="*/ 16 w 49"/>
                  <a:gd name="T21" fmla="*/ 53 h 53"/>
                  <a:gd name="T22" fmla="*/ 33 w 49"/>
                  <a:gd name="T23" fmla="*/ 53 h 53"/>
                  <a:gd name="T24" fmla="*/ 33 w 49"/>
                  <a:gd name="T25" fmla="*/ 14 h 53"/>
                  <a:gd name="T26" fmla="*/ 36 w 49"/>
                  <a:gd name="T27" fmla="*/ 14 h 53"/>
                  <a:gd name="T28" fmla="*/ 46 w 49"/>
                  <a:gd name="T29" fmla="*/ 33 h 53"/>
                  <a:gd name="T30" fmla="*/ 47 w 49"/>
                  <a:gd name="T31" fmla="*/ 32 h 53"/>
                  <a:gd name="T32" fmla="*/ 49 w 49"/>
                  <a:gd name="T33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49" y="28"/>
                    </a:moveTo>
                    <a:cubicBezTo>
                      <a:pt x="48" y="26"/>
                      <a:pt x="40" y="11"/>
                      <a:pt x="40" y="11"/>
                    </a:cubicBezTo>
                    <a:cubicBezTo>
                      <a:pt x="37" y="5"/>
                      <a:pt x="33" y="0"/>
                      <a:pt x="28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16" y="0"/>
                      <a:pt x="13" y="3"/>
                      <a:pt x="9" y="11"/>
                    </a:cubicBezTo>
                    <a:cubicBezTo>
                      <a:pt x="9" y="12"/>
                      <a:pt x="1" y="27"/>
                      <a:pt x="1" y="28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3" y="32"/>
                      <a:pt x="3" y="32"/>
                      <a:pt x="4" y="33"/>
                    </a:cubicBezTo>
                    <a:cubicBezTo>
                      <a:pt x="5" y="31"/>
                      <a:pt x="13" y="14"/>
                      <a:pt x="13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45" y="31"/>
                      <a:pt x="46" y="33"/>
                    </a:cubicBezTo>
                    <a:cubicBezTo>
                      <a:pt x="46" y="32"/>
                      <a:pt x="47" y="32"/>
                      <a:pt x="47" y="32"/>
                    </a:cubicBezTo>
                    <a:cubicBezTo>
                      <a:pt x="49" y="31"/>
                      <a:pt x="49" y="29"/>
                      <a:pt x="49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29" name="Oval 181">
                <a:extLst>
                  <a:ext uri="{FF2B5EF4-FFF2-40B4-BE49-F238E27FC236}">
                    <a16:creationId xmlns:a16="http://schemas.microsoft.com/office/drawing/2014/main" id="{8BD29B1F-7E8F-4B21-BF71-AFB820183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488" y="2447926"/>
                <a:ext cx="23813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0" name="Freeform 182">
                <a:extLst>
                  <a:ext uri="{FF2B5EF4-FFF2-40B4-BE49-F238E27FC236}">
                    <a16:creationId xmlns:a16="http://schemas.microsoft.com/office/drawing/2014/main" id="{CDB36B1F-2F0B-4795-902A-5A6CD77FB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60614"/>
                <a:ext cx="76200" cy="80963"/>
              </a:xfrm>
              <a:custGeom>
                <a:avLst/>
                <a:gdLst>
                  <a:gd name="T0" fmla="*/ 1 w 49"/>
                  <a:gd name="T1" fmla="*/ 25 h 52"/>
                  <a:gd name="T2" fmla="*/ 9 w 49"/>
                  <a:gd name="T3" fmla="*/ 42 h 52"/>
                  <a:gd name="T4" fmla="*/ 21 w 49"/>
                  <a:gd name="T5" fmla="*/ 52 h 52"/>
                  <a:gd name="T6" fmla="*/ 28 w 49"/>
                  <a:gd name="T7" fmla="*/ 52 h 52"/>
                  <a:gd name="T8" fmla="*/ 40 w 49"/>
                  <a:gd name="T9" fmla="*/ 42 h 52"/>
                  <a:gd name="T10" fmla="*/ 49 w 49"/>
                  <a:gd name="T11" fmla="*/ 25 h 52"/>
                  <a:gd name="T12" fmla="*/ 47 w 49"/>
                  <a:gd name="T13" fmla="*/ 21 h 52"/>
                  <a:gd name="T14" fmla="*/ 46 w 49"/>
                  <a:gd name="T15" fmla="*/ 20 h 52"/>
                  <a:gd name="T16" fmla="*/ 36 w 49"/>
                  <a:gd name="T17" fmla="*/ 38 h 52"/>
                  <a:gd name="T18" fmla="*/ 33 w 49"/>
                  <a:gd name="T19" fmla="*/ 38 h 52"/>
                  <a:gd name="T20" fmla="*/ 33 w 49"/>
                  <a:gd name="T21" fmla="*/ 0 h 52"/>
                  <a:gd name="T22" fmla="*/ 16 w 49"/>
                  <a:gd name="T23" fmla="*/ 0 h 52"/>
                  <a:gd name="T24" fmla="*/ 16 w 49"/>
                  <a:gd name="T25" fmla="*/ 38 h 52"/>
                  <a:gd name="T26" fmla="*/ 13 w 49"/>
                  <a:gd name="T27" fmla="*/ 38 h 52"/>
                  <a:gd name="T28" fmla="*/ 4 w 49"/>
                  <a:gd name="T29" fmla="*/ 20 h 52"/>
                  <a:gd name="T30" fmla="*/ 2 w 49"/>
                  <a:gd name="T31" fmla="*/ 21 h 52"/>
                  <a:gd name="T32" fmla="*/ 1 w 49"/>
                  <a:gd name="T3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2">
                    <a:moveTo>
                      <a:pt x="1" y="25"/>
                    </a:moveTo>
                    <a:cubicBezTo>
                      <a:pt x="2" y="26"/>
                      <a:pt x="9" y="42"/>
                      <a:pt x="9" y="42"/>
                    </a:cubicBezTo>
                    <a:cubicBezTo>
                      <a:pt x="12" y="48"/>
                      <a:pt x="17" y="52"/>
                      <a:pt x="21" y="52"/>
                    </a:cubicBezTo>
                    <a:cubicBezTo>
                      <a:pt x="24" y="52"/>
                      <a:pt x="28" y="52"/>
                      <a:pt x="28" y="52"/>
                    </a:cubicBezTo>
                    <a:cubicBezTo>
                      <a:pt x="34" y="52"/>
                      <a:pt x="36" y="49"/>
                      <a:pt x="40" y="42"/>
                    </a:cubicBezTo>
                    <a:cubicBezTo>
                      <a:pt x="41" y="41"/>
                      <a:pt x="48" y="25"/>
                      <a:pt x="49" y="25"/>
                    </a:cubicBezTo>
                    <a:cubicBezTo>
                      <a:pt x="49" y="23"/>
                      <a:pt x="48" y="22"/>
                      <a:pt x="47" y="21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5" y="21"/>
                      <a:pt x="36" y="38"/>
                      <a:pt x="3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5" y="21"/>
                      <a:pt x="4" y="20"/>
                    </a:cubicBezTo>
                    <a:cubicBezTo>
                      <a:pt x="3" y="20"/>
                      <a:pt x="3" y="20"/>
                      <a:pt x="2" y="21"/>
                    </a:cubicBezTo>
                    <a:cubicBezTo>
                      <a:pt x="1" y="22"/>
                      <a:pt x="0" y="23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1" name="Oval 183">
                <a:extLst>
                  <a:ext uri="{FF2B5EF4-FFF2-40B4-BE49-F238E27FC236}">
                    <a16:creationId xmlns:a16="http://schemas.microsoft.com/office/drawing/2014/main" id="{6025CFE3-2521-4A91-9B9D-8C1EC59E6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388" y="2284414"/>
                <a:ext cx="26988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2" name="Freeform 184">
                <a:extLst>
                  <a:ext uri="{FF2B5EF4-FFF2-40B4-BE49-F238E27FC236}">
                    <a16:creationId xmlns:a16="http://schemas.microsoft.com/office/drawing/2014/main" id="{14A00E81-1098-4EFC-8258-BF31FD1F7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259014"/>
                <a:ext cx="80963" cy="76200"/>
              </a:xfrm>
              <a:custGeom>
                <a:avLst/>
                <a:gdLst>
                  <a:gd name="T0" fmla="*/ 28 w 53"/>
                  <a:gd name="T1" fmla="*/ 1 h 49"/>
                  <a:gd name="T2" fmla="*/ 11 w 53"/>
                  <a:gd name="T3" fmla="*/ 9 h 49"/>
                  <a:gd name="T4" fmla="*/ 0 w 53"/>
                  <a:gd name="T5" fmla="*/ 21 h 49"/>
                  <a:gd name="T6" fmla="*/ 0 w 53"/>
                  <a:gd name="T7" fmla="*/ 28 h 49"/>
                  <a:gd name="T8" fmla="*/ 11 w 53"/>
                  <a:gd name="T9" fmla="*/ 40 h 49"/>
                  <a:gd name="T10" fmla="*/ 28 w 53"/>
                  <a:gd name="T11" fmla="*/ 49 h 49"/>
                  <a:gd name="T12" fmla="*/ 32 w 53"/>
                  <a:gd name="T13" fmla="*/ 47 h 49"/>
                  <a:gd name="T14" fmla="*/ 33 w 53"/>
                  <a:gd name="T15" fmla="*/ 46 h 49"/>
                  <a:gd name="T16" fmla="*/ 14 w 53"/>
                  <a:gd name="T17" fmla="*/ 36 h 49"/>
                  <a:gd name="T18" fmla="*/ 14 w 53"/>
                  <a:gd name="T19" fmla="*/ 33 h 49"/>
                  <a:gd name="T20" fmla="*/ 53 w 53"/>
                  <a:gd name="T21" fmla="*/ 33 h 49"/>
                  <a:gd name="T22" fmla="*/ 53 w 53"/>
                  <a:gd name="T23" fmla="*/ 16 h 49"/>
                  <a:gd name="T24" fmla="*/ 14 w 53"/>
                  <a:gd name="T25" fmla="*/ 16 h 49"/>
                  <a:gd name="T26" fmla="*/ 14 w 53"/>
                  <a:gd name="T27" fmla="*/ 13 h 49"/>
                  <a:gd name="T28" fmla="*/ 33 w 53"/>
                  <a:gd name="T29" fmla="*/ 4 h 49"/>
                  <a:gd name="T30" fmla="*/ 32 w 53"/>
                  <a:gd name="T31" fmla="*/ 2 h 49"/>
                  <a:gd name="T32" fmla="*/ 28 w 53"/>
                  <a:gd name="T3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9">
                    <a:moveTo>
                      <a:pt x="28" y="1"/>
                    </a:moveTo>
                    <a:cubicBezTo>
                      <a:pt x="26" y="2"/>
                      <a:pt x="11" y="9"/>
                      <a:pt x="11" y="9"/>
                    </a:cubicBezTo>
                    <a:cubicBezTo>
                      <a:pt x="5" y="12"/>
                      <a:pt x="0" y="17"/>
                      <a:pt x="0" y="21"/>
                    </a:cubicBezTo>
                    <a:cubicBezTo>
                      <a:pt x="0" y="24"/>
                      <a:pt x="0" y="28"/>
                      <a:pt x="0" y="28"/>
                    </a:cubicBezTo>
                    <a:cubicBezTo>
                      <a:pt x="0" y="34"/>
                      <a:pt x="3" y="36"/>
                      <a:pt x="11" y="40"/>
                    </a:cubicBezTo>
                    <a:cubicBezTo>
                      <a:pt x="12" y="41"/>
                      <a:pt x="27" y="48"/>
                      <a:pt x="28" y="49"/>
                    </a:cubicBezTo>
                    <a:cubicBezTo>
                      <a:pt x="29" y="49"/>
                      <a:pt x="31" y="48"/>
                      <a:pt x="32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1" y="45"/>
                      <a:pt x="14" y="36"/>
                      <a:pt x="14" y="36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31" y="5"/>
                      <a:pt x="33" y="4"/>
                    </a:cubicBezTo>
                    <a:cubicBezTo>
                      <a:pt x="33" y="3"/>
                      <a:pt x="32" y="3"/>
                      <a:pt x="32" y="2"/>
                    </a:cubicBezTo>
                    <a:cubicBezTo>
                      <a:pt x="31" y="1"/>
                      <a:pt x="29" y="0"/>
                      <a:pt x="2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3" name="Oval 185">
                <a:extLst>
                  <a:ext uri="{FF2B5EF4-FFF2-40B4-BE49-F238E27FC236}">
                    <a16:creationId xmlns:a16="http://schemas.microsoft.com/office/drawing/2014/main" id="{C14970A5-1417-4EC2-BED9-6F7208003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284414"/>
                <a:ext cx="25400" cy="25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4" name="Freeform 186">
                <a:extLst>
                  <a:ext uri="{FF2B5EF4-FFF2-40B4-BE49-F238E27FC236}">
                    <a16:creationId xmlns:a16="http://schemas.microsoft.com/office/drawing/2014/main" id="{D4274F3E-9F8F-4617-8040-5094F6A0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2259014"/>
                <a:ext cx="80963" cy="76200"/>
              </a:xfrm>
              <a:custGeom>
                <a:avLst/>
                <a:gdLst>
                  <a:gd name="T0" fmla="*/ 25 w 52"/>
                  <a:gd name="T1" fmla="*/ 49 h 49"/>
                  <a:gd name="T2" fmla="*/ 42 w 52"/>
                  <a:gd name="T3" fmla="*/ 40 h 49"/>
                  <a:gd name="T4" fmla="*/ 52 w 52"/>
                  <a:gd name="T5" fmla="*/ 28 h 49"/>
                  <a:gd name="T6" fmla="*/ 52 w 52"/>
                  <a:gd name="T7" fmla="*/ 21 h 49"/>
                  <a:gd name="T8" fmla="*/ 42 w 52"/>
                  <a:gd name="T9" fmla="*/ 9 h 49"/>
                  <a:gd name="T10" fmla="*/ 25 w 52"/>
                  <a:gd name="T11" fmla="*/ 1 h 49"/>
                  <a:gd name="T12" fmla="*/ 21 w 52"/>
                  <a:gd name="T13" fmla="*/ 2 h 49"/>
                  <a:gd name="T14" fmla="*/ 20 w 52"/>
                  <a:gd name="T15" fmla="*/ 4 h 49"/>
                  <a:gd name="T16" fmla="*/ 38 w 52"/>
                  <a:gd name="T17" fmla="*/ 13 h 49"/>
                  <a:gd name="T18" fmla="*/ 38 w 52"/>
                  <a:gd name="T19" fmla="*/ 16 h 49"/>
                  <a:gd name="T20" fmla="*/ 0 w 52"/>
                  <a:gd name="T21" fmla="*/ 16 h 49"/>
                  <a:gd name="T22" fmla="*/ 0 w 52"/>
                  <a:gd name="T23" fmla="*/ 33 h 49"/>
                  <a:gd name="T24" fmla="*/ 38 w 52"/>
                  <a:gd name="T25" fmla="*/ 33 h 49"/>
                  <a:gd name="T26" fmla="*/ 38 w 52"/>
                  <a:gd name="T27" fmla="*/ 36 h 49"/>
                  <a:gd name="T28" fmla="*/ 20 w 52"/>
                  <a:gd name="T29" fmla="*/ 46 h 49"/>
                  <a:gd name="T30" fmla="*/ 21 w 52"/>
                  <a:gd name="T31" fmla="*/ 47 h 49"/>
                  <a:gd name="T32" fmla="*/ 25 w 52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49">
                    <a:moveTo>
                      <a:pt x="25" y="49"/>
                    </a:moveTo>
                    <a:cubicBezTo>
                      <a:pt x="26" y="48"/>
                      <a:pt x="42" y="40"/>
                      <a:pt x="42" y="40"/>
                    </a:cubicBezTo>
                    <a:cubicBezTo>
                      <a:pt x="48" y="37"/>
                      <a:pt x="52" y="33"/>
                      <a:pt x="52" y="28"/>
                    </a:cubicBezTo>
                    <a:cubicBezTo>
                      <a:pt x="52" y="25"/>
                      <a:pt x="52" y="21"/>
                      <a:pt x="52" y="21"/>
                    </a:cubicBezTo>
                    <a:cubicBezTo>
                      <a:pt x="52" y="16"/>
                      <a:pt x="49" y="13"/>
                      <a:pt x="42" y="9"/>
                    </a:cubicBezTo>
                    <a:cubicBezTo>
                      <a:pt x="41" y="9"/>
                      <a:pt x="25" y="1"/>
                      <a:pt x="25" y="1"/>
                    </a:cubicBezTo>
                    <a:cubicBezTo>
                      <a:pt x="23" y="0"/>
                      <a:pt x="22" y="1"/>
                      <a:pt x="21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1" y="5"/>
                      <a:pt x="38" y="13"/>
                      <a:pt x="38" y="13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1" y="47"/>
                    </a:cubicBezTo>
                    <a:cubicBezTo>
                      <a:pt x="22" y="49"/>
                      <a:pt x="23" y="49"/>
                      <a:pt x="25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5" name="Freeform 187">
                <a:extLst>
                  <a:ext uri="{FF2B5EF4-FFF2-40B4-BE49-F238E27FC236}">
                    <a16:creationId xmlns:a16="http://schemas.microsoft.com/office/drawing/2014/main" id="{6D913758-C3E0-4C65-92F1-664570340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166939"/>
                <a:ext cx="28575" cy="28575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4 h 18"/>
                  <a:gd name="T4" fmla="*/ 4 w 18"/>
                  <a:gd name="T5" fmla="*/ 4 h 18"/>
                  <a:gd name="T6" fmla="*/ 4 w 18"/>
                  <a:gd name="T7" fmla="*/ 15 h 18"/>
                  <a:gd name="T8" fmla="*/ 15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6" name="Freeform 188">
                <a:extLst>
                  <a:ext uri="{FF2B5EF4-FFF2-40B4-BE49-F238E27FC236}">
                    <a16:creationId xmlns:a16="http://schemas.microsoft.com/office/drawing/2014/main" id="{444271DE-19FB-4C38-B132-AFA0E780B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2185989"/>
                <a:ext cx="77788" cy="76200"/>
              </a:xfrm>
              <a:custGeom>
                <a:avLst/>
                <a:gdLst>
                  <a:gd name="T0" fmla="*/ 43 w 50"/>
                  <a:gd name="T1" fmla="*/ 8 h 49"/>
                  <a:gd name="T2" fmla="*/ 25 w 50"/>
                  <a:gd name="T3" fmla="*/ 2 h 49"/>
                  <a:gd name="T4" fmla="*/ 9 w 50"/>
                  <a:gd name="T5" fmla="*/ 3 h 49"/>
                  <a:gd name="T6" fmla="*/ 4 w 50"/>
                  <a:gd name="T7" fmla="*/ 8 h 49"/>
                  <a:gd name="T8" fmla="*/ 3 w 50"/>
                  <a:gd name="T9" fmla="*/ 24 h 49"/>
                  <a:gd name="T10" fmla="*/ 9 w 50"/>
                  <a:gd name="T11" fmla="*/ 42 h 49"/>
                  <a:gd name="T12" fmla="*/ 13 w 50"/>
                  <a:gd name="T13" fmla="*/ 44 h 49"/>
                  <a:gd name="T14" fmla="*/ 15 w 50"/>
                  <a:gd name="T15" fmla="*/ 43 h 49"/>
                  <a:gd name="T16" fmla="*/ 8 w 50"/>
                  <a:gd name="T17" fmla="*/ 24 h 49"/>
                  <a:gd name="T18" fmla="*/ 10 w 50"/>
                  <a:gd name="T19" fmla="*/ 21 h 49"/>
                  <a:gd name="T20" fmla="*/ 38 w 50"/>
                  <a:gd name="T21" fmla="*/ 49 h 49"/>
                  <a:gd name="T22" fmla="*/ 50 w 50"/>
                  <a:gd name="T23" fmla="*/ 37 h 49"/>
                  <a:gd name="T24" fmla="*/ 22 w 50"/>
                  <a:gd name="T25" fmla="*/ 9 h 49"/>
                  <a:gd name="T26" fmla="*/ 25 w 50"/>
                  <a:gd name="T27" fmla="*/ 7 h 49"/>
                  <a:gd name="T28" fmla="*/ 44 w 50"/>
                  <a:gd name="T29" fmla="*/ 14 h 49"/>
                  <a:gd name="T30" fmla="*/ 45 w 50"/>
                  <a:gd name="T31" fmla="*/ 12 h 49"/>
                  <a:gd name="T32" fmla="*/ 43 w 50"/>
                  <a:gd name="T3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3" y="8"/>
                    </a:moveTo>
                    <a:cubicBezTo>
                      <a:pt x="41" y="8"/>
                      <a:pt x="25" y="2"/>
                      <a:pt x="25" y="2"/>
                    </a:cubicBezTo>
                    <a:cubicBezTo>
                      <a:pt x="18" y="0"/>
                      <a:pt x="12" y="0"/>
                      <a:pt x="9" y="3"/>
                    </a:cubicBezTo>
                    <a:cubicBezTo>
                      <a:pt x="7" y="5"/>
                      <a:pt x="4" y="8"/>
                      <a:pt x="4" y="8"/>
                    </a:cubicBezTo>
                    <a:cubicBezTo>
                      <a:pt x="0" y="12"/>
                      <a:pt x="1" y="16"/>
                      <a:pt x="3" y="24"/>
                    </a:cubicBezTo>
                    <a:cubicBezTo>
                      <a:pt x="3" y="25"/>
                      <a:pt x="9" y="41"/>
                      <a:pt x="9" y="42"/>
                    </a:cubicBezTo>
                    <a:cubicBezTo>
                      <a:pt x="10" y="43"/>
                      <a:pt x="11" y="44"/>
                      <a:pt x="13" y="44"/>
                    </a:cubicBezTo>
                    <a:cubicBezTo>
                      <a:pt x="14" y="44"/>
                      <a:pt x="14" y="44"/>
                      <a:pt x="15" y="43"/>
                    </a:cubicBezTo>
                    <a:cubicBezTo>
                      <a:pt x="14" y="41"/>
                      <a:pt x="8" y="24"/>
                      <a:pt x="8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43" y="13"/>
                      <a:pt x="44" y="14"/>
                    </a:cubicBezTo>
                    <a:cubicBezTo>
                      <a:pt x="45" y="13"/>
                      <a:pt x="45" y="13"/>
                      <a:pt x="45" y="12"/>
                    </a:cubicBezTo>
                    <a:cubicBezTo>
                      <a:pt x="45" y="10"/>
                      <a:pt x="44" y="9"/>
                      <a:pt x="4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8" name="Freeform 189">
                <a:extLst>
                  <a:ext uri="{FF2B5EF4-FFF2-40B4-BE49-F238E27FC236}">
                    <a16:creationId xmlns:a16="http://schemas.microsoft.com/office/drawing/2014/main" id="{F6A6927B-9455-47DB-B216-71D22CC21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398714"/>
                <a:ext cx="28575" cy="28575"/>
              </a:xfrm>
              <a:custGeom>
                <a:avLst/>
                <a:gdLst>
                  <a:gd name="T0" fmla="*/ 3 w 18"/>
                  <a:gd name="T1" fmla="*/ 3 h 18"/>
                  <a:gd name="T2" fmla="*/ 3 w 18"/>
                  <a:gd name="T3" fmla="*/ 15 h 18"/>
                  <a:gd name="T4" fmla="*/ 15 w 18"/>
                  <a:gd name="T5" fmla="*/ 15 h 18"/>
                  <a:gd name="T6" fmla="*/ 15 w 18"/>
                  <a:gd name="T7" fmla="*/ 3 h 18"/>
                  <a:gd name="T8" fmla="*/ 3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3"/>
                    </a:moveTo>
                    <a:cubicBezTo>
                      <a:pt x="0" y="7"/>
                      <a:pt x="0" y="12"/>
                      <a:pt x="3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  <a:cubicBezTo>
                      <a:pt x="12" y="0"/>
                      <a:pt x="7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39" name="Freeform 190">
                <a:extLst>
                  <a:ext uri="{FF2B5EF4-FFF2-40B4-BE49-F238E27FC236}">
                    <a16:creationId xmlns:a16="http://schemas.microsoft.com/office/drawing/2014/main" id="{D871596C-6E2D-47C7-83B8-85433D560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333626"/>
                <a:ext cx="76200" cy="76200"/>
              </a:xfrm>
              <a:custGeom>
                <a:avLst/>
                <a:gdLst>
                  <a:gd name="T0" fmla="*/ 7 w 49"/>
                  <a:gd name="T1" fmla="*/ 40 h 49"/>
                  <a:gd name="T2" fmla="*/ 25 w 49"/>
                  <a:gd name="T3" fmla="*/ 46 h 49"/>
                  <a:gd name="T4" fmla="*/ 40 w 49"/>
                  <a:gd name="T5" fmla="*/ 45 h 49"/>
                  <a:gd name="T6" fmla="*/ 45 w 49"/>
                  <a:gd name="T7" fmla="*/ 41 h 49"/>
                  <a:gd name="T8" fmla="*/ 46 w 49"/>
                  <a:gd name="T9" fmla="*/ 25 h 49"/>
                  <a:gd name="T10" fmla="*/ 40 w 49"/>
                  <a:gd name="T11" fmla="*/ 7 h 49"/>
                  <a:gd name="T12" fmla="*/ 36 w 49"/>
                  <a:gd name="T13" fmla="*/ 5 h 49"/>
                  <a:gd name="T14" fmla="*/ 35 w 49"/>
                  <a:gd name="T15" fmla="*/ 5 h 49"/>
                  <a:gd name="T16" fmla="*/ 41 w 49"/>
                  <a:gd name="T17" fmla="*/ 25 h 49"/>
                  <a:gd name="T18" fmla="*/ 39 w 49"/>
                  <a:gd name="T19" fmla="*/ 27 h 49"/>
                  <a:gd name="T20" fmla="*/ 12 w 49"/>
                  <a:gd name="T21" fmla="*/ 0 h 49"/>
                  <a:gd name="T22" fmla="*/ 0 w 49"/>
                  <a:gd name="T23" fmla="*/ 12 h 49"/>
                  <a:gd name="T24" fmla="*/ 27 w 49"/>
                  <a:gd name="T25" fmla="*/ 39 h 49"/>
                  <a:gd name="T26" fmla="*/ 25 w 49"/>
                  <a:gd name="T27" fmla="*/ 41 h 49"/>
                  <a:gd name="T28" fmla="*/ 5 w 49"/>
                  <a:gd name="T29" fmla="*/ 35 h 49"/>
                  <a:gd name="T30" fmla="*/ 5 w 49"/>
                  <a:gd name="T31" fmla="*/ 36 h 49"/>
                  <a:gd name="T32" fmla="*/ 7 w 49"/>
                  <a:gd name="T3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8" y="41"/>
                      <a:pt x="24" y="46"/>
                      <a:pt x="25" y="46"/>
                    </a:cubicBezTo>
                    <a:cubicBezTo>
                      <a:pt x="31" y="48"/>
                      <a:pt x="37" y="49"/>
                      <a:pt x="40" y="45"/>
                    </a:cubicBezTo>
                    <a:cubicBezTo>
                      <a:pt x="43" y="43"/>
                      <a:pt x="45" y="41"/>
                      <a:pt x="45" y="41"/>
                    </a:cubicBezTo>
                    <a:cubicBezTo>
                      <a:pt x="49" y="37"/>
                      <a:pt x="49" y="32"/>
                      <a:pt x="46" y="25"/>
                    </a:cubicBezTo>
                    <a:cubicBezTo>
                      <a:pt x="46" y="23"/>
                      <a:pt x="40" y="7"/>
                      <a:pt x="40" y="7"/>
                    </a:cubicBezTo>
                    <a:cubicBezTo>
                      <a:pt x="40" y="5"/>
                      <a:pt x="38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7"/>
                      <a:pt x="41" y="25"/>
                      <a:pt x="41" y="2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7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4" y="38"/>
                      <a:pt x="5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0" name="Freeform 191">
                <a:extLst>
                  <a:ext uri="{FF2B5EF4-FFF2-40B4-BE49-F238E27FC236}">
                    <a16:creationId xmlns:a16="http://schemas.microsoft.com/office/drawing/2014/main" id="{AC107C15-F4F8-4C52-95A1-5FDFAA3BC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425" y="2398714"/>
                <a:ext cx="28575" cy="28575"/>
              </a:xfrm>
              <a:custGeom>
                <a:avLst/>
                <a:gdLst>
                  <a:gd name="T0" fmla="*/ 15 w 18"/>
                  <a:gd name="T1" fmla="*/ 3 h 18"/>
                  <a:gd name="T2" fmla="*/ 4 w 18"/>
                  <a:gd name="T3" fmla="*/ 3 h 18"/>
                  <a:gd name="T4" fmla="*/ 4 w 18"/>
                  <a:gd name="T5" fmla="*/ 15 h 18"/>
                  <a:gd name="T6" fmla="*/ 15 w 18"/>
                  <a:gd name="T7" fmla="*/ 15 h 18"/>
                  <a:gd name="T8" fmla="*/ 15 w 1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3"/>
                    </a:moveTo>
                    <a:cubicBezTo>
                      <a:pt x="12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5"/>
                    </a:cubicBez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1" name="Freeform 192">
                <a:extLst>
                  <a:ext uri="{FF2B5EF4-FFF2-40B4-BE49-F238E27FC236}">
                    <a16:creationId xmlns:a16="http://schemas.microsoft.com/office/drawing/2014/main" id="{AE3381CF-3BC2-4B6B-8633-F37A5096C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5" y="2333626"/>
                <a:ext cx="76200" cy="76200"/>
              </a:xfrm>
              <a:custGeom>
                <a:avLst/>
                <a:gdLst>
                  <a:gd name="T0" fmla="*/ 8 w 49"/>
                  <a:gd name="T1" fmla="*/ 7 h 49"/>
                  <a:gd name="T2" fmla="*/ 2 w 49"/>
                  <a:gd name="T3" fmla="*/ 25 h 49"/>
                  <a:gd name="T4" fmla="*/ 3 w 49"/>
                  <a:gd name="T5" fmla="*/ 40 h 49"/>
                  <a:gd name="T6" fmla="*/ 8 w 49"/>
                  <a:gd name="T7" fmla="*/ 45 h 49"/>
                  <a:gd name="T8" fmla="*/ 24 w 49"/>
                  <a:gd name="T9" fmla="*/ 46 h 49"/>
                  <a:gd name="T10" fmla="*/ 42 w 49"/>
                  <a:gd name="T11" fmla="*/ 40 h 49"/>
                  <a:gd name="T12" fmla="*/ 44 w 49"/>
                  <a:gd name="T13" fmla="*/ 36 h 49"/>
                  <a:gd name="T14" fmla="*/ 43 w 49"/>
                  <a:gd name="T15" fmla="*/ 35 h 49"/>
                  <a:gd name="T16" fmla="*/ 24 w 49"/>
                  <a:gd name="T17" fmla="*/ 41 h 49"/>
                  <a:gd name="T18" fmla="*/ 21 w 49"/>
                  <a:gd name="T19" fmla="*/ 39 h 49"/>
                  <a:gd name="T20" fmla="*/ 49 w 49"/>
                  <a:gd name="T21" fmla="*/ 12 h 49"/>
                  <a:gd name="T22" fmla="*/ 37 w 49"/>
                  <a:gd name="T23" fmla="*/ 0 h 49"/>
                  <a:gd name="T24" fmla="*/ 9 w 49"/>
                  <a:gd name="T25" fmla="*/ 27 h 49"/>
                  <a:gd name="T26" fmla="*/ 7 w 49"/>
                  <a:gd name="T27" fmla="*/ 25 h 49"/>
                  <a:gd name="T28" fmla="*/ 14 w 49"/>
                  <a:gd name="T29" fmla="*/ 5 h 49"/>
                  <a:gd name="T30" fmla="*/ 12 w 49"/>
                  <a:gd name="T31" fmla="*/ 5 h 49"/>
                  <a:gd name="T32" fmla="*/ 8 w 49"/>
                  <a:gd name="T33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8" y="7"/>
                    </a:moveTo>
                    <a:cubicBezTo>
                      <a:pt x="8" y="8"/>
                      <a:pt x="2" y="24"/>
                      <a:pt x="2" y="25"/>
                    </a:cubicBezTo>
                    <a:cubicBezTo>
                      <a:pt x="0" y="31"/>
                      <a:pt x="0" y="37"/>
                      <a:pt x="3" y="40"/>
                    </a:cubicBezTo>
                    <a:cubicBezTo>
                      <a:pt x="5" y="43"/>
                      <a:pt x="8" y="45"/>
                      <a:pt x="8" y="45"/>
                    </a:cubicBezTo>
                    <a:cubicBezTo>
                      <a:pt x="12" y="49"/>
                      <a:pt x="16" y="49"/>
                      <a:pt x="24" y="46"/>
                    </a:cubicBezTo>
                    <a:cubicBezTo>
                      <a:pt x="25" y="46"/>
                      <a:pt x="41" y="40"/>
                      <a:pt x="42" y="40"/>
                    </a:cubicBezTo>
                    <a:cubicBezTo>
                      <a:pt x="43" y="40"/>
                      <a:pt x="44" y="38"/>
                      <a:pt x="44" y="36"/>
                    </a:cubicBezTo>
                    <a:cubicBezTo>
                      <a:pt x="44" y="36"/>
                      <a:pt x="44" y="35"/>
                      <a:pt x="43" y="35"/>
                    </a:cubicBezTo>
                    <a:cubicBezTo>
                      <a:pt x="41" y="35"/>
                      <a:pt x="24" y="41"/>
                      <a:pt x="24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13" y="7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4"/>
                      <a:pt x="9" y="5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44" name="Freeform 193">
                <a:extLst>
                  <a:ext uri="{FF2B5EF4-FFF2-40B4-BE49-F238E27FC236}">
                    <a16:creationId xmlns:a16="http://schemas.microsoft.com/office/drawing/2014/main" id="{80A25D36-95F4-43BC-9488-615144397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0" y="2166939"/>
                <a:ext cx="28575" cy="28575"/>
              </a:xfrm>
              <a:custGeom>
                <a:avLst/>
                <a:gdLst>
                  <a:gd name="T0" fmla="*/ 3 w 18"/>
                  <a:gd name="T1" fmla="*/ 15 h 18"/>
                  <a:gd name="T2" fmla="*/ 15 w 18"/>
                  <a:gd name="T3" fmla="*/ 15 h 18"/>
                  <a:gd name="T4" fmla="*/ 15 w 18"/>
                  <a:gd name="T5" fmla="*/ 4 h 18"/>
                  <a:gd name="T6" fmla="*/ 3 w 18"/>
                  <a:gd name="T7" fmla="*/ 4 h 18"/>
                  <a:gd name="T8" fmla="*/ 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15"/>
                    </a:moveTo>
                    <a:cubicBezTo>
                      <a:pt x="7" y="18"/>
                      <a:pt x="12" y="18"/>
                      <a:pt x="15" y="15"/>
                    </a:cubicBezTo>
                    <a:cubicBezTo>
                      <a:pt x="18" y="12"/>
                      <a:pt x="18" y="7"/>
                      <a:pt x="15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2"/>
                      <a:pt x="3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  <p:sp>
            <p:nvSpPr>
              <p:cNvPr id="56" name="Freeform 194">
                <a:extLst>
                  <a:ext uri="{FF2B5EF4-FFF2-40B4-BE49-F238E27FC236}">
                    <a16:creationId xmlns:a16="http://schemas.microsoft.com/office/drawing/2014/main" id="{965BF7BF-D5CC-4F9D-B274-A76736D42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2184401"/>
                <a:ext cx="76200" cy="77788"/>
              </a:xfrm>
              <a:custGeom>
                <a:avLst/>
                <a:gdLst>
                  <a:gd name="T0" fmla="*/ 40 w 49"/>
                  <a:gd name="T1" fmla="*/ 43 h 50"/>
                  <a:gd name="T2" fmla="*/ 46 w 49"/>
                  <a:gd name="T3" fmla="*/ 25 h 50"/>
                  <a:gd name="T4" fmla="*/ 45 w 49"/>
                  <a:gd name="T5" fmla="*/ 9 h 50"/>
                  <a:gd name="T6" fmla="*/ 41 w 49"/>
                  <a:gd name="T7" fmla="*/ 4 h 50"/>
                  <a:gd name="T8" fmla="*/ 25 w 49"/>
                  <a:gd name="T9" fmla="*/ 3 h 50"/>
                  <a:gd name="T10" fmla="*/ 7 w 49"/>
                  <a:gd name="T11" fmla="*/ 9 h 50"/>
                  <a:gd name="T12" fmla="*/ 5 w 49"/>
                  <a:gd name="T13" fmla="*/ 13 h 50"/>
                  <a:gd name="T14" fmla="*/ 5 w 49"/>
                  <a:gd name="T15" fmla="*/ 15 h 50"/>
                  <a:gd name="T16" fmla="*/ 25 w 49"/>
                  <a:gd name="T17" fmla="*/ 8 h 50"/>
                  <a:gd name="T18" fmla="*/ 27 w 49"/>
                  <a:gd name="T19" fmla="*/ 10 h 50"/>
                  <a:gd name="T20" fmla="*/ 0 w 49"/>
                  <a:gd name="T21" fmla="*/ 38 h 50"/>
                  <a:gd name="T22" fmla="*/ 12 w 49"/>
                  <a:gd name="T23" fmla="*/ 50 h 50"/>
                  <a:gd name="T24" fmla="*/ 39 w 49"/>
                  <a:gd name="T25" fmla="*/ 22 h 50"/>
                  <a:gd name="T26" fmla="*/ 41 w 49"/>
                  <a:gd name="T27" fmla="*/ 25 h 50"/>
                  <a:gd name="T28" fmla="*/ 35 w 49"/>
                  <a:gd name="T29" fmla="*/ 44 h 50"/>
                  <a:gd name="T30" fmla="*/ 36 w 49"/>
                  <a:gd name="T31" fmla="*/ 45 h 50"/>
                  <a:gd name="T32" fmla="*/ 40 w 49"/>
                  <a:gd name="T3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40" y="43"/>
                    </a:moveTo>
                    <a:cubicBezTo>
                      <a:pt x="41" y="41"/>
                      <a:pt x="46" y="25"/>
                      <a:pt x="46" y="25"/>
                    </a:cubicBezTo>
                    <a:cubicBezTo>
                      <a:pt x="48" y="18"/>
                      <a:pt x="49" y="12"/>
                      <a:pt x="45" y="9"/>
                    </a:cubicBezTo>
                    <a:cubicBezTo>
                      <a:pt x="43" y="7"/>
                      <a:pt x="41" y="4"/>
                      <a:pt x="41" y="4"/>
                    </a:cubicBezTo>
                    <a:cubicBezTo>
                      <a:pt x="37" y="0"/>
                      <a:pt x="32" y="1"/>
                      <a:pt x="25" y="3"/>
                    </a:cubicBezTo>
                    <a:cubicBezTo>
                      <a:pt x="23" y="3"/>
                      <a:pt x="7" y="9"/>
                      <a:pt x="7" y="9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7" y="14"/>
                      <a:pt x="25" y="8"/>
                      <a:pt x="25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5" y="42"/>
                      <a:pt x="35" y="44"/>
                    </a:cubicBezTo>
                    <a:cubicBezTo>
                      <a:pt x="35" y="45"/>
                      <a:pt x="36" y="45"/>
                      <a:pt x="36" y="45"/>
                    </a:cubicBezTo>
                    <a:cubicBezTo>
                      <a:pt x="38" y="45"/>
                      <a:pt x="40" y="44"/>
                      <a:pt x="4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7003" tIns="13502" rIns="27003" bIns="1350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532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FBBBFC7-BC8A-46D6-808D-B5EF4FB0C6E4}"/>
              </a:ext>
            </a:extLst>
          </p:cNvPr>
          <p:cNvGrpSpPr>
            <a:grpSpLocks noChangeAspect="1"/>
          </p:cNvGrpSpPr>
          <p:nvPr/>
        </p:nvGrpSpPr>
        <p:grpSpPr>
          <a:xfrm>
            <a:off x="7830887" y="154277"/>
            <a:ext cx="548640" cy="548640"/>
            <a:chOff x="6496844" y="1323976"/>
            <a:chExt cx="396875" cy="396875"/>
          </a:xfrm>
        </p:grpSpPr>
        <p:sp>
          <p:nvSpPr>
            <p:cNvPr id="59" name="Freeform 2">
              <a:extLst>
                <a:ext uri="{FF2B5EF4-FFF2-40B4-BE49-F238E27FC236}">
                  <a16:creationId xmlns:a16="http://schemas.microsoft.com/office/drawing/2014/main" id="{B8DEA51C-C065-4A03-AD8E-C81237E7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844" y="1323976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CBAECAF-F252-499A-9FA9-1A2FFCE42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1363663"/>
              <a:ext cx="53975" cy="53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2AF027F1-3BB8-4E94-8598-0D606FB54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425575"/>
              <a:ext cx="117475" cy="265113"/>
            </a:xfrm>
            <a:custGeom>
              <a:avLst/>
              <a:gdLst>
                <a:gd name="T0" fmla="*/ 31 w 148"/>
                <a:gd name="T1" fmla="*/ 36 h 331"/>
                <a:gd name="T2" fmla="*/ 22 w 148"/>
                <a:gd name="T3" fmla="*/ 36 h 331"/>
                <a:gd name="T4" fmla="*/ 22 w 148"/>
                <a:gd name="T5" fmla="*/ 157 h 331"/>
                <a:gd name="T6" fmla="*/ 0 w 148"/>
                <a:gd name="T7" fmla="*/ 130 h 331"/>
                <a:gd name="T8" fmla="*/ 0 w 148"/>
                <a:gd name="T9" fmla="*/ 27 h 331"/>
                <a:gd name="T10" fmla="*/ 27 w 148"/>
                <a:gd name="T11" fmla="*/ 0 h 331"/>
                <a:gd name="T12" fmla="*/ 54 w 148"/>
                <a:gd name="T13" fmla="*/ 0 h 331"/>
                <a:gd name="T14" fmla="*/ 67 w 148"/>
                <a:gd name="T15" fmla="*/ 24 h 331"/>
                <a:gd name="T16" fmla="*/ 62 w 148"/>
                <a:gd name="T17" fmla="*/ 89 h 331"/>
                <a:gd name="T18" fmla="*/ 74 w 148"/>
                <a:gd name="T19" fmla="*/ 111 h 331"/>
                <a:gd name="T20" fmla="*/ 86 w 148"/>
                <a:gd name="T21" fmla="*/ 89 h 331"/>
                <a:gd name="T22" fmla="*/ 81 w 148"/>
                <a:gd name="T23" fmla="*/ 24 h 331"/>
                <a:gd name="T24" fmla="*/ 94 w 148"/>
                <a:gd name="T25" fmla="*/ 0 h 331"/>
                <a:gd name="T26" fmla="*/ 121 w 148"/>
                <a:gd name="T27" fmla="*/ 0 h 331"/>
                <a:gd name="T28" fmla="*/ 148 w 148"/>
                <a:gd name="T29" fmla="*/ 27 h 331"/>
                <a:gd name="T30" fmla="*/ 148 w 148"/>
                <a:gd name="T31" fmla="*/ 121 h 331"/>
                <a:gd name="T32" fmla="*/ 126 w 148"/>
                <a:gd name="T33" fmla="*/ 121 h 331"/>
                <a:gd name="T34" fmla="*/ 126 w 148"/>
                <a:gd name="T35" fmla="*/ 36 h 331"/>
                <a:gd name="T36" fmla="*/ 117 w 148"/>
                <a:gd name="T37" fmla="*/ 36 h 331"/>
                <a:gd name="T38" fmla="*/ 117 w 148"/>
                <a:gd name="T39" fmla="*/ 121 h 331"/>
                <a:gd name="T40" fmla="*/ 101 w 148"/>
                <a:gd name="T41" fmla="*/ 121 h 331"/>
                <a:gd name="T42" fmla="*/ 97 w 148"/>
                <a:gd name="T43" fmla="*/ 126 h 331"/>
                <a:gd name="T44" fmla="*/ 97 w 148"/>
                <a:gd name="T45" fmla="*/ 178 h 331"/>
                <a:gd name="T46" fmla="*/ 101 w 148"/>
                <a:gd name="T47" fmla="*/ 182 h 331"/>
                <a:gd name="T48" fmla="*/ 117 w 148"/>
                <a:gd name="T49" fmla="*/ 182 h 331"/>
                <a:gd name="T50" fmla="*/ 117 w 148"/>
                <a:gd name="T51" fmla="*/ 313 h 331"/>
                <a:gd name="T52" fmla="*/ 99 w 148"/>
                <a:gd name="T53" fmla="*/ 331 h 331"/>
                <a:gd name="T54" fmla="*/ 81 w 148"/>
                <a:gd name="T55" fmla="*/ 313 h 331"/>
                <a:gd name="T56" fmla="*/ 81 w 148"/>
                <a:gd name="T57" fmla="*/ 179 h 331"/>
                <a:gd name="T58" fmla="*/ 67 w 148"/>
                <a:gd name="T59" fmla="*/ 179 h 331"/>
                <a:gd name="T60" fmla="*/ 67 w 148"/>
                <a:gd name="T61" fmla="*/ 313 h 331"/>
                <a:gd name="T62" fmla="*/ 49 w 148"/>
                <a:gd name="T63" fmla="*/ 331 h 331"/>
                <a:gd name="T64" fmla="*/ 31 w 148"/>
                <a:gd name="T65" fmla="*/ 313 h 331"/>
                <a:gd name="T66" fmla="*/ 31 w 148"/>
                <a:gd name="T67" fmla="*/ 161 h 331"/>
                <a:gd name="T68" fmla="*/ 31 w 148"/>
                <a:gd name="T69" fmla="*/ 3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331">
                  <a:moveTo>
                    <a:pt x="31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10" y="155"/>
                    <a:pt x="0" y="143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8" y="12"/>
                    <a:pt x="148" y="27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9" y="121"/>
                    <a:pt x="97" y="124"/>
                    <a:pt x="97" y="12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80"/>
                    <a:pt x="99" y="182"/>
                    <a:pt x="101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7" y="323"/>
                    <a:pt x="109" y="331"/>
                    <a:pt x="99" y="331"/>
                  </a:cubicBezTo>
                  <a:cubicBezTo>
                    <a:pt x="89" y="331"/>
                    <a:pt x="81" y="323"/>
                    <a:pt x="81" y="313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313"/>
                    <a:pt x="67" y="313"/>
                    <a:pt x="67" y="313"/>
                  </a:cubicBezTo>
                  <a:cubicBezTo>
                    <a:pt x="67" y="323"/>
                    <a:pt x="59" y="331"/>
                    <a:pt x="49" y="331"/>
                  </a:cubicBezTo>
                  <a:cubicBezTo>
                    <a:pt x="39" y="331"/>
                    <a:pt x="31" y="323"/>
                    <a:pt x="31" y="313"/>
                  </a:cubicBezTo>
                  <a:cubicBezTo>
                    <a:pt x="31" y="161"/>
                    <a:pt x="31" y="161"/>
                    <a:pt x="31" y="161"/>
                  </a:cubicBezTo>
                  <a:lnTo>
                    <a:pt x="3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50129CB7-C4CB-4289-833A-8F8AA071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1530350"/>
              <a:ext cx="50800" cy="33338"/>
            </a:xfrm>
            <a:custGeom>
              <a:avLst/>
              <a:gdLst>
                <a:gd name="T0" fmla="*/ 21 w 32"/>
                <a:gd name="T1" fmla="*/ 0 h 21"/>
                <a:gd name="T2" fmla="*/ 0 w 32"/>
                <a:gd name="T3" fmla="*/ 0 h 21"/>
                <a:gd name="T4" fmla="*/ 0 w 32"/>
                <a:gd name="T5" fmla="*/ 21 h 21"/>
                <a:gd name="T6" fmla="*/ 6 w 32"/>
                <a:gd name="T7" fmla="*/ 21 h 21"/>
                <a:gd name="T8" fmla="*/ 32 w 32"/>
                <a:gd name="T9" fmla="*/ 21 h 21"/>
                <a:gd name="T10" fmla="*/ 32 w 32"/>
                <a:gd name="T11" fmla="*/ 0 h 21"/>
                <a:gd name="T12" fmla="*/ 21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63" name="Group 59">
            <a:extLst>
              <a:ext uri="{FF2B5EF4-FFF2-40B4-BE49-F238E27FC236}">
                <a16:creationId xmlns:a16="http://schemas.microsoft.com/office/drawing/2014/main" id="{26F15133-E98B-4619-8313-B489A3AFC77D}"/>
              </a:ext>
            </a:extLst>
          </p:cNvPr>
          <p:cNvGrpSpPr/>
          <p:nvPr/>
        </p:nvGrpSpPr>
        <p:grpSpPr>
          <a:xfrm>
            <a:off x="8455296" y="144663"/>
            <a:ext cx="548640" cy="548640"/>
            <a:chOff x="2949575" y="501651"/>
            <a:chExt cx="400055" cy="392113"/>
          </a:xfrm>
        </p:grpSpPr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DE534586-EB61-478D-A4A5-AF07785D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6" y="501651"/>
              <a:ext cx="392114" cy="392113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60885636-99BA-4D5B-AE35-2EE7D869F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575" y="690563"/>
              <a:ext cx="381000" cy="150813"/>
            </a:xfrm>
            <a:custGeom>
              <a:avLst/>
              <a:gdLst>
                <a:gd name="T0" fmla="*/ 0 w 248"/>
                <a:gd name="T1" fmla="*/ 69 h 98"/>
                <a:gd name="T2" fmla="*/ 23 w 248"/>
                <a:gd name="T3" fmla="*/ 62 h 98"/>
                <a:gd name="T4" fmla="*/ 124 w 248"/>
                <a:gd name="T5" fmla="*/ 98 h 98"/>
                <a:gd name="T6" fmla="*/ 232 w 248"/>
                <a:gd name="T7" fmla="*/ 57 h 98"/>
                <a:gd name="T8" fmla="*/ 221 w 248"/>
                <a:gd name="T9" fmla="*/ 31 h 98"/>
                <a:gd name="T10" fmla="*/ 150 w 248"/>
                <a:gd name="T11" fmla="*/ 54 h 98"/>
                <a:gd name="T12" fmla="*/ 125 w 248"/>
                <a:gd name="T13" fmla="*/ 75 h 98"/>
                <a:gd name="T14" fmla="*/ 69 w 248"/>
                <a:gd name="T15" fmla="*/ 53 h 98"/>
                <a:gd name="T16" fmla="*/ 72 w 248"/>
                <a:gd name="T17" fmla="*/ 47 h 98"/>
                <a:gd name="T18" fmla="*/ 126 w 248"/>
                <a:gd name="T19" fmla="*/ 67 h 98"/>
                <a:gd name="T20" fmla="*/ 135 w 248"/>
                <a:gd name="T21" fmla="*/ 42 h 98"/>
                <a:gd name="T22" fmla="*/ 0 w 248"/>
                <a:gd name="T23" fmla="*/ 9 h 98"/>
                <a:gd name="T24" fmla="*/ 0 w 248"/>
                <a:gd name="T25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98">
                  <a:moveTo>
                    <a:pt x="0" y="69"/>
                  </a:moveTo>
                  <a:cubicBezTo>
                    <a:pt x="10" y="65"/>
                    <a:pt x="20" y="62"/>
                    <a:pt x="23" y="62"/>
                  </a:cubicBezTo>
                  <a:cubicBezTo>
                    <a:pt x="33" y="62"/>
                    <a:pt x="103" y="98"/>
                    <a:pt x="124" y="98"/>
                  </a:cubicBezTo>
                  <a:cubicBezTo>
                    <a:pt x="143" y="98"/>
                    <a:pt x="232" y="57"/>
                    <a:pt x="232" y="57"/>
                  </a:cubicBezTo>
                  <a:cubicBezTo>
                    <a:pt x="248" y="51"/>
                    <a:pt x="237" y="25"/>
                    <a:pt x="221" y="31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69"/>
                    <a:pt x="135" y="77"/>
                    <a:pt x="125" y="75"/>
                  </a:cubicBezTo>
                  <a:cubicBezTo>
                    <a:pt x="117" y="73"/>
                    <a:pt x="69" y="53"/>
                    <a:pt x="69" y="5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9" y="71"/>
                    <a:pt x="152" y="50"/>
                    <a:pt x="135" y="42"/>
                  </a:cubicBezTo>
                  <a:cubicBezTo>
                    <a:pt x="69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8F835E68-8893-447F-9ED3-8D80EED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54038"/>
              <a:ext cx="152400" cy="149225"/>
            </a:xfrm>
            <a:custGeom>
              <a:avLst/>
              <a:gdLst>
                <a:gd name="T0" fmla="*/ 7 w 99"/>
                <a:gd name="T1" fmla="*/ 7 h 97"/>
                <a:gd name="T2" fmla="*/ 24 w 99"/>
                <a:gd name="T3" fmla="*/ 0 h 97"/>
                <a:gd name="T4" fmla="*/ 42 w 99"/>
                <a:gd name="T5" fmla="*/ 7 h 97"/>
                <a:gd name="T6" fmla="*/ 49 w 99"/>
                <a:gd name="T7" fmla="*/ 25 h 97"/>
                <a:gd name="T8" fmla="*/ 57 w 99"/>
                <a:gd name="T9" fmla="*/ 7 h 97"/>
                <a:gd name="T10" fmla="*/ 74 w 99"/>
                <a:gd name="T11" fmla="*/ 0 h 97"/>
                <a:gd name="T12" fmla="*/ 92 w 99"/>
                <a:gd name="T13" fmla="*/ 7 h 97"/>
                <a:gd name="T14" fmla="*/ 99 w 99"/>
                <a:gd name="T15" fmla="*/ 25 h 97"/>
                <a:gd name="T16" fmla="*/ 89 w 99"/>
                <a:gd name="T17" fmla="*/ 51 h 97"/>
                <a:gd name="T18" fmla="*/ 67 w 99"/>
                <a:gd name="T19" fmla="*/ 74 h 97"/>
                <a:gd name="T20" fmla="*/ 49 w 99"/>
                <a:gd name="T21" fmla="*/ 97 h 97"/>
                <a:gd name="T22" fmla="*/ 31 w 99"/>
                <a:gd name="T23" fmla="*/ 74 h 97"/>
                <a:gd name="T24" fmla="*/ 10 w 99"/>
                <a:gd name="T25" fmla="*/ 51 h 97"/>
                <a:gd name="T26" fmla="*/ 0 w 99"/>
                <a:gd name="T27" fmla="*/ 25 h 97"/>
                <a:gd name="T28" fmla="*/ 7 w 99"/>
                <a:gd name="T29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97">
                  <a:moveTo>
                    <a:pt x="7" y="7"/>
                  </a:moveTo>
                  <a:cubicBezTo>
                    <a:pt x="12" y="3"/>
                    <a:pt x="18" y="0"/>
                    <a:pt x="24" y="0"/>
                  </a:cubicBezTo>
                  <a:cubicBezTo>
                    <a:pt x="31" y="0"/>
                    <a:pt x="37" y="3"/>
                    <a:pt x="42" y="7"/>
                  </a:cubicBezTo>
                  <a:cubicBezTo>
                    <a:pt x="47" y="12"/>
                    <a:pt x="49" y="18"/>
                    <a:pt x="49" y="25"/>
                  </a:cubicBezTo>
                  <a:cubicBezTo>
                    <a:pt x="49" y="18"/>
                    <a:pt x="52" y="12"/>
                    <a:pt x="57" y="7"/>
                  </a:cubicBezTo>
                  <a:cubicBezTo>
                    <a:pt x="61" y="3"/>
                    <a:pt x="67" y="0"/>
                    <a:pt x="74" y="0"/>
                  </a:cubicBezTo>
                  <a:cubicBezTo>
                    <a:pt x="81" y="0"/>
                    <a:pt x="87" y="3"/>
                    <a:pt x="92" y="7"/>
                  </a:cubicBezTo>
                  <a:cubicBezTo>
                    <a:pt x="96" y="12"/>
                    <a:pt x="99" y="18"/>
                    <a:pt x="99" y="25"/>
                  </a:cubicBezTo>
                  <a:cubicBezTo>
                    <a:pt x="99" y="33"/>
                    <a:pt x="95" y="42"/>
                    <a:pt x="89" y="51"/>
                  </a:cubicBezTo>
                  <a:cubicBezTo>
                    <a:pt x="85" y="55"/>
                    <a:pt x="78" y="63"/>
                    <a:pt x="67" y="74"/>
                  </a:cubicBezTo>
                  <a:cubicBezTo>
                    <a:pt x="58" y="84"/>
                    <a:pt x="52" y="91"/>
                    <a:pt x="49" y="97"/>
                  </a:cubicBezTo>
                  <a:cubicBezTo>
                    <a:pt x="47" y="91"/>
                    <a:pt x="41" y="84"/>
                    <a:pt x="31" y="74"/>
                  </a:cubicBezTo>
                  <a:cubicBezTo>
                    <a:pt x="20" y="63"/>
                    <a:pt x="13" y="55"/>
                    <a:pt x="10" y="51"/>
                  </a:cubicBezTo>
                  <a:cubicBezTo>
                    <a:pt x="3" y="42"/>
                    <a:pt x="0" y="33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75" name="Freeform 87">
            <a:extLst>
              <a:ext uri="{FF2B5EF4-FFF2-40B4-BE49-F238E27FC236}">
                <a16:creationId xmlns:a16="http://schemas.microsoft.com/office/drawing/2014/main" id="{E9FC0848-20C4-4919-9A60-2EE6C9A9BC09}"/>
              </a:ext>
            </a:extLst>
          </p:cNvPr>
          <p:cNvSpPr>
            <a:spLocks noEditPoints="1"/>
          </p:cNvSpPr>
          <p:nvPr/>
        </p:nvSpPr>
        <p:spPr bwMode="auto">
          <a:xfrm>
            <a:off x="7224092" y="141975"/>
            <a:ext cx="548640" cy="548640"/>
          </a:xfrm>
          <a:custGeom>
            <a:avLst/>
            <a:gdLst>
              <a:gd name="T0" fmla="*/ 233 w 255"/>
              <a:gd name="T1" fmla="*/ 255 h 255"/>
              <a:gd name="T2" fmla="*/ 21 w 255"/>
              <a:gd name="T3" fmla="*/ 255 h 255"/>
              <a:gd name="T4" fmla="*/ 0 w 255"/>
              <a:gd name="T5" fmla="*/ 233 h 255"/>
              <a:gd name="T6" fmla="*/ 0 w 255"/>
              <a:gd name="T7" fmla="*/ 22 h 255"/>
              <a:gd name="T8" fmla="*/ 21 w 255"/>
              <a:gd name="T9" fmla="*/ 0 h 255"/>
              <a:gd name="T10" fmla="*/ 233 w 255"/>
              <a:gd name="T11" fmla="*/ 0 h 255"/>
              <a:gd name="T12" fmla="*/ 255 w 255"/>
              <a:gd name="T13" fmla="*/ 22 h 255"/>
              <a:gd name="T14" fmla="*/ 255 w 255"/>
              <a:gd name="T15" fmla="*/ 233 h 255"/>
              <a:gd name="T16" fmla="*/ 233 w 255"/>
              <a:gd name="T17" fmla="*/ 255 h 255"/>
              <a:gd name="T18" fmla="*/ 219 w 255"/>
              <a:gd name="T19" fmla="*/ 127 h 255"/>
              <a:gd name="T20" fmla="*/ 232 w 255"/>
              <a:gd name="T21" fmla="*/ 110 h 255"/>
              <a:gd name="T22" fmla="*/ 127 w 255"/>
              <a:gd name="T23" fmla="*/ 29 h 255"/>
              <a:gd name="T24" fmla="*/ 23 w 255"/>
              <a:gd name="T25" fmla="*/ 110 h 255"/>
              <a:gd name="T26" fmla="*/ 35 w 255"/>
              <a:gd name="T27" fmla="*/ 127 h 255"/>
              <a:gd name="T28" fmla="*/ 127 w 255"/>
              <a:gd name="T29" fmla="*/ 55 h 255"/>
              <a:gd name="T30" fmla="*/ 219 w 255"/>
              <a:gd name="T31" fmla="*/ 127 h 255"/>
              <a:gd name="T32" fmla="*/ 127 w 255"/>
              <a:gd name="T33" fmla="*/ 71 h 255"/>
              <a:gd name="T34" fmla="*/ 43 w 255"/>
              <a:gd name="T35" fmla="*/ 136 h 255"/>
              <a:gd name="T36" fmla="*/ 43 w 255"/>
              <a:gd name="T37" fmla="*/ 227 h 255"/>
              <a:gd name="T38" fmla="*/ 133 w 255"/>
              <a:gd name="T39" fmla="*/ 227 h 255"/>
              <a:gd name="T40" fmla="*/ 133 w 255"/>
              <a:gd name="T41" fmla="*/ 156 h 255"/>
              <a:gd name="T42" fmla="*/ 190 w 255"/>
              <a:gd name="T43" fmla="*/ 156 h 255"/>
              <a:gd name="T44" fmla="*/ 190 w 255"/>
              <a:gd name="T45" fmla="*/ 227 h 255"/>
              <a:gd name="T46" fmla="*/ 211 w 255"/>
              <a:gd name="T47" fmla="*/ 227 h 255"/>
              <a:gd name="T48" fmla="*/ 211 w 255"/>
              <a:gd name="T49" fmla="*/ 136 h 255"/>
              <a:gd name="T50" fmla="*/ 127 w 255"/>
              <a:gd name="T51" fmla="*/ 71 h 255"/>
              <a:gd name="T52" fmla="*/ 115 w 255"/>
              <a:gd name="T53" fmla="*/ 188 h 255"/>
              <a:gd name="T54" fmla="*/ 98 w 255"/>
              <a:gd name="T55" fmla="*/ 188 h 255"/>
              <a:gd name="T56" fmla="*/ 98 w 255"/>
              <a:gd name="T57" fmla="*/ 204 h 255"/>
              <a:gd name="T58" fmla="*/ 75 w 255"/>
              <a:gd name="T59" fmla="*/ 204 h 255"/>
              <a:gd name="T60" fmla="*/ 75 w 255"/>
              <a:gd name="T61" fmla="*/ 188 h 255"/>
              <a:gd name="T62" fmla="*/ 58 w 255"/>
              <a:gd name="T63" fmla="*/ 188 h 255"/>
              <a:gd name="T64" fmla="*/ 58 w 255"/>
              <a:gd name="T65" fmla="*/ 164 h 255"/>
              <a:gd name="T66" fmla="*/ 75 w 255"/>
              <a:gd name="T67" fmla="*/ 164 h 255"/>
              <a:gd name="T68" fmla="*/ 75 w 255"/>
              <a:gd name="T69" fmla="*/ 148 h 255"/>
              <a:gd name="T70" fmla="*/ 98 w 255"/>
              <a:gd name="T71" fmla="*/ 148 h 255"/>
              <a:gd name="T72" fmla="*/ 98 w 255"/>
              <a:gd name="T73" fmla="*/ 164 h 255"/>
              <a:gd name="T74" fmla="*/ 115 w 255"/>
              <a:gd name="T75" fmla="*/ 164 h 255"/>
              <a:gd name="T76" fmla="*/ 115 w 255"/>
              <a:gd name="T77" fmla="*/ 188 h 255"/>
              <a:gd name="T78" fmla="*/ 91 w 255"/>
              <a:gd name="T79" fmla="*/ 155 h 255"/>
              <a:gd name="T80" fmla="*/ 82 w 255"/>
              <a:gd name="T81" fmla="*/ 155 h 255"/>
              <a:gd name="T82" fmla="*/ 82 w 255"/>
              <a:gd name="T83" fmla="*/ 172 h 255"/>
              <a:gd name="T84" fmla="*/ 66 w 255"/>
              <a:gd name="T85" fmla="*/ 172 h 255"/>
              <a:gd name="T86" fmla="*/ 66 w 255"/>
              <a:gd name="T87" fmla="*/ 181 h 255"/>
              <a:gd name="T88" fmla="*/ 82 w 255"/>
              <a:gd name="T89" fmla="*/ 181 h 255"/>
              <a:gd name="T90" fmla="*/ 82 w 255"/>
              <a:gd name="T91" fmla="*/ 197 h 255"/>
              <a:gd name="T92" fmla="*/ 91 w 255"/>
              <a:gd name="T93" fmla="*/ 197 h 255"/>
              <a:gd name="T94" fmla="*/ 91 w 255"/>
              <a:gd name="T95" fmla="*/ 181 h 255"/>
              <a:gd name="T96" fmla="*/ 107 w 255"/>
              <a:gd name="T97" fmla="*/ 181 h 255"/>
              <a:gd name="T98" fmla="*/ 107 w 255"/>
              <a:gd name="T99" fmla="*/ 172 h 255"/>
              <a:gd name="T100" fmla="*/ 91 w 255"/>
              <a:gd name="T101" fmla="*/ 172 h 255"/>
              <a:gd name="T102" fmla="*/ 91 w 255"/>
              <a:gd name="T103" fmla="*/ 1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255">
                <a:moveTo>
                  <a:pt x="233" y="255"/>
                </a:moveTo>
                <a:cubicBezTo>
                  <a:pt x="21" y="255"/>
                  <a:pt x="21" y="255"/>
                  <a:pt x="21" y="255"/>
                </a:cubicBezTo>
                <a:cubicBezTo>
                  <a:pt x="9" y="255"/>
                  <a:pt x="0" y="246"/>
                  <a:pt x="0" y="23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5" y="0"/>
                  <a:pt x="255" y="10"/>
                  <a:pt x="255" y="22"/>
                </a:cubicBezTo>
                <a:cubicBezTo>
                  <a:pt x="255" y="233"/>
                  <a:pt x="255" y="233"/>
                  <a:pt x="255" y="233"/>
                </a:cubicBezTo>
                <a:cubicBezTo>
                  <a:pt x="255" y="246"/>
                  <a:pt x="245" y="255"/>
                  <a:pt x="233" y="255"/>
                </a:cubicBezTo>
                <a:moveTo>
                  <a:pt x="219" y="127"/>
                </a:moveTo>
                <a:cubicBezTo>
                  <a:pt x="232" y="110"/>
                  <a:pt x="232" y="110"/>
                  <a:pt x="232" y="110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127" y="55"/>
                  <a:pt x="127" y="55"/>
                  <a:pt x="127" y="55"/>
                </a:cubicBezTo>
                <a:lnTo>
                  <a:pt x="219" y="127"/>
                </a:lnTo>
                <a:close/>
                <a:moveTo>
                  <a:pt x="127" y="71"/>
                </a:moveTo>
                <a:cubicBezTo>
                  <a:pt x="43" y="136"/>
                  <a:pt x="43" y="136"/>
                  <a:pt x="43" y="13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211" y="227"/>
                  <a:pt x="211" y="227"/>
                  <a:pt x="211" y="227"/>
                </a:cubicBezTo>
                <a:cubicBezTo>
                  <a:pt x="211" y="136"/>
                  <a:pt x="211" y="136"/>
                  <a:pt x="211" y="136"/>
                </a:cubicBezTo>
                <a:lnTo>
                  <a:pt x="127" y="71"/>
                </a:lnTo>
                <a:close/>
                <a:moveTo>
                  <a:pt x="115" y="188"/>
                </a:moveTo>
                <a:cubicBezTo>
                  <a:pt x="98" y="188"/>
                  <a:pt x="98" y="188"/>
                  <a:pt x="98" y="188"/>
                </a:cubicBezTo>
                <a:cubicBezTo>
                  <a:pt x="98" y="204"/>
                  <a:pt x="98" y="204"/>
                  <a:pt x="98" y="204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115" y="164"/>
                  <a:pt x="115" y="164"/>
                  <a:pt x="115" y="164"/>
                </a:cubicBezTo>
                <a:lnTo>
                  <a:pt x="115" y="188"/>
                </a:lnTo>
                <a:close/>
                <a:moveTo>
                  <a:pt x="91" y="155"/>
                </a:moveTo>
                <a:cubicBezTo>
                  <a:pt x="82" y="155"/>
                  <a:pt x="82" y="155"/>
                  <a:pt x="82" y="155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2" y="197"/>
                  <a:pt x="82" y="197"/>
                  <a:pt x="82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91" y="172"/>
                  <a:pt x="91" y="172"/>
                  <a:pt x="91" y="172"/>
                </a:cubicBezTo>
                <a:lnTo>
                  <a:pt x="91" y="1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GB" sz="532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715207-C15C-4029-905C-B6C8765D1CEA}"/>
              </a:ext>
            </a:extLst>
          </p:cNvPr>
          <p:cNvGrpSpPr/>
          <p:nvPr/>
        </p:nvGrpSpPr>
        <p:grpSpPr>
          <a:xfrm>
            <a:off x="9098002" y="144663"/>
            <a:ext cx="548640" cy="548640"/>
            <a:chOff x="1397000" y="493713"/>
            <a:chExt cx="396875" cy="396875"/>
          </a:xfrm>
        </p:grpSpPr>
        <p:sp>
          <p:nvSpPr>
            <p:cNvPr id="77" name="Freeform 2">
              <a:extLst>
                <a:ext uri="{FF2B5EF4-FFF2-40B4-BE49-F238E27FC236}">
                  <a16:creationId xmlns:a16="http://schemas.microsoft.com/office/drawing/2014/main" id="{98BD0386-2FC5-46AC-B19B-DE934A6D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0" y="493713"/>
              <a:ext cx="396875" cy="396875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5"/>
                    <a:pt x="246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5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6" y="0"/>
                    <a:pt x="255" y="9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gradFill rotWithShape="0">
              <a:gsLst>
                <a:gs pos="0">
                  <a:srgbClr val="009FDA"/>
                </a:gs>
                <a:gs pos="61000">
                  <a:srgbClr val="001965"/>
                </a:gs>
                <a:gs pos="100000">
                  <a:srgbClr val="001965"/>
                </a:gs>
              </a:gsLst>
              <a:lin ang="30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8" name="Freeform 3">
              <a:extLst>
                <a:ext uri="{FF2B5EF4-FFF2-40B4-BE49-F238E27FC236}">
                  <a16:creationId xmlns:a16="http://schemas.microsoft.com/office/drawing/2014/main" id="{B9AAE768-9FE1-426B-A918-35AC1571A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527050"/>
              <a:ext cx="325438" cy="327025"/>
            </a:xfrm>
            <a:custGeom>
              <a:avLst/>
              <a:gdLst>
                <a:gd name="T0" fmla="*/ 157 w 210"/>
                <a:gd name="T1" fmla="*/ 127 h 210"/>
                <a:gd name="T2" fmla="*/ 210 w 210"/>
                <a:gd name="T3" fmla="*/ 126 h 210"/>
                <a:gd name="T4" fmla="*/ 161 w 210"/>
                <a:gd name="T5" fmla="*/ 105 h 210"/>
                <a:gd name="T6" fmla="*/ 210 w 210"/>
                <a:gd name="T7" fmla="*/ 84 h 210"/>
                <a:gd name="T8" fmla="*/ 157 w 210"/>
                <a:gd name="T9" fmla="*/ 84 h 210"/>
                <a:gd name="T10" fmla="*/ 193 w 210"/>
                <a:gd name="T11" fmla="*/ 46 h 210"/>
                <a:gd name="T12" fmla="*/ 145 w 210"/>
                <a:gd name="T13" fmla="*/ 65 h 210"/>
                <a:gd name="T14" fmla="*/ 164 w 210"/>
                <a:gd name="T15" fmla="*/ 16 h 210"/>
                <a:gd name="T16" fmla="*/ 126 w 210"/>
                <a:gd name="T17" fmla="*/ 53 h 210"/>
                <a:gd name="T18" fmla="*/ 125 w 210"/>
                <a:gd name="T19" fmla="*/ 0 h 210"/>
                <a:gd name="T20" fmla="*/ 105 w 210"/>
                <a:gd name="T21" fmla="*/ 49 h 210"/>
                <a:gd name="T22" fmla="*/ 84 w 210"/>
                <a:gd name="T23" fmla="*/ 0 h 210"/>
                <a:gd name="T24" fmla="*/ 83 w 210"/>
                <a:gd name="T25" fmla="*/ 53 h 210"/>
                <a:gd name="T26" fmla="*/ 45 w 210"/>
                <a:gd name="T27" fmla="*/ 16 h 210"/>
                <a:gd name="T28" fmla="*/ 64 w 210"/>
                <a:gd name="T29" fmla="*/ 65 h 210"/>
                <a:gd name="T30" fmla="*/ 16 w 210"/>
                <a:gd name="T31" fmla="*/ 46 h 210"/>
                <a:gd name="T32" fmla="*/ 52 w 210"/>
                <a:gd name="T33" fmla="*/ 84 h 210"/>
                <a:gd name="T34" fmla="*/ 0 w 210"/>
                <a:gd name="T35" fmla="*/ 84 h 210"/>
                <a:gd name="T36" fmla="*/ 48 w 210"/>
                <a:gd name="T37" fmla="*/ 105 h 210"/>
                <a:gd name="T38" fmla="*/ 0 w 210"/>
                <a:gd name="T39" fmla="*/ 126 h 210"/>
                <a:gd name="T40" fmla="*/ 52 w 210"/>
                <a:gd name="T41" fmla="*/ 127 h 210"/>
                <a:gd name="T42" fmla="*/ 16 w 210"/>
                <a:gd name="T43" fmla="*/ 165 h 210"/>
                <a:gd name="T44" fmla="*/ 64 w 210"/>
                <a:gd name="T45" fmla="*/ 146 h 210"/>
                <a:gd name="T46" fmla="*/ 45 w 210"/>
                <a:gd name="T47" fmla="*/ 194 h 210"/>
                <a:gd name="T48" fmla="*/ 83 w 210"/>
                <a:gd name="T49" fmla="*/ 158 h 210"/>
                <a:gd name="T50" fmla="*/ 84 w 210"/>
                <a:gd name="T51" fmla="*/ 210 h 210"/>
                <a:gd name="T52" fmla="*/ 105 w 210"/>
                <a:gd name="T53" fmla="*/ 162 h 210"/>
                <a:gd name="T54" fmla="*/ 126 w 210"/>
                <a:gd name="T55" fmla="*/ 210 h 210"/>
                <a:gd name="T56" fmla="*/ 126 w 210"/>
                <a:gd name="T57" fmla="*/ 158 h 210"/>
                <a:gd name="T58" fmla="*/ 164 w 210"/>
                <a:gd name="T59" fmla="*/ 194 h 210"/>
                <a:gd name="T60" fmla="*/ 145 w 210"/>
                <a:gd name="T61" fmla="*/ 145 h 210"/>
                <a:gd name="T62" fmla="*/ 194 w 210"/>
                <a:gd name="T63" fmla="*/ 164 h 210"/>
                <a:gd name="T64" fmla="*/ 157 w 210"/>
                <a:gd name="T65" fmla="*/ 127 h 210"/>
                <a:gd name="T66" fmla="*/ 114 w 210"/>
                <a:gd name="T67" fmla="*/ 154 h 210"/>
                <a:gd name="T68" fmla="*/ 55 w 210"/>
                <a:gd name="T69" fmla="*/ 115 h 210"/>
                <a:gd name="T70" fmla="*/ 94 w 210"/>
                <a:gd name="T71" fmla="*/ 56 h 210"/>
                <a:gd name="T72" fmla="*/ 153 w 210"/>
                <a:gd name="T73" fmla="*/ 96 h 210"/>
                <a:gd name="T74" fmla="*/ 114 w 210"/>
                <a:gd name="T75" fmla="*/ 1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10">
                  <a:moveTo>
                    <a:pt x="157" y="127"/>
                  </a:moveTo>
                  <a:cubicBezTo>
                    <a:pt x="210" y="126"/>
                    <a:pt x="210" y="126"/>
                    <a:pt x="210" y="126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210" y="84"/>
                    <a:pt x="210" y="84"/>
                    <a:pt x="210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94" y="164"/>
                    <a:pt x="194" y="164"/>
                    <a:pt x="194" y="164"/>
                  </a:cubicBezTo>
                  <a:lnTo>
                    <a:pt x="157" y="127"/>
                  </a:lnTo>
                  <a:close/>
                  <a:moveTo>
                    <a:pt x="114" y="154"/>
                  </a:moveTo>
                  <a:cubicBezTo>
                    <a:pt x="87" y="160"/>
                    <a:pt x="61" y="142"/>
                    <a:pt x="55" y="115"/>
                  </a:cubicBezTo>
                  <a:cubicBezTo>
                    <a:pt x="50" y="88"/>
                    <a:pt x="67" y="62"/>
                    <a:pt x="94" y="56"/>
                  </a:cubicBezTo>
                  <a:cubicBezTo>
                    <a:pt x="121" y="51"/>
                    <a:pt x="148" y="69"/>
                    <a:pt x="153" y="96"/>
                  </a:cubicBezTo>
                  <a:cubicBezTo>
                    <a:pt x="158" y="123"/>
                    <a:pt x="141" y="149"/>
                    <a:pt x="114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9" name="Freeform 4">
              <a:extLst>
                <a:ext uri="{FF2B5EF4-FFF2-40B4-BE49-F238E27FC236}">
                  <a16:creationId xmlns:a16="http://schemas.microsoft.com/office/drawing/2014/main" id="{67A9E037-1790-47AD-A218-FE8C4E49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623888"/>
              <a:ext cx="134938" cy="133350"/>
            </a:xfrm>
            <a:custGeom>
              <a:avLst/>
              <a:gdLst>
                <a:gd name="T0" fmla="*/ 5 w 87"/>
                <a:gd name="T1" fmla="*/ 51 h 86"/>
                <a:gd name="T2" fmla="*/ 36 w 87"/>
                <a:gd name="T3" fmla="*/ 4 h 86"/>
                <a:gd name="T4" fmla="*/ 83 w 87"/>
                <a:gd name="T5" fmla="*/ 35 h 86"/>
                <a:gd name="T6" fmla="*/ 51 w 87"/>
                <a:gd name="T7" fmla="*/ 82 h 86"/>
                <a:gd name="T8" fmla="*/ 5 w 87"/>
                <a:gd name="T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5" y="51"/>
                  </a:moveTo>
                  <a:cubicBezTo>
                    <a:pt x="0" y="29"/>
                    <a:pt x="14" y="9"/>
                    <a:pt x="36" y="4"/>
                  </a:cubicBezTo>
                  <a:cubicBezTo>
                    <a:pt x="57" y="0"/>
                    <a:pt x="78" y="14"/>
                    <a:pt x="83" y="35"/>
                  </a:cubicBezTo>
                  <a:cubicBezTo>
                    <a:pt x="87" y="57"/>
                    <a:pt x="73" y="78"/>
                    <a:pt x="51" y="82"/>
                  </a:cubicBezTo>
                  <a:cubicBezTo>
                    <a:pt x="30" y="86"/>
                    <a:pt x="9" y="72"/>
                    <a:pt x="5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80" name="Freeform 1">
            <a:extLst>
              <a:ext uri="{FF2B5EF4-FFF2-40B4-BE49-F238E27FC236}">
                <a16:creationId xmlns:a16="http://schemas.microsoft.com/office/drawing/2014/main" id="{B32867CB-7613-470F-8535-F9EBD5EFB901}"/>
              </a:ext>
            </a:extLst>
          </p:cNvPr>
          <p:cNvSpPr>
            <a:spLocks noEditPoints="1"/>
          </p:cNvSpPr>
          <p:nvPr/>
        </p:nvSpPr>
        <p:spPr bwMode="auto">
          <a:xfrm>
            <a:off x="9732068" y="154847"/>
            <a:ext cx="548640" cy="548640"/>
          </a:xfrm>
          <a:custGeom>
            <a:avLst/>
            <a:gdLst>
              <a:gd name="T0" fmla="*/ 22 w 256"/>
              <a:gd name="T1" fmla="*/ 256 h 256"/>
              <a:gd name="T2" fmla="*/ 22 w 256"/>
              <a:gd name="T3" fmla="*/ 0 h 256"/>
              <a:gd name="T4" fmla="*/ 256 w 256"/>
              <a:gd name="T5" fmla="*/ 234 h 256"/>
              <a:gd name="T6" fmla="*/ 83 w 256"/>
              <a:gd name="T7" fmla="*/ 120 h 256"/>
              <a:gd name="T8" fmla="*/ 41 w 256"/>
              <a:gd name="T9" fmla="*/ 11 h 256"/>
              <a:gd name="T10" fmla="*/ 87 w 256"/>
              <a:gd name="T11" fmla="*/ 47 h 256"/>
              <a:gd name="T12" fmla="*/ 15 w 256"/>
              <a:gd name="T13" fmla="*/ 21 h 256"/>
              <a:gd name="T14" fmla="*/ 51 w 256"/>
              <a:gd name="T15" fmla="*/ 74 h 256"/>
              <a:gd name="T16" fmla="*/ 12 w 256"/>
              <a:gd name="T17" fmla="*/ 78 h 256"/>
              <a:gd name="T18" fmla="*/ 56 w 256"/>
              <a:gd name="T19" fmla="*/ 136 h 256"/>
              <a:gd name="T20" fmla="*/ 22 w 256"/>
              <a:gd name="T21" fmla="*/ 161 h 256"/>
              <a:gd name="T22" fmla="*/ 244 w 256"/>
              <a:gd name="T23" fmla="*/ 150 h 256"/>
              <a:gd name="T24" fmla="*/ 244 w 256"/>
              <a:gd name="T25" fmla="*/ 110 h 256"/>
              <a:gd name="T26" fmla="*/ 230 w 256"/>
              <a:gd name="T27" fmla="*/ 112 h 256"/>
              <a:gd name="T28" fmla="*/ 192 w 256"/>
              <a:gd name="T29" fmla="*/ 110 h 256"/>
              <a:gd name="T30" fmla="*/ 172 w 256"/>
              <a:gd name="T31" fmla="*/ 91 h 256"/>
              <a:gd name="T32" fmla="*/ 149 w 256"/>
              <a:gd name="T33" fmla="*/ 112 h 256"/>
              <a:gd name="T34" fmla="*/ 123 w 256"/>
              <a:gd name="T35" fmla="*/ 126 h 256"/>
              <a:gd name="T36" fmla="*/ 85 w 256"/>
              <a:gd name="T37" fmla="*/ 138 h 256"/>
              <a:gd name="T38" fmla="*/ 83 w 256"/>
              <a:gd name="T39" fmla="*/ 130 h 256"/>
              <a:gd name="T40" fmla="*/ 188 w 256"/>
              <a:gd name="T41" fmla="*/ 135 h 256"/>
              <a:gd name="T42" fmla="*/ 201 w 256"/>
              <a:gd name="T43" fmla="*/ 128 h 256"/>
              <a:gd name="T44" fmla="*/ 170 w 256"/>
              <a:gd name="T45" fmla="*/ 127 h 256"/>
              <a:gd name="T46" fmla="*/ 156 w 256"/>
              <a:gd name="T47" fmla="*/ 120 h 256"/>
              <a:gd name="T48" fmla="*/ 172 w 256"/>
              <a:gd name="T49" fmla="*/ 111 h 256"/>
              <a:gd name="T50" fmla="*/ 185 w 256"/>
              <a:gd name="T51" fmla="*/ 118 h 256"/>
              <a:gd name="T52" fmla="*/ 154 w 256"/>
              <a:gd name="T53" fmla="*/ 154 h 256"/>
              <a:gd name="T54" fmla="*/ 168 w 256"/>
              <a:gd name="T55" fmla="*/ 147 h 256"/>
              <a:gd name="T56" fmla="*/ 136 w 256"/>
              <a:gd name="T57" fmla="*/ 146 h 256"/>
              <a:gd name="T58" fmla="*/ 122 w 256"/>
              <a:gd name="T59" fmla="*/ 138 h 256"/>
              <a:gd name="T60" fmla="*/ 138 w 256"/>
              <a:gd name="T61" fmla="*/ 130 h 256"/>
              <a:gd name="T62" fmla="*/ 151 w 256"/>
              <a:gd name="T63" fmla="*/ 137 h 256"/>
              <a:gd name="T64" fmla="*/ 120 w 256"/>
              <a:gd name="T65" fmla="*/ 174 h 256"/>
              <a:gd name="T66" fmla="*/ 135 w 256"/>
              <a:gd name="T67" fmla="*/ 166 h 256"/>
              <a:gd name="T68" fmla="*/ 102 w 256"/>
              <a:gd name="T69" fmla="*/ 165 h 256"/>
              <a:gd name="T70" fmla="*/ 88 w 256"/>
              <a:gd name="T71" fmla="*/ 157 h 256"/>
              <a:gd name="T72" fmla="*/ 104 w 256"/>
              <a:gd name="T73" fmla="*/ 148 h 256"/>
              <a:gd name="T74" fmla="*/ 117 w 256"/>
              <a:gd name="T75" fmla="*/ 156 h 256"/>
              <a:gd name="T76" fmla="*/ 30 w 256"/>
              <a:gd name="T77" fmla="*/ 194 h 256"/>
              <a:gd name="T78" fmla="*/ 87 w 256"/>
              <a:gd name="T79" fmla="*/ 227 h 256"/>
              <a:gd name="T80" fmla="*/ 56 w 256"/>
              <a:gd name="T81" fmla="*/ 151 h 256"/>
              <a:gd name="T82" fmla="*/ 81 w 256"/>
              <a:gd name="T83" fmla="*/ 165 h 256"/>
              <a:gd name="T84" fmla="*/ 102 w 256"/>
              <a:gd name="T85" fmla="*/ 184 h 256"/>
              <a:gd name="T86" fmla="*/ 236 w 256"/>
              <a:gd name="T87" fmla="*/ 146 h 256"/>
              <a:gd name="T88" fmla="*/ 236 w 256"/>
              <a:gd name="T89" fmla="*/ 11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256" y="234"/>
                </a:moveTo>
                <a:cubicBezTo>
                  <a:pt x="256" y="247"/>
                  <a:pt x="246" y="256"/>
                  <a:pt x="234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7"/>
                  <a:pt x="0" y="23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lnTo>
                  <a:pt x="256" y="234"/>
                </a:lnTo>
                <a:close/>
                <a:moveTo>
                  <a:pt x="241" y="109"/>
                </a:moveTo>
                <a:cubicBezTo>
                  <a:pt x="172" y="69"/>
                  <a:pt x="172" y="69"/>
                  <a:pt x="172" y="69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2" y="71"/>
                  <a:pt x="82" y="71"/>
                  <a:pt x="82" y="71"/>
                </a:cubicBezTo>
                <a:cubicBezTo>
                  <a:pt x="98" y="44"/>
                  <a:pt x="98" y="44"/>
                  <a:pt x="98" y="44"/>
                </a:cubicBezTo>
                <a:cubicBezTo>
                  <a:pt x="41" y="11"/>
                  <a:pt x="41" y="11"/>
                  <a:pt x="41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1" y="11"/>
                  <a:pt x="29" y="11"/>
                  <a:pt x="27" y="12"/>
                </a:cubicBezTo>
                <a:cubicBezTo>
                  <a:pt x="87" y="47"/>
                  <a:pt x="87" y="47"/>
                  <a:pt x="87" y="47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59"/>
                  <a:pt x="77" y="58"/>
                  <a:pt x="76" y="58"/>
                </a:cubicBezTo>
                <a:cubicBezTo>
                  <a:pt x="15" y="21"/>
                  <a:pt x="15" y="21"/>
                  <a:pt x="15" y="21"/>
                </a:cubicBezTo>
                <a:cubicBezTo>
                  <a:pt x="13" y="24"/>
                  <a:pt x="12" y="29"/>
                  <a:pt x="12" y="33"/>
                </a:cubicBezTo>
                <a:cubicBezTo>
                  <a:pt x="12" y="51"/>
                  <a:pt x="12" y="51"/>
                  <a:pt x="12" y="51"/>
                </a:cubicBezTo>
                <a:cubicBezTo>
                  <a:pt x="51" y="74"/>
                  <a:pt x="51" y="74"/>
                  <a:pt x="51" y="74"/>
                </a:cubicBezTo>
                <a:cubicBezTo>
                  <a:pt x="29" y="79"/>
                  <a:pt x="29" y="79"/>
                  <a:pt x="29" y="7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27" y="87"/>
                  <a:pt x="27" y="87"/>
                  <a:pt x="27" y="87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44" y="110"/>
                  <a:pt x="244" y="110"/>
                  <a:pt x="244" y="110"/>
                </a:cubicBezTo>
                <a:lnTo>
                  <a:pt x="241" y="109"/>
                </a:lnTo>
                <a:close/>
                <a:moveTo>
                  <a:pt x="172" y="78"/>
                </a:moveTo>
                <a:cubicBezTo>
                  <a:pt x="230" y="112"/>
                  <a:pt x="230" y="112"/>
                  <a:pt x="230" y="112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0" y="112"/>
                  <a:pt x="213" y="108"/>
                  <a:pt x="204" y="108"/>
                </a:cubicBezTo>
                <a:cubicBezTo>
                  <a:pt x="199" y="108"/>
                  <a:pt x="195" y="109"/>
                  <a:pt x="192" y="110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9" y="105"/>
                  <a:pt x="190" y="103"/>
                  <a:pt x="190" y="101"/>
                </a:cubicBezTo>
                <a:cubicBezTo>
                  <a:pt x="190" y="95"/>
                  <a:pt x="182" y="91"/>
                  <a:pt x="172" y="91"/>
                </a:cubicBezTo>
                <a:cubicBezTo>
                  <a:pt x="162" y="91"/>
                  <a:pt x="153" y="95"/>
                  <a:pt x="153" y="101"/>
                </a:cubicBezTo>
                <a:cubicBezTo>
                  <a:pt x="153" y="103"/>
                  <a:pt x="155" y="106"/>
                  <a:pt x="158" y="10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6" y="111"/>
                  <a:pt x="142" y="110"/>
                  <a:pt x="138" y="110"/>
                </a:cubicBezTo>
                <a:cubicBezTo>
                  <a:pt x="128" y="110"/>
                  <a:pt x="119" y="114"/>
                  <a:pt x="119" y="120"/>
                </a:cubicBezTo>
                <a:cubicBezTo>
                  <a:pt x="119" y="122"/>
                  <a:pt x="121" y="124"/>
                  <a:pt x="123" y="126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112" y="129"/>
                  <a:pt x="108" y="129"/>
                  <a:pt x="104" y="129"/>
                </a:cubicBezTo>
                <a:cubicBezTo>
                  <a:pt x="94" y="129"/>
                  <a:pt x="85" y="133"/>
                  <a:pt x="85" y="138"/>
                </a:cubicBezTo>
                <a:cubicBezTo>
                  <a:pt x="85" y="141"/>
                  <a:pt x="87" y="143"/>
                  <a:pt x="8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30"/>
                  <a:pt x="83" y="130"/>
                  <a:pt x="83" y="130"/>
                </a:cubicBezTo>
                <a:lnTo>
                  <a:pt x="172" y="78"/>
                </a:lnTo>
                <a:close/>
                <a:moveTo>
                  <a:pt x="201" y="128"/>
                </a:moveTo>
                <a:cubicBezTo>
                  <a:pt x="188" y="135"/>
                  <a:pt x="188" y="135"/>
                  <a:pt x="188" y="135"/>
                </a:cubicBezTo>
                <a:cubicBezTo>
                  <a:pt x="188" y="134"/>
                  <a:pt x="187" y="132"/>
                  <a:pt x="185" y="131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6" y="127"/>
                  <a:pt x="198" y="128"/>
                  <a:pt x="201" y="128"/>
                </a:cubicBezTo>
                <a:moveTo>
                  <a:pt x="191" y="125"/>
                </a:moveTo>
                <a:cubicBezTo>
                  <a:pt x="182" y="130"/>
                  <a:pt x="182" y="130"/>
                  <a:pt x="182" y="130"/>
                </a:cubicBezTo>
                <a:cubicBezTo>
                  <a:pt x="179" y="128"/>
                  <a:pt x="175" y="127"/>
                  <a:pt x="170" y="127"/>
                </a:cubicBezTo>
                <a:cubicBezTo>
                  <a:pt x="166" y="127"/>
                  <a:pt x="162" y="128"/>
                  <a:pt x="158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5" y="124"/>
                  <a:pt x="156" y="122"/>
                  <a:pt x="156" y="120"/>
                </a:cubicBezTo>
                <a:cubicBezTo>
                  <a:pt x="156" y="117"/>
                  <a:pt x="155" y="115"/>
                  <a:pt x="152" y="114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164" y="110"/>
                  <a:pt x="168" y="111"/>
                  <a:pt x="172" y="111"/>
                </a:cubicBezTo>
                <a:cubicBezTo>
                  <a:pt x="176" y="111"/>
                  <a:pt x="180" y="110"/>
                  <a:pt x="183" y="109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7" y="114"/>
                  <a:pt x="185" y="116"/>
                  <a:pt x="185" y="118"/>
                </a:cubicBezTo>
                <a:cubicBezTo>
                  <a:pt x="185" y="121"/>
                  <a:pt x="187" y="123"/>
                  <a:pt x="191" y="125"/>
                </a:cubicBezTo>
                <a:moveTo>
                  <a:pt x="168" y="147"/>
                </a:moveTo>
                <a:cubicBezTo>
                  <a:pt x="154" y="154"/>
                  <a:pt x="154" y="154"/>
                  <a:pt x="154" y="154"/>
                </a:cubicBezTo>
                <a:cubicBezTo>
                  <a:pt x="154" y="153"/>
                  <a:pt x="153" y="151"/>
                  <a:pt x="151" y="15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2" y="146"/>
                  <a:pt x="165" y="147"/>
                  <a:pt x="168" y="147"/>
                </a:cubicBezTo>
                <a:moveTo>
                  <a:pt x="156" y="144"/>
                </a:moveTo>
                <a:cubicBezTo>
                  <a:pt x="148" y="148"/>
                  <a:pt x="148" y="148"/>
                  <a:pt x="148" y="148"/>
                </a:cubicBezTo>
                <a:cubicBezTo>
                  <a:pt x="144" y="147"/>
                  <a:pt x="140" y="146"/>
                  <a:pt x="136" y="146"/>
                </a:cubicBezTo>
                <a:cubicBezTo>
                  <a:pt x="132" y="146"/>
                  <a:pt x="128" y="147"/>
                  <a:pt x="125" y="148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21" y="143"/>
                  <a:pt x="122" y="141"/>
                  <a:pt x="122" y="138"/>
                </a:cubicBezTo>
                <a:cubicBezTo>
                  <a:pt x="122" y="136"/>
                  <a:pt x="121" y="134"/>
                  <a:pt x="118" y="13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0" y="129"/>
                  <a:pt x="134" y="130"/>
                  <a:pt x="138" y="130"/>
                </a:cubicBezTo>
                <a:cubicBezTo>
                  <a:pt x="142" y="130"/>
                  <a:pt x="146" y="129"/>
                  <a:pt x="149" y="12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3" y="132"/>
                  <a:pt x="151" y="135"/>
                  <a:pt x="151" y="137"/>
                </a:cubicBezTo>
                <a:cubicBezTo>
                  <a:pt x="151" y="140"/>
                  <a:pt x="153" y="142"/>
                  <a:pt x="156" y="144"/>
                </a:cubicBezTo>
                <a:moveTo>
                  <a:pt x="135" y="166"/>
                </a:moveTo>
                <a:cubicBezTo>
                  <a:pt x="120" y="174"/>
                  <a:pt x="120" y="174"/>
                  <a:pt x="120" y="174"/>
                </a:cubicBezTo>
                <a:cubicBezTo>
                  <a:pt x="120" y="172"/>
                  <a:pt x="119" y="170"/>
                  <a:pt x="116" y="168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8" y="165"/>
                  <a:pt x="131" y="165"/>
                  <a:pt x="135" y="166"/>
                </a:cubicBezTo>
                <a:moveTo>
                  <a:pt x="122" y="162"/>
                </a:moveTo>
                <a:cubicBezTo>
                  <a:pt x="113" y="167"/>
                  <a:pt x="113" y="167"/>
                  <a:pt x="113" y="167"/>
                </a:cubicBezTo>
                <a:cubicBezTo>
                  <a:pt x="110" y="165"/>
                  <a:pt x="106" y="165"/>
                  <a:pt x="102" y="165"/>
                </a:cubicBezTo>
                <a:cubicBezTo>
                  <a:pt x="97" y="165"/>
                  <a:pt x="93" y="165"/>
                  <a:pt x="90" y="16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2"/>
                  <a:pt x="88" y="160"/>
                  <a:pt x="88" y="157"/>
                </a:cubicBezTo>
                <a:cubicBezTo>
                  <a:pt x="88" y="155"/>
                  <a:pt x="87" y="152"/>
                  <a:pt x="84" y="151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5" y="148"/>
                  <a:pt x="99" y="148"/>
                  <a:pt x="104" y="148"/>
                </a:cubicBezTo>
                <a:cubicBezTo>
                  <a:pt x="108" y="148"/>
                  <a:pt x="112" y="148"/>
                  <a:pt x="116" y="14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19" y="151"/>
                  <a:pt x="117" y="153"/>
                  <a:pt x="117" y="156"/>
                </a:cubicBezTo>
                <a:cubicBezTo>
                  <a:pt x="117" y="158"/>
                  <a:pt x="119" y="160"/>
                  <a:pt x="122" y="162"/>
                </a:cubicBezTo>
                <a:moveTo>
                  <a:pt x="87" y="227"/>
                </a:moveTo>
                <a:cubicBezTo>
                  <a:pt x="30" y="194"/>
                  <a:pt x="30" y="194"/>
                  <a:pt x="30" y="194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87" y="198"/>
                  <a:pt x="87" y="198"/>
                  <a:pt x="87" y="198"/>
                </a:cubicBezTo>
                <a:lnTo>
                  <a:pt x="87" y="227"/>
                </a:lnTo>
                <a:close/>
                <a:moveTo>
                  <a:pt x="34" y="158"/>
                </a:moveTo>
                <a:cubicBezTo>
                  <a:pt x="56" y="145"/>
                  <a:pt x="56" y="145"/>
                  <a:pt x="56" y="145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3" y="152"/>
                  <a:pt x="51" y="155"/>
                  <a:pt x="51" y="157"/>
                </a:cubicBezTo>
                <a:cubicBezTo>
                  <a:pt x="51" y="163"/>
                  <a:pt x="60" y="167"/>
                  <a:pt x="70" y="167"/>
                </a:cubicBezTo>
                <a:cubicBezTo>
                  <a:pt x="74" y="167"/>
                  <a:pt x="78" y="166"/>
                  <a:pt x="81" y="165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5" y="170"/>
                  <a:pt x="83" y="172"/>
                  <a:pt x="83" y="175"/>
                </a:cubicBezTo>
                <a:cubicBezTo>
                  <a:pt x="83" y="180"/>
                  <a:pt x="91" y="184"/>
                  <a:pt x="102" y="184"/>
                </a:cubicBezTo>
                <a:cubicBezTo>
                  <a:pt x="91" y="190"/>
                  <a:pt x="91" y="190"/>
                  <a:pt x="91" y="190"/>
                </a:cubicBezTo>
                <a:lnTo>
                  <a:pt x="34" y="158"/>
                </a:lnTo>
                <a:close/>
                <a:moveTo>
                  <a:pt x="236" y="146"/>
                </a:moveTo>
                <a:cubicBezTo>
                  <a:pt x="95" y="227"/>
                  <a:pt x="95" y="227"/>
                  <a:pt x="95" y="227"/>
                </a:cubicBezTo>
                <a:cubicBezTo>
                  <a:pt x="95" y="198"/>
                  <a:pt x="95" y="198"/>
                  <a:pt x="95" y="198"/>
                </a:cubicBezTo>
                <a:cubicBezTo>
                  <a:pt x="236" y="118"/>
                  <a:pt x="236" y="118"/>
                  <a:pt x="236" y="118"/>
                </a:cubicBezTo>
                <a:lnTo>
                  <a:pt x="236" y="146"/>
                </a:lnTo>
                <a:close/>
              </a:path>
            </a:pathLst>
          </a:custGeom>
          <a:gradFill rotWithShape="0">
            <a:gsLst>
              <a:gs pos="0">
                <a:srgbClr val="009FDA"/>
              </a:gs>
              <a:gs pos="61000">
                <a:srgbClr val="001965"/>
              </a:gs>
              <a:gs pos="100000">
                <a:srgbClr val="001965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81" name="Group 54">
            <a:extLst>
              <a:ext uri="{FF2B5EF4-FFF2-40B4-BE49-F238E27FC236}">
                <a16:creationId xmlns:a16="http://schemas.microsoft.com/office/drawing/2014/main" id="{8D14F66F-809C-4503-9D65-A43CE020C0B3}"/>
              </a:ext>
            </a:extLst>
          </p:cNvPr>
          <p:cNvGrpSpPr/>
          <p:nvPr/>
        </p:nvGrpSpPr>
        <p:grpSpPr>
          <a:xfrm>
            <a:off x="5958002" y="142467"/>
            <a:ext cx="548640" cy="548640"/>
            <a:chOff x="4564063" y="501651"/>
            <a:chExt cx="395288" cy="395288"/>
          </a:xfrm>
        </p:grpSpPr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155690A3-198B-4DAE-960C-B413F8E9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501651"/>
              <a:ext cx="395288" cy="395288"/>
            </a:xfrm>
            <a:custGeom>
              <a:avLst/>
              <a:gdLst>
                <a:gd name="T0" fmla="*/ 255 w 255"/>
                <a:gd name="T1" fmla="*/ 233 h 255"/>
                <a:gd name="T2" fmla="*/ 233 w 255"/>
                <a:gd name="T3" fmla="*/ 255 h 255"/>
                <a:gd name="T4" fmla="*/ 22 w 255"/>
                <a:gd name="T5" fmla="*/ 255 h 255"/>
                <a:gd name="T6" fmla="*/ 0 w 255"/>
                <a:gd name="T7" fmla="*/ 233 h 255"/>
                <a:gd name="T8" fmla="*/ 0 w 255"/>
                <a:gd name="T9" fmla="*/ 22 h 255"/>
                <a:gd name="T10" fmla="*/ 22 w 255"/>
                <a:gd name="T11" fmla="*/ 0 h 255"/>
                <a:gd name="T12" fmla="*/ 233 w 255"/>
                <a:gd name="T13" fmla="*/ 0 h 255"/>
                <a:gd name="T14" fmla="*/ 255 w 255"/>
                <a:gd name="T15" fmla="*/ 22 h 255"/>
                <a:gd name="T16" fmla="*/ 255 w 255"/>
                <a:gd name="T17" fmla="*/ 2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5">
                  <a:moveTo>
                    <a:pt x="255" y="233"/>
                  </a:moveTo>
                  <a:cubicBezTo>
                    <a:pt x="255" y="246"/>
                    <a:pt x="245" y="255"/>
                    <a:pt x="233" y="255"/>
                  </a:cubicBezTo>
                  <a:cubicBezTo>
                    <a:pt x="22" y="255"/>
                    <a:pt x="22" y="255"/>
                    <a:pt x="22" y="255"/>
                  </a:cubicBezTo>
                  <a:cubicBezTo>
                    <a:pt x="10" y="255"/>
                    <a:pt x="0" y="246"/>
                    <a:pt x="0" y="2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5" y="0"/>
                    <a:pt x="255" y="10"/>
                    <a:pt x="255" y="22"/>
                  </a:cubicBezTo>
                  <a:lnTo>
                    <a:pt x="255" y="23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532" dirty="0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94479A87-161F-498B-B23F-E05100C6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527051"/>
              <a:ext cx="327025" cy="336550"/>
            </a:xfrm>
            <a:custGeom>
              <a:avLst/>
              <a:gdLst>
                <a:gd name="T0" fmla="*/ 188 w 206"/>
                <a:gd name="T1" fmla="*/ 203 h 212"/>
                <a:gd name="T2" fmla="*/ 183 w 206"/>
                <a:gd name="T3" fmla="*/ 46 h 212"/>
                <a:gd name="T4" fmla="*/ 175 w 206"/>
                <a:gd name="T5" fmla="*/ 46 h 212"/>
                <a:gd name="T6" fmla="*/ 175 w 206"/>
                <a:gd name="T7" fmla="*/ 24 h 212"/>
                <a:gd name="T8" fmla="*/ 171 w 206"/>
                <a:gd name="T9" fmla="*/ 24 h 212"/>
                <a:gd name="T10" fmla="*/ 171 w 206"/>
                <a:gd name="T11" fmla="*/ 46 h 212"/>
                <a:gd name="T12" fmla="*/ 160 w 206"/>
                <a:gd name="T13" fmla="*/ 46 h 212"/>
                <a:gd name="T14" fmla="*/ 160 w 206"/>
                <a:gd name="T15" fmla="*/ 24 h 212"/>
                <a:gd name="T16" fmla="*/ 156 w 206"/>
                <a:gd name="T17" fmla="*/ 24 h 212"/>
                <a:gd name="T18" fmla="*/ 156 w 206"/>
                <a:gd name="T19" fmla="*/ 46 h 212"/>
                <a:gd name="T20" fmla="*/ 148 w 206"/>
                <a:gd name="T21" fmla="*/ 46 h 212"/>
                <a:gd name="T22" fmla="*/ 144 w 206"/>
                <a:gd name="T23" fmla="*/ 190 h 212"/>
                <a:gd name="T24" fmla="*/ 121 w 206"/>
                <a:gd name="T25" fmla="*/ 190 h 212"/>
                <a:gd name="T26" fmla="*/ 121 w 206"/>
                <a:gd name="T27" fmla="*/ 123 h 212"/>
                <a:gd name="T28" fmla="*/ 119 w 206"/>
                <a:gd name="T29" fmla="*/ 121 h 212"/>
                <a:gd name="T30" fmla="*/ 119 w 206"/>
                <a:gd name="T31" fmla="*/ 113 h 212"/>
                <a:gd name="T32" fmla="*/ 116 w 206"/>
                <a:gd name="T33" fmla="*/ 110 h 212"/>
                <a:gd name="T34" fmla="*/ 116 w 206"/>
                <a:gd name="T35" fmla="*/ 99 h 212"/>
                <a:gd name="T36" fmla="*/ 114 w 206"/>
                <a:gd name="T37" fmla="*/ 96 h 212"/>
                <a:gd name="T38" fmla="*/ 114 w 206"/>
                <a:gd name="T39" fmla="*/ 87 h 212"/>
                <a:gd name="T40" fmla="*/ 110 w 206"/>
                <a:gd name="T41" fmla="*/ 81 h 212"/>
                <a:gd name="T42" fmla="*/ 110 w 206"/>
                <a:gd name="T43" fmla="*/ 55 h 212"/>
                <a:gd name="T44" fmla="*/ 106 w 206"/>
                <a:gd name="T45" fmla="*/ 55 h 212"/>
                <a:gd name="T46" fmla="*/ 106 w 206"/>
                <a:gd name="T47" fmla="*/ 81 h 212"/>
                <a:gd name="T48" fmla="*/ 103 w 206"/>
                <a:gd name="T49" fmla="*/ 87 h 212"/>
                <a:gd name="T50" fmla="*/ 103 w 206"/>
                <a:gd name="T51" fmla="*/ 96 h 212"/>
                <a:gd name="T52" fmla="*/ 100 w 206"/>
                <a:gd name="T53" fmla="*/ 99 h 212"/>
                <a:gd name="T54" fmla="*/ 100 w 206"/>
                <a:gd name="T55" fmla="*/ 110 h 212"/>
                <a:gd name="T56" fmla="*/ 97 w 206"/>
                <a:gd name="T57" fmla="*/ 113 h 212"/>
                <a:gd name="T58" fmla="*/ 97 w 206"/>
                <a:gd name="T59" fmla="*/ 121 h 212"/>
                <a:gd name="T60" fmla="*/ 94 w 206"/>
                <a:gd name="T61" fmla="*/ 123 h 212"/>
                <a:gd name="T62" fmla="*/ 94 w 206"/>
                <a:gd name="T63" fmla="*/ 174 h 212"/>
                <a:gd name="T64" fmla="*/ 83 w 206"/>
                <a:gd name="T65" fmla="*/ 174 h 212"/>
                <a:gd name="T66" fmla="*/ 83 w 206"/>
                <a:gd name="T67" fmla="*/ 85 h 212"/>
                <a:gd name="T68" fmla="*/ 83 w 206"/>
                <a:gd name="T69" fmla="*/ 85 h 212"/>
                <a:gd name="T70" fmla="*/ 83 w 206"/>
                <a:gd name="T71" fmla="*/ 46 h 212"/>
                <a:gd name="T72" fmla="*/ 74 w 206"/>
                <a:gd name="T73" fmla="*/ 35 h 212"/>
                <a:gd name="T74" fmla="*/ 74 w 206"/>
                <a:gd name="T75" fmla="*/ 0 h 212"/>
                <a:gd name="T76" fmla="*/ 65 w 206"/>
                <a:gd name="T77" fmla="*/ 0 h 212"/>
                <a:gd name="T78" fmla="*/ 65 w 206"/>
                <a:gd name="T79" fmla="*/ 77 h 212"/>
                <a:gd name="T80" fmla="*/ 56 w 206"/>
                <a:gd name="T81" fmla="*/ 85 h 212"/>
                <a:gd name="T82" fmla="*/ 56 w 206"/>
                <a:gd name="T83" fmla="*/ 85 h 212"/>
                <a:gd name="T84" fmla="*/ 56 w 206"/>
                <a:gd name="T85" fmla="*/ 203 h 212"/>
                <a:gd name="T86" fmla="*/ 45 w 206"/>
                <a:gd name="T87" fmla="*/ 203 h 212"/>
                <a:gd name="T88" fmla="*/ 45 w 206"/>
                <a:gd name="T89" fmla="*/ 121 h 212"/>
                <a:gd name="T90" fmla="*/ 44 w 206"/>
                <a:gd name="T91" fmla="*/ 121 h 212"/>
                <a:gd name="T92" fmla="*/ 35 w 206"/>
                <a:gd name="T93" fmla="*/ 109 h 212"/>
                <a:gd name="T94" fmla="*/ 35 w 206"/>
                <a:gd name="T95" fmla="*/ 65 h 212"/>
                <a:gd name="T96" fmla="*/ 35 w 206"/>
                <a:gd name="T97" fmla="*/ 65 h 212"/>
                <a:gd name="T98" fmla="*/ 35 w 206"/>
                <a:gd name="T99" fmla="*/ 28 h 212"/>
                <a:gd name="T100" fmla="*/ 18 w 206"/>
                <a:gd name="T101" fmla="*/ 65 h 212"/>
                <a:gd name="T102" fmla="*/ 18 w 206"/>
                <a:gd name="T103" fmla="*/ 65 h 212"/>
                <a:gd name="T104" fmla="*/ 18 w 206"/>
                <a:gd name="T105" fmla="*/ 203 h 212"/>
                <a:gd name="T106" fmla="*/ 0 w 206"/>
                <a:gd name="T107" fmla="*/ 203 h 212"/>
                <a:gd name="T108" fmla="*/ 0 w 206"/>
                <a:gd name="T109" fmla="*/ 212 h 212"/>
                <a:gd name="T110" fmla="*/ 206 w 206"/>
                <a:gd name="T111" fmla="*/ 212 h 212"/>
                <a:gd name="T112" fmla="*/ 206 w 206"/>
                <a:gd name="T113" fmla="*/ 203 h 212"/>
                <a:gd name="T114" fmla="*/ 188 w 206"/>
                <a:gd name="T115" fmla="*/ 20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212">
                  <a:moveTo>
                    <a:pt x="188" y="203"/>
                  </a:moveTo>
                  <a:lnTo>
                    <a:pt x="183" y="46"/>
                  </a:lnTo>
                  <a:lnTo>
                    <a:pt x="175" y="46"/>
                  </a:lnTo>
                  <a:lnTo>
                    <a:pt x="175" y="24"/>
                  </a:lnTo>
                  <a:lnTo>
                    <a:pt x="171" y="24"/>
                  </a:lnTo>
                  <a:lnTo>
                    <a:pt x="171" y="46"/>
                  </a:lnTo>
                  <a:lnTo>
                    <a:pt x="160" y="4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6" y="46"/>
                  </a:lnTo>
                  <a:lnTo>
                    <a:pt x="148" y="46"/>
                  </a:lnTo>
                  <a:lnTo>
                    <a:pt x="144" y="190"/>
                  </a:lnTo>
                  <a:lnTo>
                    <a:pt x="121" y="190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13"/>
                  </a:lnTo>
                  <a:lnTo>
                    <a:pt x="116" y="11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0" y="81"/>
                  </a:lnTo>
                  <a:lnTo>
                    <a:pt x="110" y="55"/>
                  </a:lnTo>
                  <a:lnTo>
                    <a:pt x="106" y="55"/>
                  </a:lnTo>
                  <a:lnTo>
                    <a:pt x="106" y="81"/>
                  </a:lnTo>
                  <a:lnTo>
                    <a:pt x="103" y="87"/>
                  </a:lnTo>
                  <a:lnTo>
                    <a:pt x="103" y="96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4" y="123"/>
                  </a:lnTo>
                  <a:lnTo>
                    <a:pt x="94" y="174"/>
                  </a:lnTo>
                  <a:lnTo>
                    <a:pt x="83" y="174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46"/>
                  </a:lnTo>
                  <a:lnTo>
                    <a:pt x="74" y="35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203"/>
                  </a:lnTo>
                  <a:lnTo>
                    <a:pt x="45" y="203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35" y="10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28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206" y="212"/>
                  </a:lnTo>
                  <a:lnTo>
                    <a:pt x="206" y="203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7003" tIns="13502" rIns="27003" bIns="13502" numCol="1" anchor="t" anchorCtr="0" compatLnSpc="1">
              <a:prstTxWarp prst="textNoShape">
                <a:avLst/>
              </a:prstTxWarp>
            </a:bodyPr>
            <a:lstStyle/>
            <a:p>
              <a:endParaRPr lang="en-GB" sz="532" dirty="0"/>
            </a:p>
          </p:txBody>
        </p:sp>
      </p:grpSp>
      <p:sp>
        <p:nvSpPr>
          <p:cNvPr id="45" name="Subtitle 7"/>
          <p:cNvSpPr txBox="1">
            <a:spLocks/>
          </p:cNvSpPr>
          <p:nvPr/>
        </p:nvSpPr>
        <p:spPr>
          <a:xfrm>
            <a:off x="943282" y="1114044"/>
            <a:ext cx="4466984" cy="35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rgbClr val="001965"/>
                </a:solidFill>
              </a:rPr>
              <a:t>Novo Nordisk DAPI US vs Industry</a:t>
            </a:r>
          </a:p>
          <a:p>
            <a:pPr algn="ctr"/>
            <a:r>
              <a:rPr lang="en-GB" sz="1200" dirty="0">
                <a:solidFill>
                  <a:srgbClr val="001965"/>
                </a:solidFill>
              </a:rPr>
              <a:t>(Lower values are better)</a:t>
            </a:r>
            <a:br>
              <a:rPr lang="en-GB" sz="3200" dirty="0">
                <a:solidFill>
                  <a:srgbClr val="001965"/>
                </a:solidFill>
              </a:rPr>
            </a:br>
            <a:endParaRPr lang="en-US" sz="2000" dirty="0"/>
          </a:p>
        </p:txBody>
      </p:sp>
      <p:graphicFrame>
        <p:nvGraphicFramePr>
          <p:cNvPr id="46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3074049"/>
              </p:ext>
            </p:extLst>
          </p:nvPr>
        </p:nvGraphicFramePr>
        <p:xfrm>
          <a:off x="1010025" y="1757055"/>
          <a:ext cx="4502761" cy="281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10023" y="4568243"/>
            <a:ext cx="278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800" dirty="0">
                <a:solidFill>
                  <a:srgbClr val="001965"/>
                </a:solidFill>
                <a:latin typeface="Verdana"/>
              </a:rPr>
              <a:t>LTIR = Lost Time Incident Rate</a:t>
            </a:r>
          </a:p>
          <a:p>
            <a:pPr defTabSz="1219170"/>
            <a:r>
              <a:rPr lang="en-US" sz="800" dirty="0">
                <a:solidFill>
                  <a:srgbClr val="001965"/>
                </a:solidFill>
                <a:latin typeface="Verdana"/>
              </a:rPr>
              <a:t>DART = Days Away, Restricted, or Transferred</a:t>
            </a:r>
          </a:p>
          <a:p>
            <a:pPr defTabSz="1219170"/>
            <a:r>
              <a:rPr lang="en-US" sz="800" dirty="0">
                <a:solidFill>
                  <a:srgbClr val="001965"/>
                </a:solidFill>
                <a:latin typeface="Verdana"/>
              </a:rPr>
              <a:t>TRIR = Total Recordable Incident Rate</a:t>
            </a:r>
          </a:p>
        </p:txBody>
      </p:sp>
      <p:sp>
        <p:nvSpPr>
          <p:cNvPr id="48" name="Content Placeholder 7"/>
          <p:cNvSpPr txBox="1">
            <a:spLocks/>
          </p:cNvSpPr>
          <p:nvPr/>
        </p:nvSpPr>
        <p:spPr>
          <a:xfrm>
            <a:off x="6428875" y="1407896"/>
            <a:ext cx="5290685" cy="3396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FDA"/>
              </a:buClr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Distinctive Strategies: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Rigorous Contractor Pre-Qualification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HSE Professional Representation Requirement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Safer Together Engagement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Craft HSE Committee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 Quality/Adopt-a-crew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Biscuits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 Elimination Cards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Area ‘Board Meetings’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Leading Indicator Tracking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Gift Awards</a:t>
            </a:r>
          </a:p>
          <a:p>
            <a:pPr marL="285750" indent="-285750" algn="l">
              <a:buClr>
                <a:srgbClr val="009FDA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&amp; For Cause Drug Screening</a:t>
            </a:r>
          </a:p>
          <a:p>
            <a:pPr algn="l">
              <a:buClr>
                <a:srgbClr val="009FDA"/>
              </a:buClr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itle 6">
            <a:extLst>
              <a:ext uri="{FF2B5EF4-FFF2-40B4-BE49-F238E27FC236}">
                <a16:creationId xmlns:a16="http://schemas.microsoft.com/office/drawing/2014/main" id="{BCCDB5B1-5D36-4F3F-A366-090A582FDE6F}"/>
              </a:ext>
            </a:extLst>
          </p:cNvPr>
          <p:cNvSpPr txBox="1">
            <a:spLocks/>
          </p:cNvSpPr>
          <p:nvPr/>
        </p:nvSpPr>
        <p:spPr>
          <a:xfrm>
            <a:off x="594041" y="184268"/>
            <a:ext cx="3953755" cy="52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a-DK" sz="2400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Safety</a:t>
            </a:r>
            <a:endParaRPr lang="en-GB" sz="2400" dirty="0">
              <a:solidFill>
                <a:srgbClr val="0019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6FZpKvZtVHr2tGy2lC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TnGvuWQX6oxBkQVGLI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TnGvuWQX6oxBkQVGLI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698516036879655"/>
</p:tagLst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 (1)</Template>
  <TotalTime>7065</TotalTime>
  <Words>921</Words>
  <Application>Microsoft Office PowerPoint</Application>
  <PresentationFormat>Widescreen</PresentationFormat>
  <Paragraphs>274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Verdana</vt:lpstr>
      <vt:lpstr>ispe-power-point-template (1)</vt:lpstr>
      <vt:lpstr>ISPE section</vt:lpstr>
      <vt:lpstr>ISPE content</vt:lpstr>
      <vt:lpstr>think-cell Slide</vt:lpstr>
      <vt:lpstr>Circular EHS: Driving EHS Outcomes in design, construction, and operations </vt:lpstr>
      <vt:lpstr>PowerPoint Presentation</vt:lpstr>
      <vt:lpstr>PowerPoint Presentation</vt:lpstr>
      <vt:lpstr>It is time for a new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</vt:lpstr>
      <vt:lpstr>PowerPoint Presentation</vt:lpstr>
    </vt:vector>
  </TitlesOfParts>
  <Company>FirstPoint,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Carroll</dc:creator>
  <cp:lastModifiedBy>Claudia Carroll</cp:lastModifiedBy>
  <cp:revision>83</cp:revision>
  <dcterms:created xsi:type="dcterms:W3CDTF">2017-01-20T19:50:04Z</dcterms:created>
  <dcterms:modified xsi:type="dcterms:W3CDTF">2020-02-27T14:57:31Z</dcterms:modified>
</cp:coreProperties>
</file>