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sldIdLst>
    <p:sldId id="256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78" y="2878906"/>
            <a:ext cx="4099718" cy="12436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8" y="4436707"/>
            <a:ext cx="4099718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375"/>
              </a:spcAft>
              <a:buNone/>
              <a:defRPr sz="15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Information, Conference and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0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80" y="1878036"/>
            <a:ext cx="4099718" cy="147108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375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9" y="3429000"/>
            <a:ext cx="4099719" cy="1751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cap="all" baseline="0">
                <a:solidFill>
                  <a:schemeClr val="bg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803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919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60" y="1714501"/>
            <a:ext cx="4482043" cy="438017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3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92583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58" y="1714501"/>
            <a:ext cx="1959240" cy="4380178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02438" y="1714500"/>
            <a:ext cx="19579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02438" y="2148612"/>
            <a:ext cx="1957917" cy="3946069"/>
          </a:xfrm>
        </p:spPr>
        <p:txBody>
          <a:bodyPr/>
          <a:lstStyle>
            <a:lvl1pPr>
              <a:lnSpc>
                <a:spcPts val="1750"/>
              </a:lnSpc>
              <a:defRPr sz="137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7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80" y="1878036"/>
            <a:ext cx="4099718" cy="147108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375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9" y="3429000"/>
            <a:ext cx="4099719" cy="1751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cap="all" baseline="0">
                <a:solidFill>
                  <a:schemeClr val="bg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6060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680" y="2888943"/>
            <a:ext cx="4099718" cy="1330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" y="608687"/>
            <a:ext cx="2286000" cy="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63" rtl="0" eaLnBrk="1" latinLnBrk="0" hangingPunct="1">
        <a:lnSpc>
          <a:spcPts val="2625"/>
        </a:lnSpc>
        <a:spcBef>
          <a:spcPct val="0"/>
        </a:spcBef>
        <a:buNone/>
        <a:defRPr sz="2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2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4" indent="-214304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25" indent="-178586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79" y="1714499"/>
            <a:ext cx="8380677" cy="4380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7278" y="6229067"/>
            <a:ext cx="30437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25" b="1">
                <a:solidFill>
                  <a:schemeClr val="bg1"/>
                </a:solidFill>
              </a:defRPr>
            </a:lvl1pPr>
          </a:lstStyle>
          <a:p>
            <a:fld id="{677431CD-109D-4799-81C2-761F8C28FE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7776338" y="6478773"/>
            <a:ext cx="67507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750" b="1">
                <a:solidFill>
                  <a:schemeClr val="bg1"/>
                </a:solidFill>
              </a:rPr>
              <a:t>ispe.org</a:t>
            </a:r>
            <a:endParaRPr lang="en-CA" sz="750" b="1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70596" y="6482080"/>
            <a:ext cx="0" cy="1066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" y="6306128"/>
            <a:ext cx="1143055" cy="3676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2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Connecting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6473" y="6482221"/>
            <a:ext cx="112643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Pharmaceutical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9740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Knowledge</a:t>
            </a:r>
            <a:endParaRPr lang="en-CA" sz="75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375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85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2pPr>
      <a:lvl3pPr marL="213312" indent="-213312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Clr>
          <a:schemeClr val="accent2"/>
        </a:buClr>
        <a:buFont typeface="Arial" panose="020B0604020202020204" pitchFamily="34" charset="0"/>
        <a:buChar char="&gt;"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427616" indent="-214304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Char char="–"/>
        <a:tabLst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dsolutionsinc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677" y="2042883"/>
            <a:ext cx="5733739" cy="124367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Why Critical Data is More Secure FOR LIFE SCIENCES in the Cloud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677" y="4283277"/>
            <a:ext cx="3884120" cy="1072495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</a:rPr>
              <a:t>Jeff Miller</a:t>
            </a:r>
          </a:p>
          <a:p>
            <a:r>
              <a:rPr lang="en-US" sz="2000" dirty="0">
                <a:latin typeface="Calibri" panose="020F0502020204030204" pitchFamily="34" charset="0"/>
              </a:rPr>
              <a:t>Chief Technologist, Avid Solutions Inc.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3:00pm – 3:45pm</a:t>
            </a:r>
          </a:p>
          <a:p>
            <a:r>
              <a:rPr lang="en-US" sz="2000" dirty="0">
                <a:latin typeface="Calibri" panose="020F0502020204030204" pitchFamily="34" charset="0"/>
              </a:rPr>
              <a:t>March 14, 2017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31" y="6383382"/>
            <a:ext cx="1898469" cy="474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7" y="5613937"/>
            <a:ext cx="1796236" cy="387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9" y="2794275"/>
            <a:ext cx="1849619" cy="12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9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Jeff Miller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Chief Technologist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Avid Solutions Inc.</a:t>
            </a:r>
            <a:br>
              <a:rPr lang="en-US" sz="2800" dirty="0">
                <a:latin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23" y="1050202"/>
            <a:ext cx="3280062" cy="2189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9079" y="3831894"/>
            <a:ext cx="448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jmiller@avidsolutionsinc.com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9878" y="4424209"/>
            <a:ext cx="387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Direct Line 919.228.6637</a:t>
            </a:r>
          </a:p>
        </p:txBody>
      </p:sp>
    </p:spTree>
    <p:extLst>
      <p:ext uri="{BB962C8B-B14F-4D97-AF65-F5344CB8AC3E}">
        <p14:creationId xmlns:p14="http://schemas.microsoft.com/office/powerpoint/2010/main" val="168800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08" y="122221"/>
            <a:ext cx="3046492" cy="7616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657" y="1032304"/>
            <a:ext cx="8655113" cy="582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fast-growing system integrator specializing in industrial automation and information solutions.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Identifies and selects best-in-class platforms, designs and implements systems, and provides verification and validation documentation and services.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Turnkey capabilities include UL panel fabrication and installation and system commissioning. 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Exceptional depth in PLC, HMI, DCS, and information applications in the following process industries: chemical, food &amp; beverage, life sciences, power generation and pulp &amp; paper. </a:t>
            </a:r>
          </a:p>
          <a:p>
            <a:pPr algn="ctr">
              <a:lnSpc>
                <a:spcPct val="107000"/>
              </a:lnSpc>
              <a:tabLst>
                <a:tab pos="1028700" algn="l"/>
              </a:tabLs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tabLst>
                <a:tab pos="1028700" algn="l"/>
              </a:tabLs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out more at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www.avidsolutionsinc.com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288" y="1114089"/>
            <a:ext cx="4149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Jeff Miller </a:t>
            </a: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Background Information</a:t>
            </a:r>
          </a:p>
        </p:txBody>
      </p:sp>
      <p:pic>
        <p:nvPicPr>
          <p:cNvPr id="6" name="Picture 5" descr="Image result for nsga ku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77" y="323839"/>
            <a:ext cx="2661694" cy="17564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462" y="2400254"/>
            <a:ext cx="6520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Worked as cryptologist at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Kunia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Regional SIGINT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   Operations Center in Hawaii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2" y="3462552"/>
            <a:ext cx="714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May 2013 - NSA employee Edward Snowden incident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2" y="4256275"/>
            <a:ext cx="676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Breach revealed system failure and lack of security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2" y="5049998"/>
            <a:ext cx="613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Information is not safe in private data centers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2" y="5758791"/>
            <a:ext cx="693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Public secure data centers are shifting the paradigm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9" y="6387735"/>
            <a:ext cx="1881050" cy="470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0477" y="2035377"/>
            <a:ext cx="2664824" cy="72745"/>
          </a:xfrm>
          <a:prstGeom prst="rect">
            <a:avLst/>
          </a:prstGeom>
          <a:solidFill>
            <a:srgbClr val="00B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8553" y="1983848"/>
            <a:ext cx="2981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Kunia</a:t>
            </a:r>
            <a:r>
              <a:rPr lang="en-US" sz="1400" dirty="0">
                <a:solidFill>
                  <a:schemeClr val="bg1"/>
                </a:solidFill>
              </a:rPr>
              <a:t> Operations Center in Hawaii </a:t>
            </a:r>
          </a:p>
        </p:txBody>
      </p:sp>
    </p:spTree>
    <p:extLst>
      <p:ext uri="{BB962C8B-B14F-4D97-AF65-F5344CB8AC3E}">
        <p14:creationId xmlns:p14="http://schemas.microsoft.com/office/powerpoint/2010/main" val="241455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9144000" cy="620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6428" y="632691"/>
            <a:ext cx="8380677" cy="4335545"/>
          </a:xfrm>
        </p:spPr>
        <p:txBody>
          <a:bodyPr/>
          <a:lstStyle/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Public Data Centers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Access is tightly controlled 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549F"/>
                </a:solidFill>
                <a:latin typeface="Calibri" panose="020F0502020204030204" pitchFamily="34" charset="0"/>
              </a:rPr>
              <a:t>Secured</a:t>
            </a:r>
            <a:r>
              <a:rPr lang="en-US" sz="2400" dirty="0">
                <a:latin typeface="Calibri" panose="020F0502020204030204" pitchFamily="34" charset="0"/>
              </a:rPr>
              <a:t> by:</a:t>
            </a: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Biometric Scanners</a:t>
            </a: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Intrusion Detection Systems</a:t>
            </a: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Two-factor Security</a:t>
            </a: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Badge Readers</a:t>
            </a: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Video Surveillance </a:t>
            </a: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Mantraps</a:t>
            </a:r>
          </a:p>
          <a:p>
            <a:pPr lvl="3" indent="0">
              <a:buNone/>
            </a:pPr>
            <a:endParaRPr lang="en-US" sz="2400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</a:rPr>
              <a:t>All hard drives are destroyed after decommissioning </a:t>
            </a:r>
          </a:p>
          <a:p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</a:rPr>
              <a:t>      via magnets and shredding</a:t>
            </a:r>
          </a:p>
          <a:p>
            <a:pPr marL="770516" lvl="3" indent="-342900"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376209"/>
            <a:ext cx="2755407" cy="457354"/>
          </a:xfrm>
        </p:spPr>
        <p:txBody>
          <a:bodyPr/>
          <a:lstStyle/>
          <a:p>
            <a:r>
              <a:rPr lang="en-US" sz="2800" i="1" dirty="0">
                <a:latin typeface="Calibri" panose="020F0502020204030204" pitchFamily="34" charset="0"/>
              </a:rPr>
              <a:t>Physical Security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97" y="2910832"/>
            <a:ext cx="2835988" cy="1417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6136" y="395893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Mantrap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58" y="439218"/>
            <a:ext cx="2901827" cy="1546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1060" y="1649211"/>
            <a:ext cx="217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Restricted Access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61" y="5757710"/>
            <a:ext cx="1784739" cy="4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4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17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1189" y="963411"/>
            <a:ext cx="8116388" cy="438017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In traditional data centers – staff has many roles </a:t>
            </a:r>
          </a:p>
          <a:p>
            <a:pPr marL="1571573" lvl="4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Problems can get overlooked </a:t>
            </a:r>
          </a:p>
          <a:p>
            <a:pPr marL="1571573" lvl="4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Level of distraction/Lack of attention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In public data centers – staff is on hand 24/7</a:t>
            </a:r>
          </a:p>
          <a:p>
            <a:pPr marL="1571573" lvl="4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Identifying failed hardware</a:t>
            </a:r>
          </a:p>
          <a:p>
            <a:pPr marL="1571573" lvl="4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Leveraging technology that predicts failures</a:t>
            </a:r>
          </a:p>
          <a:p>
            <a:pPr marL="1571573" lvl="4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Regularly executing proper system maintenance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5779" y="320923"/>
            <a:ext cx="3896229" cy="300600"/>
          </a:xfrm>
        </p:spPr>
        <p:txBody>
          <a:bodyPr/>
          <a:lstStyle/>
          <a:p>
            <a:r>
              <a:rPr lang="en-US" sz="2800" i="1" dirty="0">
                <a:latin typeface="Calibri" panose="020F0502020204030204" pitchFamily="34" charset="0"/>
              </a:rPr>
              <a:t>Non-Dedicated Resources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38" y="4209176"/>
            <a:ext cx="5418481" cy="1862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61" y="5726765"/>
            <a:ext cx="1784739" cy="446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3838" y="5726765"/>
            <a:ext cx="260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System Maintenance</a:t>
            </a:r>
          </a:p>
        </p:txBody>
      </p:sp>
    </p:spTree>
    <p:extLst>
      <p:ext uri="{BB962C8B-B14F-4D97-AF65-F5344CB8AC3E}">
        <p14:creationId xmlns:p14="http://schemas.microsoft.com/office/powerpoint/2010/main" val="274517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0937"/>
            <a:ext cx="9144000" cy="621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418" y="1093967"/>
            <a:ext cx="8673738" cy="341485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Traditional Data Centers</a:t>
            </a: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Rely on manual backups and local RAID </a:t>
            </a:r>
          </a:p>
          <a:p>
            <a:pPr lvl="3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Ask integrators for programs from </a:t>
            </a:r>
          </a:p>
          <a:p>
            <a:pPr lvl="3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   projects completed years earlier</a:t>
            </a:r>
          </a:p>
          <a:p>
            <a:pPr marL="770516" lvl="3" indent="-342900"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Public Data Centers </a:t>
            </a: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 is stored across servers, rooms and containers</a:t>
            </a:r>
          </a:p>
          <a:p>
            <a:pPr lvl="3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 is replicated across different </a:t>
            </a:r>
          </a:p>
          <a:p>
            <a:pPr lvl="3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geographic locations </a:t>
            </a:r>
          </a:p>
          <a:p>
            <a:pPr marL="770516" lvl="3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 can move; reducing network latency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9829" y="378363"/>
            <a:ext cx="2319977" cy="340485"/>
          </a:xfrm>
        </p:spPr>
        <p:txBody>
          <a:bodyPr/>
          <a:lstStyle/>
          <a:p>
            <a:r>
              <a:rPr lang="en-US" sz="2800" i="1" dirty="0">
                <a:latin typeface="Calibri" panose="020F0502020204030204" pitchFamily="34" charset="0"/>
              </a:rPr>
              <a:t>Data Integrity 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6263" y="1642925"/>
            <a:ext cx="2412274" cy="14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39" y="3816712"/>
            <a:ext cx="2430298" cy="1859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61" y="5757710"/>
            <a:ext cx="1784739" cy="4461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69" y="849023"/>
            <a:ext cx="2409568" cy="20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2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3999" cy="620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542" y="930728"/>
            <a:ext cx="8335720" cy="5035505"/>
          </a:xfrm>
          <a:ln>
            <a:noFill/>
          </a:ln>
        </p:spPr>
        <p:txBody>
          <a:bodyPr/>
          <a:lstStyle/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Traditional Data Centers </a:t>
            </a:r>
          </a:p>
          <a:p>
            <a:pPr marL="860425" lvl="4" indent="-2349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Power outages cause problems with servers, storage arrays and routing systems </a:t>
            </a:r>
          </a:p>
          <a:p>
            <a:pPr marL="860425" lvl="4" indent="-2349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Generators are used for long term outages, but are not designed to keep data centers running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Public Data Centers </a:t>
            </a:r>
          </a:p>
          <a:p>
            <a:pPr marL="2914650" lvl="8" indent="-117475">
              <a:buFont typeface="Wingdings" panose="05000000000000000000" pitchFamily="2" charset="2"/>
              <a:buChar char="ü"/>
              <a:tabLst>
                <a:tab pos="625475" algn="l"/>
                <a:tab pos="2970213" algn="l"/>
              </a:tabLs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Always on – powered by multiple sources </a:t>
            </a:r>
          </a:p>
          <a:p>
            <a:pPr marL="3032125" lvl="8" indent="-2349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Cooling systems only work on necessary components – saving energy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i="1" dirty="0">
                <a:latin typeface="Calibri" panose="020F0502020204030204" pitchFamily="34" charset="0"/>
              </a:rPr>
              <a:t>Data Availability</a:t>
            </a:r>
          </a:p>
          <a:p>
            <a:endParaRPr lang="en-US" sz="2800" i="1" dirty="0">
              <a:latin typeface="Calibri" panose="020F0502020204030204" pitchFamily="34" charset="0"/>
            </a:endParaRPr>
          </a:p>
          <a:p>
            <a:endParaRPr lang="en-US" sz="2800" i="1" dirty="0">
              <a:latin typeface="Calibri" panose="020F0502020204030204" pitchFamily="34" charset="0"/>
            </a:endParaRPr>
          </a:p>
          <a:p>
            <a:endParaRPr lang="en-US" sz="2800" i="1" dirty="0">
              <a:latin typeface="Calibri" panose="020F0502020204030204" pitchFamily="34" charset="0"/>
            </a:endParaRPr>
          </a:p>
          <a:p>
            <a:endParaRPr lang="en-US" sz="2800" i="1" dirty="0">
              <a:latin typeface="Calibri" panose="020F0502020204030204" pitchFamily="34" charset="0"/>
            </a:endParaRPr>
          </a:p>
          <a:p>
            <a:r>
              <a:rPr lang="en-US" sz="2800" i="1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61" y="5757710"/>
            <a:ext cx="1784739" cy="4461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49143" y="1651560"/>
            <a:ext cx="2023119" cy="12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64" y="382326"/>
            <a:ext cx="2511117" cy="1301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2" y="3886783"/>
            <a:ext cx="2546952" cy="1491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0583" y="128222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679" y="500860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Cooling System</a:t>
            </a:r>
          </a:p>
        </p:txBody>
      </p:sp>
    </p:spTree>
    <p:extLst>
      <p:ext uri="{BB962C8B-B14F-4D97-AF65-F5344CB8AC3E}">
        <p14:creationId xmlns:p14="http://schemas.microsoft.com/office/powerpoint/2010/main" val="87631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229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i="1" dirty="0">
                <a:latin typeface="Calibri" panose="020F0502020204030204" pitchFamily="34" charset="0"/>
              </a:rPr>
              <a:t>Data Security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96548" y="1062650"/>
            <a:ext cx="7741281" cy="4380178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Public Data Centers </a:t>
            </a:r>
          </a:p>
          <a:p>
            <a:pPr marL="713366" lvl="3" indent="-285750">
              <a:buFont typeface="Wingdings" panose="05000000000000000000" pitchFamily="2" charset="2"/>
              <a:buChar char="ü"/>
            </a:pPr>
            <a:endParaRPr lang="en-US" sz="2275" dirty="0">
              <a:latin typeface="Calibri" panose="020F0502020204030204" pitchFamily="34" charset="0"/>
            </a:endParaRPr>
          </a:p>
          <a:p>
            <a:pPr marL="713366" lvl="3" indent="-285750">
              <a:buFont typeface="Wingdings" panose="05000000000000000000" pitchFamily="2" charset="2"/>
              <a:buChar char="ü"/>
            </a:pPr>
            <a:r>
              <a:rPr lang="en-US" sz="2275" dirty="0">
                <a:latin typeface="Calibri" panose="020F0502020204030204" pitchFamily="34" charset="0"/>
              </a:rPr>
              <a:t>Data is encrypted in transit and at rest</a:t>
            </a:r>
          </a:p>
          <a:p>
            <a:pPr marL="713366" lvl="3" indent="-285750">
              <a:buFont typeface="Wingdings" panose="05000000000000000000" pitchFamily="2" charset="2"/>
              <a:buChar char="ü"/>
            </a:pPr>
            <a:endParaRPr lang="en-US" sz="2275" dirty="0">
              <a:latin typeface="Calibri" panose="020F0502020204030204" pitchFamily="34" charset="0"/>
            </a:endParaRPr>
          </a:p>
          <a:p>
            <a:pPr marL="713366" lvl="3" indent="-285750">
              <a:buFont typeface="Wingdings" panose="05000000000000000000" pitchFamily="2" charset="2"/>
              <a:buChar char="ü"/>
            </a:pPr>
            <a:r>
              <a:rPr lang="en-US" sz="2275" dirty="0">
                <a:latin typeface="Calibri" panose="020F0502020204030204" pitchFamily="34" charset="0"/>
              </a:rPr>
              <a:t>So secure it is approved by the NSA to </a:t>
            </a:r>
          </a:p>
          <a:p>
            <a:pPr lvl="3" indent="0">
              <a:buNone/>
            </a:pPr>
            <a:r>
              <a:rPr lang="en-US" sz="2275" dirty="0">
                <a:latin typeface="Calibri" panose="020F0502020204030204" pitchFamily="34" charset="0"/>
              </a:rPr>
              <a:t>	  encrypt Top Secret information</a:t>
            </a:r>
          </a:p>
          <a:p>
            <a:pPr lvl="3" indent="0">
              <a:buNone/>
            </a:pPr>
            <a:endParaRPr lang="en-US" sz="2275" dirty="0">
              <a:latin typeface="Calibri" panose="020F0502020204030204" pitchFamily="34" charset="0"/>
            </a:endParaRP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275" dirty="0">
                <a:latin typeface="Calibri" panose="020F0502020204030204" pitchFamily="34" charset="0"/>
              </a:rPr>
              <a:t>Data separated by:</a:t>
            </a:r>
          </a:p>
          <a:p>
            <a:pPr marL="1914462" lvl="5" indent="-342900">
              <a:buFont typeface="Wingdings" panose="05000000000000000000" pitchFamily="2" charset="2"/>
              <a:buChar char="q"/>
            </a:pPr>
            <a:r>
              <a:rPr lang="en-US" sz="227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Customer</a:t>
            </a:r>
          </a:p>
          <a:p>
            <a:pPr marL="1914462" lvl="5" indent="-342900">
              <a:buFont typeface="Wingdings" panose="05000000000000000000" pitchFamily="2" charset="2"/>
              <a:buChar char="q"/>
            </a:pPr>
            <a:r>
              <a:rPr lang="en-US" sz="227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Database</a:t>
            </a:r>
          </a:p>
          <a:p>
            <a:pPr marL="1914462" lvl="5" indent="-342900">
              <a:buFont typeface="Wingdings" panose="05000000000000000000" pitchFamily="2" charset="2"/>
              <a:buChar char="q"/>
            </a:pPr>
            <a:r>
              <a:rPr lang="en-US" sz="227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Separate Networking Resources  </a:t>
            </a:r>
          </a:p>
          <a:p>
            <a:pPr lvl="3" indent="0">
              <a:buNone/>
            </a:pPr>
            <a:endParaRPr lang="en-US" sz="2275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770516" lvl="3" indent="-342900">
              <a:buFont typeface="Wingdings" panose="05000000000000000000" pitchFamily="2" charset="2"/>
              <a:buChar char="ü"/>
            </a:pPr>
            <a:r>
              <a:rPr lang="en-US" sz="227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Network traffic directed to specific hosts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61" y="5757710"/>
            <a:ext cx="1784739" cy="446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9" y="1767041"/>
            <a:ext cx="1986763" cy="20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42349" y="0"/>
            <a:ext cx="9144000" cy="6203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705" y="1322297"/>
            <a:ext cx="8050034" cy="438017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But, as Amazon senior vice president of web services Andy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Jassy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 told </a:t>
            </a:r>
            <a:r>
              <a:rPr lang="en-US" sz="2400" b="0" i="1" dirty="0">
                <a:solidFill>
                  <a:schemeClr val="tx1"/>
                </a:solidFill>
                <a:latin typeface="Calibri" panose="020F0502020204030204" pitchFamily="34" charset="0"/>
              </a:rPr>
              <a:t>Fortune Magazine 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recently, news of Amazon's selection by the CIA gave other security-conscious companies cover to follow suit. "They would say 'well, if the security and performance is good [enough] for the CIA, then it's probably good enough for us’," </a:t>
            </a:r>
            <a:r>
              <a:rPr lang="en-US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Jassy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 said.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The future is the cloud - embrace it like a soft fluffy pillow.</a:t>
            </a: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9679" y="382326"/>
            <a:ext cx="8392583" cy="720801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Calibri" panose="020F0502020204030204" pitchFamily="34" charset="0"/>
              </a:rPr>
              <a:t>Summary and Conclusions 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i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61" y="5757710"/>
            <a:ext cx="1784739" cy="446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65" y="4227526"/>
            <a:ext cx="2626248" cy="17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07385"/>
      </p:ext>
    </p:extLst>
  </p:cSld>
  <p:clrMapOvr>
    <a:masterClrMapping/>
  </p:clrMapOvr>
</p:sld>
</file>

<file path=ppt/theme/theme1.xml><?xml version="1.0" encoding="utf-8"?>
<a:theme xmlns:a="http://schemas.openxmlformats.org/drawingml/2006/main" name="ispe-power-point-template (1)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FA9E34A-9B39-4A22-94BA-D50E6F19186F}"/>
    </a:ext>
  </a:extLst>
</a:theme>
</file>

<file path=ppt/theme/theme2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464646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B196676E-C01E-43AF-A3BE-A040EBEB3FFA}"/>
    </a:ext>
  </a:extLst>
</a:theme>
</file>

<file path=ppt/theme/theme3.xml><?xml version="1.0" encoding="utf-8"?>
<a:theme xmlns:a="http://schemas.openxmlformats.org/drawingml/2006/main" name="ISPE content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3B8E42B-494B-421B-8BD1-8185E8198E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ispe-power-point-template (1)</Template>
  <TotalTime>514</TotalTime>
  <Words>325</Words>
  <Application>Microsoft Office PowerPoint</Application>
  <PresentationFormat>On-screen Show (4:3)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ispe-power-point-template (1)</vt:lpstr>
      <vt:lpstr>ISPE section</vt:lpstr>
      <vt:lpstr>ISPE content</vt:lpstr>
      <vt:lpstr>Why Critical Data is More Secure FOR LIFE SCIENCES in the Cloud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Jeff Miller Chief Technologist Avid Solutions Inc. </vt:lpstr>
    </vt:vector>
  </TitlesOfParts>
  <Company>FirstPoint,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Carroll</dc:creator>
  <cp:lastModifiedBy>Anne Wear</cp:lastModifiedBy>
  <cp:revision>32</cp:revision>
  <dcterms:created xsi:type="dcterms:W3CDTF">2017-01-20T19:50:04Z</dcterms:created>
  <dcterms:modified xsi:type="dcterms:W3CDTF">2017-03-03T18:49:59Z</dcterms:modified>
</cp:coreProperties>
</file>