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Lst>
  <p:notesMasterIdLst>
    <p:notesMasterId r:id="rId37"/>
  </p:notesMasterIdLst>
  <p:sldIdLst>
    <p:sldId id="256" r:id="rId7"/>
    <p:sldId id="343" r:id="rId8"/>
    <p:sldId id="339" r:id="rId9"/>
    <p:sldId id="338" r:id="rId10"/>
    <p:sldId id="257" r:id="rId11"/>
    <p:sldId id="344" r:id="rId12"/>
    <p:sldId id="258" r:id="rId13"/>
    <p:sldId id="346" r:id="rId14"/>
    <p:sldId id="349" r:id="rId15"/>
    <p:sldId id="352" r:id="rId16"/>
    <p:sldId id="360" r:id="rId17"/>
    <p:sldId id="355" r:id="rId18"/>
    <p:sldId id="358" r:id="rId19"/>
    <p:sldId id="367" r:id="rId20"/>
    <p:sldId id="366" r:id="rId21"/>
    <p:sldId id="345" r:id="rId22"/>
    <p:sldId id="347" r:id="rId23"/>
    <p:sldId id="348" r:id="rId24"/>
    <p:sldId id="350" r:id="rId25"/>
    <p:sldId id="351" r:id="rId26"/>
    <p:sldId id="353" r:id="rId27"/>
    <p:sldId id="354" r:id="rId28"/>
    <p:sldId id="361" r:id="rId29"/>
    <p:sldId id="362" r:id="rId30"/>
    <p:sldId id="356" r:id="rId31"/>
    <p:sldId id="357" r:id="rId32"/>
    <p:sldId id="363" r:id="rId33"/>
    <p:sldId id="364" r:id="rId34"/>
    <p:sldId id="359" r:id="rId35"/>
    <p:sldId id="36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FEEFE-8918-45D1-903D-F2A5471F4490}" v="33" dt="2020-01-30T01:44:42.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67" d="100"/>
          <a:sy n="67" d="100"/>
        </p:scale>
        <p:origin x="12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E42C7-606B-4128-8C83-3B763CEC13EE}" type="datetimeFigureOut">
              <a:rPr lang="en-US" smtClean="0"/>
              <a:t>2/18/2020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DF002-03AB-4505-8C0B-C8EE6F249070}" type="slidenum">
              <a:rPr lang="en-US" smtClean="0"/>
              <a:t>‹#›</a:t>
            </a:fld>
            <a:endParaRPr lang="en-US"/>
          </a:p>
        </p:txBody>
      </p:sp>
    </p:spTree>
    <p:extLst>
      <p:ext uri="{BB962C8B-B14F-4D97-AF65-F5344CB8AC3E}">
        <p14:creationId xmlns:p14="http://schemas.microsoft.com/office/powerpoint/2010/main" val="4382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2</a:t>
            </a:fld>
            <a:endParaRPr lang="en-US" dirty="0"/>
          </a:p>
        </p:txBody>
      </p:sp>
    </p:spTree>
    <p:extLst>
      <p:ext uri="{BB962C8B-B14F-4D97-AF65-F5344CB8AC3E}">
        <p14:creationId xmlns:p14="http://schemas.microsoft.com/office/powerpoint/2010/main" val="163573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3</a:t>
            </a:fld>
            <a:endParaRPr lang="en-US" dirty="0"/>
          </a:p>
        </p:txBody>
      </p:sp>
    </p:spTree>
    <p:extLst>
      <p:ext uri="{BB962C8B-B14F-4D97-AF65-F5344CB8AC3E}">
        <p14:creationId xmlns:p14="http://schemas.microsoft.com/office/powerpoint/2010/main" val="83320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4</a:t>
            </a:fld>
            <a:endParaRPr lang="en-US" dirty="0"/>
          </a:p>
        </p:txBody>
      </p:sp>
    </p:spTree>
    <p:extLst>
      <p:ext uri="{BB962C8B-B14F-4D97-AF65-F5344CB8AC3E}">
        <p14:creationId xmlns:p14="http://schemas.microsoft.com/office/powerpoint/2010/main" val="37987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6</a:t>
            </a:fld>
            <a:endParaRPr lang="en-US" dirty="0"/>
          </a:p>
        </p:txBody>
      </p:sp>
    </p:spTree>
    <p:extLst>
      <p:ext uri="{BB962C8B-B14F-4D97-AF65-F5344CB8AC3E}">
        <p14:creationId xmlns:p14="http://schemas.microsoft.com/office/powerpoint/2010/main" val="93967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16</a:t>
            </a:fld>
            <a:endParaRPr lang="en-US" dirty="0"/>
          </a:p>
        </p:txBody>
      </p:sp>
    </p:spTree>
    <p:extLst>
      <p:ext uri="{BB962C8B-B14F-4D97-AF65-F5344CB8AC3E}">
        <p14:creationId xmlns:p14="http://schemas.microsoft.com/office/powerpoint/2010/main" val="43676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000" y="587361"/>
            <a:ext cx="8388810" cy="804198"/>
          </a:xfrm>
        </p:spPr>
        <p:txBody>
          <a:bodyPr anchor="ctr">
            <a:normAutofit/>
          </a:bodyPr>
          <a:lstStyle>
            <a:lvl1pPr>
              <a:lnSpc>
                <a:spcPct val="90000"/>
              </a:lnSpc>
              <a:defRPr sz="27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378000" y="1929384"/>
            <a:ext cx="4011930" cy="4169664"/>
          </a:xfrm>
        </p:spPr>
        <p:txBody>
          <a:bodyPr>
            <a:noAutofit/>
          </a:bodyPr>
          <a:lstStyle>
            <a:lvl1pPr marL="226314">
              <a:defRPr sz="1725">
                <a:latin typeface="Calibri" panose="020F0502020204030204" pitchFamily="34" charset="0"/>
                <a:cs typeface="Calibri" panose="020F0502020204030204" pitchFamily="34" charset="0"/>
              </a:defRPr>
            </a:lvl1pPr>
            <a:lvl2pPr marL="493776">
              <a:defRPr>
                <a:latin typeface="Calibri" panose="020F0502020204030204" pitchFamily="34" charset="0"/>
                <a:cs typeface="Calibri" panose="020F0502020204030204" pitchFamily="34" charset="0"/>
              </a:defRPr>
            </a:lvl2pPr>
            <a:lvl3pPr marL="720090">
              <a:defRPr>
                <a:latin typeface="Calibri" panose="020F0502020204030204" pitchFamily="34" charset="0"/>
                <a:cs typeface="Calibri" panose="020F0502020204030204" pitchFamily="34" charset="0"/>
              </a:defRPr>
            </a:lvl3pPr>
            <a:lvl4pPr marL="939546">
              <a:defRPr>
                <a:latin typeface="Calibri" panose="020F0502020204030204" pitchFamily="34" charset="0"/>
                <a:cs typeface="Calibri" panose="020F0502020204030204" pitchFamily="34" charset="0"/>
              </a:defRPr>
            </a:lvl4pPr>
            <a:lvl5pPr marL="1159002">
              <a:defRPr>
                <a:latin typeface="Calibri" panose="020F0502020204030204" pitchFamily="34" charset="0"/>
                <a:cs typeface="Calibri" panose="020F0502020204030204" pitchFamily="34" charset="0"/>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378000" y="6552000"/>
            <a:ext cx="5388300" cy="180000"/>
          </a:xfrm>
          <a:prstGeom prst="rect">
            <a:avLst/>
          </a:prstGeom>
        </p:spPr>
        <p:txBody>
          <a:bodyPr vert="horz" lIns="0" tIns="0" rIns="0" bIns="0" rtlCol="0" anchor="t" anchorCtr="0"/>
          <a:lstStyle>
            <a:lvl1pPr algn="l">
              <a:defRPr sz="600">
                <a:solidFill>
                  <a:schemeClr val="tx1"/>
                </a:solidFill>
                <a:latin typeface="Calibri" panose="020F0502020204030204" pitchFamily="34" charset="0"/>
                <a:cs typeface="Calibri" panose="020F0502020204030204" pitchFamily="34" charset="0"/>
              </a:defRPr>
            </a:lvl1pPr>
          </a:lstStyle>
          <a:p>
            <a:r>
              <a:rPr lang="en-GB" dirty="0"/>
              <a:t>© 2019 AVEVA Group plc and its subsidiaries. All rights reserved.</a:t>
            </a:r>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189000" y="6552000"/>
            <a:ext cx="162000" cy="180000"/>
          </a:xfrm>
          <a:prstGeom prst="rect">
            <a:avLst/>
          </a:prstGeom>
        </p:spPr>
        <p:txBody>
          <a:bodyPr vert="horz" lIns="0" tIns="0" rIns="0" bIns="0" rtlCol="0" anchor="t" anchorCtr="0"/>
          <a:lstStyle>
            <a:lvl1pPr algn="l">
              <a:defRPr sz="6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id="{57A88F4B-DE59-4C45-B159-4F58C23B5474}"/>
              </a:ext>
            </a:extLst>
          </p:cNvPr>
          <p:cNvSpPr>
            <a:spLocks noGrp="1"/>
          </p:cNvSpPr>
          <p:nvPr>
            <p:ph sz="quarter" idx="14"/>
          </p:nvPr>
        </p:nvSpPr>
        <p:spPr>
          <a:xfrm>
            <a:off x="4752607" y="1929384"/>
            <a:ext cx="4014203" cy="4169664"/>
          </a:xfrm>
        </p:spPr>
        <p:txBody>
          <a:bodyPr/>
          <a:lstStyle>
            <a:lvl1pPr marL="226314">
              <a:defRPr sz="1725">
                <a:latin typeface="Calibri" panose="020F0502020204030204" pitchFamily="34" charset="0"/>
                <a:cs typeface="Calibri" panose="020F0502020204030204" pitchFamily="34" charset="0"/>
              </a:defRPr>
            </a:lvl1pPr>
            <a:lvl2pPr marL="493776">
              <a:defRPr>
                <a:latin typeface="Calibri" panose="020F0502020204030204" pitchFamily="34" charset="0"/>
                <a:cs typeface="Calibri" panose="020F0502020204030204" pitchFamily="34" charset="0"/>
              </a:defRPr>
            </a:lvl2pPr>
            <a:lvl3pPr marL="720090">
              <a:defRPr>
                <a:latin typeface="Calibri" panose="020F0502020204030204" pitchFamily="34" charset="0"/>
                <a:cs typeface="Calibri" panose="020F0502020204030204" pitchFamily="34" charset="0"/>
              </a:defRPr>
            </a:lvl3pPr>
            <a:lvl4pPr marL="939546">
              <a:defRPr>
                <a:latin typeface="Calibri" panose="020F0502020204030204" pitchFamily="34" charset="0"/>
                <a:cs typeface="Calibri" panose="020F0502020204030204" pitchFamily="34" charset="0"/>
              </a:defRPr>
            </a:lvl4pPr>
            <a:lvl5pPr marL="1159002">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DB4D8230-D18B-4218-ACED-FE3428F1220E}"/>
              </a:ext>
            </a:extLst>
          </p:cNvPr>
          <p:cNvSpPr>
            <a:spLocks noGrp="1"/>
          </p:cNvSpPr>
          <p:nvPr>
            <p:ph type="body" sz="quarter" idx="13" hasCustomPrompt="1"/>
          </p:nvPr>
        </p:nvSpPr>
        <p:spPr>
          <a:xfrm>
            <a:off x="378000" y="1426463"/>
            <a:ext cx="8387334" cy="320040"/>
          </a:xfrm>
        </p:spPr>
        <p:txBody>
          <a:bodyPr>
            <a:noAutofit/>
          </a:bodyPr>
          <a:lstStyle>
            <a:lvl1pPr marL="13716" indent="0">
              <a:lnSpc>
                <a:spcPct val="95000"/>
              </a:lnSpc>
              <a:spcBef>
                <a:spcPts val="600"/>
              </a:spcBef>
              <a:spcAft>
                <a:spcPts val="0"/>
              </a:spcAft>
              <a:buNone/>
              <a:defRPr sz="1575" b="0" cap="none" spc="0" baseline="0">
                <a:solidFill>
                  <a:schemeClr val="accent1"/>
                </a:solidFill>
              </a:defRPr>
            </a:lvl1pPr>
          </a:lstStyle>
          <a:p>
            <a:pPr lvl="0"/>
            <a:r>
              <a:rPr lang="en-US" dirty="0"/>
              <a:t>Optional Subtitle</a:t>
            </a:r>
          </a:p>
        </p:txBody>
      </p:sp>
      <p:cxnSp>
        <p:nvCxnSpPr>
          <p:cNvPr id="10" name="Straight Connector 9">
            <a:extLst>
              <a:ext uri="{FF2B5EF4-FFF2-40B4-BE49-F238E27FC236}">
                <a16:creationId xmlns:a16="http://schemas.microsoft.com/office/drawing/2014/main" id="{8907BD32-5232-413D-85F0-750F09AB8F1A}"/>
              </a:ext>
            </a:extLst>
          </p:cNvPr>
          <p:cNvCxnSpPr>
            <a:cxnSpLocks/>
          </p:cNvCxnSpPr>
          <p:nvPr userDrawn="1"/>
        </p:nvCxnSpPr>
        <p:spPr>
          <a:xfrm flipH="1">
            <a:off x="404622" y="452090"/>
            <a:ext cx="6858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4028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000" y="587361"/>
            <a:ext cx="8388810" cy="804198"/>
          </a:xfrm>
        </p:spPr>
        <p:txBody>
          <a:bodyPr wrap="square" tIns="0" bIns="0" anchor="ctr">
            <a:normAutofit/>
          </a:bodyPr>
          <a:lstStyle>
            <a:lvl1pPr>
              <a:lnSpc>
                <a:spcPct val="90000"/>
              </a:lnSpc>
              <a:defRPr sz="27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378000" y="1929384"/>
            <a:ext cx="8388810" cy="4171165"/>
          </a:xfrm>
        </p:spPr>
        <p:txBody>
          <a:bodyPr>
            <a:noAutofit/>
          </a:bodyPr>
          <a:lstStyle>
            <a:lvl1pPr marL="226314">
              <a:defRPr sz="1725">
                <a:latin typeface="Calibri" panose="020F0502020204030204" pitchFamily="34" charset="0"/>
                <a:cs typeface="Calibri" panose="020F0502020204030204" pitchFamily="34" charset="0"/>
              </a:defRPr>
            </a:lvl1pPr>
            <a:lvl2pPr marL="493776">
              <a:defRPr>
                <a:latin typeface="Calibri" panose="020F0502020204030204" pitchFamily="34" charset="0"/>
                <a:cs typeface="Calibri" panose="020F0502020204030204" pitchFamily="34" charset="0"/>
              </a:defRPr>
            </a:lvl2pPr>
            <a:lvl3pPr marL="720090">
              <a:defRPr>
                <a:latin typeface="Calibri" panose="020F0502020204030204" pitchFamily="34" charset="0"/>
                <a:cs typeface="Calibri" panose="020F0502020204030204" pitchFamily="34" charset="0"/>
              </a:defRPr>
            </a:lvl3pPr>
            <a:lvl4pPr marL="939546">
              <a:defRPr>
                <a:latin typeface="Calibri" panose="020F0502020204030204" pitchFamily="34" charset="0"/>
                <a:cs typeface="Calibri" panose="020F0502020204030204" pitchFamily="34" charset="0"/>
              </a:defRPr>
            </a:lvl4pPr>
            <a:lvl5pPr marL="1159002">
              <a:defRPr>
                <a:latin typeface="Calibri" panose="020F0502020204030204" pitchFamily="34" charset="0"/>
                <a:cs typeface="Calibri" panose="020F0502020204030204" pitchFamily="34" charset="0"/>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378000" y="6552000"/>
            <a:ext cx="5388300" cy="180000"/>
          </a:xfrm>
          <a:prstGeom prst="rect">
            <a:avLst/>
          </a:prstGeom>
        </p:spPr>
        <p:txBody>
          <a:bodyPr vert="horz" lIns="0" tIns="0" rIns="0" bIns="0" rtlCol="0" anchor="t" anchorCtr="0"/>
          <a:lstStyle>
            <a:lvl1pPr algn="l">
              <a:defRPr sz="600">
                <a:solidFill>
                  <a:schemeClr val="tx1"/>
                </a:solidFill>
                <a:latin typeface="Calibri" panose="020F0502020204030204" pitchFamily="34" charset="0"/>
                <a:cs typeface="Calibri" panose="020F0502020204030204" pitchFamily="34" charset="0"/>
              </a:defRPr>
            </a:lvl1pPr>
          </a:lstStyle>
          <a:p>
            <a:r>
              <a:rPr lang="en-GB" dirty="0"/>
              <a:t>© 2019 AVEVA Group plc and its subsidiaries. All rights reserved.</a:t>
            </a:r>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189000" y="6552000"/>
            <a:ext cx="162000" cy="180000"/>
          </a:xfrm>
          <a:prstGeom prst="rect">
            <a:avLst/>
          </a:prstGeom>
        </p:spPr>
        <p:txBody>
          <a:bodyPr vert="horz" lIns="0" tIns="0" rIns="0" bIns="0" rtlCol="0" anchor="t" anchorCtr="0"/>
          <a:lstStyle>
            <a:lvl1pPr algn="l">
              <a:defRPr sz="6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cxnSp>
        <p:nvCxnSpPr>
          <p:cNvPr id="6" name="Straight Connector 5">
            <a:extLst>
              <a:ext uri="{FF2B5EF4-FFF2-40B4-BE49-F238E27FC236}">
                <a16:creationId xmlns:a16="http://schemas.microsoft.com/office/drawing/2014/main" id="{0E60D98B-EF2F-4F66-BDC3-D6083617DF31}"/>
              </a:ext>
            </a:extLst>
          </p:cNvPr>
          <p:cNvCxnSpPr>
            <a:cxnSpLocks/>
          </p:cNvCxnSpPr>
          <p:nvPr userDrawn="1"/>
        </p:nvCxnSpPr>
        <p:spPr>
          <a:xfrm flipH="1">
            <a:off x="404622" y="452090"/>
            <a:ext cx="6858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8" name="Text Placeholder 7">
            <a:extLst>
              <a:ext uri="{FF2B5EF4-FFF2-40B4-BE49-F238E27FC236}">
                <a16:creationId xmlns:a16="http://schemas.microsoft.com/office/drawing/2014/main" id="{2D2CB7B5-7609-4CEF-BB73-071C9A965173}"/>
              </a:ext>
            </a:extLst>
          </p:cNvPr>
          <p:cNvSpPr>
            <a:spLocks noGrp="1"/>
          </p:cNvSpPr>
          <p:nvPr>
            <p:ph type="body" sz="quarter" idx="13" hasCustomPrompt="1"/>
          </p:nvPr>
        </p:nvSpPr>
        <p:spPr>
          <a:xfrm>
            <a:off x="378000" y="1426465"/>
            <a:ext cx="8387334" cy="321627"/>
          </a:xfrm>
        </p:spPr>
        <p:txBody>
          <a:bodyPr lIns="0">
            <a:noAutofit/>
          </a:bodyPr>
          <a:lstStyle>
            <a:lvl1pPr marL="13716" indent="0">
              <a:lnSpc>
                <a:spcPct val="95000"/>
              </a:lnSpc>
              <a:spcBef>
                <a:spcPts val="600"/>
              </a:spcBef>
              <a:spcAft>
                <a:spcPts val="0"/>
              </a:spcAft>
              <a:buNone/>
              <a:defRPr sz="1575" b="0" cap="none" spc="0" baseline="0">
                <a:solidFill>
                  <a:schemeClr val="accent1"/>
                </a:solidFill>
              </a:defRPr>
            </a:lvl1pPr>
          </a:lstStyle>
          <a:p>
            <a:pPr lvl="0"/>
            <a:r>
              <a:rPr lang="en-US" dirty="0"/>
              <a:t>Optional Subtitle</a:t>
            </a:r>
          </a:p>
        </p:txBody>
      </p:sp>
    </p:spTree>
    <p:extLst>
      <p:ext uri="{BB962C8B-B14F-4D97-AF65-F5344CB8AC3E}">
        <p14:creationId xmlns:p14="http://schemas.microsoft.com/office/powerpoint/2010/main" val="2491245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4.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6.jpeg"/><Relationship Id="rId3" Type="http://schemas.openxmlformats.org/officeDocument/2006/relationships/image" Target="../media/image9.jpeg"/><Relationship Id="rId7" Type="http://schemas.openxmlformats.org/officeDocument/2006/relationships/image" Target="../media/image13.gif"/><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Control System Virtualization- Minimizing Validation Impact at Biogen</a:t>
            </a:r>
          </a:p>
        </p:txBody>
      </p:sp>
      <p:sp>
        <p:nvSpPr>
          <p:cNvPr id="3" name="Subtitle 2"/>
          <p:cNvSpPr>
            <a:spLocks noGrp="1"/>
          </p:cNvSpPr>
          <p:nvPr>
            <p:ph type="subTitle" idx="1"/>
          </p:nvPr>
        </p:nvSpPr>
        <p:spPr/>
        <p:txBody>
          <a:bodyPr/>
          <a:lstStyle/>
          <a:p>
            <a:r>
              <a:rPr lang="en-US" dirty="0"/>
              <a:t>Steve Austin</a:t>
            </a:r>
          </a:p>
          <a:p>
            <a:r>
              <a:rPr lang="en-US" dirty="0"/>
              <a:t>Jon Thompson</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8BDB28-7614-44FE-9714-62035A5D069D}"/>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5BD4F47-2765-4DBB-90E7-7B68072BDE9D}"/>
              </a:ext>
            </a:extLst>
          </p:cNvPr>
          <p:cNvSpPr>
            <a:spLocks noGrp="1"/>
          </p:cNvSpPr>
          <p:nvPr>
            <p:ph type="title"/>
          </p:nvPr>
        </p:nvSpPr>
        <p:spPr/>
        <p:txBody>
          <a:bodyPr/>
          <a:lstStyle/>
          <a:p>
            <a:r>
              <a:rPr lang="en-US" dirty="0"/>
              <a:t>MES: Issue Summary</a:t>
            </a:r>
          </a:p>
        </p:txBody>
      </p:sp>
      <p:sp>
        <p:nvSpPr>
          <p:cNvPr id="3" name="Content Placeholder 2">
            <a:extLst>
              <a:ext uri="{FF2B5EF4-FFF2-40B4-BE49-F238E27FC236}">
                <a16:creationId xmlns:a16="http://schemas.microsoft.com/office/drawing/2014/main" id="{C5C5DEA3-E673-4EC4-B46C-67894CA55E51}"/>
              </a:ext>
            </a:extLst>
          </p:cNvPr>
          <p:cNvSpPr>
            <a:spLocks noGrp="1"/>
          </p:cNvSpPr>
          <p:nvPr>
            <p:ph idx="1"/>
          </p:nvPr>
        </p:nvSpPr>
        <p:spPr/>
        <p:txBody>
          <a:bodyPr/>
          <a:lstStyle/>
          <a:p>
            <a:pPr marL="0"/>
            <a:r>
              <a:rPr lang="en-US" sz="1350" dirty="0">
                <a:latin typeface="+mn-lt"/>
              </a:rPr>
              <a:t>The custom asset management system consisted of an excessive amount of custom SQL tables, views, and stored procedures.  As it had evolved over the life of the original project there was a significant amount of zombie code and enough spaghetti to feed a family.  It suffered from the following:</a:t>
            </a:r>
          </a:p>
          <a:p>
            <a:pPr marL="0"/>
            <a:endParaRPr lang="en-US" sz="1350" dirty="0">
              <a:latin typeface="+mn-lt"/>
            </a:endParaRPr>
          </a:p>
          <a:p>
            <a:r>
              <a:rPr lang="en-US" sz="1350" dirty="0">
                <a:latin typeface="+mn-lt"/>
              </a:rPr>
              <a:t>Custom tables not indexed correctly</a:t>
            </a:r>
          </a:p>
          <a:p>
            <a:r>
              <a:rPr lang="en-US" sz="1350" dirty="0">
                <a:latin typeface="+mn-lt"/>
              </a:rPr>
              <a:t>Difficult for Biogen to update or support</a:t>
            </a:r>
          </a:p>
          <a:p>
            <a:r>
              <a:rPr lang="en-US" sz="1350" dirty="0">
                <a:latin typeface="+mn-lt"/>
              </a:rPr>
              <a:t>Data maintenance prohibitively difficult, resulting in loss of performance over time</a:t>
            </a:r>
          </a:p>
          <a:p>
            <a:pPr marL="10811"/>
            <a:endParaRPr lang="en-US" dirty="0"/>
          </a:p>
        </p:txBody>
      </p:sp>
      <p:sp>
        <p:nvSpPr>
          <p:cNvPr id="4" name="Footer Placeholder 3">
            <a:extLst>
              <a:ext uri="{FF2B5EF4-FFF2-40B4-BE49-F238E27FC236}">
                <a16:creationId xmlns:a16="http://schemas.microsoft.com/office/drawing/2014/main" id="{BFC83C8C-468A-4181-A8A1-A4A6ECC173E1}"/>
              </a:ext>
            </a:extLst>
          </p:cNvPr>
          <p:cNvSpPr>
            <a:spLocks noGrp="1"/>
          </p:cNvSpPr>
          <p:nvPr>
            <p:ph type="ftr" sz="quarter" idx="3"/>
          </p:nvPr>
        </p:nvSpPr>
        <p:spPr/>
        <p:txBody>
          <a:bodyPr/>
          <a:lstStyle/>
          <a:p>
            <a:r>
              <a:rPr lang="en-GB" dirty="0"/>
              <a:t>© 2019 AVEVA Group plc and its subsidiaries. All rights reserved.</a:t>
            </a:r>
          </a:p>
        </p:txBody>
      </p:sp>
      <p:sp>
        <p:nvSpPr>
          <p:cNvPr id="6" name="Text Placeholder 5">
            <a:extLst>
              <a:ext uri="{FF2B5EF4-FFF2-40B4-BE49-F238E27FC236}">
                <a16:creationId xmlns:a16="http://schemas.microsoft.com/office/drawing/2014/main" id="{2631041A-CEF2-48EE-BCC6-A99ABD239E14}"/>
              </a:ext>
            </a:extLst>
          </p:cNvPr>
          <p:cNvSpPr>
            <a:spLocks noGrp="1"/>
          </p:cNvSpPr>
          <p:nvPr>
            <p:ph type="body" sz="quarter" idx="13"/>
          </p:nvPr>
        </p:nvSpPr>
        <p:spPr/>
        <p:txBody>
          <a:bodyPr/>
          <a:lstStyle/>
          <a:p>
            <a:r>
              <a:rPr lang="en-US" dirty="0"/>
              <a:t>Existing Problems</a:t>
            </a:r>
          </a:p>
        </p:txBody>
      </p:sp>
      <p:pic>
        <p:nvPicPr>
          <p:cNvPr id="7" name="Picture 6" descr="Image result for wonderware mes">
            <a:extLst>
              <a:ext uri="{FF2B5EF4-FFF2-40B4-BE49-F238E27FC236}">
                <a16:creationId xmlns:a16="http://schemas.microsoft.com/office/drawing/2014/main" id="{CBB12667-9355-47CA-B817-7CCDB99673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omplex sql queries">
            <a:extLst>
              <a:ext uri="{FF2B5EF4-FFF2-40B4-BE49-F238E27FC236}">
                <a16:creationId xmlns:a16="http://schemas.microsoft.com/office/drawing/2014/main" id="{2BF68DA8-1BBC-4F3E-BDF3-7708B4E252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667" y="2291848"/>
            <a:ext cx="4011930" cy="276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97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DE73-65CE-4ED3-A415-696F90AC3556}"/>
              </a:ext>
            </a:extLst>
          </p:cNvPr>
          <p:cNvSpPr>
            <a:spLocks noGrp="1"/>
          </p:cNvSpPr>
          <p:nvPr>
            <p:ph type="title"/>
          </p:nvPr>
        </p:nvSpPr>
        <p:spPr/>
        <p:txBody>
          <a:bodyPr/>
          <a:lstStyle/>
          <a:p>
            <a:r>
              <a:rPr lang="en-US" dirty="0"/>
              <a:t>Production Events Module: Issue</a:t>
            </a:r>
          </a:p>
        </p:txBody>
      </p:sp>
      <p:sp>
        <p:nvSpPr>
          <p:cNvPr id="3" name="Content Placeholder 2">
            <a:extLst>
              <a:ext uri="{FF2B5EF4-FFF2-40B4-BE49-F238E27FC236}">
                <a16:creationId xmlns:a16="http://schemas.microsoft.com/office/drawing/2014/main" id="{5DBE34D2-A46F-48E9-B155-50588C0F8F70}"/>
              </a:ext>
            </a:extLst>
          </p:cNvPr>
          <p:cNvSpPr>
            <a:spLocks noGrp="1"/>
          </p:cNvSpPr>
          <p:nvPr>
            <p:ph idx="1"/>
          </p:nvPr>
        </p:nvSpPr>
        <p:spPr/>
        <p:txBody>
          <a:bodyPr/>
          <a:lstStyle/>
          <a:p>
            <a:r>
              <a:rPr lang="en-US" dirty="0">
                <a:latin typeface="+mn-lt"/>
              </a:rPr>
              <a:t>The Production Event Monitoring objects were a key component used to gather the data required for the batch reporting.</a:t>
            </a:r>
          </a:p>
          <a:p>
            <a:pPr lvl="1"/>
            <a:r>
              <a:rPr lang="en-US" dirty="0">
                <a:latin typeface="+mn-lt"/>
              </a:rPr>
              <a:t>Transactional data from equipment skids</a:t>
            </a:r>
          </a:p>
          <a:p>
            <a:pPr lvl="1"/>
            <a:r>
              <a:rPr lang="en-US" dirty="0">
                <a:latin typeface="+mn-lt"/>
              </a:rPr>
              <a:t>Key cycle events </a:t>
            </a:r>
          </a:p>
          <a:p>
            <a:r>
              <a:rPr lang="en-US" dirty="0">
                <a:latin typeface="+mn-lt"/>
              </a:rPr>
              <a:t>Software was obsoleted by Wonderware</a:t>
            </a:r>
          </a:p>
          <a:p>
            <a:endParaRPr lang="en-US" dirty="0">
              <a:latin typeface="Abadi Extra Light" panose="020B0204020104020204" pitchFamily="34" charset="0"/>
            </a:endParaRPr>
          </a:p>
          <a:p>
            <a:pPr marL="10811"/>
            <a:endParaRPr lang="en-US" dirty="0"/>
          </a:p>
        </p:txBody>
      </p:sp>
      <p:sp>
        <p:nvSpPr>
          <p:cNvPr id="4" name="Footer Placeholder 3">
            <a:extLst>
              <a:ext uri="{FF2B5EF4-FFF2-40B4-BE49-F238E27FC236}">
                <a16:creationId xmlns:a16="http://schemas.microsoft.com/office/drawing/2014/main" id="{09F0D4DF-EAE9-4B19-AA25-7AFB8536D9F9}"/>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6BDEED7A-089C-46E2-9AA0-64F115882325}"/>
              </a:ext>
            </a:extLst>
          </p:cNvPr>
          <p:cNvSpPr>
            <a:spLocks noGrp="1"/>
          </p:cNvSpPr>
          <p:nvPr>
            <p:ph type="body" sz="quarter" idx="13"/>
          </p:nvPr>
        </p:nvSpPr>
        <p:spPr/>
        <p:txBody>
          <a:bodyPr/>
          <a:lstStyle/>
          <a:p>
            <a:r>
              <a:rPr lang="en-US" dirty="0"/>
              <a:t>Existing Problems</a:t>
            </a:r>
          </a:p>
        </p:txBody>
      </p:sp>
      <p:pic>
        <p:nvPicPr>
          <p:cNvPr id="6148" name="Picture 4" descr="Image result for typewriter">
            <a:extLst>
              <a:ext uri="{FF2B5EF4-FFF2-40B4-BE49-F238E27FC236}">
                <a16:creationId xmlns:a16="http://schemas.microsoft.com/office/drawing/2014/main" id="{4ADEA07F-2722-4026-8ABD-08C7C4FF0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9" y="2406980"/>
            <a:ext cx="3556783" cy="23711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0962977-63B6-412C-A8EC-A6CE8A4F1F17}"/>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Image result for wonderware mes">
            <a:extLst>
              <a:ext uri="{FF2B5EF4-FFF2-40B4-BE49-F238E27FC236}">
                <a16:creationId xmlns:a16="http://schemas.microsoft.com/office/drawing/2014/main" id="{58DB0C04-5C81-4988-95CA-BBDB232AE5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8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4FA679-F8D6-430B-A2E7-D9FCFFEDA8CC}"/>
              </a:ext>
            </a:extLst>
          </p:cNvPr>
          <p:cNvSpPr/>
          <p:nvPr/>
        </p:nvSpPr>
        <p:spPr>
          <a:xfrm>
            <a:off x="7103379" y="939043"/>
            <a:ext cx="1749104" cy="106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8BBCC8C-3E00-4716-8A85-D3A54884FD0B}"/>
              </a:ext>
            </a:extLst>
          </p:cNvPr>
          <p:cNvSpPr>
            <a:spLocks noGrp="1"/>
          </p:cNvSpPr>
          <p:nvPr>
            <p:ph type="title"/>
          </p:nvPr>
        </p:nvSpPr>
        <p:spPr/>
        <p:txBody>
          <a:bodyPr/>
          <a:lstStyle/>
          <a:p>
            <a:r>
              <a:rPr lang="en-US" dirty="0"/>
              <a:t>Recipe Management: Issue Summary</a:t>
            </a:r>
          </a:p>
        </p:txBody>
      </p:sp>
      <p:sp>
        <p:nvSpPr>
          <p:cNvPr id="3" name="Content Placeholder 2">
            <a:extLst>
              <a:ext uri="{FF2B5EF4-FFF2-40B4-BE49-F238E27FC236}">
                <a16:creationId xmlns:a16="http://schemas.microsoft.com/office/drawing/2014/main" id="{2F3DD18D-B770-4117-8A03-3B7FA4D1C572}"/>
              </a:ext>
            </a:extLst>
          </p:cNvPr>
          <p:cNvSpPr>
            <a:spLocks noGrp="1"/>
          </p:cNvSpPr>
          <p:nvPr>
            <p:ph idx="1"/>
          </p:nvPr>
        </p:nvSpPr>
        <p:spPr/>
        <p:txBody>
          <a:bodyPr/>
          <a:lstStyle/>
          <a:p>
            <a:r>
              <a:rPr lang="en-US" dirty="0">
                <a:latin typeface="+mn-lt"/>
              </a:rPr>
              <a:t>Formula Management Object (FMO) was obsoleted by Wonderware</a:t>
            </a:r>
          </a:p>
          <a:p>
            <a:r>
              <a:rPr lang="en-US" dirty="0">
                <a:latin typeface="+mn-lt"/>
              </a:rPr>
              <a:t>These objects were used with system platform to create an automated recipe download template applied to all equipment</a:t>
            </a:r>
          </a:p>
          <a:p>
            <a:r>
              <a:rPr lang="en-US" dirty="0">
                <a:latin typeface="+mn-lt"/>
              </a:rPr>
              <a:t>Replacement software needed to replicate FMO functionality without modifying equipment skids</a:t>
            </a:r>
          </a:p>
          <a:p>
            <a:endParaRPr lang="en-US" dirty="0"/>
          </a:p>
        </p:txBody>
      </p:sp>
      <p:sp>
        <p:nvSpPr>
          <p:cNvPr id="4" name="Footer Placeholder 3">
            <a:extLst>
              <a:ext uri="{FF2B5EF4-FFF2-40B4-BE49-F238E27FC236}">
                <a16:creationId xmlns:a16="http://schemas.microsoft.com/office/drawing/2014/main" id="{008CB175-0FF9-4613-8F21-F17C550D6614}"/>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04DE09A5-330A-448E-8E5F-9FD330EDD87F}"/>
              </a:ext>
            </a:extLst>
          </p:cNvPr>
          <p:cNvSpPr>
            <a:spLocks noGrp="1"/>
          </p:cNvSpPr>
          <p:nvPr>
            <p:ph type="body" sz="quarter" idx="13"/>
          </p:nvPr>
        </p:nvSpPr>
        <p:spPr/>
        <p:txBody>
          <a:bodyPr/>
          <a:lstStyle/>
          <a:p>
            <a:r>
              <a:rPr lang="en-US" dirty="0"/>
              <a:t>Existing Problems</a:t>
            </a:r>
          </a:p>
        </p:txBody>
      </p:sp>
      <p:pic>
        <p:nvPicPr>
          <p:cNvPr id="4098" name="Picture 2" descr="Image result for wonderware recipe manager plus">
            <a:extLst>
              <a:ext uri="{FF2B5EF4-FFF2-40B4-BE49-F238E27FC236}">
                <a16:creationId xmlns:a16="http://schemas.microsoft.com/office/drawing/2014/main" id="{EB6555EB-677A-4F12-BE6E-C20A17AC30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475" y="1014683"/>
            <a:ext cx="1589859" cy="89179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index card recipe">
            <a:extLst>
              <a:ext uri="{FF2B5EF4-FFF2-40B4-BE49-F238E27FC236}">
                <a16:creationId xmlns:a16="http://schemas.microsoft.com/office/drawing/2014/main" id="{7557DEB6-EA8A-4A9C-919D-6C1E74C63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072" y="2350294"/>
            <a:ext cx="3571875"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5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30B7CD-46AF-48C5-A80E-8AAEB4BE1C45}"/>
              </a:ext>
            </a:extLst>
          </p:cNvPr>
          <p:cNvSpPr/>
          <p:nvPr/>
        </p:nvSpPr>
        <p:spPr>
          <a:xfrm>
            <a:off x="7015294" y="976794"/>
            <a:ext cx="1837189" cy="92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F3B1721-75D7-43BE-8252-B9A582970FA7}"/>
              </a:ext>
            </a:extLst>
          </p:cNvPr>
          <p:cNvSpPr>
            <a:spLocks noGrp="1"/>
          </p:cNvSpPr>
          <p:nvPr>
            <p:ph type="title"/>
          </p:nvPr>
        </p:nvSpPr>
        <p:spPr/>
        <p:txBody>
          <a:bodyPr/>
          <a:lstStyle/>
          <a:p>
            <a:r>
              <a:rPr lang="en-US" dirty="0"/>
              <a:t>Production Simulation: Issue</a:t>
            </a:r>
          </a:p>
        </p:txBody>
      </p:sp>
      <p:sp>
        <p:nvSpPr>
          <p:cNvPr id="3" name="Content Placeholder 2">
            <a:extLst>
              <a:ext uri="{FF2B5EF4-FFF2-40B4-BE49-F238E27FC236}">
                <a16:creationId xmlns:a16="http://schemas.microsoft.com/office/drawing/2014/main" id="{FDAB1BDD-7D12-4211-957B-CAA7AE7AF865}"/>
              </a:ext>
            </a:extLst>
          </p:cNvPr>
          <p:cNvSpPr>
            <a:spLocks noGrp="1"/>
          </p:cNvSpPr>
          <p:nvPr>
            <p:ph idx="1"/>
          </p:nvPr>
        </p:nvSpPr>
        <p:spPr/>
        <p:txBody>
          <a:bodyPr/>
          <a:lstStyle/>
          <a:p>
            <a:r>
              <a:rPr lang="en-US" dirty="0"/>
              <a:t>Validation efforts using physical equipment would have required months of downtime and likely incurred overtime costs in multiple departments</a:t>
            </a:r>
          </a:p>
          <a:p>
            <a:r>
              <a:rPr lang="en-US" dirty="0"/>
              <a:t>Shutdown period only allowed for 2 weeks for validation activities using equipment and manufacturing support</a:t>
            </a:r>
          </a:p>
        </p:txBody>
      </p:sp>
      <p:sp>
        <p:nvSpPr>
          <p:cNvPr id="4" name="Footer Placeholder 3">
            <a:extLst>
              <a:ext uri="{FF2B5EF4-FFF2-40B4-BE49-F238E27FC236}">
                <a16:creationId xmlns:a16="http://schemas.microsoft.com/office/drawing/2014/main" id="{E7EC1942-644A-44FA-9B31-98BBAE869F6D}"/>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7928A42F-BD4D-4643-8A62-7245F75BE4B9}"/>
              </a:ext>
            </a:extLst>
          </p:cNvPr>
          <p:cNvSpPr>
            <a:spLocks noGrp="1"/>
          </p:cNvSpPr>
          <p:nvPr>
            <p:ph type="body" sz="quarter" idx="13"/>
          </p:nvPr>
        </p:nvSpPr>
        <p:spPr/>
        <p:txBody>
          <a:bodyPr/>
          <a:lstStyle/>
          <a:p>
            <a:r>
              <a:rPr lang="en-US" dirty="0"/>
              <a:t>Existing Problem</a:t>
            </a:r>
          </a:p>
        </p:txBody>
      </p:sp>
      <p:pic>
        <p:nvPicPr>
          <p:cNvPr id="7" name="Picture 2" descr="Image result for computer simulation">
            <a:extLst>
              <a:ext uri="{FF2B5EF4-FFF2-40B4-BE49-F238E27FC236}">
                <a16:creationId xmlns:a16="http://schemas.microsoft.com/office/drawing/2014/main" id="{6E420EA9-700F-4B59-80E3-8AF84B85F9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795" y="1047212"/>
            <a:ext cx="1674539" cy="79233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equipment shutdown procedures">
            <a:extLst>
              <a:ext uri="{FF2B5EF4-FFF2-40B4-BE49-F238E27FC236}">
                <a16:creationId xmlns:a16="http://schemas.microsoft.com/office/drawing/2014/main" id="{85DECC84-BDEE-4C29-9AE8-AAB48A020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443" y="2304288"/>
            <a:ext cx="2012440" cy="267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3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Upgraded Solution</a:t>
            </a:r>
          </a:p>
        </p:txBody>
      </p:sp>
      <p:sp>
        <p:nvSpPr>
          <p:cNvPr id="5" name="Subtitle 4"/>
          <p:cNvSpPr>
            <a:spLocks noGrp="1"/>
          </p:cNvSpPr>
          <p:nvPr>
            <p:ph type="subTitle" idx="1"/>
          </p:nvPr>
        </p:nvSpPr>
        <p:spPr/>
        <p:txBody>
          <a:bodyPr/>
          <a:lstStyle/>
          <a:p>
            <a:r>
              <a:rPr lang="en-US" dirty="0"/>
              <a:t>Leveraging Out of the Box and Virtualization for Improved operations and minimized Validation</a:t>
            </a:r>
          </a:p>
        </p:txBody>
      </p:sp>
    </p:spTree>
    <p:extLst>
      <p:ext uri="{BB962C8B-B14F-4D97-AF65-F5344CB8AC3E}">
        <p14:creationId xmlns:p14="http://schemas.microsoft.com/office/powerpoint/2010/main" val="258332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8932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82940B-6766-484E-9BE7-CD9C1B77DD89}"/>
              </a:ext>
            </a:extLst>
          </p:cNvPr>
          <p:cNvSpPr/>
          <p:nvPr/>
        </p:nvSpPr>
        <p:spPr>
          <a:xfrm>
            <a:off x="7455715" y="1014544"/>
            <a:ext cx="1372537" cy="1152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039F9F-FB95-41C6-BDC1-02F795646733}"/>
              </a:ext>
            </a:extLst>
          </p:cNvPr>
          <p:cNvSpPr>
            <a:spLocks noGrp="1"/>
          </p:cNvSpPr>
          <p:nvPr>
            <p:ph type="title"/>
          </p:nvPr>
        </p:nvSpPr>
        <p:spPr/>
        <p:txBody>
          <a:bodyPr/>
          <a:lstStyle/>
          <a:p>
            <a:r>
              <a:rPr lang="en-US" dirty="0"/>
              <a:t>Wonderware Upgrade Overview</a:t>
            </a:r>
          </a:p>
        </p:txBody>
      </p:sp>
      <p:sp>
        <p:nvSpPr>
          <p:cNvPr id="4" name="Footer Placeholder 3">
            <a:extLst>
              <a:ext uri="{FF2B5EF4-FFF2-40B4-BE49-F238E27FC236}">
                <a16:creationId xmlns:a16="http://schemas.microsoft.com/office/drawing/2014/main" id="{118D888C-55DC-4669-9C37-E12457D68C94}"/>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004E44E8-E398-4CC0-9F8B-EFF57FB2C68B}"/>
              </a:ext>
            </a:extLst>
          </p:cNvPr>
          <p:cNvSpPr>
            <a:spLocks noGrp="1"/>
          </p:cNvSpPr>
          <p:nvPr>
            <p:ph type="body" sz="quarter" idx="13"/>
          </p:nvPr>
        </p:nvSpPr>
        <p:spPr/>
        <p:txBody>
          <a:bodyPr/>
          <a:lstStyle/>
          <a:p>
            <a:r>
              <a:rPr lang="en-US" dirty="0"/>
              <a:t>Design Solution</a:t>
            </a:r>
          </a:p>
        </p:txBody>
      </p:sp>
      <p:sp>
        <p:nvSpPr>
          <p:cNvPr id="7" name="Content Placeholder 4">
            <a:extLst>
              <a:ext uri="{FF2B5EF4-FFF2-40B4-BE49-F238E27FC236}">
                <a16:creationId xmlns:a16="http://schemas.microsoft.com/office/drawing/2014/main" id="{AFDD3856-F2A1-4D90-9AE6-B58800463DB7}"/>
              </a:ext>
            </a:extLst>
          </p:cNvPr>
          <p:cNvSpPr>
            <a:spLocks noGrp="1"/>
          </p:cNvSpPr>
          <p:nvPr>
            <p:ph idx="1"/>
          </p:nvPr>
        </p:nvSpPr>
        <p:spPr>
          <a:prstGeom prst="rect">
            <a:avLst/>
          </a:prstGeom>
        </p:spPr>
        <p:txBody>
          <a:bodyPr vert="horz" lIns="68580" tIns="34290" rIns="68580" bIns="34290" rtlCol="0" anchor="t" anchorCtr="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PARCS upgrade project consisted of the following:</a:t>
            </a:r>
          </a:p>
          <a:p>
            <a:r>
              <a:rPr lang="en-US" dirty="0"/>
              <a:t>Virtualization of solution hardware</a:t>
            </a:r>
          </a:p>
          <a:p>
            <a:r>
              <a:rPr lang="en-US" dirty="0"/>
              <a:t>Upgrade the existing Wonderware System Platform components from 3.0 SP2 to the latest supported version (2016)</a:t>
            </a:r>
          </a:p>
          <a:p>
            <a:r>
              <a:rPr lang="en-US" dirty="0"/>
              <a:t>Replacing the custom batch system with Wonderware InBatch</a:t>
            </a:r>
          </a:p>
          <a:p>
            <a:r>
              <a:rPr lang="en-US" dirty="0"/>
              <a:t>Replacing the custom asset management solution with Wonderware MES Operations</a:t>
            </a:r>
          </a:p>
          <a:p>
            <a:r>
              <a:rPr lang="en-US" dirty="0"/>
              <a:t>Replace the obsolete FMO solution with Wonderware Recipe Manager Plus</a:t>
            </a:r>
          </a:p>
          <a:p>
            <a:r>
              <a:rPr lang="en-US" dirty="0"/>
              <a:t>Migrate the functionality from the obsolete PEM objects to the updated Operations OCO option</a:t>
            </a:r>
          </a:p>
          <a:p>
            <a:r>
              <a:rPr lang="en-US" dirty="0"/>
              <a:t>Segregation of production lines</a:t>
            </a:r>
          </a:p>
          <a:p>
            <a:endParaRPr lang="en-US" dirty="0">
              <a:latin typeface="Abadi Extra Light" panose="020B0204020104020204" pitchFamily="34" charset="0"/>
            </a:endParaRPr>
          </a:p>
        </p:txBody>
      </p:sp>
      <p:pic>
        <p:nvPicPr>
          <p:cNvPr id="8" name="Picture 7" descr="Screen Clipping">
            <a:extLst>
              <a:ext uri="{FF2B5EF4-FFF2-40B4-BE49-F238E27FC236}">
                <a16:creationId xmlns:a16="http://schemas.microsoft.com/office/drawing/2014/main" id="{817E216D-8DB3-4D99-B145-74BF33599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421" y="1078575"/>
            <a:ext cx="1225913" cy="1041541"/>
          </a:xfrm>
          <a:prstGeom prst="rect">
            <a:avLst/>
          </a:prstGeom>
        </p:spPr>
      </p:pic>
      <p:pic>
        <p:nvPicPr>
          <p:cNvPr id="2050" name="Picture 2" descr="Image result for wonderware system platform">
            <a:extLst>
              <a:ext uri="{FF2B5EF4-FFF2-40B4-BE49-F238E27FC236}">
                <a16:creationId xmlns:a16="http://schemas.microsoft.com/office/drawing/2014/main" id="{31B71399-98C6-46AD-AF60-1A4D5E061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909" y="2240634"/>
            <a:ext cx="4368174" cy="2193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nderware inbatch">
            <a:extLst>
              <a:ext uri="{FF2B5EF4-FFF2-40B4-BE49-F238E27FC236}">
                <a16:creationId xmlns:a16="http://schemas.microsoft.com/office/drawing/2014/main" id="{72F2A539-0729-4251-8898-DA7AF2A68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462" y="4434428"/>
            <a:ext cx="1795577" cy="10120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onderware mes">
            <a:extLst>
              <a:ext uri="{FF2B5EF4-FFF2-40B4-BE49-F238E27FC236}">
                <a16:creationId xmlns:a16="http://schemas.microsoft.com/office/drawing/2014/main" id="{A4C71CAA-FEE4-4792-B528-4D0E039F41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4571" y="443442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6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D15B42-04F9-4591-B3A1-CA7D6C0703D6}"/>
              </a:ext>
            </a:extLst>
          </p:cNvPr>
          <p:cNvSpPr/>
          <p:nvPr/>
        </p:nvSpPr>
        <p:spPr>
          <a:xfrm>
            <a:off x="7562839" y="1211111"/>
            <a:ext cx="1395705" cy="107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179195A-FB09-483D-95D0-4F26364C1564}"/>
              </a:ext>
            </a:extLst>
          </p:cNvPr>
          <p:cNvSpPr>
            <a:spLocks noGrp="1"/>
          </p:cNvSpPr>
          <p:nvPr>
            <p:ph type="title"/>
          </p:nvPr>
        </p:nvSpPr>
        <p:spPr/>
        <p:txBody>
          <a:bodyPr/>
          <a:lstStyle/>
          <a:p>
            <a:r>
              <a:rPr lang="en-US" dirty="0"/>
              <a:t>Hardware: Upgrade Solution - Virtualization</a:t>
            </a:r>
          </a:p>
        </p:txBody>
      </p:sp>
      <p:sp>
        <p:nvSpPr>
          <p:cNvPr id="3" name="Content Placeholder 2">
            <a:extLst>
              <a:ext uri="{FF2B5EF4-FFF2-40B4-BE49-F238E27FC236}">
                <a16:creationId xmlns:a16="http://schemas.microsoft.com/office/drawing/2014/main" id="{9AF3117D-CBB0-4D45-94C9-A9B2C1E5A0E3}"/>
              </a:ext>
            </a:extLst>
          </p:cNvPr>
          <p:cNvSpPr>
            <a:spLocks noGrp="1"/>
          </p:cNvSpPr>
          <p:nvPr>
            <p:ph idx="1"/>
          </p:nvPr>
        </p:nvSpPr>
        <p:spPr/>
        <p:txBody>
          <a:bodyPr/>
          <a:lstStyle/>
          <a:p>
            <a:r>
              <a:rPr lang="en-US" dirty="0"/>
              <a:t>3 server cluster VMware Solution</a:t>
            </a:r>
          </a:p>
          <a:p>
            <a:r>
              <a:rPr lang="en-US" dirty="0"/>
              <a:t>Redundant Storage Arrays</a:t>
            </a:r>
          </a:p>
          <a:p>
            <a:r>
              <a:rPr lang="en-US" dirty="0"/>
              <a:t>Automated image backups using Veeam</a:t>
            </a:r>
          </a:p>
          <a:p>
            <a:r>
              <a:rPr lang="en-US" dirty="0"/>
              <a:t>Redundant network/server components</a:t>
            </a:r>
          </a:p>
          <a:p>
            <a:pPr lvl="1"/>
            <a:r>
              <a:rPr lang="en-US" dirty="0"/>
              <a:t>Switches</a:t>
            </a:r>
          </a:p>
          <a:p>
            <a:pPr lvl="1"/>
            <a:r>
              <a:rPr lang="en-US" dirty="0"/>
              <a:t>Power Supplies</a:t>
            </a:r>
          </a:p>
          <a:p>
            <a:r>
              <a:rPr lang="en-US" dirty="0"/>
              <a:t>Difficult to maintain backup solution</a:t>
            </a:r>
          </a:p>
          <a:p>
            <a:pPr marL="10811"/>
            <a:r>
              <a:rPr lang="en-US" dirty="0"/>
              <a:t>	</a:t>
            </a:r>
          </a:p>
          <a:p>
            <a:endParaRPr lang="en-US" dirty="0"/>
          </a:p>
        </p:txBody>
      </p:sp>
      <p:sp>
        <p:nvSpPr>
          <p:cNvPr id="4" name="Footer Placeholder 3">
            <a:extLst>
              <a:ext uri="{FF2B5EF4-FFF2-40B4-BE49-F238E27FC236}">
                <a16:creationId xmlns:a16="http://schemas.microsoft.com/office/drawing/2014/main" id="{B8F30531-7DC4-499E-ABDE-D2B46DA299AE}"/>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47D9C237-2DB1-4772-B68B-4F4757A311BF}"/>
              </a:ext>
            </a:extLst>
          </p:cNvPr>
          <p:cNvSpPr>
            <a:spLocks noGrp="1"/>
          </p:cNvSpPr>
          <p:nvPr>
            <p:ph type="body" sz="quarter" idx="13"/>
          </p:nvPr>
        </p:nvSpPr>
        <p:spPr/>
        <p:txBody>
          <a:bodyPr/>
          <a:lstStyle/>
          <a:p>
            <a:r>
              <a:rPr lang="en-US" dirty="0"/>
              <a:t>How did we fix the problems?</a:t>
            </a:r>
          </a:p>
        </p:txBody>
      </p:sp>
      <p:pic>
        <p:nvPicPr>
          <p:cNvPr id="7" name="Picture 6" descr="Screen Clipping">
            <a:extLst>
              <a:ext uri="{FF2B5EF4-FFF2-40B4-BE49-F238E27FC236}">
                <a16:creationId xmlns:a16="http://schemas.microsoft.com/office/drawing/2014/main" id="{84E4F316-5766-4F91-8164-374DDDAF9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526" y="1273447"/>
            <a:ext cx="1287683" cy="946109"/>
          </a:xfrm>
          <a:prstGeom prst="rect">
            <a:avLst/>
          </a:prstGeom>
        </p:spPr>
      </p:pic>
      <p:pic>
        <p:nvPicPr>
          <p:cNvPr id="15362" name="Picture 2" descr="Image result for clean server rack">
            <a:extLst>
              <a:ext uri="{FF2B5EF4-FFF2-40B4-BE49-F238E27FC236}">
                <a16:creationId xmlns:a16="http://schemas.microsoft.com/office/drawing/2014/main" id="{8B68CC84-629C-454D-BE47-475B5D9B0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52" y="2580514"/>
            <a:ext cx="2622916" cy="272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54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7570E5-C47F-4141-86F6-0E5D3CDC0A16}"/>
              </a:ext>
            </a:extLst>
          </p:cNvPr>
          <p:cNvSpPr/>
          <p:nvPr/>
        </p:nvSpPr>
        <p:spPr>
          <a:xfrm>
            <a:off x="7419964" y="956731"/>
            <a:ext cx="1395705" cy="107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5AD0E07-6E0A-46FC-BEDD-2C2297EEE0A2}"/>
              </a:ext>
            </a:extLst>
          </p:cNvPr>
          <p:cNvSpPr>
            <a:spLocks noGrp="1"/>
          </p:cNvSpPr>
          <p:nvPr>
            <p:ph type="title"/>
          </p:nvPr>
        </p:nvSpPr>
        <p:spPr/>
        <p:txBody>
          <a:bodyPr/>
          <a:lstStyle/>
          <a:p>
            <a:r>
              <a:rPr lang="en-US" dirty="0"/>
              <a:t>Virtualization: Benefits</a:t>
            </a:r>
          </a:p>
        </p:txBody>
      </p:sp>
      <p:sp>
        <p:nvSpPr>
          <p:cNvPr id="3" name="Content Placeholder 2">
            <a:extLst>
              <a:ext uri="{FF2B5EF4-FFF2-40B4-BE49-F238E27FC236}">
                <a16:creationId xmlns:a16="http://schemas.microsoft.com/office/drawing/2014/main" id="{628CCAEE-0D97-4FD3-9EA6-0B028AC1A3E7}"/>
              </a:ext>
            </a:extLst>
          </p:cNvPr>
          <p:cNvSpPr>
            <a:spLocks noGrp="1"/>
          </p:cNvSpPr>
          <p:nvPr>
            <p:ph idx="1"/>
          </p:nvPr>
        </p:nvSpPr>
        <p:spPr/>
        <p:txBody>
          <a:bodyPr/>
          <a:lstStyle/>
          <a:p>
            <a:r>
              <a:rPr lang="en-US" dirty="0"/>
              <a:t>Sized for future expansion</a:t>
            </a:r>
          </a:p>
          <a:p>
            <a:r>
              <a:rPr lang="en-US" dirty="0"/>
              <a:t>Full hardware/application redundancy</a:t>
            </a:r>
          </a:p>
          <a:p>
            <a:r>
              <a:rPr lang="en-US" dirty="0"/>
              <a:t>Decrease in production downtime due to failures/maintenance</a:t>
            </a:r>
          </a:p>
          <a:p>
            <a:r>
              <a:rPr lang="en-US" dirty="0"/>
              <a:t>Automated backups for completed Disaster Recovery</a:t>
            </a:r>
          </a:p>
          <a:p>
            <a:r>
              <a:rPr lang="en-US" dirty="0"/>
              <a:t>Ability to upgrade hardware resources in real time</a:t>
            </a:r>
          </a:p>
        </p:txBody>
      </p:sp>
      <p:sp>
        <p:nvSpPr>
          <p:cNvPr id="4" name="Footer Placeholder 3">
            <a:extLst>
              <a:ext uri="{FF2B5EF4-FFF2-40B4-BE49-F238E27FC236}">
                <a16:creationId xmlns:a16="http://schemas.microsoft.com/office/drawing/2014/main" id="{1BCFB540-BBE1-4C6A-890F-FA1EE215BC42}"/>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74D30D9B-50EE-4F1C-B55C-5DAF1CE61400}"/>
              </a:ext>
            </a:extLst>
          </p:cNvPr>
          <p:cNvSpPr>
            <a:spLocks noGrp="1"/>
          </p:cNvSpPr>
          <p:nvPr>
            <p:ph type="body" sz="quarter" idx="13"/>
          </p:nvPr>
        </p:nvSpPr>
        <p:spPr/>
        <p:txBody>
          <a:bodyPr/>
          <a:lstStyle/>
          <a:p>
            <a:r>
              <a:rPr lang="en-US" dirty="0"/>
              <a:t>What were the customer benefits?</a:t>
            </a:r>
          </a:p>
        </p:txBody>
      </p:sp>
      <p:pic>
        <p:nvPicPr>
          <p:cNvPr id="7" name="Picture 6" descr="Screen Clipping">
            <a:extLst>
              <a:ext uri="{FF2B5EF4-FFF2-40B4-BE49-F238E27FC236}">
                <a16:creationId xmlns:a16="http://schemas.microsoft.com/office/drawing/2014/main" id="{9AAAF05A-7436-4344-BE88-1671C2C6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651" y="1018465"/>
            <a:ext cx="1287683" cy="946109"/>
          </a:xfrm>
          <a:prstGeom prst="rect">
            <a:avLst/>
          </a:prstGeom>
        </p:spPr>
      </p:pic>
      <p:pic>
        <p:nvPicPr>
          <p:cNvPr id="1028" name="Picture 4" descr="Image result for vmware">
            <a:extLst>
              <a:ext uri="{FF2B5EF4-FFF2-40B4-BE49-F238E27FC236}">
                <a16:creationId xmlns:a16="http://schemas.microsoft.com/office/drawing/2014/main" id="{06629FCB-09F3-41DB-B1F5-38C8EDAD5A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667" y="2128969"/>
            <a:ext cx="3613891" cy="261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9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5BF2-789B-45E8-847B-EFA8C0B083CC}"/>
              </a:ext>
            </a:extLst>
          </p:cNvPr>
          <p:cNvSpPr>
            <a:spLocks noGrp="1"/>
          </p:cNvSpPr>
          <p:nvPr>
            <p:ph type="title"/>
          </p:nvPr>
        </p:nvSpPr>
        <p:spPr/>
        <p:txBody>
          <a:bodyPr/>
          <a:lstStyle/>
          <a:p>
            <a:r>
              <a:rPr lang="en-US" dirty="0"/>
              <a:t>Batch Software: Upgrade Solution - </a:t>
            </a:r>
            <a:r>
              <a:rPr lang="en-US" dirty="0" err="1"/>
              <a:t>InBatch</a:t>
            </a:r>
            <a:endParaRPr lang="en-US" dirty="0"/>
          </a:p>
        </p:txBody>
      </p:sp>
      <p:sp>
        <p:nvSpPr>
          <p:cNvPr id="3" name="Content Placeholder 2">
            <a:extLst>
              <a:ext uri="{FF2B5EF4-FFF2-40B4-BE49-F238E27FC236}">
                <a16:creationId xmlns:a16="http://schemas.microsoft.com/office/drawing/2014/main" id="{00938389-21C7-43A4-8E0C-1A4BEC074244}"/>
              </a:ext>
            </a:extLst>
          </p:cNvPr>
          <p:cNvSpPr>
            <a:spLocks noGrp="1"/>
          </p:cNvSpPr>
          <p:nvPr>
            <p:ph idx="1"/>
          </p:nvPr>
        </p:nvSpPr>
        <p:spPr/>
        <p:txBody>
          <a:bodyPr/>
          <a:lstStyle/>
          <a:p>
            <a:r>
              <a:rPr lang="en-US" dirty="0"/>
              <a:t>Off the shelf batch solution that provides ISA-88 compliance</a:t>
            </a:r>
          </a:p>
          <a:p>
            <a:r>
              <a:rPr lang="en-US" dirty="0"/>
              <a:t>CFR Part 11 Compliant</a:t>
            </a:r>
          </a:p>
          <a:p>
            <a:r>
              <a:rPr lang="en-US" dirty="0"/>
              <a:t>Windows UI based standardized recipe and batch management</a:t>
            </a:r>
          </a:p>
          <a:p>
            <a:endParaRPr lang="en-US" dirty="0"/>
          </a:p>
          <a:p>
            <a:endParaRPr lang="en-US" dirty="0"/>
          </a:p>
        </p:txBody>
      </p:sp>
      <p:sp>
        <p:nvSpPr>
          <p:cNvPr id="4" name="Footer Placeholder 3">
            <a:extLst>
              <a:ext uri="{FF2B5EF4-FFF2-40B4-BE49-F238E27FC236}">
                <a16:creationId xmlns:a16="http://schemas.microsoft.com/office/drawing/2014/main" id="{0D5768C5-423C-4112-BB76-7BB15D0A5A61}"/>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6D9F15D5-9BA2-4904-A30D-232AF59185DD}"/>
              </a:ext>
            </a:extLst>
          </p:cNvPr>
          <p:cNvSpPr>
            <a:spLocks noGrp="1"/>
          </p:cNvSpPr>
          <p:nvPr>
            <p:ph type="body" sz="quarter" idx="13"/>
          </p:nvPr>
        </p:nvSpPr>
        <p:spPr/>
        <p:txBody>
          <a:bodyPr/>
          <a:lstStyle/>
          <a:p>
            <a:r>
              <a:rPr lang="en-US" dirty="0"/>
              <a:t>How did we fix the problems?</a:t>
            </a:r>
          </a:p>
        </p:txBody>
      </p:sp>
      <p:pic>
        <p:nvPicPr>
          <p:cNvPr id="2050" name="Picture 2" descr="Image result for inbatch wonderware">
            <a:extLst>
              <a:ext uri="{FF2B5EF4-FFF2-40B4-BE49-F238E27FC236}">
                <a16:creationId xmlns:a16="http://schemas.microsoft.com/office/drawing/2014/main" id="{543AB7D0-94BE-40E8-9E1D-4A134371C6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6991" y="2309497"/>
            <a:ext cx="3513742" cy="22390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07E6FAF-A8D2-4601-B8E3-2A11C541CA14}"/>
              </a:ext>
            </a:extLst>
          </p:cNvPr>
          <p:cNvSpPr/>
          <p:nvPr/>
        </p:nvSpPr>
        <p:spPr>
          <a:xfrm>
            <a:off x="6882786" y="907584"/>
            <a:ext cx="1882548" cy="110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Image result for wonderware inbatch">
            <a:extLst>
              <a:ext uri="{FF2B5EF4-FFF2-40B4-BE49-F238E27FC236}">
                <a16:creationId xmlns:a16="http://schemas.microsoft.com/office/drawing/2014/main" id="{94C2E4CC-5822-4A4F-B312-169EAFAF1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407" y="971726"/>
            <a:ext cx="1740782" cy="98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0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205492-E795-4BDC-863C-6C03D6474C3B}"/>
              </a:ext>
            </a:extLst>
          </p:cNvPr>
          <p:cNvSpPr/>
          <p:nvPr/>
        </p:nvSpPr>
        <p:spPr>
          <a:xfrm>
            <a:off x="6321816" y="298400"/>
            <a:ext cx="2548156" cy="121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2E68061-7F5F-4F4D-A66D-3FB1DE87E92B}"/>
              </a:ext>
            </a:extLst>
          </p:cNvPr>
          <p:cNvSpPr>
            <a:spLocks noGrp="1"/>
          </p:cNvSpPr>
          <p:nvPr>
            <p:ph type="title"/>
          </p:nvPr>
        </p:nvSpPr>
        <p:spPr/>
        <p:txBody>
          <a:bodyPr/>
          <a:lstStyle/>
          <a:p>
            <a:r>
              <a:rPr lang="en-US" dirty="0"/>
              <a:t>Speakers</a:t>
            </a:r>
          </a:p>
        </p:txBody>
      </p:sp>
      <p:sp>
        <p:nvSpPr>
          <p:cNvPr id="3" name="Content Placeholder 2">
            <a:extLst>
              <a:ext uri="{FF2B5EF4-FFF2-40B4-BE49-F238E27FC236}">
                <a16:creationId xmlns:a16="http://schemas.microsoft.com/office/drawing/2014/main" id="{85C6A426-8599-4A16-83DD-EF111F3856AE}"/>
              </a:ext>
            </a:extLst>
          </p:cNvPr>
          <p:cNvSpPr>
            <a:spLocks noGrp="1"/>
          </p:cNvSpPr>
          <p:nvPr>
            <p:ph idx="1"/>
          </p:nvPr>
        </p:nvSpPr>
        <p:spPr>
          <a:xfrm>
            <a:off x="383168" y="1929384"/>
            <a:ext cx="3747920" cy="3502152"/>
          </a:xfrm>
        </p:spPr>
        <p:txBody>
          <a:bodyPr/>
          <a:lstStyle/>
          <a:p>
            <a:pPr marL="10811"/>
            <a:r>
              <a:rPr lang="en-US" b="1" dirty="0">
                <a:latin typeface="+mn-lt"/>
              </a:rPr>
              <a:t>Steve Austin - Biogen</a:t>
            </a:r>
          </a:p>
          <a:p>
            <a:pPr marL="0"/>
            <a:r>
              <a:rPr lang="en-US" dirty="0"/>
              <a:t>Steve is the Senior Manager of Automation Engineering for Biogen and has over 25 years of experience in the Life Sciences industry. Steve holds an AS in Electronic Engineering and a Bachelor of Applied Sciences degree in Information Technology/Computer Systems. </a:t>
            </a:r>
          </a:p>
        </p:txBody>
      </p:sp>
      <p:sp>
        <p:nvSpPr>
          <p:cNvPr id="4" name="Footer Placeholder 3">
            <a:extLst>
              <a:ext uri="{FF2B5EF4-FFF2-40B4-BE49-F238E27FC236}">
                <a16:creationId xmlns:a16="http://schemas.microsoft.com/office/drawing/2014/main" id="{426D2AD5-9FB2-4127-ABB4-61DCB439F56C}"/>
              </a:ext>
            </a:extLst>
          </p:cNvPr>
          <p:cNvSpPr>
            <a:spLocks noGrp="1"/>
          </p:cNvSpPr>
          <p:nvPr>
            <p:ph type="ftr" sz="quarter" idx="3"/>
          </p:nvPr>
        </p:nvSpPr>
        <p:spPr/>
        <p:txBody>
          <a:bodyPr/>
          <a:lstStyle/>
          <a:p>
            <a:r>
              <a:rPr lang="en-GB" dirty="0"/>
              <a:t>© 2019 AVEVA Group plc and its subsidiaries. All rights reserved.</a:t>
            </a:r>
          </a:p>
        </p:txBody>
      </p:sp>
      <p:sp>
        <p:nvSpPr>
          <p:cNvPr id="5" name="Content Placeholder 4">
            <a:extLst>
              <a:ext uri="{FF2B5EF4-FFF2-40B4-BE49-F238E27FC236}">
                <a16:creationId xmlns:a16="http://schemas.microsoft.com/office/drawing/2014/main" id="{AB777821-3F80-40C9-819C-E8F92F95D787}"/>
              </a:ext>
            </a:extLst>
          </p:cNvPr>
          <p:cNvSpPr>
            <a:spLocks noGrp="1"/>
          </p:cNvSpPr>
          <p:nvPr>
            <p:ph sz="quarter" idx="14"/>
          </p:nvPr>
        </p:nvSpPr>
        <p:spPr/>
        <p:txBody>
          <a:bodyPr/>
          <a:lstStyle/>
          <a:p>
            <a:pPr marL="10811"/>
            <a:r>
              <a:rPr lang="en-US" b="1" dirty="0">
                <a:latin typeface="+mn-lt"/>
              </a:rPr>
              <a:t>Jon Thompson- Avid</a:t>
            </a:r>
            <a:endParaRPr lang="en-US" dirty="0">
              <a:latin typeface="+mn-lt"/>
            </a:endParaRPr>
          </a:p>
          <a:p>
            <a:pPr marL="10811"/>
            <a:r>
              <a:rPr lang="en-US" dirty="0"/>
              <a:t>Jon graduated from Indiana University with a BS in Chemistry and holds an MBA from Indiana Tech.  He started his career in Specialty Chemicals but moved quickly into a Life Sciences role and has been in that industry for over 20 years.</a:t>
            </a:r>
          </a:p>
          <a:p>
            <a:pPr marL="10811"/>
            <a:endParaRPr lang="en-US" dirty="0"/>
          </a:p>
        </p:txBody>
      </p:sp>
      <p:pic>
        <p:nvPicPr>
          <p:cNvPr id="1028" name="Picture 4" descr="Image result for biogen logo">
            <a:extLst>
              <a:ext uri="{FF2B5EF4-FFF2-40B4-BE49-F238E27FC236}">
                <a16:creationId xmlns:a16="http://schemas.microsoft.com/office/drawing/2014/main" id="{65331A8A-7973-4107-80DB-BD4988A143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82" y="4318167"/>
            <a:ext cx="1729068" cy="1113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0D7E8B7-04B6-4431-A543-33C03ACC85A5}"/>
              </a:ext>
            </a:extLst>
          </p:cNvPr>
          <p:cNvPicPr>
            <a:picLocks noChangeAspect="1"/>
          </p:cNvPicPr>
          <p:nvPr/>
        </p:nvPicPr>
        <p:blipFill>
          <a:blip r:embed="rId4"/>
          <a:stretch>
            <a:fillRect/>
          </a:stretch>
        </p:blipFill>
        <p:spPr>
          <a:xfrm>
            <a:off x="6392317" y="351982"/>
            <a:ext cx="2407154" cy="1115609"/>
          </a:xfrm>
          <a:prstGeom prst="rect">
            <a:avLst/>
          </a:prstGeom>
        </p:spPr>
      </p:pic>
      <p:pic>
        <p:nvPicPr>
          <p:cNvPr id="1030" name="Picture 6" descr="Image result for avid solutions">
            <a:extLst>
              <a:ext uri="{FF2B5EF4-FFF2-40B4-BE49-F238E27FC236}">
                <a16:creationId xmlns:a16="http://schemas.microsoft.com/office/drawing/2014/main" id="{4822E92D-2ECF-44C6-9DA1-D2B1D8E10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877" y="4323874"/>
            <a:ext cx="1107662" cy="11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EC3B-6DAD-4007-94FF-E432585362F8}"/>
              </a:ext>
            </a:extLst>
          </p:cNvPr>
          <p:cNvSpPr>
            <a:spLocks noGrp="1"/>
          </p:cNvSpPr>
          <p:nvPr>
            <p:ph type="title"/>
          </p:nvPr>
        </p:nvSpPr>
        <p:spPr/>
        <p:txBody>
          <a:bodyPr/>
          <a:lstStyle/>
          <a:p>
            <a:r>
              <a:rPr lang="en-US" dirty="0" err="1"/>
              <a:t>InBatch</a:t>
            </a:r>
            <a:r>
              <a:rPr lang="en-US" dirty="0"/>
              <a:t> Benefits</a:t>
            </a:r>
          </a:p>
        </p:txBody>
      </p:sp>
      <p:sp>
        <p:nvSpPr>
          <p:cNvPr id="3" name="Content Placeholder 2">
            <a:extLst>
              <a:ext uri="{FF2B5EF4-FFF2-40B4-BE49-F238E27FC236}">
                <a16:creationId xmlns:a16="http://schemas.microsoft.com/office/drawing/2014/main" id="{5644F600-04B9-49DE-AAB2-F0E828C5D5F5}"/>
              </a:ext>
            </a:extLst>
          </p:cNvPr>
          <p:cNvSpPr>
            <a:spLocks noGrp="1"/>
          </p:cNvSpPr>
          <p:nvPr>
            <p:ph idx="1"/>
          </p:nvPr>
        </p:nvSpPr>
        <p:spPr>
          <a:xfrm>
            <a:off x="377190" y="2313362"/>
            <a:ext cx="4011930" cy="3127248"/>
          </a:xfrm>
        </p:spPr>
        <p:txBody>
          <a:bodyPr/>
          <a:lstStyle/>
          <a:p>
            <a:r>
              <a:rPr lang="en-US" dirty="0"/>
              <a:t>Full ISA-88 compliance</a:t>
            </a:r>
          </a:p>
          <a:p>
            <a:r>
              <a:rPr lang="en-US" dirty="0"/>
              <a:t>Easily updated Recipe modules and parameters vs custom PLC logic</a:t>
            </a:r>
          </a:p>
          <a:p>
            <a:r>
              <a:rPr lang="en-US" dirty="0"/>
              <a:t>No knowledge of control system required</a:t>
            </a:r>
          </a:p>
          <a:p>
            <a:r>
              <a:rPr lang="en-US" dirty="0"/>
              <a:t>Standardized data model for reporting</a:t>
            </a:r>
          </a:p>
          <a:p>
            <a:r>
              <a:rPr lang="en-US" dirty="0"/>
              <a:t>Supportable by Wonderware and extended integrator ecosystem</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7B6C96A-D9D1-4F2A-998B-510B28374E4F}"/>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C40B3BA0-D316-4B09-A41C-3B30BE0B04F6}"/>
              </a:ext>
            </a:extLst>
          </p:cNvPr>
          <p:cNvSpPr>
            <a:spLocks noGrp="1"/>
          </p:cNvSpPr>
          <p:nvPr>
            <p:ph type="body" sz="quarter" idx="13"/>
          </p:nvPr>
        </p:nvSpPr>
        <p:spPr/>
        <p:txBody>
          <a:bodyPr/>
          <a:lstStyle/>
          <a:p>
            <a:r>
              <a:rPr lang="en-US" dirty="0"/>
              <a:t>What were the customer benefits?</a:t>
            </a:r>
          </a:p>
        </p:txBody>
      </p:sp>
      <p:pic>
        <p:nvPicPr>
          <p:cNvPr id="3074" name="Picture 2" descr="Image result for inbatch wonderware">
            <a:extLst>
              <a:ext uri="{FF2B5EF4-FFF2-40B4-BE49-F238E27FC236}">
                <a16:creationId xmlns:a16="http://schemas.microsoft.com/office/drawing/2014/main" id="{9E288CFD-A0E8-4582-95F1-6F26BE5B4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667" y="2189158"/>
            <a:ext cx="4158010" cy="25555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7A47DA7-3567-4C77-80ED-3E89F206AD1E}"/>
              </a:ext>
            </a:extLst>
          </p:cNvPr>
          <p:cNvSpPr/>
          <p:nvPr/>
        </p:nvSpPr>
        <p:spPr>
          <a:xfrm>
            <a:off x="6882786" y="907584"/>
            <a:ext cx="1882548" cy="110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Image result for wonderware inbatch">
            <a:extLst>
              <a:ext uri="{FF2B5EF4-FFF2-40B4-BE49-F238E27FC236}">
                <a16:creationId xmlns:a16="http://schemas.microsoft.com/office/drawing/2014/main" id="{2C2107F0-C301-4768-A18B-317058A7E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407" y="971726"/>
            <a:ext cx="1740782" cy="98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6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E211-8B41-4FA0-A910-3997ADF0A313}"/>
              </a:ext>
            </a:extLst>
          </p:cNvPr>
          <p:cNvSpPr>
            <a:spLocks noGrp="1"/>
          </p:cNvSpPr>
          <p:nvPr>
            <p:ph type="title"/>
          </p:nvPr>
        </p:nvSpPr>
        <p:spPr/>
        <p:txBody>
          <a:bodyPr/>
          <a:lstStyle/>
          <a:p>
            <a:r>
              <a:rPr lang="en-US" dirty="0"/>
              <a:t>MES: Upgrade Solution – MES Operations </a:t>
            </a:r>
          </a:p>
        </p:txBody>
      </p:sp>
      <p:sp>
        <p:nvSpPr>
          <p:cNvPr id="3" name="Content Placeholder 2">
            <a:extLst>
              <a:ext uri="{FF2B5EF4-FFF2-40B4-BE49-F238E27FC236}">
                <a16:creationId xmlns:a16="http://schemas.microsoft.com/office/drawing/2014/main" id="{734E5DD6-67DF-4639-BCF6-9FDA18AD8DF3}"/>
              </a:ext>
            </a:extLst>
          </p:cNvPr>
          <p:cNvSpPr>
            <a:spLocks noGrp="1"/>
          </p:cNvSpPr>
          <p:nvPr>
            <p:ph idx="1"/>
          </p:nvPr>
        </p:nvSpPr>
        <p:spPr/>
        <p:txBody>
          <a:bodyPr/>
          <a:lstStyle/>
          <a:p>
            <a:r>
              <a:rPr lang="en-US" dirty="0"/>
              <a:t>Off the shelf MES software used for asset and item tracking as well as standard MES functionality such as consumption, production, and quality metrics</a:t>
            </a:r>
          </a:p>
          <a:p>
            <a:r>
              <a:rPr lang="en-US" dirty="0"/>
              <a:t>Uses standardized schema with ability to configure to customer requirements</a:t>
            </a:r>
          </a:p>
          <a:p>
            <a:r>
              <a:rPr lang="en-US" dirty="0"/>
              <a:t>Direct integration with System Platform</a:t>
            </a:r>
          </a:p>
        </p:txBody>
      </p:sp>
      <p:sp>
        <p:nvSpPr>
          <p:cNvPr id="4" name="Footer Placeholder 3">
            <a:extLst>
              <a:ext uri="{FF2B5EF4-FFF2-40B4-BE49-F238E27FC236}">
                <a16:creationId xmlns:a16="http://schemas.microsoft.com/office/drawing/2014/main" id="{A3B0FB35-B7E7-4050-893B-E23A3B6F00FB}"/>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05C34542-00EB-4EA5-8989-3D2FCFAA9A29}"/>
              </a:ext>
            </a:extLst>
          </p:cNvPr>
          <p:cNvSpPr>
            <a:spLocks noGrp="1"/>
          </p:cNvSpPr>
          <p:nvPr>
            <p:ph type="body" sz="quarter" idx="13"/>
          </p:nvPr>
        </p:nvSpPr>
        <p:spPr/>
        <p:txBody>
          <a:bodyPr/>
          <a:lstStyle/>
          <a:p>
            <a:r>
              <a:rPr lang="en-US" dirty="0"/>
              <a:t>How did we fix the problems?</a:t>
            </a:r>
          </a:p>
        </p:txBody>
      </p:sp>
      <p:pic>
        <p:nvPicPr>
          <p:cNvPr id="5122" name="Picture 2">
            <a:extLst>
              <a:ext uri="{FF2B5EF4-FFF2-40B4-BE49-F238E27FC236}">
                <a16:creationId xmlns:a16="http://schemas.microsoft.com/office/drawing/2014/main" id="{D561D012-669A-4447-B2BD-9837763C9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084" y="2265837"/>
            <a:ext cx="4146896" cy="2937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1038F72-40FA-41A2-828D-BB42F056EC85}"/>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Image result for wonderware mes">
            <a:extLst>
              <a:ext uri="{FF2B5EF4-FFF2-40B4-BE49-F238E27FC236}">
                <a16:creationId xmlns:a16="http://schemas.microsoft.com/office/drawing/2014/main" id="{2172E7DF-8265-44D0-BD62-5F536F0C6C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3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6573-9A0C-44C3-8AC4-3F0A8CA6C117}"/>
              </a:ext>
            </a:extLst>
          </p:cNvPr>
          <p:cNvSpPr>
            <a:spLocks noGrp="1"/>
          </p:cNvSpPr>
          <p:nvPr>
            <p:ph type="title"/>
          </p:nvPr>
        </p:nvSpPr>
        <p:spPr/>
        <p:txBody>
          <a:bodyPr/>
          <a:lstStyle/>
          <a:p>
            <a:r>
              <a:rPr lang="en-US" dirty="0"/>
              <a:t>MES Operations Benefits</a:t>
            </a:r>
          </a:p>
        </p:txBody>
      </p:sp>
      <p:sp>
        <p:nvSpPr>
          <p:cNvPr id="3" name="Content Placeholder 2">
            <a:extLst>
              <a:ext uri="{FF2B5EF4-FFF2-40B4-BE49-F238E27FC236}">
                <a16:creationId xmlns:a16="http://schemas.microsoft.com/office/drawing/2014/main" id="{9D0F440C-2831-47F0-85AC-7101588CA360}"/>
              </a:ext>
            </a:extLst>
          </p:cNvPr>
          <p:cNvSpPr>
            <a:spLocks noGrp="1"/>
          </p:cNvSpPr>
          <p:nvPr>
            <p:ph idx="1"/>
          </p:nvPr>
        </p:nvSpPr>
        <p:spPr>
          <a:xfrm>
            <a:off x="379463" y="2447459"/>
            <a:ext cx="4011930" cy="3127248"/>
          </a:xfrm>
        </p:spPr>
        <p:txBody>
          <a:bodyPr/>
          <a:lstStyle/>
          <a:p>
            <a:r>
              <a:rPr lang="en-US" dirty="0"/>
              <a:t>Fully supported by Wonderware</a:t>
            </a:r>
          </a:p>
          <a:p>
            <a:r>
              <a:rPr lang="en-US" dirty="0"/>
              <a:t>Use of standard System Platform APIs</a:t>
            </a:r>
          </a:p>
          <a:p>
            <a:pPr lvl="1"/>
            <a:r>
              <a:rPr lang="en-US" dirty="0"/>
              <a:t>Sync between </a:t>
            </a:r>
            <a:r>
              <a:rPr lang="en-US" dirty="0" err="1"/>
              <a:t>InBatch</a:t>
            </a:r>
            <a:r>
              <a:rPr lang="en-US" dirty="0"/>
              <a:t> and MES for work orders and batch data</a:t>
            </a:r>
          </a:p>
          <a:p>
            <a:pPr lvl="1"/>
            <a:r>
              <a:rPr lang="en-US" dirty="0"/>
              <a:t>Tracking of asset statuses such as sterilization and location</a:t>
            </a:r>
          </a:p>
          <a:p>
            <a:pPr lvl="1"/>
            <a:r>
              <a:rPr lang="en-US" dirty="0"/>
              <a:t>Tailor user interface to Biogen requirements</a:t>
            </a:r>
          </a:p>
          <a:p>
            <a:r>
              <a:rPr lang="en-US" dirty="0"/>
              <a:t>Standard data model for reporting</a:t>
            </a:r>
          </a:p>
          <a:p>
            <a:r>
              <a:rPr lang="en-US" dirty="0"/>
              <a:t>Included database maintenance tools</a:t>
            </a:r>
          </a:p>
          <a:p>
            <a:pPr marL="0" indent="-3086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FFFB68EF-759C-4B8E-8DE4-33FF08A2FD2B}"/>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8F666D5E-1746-4F9D-A7D4-C605529A12C0}"/>
              </a:ext>
            </a:extLst>
          </p:cNvPr>
          <p:cNvSpPr>
            <a:spLocks noGrp="1"/>
          </p:cNvSpPr>
          <p:nvPr>
            <p:ph type="body" sz="quarter" idx="13"/>
          </p:nvPr>
        </p:nvSpPr>
        <p:spPr/>
        <p:txBody>
          <a:bodyPr/>
          <a:lstStyle/>
          <a:p>
            <a:r>
              <a:rPr lang="en-US" dirty="0"/>
              <a:t>What were the customer benefits?</a:t>
            </a:r>
          </a:p>
        </p:txBody>
      </p:sp>
      <p:pic>
        <p:nvPicPr>
          <p:cNvPr id="32" name="Picture 31" descr="A close up of a logo&#10;&#10;Description automatically generated">
            <a:extLst>
              <a:ext uri="{FF2B5EF4-FFF2-40B4-BE49-F238E27FC236}">
                <a16:creationId xmlns:a16="http://schemas.microsoft.com/office/drawing/2014/main" id="{280B1059-00C8-42BA-8B87-BB5A0AE8D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730" y="2420824"/>
            <a:ext cx="4457962" cy="2564314"/>
          </a:xfrm>
          <a:prstGeom prst="rect">
            <a:avLst/>
          </a:prstGeom>
        </p:spPr>
      </p:pic>
      <p:sp>
        <p:nvSpPr>
          <p:cNvPr id="33" name="Rectangle 32">
            <a:extLst>
              <a:ext uri="{FF2B5EF4-FFF2-40B4-BE49-F238E27FC236}">
                <a16:creationId xmlns:a16="http://schemas.microsoft.com/office/drawing/2014/main" id="{1B1E4C4C-D2D2-4003-B72A-743FAD9227E5}"/>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descr="Image result for wonderware mes">
            <a:extLst>
              <a:ext uri="{FF2B5EF4-FFF2-40B4-BE49-F238E27FC236}">
                <a16:creationId xmlns:a16="http://schemas.microsoft.com/office/drawing/2014/main" id="{B77D242F-714F-455C-AE0A-EADD41DA46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3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CAA7-5855-4A9C-9028-A03E80B85FB1}"/>
              </a:ext>
            </a:extLst>
          </p:cNvPr>
          <p:cNvSpPr>
            <a:spLocks noGrp="1"/>
          </p:cNvSpPr>
          <p:nvPr>
            <p:ph type="title"/>
          </p:nvPr>
        </p:nvSpPr>
        <p:spPr/>
        <p:txBody>
          <a:bodyPr>
            <a:normAutofit/>
          </a:bodyPr>
          <a:lstStyle/>
          <a:p>
            <a:r>
              <a:rPr lang="en-US" dirty="0"/>
              <a:t>PEM Module: Upgrade Solution – OCO</a:t>
            </a:r>
          </a:p>
        </p:txBody>
      </p:sp>
      <p:sp>
        <p:nvSpPr>
          <p:cNvPr id="3" name="Content Placeholder 2">
            <a:extLst>
              <a:ext uri="{FF2B5EF4-FFF2-40B4-BE49-F238E27FC236}">
                <a16:creationId xmlns:a16="http://schemas.microsoft.com/office/drawing/2014/main" id="{706EC48E-8CEE-47CA-A1EF-047E95D580B1}"/>
              </a:ext>
            </a:extLst>
          </p:cNvPr>
          <p:cNvSpPr>
            <a:spLocks noGrp="1"/>
          </p:cNvSpPr>
          <p:nvPr>
            <p:ph idx="1"/>
          </p:nvPr>
        </p:nvSpPr>
        <p:spPr/>
        <p:txBody>
          <a:bodyPr/>
          <a:lstStyle/>
          <a:p>
            <a:r>
              <a:rPr lang="en-US" dirty="0"/>
              <a:t>Standard replacement path for PEM objects</a:t>
            </a:r>
          </a:p>
          <a:p>
            <a:r>
              <a:rPr lang="en-US" dirty="0"/>
              <a:t>Allows for replication of original PEM object functionality</a:t>
            </a:r>
          </a:p>
          <a:p>
            <a:r>
              <a:rPr lang="en-US" dirty="0"/>
              <a:t>Used to record transactional data with custom associations </a:t>
            </a:r>
          </a:p>
          <a:p>
            <a:endParaRPr lang="en-US" dirty="0"/>
          </a:p>
        </p:txBody>
      </p:sp>
      <p:sp>
        <p:nvSpPr>
          <p:cNvPr id="4" name="Footer Placeholder 3">
            <a:extLst>
              <a:ext uri="{FF2B5EF4-FFF2-40B4-BE49-F238E27FC236}">
                <a16:creationId xmlns:a16="http://schemas.microsoft.com/office/drawing/2014/main" id="{1263A26C-7404-43AB-BB75-98B5A245E449}"/>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C00B9189-8EED-4DE3-84EB-5AD509A589E8}"/>
              </a:ext>
            </a:extLst>
          </p:cNvPr>
          <p:cNvSpPr>
            <a:spLocks noGrp="1"/>
          </p:cNvSpPr>
          <p:nvPr>
            <p:ph type="body" sz="quarter" idx="13"/>
          </p:nvPr>
        </p:nvSpPr>
        <p:spPr/>
        <p:txBody>
          <a:bodyPr/>
          <a:lstStyle/>
          <a:p>
            <a:r>
              <a:rPr lang="en-US" dirty="0"/>
              <a:t>How did we fix the problems?</a:t>
            </a:r>
          </a:p>
        </p:txBody>
      </p:sp>
      <p:pic>
        <p:nvPicPr>
          <p:cNvPr id="7170" name="Picture 2" descr="Image result for evolution of man">
            <a:extLst>
              <a:ext uri="{FF2B5EF4-FFF2-40B4-BE49-F238E27FC236}">
                <a16:creationId xmlns:a16="http://schemas.microsoft.com/office/drawing/2014/main" id="{BC0D316D-DFDB-4931-8F3C-E90FD5CB74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59"/>
          <a:stretch/>
        </p:blipFill>
        <p:spPr bwMode="auto">
          <a:xfrm>
            <a:off x="4507772" y="2167127"/>
            <a:ext cx="3714750" cy="1849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AD9BB15-1259-458A-A211-BF3C36B55129}"/>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Image result for wonderware mes">
            <a:extLst>
              <a:ext uri="{FF2B5EF4-FFF2-40B4-BE49-F238E27FC236}">
                <a16:creationId xmlns:a16="http://schemas.microsoft.com/office/drawing/2014/main" id="{B3FCC66D-93A3-4FE6-A344-2A98C2B824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9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D0A6-0E4D-4D3E-83AC-C8DF166F89A1}"/>
              </a:ext>
            </a:extLst>
          </p:cNvPr>
          <p:cNvSpPr>
            <a:spLocks noGrp="1"/>
          </p:cNvSpPr>
          <p:nvPr>
            <p:ph type="title"/>
          </p:nvPr>
        </p:nvSpPr>
        <p:spPr/>
        <p:txBody>
          <a:bodyPr/>
          <a:lstStyle/>
          <a:p>
            <a:r>
              <a:rPr lang="en-US" dirty="0"/>
              <a:t>Operations Capability Object: Benefits </a:t>
            </a:r>
          </a:p>
        </p:txBody>
      </p:sp>
      <p:sp>
        <p:nvSpPr>
          <p:cNvPr id="3" name="Content Placeholder 2">
            <a:extLst>
              <a:ext uri="{FF2B5EF4-FFF2-40B4-BE49-F238E27FC236}">
                <a16:creationId xmlns:a16="http://schemas.microsoft.com/office/drawing/2014/main" id="{78E033D7-D052-4195-A6AD-928F3C063B0B}"/>
              </a:ext>
            </a:extLst>
          </p:cNvPr>
          <p:cNvSpPr>
            <a:spLocks noGrp="1"/>
          </p:cNvSpPr>
          <p:nvPr>
            <p:ph idx="1"/>
          </p:nvPr>
        </p:nvSpPr>
        <p:spPr/>
        <p:txBody>
          <a:bodyPr/>
          <a:lstStyle/>
          <a:p>
            <a:r>
              <a:rPr lang="en-US" dirty="0"/>
              <a:t>Lowered engineering requirements to replace original PEM software</a:t>
            </a:r>
          </a:p>
          <a:p>
            <a:r>
              <a:rPr lang="en-US" dirty="0"/>
              <a:t>Easy to maintain internally by Biogen</a:t>
            </a:r>
          </a:p>
          <a:p>
            <a:r>
              <a:rPr lang="en-US" dirty="0"/>
              <a:t>Fully supported by Wonderware</a:t>
            </a:r>
          </a:p>
        </p:txBody>
      </p:sp>
      <p:sp>
        <p:nvSpPr>
          <p:cNvPr id="4" name="Footer Placeholder 3">
            <a:extLst>
              <a:ext uri="{FF2B5EF4-FFF2-40B4-BE49-F238E27FC236}">
                <a16:creationId xmlns:a16="http://schemas.microsoft.com/office/drawing/2014/main" id="{4FA64C83-7DD9-4DE1-9DD1-904E049F84AC}"/>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D3F55004-A2C0-4737-9F73-5B4ACCDAED74}"/>
              </a:ext>
            </a:extLst>
          </p:cNvPr>
          <p:cNvSpPr>
            <a:spLocks noGrp="1"/>
          </p:cNvSpPr>
          <p:nvPr>
            <p:ph type="body" sz="quarter" idx="13"/>
          </p:nvPr>
        </p:nvSpPr>
        <p:spPr/>
        <p:txBody>
          <a:bodyPr/>
          <a:lstStyle/>
          <a:p>
            <a:r>
              <a:rPr lang="en-US" dirty="0"/>
              <a:t>What were the customer benefits?</a:t>
            </a:r>
          </a:p>
        </p:txBody>
      </p:sp>
      <p:pic>
        <p:nvPicPr>
          <p:cNvPr id="8" name="Picture 7">
            <a:extLst>
              <a:ext uri="{FF2B5EF4-FFF2-40B4-BE49-F238E27FC236}">
                <a16:creationId xmlns:a16="http://schemas.microsoft.com/office/drawing/2014/main" id="{B104CD63-8334-47ED-92F7-6E6D86610A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886" y="2354377"/>
            <a:ext cx="3872222" cy="2015585"/>
          </a:xfrm>
          <a:prstGeom prst="rect">
            <a:avLst/>
          </a:prstGeom>
        </p:spPr>
      </p:pic>
      <p:sp>
        <p:nvSpPr>
          <p:cNvPr id="9" name="Rectangle 8">
            <a:extLst>
              <a:ext uri="{FF2B5EF4-FFF2-40B4-BE49-F238E27FC236}">
                <a16:creationId xmlns:a16="http://schemas.microsoft.com/office/drawing/2014/main" id="{C3746C8F-5573-4315-A155-D92F8AE19996}"/>
              </a:ext>
            </a:extLst>
          </p:cNvPr>
          <p:cNvSpPr/>
          <p:nvPr/>
        </p:nvSpPr>
        <p:spPr>
          <a:xfrm>
            <a:off x="7159623" y="939766"/>
            <a:ext cx="1755778" cy="110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Image result for wonderware mes">
            <a:extLst>
              <a:ext uri="{FF2B5EF4-FFF2-40B4-BE49-F238E27FC236}">
                <a16:creationId xmlns:a16="http://schemas.microsoft.com/office/drawing/2014/main" id="{3E58B64A-EB34-402B-A24C-C25C7FAD22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89" y="1003147"/>
            <a:ext cx="1597448" cy="96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6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155F-3DE1-4505-AFF4-E68E863C08EC}"/>
              </a:ext>
            </a:extLst>
          </p:cNvPr>
          <p:cNvSpPr>
            <a:spLocks noGrp="1"/>
          </p:cNvSpPr>
          <p:nvPr>
            <p:ph type="title"/>
          </p:nvPr>
        </p:nvSpPr>
        <p:spPr/>
        <p:txBody>
          <a:bodyPr>
            <a:normAutofit/>
          </a:bodyPr>
          <a:lstStyle/>
          <a:p>
            <a:r>
              <a:rPr lang="en-US" sz="1800" dirty="0"/>
              <a:t>Recipe Management: Upgrade Solution – Recipe Manager Plus</a:t>
            </a:r>
          </a:p>
        </p:txBody>
      </p:sp>
      <p:sp>
        <p:nvSpPr>
          <p:cNvPr id="3" name="Content Placeholder 2">
            <a:extLst>
              <a:ext uri="{FF2B5EF4-FFF2-40B4-BE49-F238E27FC236}">
                <a16:creationId xmlns:a16="http://schemas.microsoft.com/office/drawing/2014/main" id="{B42F183A-C5F8-4BD9-878D-FE9410E37B9E}"/>
              </a:ext>
            </a:extLst>
          </p:cNvPr>
          <p:cNvSpPr>
            <a:spLocks noGrp="1"/>
          </p:cNvSpPr>
          <p:nvPr>
            <p:ph idx="1"/>
          </p:nvPr>
        </p:nvSpPr>
        <p:spPr/>
        <p:txBody>
          <a:bodyPr/>
          <a:lstStyle/>
          <a:p>
            <a:r>
              <a:rPr lang="en-US" dirty="0"/>
              <a:t>Web based management interface</a:t>
            </a:r>
          </a:p>
          <a:p>
            <a:r>
              <a:rPr lang="en-US" dirty="0"/>
              <a:t>Built in reporting capability  </a:t>
            </a:r>
          </a:p>
          <a:p>
            <a:r>
              <a:rPr lang="en-US" dirty="0"/>
              <a:t>Recipe enforcement</a:t>
            </a:r>
          </a:p>
          <a:p>
            <a:r>
              <a:rPr lang="en-US" dirty="0"/>
              <a:t>Direct integration with System Platform</a:t>
            </a:r>
          </a:p>
        </p:txBody>
      </p:sp>
      <p:sp>
        <p:nvSpPr>
          <p:cNvPr id="4" name="Footer Placeholder 3">
            <a:extLst>
              <a:ext uri="{FF2B5EF4-FFF2-40B4-BE49-F238E27FC236}">
                <a16:creationId xmlns:a16="http://schemas.microsoft.com/office/drawing/2014/main" id="{DDA496D4-AF22-4FFE-A740-CB7E0B7CBFC5}"/>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1D1C3597-E37E-4594-93D2-A308C0074F17}"/>
              </a:ext>
            </a:extLst>
          </p:cNvPr>
          <p:cNvSpPr>
            <a:spLocks noGrp="1"/>
          </p:cNvSpPr>
          <p:nvPr>
            <p:ph type="body" sz="quarter" idx="13"/>
          </p:nvPr>
        </p:nvSpPr>
        <p:spPr/>
        <p:txBody>
          <a:bodyPr/>
          <a:lstStyle/>
          <a:p>
            <a:r>
              <a:rPr lang="en-US" dirty="0"/>
              <a:t>How did we fix the problems?</a:t>
            </a:r>
          </a:p>
        </p:txBody>
      </p:sp>
      <p:pic>
        <p:nvPicPr>
          <p:cNvPr id="9218" name="Picture 2" descr="Image result for wonderware recipe manage plus">
            <a:extLst>
              <a:ext uri="{FF2B5EF4-FFF2-40B4-BE49-F238E27FC236}">
                <a16:creationId xmlns:a16="http://schemas.microsoft.com/office/drawing/2014/main" id="{1DA5FC59-FD3D-48E4-920F-E40B7C9C2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072" y="2167128"/>
            <a:ext cx="3848253" cy="28262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EBDDF63-DE69-4254-9077-6051D2D2F8FA}"/>
              </a:ext>
            </a:extLst>
          </p:cNvPr>
          <p:cNvSpPr/>
          <p:nvPr/>
        </p:nvSpPr>
        <p:spPr>
          <a:xfrm>
            <a:off x="7103379" y="939043"/>
            <a:ext cx="1749104" cy="106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Image result for wonderware recipe manager plus">
            <a:extLst>
              <a:ext uri="{FF2B5EF4-FFF2-40B4-BE49-F238E27FC236}">
                <a16:creationId xmlns:a16="http://schemas.microsoft.com/office/drawing/2014/main" id="{C1A12200-001E-4C33-BA52-2BC990BDF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475" y="1014683"/>
            <a:ext cx="1589859" cy="89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5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79CB-379E-47A2-9898-78F28139B95A}"/>
              </a:ext>
            </a:extLst>
          </p:cNvPr>
          <p:cNvSpPr>
            <a:spLocks noGrp="1"/>
          </p:cNvSpPr>
          <p:nvPr>
            <p:ph type="title"/>
          </p:nvPr>
        </p:nvSpPr>
        <p:spPr/>
        <p:txBody>
          <a:bodyPr/>
          <a:lstStyle/>
          <a:p>
            <a:r>
              <a:rPr lang="en-US" dirty="0"/>
              <a:t>Recipe Manager Plus: Benefits</a:t>
            </a:r>
          </a:p>
        </p:txBody>
      </p:sp>
      <p:sp>
        <p:nvSpPr>
          <p:cNvPr id="3" name="Content Placeholder 2">
            <a:extLst>
              <a:ext uri="{FF2B5EF4-FFF2-40B4-BE49-F238E27FC236}">
                <a16:creationId xmlns:a16="http://schemas.microsoft.com/office/drawing/2014/main" id="{A07C7067-2AFD-47D0-81D9-E2F2DD398F45}"/>
              </a:ext>
            </a:extLst>
          </p:cNvPr>
          <p:cNvSpPr>
            <a:spLocks noGrp="1"/>
          </p:cNvSpPr>
          <p:nvPr>
            <p:ph idx="1"/>
          </p:nvPr>
        </p:nvSpPr>
        <p:spPr/>
        <p:txBody>
          <a:bodyPr/>
          <a:lstStyle/>
          <a:p>
            <a:r>
              <a:rPr lang="en-US" dirty="0"/>
              <a:t>Recipe modifications can be completed via web interface </a:t>
            </a:r>
          </a:p>
          <a:p>
            <a:r>
              <a:rPr lang="en-US" dirty="0"/>
              <a:t>Full traceability with recipe editing and downloads to equipment</a:t>
            </a:r>
          </a:p>
          <a:p>
            <a:r>
              <a:rPr lang="en-US" dirty="0"/>
              <a:t>Similar in design to FMO which allowed for easier migration </a:t>
            </a:r>
          </a:p>
          <a:p>
            <a:r>
              <a:rPr lang="en-US" dirty="0"/>
              <a:t>Fully supported by Wonderware</a:t>
            </a:r>
          </a:p>
          <a:p>
            <a:endParaRPr lang="en-US" dirty="0"/>
          </a:p>
        </p:txBody>
      </p:sp>
      <p:sp>
        <p:nvSpPr>
          <p:cNvPr id="4" name="Footer Placeholder 3">
            <a:extLst>
              <a:ext uri="{FF2B5EF4-FFF2-40B4-BE49-F238E27FC236}">
                <a16:creationId xmlns:a16="http://schemas.microsoft.com/office/drawing/2014/main" id="{B7F5C7D8-DB67-4B86-867E-54E96982917A}"/>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C8BAB0E5-55C9-4A6A-924F-EDA930A2821B}"/>
              </a:ext>
            </a:extLst>
          </p:cNvPr>
          <p:cNvSpPr>
            <a:spLocks noGrp="1"/>
          </p:cNvSpPr>
          <p:nvPr>
            <p:ph type="body" sz="quarter" idx="13"/>
          </p:nvPr>
        </p:nvSpPr>
        <p:spPr/>
        <p:txBody>
          <a:bodyPr/>
          <a:lstStyle/>
          <a:p>
            <a:r>
              <a:rPr lang="en-US" dirty="0"/>
              <a:t>What were the customer benefits?</a:t>
            </a:r>
          </a:p>
        </p:txBody>
      </p:sp>
      <p:pic>
        <p:nvPicPr>
          <p:cNvPr id="10242" name="Picture 2" descr="Four tier faux wedding cake image 0">
            <a:extLst>
              <a:ext uri="{FF2B5EF4-FFF2-40B4-BE49-F238E27FC236}">
                <a16:creationId xmlns:a16="http://schemas.microsoft.com/office/drawing/2014/main" id="{9FB8CF2C-721A-417A-89D0-EFF9671A4AE0}"/>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417353" y="2304288"/>
            <a:ext cx="2199674" cy="2933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7458E6E-2F58-4AA4-B6C1-1D3C7D03FAA5}"/>
              </a:ext>
            </a:extLst>
          </p:cNvPr>
          <p:cNvSpPr/>
          <p:nvPr/>
        </p:nvSpPr>
        <p:spPr>
          <a:xfrm>
            <a:off x="7103379" y="939043"/>
            <a:ext cx="1749104" cy="106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Image result for wonderware recipe manager plus">
            <a:extLst>
              <a:ext uri="{FF2B5EF4-FFF2-40B4-BE49-F238E27FC236}">
                <a16:creationId xmlns:a16="http://schemas.microsoft.com/office/drawing/2014/main" id="{1BE32A0E-FA8D-4EDF-B57D-91945DA422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475" y="1014683"/>
            <a:ext cx="1589859" cy="89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6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95AD5E-A636-4EFA-8ABC-2E85E1A90457}"/>
              </a:ext>
            </a:extLst>
          </p:cNvPr>
          <p:cNvSpPr/>
          <p:nvPr/>
        </p:nvSpPr>
        <p:spPr>
          <a:xfrm>
            <a:off x="7015294" y="976794"/>
            <a:ext cx="1837189" cy="92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9C4A23A-F7FC-48DF-A454-B8CCF9D7021B}"/>
              </a:ext>
            </a:extLst>
          </p:cNvPr>
          <p:cNvSpPr>
            <a:spLocks noGrp="1"/>
          </p:cNvSpPr>
          <p:nvPr>
            <p:ph type="title"/>
          </p:nvPr>
        </p:nvSpPr>
        <p:spPr/>
        <p:txBody>
          <a:bodyPr/>
          <a:lstStyle/>
          <a:p>
            <a:r>
              <a:rPr lang="en-US" dirty="0"/>
              <a:t>Production Simulation: OI Sim</a:t>
            </a:r>
          </a:p>
        </p:txBody>
      </p:sp>
      <p:sp>
        <p:nvSpPr>
          <p:cNvPr id="3" name="Content Placeholder 2">
            <a:extLst>
              <a:ext uri="{FF2B5EF4-FFF2-40B4-BE49-F238E27FC236}">
                <a16:creationId xmlns:a16="http://schemas.microsoft.com/office/drawing/2014/main" id="{D762CEE0-1D46-4E7B-9A9B-72FBDDFDAF34}"/>
              </a:ext>
            </a:extLst>
          </p:cNvPr>
          <p:cNvSpPr>
            <a:spLocks noGrp="1"/>
          </p:cNvSpPr>
          <p:nvPr>
            <p:ph idx="1"/>
          </p:nvPr>
        </p:nvSpPr>
        <p:spPr/>
        <p:txBody>
          <a:bodyPr/>
          <a:lstStyle/>
          <a:p>
            <a:r>
              <a:rPr lang="en-US" dirty="0"/>
              <a:t>Used the Simulation DAS to create virtual objects replicating the physical equipment I/O</a:t>
            </a:r>
          </a:p>
          <a:p>
            <a:r>
              <a:rPr lang="en-US" dirty="0"/>
              <a:t>Used System Platform scripting to emulate equipment functionality and handshaking </a:t>
            </a:r>
          </a:p>
          <a:p>
            <a:r>
              <a:rPr lang="en-US" dirty="0"/>
              <a:t>Simulation modules tied to Production Intouch application </a:t>
            </a:r>
          </a:p>
        </p:txBody>
      </p:sp>
      <p:sp>
        <p:nvSpPr>
          <p:cNvPr id="4" name="Footer Placeholder 3">
            <a:extLst>
              <a:ext uri="{FF2B5EF4-FFF2-40B4-BE49-F238E27FC236}">
                <a16:creationId xmlns:a16="http://schemas.microsoft.com/office/drawing/2014/main" id="{15C0C654-52B1-465C-9AD8-EA45DDD26AA3}"/>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D49AA0A8-6D32-46EC-801B-EBE097B196E7}"/>
              </a:ext>
            </a:extLst>
          </p:cNvPr>
          <p:cNvSpPr>
            <a:spLocks noGrp="1"/>
          </p:cNvSpPr>
          <p:nvPr>
            <p:ph type="body" sz="quarter" idx="13"/>
          </p:nvPr>
        </p:nvSpPr>
        <p:spPr/>
        <p:txBody>
          <a:bodyPr/>
          <a:lstStyle/>
          <a:p>
            <a:r>
              <a:rPr lang="en-US" dirty="0"/>
              <a:t>How did we fix the problems?</a:t>
            </a:r>
          </a:p>
        </p:txBody>
      </p:sp>
      <p:pic>
        <p:nvPicPr>
          <p:cNvPr id="13314" name="Picture 2" descr="Image result for computer simulation">
            <a:extLst>
              <a:ext uri="{FF2B5EF4-FFF2-40B4-BE49-F238E27FC236}">
                <a16:creationId xmlns:a16="http://schemas.microsoft.com/office/drawing/2014/main" id="{482959C9-5B5A-4025-902C-10B9A96E2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795" y="1047212"/>
            <a:ext cx="1674539" cy="79233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matrix">
            <a:extLst>
              <a:ext uri="{FF2B5EF4-FFF2-40B4-BE49-F238E27FC236}">
                <a16:creationId xmlns:a16="http://schemas.microsoft.com/office/drawing/2014/main" id="{F8460E28-8956-4D73-ACCB-EEBD1B6ADA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5651" y="2367206"/>
            <a:ext cx="3812921" cy="190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7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D0E9B6-2B96-4245-8776-34F7596E0FFA}"/>
              </a:ext>
            </a:extLst>
          </p:cNvPr>
          <p:cNvSpPr/>
          <p:nvPr/>
        </p:nvSpPr>
        <p:spPr>
          <a:xfrm>
            <a:off x="7015294" y="976794"/>
            <a:ext cx="1837189" cy="92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10438F-8699-4EFB-9323-4C688B844CDE}"/>
              </a:ext>
            </a:extLst>
          </p:cNvPr>
          <p:cNvSpPr>
            <a:spLocks noGrp="1"/>
          </p:cNvSpPr>
          <p:nvPr>
            <p:ph type="title"/>
          </p:nvPr>
        </p:nvSpPr>
        <p:spPr/>
        <p:txBody>
          <a:bodyPr/>
          <a:lstStyle/>
          <a:p>
            <a:r>
              <a:rPr lang="en-US" dirty="0"/>
              <a:t>Production Simulation: OI Sim - Benefits</a:t>
            </a:r>
          </a:p>
        </p:txBody>
      </p:sp>
      <p:sp>
        <p:nvSpPr>
          <p:cNvPr id="3" name="Content Placeholder 2">
            <a:extLst>
              <a:ext uri="{FF2B5EF4-FFF2-40B4-BE49-F238E27FC236}">
                <a16:creationId xmlns:a16="http://schemas.microsoft.com/office/drawing/2014/main" id="{CF04F83D-DF28-4A4B-845D-DB85A022E0AE}"/>
              </a:ext>
            </a:extLst>
          </p:cNvPr>
          <p:cNvSpPr>
            <a:spLocks noGrp="1"/>
          </p:cNvSpPr>
          <p:nvPr>
            <p:ph idx="1"/>
          </p:nvPr>
        </p:nvSpPr>
        <p:spPr/>
        <p:txBody>
          <a:bodyPr/>
          <a:lstStyle/>
          <a:p>
            <a:r>
              <a:rPr lang="en-US" dirty="0"/>
              <a:t>Allowed for fully simulated testing environment</a:t>
            </a:r>
          </a:p>
          <a:p>
            <a:r>
              <a:rPr lang="en-US" dirty="0"/>
              <a:t>Completed 6 week validation effort using simulation without affecting production schedule</a:t>
            </a:r>
          </a:p>
          <a:p>
            <a:r>
              <a:rPr lang="en-US" dirty="0"/>
              <a:t>Completed remaining validation activities in 8 days during scheduled shutdown</a:t>
            </a:r>
          </a:p>
          <a:p>
            <a:r>
              <a:rPr lang="en-US" dirty="0"/>
              <a:t>Can be used for training engineers and manufacturing associates</a:t>
            </a:r>
          </a:p>
          <a:p>
            <a:r>
              <a:rPr lang="en-US" dirty="0"/>
              <a:t>Scalable for future upgrades</a:t>
            </a:r>
          </a:p>
          <a:p>
            <a:pPr marL="10811"/>
            <a:endParaRPr lang="en-US" dirty="0"/>
          </a:p>
        </p:txBody>
      </p:sp>
      <p:sp>
        <p:nvSpPr>
          <p:cNvPr id="4" name="Footer Placeholder 3">
            <a:extLst>
              <a:ext uri="{FF2B5EF4-FFF2-40B4-BE49-F238E27FC236}">
                <a16:creationId xmlns:a16="http://schemas.microsoft.com/office/drawing/2014/main" id="{EC801940-E5D8-489B-A61C-7AFAEB2AD3C4}"/>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67C0F985-5610-4618-B26C-BA7490ECB823}"/>
              </a:ext>
            </a:extLst>
          </p:cNvPr>
          <p:cNvSpPr>
            <a:spLocks noGrp="1"/>
          </p:cNvSpPr>
          <p:nvPr>
            <p:ph type="body" sz="quarter" idx="13"/>
          </p:nvPr>
        </p:nvSpPr>
        <p:spPr/>
        <p:txBody>
          <a:bodyPr/>
          <a:lstStyle/>
          <a:p>
            <a:r>
              <a:rPr lang="en-US" dirty="0"/>
              <a:t>What were the customer benefits?</a:t>
            </a:r>
          </a:p>
        </p:txBody>
      </p:sp>
      <p:pic>
        <p:nvPicPr>
          <p:cNvPr id="7" name="Picture 2" descr="Image result for computer simulation">
            <a:extLst>
              <a:ext uri="{FF2B5EF4-FFF2-40B4-BE49-F238E27FC236}">
                <a16:creationId xmlns:a16="http://schemas.microsoft.com/office/drawing/2014/main" id="{2E59966C-ED71-4B21-BFDF-5993BD27B5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795" y="1047212"/>
            <a:ext cx="1674539" cy="79233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cost savings">
            <a:extLst>
              <a:ext uri="{FF2B5EF4-FFF2-40B4-BE49-F238E27FC236}">
                <a16:creationId xmlns:a16="http://schemas.microsoft.com/office/drawing/2014/main" id="{DB370032-100C-40C2-A524-AE448D6E4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11"/>
          <a:stretch/>
        </p:blipFill>
        <p:spPr bwMode="auto">
          <a:xfrm>
            <a:off x="4876462" y="2341846"/>
            <a:ext cx="2887550" cy="25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3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B08EE-1E8A-407A-AA3E-4C2347FEA637}"/>
              </a:ext>
            </a:extLst>
          </p:cNvPr>
          <p:cNvSpPr/>
          <p:nvPr/>
        </p:nvSpPr>
        <p:spPr>
          <a:xfrm>
            <a:off x="7367631" y="1159253"/>
            <a:ext cx="1233181" cy="956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BCA48A-E80C-4E2E-A2CD-80072C5A0D7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32163B5-A5CE-408E-AD13-AFAC16BD982C}"/>
              </a:ext>
            </a:extLst>
          </p:cNvPr>
          <p:cNvSpPr>
            <a:spLocks noGrp="1"/>
          </p:cNvSpPr>
          <p:nvPr>
            <p:ph idx="1"/>
          </p:nvPr>
        </p:nvSpPr>
        <p:spPr/>
        <p:txBody>
          <a:bodyPr/>
          <a:lstStyle/>
          <a:p>
            <a:r>
              <a:rPr lang="en-US" dirty="0"/>
              <a:t>Fully supportable off the shelf base software packages configured to Biogen requirements</a:t>
            </a:r>
          </a:p>
          <a:p>
            <a:r>
              <a:rPr lang="en-US" dirty="0"/>
              <a:t>Reduction of downtime validation activities from 8 weeks to 8 days</a:t>
            </a:r>
          </a:p>
          <a:p>
            <a:r>
              <a:rPr lang="en-US" dirty="0"/>
              <a:t>Ability for Biogen to support, maintain, and improve the solution internally </a:t>
            </a:r>
          </a:p>
          <a:p>
            <a:r>
              <a:rPr lang="en-US" dirty="0"/>
              <a:t>Reduction in future downtime with validated simulation environment</a:t>
            </a:r>
          </a:p>
          <a:p>
            <a:pPr marL="10811"/>
            <a:endParaRPr lang="en-US" dirty="0"/>
          </a:p>
          <a:p>
            <a:endParaRPr lang="en-US" dirty="0"/>
          </a:p>
        </p:txBody>
      </p:sp>
      <p:sp>
        <p:nvSpPr>
          <p:cNvPr id="4" name="Footer Placeholder 3">
            <a:extLst>
              <a:ext uri="{FF2B5EF4-FFF2-40B4-BE49-F238E27FC236}">
                <a16:creationId xmlns:a16="http://schemas.microsoft.com/office/drawing/2014/main" id="{1C4C26EA-B541-4F53-848E-CD81BCA85E34}"/>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D3A8F497-89E2-47D5-9CCF-9C3B76C6C1EB}"/>
              </a:ext>
            </a:extLst>
          </p:cNvPr>
          <p:cNvSpPr>
            <a:spLocks noGrp="1"/>
          </p:cNvSpPr>
          <p:nvPr>
            <p:ph type="body" sz="quarter" idx="13"/>
          </p:nvPr>
        </p:nvSpPr>
        <p:spPr/>
        <p:txBody>
          <a:bodyPr/>
          <a:lstStyle/>
          <a:p>
            <a:r>
              <a:rPr lang="en-US" dirty="0"/>
              <a:t>Project Benefits</a:t>
            </a:r>
          </a:p>
        </p:txBody>
      </p:sp>
      <p:pic>
        <p:nvPicPr>
          <p:cNvPr id="7" name="Picture 6" descr="Screen Clipping">
            <a:extLst>
              <a:ext uri="{FF2B5EF4-FFF2-40B4-BE49-F238E27FC236}">
                <a16:creationId xmlns:a16="http://schemas.microsoft.com/office/drawing/2014/main" id="{B7E4D433-D357-4457-9859-7489F43BC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758" y="1226723"/>
            <a:ext cx="1057391" cy="820390"/>
          </a:xfrm>
          <a:prstGeom prst="rect">
            <a:avLst/>
          </a:prstGeom>
        </p:spPr>
      </p:pic>
      <p:pic>
        <p:nvPicPr>
          <p:cNvPr id="8" name="Picture 7">
            <a:extLst>
              <a:ext uri="{FF2B5EF4-FFF2-40B4-BE49-F238E27FC236}">
                <a16:creationId xmlns:a16="http://schemas.microsoft.com/office/drawing/2014/main" id="{F465627F-CB12-4616-91AA-791D5E052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948" y="2304288"/>
            <a:ext cx="3008506" cy="2908666"/>
          </a:xfrm>
          <a:prstGeom prst="rect">
            <a:avLst/>
          </a:prstGeom>
        </p:spPr>
      </p:pic>
    </p:spTree>
    <p:extLst>
      <p:ext uri="{BB962C8B-B14F-4D97-AF65-F5344CB8AC3E}">
        <p14:creationId xmlns:p14="http://schemas.microsoft.com/office/powerpoint/2010/main" val="90312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ED07-7AC1-40A4-8F5C-D0AFB9AB2463}"/>
              </a:ext>
            </a:extLst>
          </p:cNvPr>
          <p:cNvSpPr>
            <a:spLocks noGrp="1"/>
          </p:cNvSpPr>
          <p:nvPr>
            <p:ph type="title"/>
          </p:nvPr>
        </p:nvSpPr>
        <p:spPr/>
        <p:txBody>
          <a:bodyPr/>
          <a:lstStyle/>
          <a:p>
            <a:r>
              <a:rPr lang="en-US" dirty="0"/>
              <a:t>Biogen</a:t>
            </a:r>
          </a:p>
        </p:txBody>
      </p:sp>
      <p:sp>
        <p:nvSpPr>
          <p:cNvPr id="4" name="Footer Placeholder 3">
            <a:extLst>
              <a:ext uri="{FF2B5EF4-FFF2-40B4-BE49-F238E27FC236}">
                <a16:creationId xmlns:a16="http://schemas.microsoft.com/office/drawing/2014/main" id="{759FD59A-9FCE-403B-B255-AD7362E8B84D}"/>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58DFD4DA-361E-45EB-AFDA-11517D1419F6}"/>
              </a:ext>
            </a:extLst>
          </p:cNvPr>
          <p:cNvSpPr>
            <a:spLocks noGrp="1"/>
          </p:cNvSpPr>
          <p:nvPr>
            <p:ph type="body" sz="quarter" idx="13"/>
          </p:nvPr>
        </p:nvSpPr>
        <p:spPr/>
        <p:txBody>
          <a:bodyPr/>
          <a:lstStyle/>
          <a:p>
            <a:r>
              <a:rPr lang="en-US" dirty="0"/>
              <a:t>Company Bio</a:t>
            </a:r>
          </a:p>
        </p:txBody>
      </p:sp>
      <p:pic>
        <p:nvPicPr>
          <p:cNvPr id="7" name="Picture 6" descr="141210biogen_0711_150dpi.jpg">
            <a:extLst>
              <a:ext uri="{FF2B5EF4-FFF2-40B4-BE49-F238E27FC236}">
                <a16:creationId xmlns:a16="http://schemas.microsoft.com/office/drawing/2014/main" id="{E83AD738-A3EF-4971-85F3-2582E3BD9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2161" y="2248494"/>
            <a:ext cx="3370103" cy="1933882"/>
          </a:xfrm>
          <a:prstGeom prst="rect">
            <a:avLst/>
          </a:prstGeom>
        </p:spPr>
      </p:pic>
      <p:sp>
        <p:nvSpPr>
          <p:cNvPr id="8" name="Rectangle 7">
            <a:extLst>
              <a:ext uri="{FF2B5EF4-FFF2-40B4-BE49-F238E27FC236}">
                <a16:creationId xmlns:a16="http://schemas.microsoft.com/office/drawing/2014/main" id="{43AC6183-E6B8-4C13-B25F-023AB5BCD2C7}"/>
              </a:ext>
            </a:extLst>
          </p:cNvPr>
          <p:cNvSpPr/>
          <p:nvPr/>
        </p:nvSpPr>
        <p:spPr>
          <a:xfrm>
            <a:off x="378000" y="2243357"/>
            <a:ext cx="2804160" cy="1936242"/>
          </a:xfrm>
          <a:prstGeom prst="rect">
            <a:avLst/>
          </a:prstGeom>
          <a:solidFill>
            <a:srgbClr val="99CA3C"/>
          </a:solidFill>
          <a:ln>
            <a:noFill/>
          </a:ln>
          <a:effectLst/>
        </p:spPr>
        <p:style>
          <a:lnRef idx="1">
            <a:schemeClr val="accent1"/>
          </a:lnRef>
          <a:fillRef idx="3">
            <a:schemeClr val="accent1"/>
          </a:fillRef>
          <a:effectRef idx="2">
            <a:schemeClr val="accent1"/>
          </a:effectRef>
          <a:fontRef idx="minor">
            <a:schemeClr val="lt1"/>
          </a:fontRef>
        </p:style>
        <p:txBody>
          <a:bodyPr lIns="68570" tIns="34285" rIns="68570" bIns="34285" rtlCol="0" anchor="ctr"/>
          <a:lstStyle/>
          <a:p>
            <a:pPr algn="ctr"/>
            <a:endParaRPr lang="en-US" sz="1350" dirty="0"/>
          </a:p>
        </p:txBody>
      </p:sp>
      <p:sp>
        <p:nvSpPr>
          <p:cNvPr id="9" name="Rectangle 8">
            <a:extLst>
              <a:ext uri="{FF2B5EF4-FFF2-40B4-BE49-F238E27FC236}">
                <a16:creationId xmlns:a16="http://schemas.microsoft.com/office/drawing/2014/main" id="{C84A346D-ED7A-441B-B5B2-CAA68E6BE77B}"/>
              </a:ext>
            </a:extLst>
          </p:cNvPr>
          <p:cNvSpPr/>
          <p:nvPr/>
        </p:nvSpPr>
        <p:spPr>
          <a:xfrm>
            <a:off x="386922" y="4350782"/>
            <a:ext cx="6857999" cy="205740"/>
          </a:xfrm>
          <a:prstGeom prst="rect">
            <a:avLst/>
          </a:prstGeom>
          <a:solidFill>
            <a:srgbClr val="99CA3C"/>
          </a:solidFill>
          <a:ln>
            <a:noFill/>
          </a:ln>
          <a:effectLst/>
        </p:spPr>
        <p:style>
          <a:lnRef idx="1">
            <a:schemeClr val="accent1"/>
          </a:lnRef>
          <a:fillRef idx="3">
            <a:schemeClr val="accent1"/>
          </a:fillRef>
          <a:effectRef idx="2">
            <a:schemeClr val="accent1"/>
          </a:effectRef>
          <a:fontRef idx="minor">
            <a:schemeClr val="lt1"/>
          </a:fontRef>
        </p:style>
        <p:txBody>
          <a:bodyPr lIns="68570" tIns="34285" rIns="68570" bIns="34285" rtlCol="0" anchor="ctr"/>
          <a:lstStyle/>
          <a:p>
            <a:pPr algn="ctr"/>
            <a:endParaRPr lang="en-US" sz="1350" dirty="0"/>
          </a:p>
        </p:txBody>
      </p:sp>
      <p:sp>
        <p:nvSpPr>
          <p:cNvPr id="10" name="Content Placeholder 1">
            <a:extLst>
              <a:ext uri="{FF2B5EF4-FFF2-40B4-BE49-F238E27FC236}">
                <a16:creationId xmlns:a16="http://schemas.microsoft.com/office/drawing/2014/main" id="{CAC2CA14-AD6D-40B3-A54F-BA1CEB02779D}"/>
              </a:ext>
            </a:extLst>
          </p:cNvPr>
          <p:cNvSpPr txBox="1">
            <a:spLocks/>
          </p:cNvSpPr>
          <p:nvPr/>
        </p:nvSpPr>
        <p:spPr>
          <a:xfrm>
            <a:off x="588030" y="2477075"/>
            <a:ext cx="2484120" cy="1665567"/>
          </a:xfrm>
          <a:prstGeom prst="rect">
            <a:avLst/>
          </a:prstGeom>
        </p:spPr>
        <p:txBody>
          <a:bodyPr lIns="68570" tIns="34285" rIns="68570" bIns="34285"/>
          <a:lstStyle>
            <a:lvl1pPr marL="342900" indent="-342900" algn="l" defTabSz="457200" rtl="0" eaLnBrk="1" latinLnBrk="0" hangingPunct="1">
              <a:spcBef>
                <a:spcPct val="20000"/>
              </a:spcBef>
              <a:buFont typeface="Arial"/>
              <a:buChar char="•"/>
              <a:defRPr sz="1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085850" indent="-171450" algn="l" defTabSz="457200" rtl="0" eaLnBrk="1" latinLnBrk="0" hangingPunct="1">
              <a:spcBef>
                <a:spcPct val="20000"/>
              </a:spcBef>
              <a:buFont typeface="Arial"/>
              <a:buChar char="•"/>
              <a:defRPr sz="1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125" dirty="0">
                <a:solidFill>
                  <a:schemeClr val="bg1"/>
                </a:solidFill>
              </a:rPr>
              <a:t>Through cutting-edge science and medicine, Biogen discovers, develops, and delivers to patients worldwide innovative therapies for the treatment of neurodegenerative, hematologic and autoimmune diseases.</a:t>
            </a:r>
          </a:p>
          <a:p>
            <a:pPr marL="0" indent="0">
              <a:lnSpc>
                <a:spcPct val="120000"/>
              </a:lnSpc>
              <a:buNone/>
            </a:pPr>
            <a:endParaRPr lang="en-US" sz="1125" dirty="0">
              <a:solidFill>
                <a:schemeClr val="bg1"/>
              </a:solidFill>
            </a:endParaRPr>
          </a:p>
        </p:txBody>
      </p:sp>
      <p:sp>
        <p:nvSpPr>
          <p:cNvPr id="11" name="Text Placeholder 9">
            <a:extLst>
              <a:ext uri="{FF2B5EF4-FFF2-40B4-BE49-F238E27FC236}">
                <a16:creationId xmlns:a16="http://schemas.microsoft.com/office/drawing/2014/main" id="{ECA850F2-DAEB-45A3-BA81-34A931CE85C9}"/>
              </a:ext>
            </a:extLst>
          </p:cNvPr>
          <p:cNvSpPr txBox="1">
            <a:spLocks/>
          </p:cNvSpPr>
          <p:nvPr/>
        </p:nvSpPr>
        <p:spPr>
          <a:xfrm>
            <a:off x="594322" y="4287865"/>
            <a:ext cx="3415099" cy="356693"/>
          </a:xfrm>
          <a:prstGeom prst="rect">
            <a:avLst/>
          </a:prstGeom>
        </p:spPr>
        <p:txBody>
          <a:bodyPr vert="horz" lIns="68570" tIns="34285" rIns="68570" bIns="34285" rtlCol="0">
            <a:noAutofit/>
          </a:bodyPr>
          <a:lstStyle>
            <a:lvl1pPr marL="0" indent="0" algn="l" defTabSz="457200" rtl="0" eaLnBrk="1" latinLnBrk="0" hangingPunct="1">
              <a:lnSpc>
                <a:spcPct val="140000"/>
              </a:lnSpc>
              <a:spcBef>
                <a:spcPct val="20000"/>
              </a:spcBef>
              <a:buFont typeface="Arial"/>
              <a:buNone/>
              <a:defRPr sz="1200" kern="1200">
                <a:solidFill>
                  <a:srgbClr val="000000"/>
                </a:solidFill>
                <a:latin typeface="+mn-lt"/>
                <a:ea typeface="+mn-ea"/>
                <a:cs typeface="+mn-cs"/>
              </a:defRPr>
            </a:lvl1pPr>
            <a:lvl2pPr marL="457200" indent="0" algn="l" defTabSz="457200" rtl="0" eaLnBrk="1" latinLnBrk="0" hangingPunct="1">
              <a:spcBef>
                <a:spcPct val="20000"/>
              </a:spcBef>
              <a:buFont typeface="Arial"/>
              <a:buNone/>
              <a:defRPr sz="1400" kern="1200">
                <a:solidFill>
                  <a:srgbClr val="578196"/>
                </a:solidFill>
                <a:latin typeface="+mn-lt"/>
                <a:ea typeface="+mn-ea"/>
                <a:cs typeface="+mn-cs"/>
              </a:defRPr>
            </a:lvl2pPr>
            <a:lvl3pPr marL="914400" indent="0" algn="l" defTabSz="457200" rtl="0" eaLnBrk="1" latinLnBrk="0" hangingPunct="1">
              <a:spcBef>
                <a:spcPct val="20000"/>
              </a:spcBef>
              <a:buFont typeface="Arial"/>
              <a:buNone/>
              <a:defRPr sz="1200" kern="1200">
                <a:solidFill>
                  <a:srgbClr val="578196"/>
                </a:solidFill>
                <a:latin typeface="+mn-lt"/>
                <a:ea typeface="+mn-ea"/>
                <a:cs typeface="+mn-cs"/>
              </a:defRPr>
            </a:lvl3pPr>
            <a:lvl4pPr marL="1371600" indent="0" algn="l" defTabSz="457200" rtl="0" eaLnBrk="1" latinLnBrk="0" hangingPunct="1">
              <a:spcBef>
                <a:spcPct val="20000"/>
              </a:spcBef>
              <a:buFont typeface="Arial"/>
              <a:buNone/>
              <a:defRPr sz="1100" kern="1200">
                <a:solidFill>
                  <a:srgbClr val="578196"/>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050" b="1" dirty="0">
                <a:solidFill>
                  <a:schemeClr val="bg1"/>
                </a:solidFill>
                <a:cs typeface="Helvetica"/>
              </a:rPr>
              <a:t>Noteworthy Products</a:t>
            </a:r>
          </a:p>
        </p:txBody>
      </p:sp>
      <p:grpSp>
        <p:nvGrpSpPr>
          <p:cNvPr id="12" name="Group 11">
            <a:extLst>
              <a:ext uri="{FF2B5EF4-FFF2-40B4-BE49-F238E27FC236}">
                <a16:creationId xmlns:a16="http://schemas.microsoft.com/office/drawing/2014/main" id="{04246A00-E9CA-4B7E-826A-A6A96A96C513}"/>
              </a:ext>
            </a:extLst>
          </p:cNvPr>
          <p:cNvGrpSpPr/>
          <p:nvPr/>
        </p:nvGrpSpPr>
        <p:grpSpPr>
          <a:xfrm>
            <a:off x="4572000" y="4578652"/>
            <a:ext cx="697350" cy="1066461"/>
            <a:chOff x="3074378" y="1806211"/>
            <a:chExt cx="1174173" cy="1795671"/>
          </a:xfrm>
        </p:grpSpPr>
        <p:pic>
          <p:nvPicPr>
            <p:cNvPr id="13" name="Picture 110" descr="http://media.biogenidec.com/cs/groups/public/@biib-publicaffairs/documents/images/ucm_002474.jpg">
              <a:extLst>
                <a:ext uri="{FF2B5EF4-FFF2-40B4-BE49-F238E27FC236}">
                  <a16:creationId xmlns:a16="http://schemas.microsoft.com/office/drawing/2014/main" id="{FA7D8065-2F92-4AC9-A50A-EFBE4224399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74378" y="2501239"/>
              <a:ext cx="1174173" cy="11006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3">
              <a:extLst>
                <a:ext uri="{FF2B5EF4-FFF2-40B4-BE49-F238E27FC236}">
                  <a16:creationId xmlns:a16="http://schemas.microsoft.com/office/drawing/2014/main" id="{E55EB92C-0A8C-401A-8EC4-AF18E0A7626E}"/>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45219" y="1806211"/>
              <a:ext cx="1032491" cy="568618"/>
            </a:xfrm>
            <a:prstGeom prst="rect">
              <a:avLst/>
            </a:prstGeom>
            <a:solidFill>
              <a:schemeClr val="bg1"/>
            </a:solidFill>
            <a:ln>
              <a:noFill/>
            </a:ln>
          </p:spPr>
        </p:pic>
      </p:grpSp>
      <p:grpSp>
        <p:nvGrpSpPr>
          <p:cNvPr id="15" name="Group 14">
            <a:extLst>
              <a:ext uri="{FF2B5EF4-FFF2-40B4-BE49-F238E27FC236}">
                <a16:creationId xmlns:a16="http://schemas.microsoft.com/office/drawing/2014/main" id="{06DBA179-5FB6-46EE-8040-6FBF07CC2E6F}"/>
              </a:ext>
            </a:extLst>
          </p:cNvPr>
          <p:cNvGrpSpPr/>
          <p:nvPr/>
        </p:nvGrpSpPr>
        <p:grpSpPr>
          <a:xfrm>
            <a:off x="3236343" y="4673210"/>
            <a:ext cx="1025383" cy="977717"/>
            <a:chOff x="4764493" y="2011355"/>
            <a:chExt cx="1726502" cy="1646245"/>
          </a:xfrm>
        </p:grpSpPr>
        <p:pic>
          <p:nvPicPr>
            <p:cNvPr id="16" name="Picture 2" descr="C:\Users\bstrain\Desktop\untitled.bmp">
              <a:extLst>
                <a:ext uri="{FF2B5EF4-FFF2-40B4-BE49-F238E27FC236}">
                  <a16:creationId xmlns:a16="http://schemas.microsoft.com/office/drawing/2014/main" id="{BD2D6C97-8241-47D3-8A48-993CD125025D}"/>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8666" y="2379504"/>
              <a:ext cx="1079048" cy="1278096"/>
            </a:xfrm>
            <a:prstGeom prst="rect">
              <a:avLst/>
            </a:prstGeom>
            <a:solidFill>
              <a:schemeClr val="bg1"/>
            </a:solidFill>
          </p:spPr>
        </p:pic>
        <p:pic>
          <p:nvPicPr>
            <p:cNvPr id="17" name="Picture 5" descr="C:\Users\bstrain\Desktop\logo.gif">
              <a:extLst>
                <a:ext uri="{FF2B5EF4-FFF2-40B4-BE49-F238E27FC236}">
                  <a16:creationId xmlns:a16="http://schemas.microsoft.com/office/drawing/2014/main" id="{687A7941-7A21-4AD8-9393-0378B352B946}"/>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4493" y="2011355"/>
              <a:ext cx="1726502" cy="363474"/>
            </a:xfrm>
            <a:prstGeom prst="rect">
              <a:avLst/>
            </a:prstGeom>
            <a:solidFill>
              <a:schemeClr val="bg1"/>
            </a:solidFill>
          </p:spPr>
        </p:pic>
      </p:grpSp>
      <p:grpSp>
        <p:nvGrpSpPr>
          <p:cNvPr id="18" name="Group 17">
            <a:extLst>
              <a:ext uri="{FF2B5EF4-FFF2-40B4-BE49-F238E27FC236}">
                <a16:creationId xmlns:a16="http://schemas.microsoft.com/office/drawing/2014/main" id="{50D2A97C-7863-4873-BF2A-61DAC3D07CB9}"/>
              </a:ext>
            </a:extLst>
          </p:cNvPr>
          <p:cNvGrpSpPr/>
          <p:nvPr/>
        </p:nvGrpSpPr>
        <p:grpSpPr>
          <a:xfrm>
            <a:off x="832939" y="4661561"/>
            <a:ext cx="698603" cy="979013"/>
            <a:chOff x="1382152" y="1953456"/>
            <a:chExt cx="1176284" cy="1648426"/>
          </a:xfrm>
        </p:grpSpPr>
        <p:pic>
          <p:nvPicPr>
            <p:cNvPr id="19" name="Picture 108" descr="http://media.biogenidec.com/cs/groups/public/@biib-publicaffairs/documents/images/ucm_002475.jpg">
              <a:extLst>
                <a:ext uri="{FF2B5EF4-FFF2-40B4-BE49-F238E27FC236}">
                  <a16:creationId xmlns:a16="http://schemas.microsoft.com/office/drawing/2014/main" id="{6AA04D8A-DAF1-440B-A6D7-6B41257F4B6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382152" y="2500979"/>
              <a:ext cx="1176284" cy="11009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24">
              <a:extLst>
                <a:ext uri="{FF2B5EF4-FFF2-40B4-BE49-F238E27FC236}">
                  <a16:creationId xmlns:a16="http://schemas.microsoft.com/office/drawing/2014/main" id="{91EF9E87-D187-4E36-B4C5-809DA4437D13}"/>
                </a:ext>
              </a:extLst>
            </p:cNvPr>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6560" y="1953456"/>
              <a:ext cx="1127468" cy="426048"/>
            </a:xfrm>
            <a:prstGeom prst="rect">
              <a:avLst/>
            </a:prstGeom>
            <a:solidFill>
              <a:schemeClr val="bg1"/>
            </a:solidFill>
            <a:ln>
              <a:noFill/>
            </a:ln>
          </p:spPr>
        </p:pic>
      </p:grpSp>
      <p:grpSp>
        <p:nvGrpSpPr>
          <p:cNvPr id="21" name="Group 20">
            <a:extLst>
              <a:ext uri="{FF2B5EF4-FFF2-40B4-BE49-F238E27FC236}">
                <a16:creationId xmlns:a16="http://schemas.microsoft.com/office/drawing/2014/main" id="{6A498B83-1762-44D8-B3F5-A4A9594F6558}"/>
              </a:ext>
            </a:extLst>
          </p:cNvPr>
          <p:cNvGrpSpPr/>
          <p:nvPr/>
        </p:nvGrpSpPr>
        <p:grpSpPr>
          <a:xfrm>
            <a:off x="2048483" y="4647349"/>
            <a:ext cx="867214" cy="1035866"/>
            <a:chOff x="5314950" y="1905000"/>
            <a:chExt cx="1338577" cy="1598899"/>
          </a:xfrm>
        </p:grpSpPr>
        <p:pic>
          <p:nvPicPr>
            <p:cNvPr id="22" name="Picture 2">
              <a:extLst>
                <a:ext uri="{FF2B5EF4-FFF2-40B4-BE49-F238E27FC236}">
                  <a16:creationId xmlns:a16="http://schemas.microsoft.com/office/drawing/2014/main" id="{F87ACF53-DD96-4180-8DE6-3FCEE319B32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4000" y="2392376"/>
              <a:ext cx="1319527" cy="11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14F88051-2C59-485B-B582-DC236397EFD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14950" y="1905000"/>
              <a:ext cx="1314450" cy="60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3" descr="Screen Clipping">
            <a:extLst>
              <a:ext uri="{FF2B5EF4-FFF2-40B4-BE49-F238E27FC236}">
                <a16:creationId xmlns:a16="http://schemas.microsoft.com/office/drawing/2014/main" id="{F5220986-2900-4912-BC32-34A8657933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2831" y="4848369"/>
            <a:ext cx="1091852" cy="802558"/>
          </a:xfrm>
          <a:prstGeom prst="rect">
            <a:avLst/>
          </a:prstGeom>
        </p:spPr>
      </p:pic>
      <p:pic>
        <p:nvPicPr>
          <p:cNvPr id="25" name="Picture 4" descr="Image result for biogen logo">
            <a:extLst>
              <a:ext uri="{FF2B5EF4-FFF2-40B4-BE49-F238E27FC236}">
                <a16:creationId xmlns:a16="http://schemas.microsoft.com/office/drawing/2014/main" id="{A9101F29-7C3A-4977-8BD8-45EBA1138CB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11291" y="1091108"/>
            <a:ext cx="1729068" cy="111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86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3FC6-6BC4-480C-8759-DDB3DE5C50A0}"/>
              </a:ext>
            </a:extLst>
          </p:cNvPr>
          <p:cNvSpPr>
            <a:spLocks noGrp="1"/>
          </p:cNvSpPr>
          <p:nvPr>
            <p:ph type="title"/>
          </p:nvPr>
        </p:nvSpPr>
        <p:spPr>
          <a:xfrm>
            <a:off x="3618247" y="3127426"/>
            <a:ext cx="1748609" cy="603149"/>
          </a:xfrm>
        </p:spPr>
        <p:txBody>
          <a:bodyPr>
            <a:noAutofit/>
          </a:bodyPr>
          <a:lstStyle/>
          <a:p>
            <a:r>
              <a:rPr lang="en-US" sz="6000" dirty="0"/>
              <a:t>Q&amp;A</a:t>
            </a:r>
          </a:p>
        </p:txBody>
      </p:sp>
      <p:sp>
        <p:nvSpPr>
          <p:cNvPr id="4" name="Footer Placeholder 3">
            <a:extLst>
              <a:ext uri="{FF2B5EF4-FFF2-40B4-BE49-F238E27FC236}">
                <a16:creationId xmlns:a16="http://schemas.microsoft.com/office/drawing/2014/main" id="{A7A794D4-F49F-471C-AC92-5C0A44924E8E}"/>
              </a:ext>
            </a:extLst>
          </p:cNvPr>
          <p:cNvSpPr>
            <a:spLocks noGrp="1"/>
          </p:cNvSpPr>
          <p:nvPr>
            <p:ph type="ftr" sz="quarter" idx="3"/>
          </p:nvPr>
        </p:nvSpPr>
        <p:spPr/>
        <p:txBody>
          <a:bodyPr/>
          <a:lstStyle/>
          <a:p>
            <a:r>
              <a:rPr lang="en-GB"/>
              <a:t>© 2019 AVEVA Group plc and its subsidiaries. All rights reserved.</a:t>
            </a:r>
            <a:endParaRPr lang="en-GB" dirty="0"/>
          </a:p>
        </p:txBody>
      </p:sp>
    </p:spTree>
    <p:extLst>
      <p:ext uri="{BB962C8B-B14F-4D97-AF65-F5344CB8AC3E}">
        <p14:creationId xmlns:p14="http://schemas.microsoft.com/office/powerpoint/2010/main" val="167301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E1F0-4853-4A6B-ADBD-F612D2FC4EFE}"/>
              </a:ext>
            </a:extLst>
          </p:cNvPr>
          <p:cNvSpPr>
            <a:spLocks noGrp="1"/>
          </p:cNvSpPr>
          <p:nvPr>
            <p:ph type="title"/>
          </p:nvPr>
        </p:nvSpPr>
        <p:spPr/>
        <p:txBody>
          <a:bodyPr/>
          <a:lstStyle/>
          <a:p>
            <a:r>
              <a:rPr lang="en-US" dirty="0"/>
              <a:t>Avid Solutions</a:t>
            </a:r>
          </a:p>
        </p:txBody>
      </p:sp>
      <p:sp>
        <p:nvSpPr>
          <p:cNvPr id="3" name="Content Placeholder 2">
            <a:extLst>
              <a:ext uri="{FF2B5EF4-FFF2-40B4-BE49-F238E27FC236}">
                <a16:creationId xmlns:a16="http://schemas.microsoft.com/office/drawing/2014/main" id="{2E83C4A3-6277-4D92-910B-6410B66591ED}"/>
              </a:ext>
            </a:extLst>
          </p:cNvPr>
          <p:cNvSpPr>
            <a:spLocks noGrp="1"/>
          </p:cNvSpPr>
          <p:nvPr>
            <p:ph idx="1"/>
          </p:nvPr>
        </p:nvSpPr>
        <p:spPr/>
        <p:txBody>
          <a:bodyPr/>
          <a:lstStyle/>
          <a:p>
            <a:r>
              <a:rPr lang="en-US" dirty="0">
                <a:latin typeface="+mn-lt"/>
              </a:rPr>
              <a:t>Established in 1987 - Three Offices</a:t>
            </a:r>
          </a:p>
          <a:p>
            <a:pPr marL="342900" lvl="1"/>
            <a:r>
              <a:rPr lang="en-US" dirty="0">
                <a:latin typeface="+mn-lt"/>
              </a:rPr>
              <a:t>Winston Salem</a:t>
            </a:r>
          </a:p>
          <a:p>
            <a:pPr marL="342900" lvl="1"/>
            <a:r>
              <a:rPr lang="en-US" dirty="0">
                <a:latin typeface="+mn-lt"/>
              </a:rPr>
              <a:t>Raleigh</a:t>
            </a:r>
          </a:p>
          <a:p>
            <a:pPr marL="342900" lvl="1"/>
            <a:r>
              <a:rPr lang="en-US" dirty="0">
                <a:latin typeface="+mn-lt"/>
              </a:rPr>
              <a:t>São Paulo</a:t>
            </a:r>
          </a:p>
          <a:p>
            <a:r>
              <a:rPr lang="en-US" dirty="0">
                <a:latin typeface="+mn-lt"/>
              </a:rPr>
              <a:t>Over a Millennia of Automation Experience</a:t>
            </a:r>
          </a:p>
          <a:p>
            <a:r>
              <a:rPr lang="en-US" dirty="0">
                <a:latin typeface="+mn-lt"/>
              </a:rPr>
              <a:t>Extensive Upgrade &amp; Migration Experience</a:t>
            </a:r>
          </a:p>
          <a:p>
            <a:r>
              <a:rPr lang="en-US" dirty="0">
                <a:latin typeface="+mn-lt"/>
              </a:rPr>
              <a:t>CSIA Certified Integrator</a:t>
            </a:r>
          </a:p>
          <a:p>
            <a:r>
              <a:rPr lang="en-US" dirty="0">
                <a:latin typeface="+mn-lt"/>
              </a:rPr>
              <a:t>Wonderware Endorsed System Integrator </a:t>
            </a:r>
          </a:p>
        </p:txBody>
      </p:sp>
      <p:sp>
        <p:nvSpPr>
          <p:cNvPr id="4" name="Footer Placeholder 3">
            <a:extLst>
              <a:ext uri="{FF2B5EF4-FFF2-40B4-BE49-F238E27FC236}">
                <a16:creationId xmlns:a16="http://schemas.microsoft.com/office/drawing/2014/main" id="{904F4AFC-223F-4F4B-AA46-BE20946DADAB}"/>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5" name="Text Placeholder 4">
            <a:extLst>
              <a:ext uri="{FF2B5EF4-FFF2-40B4-BE49-F238E27FC236}">
                <a16:creationId xmlns:a16="http://schemas.microsoft.com/office/drawing/2014/main" id="{0E7875D0-08BA-42B1-AF47-56BAAC02E6D7}"/>
              </a:ext>
            </a:extLst>
          </p:cNvPr>
          <p:cNvSpPr>
            <a:spLocks noGrp="1"/>
          </p:cNvSpPr>
          <p:nvPr>
            <p:ph type="body" sz="quarter" idx="13"/>
          </p:nvPr>
        </p:nvSpPr>
        <p:spPr/>
        <p:txBody>
          <a:bodyPr/>
          <a:lstStyle/>
          <a:p>
            <a:r>
              <a:rPr lang="en-US" dirty="0"/>
              <a:t>Systems Integrator</a:t>
            </a:r>
          </a:p>
        </p:txBody>
      </p:sp>
      <p:pic>
        <p:nvPicPr>
          <p:cNvPr id="6" name="Picture 5" descr="AdobeStock_256468553 [Converted].ai @ 193.53% (RGB/GPU Preview) ">
            <a:extLst>
              <a:ext uri="{FF2B5EF4-FFF2-40B4-BE49-F238E27FC236}">
                <a16:creationId xmlns:a16="http://schemas.microsoft.com/office/drawing/2014/main" id="{C75724B5-8572-44E4-ACAF-B02798629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1" t="11528" r="26602" b="6426"/>
          <a:stretch/>
        </p:blipFill>
        <p:spPr>
          <a:xfrm>
            <a:off x="5058562" y="2304287"/>
            <a:ext cx="3523376" cy="2360252"/>
          </a:xfrm>
          <a:prstGeom prst="rect">
            <a:avLst/>
          </a:prstGeom>
          <a:blipFill>
            <a:blip r:embed="rId4">
              <a:alphaModFix amt="62000"/>
            </a:blip>
            <a:stretch>
              <a:fillRect/>
            </a:stretch>
          </a:blipFill>
        </p:spPr>
      </p:pic>
    </p:spTree>
    <p:extLst>
      <p:ext uri="{BB962C8B-B14F-4D97-AF65-F5344CB8AC3E}">
        <p14:creationId xmlns:p14="http://schemas.microsoft.com/office/powerpoint/2010/main" val="62416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Legacy System and Project Objectives</a:t>
            </a:r>
          </a:p>
        </p:txBody>
      </p:sp>
      <p:sp>
        <p:nvSpPr>
          <p:cNvPr id="5" name="Subtitle 4"/>
          <p:cNvSpPr>
            <a:spLocks noGrp="1"/>
          </p:cNvSpPr>
          <p:nvPr>
            <p:ph type="subTitle" idx="1"/>
          </p:nvPr>
        </p:nvSpPr>
        <p:spPr/>
        <p:txBody>
          <a:bodyPr/>
          <a:lstStyle/>
          <a:p>
            <a:r>
              <a:rPr lang="en-US" dirty="0"/>
              <a:t>Roadmap to improved operations through strategic Solutions</a:t>
            </a:r>
          </a:p>
        </p:txBody>
      </p:sp>
    </p:spTree>
    <p:extLst>
      <p:ext uri="{BB962C8B-B14F-4D97-AF65-F5344CB8AC3E}">
        <p14:creationId xmlns:p14="http://schemas.microsoft.com/office/powerpoint/2010/main" val="241455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C1A96-F4E1-4077-AF11-6F26F0C4A0EF}"/>
              </a:ext>
            </a:extLst>
          </p:cNvPr>
          <p:cNvSpPr/>
          <p:nvPr/>
        </p:nvSpPr>
        <p:spPr>
          <a:xfrm>
            <a:off x="7386506" y="1158790"/>
            <a:ext cx="1195431" cy="963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EF6E6F3-8312-4298-B8EE-BC2D32B28DE7}"/>
              </a:ext>
            </a:extLst>
          </p:cNvPr>
          <p:cNvSpPr>
            <a:spLocks noGrp="1"/>
          </p:cNvSpPr>
          <p:nvPr>
            <p:ph type="title"/>
          </p:nvPr>
        </p:nvSpPr>
        <p:spPr/>
        <p:txBody>
          <a:bodyPr/>
          <a:lstStyle/>
          <a:p>
            <a:r>
              <a:rPr lang="en-US" dirty="0"/>
              <a:t>Project Overview</a:t>
            </a:r>
          </a:p>
        </p:txBody>
      </p:sp>
      <p:sp>
        <p:nvSpPr>
          <p:cNvPr id="4" name="Footer Placeholder 3">
            <a:extLst>
              <a:ext uri="{FF2B5EF4-FFF2-40B4-BE49-F238E27FC236}">
                <a16:creationId xmlns:a16="http://schemas.microsoft.com/office/drawing/2014/main" id="{650CBC32-BA63-46CB-8A1D-280176A44807}"/>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5" name="Content Placeholder 4">
            <a:extLst>
              <a:ext uri="{FF2B5EF4-FFF2-40B4-BE49-F238E27FC236}">
                <a16:creationId xmlns:a16="http://schemas.microsoft.com/office/drawing/2014/main" id="{CEC72724-5302-481E-BAB1-F7A4836BF082}"/>
              </a:ext>
            </a:extLst>
          </p:cNvPr>
          <p:cNvSpPr>
            <a:spLocks noGrp="1"/>
          </p:cNvSpPr>
          <p:nvPr>
            <p:ph sz="quarter" idx="14"/>
          </p:nvPr>
        </p:nvSpPr>
        <p:spPr>
          <a:xfrm>
            <a:off x="4751131" y="2655311"/>
            <a:ext cx="4014203" cy="1774334"/>
          </a:xfrm>
        </p:spPr>
        <p:txBody>
          <a:bodyPr/>
          <a:lstStyle/>
          <a:p>
            <a:pPr marL="512064" indent="-285750">
              <a:buFont typeface="Arial" panose="020B0604020202020204" pitchFamily="34" charset="0"/>
              <a:buChar char="•"/>
            </a:pPr>
            <a:r>
              <a:rPr lang="en-US" sz="1400" dirty="0">
                <a:solidFill>
                  <a:schemeClr val="tx1"/>
                </a:solidFill>
                <a:latin typeface="+mn-lt"/>
              </a:rPr>
              <a:t>Asset Management (custom built)</a:t>
            </a:r>
          </a:p>
          <a:p>
            <a:pPr marL="512064" indent="-285750">
              <a:buFont typeface="Arial" panose="020B0604020202020204" pitchFamily="34" charset="0"/>
              <a:buChar char="•"/>
            </a:pPr>
            <a:r>
              <a:rPr lang="en-US" sz="1400" dirty="0">
                <a:solidFill>
                  <a:schemeClr val="tx1"/>
                </a:solidFill>
                <a:latin typeface="+mn-lt"/>
              </a:rPr>
              <a:t>Operator interfaces (System Platform 3.0 SP2 / InTouch)</a:t>
            </a:r>
          </a:p>
          <a:p>
            <a:pPr marL="512064" indent="-285750">
              <a:buFont typeface="Arial" panose="020B0604020202020204" pitchFamily="34" charset="0"/>
              <a:buChar char="•"/>
            </a:pPr>
            <a:r>
              <a:rPr lang="en-US" sz="1400" dirty="0">
                <a:solidFill>
                  <a:schemeClr val="tx1"/>
                </a:solidFill>
                <a:latin typeface="+mn-lt"/>
              </a:rPr>
              <a:t>Recipe Management (FMO)</a:t>
            </a:r>
          </a:p>
          <a:p>
            <a:pPr marL="512064" indent="-285750">
              <a:buFont typeface="Arial" panose="020B0604020202020204" pitchFamily="34" charset="0"/>
              <a:buChar char="•"/>
            </a:pPr>
            <a:r>
              <a:rPr lang="en-US" sz="1400" dirty="0">
                <a:solidFill>
                  <a:schemeClr val="tx1"/>
                </a:solidFill>
                <a:latin typeface="+mn-lt"/>
              </a:rPr>
              <a:t>Batch Reporting (PEM, SSRS)</a:t>
            </a:r>
          </a:p>
        </p:txBody>
      </p:sp>
      <p:sp>
        <p:nvSpPr>
          <p:cNvPr id="6" name="Text Placeholder 5">
            <a:extLst>
              <a:ext uri="{FF2B5EF4-FFF2-40B4-BE49-F238E27FC236}">
                <a16:creationId xmlns:a16="http://schemas.microsoft.com/office/drawing/2014/main" id="{69E6AEAD-ADE2-4B5B-847F-634932C51F1C}"/>
              </a:ext>
            </a:extLst>
          </p:cNvPr>
          <p:cNvSpPr>
            <a:spLocks noGrp="1"/>
          </p:cNvSpPr>
          <p:nvPr>
            <p:ph type="body" sz="quarter" idx="13"/>
          </p:nvPr>
        </p:nvSpPr>
        <p:spPr/>
        <p:txBody>
          <a:bodyPr/>
          <a:lstStyle/>
          <a:p>
            <a:r>
              <a:rPr lang="en-US" dirty="0"/>
              <a:t>Legacy System</a:t>
            </a:r>
          </a:p>
        </p:txBody>
      </p:sp>
      <p:sp>
        <p:nvSpPr>
          <p:cNvPr id="7" name="Content Placeholder 4">
            <a:extLst>
              <a:ext uri="{FF2B5EF4-FFF2-40B4-BE49-F238E27FC236}">
                <a16:creationId xmlns:a16="http://schemas.microsoft.com/office/drawing/2014/main" id="{AFDD3856-F2A1-4D90-9AE6-B58800463DB7}"/>
              </a:ext>
            </a:extLst>
          </p:cNvPr>
          <p:cNvSpPr>
            <a:spLocks noGrp="1"/>
          </p:cNvSpPr>
          <p:nvPr>
            <p:ph idx="1"/>
          </p:nvPr>
        </p:nvSpPr>
        <p:spPr>
          <a:xfrm>
            <a:off x="378000" y="2655310"/>
            <a:ext cx="4011930" cy="2145548"/>
          </a:xfrm>
          <a:prstGeom prst="rect">
            <a:avLst/>
          </a:prstGeom>
        </p:spPr>
        <p:txBody>
          <a:bodyPr vert="horz" lIns="68580" tIns="34290" rIns="68580" bIns="3429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Between 2007 and 2009 a greenfield Parental Filling facility was built in Research Triangle Park.  Avid Solutions was picked as the automation integrator for this project, named Parenteral Control System (PARCS)</a:t>
            </a:r>
          </a:p>
          <a:p>
            <a:r>
              <a:rPr lang="en-US" sz="1500" dirty="0"/>
              <a:t>The system was comprised of:</a:t>
            </a:r>
          </a:p>
          <a:p>
            <a:r>
              <a:rPr lang="en-US" sz="1500" dirty="0"/>
              <a:t>Batch Management (custom built)</a:t>
            </a:r>
          </a:p>
          <a:p>
            <a:pPr marL="0" indent="0">
              <a:buNone/>
            </a:pPr>
            <a:endParaRPr lang="en-US" dirty="0">
              <a:latin typeface="Abadi Extra Light" panose="020B0204020104020204" pitchFamily="34" charset="0"/>
            </a:endParaRPr>
          </a:p>
        </p:txBody>
      </p:sp>
      <p:pic>
        <p:nvPicPr>
          <p:cNvPr id="8" name="Picture 7" descr="Screen Clipping">
            <a:extLst>
              <a:ext uri="{FF2B5EF4-FFF2-40B4-BE49-F238E27FC236}">
                <a16:creationId xmlns:a16="http://schemas.microsoft.com/office/drawing/2014/main" id="{3610B617-A177-4714-B6D1-7D92B77DE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758" y="1226723"/>
            <a:ext cx="1057391" cy="820390"/>
          </a:xfrm>
          <a:prstGeom prst="rect">
            <a:avLst/>
          </a:prstGeom>
        </p:spPr>
      </p:pic>
    </p:spTree>
    <p:extLst>
      <p:ext uri="{BB962C8B-B14F-4D97-AF65-F5344CB8AC3E}">
        <p14:creationId xmlns:p14="http://schemas.microsoft.com/office/powerpoint/2010/main" val="53353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0"/>
            <a:r>
              <a:rPr lang="en-US" dirty="0"/>
              <a:t>Increase supportability and scalability</a:t>
            </a:r>
          </a:p>
          <a:p>
            <a:pPr lvl="0"/>
            <a:r>
              <a:rPr lang="en-US" dirty="0"/>
              <a:t>Increase redundancy in hardware</a:t>
            </a:r>
          </a:p>
          <a:p>
            <a:pPr lvl="0"/>
            <a:r>
              <a:rPr lang="en-US" dirty="0"/>
              <a:t>Decrease production downtime for failures/maintenance</a:t>
            </a:r>
          </a:p>
          <a:p>
            <a:pPr lvl="0"/>
            <a:r>
              <a:rPr lang="en-US" dirty="0"/>
              <a:t>Create Automated backups for completed Disaster Recovery</a:t>
            </a:r>
          </a:p>
          <a:p>
            <a:r>
              <a:rPr lang="en-US" dirty="0"/>
              <a:t>Ability to upgrade/replace hardware in real-time</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3254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3BDCB4-AF3E-4974-B056-3330824D22C6}"/>
              </a:ext>
            </a:extLst>
          </p:cNvPr>
          <p:cNvSpPr/>
          <p:nvPr/>
        </p:nvSpPr>
        <p:spPr>
          <a:xfrm>
            <a:off x="7419964" y="956731"/>
            <a:ext cx="1395705" cy="107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FF35208-3A79-42BE-BB99-333CA3055058}"/>
              </a:ext>
            </a:extLst>
          </p:cNvPr>
          <p:cNvSpPr>
            <a:spLocks noGrp="1"/>
          </p:cNvSpPr>
          <p:nvPr>
            <p:ph type="title"/>
          </p:nvPr>
        </p:nvSpPr>
        <p:spPr/>
        <p:txBody>
          <a:bodyPr/>
          <a:lstStyle/>
          <a:p>
            <a:r>
              <a:rPr lang="en-US" dirty="0"/>
              <a:t>Hardware: Issue</a:t>
            </a:r>
          </a:p>
        </p:txBody>
      </p:sp>
      <p:sp>
        <p:nvSpPr>
          <p:cNvPr id="3" name="Content Placeholder 2">
            <a:extLst>
              <a:ext uri="{FF2B5EF4-FFF2-40B4-BE49-F238E27FC236}">
                <a16:creationId xmlns:a16="http://schemas.microsoft.com/office/drawing/2014/main" id="{6BBD3DE0-99BA-4047-95D0-22DF655F28ED}"/>
              </a:ext>
            </a:extLst>
          </p:cNvPr>
          <p:cNvSpPr>
            <a:spLocks noGrp="1"/>
          </p:cNvSpPr>
          <p:nvPr>
            <p:ph idx="1"/>
          </p:nvPr>
        </p:nvSpPr>
        <p:spPr/>
        <p:txBody>
          <a:bodyPr/>
          <a:lstStyle/>
          <a:p>
            <a:r>
              <a:rPr lang="en-US" sz="1500" dirty="0"/>
              <a:t>Existing server hardware was 10+ years old</a:t>
            </a:r>
          </a:p>
          <a:p>
            <a:r>
              <a:rPr lang="en-US" sz="1500" dirty="0"/>
              <a:t>Obsoleted hardware including servers and individual components</a:t>
            </a:r>
          </a:p>
          <a:p>
            <a:pPr lvl="1"/>
            <a:r>
              <a:rPr lang="en-US" dirty="0"/>
              <a:t>Power supplies</a:t>
            </a:r>
          </a:p>
          <a:p>
            <a:pPr lvl="1"/>
            <a:r>
              <a:rPr lang="en-US" dirty="0"/>
              <a:t>Hard drives</a:t>
            </a:r>
          </a:p>
          <a:p>
            <a:r>
              <a:rPr lang="en-US" sz="1500" dirty="0"/>
              <a:t>No hardware redundancy</a:t>
            </a:r>
          </a:p>
          <a:p>
            <a:r>
              <a:rPr lang="en-US" sz="1500" dirty="0"/>
              <a:t>Consumes multiple server racks</a:t>
            </a:r>
          </a:p>
        </p:txBody>
      </p:sp>
      <p:sp>
        <p:nvSpPr>
          <p:cNvPr id="4" name="Footer Placeholder 3">
            <a:extLst>
              <a:ext uri="{FF2B5EF4-FFF2-40B4-BE49-F238E27FC236}">
                <a16:creationId xmlns:a16="http://schemas.microsoft.com/office/drawing/2014/main" id="{80F2773B-79CD-4F42-BC13-9C7FE8EE0AE5}"/>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E827D1A2-E24A-4013-B479-1EFE8C6BA76C}"/>
              </a:ext>
            </a:extLst>
          </p:cNvPr>
          <p:cNvSpPr>
            <a:spLocks noGrp="1"/>
          </p:cNvSpPr>
          <p:nvPr>
            <p:ph type="body" sz="quarter" idx="13"/>
          </p:nvPr>
        </p:nvSpPr>
        <p:spPr/>
        <p:txBody>
          <a:bodyPr/>
          <a:lstStyle/>
          <a:p>
            <a:r>
              <a:rPr lang="en-US" dirty="0"/>
              <a:t>Existing Problems</a:t>
            </a:r>
          </a:p>
        </p:txBody>
      </p:sp>
      <p:pic>
        <p:nvPicPr>
          <p:cNvPr id="7" name="Picture 6" descr="Screen Clipping">
            <a:extLst>
              <a:ext uri="{FF2B5EF4-FFF2-40B4-BE49-F238E27FC236}">
                <a16:creationId xmlns:a16="http://schemas.microsoft.com/office/drawing/2014/main" id="{D937A3DF-CEBC-4798-B7C7-DB2FB19BD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651" y="1018465"/>
            <a:ext cx="1287683" cy="946109"/>
          </a:xfrm>
          <a:prstGeom prst="rect">
            <a:avLst/>
          </a:prstGeom>
        </p:spPr>
      </p:pic>
      <p:pic>
        <p:nvPicPr>
          <p:cNvPr id="14340" name="Picture 4" descr="Image result for mess server rack">
            <a:extLst>
              <a:ext uri="{FF2B5EF4-FFF2-40B4-BE49-F238E27FC236}">
                <a16:creationId xmlns:a16="http://schemas.microsoft.com/office/drawing/2014/main" id="{79990056-FBD1-4DDA-8D60-AD19474ED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459" y="2304289"/>
            <a:ext cx="3307358" cy="24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6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492A72-D957-4FE2-AAD8-BF86C94826C7}"/>
              </a:ext>
            </a:extLst>
          </p:cNvPr>
          <p:cNvSpPr/>
          <p:nvPr/>
        </p:nvSpPr>
        <p:spPr>
          <a:xfrm>
            <a:off x="6882786" y="907584"/>
            <a:ext cx="1882548" cy="110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A5E9380-0D29-4DAC-A293-AECFD10B4CF3}"/>
              </a:ext>
            </a:extLst>
          </p:cNvPr>
          <p:cNvSpPr>
            <a:spLocks noGrp="1"/>
          </p:cNvSpPr>
          <p:nvPr>
            <p:ph type="title"/>
          </p:nvPr>
        </p:nvSpPr>
        <p:spPr/>
        <p:txBody>
          <a:bodyPr/>
          <a:lstStyle/>
          <a:p>
            <a:r>
              <a:rPr lang="en-US" dirty="0"/>
              <a:t>Batch Software: Issue</a:t>
            </a:r>
          </a:p>
        </p:txBody>
      </p:sp>
      <p:sp>
        <p:nvSpPr>
          <p:cNvPr id="4" name="Footer Placeholder 3">
            <a:extLst>
              <a:ext uri="{FF2B5EF4-FFF2-40B4-BE49-F238E27FC236}">
                <a16:creationId xmlns:a16="http://schemas.microsoft.com/office/drawing/2014/main" id="{417B0FCC-B43E-4071-B91F-59329654856E}"/>
              </a:ext>
            </a:extLst>
          </p:cNvPr>
          <p:cNvSpPr>
            <a:spLocks noGrp="1"/>
          </p:cNvSpPr>
          <p:nvPr>
            <p:ph type="ftr" sz="quarter" idx="3"/>
          </p:nvPr>
        </p:nvSpPr>
        <p:spPr/>
        <p:txBody>
          <a:bodyPr/>
          <a:lstStyle/>
          <a:p>
            <a:r>
              <a:rPr lang="en-GB"/>
              <a:t>© 2019 AVEVA Group plc and its subsidiaries. All rights reserved.</a:t>
            </a:r>
            <a:endParaRPr lang="en-GB" dirty="0"/>
          </a:p>
        </p:txBody>
      </p:sp>
      <p:sp>
        <p:nvSpPr>
          <p:cNvPr id="6" name="Text Placeholder 5">
            <a:extLst>
              <a:ext uri="{FF2B5EF4-FFF2-40B4-BE49-F238E27FC236}">
                <a16:creationId xmlns:a16="http://schemas.microsoft.com/office/drawing/2014/main" id="{1031C815-5B14-4752-A41F-A3300DCCE5F6}"/>
              </a:ext>
            </a:extLst>
          </p:cNvPr>
          <p:cNvSpPr>
            <a:spLocks noGrp="1"/>
          </p:cNvSpPr>
          <p:nvPr>
            <p:ph type="body" sz="quarter" idx="13"/>
          </p:nvPr>
        </p:nvSpPr>
        <p:spPr/>
        <p:txBody>
          <a:bodyPr/>
          <a:lstStyle/>
          <a:p>
            <a:r>
              <a:rPr lang="en-US" dirty="0"/>
              <a:t>Existing Problems</a:t>
            </a:r>
          </a:p>
        </p:txBody>
      </p:sp>
      <p:sp>
        <p:nvSpPr>
          <p:cNvPr id="7" name="Content Placeholder 4">
            <a:extLst>
              <a:ext uri="{FF2B5EF4-FFF2-40B4-BE49-F238E27FC236}">
                <a16:creationId xmlns:a16="http://schemas.microsoft.com/office/drawing/2014/main" id="{AFDD3856-F2A1-4D90-9AE6-B58800463DB7}"/>
              </a:ext>
            </a:extLst>
          </p:cNvPr>
          <p:cNvSpPr>
            <a:spLocks noGrp="1"/>
          </p:cNvSpPr>
          <p:nvPr>
            <p:ph idx="1"/>
          </p:nvPr>
        </p:nvSpPr>
        <p:spPr>
          <a:prstGeom prst="rect">
            <a:avLst/>
          </a:prstGeom>
        </p:spPr>
        <p:txBody>
          <a:bodyPr vert="horz" lIns="68580" tIns="34290" rIns="68580" bIns="34290" rtlCol="0" anchor="t"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original solution consisted of a code within a ControlLogix PLC and used Wonderware’s Sequencing Objects to create a very complex batch engine.  Over time, several issues with this solution became apparent. </a:t>
            </a:r>
          </a:p>
          <a:p>
            <a:r>
              <a:rPr lang="en-US" dirty="0"/>
              <a:t>Difficult for Biogen to update and or support</a:t>
            </a:r>
          </a:p>
          <a:p>
            <a:r>
              <a:rPr lang="en-US" dirty="0"/>
              <a:t>Lacking standard documentation, training new employee’s on use or maintenance of the system was prohibitive</a:t>
            </a:r>
          </a:p>
          <a:p>
            <a:r>
              <a:rPr lang="en-US" dirty="0"/>
              <a:t>Not supportable by Wonderware</a:t>
            </a:r>
          </a:p>
          <a:p>
            <a:endParaRPr lang="en-US" dirty="0">
              <a:latin typeface="Abadi Extra Light" panose="020B0204020104020204" pitchFamily="34" charset="0"/>
            </a:endParaRPr>
          </a:p>
          <a:p>
            <a:endParaRPr lang="en-US" dirty="0">
              <a:latin typeface="Abadi Extra Light" panose="020B0204020104020204" pitchFamily="34" charset="0"/>
            </a:endParaRPr>
          </a:p>
        </p:txBody>
      </p:sp>
      <p:pic>
        <p:nvPicPr>
          <p:cNvPr id="3074" name="Picture 2" descr="Image result for wonderware inbatch">
            <a:extLst>
              <a:ext uri="{FF2B5EF4-FFF2-40B4-BE49-F238E27FC236}">
                <a16:creationId xmlns:a16="http://schemas.microsoft.com/office/drawing/2014/main" id="{EE4C8184-6E8A-4B40-9BA6-50C637F15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407" y="971726"/>
            <a:ext cx="1740782" cy="98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10;&#10;Description automatically generated">
            <a:extLst>
              <a:ext uri="{FF2B5EF4-FFF2-40B4-BE49-F238E27FC236}">
                <a16:creationId xmlns:a16="http://schemas.microsoft.com/office/drawing/2014/main" id="{04C86684-2BCD-42F8-99E2-01B86E72B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072" y="2340976"/>
            <a:ext cx="3603069" cy="2885870"/>
          </a:xfrm>
          <a:prstGeom prst="rect">
            <a:avLst/>
          </a:prstGeom>
        </p:spPr>
      </p:pic>
    </p:spTree>
    <p:extLst>
      <p:ext uri="{BB962C8B-B14F-4D97-AF65-F5344CB8AC3E}">
        <p14:creationId xmlns:p14="http://schemas.microsoft.com/office/powerpoint/2010/main" val="4037415067"/>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814FED9B6E5142BE2558D8A88F5EB5" ma:contentTypeVersion="10" ma:contentTypeDescription="Create a new document." ma:contentTypeScope="" ma:versionID="06a49ad1efc7a8bddb33cd3e51dd2b80">
  <xsd:schema xmlns:xsd="http://www.w3.org/2001/XMLSchema" xmlns:xs="http://www.w3.org/2001/XMLSchema" xmlns:p="http://schemas.microsoft.com/office/2006/metadata/properties" xmlns:ns3="53b7ea6a-4d6b-45ef-aff1-cb9ba898e0ad" targetNamespace="http://schemas.microsoft.com/office/2006/metadata/properties" ma:root="true" ma:fieldsID="71c243cd9885b69b6ac7526f8f8c542e" ns3:_="">
    <xsd:import namespace="53b7ea6a-4d6b-45ef-aff1-cb9ba898e0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7ea6a-4d6b-45ef-aff1-cb9ba898e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0E813-E558-47CC-A4AA-5F881109540C}">
  <ds:schemaRefs>
    <ds:schemaRef ds:uri="http://schemas.microsoft.com/sharepoint/v3/contenttype/forms"/>
  </ds:schemaRefs>
</ds:datastoreItem>
</file>

<file path=customXml/itemProps2.xml><?xml version="1.0" encoding="utf-8"?>
<ds:datastoreItem xmlns:ds="http://schemas.openxmlformats.org/officeDocument/2006/customXml" ds:itemID="{19EA5BD9-7388-4A36-A4CB-F23794DED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7ea6a-4d6b-45ef-aff1-cb9ba898e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F05969-C581-4694-8C17-DB40BFF8B3E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3b7ea6a-4d6b-45ef-aff1-cb9ba898e0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ispe-power-point-template (1)</Template>
  <TotalTime>25</TotalTime>
  <Words>1331</Words>
  <Application>Microsoft Office PowerPoint</Application>
  <PresentationFormat>On-screen Show (4:3)</PresentationFormat>
  <Paragraphs>202</Paragraphs>
  <Slides>30</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Abadi Extra Light</vt:lpstr>
      <vt:lpstr>Arial</vt:lpstr>
      <vt:lpstr>Calibri</vt:lpstr>
      <vt:lpstr>ispe-power-point-template (1)</vt:lpstr>
      <vt:lpstr>ISPE section</vt:lpstr>
      <vt:lpstr>ISPE content</vt:lpstr>
      <vt:lpstr>Control System Virtualization- Minimizing Validation Impact at Biogen</vt:lpstr>
      <vt:lpstr>Speakers</vt:lpstr>
      <vt:lpstr>Biogen</vt:lpstr>
      <vt:lpstr>Avid Solutions</vt:lpstr>
      <vt:lpstr>Legacy System and Project Objectives</vt:lpstr>
      <vt:lpstr>Project Overview</vt:lpstr>
      <vt:lpstr>PowerPoint Presentation</vt:lpstr>
      <vt:lpstr>Hardware: Issue</vt:lpstr>
      <vt:lpstr>Batch Software: Issue</vt:lpstr>
      <vt:lpstr>MES: Issue Summary</vt:lpstr>
      <vt:lpstr>Production Events Module: Issue</vt:lpstr>
      <vt:lpstr>Recipe Management: Issue Summary</vt:lpstr>
      <vt:lpstr>Production Simulation: Issue</vt:lpstr>
      <vt:lpstr>Upgraded Solution</vt:lpstr>
      <vt:lpstr>PowerPoint Presentation</vt:lpstr>
      <vt:lpstr>Wonderware Upgrade Overview</vt:lpstr>
      <vt:lpstr>Hardware: Upgrade Solution - Virtualization</vt:lpstr>
      <vt:lpstr>Virtualization: Benefits</vt:lpstr>
      <vt:lpstr>Batch Software: Upgrade Solution - InBatch</vt:lpstr>
      <vt:lpstr>InBatch Benefits</vt:lpstr>
      <vt:lpstr>MES: Upgrade Solution – MES Operations </vt:lpstr>
      <vt:lpstr>MES Operations Benefits</vt:lpstr>
      <vt:lpstr>PEM Module: Upgrade Solution – OCO</vt:lpstr>
      <vt:lpstr>Operations Capability Object: Benefits </vt:lpstr>
      <vt:lpstr>Recipe Management: Upgrade Solution – Recipe Manager Plus</vt:lpstr>
      <vt:lpstr>Recipe Manager Plus: Benefits</vt:lpstr>
      <vt:lpstr>Production Simulation: OI Sim</vt:lpstr>
      <vt:lpstr>Production Simulation: OI Sim - Benefits</vt:lpstr>
      <vt:lpstr>Conclusion</vt:lpstr>
      <vt:lpstr>Q&amp;A</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Jon Thompson</cp:lastModifiedBy>
  <cp:revision>2</cp:revision>
  <dcterms:created xsi:type="dcterms:W3CDTF">2017-01-20T19:50:04Z</dcterms:created>
  <dcterms:modified xsi:type="dcterms:W3CDTF">2020-02-18T16:20:02Z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0x0101005D814FED9B6E5142BE2558D8A88F5EB5</vt:lpwstr>
  </property>
</Properties>
</file>