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4" r:id="rId6"/>
  </p:sldMasterIdLst>
  <p:notesMasterIdLst>
    <p:notesMasterId r:id="rId28"/>
  </p:notesMasterIdLst>
  <p:sldIdLst>
    <p:sldId id="263" r:id="rId7"/>
    <p:sldId id="264" r:id="rId8"/>
    <p:sldId id="265" r:id="rId9"/>
    <p:sldId id="266" r:id="rId10"/>
    <p:sldId id="278" r:id="rId11"/>
    <p:sldId id="2211" r:id="rId12"/>
    <p:sldId id="2215" r:id="rId13"/>
    <p:sldId id="272" r:id="rId14"/>
    <p:sldId id="2219" r:id="rId15"/>
    <p:sldId id="2218" r:id="rId16"/>
    <p:sldId id="2220" r:id="rId17"/>
    <p:sldId id="257" r:id="rId18"/>
    <p:sldId id="258" r:id="rId19"/>
    <p:sldId id="259" r:id="rId20"/>
    <p:sldId id="260" r:id="rId21"/>
    <p:sldId id="261" r:id="rId22"/>
    <p:sldId id="2225" r:id="rId23"/>
    <p:sldId id="262" r:id="rId24"/>
    <p:sldId id="2221" r:id="rId25"/>
    <p:sldId id="2223" r:id="rId26"/>
    <p:sldId id="222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e Anderson" initials="KA" lastIdx="2" clrIdx="0">
    <p:extLst>
      <p:ext uri="{19B8F6BF-5375-455C-9EA6-DF929625EA0E}">
        <p15:presenceInfo xmlns:p15="http://schemas.microsoft.com/office/powerpoint/2012/main" userId="S::kyle.anderson@biogen.com::ed8d0015-4e72-472d-94db-493c120cf7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764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1A949-F336-41F7-9AB9-75500008B8B6}" v="46" dt="2020-02-20T15:37:04.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sorterViewPr>
    <p:cViewPr>
      <p:scale>
        <a:sx n="100" d="100"/>
        <a:sy n="100" d="100"/>
      </p:scale>
      <p:origin x="0" y="-5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D662B-3E32-40E4-8F21-5F2C8D1CD074}" type="datetimeFigureOut">
              <a:rPr lang="en-US" smtClean="0"/>
              <a:t>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23D54-4C01-4C40-A157-9C13A16FE358}" type="slidenum">
              <a:rPr lang="en-US" smtClean="0"/>
              <a:t>‹#›</a:t>
            </a:fld>
            <a:endParaRPr lang="en-US"/>
          </a:p>
        </p:txBody>
      </p:sp>
    </p:spTree>
    <p:extLst>
      <p:ext uri="{BB962C8B-B14F-4D97-AF65-F5344CB8AC3E}">
        <p14:creationId xmlns:p14="http://schemas.microsoft.com/office/powerpoint/2010/main" val="3760970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2402-09D2-934C-BBA3-31A094AFFF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89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2402-09D2-934C-BBA3-31A094AFFF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6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2402-09D2-934C-BBA3-31A094AFFF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18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2402-09D2-934C-BBA3-31A094AFFF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68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2402-09D2-934C-BBA3-31A094AFFF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15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2402-09D2-934C-BBA3-31A094AFFF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64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there was a top down directive to implement Recipe Driven Operations across Biogen.  This evolved into two initiatives.  The first is to standardize manufacturing systems for the execution of product recipes and the second is to modernize our tech transfer process to utilize standardized recipe management tools.</a:t>
            </a:r>
          </a:p>
          <a:p>
            <a:endParaRPr lang="en-US" dirty="0"/>
          </a:p>
          <a:p>
            <a:r>
              <a:rPr lang="en-US" dirty="0"/>
              <a:t>Large product portfolio</a:t>
            </a:r>
          </a:p>
          <a:p>
            <a:r>
              <a:rPr lang="en-US" dirty="0"/>
              <a:t>	About dozen products on the market</a:t>
            </a:r>
          </a:p>
          <a:p>
            <a:r>
              <a:rPr lang="en-US" dirty="0"/>
              <a:t>	Clinical products in manufacturing</a:t>
            </a:r>
          </a:p>
          <a:p>
            <a:r>
              <a:rPr lang="en-US" dirty="0"/>
              <a:t>	Partner products</a:t>
            </a:r>
          </a:p>
          <a:p>
            <a:r>
              <a:rPr lang="en-US" dirty="0"/>
              <a:t>	Manufactured at multiple facilities including in CMO partners</a:t>
            </a:r>
          </a:p>
          <a:p>
            <a:r>
              <a:rPr lang="en-US" dirty="0"/>
              <a:t>Accelerated knowledge transfer</a:t>
            </a:r>
          </a:p>
          <a:p>
            <a:r>
              <a:rPr lang="en-US" dirty="0"/>
              <a:t>	Speed to market and clinic is critical</a:t>
            </a:r>
          </a:p>
          <a:p>
            <a:r>
              <a:rPr lang="en-US" dirty="0"/>
              <a:t>	Highly utilized plants with tight production schedules requiring multiple tech transfers every year</a:t>
            </a:r>
          </a:p>
          <a:p>
            <a:r>
              <a:rPr lang="en-US" dirty="0"/>
              <a:t>	Typical tech transfer is about 6 months</a:t>
            </a:r>
          </a:p>
          <a:p>
            <a:r>
              <a:rPr lang="en-US" dirty="0"/>
              <a:t>Custom tools to manage knowledge in Word documents and Excel spreadsheets developed over time because no standard alternative.  </a:t>
            </a:r>
          </a:p>
          <a:p>
            <a:r>
              <a:rPr lang="en-US" dirty="0"/>
              <a:t>	Knowledge still retained as tribal knowledge.  </a:t>
            </a:r>
          </a:p>
          <a:p>
            <a:r>
              <a:rPr lang="en-US" dirty="0"/>
              <a:t>	What about data integrity requirements</a:t>
            </a:r>
          </a:p>
          <a:p>
            <a:r>
              <a:rPr lang="en-US" dirty="0"/>
              <a:t>How are differences in site capabilities accounted for when products are moved between sites?</a:t>
            </a:r>
          </a:p>
          <a:p>
            <a:r>
              <a:rPr lang="en-US" dirty="0"/>
              <a:t>	How do recipes need to be adapted to account for different equipment and procedures?</a:t>
            </a:r>
          </a:p>
          <a:p>
            <a:r>
              <a:rPr lang="en-US" dirty="0"/>
              <a:t>Partners have different expectations about content and format of product information.  	</a:t>
            </a:r>
          </a:p>
          <a:p>
            <a:r>
              <a:rPr lang="en-US" dirty="0"/>
              <a:t>	Often time is spent determining format </a:t>
            </a:r>
          </a:p>
          <a:p>
            <a:r>
              <a:rPr lang="en-US" dirty="0"/>
              <a:t>Culture built around flexibility and individual contributors.  </a:t>
            </a:r>
          </a:p>
          <a:p>
            <a:r>
              <a:rPr lang="en-US" dirty="0"/>
              <a:t>	How can this be maintained while improving standardization?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2257B-6B9F-4A35-BC70-CF99EC7AC5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97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237" y="2878906"/>
            <a:ext cx="5466291" cy="1243673"/>
          </a:xfrm>
        </p:spPr>
        <p:txBody>
          <a:bodyPr/>
          <a:lstStyle>
            <a:lvl1pPr>
              <a:defRPr/>
            </a:lvl1pPr>
          </a:lstStyle>
          <a:p>
            <a:r>
              <a:rPr lang="en-US" dirty="0"/>
              <a:t>PRESENTATION TITLE</a:t>
            </a:r>
            <a:endParaRPr lang="en-CA" dirty="0"/>
          </a:p>
        </p:txBody>
      </p:sp>
      <p:sp>
        <p:nvSpPr>
          <p:cNvPr id="3" name="Subtitle 2"/>
          <p:cNvSpPr>
            <a:spLocks noGrp="1"/>
          </p:cNvSpPr>
          <p:nvPr>
            <p:ph type="subTitle" idx="1" hasCustomPrompt="1"/>
          </p:nvPr>
        </p:nvSpPr>
        <p:spPr>
          <a:xfrm>
            <a:off x="506237" y="4436707"/>
            <a:ext cx="5466291"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Presenter Information, Conference and Date</a:t>
            </a:r>
            <a:endParaRPr lang="en-CA" dirty="0"/>
          </a:p>
        </p:txBody>
      </p:sp>
    </p:spTree>
    <p:extLst>
      <p:ext uri="{BB962C8B-B14F-4D97-AF65-F5344CB8AC3E}">
        <p14:creationId xmlns:p14="http://schemas.microsoft.com/office/powerpoint/2010/main" val="33200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240" y="1878037"/>
            <a:ext cx="5466291"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506239" y="3429000"/>
            <a:ext cx="5466292"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298476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506239" y="382327"/>
            <a:ext cx="11174236"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Tree>
    <p:extLst>
      <p:ext uri="{BB962C8B-B14F-4D97-AF65-F5344CB8AC3E}">
        <p14:creationId xmlns:p14="http://schemas.microsoft.com/office/powerpoint/2010/main" val="355846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6237" y="1714499"/>
            <a:ext cx="5466291"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506239" y="382327"/>
            <a:ext cx="11174236"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6215948" y="1714501"/>
            <a:ext cx="5976057" cy="4380178"/>
          </a:xfrm>
        </p:spPr>
        <p:txBody>
          <a:bodyPr/>
          <a:lstStyle/>
          <a:p>
            <a:endParaRPr lang="en-CA"/>
          </a:p>
        </p:txBody>
      </p:sp>
    </p:spTree>
    <p:extLst>
      <p:ext uri="{BB962C8B-B14F-4D97-AF65-F5344CB8AC3E}">
        <p14:creationId xmlns:p14="http://schemas.microsoft.com/office/powerpoint/2010/main" val="355271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6237" y="1714499"/>
            <a:ext cx="5466291"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506239" y="382327"/>
            <a:ext cx="11190111"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6215944" y="1714501"/>
            <a:ext cx="2612320" cy="4380178"/>
          </a:xfrm>
        </p:spPr>
        <p:txBody>
          <a:bodyPr/>
          <a:lstStyle/>
          <a:p>
            <a:endParaRPr lang="en-CA"/>
          </a:p>
        </p:txBody>
      </p:sp>
      <p:cxnSp>
        <p:nvCxnSpPr>
          <p:cNvPr id="7" name="Straight Connector 6"/>
          <p:cNvCxnSpPr/>
          <p:nvPr userDrawn="1"/>
        </p:nvCxnSpPr>
        <p:spPr>
          <a:xfrm>
            <a:off x="9069918" y="1714500"/>
            <a:ext cx="261055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9069918" y="2148613"/>
            <a:ext cx="2610556" cy="3946069"/>
          </a:xfrm>
        </p:spPr>
        <p:txBody>
          <a:bodyPr/>
          <a:lstStyle>
            <a:lvl1pPr>
              <a:lnSpc>
                <a:spcPts val="1750"/>
              </a:lnSpc>
              <a:defRPr sz="1375">
                <a:solidFill>
                  <a:schemeClr val="accent2"/>
                </a:solidFill>
              </a:defRPr>
            </a:lvl1pPr>
          </a:lstStyle>
          <a:p>
            <a:pPr lvl="0"/>
            <a:r>
              <a:rPr lang="en-US"/>
              <a:t>Text</a:t>
            </a:r>
            <a:endParaRPr lang="en-US" dirty="0"/>
          </a:p>
        </p:txBody>
      </p:sp>
    </p:spTree>
    <p:extLst>
      <p:ext uri="{BB962C8B-B14F-4D97-AF65-F5344CB8AC3E}">
        <p14:creationId xmlns:p14="http://schemas.microsoft.com/office/powerpoint/2010/main" val="356841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with Logo)">
    <p:spTree>
      <p:nvGrpSpPr>
        <p:cNvPr id="1" name=""/>
        <p:cNvGrpSpPr/>
        <p:nvPr/>
      </p:nvGrpSpPr>
      <p:grpSpPr>
        <a:xfrm>
          <a:off x="0" y="0"/>
          <a:ext cx="0" cy="0"/>
          <a:chOff x="0" y="0"/>
          <a:chExt cx="0" cy="0"/>
        </a:xfrm>
      </p:grpSpPr>
      <p:pic>
        <p:nvPicPr>
          <p:cNvPr id="5" name="Biogen logo">
            <a:extLst>
              <a:ext uri="{FF2B5EF4-FFF2-40B4-BE49-F238E27FC236}">
                <a16:creationId xmlns:a16="http://schemas.microsoft.com/office/drawing/2014/main" id="{9AB32853-7DCA-428D-8D10-1E98B270896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5275" y="6423027"/>
            <a:ext cx="1003300" cy="333633"/>
          </a:xfrm>
          <a:prstGeom prst="rect">
            <a:avLst/>
          </a:prstGeom>
        </p:spPr>
      </p:pic>
      <p:sp>
        <p:nvSpPr>
          <p:cNvPr id="6" name="Rectangle 5">
            <a:extLst>
              <a:ext uri="{FF2B5EF4-FFF2-40B4-BE49-F238E27FC236}">
                <a16:creationId xmlns:a16="http://schemas.microsoft.com/office/drawing/2014/main" id="{7ABCE0D9-CCC7-4F6E-8DF0-87952B2CDCE9}"/>
              </a:ext>
            </a:extLst>
          </p:cNvPr>
          <p:cNvSpPr/>
          <p:nvPr userDrawn="1"/>
        </p:nvSpPr>
        <p:spPr>
          <a:xfrm>
            <a:off x="10449042" y="6558898"/>
            <a:ext cx="1544012" cy="194925"/>
          </a:xfrm>
          <a:prstGeom prst="rect">
            <a:avLst/>
          </a:prstGeom>
        </p:spPr>
        <p:txBody>
          <a:bodyPr wrap="none">
            <a:spAutoFit/>
          </a:bodyPr>
          <a:lstStyle/>
          <a:p>
            <a:pPr algn="r" eaLnBrk="0" fontAlgn="base" hangingPunct="0">
              <a:lnSpc>
                <a:spcPts val="750"/>
              </a:lnSpc>
              <a:spcBef>
                <a:spcPct val="0"/>
              </a:spcBef>
              <a:spcAft>
                <a:spcPct val="0"/>
              </a:spcAft>
            </a:pPr>
            <a:r>
              <a:rPr lang="en-GB" sz="675">
                <a:solidFill>
                  <a:srgbClr val="6D6E71"/>
                </a:solidFill>
                <a:latin typeface="Franklin Gothic Book" panose="020B0503020102020204" pitchFamily="34" charset="0"/>
              </a:rPr>
              <a:t>Biogen | Confidential and Proprietary</a:t>
            </a:r>
          </a:p>
        </p:txBody>
      </p:sp>
    </p:spTree>
    <p:extLst>
      <p:ext uri="{BB962C8B-B14F-4D97-AF65-F5344CB8AC3E}">
        <p14:creationId xmlns:p14="http://schemas.microsoft.com/office/powerpoint/2010/main" val="173396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240" y="1878037"/>
            <a:ext cx="5466291"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506239" y="3429000"/>
            <a:ext cx="5466292"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71015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6" y="1998275"/>
            <a:ext cx="9192183" cy="3482472"/>
          </a:xfrm>
        </p:spPr>
        <p:txBody>
          <a:bodyPr>
            <a:noAutofit/>
          </a:bodyPr>
          <a:lstStyle>
            <a:lvl1pPr marL="0" marR="0" indent="0" algn="l" defTabSz="342900" rtl="0" eaLnBrk="1" fontAlgn="auto" latinLnBrk="0" hangingPunct="1">
              <a:lnSpc>
                <a:spcPct val="140000"/>
              </a:lnSpc>
              <a:spcBef>
                <a:spcPct val="20000"/>
              </a:spcBef>
              <a:spcAft>
                <a:spcPts val="450"/>
              </a:spcAft>
              <a:buClrTx/>
              <a:buSzTx/>
              <a:buFont typeface="Arial"/>
              <a:buNone/>
              <a:tabLst/>
              <a:defRPr lang="en-US" sz="1050" b="0" i="0" baseline="0" smtClean="0">
                <a:solidFill>
                  <a:srgbClr val="7C878E"/>
                </a:solidFill>
                <a:effectLst/>
                <a:latin typeface="Arial"/>
                <a:cs typeface="Arial"/>
              </a:defRPr>
            </a:lvl1pPr>
            <a:lvl2pPr marL="0" indent="0" algn="l">
              <a:spcAft>
                <a:spcPts val="450"/>
              </a:spcAft>
              <a:buNone/>
              <a:defRPr sz="1050">
                <a:solidFill>
                  <a:srgbClr val="578196"/>
                </a:solidFill>
              </a:defRPr>
            </a:lvl2pPr>
            <a:lvl3pPr marL="259556" indent="-83344" algn="l" defTabSz="127397">
              <a:lnSpc>
                <a:spcPct val="100000"/>
              </a:lnSpc>
              <a:spcAft>
                <a:spcPts val="450"/>
              </a:spcAft>
              <a:defRPr sz="1050" b="0" i="0">
                <a:solidFill>
                  <a:srgbClr val="7C878E"/>
                </a:solidFill>
                <a:latin typeface="+mn-lt"/>
                <a:cs typeface="Arial"/>
              </a:defRPr>
            </a:lvl3pPr>
            <a:lvl4pPr marL="426244" indent="-83344" algn="l" defTabSz="-82154">
              <a:lnSpc>
                <a:spcPct val="100000"/>
              </a:lnSpc>
              <a:spcAft>
                <a:spcPts val="450"/>
              </a:spcAft>
              <a:tabLst>
                <a:tab pos="517922" algn="l"/>
              </a:tabLst>
              <a:defRPr sz="1050" b="0" i="0">
                <a:solidFill>
                  <a:srgbClr val="7C878E"/>
                </a:solidFill>
                <a:latin typeface="+mn-lt"/>
                <a:cs typeface="Arial"/>
              </a:defRPr>
            </a:lvl4pPr>
            <a:lvl5pPr marL="517922" indent="-7144" algn="l" defTabSz="-7144">
              <a:defRPr sz="825">
                <a:solidFill>
                  <a:srgbClr val="578196"/>
                </a:solidFill>
              </a:defRPr>
            </a:lvl5pPr>
          </a:lstStyle>
          <a:p>
            <a:pPr marL="0" indent="0">
              <a:buNone/>
            </a:pPr>
            <a:r>
              <a:rPr lang="en-US">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a:p>
        </p:txBody>
      </p:sp>
      <p:sp>
        <p:nvSpPr>
          <p:cNvPr id="9" name="Title 8"/>
          <p:cNvSpPr>
            <a:spLocks noGrp="1"/>
          </p:cNvSpPr>
          <p:nvPr>
            <p:ph type="title"/>
          </p:nvPr>
        </p:nvSpPr>
        <p:spPr>
          <a:xfrm>
            <a:off x="609600" y="855275"/>
            <a:ext cx="10972800" cy="1143000"/>
          </a:xfrm>
        </p:spPr>
        <p:txBody>
          <a:bodyPr anchor="b">
            <a:normAutofit/>
          </a:bodyPr>
          <a:lstStyle>
            <a:lvl1pPr algn="l">
              <a:defRPr sz="2700" b="1">
                <a:solidFill>
                  <a:srgbClr val="2573BA"/>
                </a:solidFill>
              </a:defRPr>
            </a:lvl1pPr>
          </a:lstStyle>
          <a:p>
            <a:r>
              <a:rPr lang="en-US"/>
              <a:t>Click to edit Master title style</a:t>
            </a:r>
          </a:p>
        </p:txBody>
      </p:sp>
    </p:spTree>
    <p:extLst>
      <p:ext uri="{BB962C8B-B14F-4D97-AF65-F5344CB8AC3E}">
        <p14:creationId xmlns:p14="http://schemas.microsoft.com/office/powerpoint/2010/main" val="3171183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6240" y="2888944"/>
            <a:ext cx="5466291" cy="1330647"/>
          </a:xfrm>
          <a:prstGeom prst="rect">
            <a:avLst/>
          </a:prstGeom>
        </p:spPr>
        <p:txBody>
          <a:bodyPr vert="horz" lIns="0" tIns="0" rIns="0" bIns="0" rtlCol="0" anchor="t" anchorCtr="0">
            <a:noAutofit/>
          </a:bodyPr>
          <a:lstStyle/>
          <a:p>
            <a:r>
              <a:rPr lang="en-US" dirty="0"/>
              <a:t>PRESENTATION TITLE</a:t>
            </a:r>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237" y="608687"/>
            <a:ext cx="3048000" cy="735330"/>
          </a:xfrm>
          <a:prstGeom prst="rect">
            <a:avLst/>
          </a:prstGeom>
        </p:spPr>
      </p:pic>
    </p:spTree>
    <p:extLst>
      <p:ext uri="{BB962C8B-B14F-4D97-AF65-F5344CB8AC3E}">
        <p14:creationId xmlns:p14="http://schemas.microsoft.com/office/powerpoint/2010/main" val="358357681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
            <a:ext cx="12192000" cy="6857999"/>
          </a:xfrm>
          <a:prstGeom prst="rect">
            <a:avLst/>
          </a:prstGeom>
        </p:spPr>
      </p:pic>
    </p:spTree>
    <p:extLst>
      <p:ext uri="{BB962C8B-B14F-4D97-AF65-F5344CB8AC3E}">
        <p14:creationId xmlns:p14="http://schemas.microsoft.com/office/powerpoint/2010/main" val="29610833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6239" y="1714499"/>
            <a:ext cx="11174236" cy="438017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11596371" y="6229068"/>
            <a:ext cx="405831"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p:nvSpPr>
        <p:spPr>
          <a:xfrm>
            <a:off x="10368451" y="6478773"/>
            <a:ext cx="900100" cy="115416"/>
          </a:xfrm>
          <a:prstGeom prst="rect">
            <a:avLst/>
          </a:prstGeom>
          <a:noFill/>
        </p:spPr>
        <p:txBody>
          <a:bodyPr wrap="square" lIns="0" tIns="0" rIns="0" bIns="0" rtlCol="0" anchor="b" anchorCtr="0">
            <a:spAutoFit/>
          </a:bodyPr>
          <a:lstStyle/>
          <a:p>
            <a:pPr algn="r"/>
            <a:r>
              <a:rPr lang="fr-CA" sz="750" b="1">
                <a:solidFill>
                  <a:schemeClr val="bg1"/>
                </a:solidFill>
              </a:rPr>
              <a:t>ispe.org</a:t>
            </a:r>
            <a:endParaRPr lang="en-CA" sz="750" b="1">
              <a:solidFill>
                <a:schemeClr val="bg1"/>
              </a:solidFill>
            </a:endParaRPr>
          </a:p>
        </p:txBody>
      </p:sp>
      <p:cxnSp>
        <p:nvCxnSpPr>
          <p:cNvPr id="23" name="Straight Connector 22"/>
          <p:cNvCxnSpPr/>
          <p:nvPr/>
        </p:nvCxnSpPr>
        <p:spPr>
          <a:xfrm>
            <a:off x="11427461"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81" y="6306129"/>
            <a:ext cx="1524073" cy="367665"/>
          </a:xfrm>
          <a:prstGeom prst="rect">
            <a:avLst/>
          </a:prstGeom>
        </p:spPr>
      </p:pic>
      <p:sp>
        <p:nvSpPr>
          <p:cNvPr id="14" name="TextBox 13"/>
          <p:cNvSpPr txBox="1"/>
          <p:nvPr/>
        </p:nvSpPr>
        <p:spPr>
          <a:xfrm>
            <a:off x="3695736" y="6482221"/>
            <a:ext cx="1200133" cy="115416"/>
          </a:xfrm>
          <a:prstGeom prst="rect">
            <a:avLst/>
          </a:prstGeom>
          <a:noFill/>
        </p:spPr>
        <p:txBody>
          <a:bodyPr wrap="square" lIns="0" tIns="0" rIns="0" bIns="0" rtlCol="0" anchor="b" anchorCtr="0">
            <a:spAutoFit/>
          </a:bodyPr>
          <a:lstStyle/>
          <a:p>
            <a:r>
              <a:rPr lang="fr-CA" sz="750" b="1" dirty="0" err="1">
                <a:solidFill>
                  <a:schemeClr val="bg1"/>
                </a:solidFill>
              </a:rPr>
              <a:t>Connecting</a:t>
            </a:r>
            <a:endParaRPr lang="en-CA" sz="750" b="1" dirty="0">
              <a:solidFill>
                <a:schemeClr val="bg1"/>
              </a:solidFill>
            </a:endParaRPr>
          </a:p>
        </p:txBody>
      </p:sp>
      <p:sp>
        <p:nvSpPr>
          <p:cNvPr id="15" name="TextBox 14"/>
          <p:cNvSpPr txBox="1"/>
          <p:nvPr/>
        </p:nvSpPr>
        <p:spPr>
          <a:xfrm>
            <a:off x="5195298" y="6482221"/>
            <a:ext cx="1501913" cy="115416"/>
          </a:xfrm>
          <a:prstGeom prst="rect">
            <a:avLst/>
          </a:prstGeom>
          <a:noFill/>
        </p:spPr>
        <p:txBody>
          <a:bodyPr wrap="square" lIns="0" tIns="0" rIns="0" bIns="0" rtlCol="0" anchor="b" anchorCtr="0">
            <a:spAutoFit/>
          </a:bodyPr>
          <a:lstStyle/>
          <a:p>
            <a:r>
              <a:rPr lang="fr-CA" sz="750" b="1">
                <a:solidFill>
                  <a:schemeClr val="bg1"/>
                </a:solidFill>
              </a:rPr>
              <a:t>Pharmaceutical</a:t>
            </a:r>
            <a:endParaRPr lang="en-CA" sz="750" b="1">
              <a:solidFill>
                <a:schemeClr val="bg1"/>
              </a:solidFill>
            </a:endParaRPr>
          </a:p>
        </p:txBody>
      </p:sp>
      <p:sp>
        <p:nvSpPr>
          <p:cNvPr id="16" name="TextBox 15"/>
          <p:cNvSpPr txBox="1"/>
          <p:nvPr/>
        </p:nvSpPr>
        <p:spPr>
          <a:xfrm>
            <a:off x="7012987" y="6482221"/>
            <a:ext cx="1200133" cy="115416"/>
          </a:xfrm>
          <a:prstGeom prst="rect">
            <a:avLst/>
          </a:prstGeom>
          <a:noFill/>
        </p:spPr>
        <p:txBody>
          <a:bodyPr wrap="square" lIns="0" tIns="0" rIns="0" bIns="0" rtlCol="0" anchor="b" anchorCtr="0">
            <a:spAutoFit/>
          </a:bodyPr>
          <a:lstStyle/>
          <a:p>
            <a:r>
              <a:rPr lang="fr-CA" sz="750" b="1">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225166145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recoveringengineer.com/category/resolving-conflict/problem-solvin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Digitization of Large Molecule Biologics Technology Transfer</a:t>
            </a:r>
          </a:p>
        </p:txBody>
      </p:sp>
      <p:sp>
        <p:nvSpPr>
          <p:cNvPr id="3" name="Subtitle 2"/>
          <p:cNvSpPr>
            <a:spLocks noGrp="1"/>
          </p:cNvSpPr>
          <p:nvPr>
            <p:ph type="subTitle" idx="1"/>
          </p:nvPr>
        </p:nvSpPr>
        <p:spPr/>
        <p:txBody>
          <a:bodyPr/>
          <a:lstStyle/>
          <a:p>
            <a:r>
              <a:rPr lang="en-US" dirty="0"/>
              <a:t>Kyle Anderson</a:t>
            </a:r>
          </a:p>
          <a:p>
            <a:r>
              <a:rPr lang="en-US" dirty="0"/>
              <a:t>Clay Schaeffer</a:t>
            </a:r>
          </a:p>
        </p:txBody>
      </p:sp>
    </p:spTree>
    <p:extLst>
      <p:ext uri="{BB962C8B-B14F-4D97-AF65-F5344CB8AC3E}">
        <p14:creationId xmlns:p14="http://schemas.microsoft.com/office/powerpoint/2010/main"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Biogen?</a:t>
            </a:r>
          </a:p>
        </p:txBody>
      </p:sp>
      <p:sp>
        <p:nvSpPr>
          <p:cNvPr id="5" name="Subtitle 4"/>
          <p:cNvSpPr>
            <a:spLocks noGrp="1"/>
          </p:cNvSpPr>
          <p:nvPr>
            <p:ph type="subTitle" idx="1"/>
          </p:nvPr>
        </p:nvSpPr>
        <p:spPr/>
        <p:txBody>
          <a:bodyPr/>
          <a:lstStyle/>
          <a:p>
            <a:r>
              <a:rPr lang="en-US" dirty="0"/>
              <a:t>Introduction</a:t>
            </a:r>
          </a:p>
        </p:txBody>
      </p:sp>
      <p:sp>
        <p:nvSpPr>
          <p:cNvPr id="2" name="TextBox 1">
            <a:extLst>
              <a:ext uri="{FF2B5EF4-FFF2-40B4-BE49-F238E27FC236}">
                <a16:creationId xmlns:a16="http://schemas.microsoft.com/office/drawing/2014/main" id="{48852BD7-3F70-4AC5-9FB3-8879F9E8D64E}"/>
              </a:ext>
            </a:extLst>
          </p:cNvPr>
          <p:cNvSpPr txBox="1"/>
          <p:nvPr/>
        </p:nvSpPr>
        <p:spPr>
          <a:xfrm>
            <a:off x="2375347" y="1647591"/>
            <a:ext cx="7441307" cy="2893100"/>
          </a:xfrm>
          <a:prstGeom prst="rect">
            <a:avLst/>
          </a:prstGeom>
          <a:noFill/>
        </p:spPr>
        <p:txBody>
          <a:bodyPr wrap="square" rtlCol="0">
            <a:spAutoFit/>
          </a:bodyPr>
          <a:lstStyle/>
          <a:p>
            <a:r>
              <a:rPr lang="en-US" sz="1400" dirty="0">
                <a:solidFill>
                  <a:srgbClr val="578196"/>
                </a:solidFill>
                <a:latin typeface="Arial"/>
              </a:rPr>
              <a:t>Transmission of product manufacturing knowledge from one business center to another.  </a:t>
            </a:r>
          </a:p>
          <a:p>
            <a:endParaRPr lang="en-US" sz="1400" dirty="0">
              <a:solidFill>
                <a:prstClr val="black"/>
              </a:solidFill>
              <a:latin typeface="Arial"/>
            </a:endParaRPr>
          </a:p>
          <a:p>
            <a:r>
              <a:rPr lang="en-US" sz="1400" dirty="0">
                <a:solidFill>
                  <a:srgbClr val="578196"/>
                </a:solidFill>
                <a:latin typeface="Arial"/>
              </a:rPr>
              <a:t>Required for different needs:</a:t>
            </a:r>
          </a:p>
          <a:p>
            <a:pPr marL="285750" indent="-285750">
              <a:buFont typeface="Arial" panose="020B0604020202020204" pitchFamily="34" charset="0"/>
              <a:buChar char="•"/>
            </a:pPr>
            <a:r>
              <a:rPr lang="en-US" sz="1400" dirty="0">
                <a:solidFill>
                  <a:srgbClr val="578196"/>
                </a:solidFill>
                <a:latin typeface="Arial"/>
              </a:rPr>
              <a:t>Process development:  transfer of processing knowledge and scale up from R&amp;D to Pilot to Clinical Scale to Production.</a:t>
            </a:r>
          </a:p>
          <a:p>
            <a:pPr marL="285750" indent="-285750">
              <a:buFont typeface="Arial" panose="020B0604020202020204" pitchFamily="34" charset="0"/>
              <a:buChar char="•"/>
            </a:pPr>
            <a:r>
              <a:rPr lang="en-US" sz="1400" dirty="0">
                <a:solidFill>
                  <a:srgbClr val="578196"/>
                </a:solidFill>
                <a:latin typeface="Arial"/>
              </a:rPr>
              <a:t>Asset Transfer: moving product manufacturing from one site to another, internal or external to the company.</a:t>
            </a:r>
          </a:p>
          <a:p>
            <a:pPr marL="285750" indent="-285750">
              <a:buFont typeface="Arial" panose="020B0604020202020204" pitchFamily="34" charset="0"/>
              <a:buChar char="•"/>
            </a:pPr>
            <a:endParaRPr lang="en-US" sz="1400" dirty="0">
              <a:solidFill>
                <a:srgbClr val="578196"/>
              </a:solidFill>
              <a:latin typeface="Arial"/>
            </a:endParaRPr>
          </a:p>
          <a:p>
            <a:r>
              <a:rPr lang="en-US" sz="1400" dirty="0">
                <a:solidFill>
                  <a:srgbClr val="578196"/>
                </a:solidFill>
                <a:latin typeface="Arial"/>
              </a:rPr>
              <a:t>Requires development, review and validation of </a:t>
            </a:r>
          </a:p>
          <a:p>
            <a:pPr marL="285750" indent="-285750">
              <a:buFont typeface="Arial" panose="020B0604020202020204" pitchFamily="34" charset="0"/>
              <a:buChar char="•"/>
            </a:pPr>
            <a:r>
              <a:rPr lang="en-US" sz="1400" dirty="0">
                <a:solidFill>
                  <a:srgbClr val="578196"/>
                </a:solidFill>
                <a:latin typeface="Arial"/>
              </a:rPr>
              <a:t>key quality and control parameters, </a:t>
            </a:r>
          </a:p>
          <a:p>
            <a:pPr marL="285750" indent="-285750">
              <a:buFont typeface="Arial" panose="020B0604020202020204" pitchFamily="34" charset="0"/>
              <a:buChar char="•"/>
            </a:pPr>
            <a:r>
              <a:rPr lang="en-US" sz="1400" dirty="0">
                <a:solidFill>
                  <a:srgbClr val="578196"/>
                </a:solidFill>
                <a:latin typeface="Arial"/>
              </a:rPr>
              <a:t>process sequencing, </a:t>
            </a:r>
          </a:p>
          <a:p>
            <a:pPr marL="285750" indent="-285750">
              <a:buFont typeface="Arial" panose="020B0604020202020204" pitchFamily="34" charset="0"/>
              <a:buChar char="•"/>
            </a:pPr>
            <a:r>
              <a:rPr lang="en-US" sz="1400" dirty="0">
                <a:solidFill>
                  <a:srgbClr val="578196"/>
                </a:solidFill>
                <a:latin typeface="Arial"/>
              </a:rPr>
              <a:t>materials and equipment definition, </a:t>
            </a:r>
          </a:p>
          <a:p>
            <a:pPr marL="285750" indent="-285750">
              <a:buFont typeface="Arial" panose="020B0604020202020204" pitchFamily="34" charset="0"/>
              <a:buChar char="•"/>
            </a:pPr>
            <a:r>
              <a:rPr lang="en-US" sz="1400" dirty="0">
                <a:solidFill>
                  <a:srgbClr val="578196"/>
                </a:solidFill>
                <a:latin typeface="Arial"/>
              </a:rPr>
              <a:t>operating procedures.</a:t>
            </a:r>
          </a:p>
        </p:txBody>
      </p:sp>
      <p:sp>
        <p:nvSpPr>
          <p:cNvPr id="6" name="Title 1">
            <a:extLst>
              <a:ext uri="{FF2B5EF4-FFF2-40B4-BE49-F238E27FC236}">
                <a16:creationId xmlns:a16="http://schemas.microsoft.com/office/drawing/2014/main" id="{0889F768-E6E3-4E93-88B2-8B8D01117BE5}"/>
              </a:ext>
            </a:extLst>
          </p:cNvPr>
          <p:cNvSpPr txBox="1">
            <a:spLocks/>
          </p:cNvSpPr>
          <p:nvPr/>
        </p:nvSpPr>
        <p:spPr>
          <a:xfrm>
            <a:off x="1888598" y="704517"/>
            <a:ext cx="8229600" cy="465767"/>
          </a:xfrm>
          <a:prstGeom prst="rect">
            <a:avLst/>
          </a:prstGeom>
        </p:spPr>
        <p:txBody>
          <a:bodyPr anchor="b">
            <a:normAutofit fontScale="97500"/>
          </a:bodyPr>
          <a:lstStyle>
            <a:lvl1pPr defTabSz="571478">
              <a:spcBef>
                <a:spcPct val="0"/>
              </a:spcBef>
              <a:buNone/>
              <a:defRPr sz="2700" b="1">
                <a:solidFill>
                  <a:srgbClr val="2573BA"/>
                </a:solidFill>
                <a:latin typeface="+mj-lt"/>
                <a:ea typeface="+mj-ea"/>
                <a:cs typeface="+mj-cs"/>
              </a:defRPr>
            </a:lvl1pPr>
          </a:lstStyle>
          <a:p>
            <a:r>
              <a:rPr lang="en-US" sz="2400" dirty="0">
                <a:latin typeface="Arial"/>
              </a:rPr>
              <a:t>Tech Transfer </a:t>
            </a:r>
          </a:p>
        </p:txBody>
      </p:sp>
    </p:spTree>
    <p:extLst>
      <p:ext uri="{BB962C8B-B14F-4D97-AF65-F5344CB8AC3E}">
        <p14:creationId xmlns:p14="http://schemas.microsoft.com/office/powerpoint/2010/main" val="318418551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8D2359-66BE-4DB6-8185-1B905F4B17A2}"/>
              </a:ext>
            </a:extLst>
          </p:cNvPr>
          <p:cNvSpPr>
            <a:spLocks noGrp="1"/>
          </p:cNvSpPr>
          <p:nvPr>
            <p:ph idx="1"/>
          </p:nvPr>
        </p:nvSpPr>
        <p:spPr>
          <a:xfrm>
            <a:off x="2052645" y="2620507"/>
            <a:ext cx="6894137" cy="277155"/>
          </a:xfrm>
        </p:spPr>
        <p:txBody>
          <a:bodyPr/>
          <a:lstStyle/>
          <a:p>
            <a:pPr marL="214313" lvl="1" indent="-214313">
              <a:buFont typeface="Wingdings" panose="05000000000000000000" pitchFamily="2" charset="2"/>
              <a:buChar char="Ø"/>
            </a:pPr>
            <a:r>
              <a:rPr lang="en-US" sz="1400" dirty="0"/>
              <a:t>Large and growing product portfolio</a:t>
            </a:r>
          </a:p>
        </p:txBody>
      </p:sp>
      <p:sp>
        <p:nvSpPr>
          <p:cNvPr id="2" name="Title 1">
            <a:extLst>
              <a:ext uri="{FF2B5EF4-FFF2-40B4-BE49-F238E27FC236}">
                <a16:creationId xmlns:a16="http://schemas.microsoft.com/office/drawing/2014/main" id="{5B832996-D9D9-4EDF-A5B1-46846782ACB1}"/>
              </a:ext>
            </a:extLst>
          </p:cNvPr>
          <p:cNvSpPr>
            <a:spLocks noGrp="1"/>
          </p:cNvSpPr>
          <p:nvPr>
            <p:ph type="title"/>
          </p:nvPr>
        </p:nvSpPr>
        <p:spPr>
          <a:xfrm>
            <a:off x="1981199" y="439341"/>
            <a:ext cx="8229600" cy="465767"/>
          </a:xfrm>
        </p:spPr>
        <p:txBody>
          <a:bodyPr>
            <a:normAutofit fontScale="90000"/>
          </a:bodyPr>
          <a:lstStyle/>
          <a:p>
            <a:r>
              <a:rPr lang="en-US" dirty="0"/>
              <a:t>Problem statement</a:t>
            </a:r>
          </a:p>
        </p:txBody>
      </p:sp>
      <p:sp>
        <p:nvSpPr>
          <p:cNvPr id="4" name="Flowchart: Punched Tape 3">
            <a:extLst>
              <a:ext uri="{FF2B5EF4-FFF2-40B4-BE49-F238E27FC236}">
                <a16:creationId xmlns:a16="http://schemas.microsoft.com/office/drawing/2014/main" id="{8A28C0CB-C3EE-4BF9-ADC1-1768E511E1D5}"/>
              </a:ext>
            </a:extLst>
          </p:cNvPr>
          <p:cNvSpPr/>
          <p:nvPr/>
        </p:nvSpPr>
        <p:spPr>
          <a:xfrm>
            <a:off x="7762876" y="3514724"/>
            <a:ext cx="2619375" cy="1844570"/>
          </a:xfrm>
          <a:prstGeom prst="flowChartPunchedTape">
            <a:avLst/>
          </a:prstGeom>
          <a:ln>
            <a:noFill/>
          </a:ln>
          <a:effectLst>
            <a:glow rad="101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latin typeface="Arial"/>
              </a:rPr>
              <a:t>FDA:  “Firms should implement meaningful and effective strategies to manage their data integrity risks based upon their process understanding and knowledge management of technologies and business models”</a:t>
            </a:r>
          </a:p>
        </p:txBody>
      </p:sp>
      <p:sp>
        <p:nvSpPr>
          <p:cNvPr id="6" name="Content Placeholder 2">
            <a:extLst>
              <a:ext uri="{FF2B5EF4-FFF2-40B4-BE49-F238E27FC236}">
                <a16:creationId xmlns:a16="http://schemas.microsoft.com/office/drawing/2014/main" id="{0FBF9FF3-9C1A-4F5C-917F-D2EF698530FB}"/>
              </a:ext>
            </a:extLst>
          </p:cNvPr>
          <p:cNvSpPr txBox="1">
            <a:spLocks/>
          </p:cNvSpPr>
          <p:nvPr/>
        </p:nvSpPr>
        <p:spPr>
          <a:xfrm>
            <a:off x="1981205" y="2869087"/>
            <a:ext cx="6894137" cy="274279"/>
          </a:xfrm>
          <a:prstGeom prst="rect">
            <a:avLst/>
          </a:prstGeom>
        </p:spPr>
        <p:txBody>
          <a:bodyPr vert="horz" lIns="68580" tIns="34290" rIns="68580" bIns="34290" rtlCol="0">
            <a:noAutofit/>
          </a:bodyPr>
          <a:lstStyle>
            <a:lvl1pPr marL="0" marR="0" indent="0" algn="l" defTabSz="457200" rtl="0" eaLnBrk="1" fontAlgn="auto" latinLnBrk="0" hangingPunct="1">
              <a:lnSpc>
                <a:spcPct val="140000"/>
              </a:lnSpc>
              <a:spcBef>
                <a:spcPct val="20000"/>
              </a:spcBef>
              <a:spcAft>
                <a:spcPts val="600"/>
              </a:spcAft>
              <a:buClrTx/>
              <a:buSzTx/>
              <a:buFont typeface="Arial"/>
              <a:buNone/>
              <a:tabLst/>
              <a:defRPr lang="en-US" sz="1400" b="0" i="0" kern="1200" baseline="0" smtClean="0">
                <a:solidFill>
                  <a:srgbClr val="7C878E"/>
                </a:solidFill>
                <a:effectLst/>
                <a:latin typeface="Arial"/>
                <a:ea typeface="+mn-ea"/>
                <a:cs typeface="Arial"/>
              </a:defRPr>
            </a:lvl1pPr>
            <a:lvl2pPr marL="0" indent="0" algn="l" defTabSz="457200" rtl="0" eaLnBrk="1" latinLnBrk="0" hangingPunct="1">
              <a:spcBef>
                <a:spcPct val="20000"/>
              </a:spcBef>
              <a:spcAft>
                <a:spcPts val="600"/>
              </a:spcAft>
              <a:buFont typeface="Arial"/>
              <a:buNone/>
              <a:defRPr sz="1400" kern="1200">
                <a:solidFill>
                  <a:srgbClr val="578196"/>
                </a:solidFill>
                <a:latin typeface="+mn-lt"/>
                <a:ea typeface="+mn-ea"/>
                <a:cs typeface="+mn-cs"/>
              </a:defRPr>
            </a:lvl2pPr>
            <a:lvl3pPr marL="346075" indent="-111125" algn="l" defTabSz="169863" rtl="0" eaLnBrk="1" latinLnBrk="0" hangingPunct="1">
              <a:lnSpc>
                <a:spcPct val="100000"/>
              </a:lnSpc>
              <a:spcBef>
                <a:spcPct val="20000"/>
              </a:spcBef>
              <a:spcAft>
                <a:spcPts val="600"/>
              </a:spcAft>
              <a:buFont typeface="Arial"/>
              <a:buChar char="•"/>
              <a:defRPr sz="1400" b="0" i="0" kern="1200">
                <a:solidFill>
                  <a:srgbClr val="7C878E"/>
                </a:solidFill>
                <a:latin typeface="+mn-lt"/>
                <a:ea typeface="+mn-ea"/>
                <a:cs typeface="Arial"/>
              </a:defRPr>
            </a:lvl3pPr>
            <a:lvl4pPr marL="568325" indent="-111125" algn="l" defTabSz="-109538" rtl="0" eaLnBrk="1" latinLnBrk="0" hangingPunct="1">
              <a:lnSpc>
                <a:spcPct val="100000"/>
              </a:lnSpc>
              <a:spcBef>
                <a:spcPct val="20000"/>
              </a:spcBef>
              <a:spcAft>
                <a:spcPts val="600"/>
              </a:spcAft>
              <a:buFont typeface="Arial"/>
              <a:buChar char="–"/>
              <a:tabLst>
                <a:tab pos="690563" algn="l"/>
              </a:tabLst>
              <a:defRPr sz="1400" b="0" i="0" kern="1200">
                <a:solidFill>
                  <a:srgbClr val="7C878E"/>
                </a:solidFill>
                <a:latin typeface="+mn-lt"/>
                <a:ea typeface="+mn-ea"/>
                <a:cs typeface="Arial"/>
              </a:defRPr>
            </a:lvl4pPr>
            <a:lvl5pPr marL="690563" indent="-9525" algn="l" defTabSz="-9525" rtl="0" eaLnBrk="1" latinLnBrk="0" hangingPunct="1">
              <a:spcBef>
                <a:spcPct val="20000"/>
              </a:spcBef>
              <a:buFont typeface="Arial"/>
              <a:buChar char="»"/>
              <a:defRPr sz="1100" kern="1200">
                <a:solidFill>
                  <a:srgbClr val="57819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lvl="1" indent="-214313">
              <a:buFont typeface="Wingdings" panose="05000000000000000000" pitchFamily="2" charset="2"/>
              <a:buChar char="Ø"/>
            </a:pPr>
            <a:r>
              <a:rPr lang="en-US" dirty="0">
                <a:latin typeface="Arial"/>
              </a:rPr>
              <a:t>Pressure for faster time to market accelerating tech transfer times</a:t>
            </a:r>
          </a:p>
        </p:txBody>
      </p:sp>
      <p:sp>
        <p:nvSpPr>
          <p:cNvPr id="7" name="Content Placeholder 2">
            <a:extLst>
              <a:ext uri="{FF2B5EF4-FFF2-40B4-BE49-F238E27FC236}">
                <a16:creationId xmlns:a16="http://schemas.microsoft.com/office/drawing/2014/main" id="{50EA8AB1-B3D2-49C5-BFBB-E2BF5F355679}"/>
              </a:ext>
            </a:extLst>
          </p:cNvPr>
          <p:cNvSpPr txBox="1">
            <a:spLocks/>
          </p:cNvSpPr>
          <p:nvPr/>
        </p:nvSpPr>
        <p:spPr>
          <a:xfrm>
            <a:off x="1981205" y="3141672"/>
            <a:ext cx="6894137" cy="277155"/>
          </a:xfrm>
          <a:prstGeom prst="rect">
            <a:avLst/>
          </a:prstGeom>
        </p:spPr>
        <p:txBody>
          <a:bodyPr vert="horz" lIns="68580" tIns="34290" rIns="68580" bIns="34290" rtlCol="0">
            <a:noAutofit/>
          </a:bodyPr>
          <a:lstStyle>
            <a:lvl1pPr marL="0" marR="0" indent="0" algn="l" defTabSz="457200" rtl="0" eaLnBrk="1" fontAlgn="auto" latinLnBrk="0" hangingPunct="1">
              <a:lnSpc>
                <a:spcPct val="140000"/>
              </a:lnSpc>
              <a:spcBef>
                <a:spcPct val="20000"/>
              </a:spcBef>
              <a:spcAft>
                <a:spcPts val="600"/>
              </a:spcAft>
              <a:buClrTx/>
              <a:buSzTx/>
              <a:buFont typeface="Arial"/>
              <a:buNone/>
              <a:tabLst/>
              <a:defRPr lang="en-US" sz="1400" b="0" i="0" kern="1200" baseline="0" smtClean="0">
                <a:solidFill>
                  <a:srgbClr val="7C878E"/>
                </a:solidFill>
                <a:effectLst/>
                <a:latin typeface="Arial"/>
                <a:ea typeface="+mn-ea"/>
                <a:cs typeface="Arial"/>
              </a:defRPr>
            </a:lvl1pPr>
            <a:lvl2pPr marL="0" indent="0" algn="l" defTabSz="457200" rtl="0" eaLnBrk="1" latinLnBrk="0" hangingPunct="1">
              <a:spcBef>
                <a:spcPct val="20000"/>
              </a:spcBef>
              <a:spcAft>
                <a:spcPts val="600"/>
              </a:spcAft>
              <a:buFont typeface="Arial"/>
              <a:buNone/>
              <a:defRPr sz="1400" kern="1200">
                <a:solidFill>
                  <a:srgbClr val="578196"/>
                </a:solidFill>
                <a:latin typeface="+mn-lt"/>
                <a:ea typeface="+mn-ea"/>
                <a:cs typeface="+mn-cs"/>
              </a:defRPr>
            </a:lvl2pPr>
            <a:lvl3pPr marL="346075" indent="-111125" algn="l" defTabSz="169863" rtl="0" eaLnBrk="1" latinLnBrk="0" hangingPunct="1">
              <a:lnSpc>
                <a:spcPct val="100000"/>
              </a:lnSpc>
              <a:spcBef>
                <a:spcPct val="20000"/>
              </a:spcBef>
              <a:spcAft>
                <a:spcPts val="600"/>
              </a:spcAft>
              <a:buFont typeface="Arial"/>
              <a:buChar char="•"/>
              <a:defRPr sz="1400" b="0" i="0" kern="1200">
                <a:solidFill>
                  <a:srgbClr val="7C878E"/>
                </a:solidFill>
                <a:latin typeface="+mn-lt"/>
                <a:ea typeface="+mn-ea"/>
                <a:cs typeface="Arial"/>
              </a:defRPr>
            </a:lvl3pPr>
            <a:lvl4pPr marL="568325" indent="-111125" algn="l" defTabSz="-109538" rtl="0" eaLnBrk="1" latinLnBrk="0" hangingPunct="1">
              <a:lnSpc>
                <a:spcPct val="100000"/>
              </a:lnSpc>
              <a:spcBef>
                <a:spcPct val="20000"/>
              </a:spcBef>
              <a:spcAft>
                <a:spcPts val="600"/>
              </a:spcAft>
              <a:buFont typeface="Arial"/>
              <a:buChar char="–"/>
              <a:tabLst>
                <a:tab pos="690563" algn="l"/>
              </a:tabLst>
              <a:defRPr sz="1400" b="0" i="0" kern="1200">
                <a:solidFill>
                  <a:srgbClr val="7C878E"/>
                </a:solidFill>
                <a:latin typeface="+mn-lt"/>
                <a:ea typeface="+mn-ea"/>
                <a:cs typeface="Arial"/>
              </a:defRPr>
            </a:lvl4pPr>
            <a:lvl5pPr marL="690563" indent="-9525" algn="l" defTabSz="-9525" rtl="0" eaLnBrk="1" latinLnBrk="0" hangingPunct="1">
              <a:spcBef>
                <a:spcPct val="20000"/>
              </a:spcBef>
              <a:buFont typeface="Arial"/>
              <a:buChar char="»"/>
              <a:defRPr sz="1100" kern="1200">
                <a:solidFill>
                  <a:srgbClr val="57819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lvl="1" indent="-214313">
              <a:buFont typeface="Wingdings" panose="05000000000000000000" pitchFamily="2" charset="2"/>
              <a:buChar char="Ø"/>
            </a:pPr>
            <a:r>
              <a:rPr lang="en-US" dirty="0">
                <a:latin typeface="Arial"/>
              </a:rPr>
              <a:t>Multiple documentation systems for managing knowledge</a:t>
            </a:r>
          </a:p>
        </p:txBody>
      </p:sp>
      <p:sp>
        <p:nvSpPr>
          <p:cNvPr id="8" name="Content Placeholder 2">
            <a:extLst>
              <a:ext uri="{FF2B5EF4-FFF2-40B4-BE49-F238E27FC236}">
                <a16:creationId xmlns:a16="http://schemas.microsoft.com/office/drawing/2014/main" id="{96E1CF53-2A92-487A-94A9-6EBD20C301EA}"/>
              </a:ext>
            </a:extLst>
          </p:cNvPr>
          <p:cNvSpPr txBox="1">
            <a:spLocks/>
          </p:cNvSpPr>
          <p:nvPr/>
        </p:nvSpPr>
        <p:spPr>
          <a:xfrm>
            <a:off x="1981202" y="3415992"/>
            <a:ext cx="6894137" cy="274352"/>
          </a:xfrm>
          <a:prstGeom prst="rect">
            <a:avLst/>
          </a:prstGeom>
        </p:spPr>
        <p:txBody>
          <a:bodyPr vert="horz" lIns="68580" tIns="34290" rIns="68580" bIns="34290" rtlCol="0">
            <a:noAutofit/>
          </a:bodyPr>
          <a:lstStyle>
            <a:lvl1pPr marL="0" marR="0" indent="0" algn="l" defTabSz="457200" rtl="0" eaLnBrk="1" fontAlgn="auto" latinLnBrk="0" hangingPunct="1">
              <a:lnSpc>
                <a:spcPct val="140000"/>
              </a:lnSpc>
              <a:spcBef>
                <a:spcPct val="20000"/>
              </a:spcBef>
              <a:spcAft>
                <a:spcPts val="600"/>
              </a:spcAft>
              <a:buClrTx/>
              <a:buSzTx/>
              <a:buFont typeface="Arial"/>
              <a:buNone/>
              <a:tabLst/>
              <a:defRPr lang="en-US" sz="1400" b="0" i="0" kern="1200" baseline="0" smtClean="0">
                <a:solidFill>
                  <a:srgbClr val="7C878E"/>
                </a:solidFill>
                <a:effectLst/>
                <a:latin typeface="Arial"/>
                <a:ea typeface="+mn-ea"/>
                <a:cs typeface="Arial"/>
              </a:defRPr>
            </a:lvl1pPr>
            <a:lvl2pPr marL="0" indent="0" algn="l" defTabSz="457200" rtl="0" eaLnBrk="1" latinLnBrk="0" hangingPunct="1">
              <a:spcBef>
                <a:spcPct val="20000"/>
              </a:spcBef>
              <a:spcAft>
                <a:spcPts val="600"/>
              </a:spcAft>
              <a:buFont typeface="Arial"/>
              <a:buNone/>
              <a:defRPr sz="1400" kern="1200">
                <a:solidFill>
                  <a:srgbClr val="578196"/>
                </a:solidFill>
                <a:latin typeface="+mn-lt"/>
                <a:ea typeface="+mn-ea"/>
                <a:cs typeface="+mn-cs"/>
              </a:defRPr>
            </a:lvl2pPr>
            <a:lvl3pPr marL="346075" indent="-111125" algn="l" defTabSz="169863" rtl="0" eaLnBrk="1" latinLnBrk="0" hangingPunct="1">
              <a:lnSpc>
                <a:spcPct val="100000"/>
              </a:lnSpc>
              <a:spcBef>
                <a:spcPct val="20000"/>
              </a:spcBef>
              <a:spcAft>
                <a:spcPts val="600"/>
              </a:spcAft>
              <a:buFont typeface="Arial"/>
              <a:buChar char="•"/>
              <a:defRPr sz="1400" b="0" i="0" kern="1200">
                <a:solidFill>
                  <a:srgbClr val="7C878E"/>
                </a:solidFill>
                <a:latin typeface="+mn-lt"/>
                <a:ea typeface="+mn-ea"/>
                <a:cs typeface="Arial"/>
              </a:defRPr>
            </a:lvl3pPr>
            <a:lvl4pPr marL="568325" indent="-111125" algn="l" defTabSz="-109538" rtl="0" eaLnBrk="1" latinLnBrk="0" hangingPunct="1">
              <a:lnSpc>
                <a:spcPct val="100000"/>
              </a:lnSpc>
              <a:spcBef>
                <a:spcPct val="20000"/>
              </a:spcBef>
              <a:spcAft>
                <a:spcPts val="600"/>
              </a:spcAft>
              <a:buFont typeface="Arial"/>
              <a:buChar char="–"/>
              <a:tabLst>
                <a:tab pos="690563" algn="l"/>
              </a:tabLst>
              <a:defRPr sz="1400" b="0" i="0" kern="1200">
                <a:solidFill>
                  <a:srgbClr val="7C878E"/>
                </a:solidFill>
                <a:latin typeface="+mn-lt"/>
                <a:ea typeface="+mn-ea"/>
                <a:cs typeface="Arial"/>
              </a:defRPr>
            </a:lvl4pPr>
            <a:lvl5pPr marL="690563" indent="-9525" algn="l" defTabSz="-9525" rtl="0" eaLnBrk="1" latinLnBrk="0" hangingPunct="1">
              <a:spcBef>
                <a:spcPct val="20000"/>
              </a:spcBef>
              <a:buFont typeface="Arial"/>
              <a:buChar char="»"/>
              <a:defRPr sz="1100" kern="1200">
                <a:solidFill>
                  <a:srgbClr val="57819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lvl="1" indent="-214313">
              <a:buFont typeface="Wingdings" panose="05000000000000000000" pitchFamily="2" charset="2"/>
              <a:buChar char="Ø"/>
            </a:pPr>
            <a:r>
              <a:rPr lang="en-US" dirty="0">
                <a:latin typeface="Arial"/>
              </a:rPr>
              <a:t>Multiple Manufacturing Assets:  Site differences</a:t>
            </a:r>
          </a:p>
        </p:txBody>
      </p:sp>
      <p:sp>
        <p:nvSpPr>
          <p:cNvPr id="9" name="Content Placeholder 2">
            <a:extLst>
              <a:ext uri="{FF2B5EF4-FFF2-40B4-BE49-F238E27FC236}">
                <a16:creationId xmlns:a16="http://schemas.microsoft.com/office/drawing/2014/main" id="{7458BEC7-E875-407F-9498-B9E1D6D0BA62}"/>
              </a:ext>
            </a:extLst>
          </p:cNvPr>
          <p:cNvSpPr txBox="1">
            <a:spLocks/>
          </p:cNvSpPr>
          <p:nvPr/>
        </p:nvSpPr>
        <p:spPr>
          <a:xfrm>
            <a:off x="1981202" y="3690271"/>
            <a:ext cx="6894137" cy="274352"/>
          </a:xfrm>
          <a:prstGeom prst="rect">
            <a:avLst/>
          </a:prstGeom>
        </p:spPr>
        <p:txBody>
          <a:bodyPr vert="horz" lIns="68580" tIns="34290" rIns="68580" bIns="34290" rtlCol="0">
            <a:noAutofit/>
          </a:bodyPr>
          <a:lstStyle>
            <a:lvl1pPr marL="0" marR="0" indent="0" algn="l" defTabSz="457200" rtl="0" eaLnBrk="1" fontAlgn="auto" latinLnBrk="0" hangingPunct="1">
              <a:lnSpc>
                <a:spcPct val="140000"/>
              </a:lnSpc>
              <a:spcBef>
                <a:spcPct val="20000"/>
              </a:spcBef>
              <a:spcAft>
                <a:spcPts val="600"/>
              </a:spcAft>
              <a:buClrTx/>
              <a:buSzTx/>
              <a:buFont typeface="Arial"/>
              <a:buNone/>
              <a:tabLst/>
              <a:defRPr lang="en-US" sz="1400" b="0" i="0" kern="1200" baseline="0" smtClean="0">
                <a:solidFill>
                  <a:srgbClr val="7C878E"/>
                </a:solidFill>
                <a:effectLst/>
                <a:latin typeface="Arial"/>
                <a:ea typeface="+mn-ea"/>
                <a:cs typeface="Arial"/>
              </a:defRPr>
            </a:lvl1pPr>
            <a:lvl2pPr marL="0" indent="0" algn="l" defTabSz="457200" rtl="0" eaLnBrk="1" latinLnBrk="0" hangingPunct="1">
              <a:spcBef>
                <a:spcPct val="20000"/>
              </a:spcBef>
              <a:spcAft>
                <a:spcPts val="600"/>
              </a:spcAft>
              <a:buFont typeface="Arial"/>
              <a:buNone/>
              <a:defRPr sz="1400" kern="1200">
                <a:solidFill>
                  <a:srgbClr val="578196"/>
                </a:solidFill>
                <a:latin typeface="+mn-lt"/>
                <a:ea typeface="+mn-ea"/>
                <a:cs typeface="+mn-cs"/>
              </a:defRPr>
            </a:lvl2pPr>
            <a:lvl3pPr marL="346075" indent="-111125" algn="l" defTabSz="169863" rtl="0" eaLnBrk="1" latinLnBrk="0" hangingPunct="1">
              <a:lnSpc>
                <a:spcPct val="100000"/>
              </a:lnSpc>
              <a:spcBef>
                <a:spcPct val="20000"/>
              </a:spcBef>
              <a:spcAft>
                <a:spcPts val="600"/>
              </a:spcAft>
              <a:buFont typeface="Arial"/>
              <a:buChar char="•"/>
              <a:defRPr sz="1400" b="0" i="0" kern="1200">
                <a:solidFill>
                  <a:srgbClr val="7C878E"/>
                </a:solidFill>
                <a:latin typeface="+mn-lt"/>
                <a:ea typeface="+mn-ea"/>
                <a:cs typeface="Arial"/>
              </a:defRPr>
            </a:lvl3pPr>
            <a:lvl4pPr marL="568325" indent="-111125" algn="l" defTabSz="-109538" rtl="0" eaLnBrk="1" latinLnBrk="0" hangingPunct="1">
              <a:lnSpc>
                <a:spcPct val="100000"/>
              </a:lnSpc>
              <a:spcBef>
                <a:spcPct val="20000"/>
              </a:spcBef>
              <a:spcAft>
                <a:spcPts val="600"/>
              </a:spcAft>
              <a:buFont typeface="Arial"/>
              <a:buChar char="–"/>
              <a:tabLst>
                <a:tab pos="690563" algn="l"/>
              </a:tabLst>
              <a:defRPr sz="1400" b="0" i="0" kern="1200">
                <a:solidFill>
                  <a:srgbClr val="7C878E"/>
                </a:solidFill>
                <a:latin typeface="+mn-lt"/>
                <a:ea typeface="+mn-ea"/>
                <a:cs typeface="Arial"/>
              </a:defRPr>
            </a:lvl4pPr>
            <a:lvl5pPr marL="690563" indent="-9525" algn="l" defTabSz="-9525" rtl="0" eaLnBrk="1" latinLnBrk="0" hangingPunct="1">
              <a:spcBef>
                <a:spcPct val="20000"/>
              </a:spcBef>
              <a:buFont typeface="Arial"/>
              <a:buChar char="»"/>
              <a:defRPr sz="1100" kern="1200">
                <a:solidFill>
                  <a:srgbClr val="57819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lvl="1" indent="-214313">
              <a:buFont typeface="Wingdings" panose="05000000000000000000" pitchFamily="2" charset="2"/>
              <a:buChar char="Ø"/>
            </a:pPr>
            <a:r>
              <a:rPr lang="en-US" dirty="0">
                <a:latin typeface="Arial"/>
              </a:rPr>
              <a:t>Partner expectations</a:t>
            </a:r>
          </a:p>
        </p:txBody>
      </p:sp>
      <p:sp>
        <p:nvSpPr>
          <p:cNvPr id="10" name="Content Placeholder 2">
            <a:extLst>
              <a:ext uri="{FF2B5EF4-FFF2-40B4-BE49-F238E27FC236}">
                <a16:creationId xmlns:a16="http://schemas.microsoft.com/office/drawing/2014/main" id="{9BB2CF4D-1148-4A91-8124-422D878C6E3F}"/>
              </a:ext>
            </a:extLst>
          </p:cNvPr>
          <p:cNvSpPr txBox="1">
            <a:spLocks/>
          </p:cNvSpPr>
          <p:nvPr/>
        </p:nvSpPr>
        <p:spPr>
          <a:xfrm>
            <a:off x="1981202" y="3972607"/>
            <a:ext cx="6894137" cy="282834"/>
          </a:xfrm>
          <a:prstGeom prst="rect">
            <a:avLst/>
          </a:prstGeom>
        </p:spPr>
        <p:txBody>
          <a:bodyPr vert="horz" lIns="68580" tIns="34290" rIns="68580" bIns="34290" rtlCol="0">
            <a:noAutofit/>
          </a:bodyPr>
          <a:lstStyle>
            <a:lvl1pPr marL="0" marR="0" indent="0" algn="l" defTabSz="457200" rtl="0" eaLnBrk="1" fontAlgn="auto" latinLnBrk="0" hangingPunct="1">
              <a:lnSpc>
                <a:spcPct val="140000"/>
              </a:lnSpc>
              <a:spcBef>
                <a:spcPct val="20000"/>
              </a:spcBef>
              <a:spcAft>
                <a:spcPts val="600"/>
              </a:spcAft>
              <a:buClrTx/>
              <a:buSzTx/>
              <a:buFont typeface="Arial"/>
              <a:buNone/>
              <a:tabLst/>
              <a:defRPr lang="en-US" sz="1400" b="0" i="0" kern="1200" baseline="0" smtClean="0">
                <a:solidFill>
                  <a:srgbClr val="7C878E"/>
                </a:solidFill>
                <a:effectLst/>
                <a:latin typeface="Arial"/>
                <a:ea typeface="+mn-ea"/>
                <a:cs typeface="Arial"/>
              </a:defRPr>
            </a:lvl1pPr>
            <a:lvl2pPr marL="0" indent="0" algn="l" defTabSz="457200" rtl="0" eaLnBrk="1" latinLnBrk="0" hangingPunct="1">
              <a:spcBef>
                <a:spcPct val="20000"/>
              </a:spcBef>
              <a:spcAft>
                <a:spcPts val="600"/>
              </a:spcAft>
              <a:buFont typeface="Arial"/>
              <a:buNone/>
              <a:defRPr sz="1400" kern="1200">
                <a:solidFill>
                  <a:srgbClr val="578196"/>
                </a:solidFill>
                <a:latin typeface="+mn-lt"/>
                <a:ea typeface="+mn-ea"/>
                <a:cs typeface="+mn-cs"/>
              </a:defRPr>
            </a:lvl2pPr>
            <a:lvl3pPr marL="346075" indent="-111125" algn="l" defTabSz="169863" rtl="0" eaLnBrk="1" latinLnBrk="0" hangingPunct="1">
              <a:lnSpc>
                <a:spcPct val="100000"/>
              </a:lnSpc>
              <a:spcBef>
                <a:spcPct val="20000"/>
              </a:spcBef>
              <a:spcAft>
                <a:spcPts val="600"/>
              </a:spcAft>
              <a:buFont typeface="Arial"/>
              <a:buChar char="•"/>
              <a:defRPr sz="1400" b="0" i="0" kern="1200">
                <a:solidFill>
                  <a:srgbClr val="7C878E"/>
                </a:solidFill>
                <a:latin typeface="+mn-lt"/>
                <a:ea typeface="+mn-ea"/>
                <a:cs typeface="Arial"/>
              </a:defRPr>
            </a:lvl3pPr>
            <a:lvl4pPr marL="568325" indent="-111125" algn="l" defTabSz="-109538" rtl="0" eaLnBrk="1" latinLnBrk="0" hangingPunct="1">
              <a:lnSpc>
                <a:spcPct val="100000"/>
              </a:lnSpc>
              <a:spcBef>
                <a:spcPct val="20000"/>
              </a:spcBef>
              <a:spcAft>
                <a:spcPts val="600"/>
              </a:spcAft>
              <a:buFont typeface="Arial"/>
              <a:buChar char="–"/>
              <a:tabLst>
                <a:tab pos="690563" algn="l"/>
              </a:tabLst>
              <a:defRPr sz="1400" b="0" i="0" kern="1200">
                <a:solidFill>
                  <a:srgbClr val="7C878E"/>
                </a:solidFill>
                <a:latin typeface="+mn-lt"/>
                <a:ea typeface="+mn-ea"/>
                <a:cs typeface="Arial"/>
              </a:defRPr>
            </a:lvl4pPr>
            <a:lvl5pPr marL="690563" indent="-9525" algn="l" defTabSz="-9525" rtl="0" eaLnBrk="1" latinLnBrk="0" hangingPunct="1">
              <a:spcBef>
                <a:spcPct val="20000"/>
              </a:spcBef>
              <a:buFont typeface="Arial"/>
              <a:buChar char="»"/>
              <a:defRPr sz="1100" kern="1200">
                <a:solidFill>
                  <a:srgbClr val="57819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lvl="1" indent="-214313">
              <a:buFont typeface="Wingdings" panose="05000000000000000000" pitchFamily="2" charset="2"/>
              <a:buChar char="Ø"/>
            </a:pPr>
            <a:r>
              <a:rPr lang="en-US" dirty="0">
                <a:latin typeface="Arial"/>
              </a:rPr>
              <a:t>Regulatory expectations around data</a:t>
            </a:r>
          </a:p>
          <a:p>
            <a:endParaRPr lang="en-US" dirty="0"/>
          </a:p>
        </p:txBody>
      </p:sp>
      <p:sp>
        <p:nvSpPr>
          <p:cNvPr id="11" name="Content Placeholder 2">
            <a:extLst>
              <a:ext uri="{FF2B5EF4-FFF2-40B4-BE49-F238E27FC236}">
                <a16:creationId xmlns:a16="http://schemas.microsoft.com/office/drawing/2014/main" id="{AF977FF2-2F29-454E-B5D8-7BFABDE79C9D}"/>
              </a:ext>
            </a:extLst>
          </p:cNvPr>
          <p:cNvSpPr txBox="1">
            <a:spLocks/>
          </p:cNvSpPr>
          <p:nvPr/>
        </p:nvSpPr>
        <p:spPr>
          <a:xfrm>
            <a:off x="1984889" y="4241766"/>
            <a:ext cx="6894137" cy="282834"/>
          </a:xfrm>
          <a:prstGeom prst="rect">
            <a:avLst/>
          </a:prstGeom>
        </p:spPr>
        <p:txBody>
          <a:bodyPr vert="horz" lIns="68580" tIns="34290" rIns="68580" bIns="34290" rtlCol="0">
            <a:noAutofit/>
          </a:bodyPr>
          <a:lstStyle>
            <a:lvl1pPr marL="0" marR="0" indent="0" algn="l" defTabSz="457200" rtl="0" eaLnBrk="1" fontAlgn="auto" latinLnBrk="0" hangingPunct="1">
              <a:lnSpc>
                <a:spcPct val="140000"/>
              </a:lnSpc>
              <a:spcBef>
                <a:spcPct val="20000"/>
              </a:spcBef>
              <a:spcAft>
                <a:spcPts val="600"/>
              </a:spcAft>
              <a:buClrTx/>
              <a:buSzTx/>
              <a:buFont typeface="Arial"/>
              <a:buNone/>
              <a:tabLst/>
              <a:defRPr lang="en-US" sz="1400" b="0" i="0" kern="1200" baseline="0" smtClean="0">
                <a:solidFill>
                  <a:srgbClr val="7C878E"/>
                </a:solidFill>
                <a:effectLst/>
                <a:latin typeface="Arial"/>
                <a:ea typeface="+mn-ea"/>
                <a:cs typeface="Arial"/>
              </a:defRPr>
            </a:lvl1pPr>
            <a:lvl2pPr marL="0" indent="0" algn="l" defTabSz="457200" rtl="0" eaLnBrk="1" latinLnBrk="0" hangingPunct="1">
              <a:spcBef>
                <a:spcPct val="20000"/>
              </a:spcBef>
              <a:spcAft>
                <a:spcPts val="600"/>
              </a:spcAft>
              <a:buFont typeface="Arial"/>
              <a:buNone/>
              <a:defRPr sz="1400" kern="1200">
                <a:solidFill>
                  <a:srgbClr val="578196"/>
                </a:solidFill>
                <a:latin typeface="+mn-lt"/>
                <a:ea typeface="+mn-ea"/>
                <a:cs typeface="+mn-cs"/>
              </a:defRPr>
            </a:lvl2pPr>
            <a:lvl3pPr marL="346075" indent="-111125" algn="l" defTabSz="169863" rtl="0" eaLnBrk="1" latinLnBrk="0" hangingPunct="1">
              <a:lnSpc>
                <a:spcPct val="100000"/>
              </a:lnSpc>
              <a:spcBef>
                <a:spcPct val="20000"/>
              </a:spcBef>
              <a:spcAft>
                <a:spcPts val="600"/>
              </a:spcAft>
              <a:buFont typeface="Arial"/>
              <a:buChar char="•"/>
              <a:defRPr sz="1400" b="0" i="0" kern="1200">
                <a:solidFill>
                  <a:srgbClr val="7C878E"/>
                </a:solidFill>
                <a:latin typeface="+mn-lt"/>
                <a:ea typeface="+mn-ea"/>
                <a:cs typeface="Arial"/>
              </a:defRPr>
            </a:lvl3pPr>
            <a:lvl4pPr marL="568325" indent="-111125" algn="l" defTabSz="-109538" rtl="0" eaLnBrk="1" latinLnBrk="0" hangingPunct="1">
              <a:lnSpc>
                <a:spcPct val="100000"/>
              </a:lnSpc>
              <a:spcBef>
                <a:spcPct val="20000"/>
              </a:spcBef>
              <a:spcAft>
                <a:spcPts val="600"/>
              </a:spcAft>
              <a:buFont typeface="Arial"/>
              <a:buChar char="–"/>
              <a:tabLst>
                <a:tab pos="690563" algn="l"/>
              </a:tabLst>
              <a:defRPr sz="1400" b="0" i="0" kern="1200">
                <a:solidFill>
                  <a:srgbClr val="7C878E"/>
                </a:solidFill>
                <a:latin typeface="+mn-lt"/>
                <a:ea typeface="+mn-ea"/>
                <a:cs typeface="Arial"/>
              </a:defRPr>
            </a:lvl4pPr>
            <a:lvl5pPr marL="690563" indent="-9525" algn="l" defTabSz="-9525" rtl="0" eaLnBrk="1" latinLnBrk="0" hangingPunct="1">
              <a:spcBef>
                <a:spcPct val="20000"/>
              </a:spcBef>
              <a:buFont typeface="Arial"/>
              <a:buChar char="»"/>
              <a:defRPr sz="1100" kern="1200">
                <a:solidFill>
                  <a:srgbClr val="57819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lvl="1" indent="-214313">
              <a:buFont typeface="Wingdings" panose="05000000000000000000" pitchFamily="2" charset="2"/>
              <a:buChar char="Ø"/>
            </a:pPr>
            <a:r>
              <a:rPr lang="en-US" dirty="0">
                <a:latin typeface="Arial"/>
              </a:rPr>
              <a:t>Culture</a:t>
            </a:r>
          </a:p>
          <a:p>
            <a:endParaRPr lang="en-US" dirty="0"/>
          </a:p>
        </p:txBody>
      </p:sp>
      <p:sp>
        <p:nvSpPr>
          <p:cNvPr id="12" name="Content Placeholder 2">
            <a:extLst>
              <a:ext uri="{FF2B5EF4-FFF2-40B4-BE49-F238E27FC236}">
                <a16:creationId xmlns:a16="http://schemas.microsoft.com/office/drawing/2014/main" id="{54366DFE-8FE8-4A4A-ADAB-FA4C4E237FD2}"/>
              </a:ext>
            </a:extLst>
          </p:cNvPr>
          <p:cNvSpPr txBox="1">
            <a:spLocks/>
          </p:cNvSpPr>
          <p:nvPr/>
        </p:nvSpPr>
        <p:spPr>
          <a:xfrm>
            <a:off x="1981202" y="2021973"/>
            <a:ext cx="6894137" cy="277155"/>
          </a:xfrm>
          <a:prstGeom prst="rect">
            <a:avLst/>
          </a:prstGeom>
        </p:spPr>
        <p:txBody>
          <a:bodyPr vert="horz" lIns="68580" tIns="34290" rIns="68580" bIns="34290" rtlCol="0">
            <a:noAutofit/>
          </a:bodyPr>
          <a:lstStyle>
            <a:lvl1pPr marL="0" marR="0" indent="0" algn="l" defTabSz="457200" rtl="0" eaLnBrk="1" fontAlgn="auto" latinLnBrk="0" hangingPunct="1">
              <a:lnSpc>
                <a:spcPct val="140000"/>
              </a:lnSpc>
              <a:spcBef>
                <a:spcPct val="20000"/>
              </a:spcBef>
              <a:spcAft>
                <a:spcPts val="600"/>
              </a:spcAft>
              <a:buClrTx/>
              <a:buSzTx/>
              <a:buFont typeface="Arial"/>
              <a:buNone/>
              <a:tabLst/>
              <a:defRPr lang="en-US" sz="1400" b="0" i="0" kern="1200" baseline="0" smtClean="0">
                <a:solidFill>
                  <a:srgbClr val="7C878E"/>
                </a:solidFill>
                <a:effectLst/>
                <a:latin typeface="Arial"/>
                <a:ea typeface="+mn-ea"/>
                <a:cs typeface="Arial"/>
              </a:defRPr>
            </a:lvl1pPr>
            <a:lvl2pPr marL="0" indent="0" algn="l" defTabSz="457200" rtl="0" eaLnBrk="1" latinLnBrk="0" hangingPunct="1">
              <a:spcBef>
                <a:spcPct val="20000"/>
              </a:spcBef>
              <a:spcAft>
                <a:spcPts val="600"/>
              </a:spcAft>
              <a:buFont typeface="Arial"/>
              <a:buNone/>
              <a:defRPr sz="1400" kern="1200">
                <a:solidFill>
                  <a:srgbClr val="578196"/>
                </a:solidFill>
                <a:latin typeface="+mn-lt"/>
                <a:ea typeface="+mn-ea"/>
                <a:cs typeface="+mn-cs"/>
              </a:defRPr>
            </a:lvl2pPr>
            <a:lvl3pPr marL="346075" indent="-111125" algn="l" defTabSz="169863" rtl="0" eaLnBrk="1" latinLnBrk="0" hangingPunct="1">
              <a:lnSpc>
                <a:spcPct val="100000"/>
              </a:lnSpc>
              <a:spcBef>
                <a:spcPct val="20000"/>
              </a:spcBef>
              <a:spcAft>
                <a:spcPts val="600"/>
              </a:spcAft>
              <a:buFont typeface="Arial"/>
              <a:buChar char="•"/>
              <a:defRPr sz="1400" b="0" i="0" kern="1200">
                <a:solidFill>
                  <a:srgbClr val="7C878E"/>
                </a:solidFill>
                <a:latin typeface="+mn-lt"/>
                <a:ea typeface="+mn-ea"/>
                <a:cs typeface="Arial"/>
              </a:defRPr>
            </a:lvl3pPr>
            <a:lvl4pPr marL="568325" indent="-111125" algn="l" defTabSz="-109538" rtl="0" eaLnBrk="1" latinLnBrk="0" hangingPunct="1">
              <a:lnSpc>
                <a:spcPct val="100000"/>
              </a:lnSpc>
              <a:spcBef>
                <a:spcPct val="20000"/>
              </a:spcBef>
              <a:spcAft>
                <a:spcPts val="600"/>
              </a:spcAft>
              <a:buFont typeface="Arial"/>
              <a:buChar char="–"/>
              <a:tabLst>
                <a:tab pos="690563" algn="l"/>
              </a:tabLst>
              <a:defRPr sz="1400" b="0" i="0" kern="1200">
                <a:solidFill>
                  <a:srgbClr val="7C878E"/>
                </a:solidFill>
                <a:latin typeface="+mn-lt"/>
                <a:ea typeface="+mn-ea"/>
                <a:cs typeface="Arial"/>
              </a:defRPr>
            </a:lvl4pPr>
            <a:lvl5pPr marL="690563" indent="-9525" algn="l" defTabSz="-9525" rtl="0" eaLnBrk="1" latinLnBrk="0" hangingPunct="1">
              <a:spcBef>
                <a:spcPct val="20000"/>
              </a:spcBef>
              <a:buFont typeface="Arial"/>
              <a:buChar char="»"/>
              <a:defRPr sz="1100" kern="1200">
                <a:solidFill>
                  <a:srgbClr val="57819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latin typeface="Arial"/>
              </a:rPr>
              <a:t>How do we continue to efficiently manage our tech transfer process when we have the following challenges:</a:t>
            </a:r>
          </a:p>
        </p:txBody>
      </p:sp>
      <p:pic>
        <p:nvPicPr>
          <p:cNvPr id="13" name="Picture 12" descr="A drawing of a cartoon character&#10;&#10;Description automatically generated">
            <a:extLst>
              <a:ext uri="{FF2B5EF4-FFF2-40B4-BE49-F238E27FC236}">
                <a16:creationId xmlns:a16="http://schemas.microsoft.com/office/drawing/2014/main" id="{D1C8926B-5FDA-4CBE-BF34-0372AA5911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44966" y="398295"/>
            <a:ext cx="1902069" cy="1514792"/>
          </a:xfrm>
          <a:prstGeom prst="rect">
            <a:avLst/>
          </a:prstGeom>
        </p:spPr>
      </p:pic>
    </p:spTree>
    <p:extLst>
      <p:ext uri="{BB962C8B-B14F-4D97-AF65-F5344CB8AC3E}">
        <p14:creationId xmlns:p14="http://schemas.microsoft.com/office/powerpoint/2010/main" val="384453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 calcmode="lin" valueType="num">
                                      <p:cBhvr additive="base">
                                        <p:cTn id="55"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build="p"/>
      <p:bldP spid="7" grpId="0" build="p"/>
      <p:bldP spid="8" grpId="0" build="p"/>
      <p:bldP spid="9" grpId="0" build="p"/>
      <p:bldP spid="10" grpId="0" build="p"/>
      <p:bldP spid="11" grpId="0" build="p"/>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576C33-ACA3-450C-B5CF-0E1B5CFB1EC0}"/>
              </a:ext>
            </a:extLst>
          </p:cNvPr>
          <p:cNvSpPr>
            <a:spLocks noGrp="1"/>
          </p:cNvSpPr>
          <p:nvPr>
            <p:ph type="body" sz="quarter" idx="13"/>
          </p:nvPr>
        </p:nvSpPr>
        <p:spPr/>
        <p:txBody>
          <a:bodyPr/>
          <a:lstStyle/>
          <a:p>
            <a:r>
              <a:rPr lang="en-US" sz="2400" dirty="0"/>
              <a:t>Turning Lab Results into Manufacturing Operations</a:t>
            </a:r>
            <a:endParaRPr lang="en-US" dirty="0"/>
          </a:p>
        </p:txBody>
      </p:sp>
      <p:pic>
        <p:nvPicPr>
          <p:cNvPr id="7" name="Picture 6">
            <a:extLst>
              <a:ext uri="{FF2B5EF4-FFF2-40B4-BE49-F238E27FC236}">
                <a16:creationId xmlns:a16="http://schemas.microsoft.com/office/drawing/2014/main" id="{EFD9437D-8F74-432B-8028-5FF63899C2B6}"/>
              </a:ext>
            </a:extLst>
          </p:cNvPr>
          <p:cNvPicPr>
            <a:picLocks noChangeAspect="1"/>
          </p:cNvPicPr>
          <p:nvPr/>
        </p:nvPicPr>
        <p:blipFill>
          <a:blip r:embed="rId2"/>
          <a:stretch>
            <a:fillRect/>
          </a:stretch>
        </p:blipFill>
        <p:spPr>
          <a:xfrm>
            <a:off x="1252085" y="1089330"/>
            <a:ext cx="9113063" cy="3472700"/>
          </a:xfrm>
          <a:prstGeom prst="rect">
            <a:avLst/>
          </a:prstGeom>
        </p:spPr>
      </p:pic>
      <p:sp>
        <p:nvSpPr>
          <p:cNvPr id="11" name="TextBox 10">
            <a:extLst>
              <a:ext uri="{FF2B5EF4-FFF2-40B4-BE49-F238E27FC236}">
                <a16:creationId xmlns:a16="http://schemas.microsoft.com/office/drawing/2014/main" id="{6F6E0A70-46A7-44F2-BC54-73763AF76064}"/>
              </a:ext>
            </a:extLst>
          </p:cNvPr>
          <p:cNvSpPr txBox="1"/>
          <p:nvPr/>
        </p:nvSpPr>
        <p:spPr>
          <a:xfrm>
            <a:off x="4408388" y="5188557"/>
            <a:ext cx="2505879" cy="369332"/>
          </a:xfrm>
          <a:prstGeom prst="rect">
            <a:avLst/>
          </a:prstGeom>
          <a:noFill/>
        </p:spPr>
        <p:txBody>
          <a:bodyPr wrap="none" rtlCol="0">
            <a:spAutoFit/>
          </a:bodyPr>
          <a:lstStyle/>
          <a:p>
            <a:r>
              <a:rPr lang="en-US" b="1" dirty="0"/>
              <a:t>Manual Transcription</a:t>
            </a:r>
          </a:p>
        </p:txBody>
      </p:sp>
      <p:sp>
        <p:nvSpPr>
          <p:cNvPr id="17" name="Right Brace 16">
            <a:extLst>
              <a:ext uri="{FF2B5EF4-FFF2-40B4-BE49-F238E27FC236}">
                <a16:creationId xmlns:a16="http://schemas.microsoft.com/office/drawing/2014/main" id="{1A101A6E-76AF-46E9-9AFF-5553C7440F3E}"/>
              </a:ext>
            </a:extLst>
          </p:cNvPr>
          <p:cNvSpPr/>
          <p:nvPr/>
        </p:nvSpPr>
        <p:spPr>
          <a:xfrm rot="5400000">
            <a:off x="5438692" y="2190915"/>
            <a:ext cx="445272" cy="55500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5579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FE7E9C-F10C-4954-834E-5970E8820837}"/>
              </a:ext>
            </a:extLst>
          </p:cNvPr>
          <p:cNvSpPr>
            <a:spLocks noGrp="1"/>
          </p:cNvSpPr>
          <p:nvPr>
            <p:ph idx="1"/>
          </p:nvPr>
        </p:nvSpPr>
        <p:spPr/>
        <p:txBody>
          <a:bodyPr>
            <a:normAutofit/>
          </a:bodyPr>
          <a:lstStyle/>
          <a:p>
            <a:pPr>
              <a:lnSpc>
                <a:spcPct val="100000"/>
              </a:lnSpc>
            </a:pPr>
            <a:r>
              <a:rPr lang="en-US" dirty="0"/>
              <a:t>Knowledge transfer is achieved through discussion and </a:t>
            </a:r>
            <a:r>
              <a:rPr lang="en-US" i="1" dirty="0"/>
              <a:t>transcription</a:t>
            </a:r>
          </a:p>
          <a:p>
            <a:pPr lvl="1">
              <a:lnSpc>
                <a:spcPct val="100000"/>
              </a:lnSpc>
            </a:pPr>
            <a:r>
              <a:rPr lang="en-US" i="1" dirty="0"/>
              <a:t>40+ individual solution recipes</a:t>
            </a:r>
          </a:p>
          <a:p>
            <a:pPr lvl="1">
              <a:lnSpc>
                <a:spcPct val="100000"/>
              </a:lnSpc>
            </a:pPr>
            <a:r>
              <a:rPr lang="en-US" i="1" dirty="0"/>
              <a:t>10+ major process steps</a:t>
            </a:r>
          </a:p>
          <a:p>
            <a:pPr lvl="1">
              <a:lnSpc>
                <a:spcPct val="100000"/>
              </a:lnSpc>
            </a:pPr>
            <a:r>
              <a:rPr lang="en-US" i="1" dirty="0"/>
              <a:t>15+ batch records</a:t>
            </a:r>
          </a:p>
          <a:p>
            <a:pPr marL="0" indent="0">
              <a:lnSpc>
                <a:spcPct val="100000"/>
              </a:lnSpc>
              <a:buNone/>
            </a:pPr>
            <a:endParaRPr lang="en-US" dirty="0"/>
          </a:p>
          <a:p>
            <a:pPr>
              <a:lnSpc>
                <a:spcPct val="100000"/>
              </a:lnSpc>
            </a:pPr>
            <a:r>
              <a:rPr lang="en-US" dirty="0"/>
              <a:t>A process flow diagram routinely has &gt;16,000 pieces of information</a:t>
            </a:r>
          </a:p>
          <a:p>
            <a:pPr lvl="1">
              <a:lnSpc>
                <a:spcPct val="100000"/>
              </a:lnSpc>
            </a:pPr>
            <a:r>
              <a:rPr lang="en-US" dirty="0"/>
              <a:t>&gt;5000 are numeric parameters (setpoints, limits, quantities)</a:t>
            </a:r>
          </a:p>
          <a:p>
            <a:pPr lvl="1">
              <a:lnSpc>
                <a:spcPct val="100000"/>
              </a:lnSpc>
            </a:pPr>
            <a:r>
              <a:rPr lang="en-US" dirty="0"/>
              <a:t>Multiple </a:t>
            </a:r>
            <a:r>
              <a:rPr lang="en-US" i="1" dirty="0"/>
              <a:t>new</a:t>
            </a:r>
            <a:r>
              <a:rPr lang="en-US" dirty="0"/>
              <a:t> programs per year, on top of clinical and commercial restarts</a:t>
            </a:r>
          </a:p>
          <a:p>
            <a:pPr>
              <a:lnSpc>
                <a:spcPct val="100000"/>
              </a:lnSpc>
            </a:pPr>
            <a:endParaRPr lang="en-US" dirty="0"/>
          </a:p>
          <a:p>
            <a:pPr>
              <a:lnSpc>
                <a:spcPct val="100000"/>
              </a:lnSpc>
            </a:pPr>
            <a:r>
              <a:rPr lang="en-US" dirty="0"/>
              <a:t>This information is transcribed to secondary lists before ultimately being entered into the appropriate system</a:t>
            </a:r>
          </a:p>
          <a:p>
            <a:pPr>
              <a:lnSpc>
                <a:spcPct val="100000"/>
              </a:lnSpc>
            </a:pPr>
            <a:endParaRPr lang="en-US" dirty="0"/>
          </a:p>
          <a:p>
            <a:pPr>
              <a:lnSpc>
                <a:spcPct val="100000"/>
              </a:lnSpc>
            </a:pPr>
            <a:r>
              <a:rPr lang="en-US" dirty="0"/>
              <a:t>Alignment between manufacturing sites requires timely communication and manual document updates</a:t>
            </a:r>
          </a:p>
          <a:p>
            <a:pPr>
              <a:lnSpc>
                <a:spcPct val="100000"/>
              </a:lnSpc>
            </a:pPr>
            <a:endParaRPr lang="en-US" dirty="0"/>
          </a:p>
          <a:p>
            <a:pPr lvl="1">
              <a:lnSpc>
                <a:spcPct val="100000"/>
              </a:lnSpc>
            </a:pPr>
            <a:endParaRPr lang="en-US" dirty="0"/>
          </a:p>
          <a:p>
            <a:pPr marL="0" indent="0">
              <a:lnSpc>
                <a:spcPct val="100000"/>
              </a:lnSpc>
              <a:buNone/>
            </a:pPr>
            <a:endParaRPr lang="en-US" dirty="0"/>
          </a:p>
        </p:txBody>
      </p:sp>
      <p:sp>
        <p:nvSpPr>
          <p:cNvPr id="4" name="Text Placeholder 3">
            <a:extLst>
              <a:ext uri="{FF2B5EF4-FFF2-40B4-BE49-F238E27FC236}">
                <a16:creationId xmlns:a16="http://schemas.microsoft.com/office/drawing/2014/main" id="{C8DD5EDA-262A-4207-AFA6-04E518C7EC02}"/>
              </a:ext>
            </a:extLst>
          </p:cNvPr>
          <p:cNvSpPr>
            <a:spLocks noGrp="1"/>
          </p:cNvSpPr>
          <p:nvPr>
            <p:ph type="body" sz="quarter" idx="13"/>
          </p:nvPr>
        </p:nvSpPr>
        <p:spPr/>
        <p:txBody>
          <a:bodyPr/>
          <a:lstStyle/>
          <a:p>
            <a:r>
              <a:rPr lang="en-US" dirty="0"/>
              <a:t>Knowledge Transfer Challenges</a:t>
            </a:r>
          </a:p>
        </p:txBody>
      </p:sp>
    </p:spTree>
    <p:extLst>
      <p:ext uri="{BB962C8B-B14F-4D97-AF65-F5344CB8AC3E}">
        <p14:creationId xmlns:p14="http://schemas.microsoft.com/office/powerpoint/2010/main" val="360791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E8C0D-9A4A-4323-A8E4-91F1D526488B}"/>
              </a:ext>
            </a:extLst>
          </p:cNvPr>
          <p:cNvSpPr>
            <a:spLocks noGrp="1"/>
          </p:cNvSpPr>
          <p:nvPr>
            <p:ph idx="1"/>
          </p:nvPr>
        </p:nvSpPr>
        <p:spPr/>
        <p:txBody>
          <a:bodyPr/>
          <a:lstStyle/>
          <a:p>
            <a:pPr>
              <a:lnSpc>
                <a:spcPct val="100000"/>
              </a:lnSpc>
            </a:pPr>
            <a:r>
              <a:rPr lang="en-US" sz="2400" dirty="0"/>
              <a:t>Digitization and standardization of our tech transfer is essential</a:t>
            </a:r>
          </a:p>
          <a:p>
            <a:pPr lvl="1">
              <a:lnSpc>
                <a:spcPct val="100000"/>
              </a:lnSpc>
            </a:pPr>
            <a:r>
              <a:rPr lang="en-US" sz="2400" dirty="0"/>
              <a:t>Ever increasing process complexity and reduced timelines</a:t>
            </a:r>
          </a:p>
          <a:p>
            <a:pPr lvl="1">
              <a:lnSpc>
                <a:spcPct val="100000"/>
              </a:lnSpc>
            </a:pPr>
            <a:r>
              <a:rPr lang="en-US" sz="2400" dirty="0"/>
              <a:t>Ensure robust and efficient knowledge transfer between development and manufacturing</a:t>
            </a:r>
          </a:p>
          <a:p>
            <a:pPr lvl="1">
              <a:lnSpc>
                <a:spcPct val="100000"/>
              </a:lnSpc>
            </a:pPr>
            <a:r>
              <a:rPr lang="en-US" sz="2400" dirty="0"/>
              <a:t>Redeploy resources from non-value added transcription activities </a:t>
            </a:r>
            <a:r>
              <a:rPr lang="en-US" sz="2400"/>
              <a:t>towards increased </a:t>
            </a:r>
            <a:r>
              <a:rPr lang="en-US" sz="2400" dirty="0"/>
              <a:t>process understanding and improvement</a:t>
            </a:r>
          </a:p>
          <a:p>
            <a:pPr lvl="1">
              <a:lnSpc>
                <a:spcPct val="100000"/>
              </a:lnSpc>
            </a:pPr>
            <a:endParaRPr lang="en-US" sz="2400" dirty="0"/>
          </a:p>
          <a:p>
            <a:pPr>
              <a:lnSpc>
                <a:spcPct val="100000"/>
              </a:lnSpc>
            </a:pPr>
            <a:r>
              <a:rPr lang="en-US" sz="2400" dirty="0"/>
              <a:t>Collaboration between Biogen and Neo PLM to develop an enterprise recipe management solution for complex large molecule processes</a:t>
            </a:r>
          </a:p>
        </p:txBody>
      </p:sp>
      <p:sp>
        <p:nvSpPr>
          <p:cNvPr id="4" name="Text Placeholder 3">
            <a:extLst>
              <a:ext uri="{FF2B5EF4-FFF2-40B4-BE49-F238E27FC236}">
                <a16:creationId xmlns:a16="http://schemas.microsoft.com/office/drawing/2014/main" id="{489890E3-4742-4A6F-A939-0D4846509CBB}"/>
              </a:ext>
            </a:extLst>
          </p:cNvPr>
          <p:cNvSpPr>
            <a:spLocks noGrp="1"/>
          </p:cNvSpPr>
          <p:nvPr>
            <p:ph type="body" sz="quarter" idx="13"/>
          </p:nvPr>
        </p:nvSpPr>
        <p:spPr/>
        <p:txBody>
          <a:bodyPr/>
          <a:lstStyle/>
          <a:p>
            <a:r>
              <a:rPr lang="en-US" dirty="0"/>
              <a:t>Tech Transfer Digital Transformation</a:t>
            </a:r>
          </a:p>
        </p:txBody>
      </p:sp>
    </p:spTree>
    <p:extLst>
      <p:ext uri="{BB962C8B-B14F-4D97-AF65-F5344CB8AC3E}">
        <p14:creationId xmlns:p14="http://schemas.microsoft.com/office/powerpoint/2010/main" val="4236682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F6674-9E0A-4B52-9E2B-895B77276812}"/>
              </a:ext>
            </a:extLst>
          </p:cNvPr>
          <p:cNvSpPr>
            <a:spLocks noGrp="1"/>
          </p:cNvSpPr>
          <p:nvPr>
            <p:ph idx="1"/>
          </p:nvPr>
        </p:nvSpPr>
        <p:spPr>
          <a:xfrm>
            <a:off x="506239" y="1328212"/>
            <a:ext cx="11174236" cy="4380178"/>
          </a:xfrm>
        </p:spPr>
        <p:txBody>
          <a:bodyPr/>
          <a:lstStyle/>
          <a:p>
            <a:pPr>
              <a:lnSpc>
                <a:spcPct val="100000"/>
              </a:lnSpc>
            </a:pPr>
            <a:r>
              <a:rPr lang="en-US" sz="2800" b="0" dirty="0">
                <a:solidFill>
                  <a:schemeClr val="tx2"/>
                </a:solidFill>
              </a:rPr>
              <a:t>18 Component Additions</a:t>
            </a:r>
          </a:p>
          <a:p>
            <a:pPr lvl="1">
              <a:lnSpc>
                <a:spcPct val="100000"/>
              </a:lnSpc>
            </a:pPr>
            <a:r>
              <a:rPr lang="en-US" sz="2800" dirty="0"/>
              <a:t>Multiple units of measure</a:t>
            </a:r>
          </a:p>
          <a:p>
            <a:pPr lvl="1">
              <a:lnSpc>
                <a:spcPct val="100000"/>
              </a:lnSpc>
            </a:pPr>
            <a:r>
              <a:rPr lang="en-US" sz="2800" dirty="0"/>
              <a:t>Different mixing duration ranges between additions</a:t>
            </a:r>
          </a:p>
          <a:p>
            <a:pPr lvl="1">
              <a:lnSpc>
                <a:spcPct val="100000"/>
              </a:lnSpc>
            </a:pPr>
            <a:r>
              <a:rPr lang="en-US" sz="2800" dirty="0"/>
              <a:t>Several solution expiries</a:t>
            </a:r>
          </a:p>
          <a:p>
            <a:pPr lvl="1">
              <a:lnSpc>
                <a:spcPct val="100000"/>
              </a:lnSpc>
            </a:pPr>
            <a:endParaRPr lang="en-US" sz="2800" dirty="0"/>
          </a:p>
          <a:p>
            <a:pPr lvl="1">
              <a:lnSpc>
                <a:spcPct val="100000"/>
              </a:lnSpc>
            </a:pPr>
            <a:r>
              <a:rPr lang="en-US" sz="2800" dirty="0"/>
              <a:t>&gt;$50,000 in material costs</a:t>
            </a:r>
          </a:p>
          <a:p>
            <a:pPr lvl="1">
              <a:lnSpc>
                <a:spcPct val="100000"/>
              </a:lnSpc>
            </a:pPr>
            <a:r>
              <a:rPr lang="en-US" sz="2800" dirty="0"/>
              <a:t>One of eight similar media preparations</a:t>
            </a:r>
          </a:p>
          <a:p>
            <a:pPr>
              <a:lnSpc>
                <a:spcPct val="100000"/>
              </a:lnSpc>
            </a:pPr>
            <a:endParaRPr lang="en-US" sz="2800" dirty="0"/>
          </a:p>
          <a:p>
            <a:pPr>
              <a:lnSpc>
                <a:spcPct val="100000"/>
              </a:lnSpc>
            </a:pPr>
            <a:endParaRPr lang="en-US" sz="2800" dirty="0"/>
          </a:p>
        </p:txBody>
      </p:sp>
      <p:sp>
        <p:nvSpPr>
          <p:cNvPr id="4" name="Text Placeholder 3">
            <a:extLst>
              <a:ext uri="{FF2B5EF4-FFF2-40B4-BE49-F238E27FC236}">
                <a16:creationId xmlns:a16="http://schemas.microsoft.com/office/drawing/2014/main" id="{55BE2B9A-EEAE-4FA3-9AAF-1B7BC99D37DF}"/>
              </a:ext>
            </a:extLst>
          </p:cNvPr>
          <p:cNvSpPr>
            <a:spLocks noGrp="1"/>
          </p:cNvSpPr>
          <p:nvPr>
            <p:ph type="body" sz="quarter" idx="13"/>
          </p:nvPr>
        </p:nvSpPr>
        <p:spPr/>
        <p:txBody>
          <a:bodyPr/>
          <a:lstStyle/>
          <a:p>
            <a:r>
              <a:rPr lang="en-US" dirty="0"/>
              <a:t>Process Design Case Study – Media Prep</a:t>
            </a:r>
          </a:p>
        </p:txBody>
      </p:sp>
    </p:spTree>
    <p:extLst>
      <p:ext uri="{BB962C8B-B14F-4D97-AF65-F5344CB8AC3E}">
        <p14:creationId xmlns:p14="http://schemas.microsoft.com/office/powerpoint/2010/main" val="1226106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B34FF6-32D7-48A3-9D98-CF1A81255BBA}"/>
              </a:ext>
            </a:extLst>
          </p:cNvPr>
          <p:cNvSpPr>
            <a:spLocks noGrp="1"/>
          </p:cNvSpPr>
          <p:nvPr>
            <p:ph idx="1"/>
          </p:nvPr>
        </p:nvSpPr>
        <p:spPr/>
        <p:txBody>
          <a:bodyPr/>
          <a:lstStyle/>
          <a:p>
            <a:endParaRPr lang="en-US"/>
          </a:p>
        </p:txBody>
      </p:sp>
      <p:sp>
        <p:nvSpPr>
          <p:cNvPr id="5" name="Text Placeholder 4">
            <a:extLst>
              <a:ext uri="{FF2B5EF4-FFF2-40B4-BE49-F238E27FC236}">
                <a16:creationId xmlns:a16="http://schemas.microsoft.com/office/drawing/2014/main" id="{42F31557-81E9-43A9-B06E-D1A95EB225BD}"/>
              </a:ext>
            </a:extLst>
          </p:cNvPr>
          <p:cNvSpPr>
            <a:spLocks noGrp="1"/>
          </p:cNvSpPr>
          <p:nvPr>
            <p:ph type="body" sz="quarter" idx="13"/>
          </p:nvPr>
        </p:nvSpPr>
        <p:spPr/>
        <p:txBody>
          <a:bodyPr/>
          <a:lstStyle/>
          <a:p>
            <a:r>
              <a:rPr lang="en-US" dirty="0"/>
              <a:t>Current State</a:t>
            </a:r>
          </a:p>
        </p:txBody>
      </p:sp>
      <p:pic>
        <p:nvPicPr>
          <p:cNvPr id="4" name="Picture 3">
            <a:extLst>
              <a:ext uri="{FF2B5EF4-FFF2-40B4-BE49-F238E27FC236}">
                <a16:creationId xmlns:a16="http://schemas.microsoft.com/office/drawing/2014/main" id="{ADFAC120-E363-4C73-B275-EC81E815239E}"/>
              </a:ext>
            </a:extLst>
          </p:cNvPr>
          <p:cNvPicPr>
            <a:picLocks noChangeAspect="1"/>
          </p:cNvPicPr>
          <p:nvPr/>
        </p:nvPicPr>
        <p:blipFill>
          <a:blip r:embed="rId2"/>
          <a:stretch>
            <a:fillRect/>
          </a:stretch>
        </p:blipFill>
        <p:spPr>
          <a:xfrm>
            <a:off x="0" y="763323"/>
            <a:ext cx="12192000" cy="5563420"/>
          </a:xfrm>
          <a:prstGeom prst="rect">
            <a:avLst/>
          </a:prstGeom>
        </p:spPr>
      </p:pic>
    </p:spTree>
    <p:extLst>
      <p:ext uri="{BB962C8B-B14F-4D97-AF65-F5344CB8AC3E}">
        <p14:creationId xmlns:p14="http://schemas.microsoft.com/office/powerpoint/2010/main" val="49293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CDD137-F530-44BD-8FB7-5F30FA0E0292}"/>
              </a:ext>
            </a:extLst>
          </p:cNvPr>
          <p:cNvSpPr>
            <a:spLocks noGrp="1"/>
          </p:cNvSpPr>
          <p:nvPr>
            <p:ph idx="1"/>
          </p:nvPr>
        </p:nvSpPr>
        <p:spPr/>
        <p:txBody>
          <a:bodyPr/>
          <a:lstStyle/>
          <a:p>
            <a:pPr>
              <a:lnSpc>
                <a:spcPct val="100000"/>
              </a:lnSpc>
            </a:pPr>
            <a:r>
              <a:rPr lang="en-US" sz="1800" dirty="0"/>
              <a:t>Solutions tab in excel is ~1000 rows long</a:t>
            </a:r>
          </a:p>
          <a:p>
            <a:pPr>
              <a:lnSpc>
                <a:spcPct val="100000"/>
              </a:lnSpc>
            </a:pPr>
            <a:r>
              <a:rPr lang="en-US" sz="1800" dirty="0"/>
              <a:t>Information is duplicated elsewhere in the document</a:t>
            </a:r>
          </a:p>
          <a:p>
            <a:pPr>
              <a:lnSpc>
                <a:spcPct val="100000"/>
              </a:lnSpc>
            </a:pPr>
            <a:r>
              <a:rPr lang="en-US" sz="1800" dirty="0"/>
              <a:t>Historical documentation used as source for process information</a:t>
            </a:r>
          </a:p>
          <a:p>
            <a:pPr>
              <a:lnSpc>
                <a:spcPct val="100000"/>
              </a:lnSpc>
            </a:pPr>
            <a:r>
              <a:rPr lang="en-US" sz="1800" dirty="0"/>
              <a:t>	</a:t>
            </a:r>
            <a:r>
              <a:rPr lang="en-US" sz="1600" dirty="0">
                <a:solidFill>
                  <a:schemeClr val="tx2"/>
                </a:solidFill>
              </a:rPr>
              <a:t>Material item codes</a:t>
            </a:r>
          </a:p>
          <a:p>
            <a:pPr>
              <a:lnSpc>
                <a:spcPct val="100000"/>
              </a:lnSpc>
            </a:pPr>
            <a:r>
              <a:rPr lang="en-US" sz="1600" dirty="0">
                <a:solidFill>
                  <a:schemeClr val="tx2"/>
                </a:solidFill>
              </a:rPr>
              <a:t>	Equipment operating ranges</a:t>
            </a:r>
          </a:p>
          <a:p>
            <a:pPr>
              <a:lnSpc>
                <a:spcPct val="100000"/>
              </a:lnSpc>
            </a:pPr>
            <a:r>
              <a:rPr lang="en-US" sz="1800" dirty="0"/>
              <a:t>Minimal visibility to similar (or even identical) solution processes</a:t>
            </a:r>
          </a:p>
        </p:txBody>
      </p:sp>
      <p:sp>
        <p:nvSpPr>
          <p:cNvPr id="3" name="Slide Number Placeholder 2">
            <a:extLst>
              <a:ext uri="{FF2B5EF4-FFF2-40B4-BE49-F238E27FC236}">
                <a16:creationId xmlns:a16="http://schemas.microsoft.com/office/drawing/2014/main" id="{D078C533-B139-4873-958F-4A0CD2BB029A}"/>
              </a:ext>
            </a:extLst>
          </p:cNvPr>
          <p:cNvSpPr>
            <a:spLocks noGrp="1"/>
          </p:cNvSpPr>
          <p:nvPr>
            <p:ph type="sldNum" sz="quarter" idx="12"/>
          </p:nvPr>
        </p:nvSpPr>
        <p:spPr/>
        <p:txBody>
          <a:bodyPr/>
          <a:lstStyle/>
          <a:p>
            <a:fld id="{677431CD-109D-4799-81C2-761F8C28FE26}" type="slidenum">
              <a:rPr lang="en-CA" smtClean="0"/>
              <a:t>17</a:t>
            </a:fld>
            <a:endParaRPr lang="en-CA"/>
          </a:p>
        </p:txBody>
      </p:sp>
      <p:sp>
        <p:nvSpPr>
          <p:cNvPr id="4" name="Text Placeholder 3">
            <a:extLst>
              <a:ext uri="{FF2B5EF4-FFF2-40B4-BE49-F238E27FC236}">
                <a16:creationId xmlns:a16="http://schemas.microsoft.com/office/drawing/2014/main" id="{98A45B32-F8A9-4CCA-8D3D-963E4048D3B4}"/>
              </a:ext>
            </a:extLst>
          </p:cNvPr>
          <p:cNvSpPr>
            <a:spLocks noGrp="1"/>
          </p:cNvSpPr>
          <p:nvPr>
            <p:ph type="body" sz="quarter" idx="13"/>
          </p:nvPr>
        </p:nvSpPr>
        <p:spPr/>
        <p:txBody>
          <a:bodyPr/>
          <a:lstStyle/>
          <a:p>
            <a:r>
              <a:rPr lang="en-US" dirty="0"/>
              <a:t>Current State – Challenges</a:t>
            </a:r>
          </a:p>
        </p:txBody>
      </p:sp>
    </p:spTree>
    <p:extLst>
      <p:ext uri="{BB962C8B-B14F-4D97-AF65-F5344CB8AC3E}">
        <p14:creationId xmlns:p14="http://schemas.microsoft.com/office/powerpoint/2010/main" val="171820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6BF4A-9BE7-4BA7-81FB-B1B4CC0828A6}"/>
              </a:ext>
            </a:extLst>
          </p:cNvPr>
          <p:cNvSpPr>
            <a:spLocks noGrp="1"/>
          </p:cNvSpPr>
          <p:nvPr>
            <p:ph idx="1"/>
          </p:nvPr>
        </p:nvSpPr>
        <p:spPr>
          <a:xfrm>
            <a:off x="76869" y="1388495"/>
            <a:ext cx="2610672" cy="4380178"/>
          </a:xfrm>
        </p:spPr>
        <p:txBody>
          <a:bodyPr>
            <a:normAutofit/>
          </a:bodyPr>
          <a:lstStyle/>
          <a:p>
            <a:pPr>
              <a:lnSpc>
                <a:spcPct val="100000"/>
              </a:lnSpc>
            </a:pPr>
            <a:r>
              <a:rPr lang="en-US" sz="1800" dirty="0"/>
              <a:t>Abstract, </a:t>
            </a:r>
            <a:r>
              <a:rPr lang="en-US" sz="1800" i="1" dirty="0"/>
              <a:t>equipment independent </a:t>
            </a:r>
            <a:r>
              <a:rPr lang="en-US" sz="1800" dirty="0"/>
              <a:t>representation of the process</a:t>
            </a:r>
          </a:p>
          <a:p>
            <a:pPr>
              <a:lnSpc>
                <a:spcPct val="100000"/>
              </a:lnSpc>
            </a:pPr>
            <a:r>
              <a:rPr lang="en-US" sz="1800" dirty="0"/>
              <a:t>Information organized and standardized via process actions</a:t>
            </a:r>
          </a:p>
          <a:p>
            <a:pPr>
              <a:lnSpc>
                <a:spcPct val="100000"/>
              </a:lnSpc>
            </a:pPr>
            <a:r>
              <a:rPr lang="en-US" sz="1800" dirty="0"/>
              <a:t>Foundation for all equipment dependent recipes for this material</a:t>
            </a:r>
          </a:p>
        </p:txBody>
      </p:sp>
      <p:sp>
        <p:nvSpPr>
          <p:cNvPr id="8" name="Text Placeholder 7">
            <a:extLst>
              <a:ext uri="{FF2B5EF4-FFF2-40B4-BE49-F238E27FC236}">
                <a16:creationId xmlns:a16="http://schemas.microsoft.com/office/drawing/2014/main" id="{C8A7A594-1180-42BB-AF2E-BFC87073C31C}"/>
              </a:ext>
            </a:extLst>
          </p:cNvPr>
          <p:cNvSpPr>
            <a:spLocks noGrp="1"/>
          </p:cNvSpPr>
          <p:nvPr>
            <p:ph type="body" sz="quarter" idx="13"/>
          </p:nvPr>
        </p:nvSpPr>
        <p:spPr/>
        <p:txBody>
          <a:bodyPr/>
          <a:lstStyle/>
          <a:p>
            <a:r>
              <a:rPr lang="en-US" dirty="0"/>
              <a:t>Future State - Neo PLM</a:t>
            </a:r>
            <a:br>
              <a:rPr lang="en-US" dirty="0"/>
            </a:br>
            <a:r>
              <a:rPr lang="en-US" sz="2400" dirty="0"/>
              <a:t>General Design</a:t>
            </a:r>
            <a:endParaRPr lang="en-US" dirty="0"/>
          </a:p>
        </p:txBody>
      </p:sp>
      <p:grpSp>
        <p:nvGrpSpPr>
          <p:cNvPr id="7" name="Group 6">
            <a:extLst>
              <a:ext uri="{FF2B5EF4-FFF2-40B4-BE49-F238E27FC236}">
                <a16:creationId xmlns:a16="http://schemas.microsoft.com/office/drawing/2014/main" id="{26735907-F853-45DD-88B8-B7317C051BB6}"/>
              </a:ext>
            </a:extLst>
          </p:cNvPr>
          <p:cNvGrpSpPr/>
          <p:nvPr/>
        </p:nvGrpSpPr>
        <p:grpSpPr>
          <a:xfrm>
            <a:off x="2896383" y="1185623"/>
            <a:ext cx="9295617" cy="5283078"/>
            <a:chOff x="2896383" y="1185623"/>
            <a:chExt cx="9295617" cy="5283078"/>
          </a:xfrm>
        </p:grpSpPr>
        <p:pic>
          <p:nvPicPr>
            <p:cNvPr id="5" name="Picture 4">
              <a:extLst>
                <a:ext uri="{FF2B5EF4-FFF2-40B4-BE49-F238E27FC236}">
                  <a16:creationId xmlns:a16="http://schemas.microsoft.com/office/drawing/2014/main" id="{CCE1397C-B43C-490A-880C-2C4D98CAB282}"/>
                </a:ext>
              </a:extLst>
            </p:cNvPr>
            <p:cNvPicPr>
              <a:picLocks noChangeAspect="1"/>
            </p:cNvPicPr>
            <p:nvPr/>
          </p:nvPicPr>
          <p:blipFill>
            <a:blip r:embed="rId2"/>
            <a:stretch>
              <a:fillRect/>
            </a:stretch>
          </p:blipFill>
          <p:spPr>
            <a:xfrm>
              <a:off x="2896383" y="1185623"/>
              <a:ext cx="9295617" cy="5283078"/>
            </a:xfrm>
            <a:prstGeom prst="rect">
              <a:avLst/>
            </a:prstGeom>
          </p:spPr>
        </p:pic>
        <p:sp>
          <p:nvSpPr>
            <p:cNvPr id="6" name="Rectangle 5">
              <a:extLst>
                <a:ext uri="{FF2B5EF4-FFF2-40B4-BE49-F238E27FC236}">
                  <a16:creationId xmlns:a16="http://schemas.microsoft.com/office/drawing/2014/main" id="{4CD4231A-0145-497B-AEFD-5B5E5DDB0F43}"/>
                </a:ext>
              </a:extLst>
            </p:cNvPr>
            <p:cNvSpPr/>
            <p:nvPr/>
          </p:nvSpPr>
          <p:spPr>
            <a:xfrm>
              <a:off x="7739529" y="2002118"/>
              <a:ext cx="412377" cy="1314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3435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564D8-B76D-46A8-A213-6913FC48CC57}"/>
              </a:ext>
            </a:extLst>
          </p:cNvPr>
          <p:cNvSpPr>
            <a:spLocks noGrp="1"/>
          </p:cNvSpPr>
          <p:nvPr>
            <p:ph idx="1"/>
          </p:nvPr>
        </p:nvSpPr>
        <p:spPr>
          <a:xfrm>
            <a:off x="66276" y="1238911"/>
            <a:ext cx="2348279" cy="4380178"/>
          </a:xfrm>
        </p:spPr>
        <p:txBody>
          <a:bodyPr>
            <a:normAutofit fontScale="77500" lnSpcReduction="20000"/>
          </a:bodyPr>
          <a:lstStyle/>
          <a:p>
            <a:r>
              <a:rPr lang="en-US" sz="1800" dirty="0"/>
              <a:t>Process steps, parameters, limits, comments, material requirements automatically populated</a:t>
            </a:r>
          </a:p>
          <a:p>
            <a:r>
              <a:rPr lang="en-US" sz="1800" dirty="0"/>
              <a:t>Scale is applied and calculations are performed</a:t>
            </a:r>
          </a:p>
          <a:p>
            <a:r>
              <a:rPr lang="en-US" sz="1800" dirty="0"/>
              <a:t>Equipment selected and assessed for suitability</a:t>
            </a:r>
          </a:p>
          <a:p>
            <a:pPr lvl="1"/>
            <a:r>
              <a:rPr lang="en-US" sz="1400" dirty="0"/>
              <a:t>For example, if agitation is required, tanks without agitation capability will be marked unsuitable</a:t>
            </a:r>
          </a:p>
          <a:p>
            <a:r>
              <a:rPr lang="en-US" sz="1800" dirty="0"/>
              <a:t>Equipment specific parameters are set</a:t>
            </a:r>
          </a:p>
          <a:p>
            <a:r>
              <a:rPr lang="en-US" sz="1800" dirty="0"/>
              <a:t>Local materials are selected</a:t>
            </a:r>
          </a:p>
          <a:p>
            <a:pPr lvl="1"/>
            <a:r>
              <a:rPr lang="en-US" sz="1400" dirty="0"/>
              <a:t>Specific item codes, pack sizes, consumables, </a:t>
            </a:r>
            <a:r>
              <a:rPr lang="en-US" sz="1400" dirty="0" err="1"/>
              <a:t>etc</a:t>
            </a:r>
            <a:endParaRPr lang="en-US" sz="1400" dirty="0"/>
          </a:p>
          <a:p>
            <a:endParaRPr lang="en-US" sz="1800" dirty="0"/>
          </a:p>
        </p:txBody>
      </p:sp>
      <p:sp>
        <p:nvSpPr>
          <p:cNvPr id="5" name="Text Placeholder 4">
            <a:extLst>
              <a:ext uri="{FF2B5EF4-FFF2-40B4-BE49-F238E27FC236}">
                <a16:creationId xmlns:a16="http://schemas.microsoft.com/office/drawing/2014/main" id="{F4FCC670-9BEC-4928-9379-2354F174FFE4}"/>
              </a:ext>
            </a:extLst>
          </p:cNvPr>
          <p:cNvSpPr>
            <a:spLocks noGrp="1"/>
          </p:cNvSpPr>
          <p:nvPr>
            <p:ph type="body" sz="quarter" idx="13"/>
          </p:nvPr>
        </p:nvSpPr>
        <p:spPr/>
        <p:txBody>
          <a:bodyPr/>
          <a:lstStyle/>
          <a:p>
            <a:r>
              <a:rPr lang="en-US" dirty="0"/>
              <a:t>Neo PLM General Master Design</a:t>
            </a:r>
          </a:p>
        </p:txBody>
      </p:sp>
      <p:pic>
        <p:nvPicPr>
          <p:cNvPr id="4" name="Picture 3">
            <a:extLst>
              <a:ext uri="{FF2B5EF4-FFF2-40B4-BE49-F238E27FC236}">
                <a16:creationId xmlns:a16="http://schemas.microsoft.com/office/drawing/2014/main" id="{E1736682-24FD-4E86-951C-12B6EED0D0F7}"/>
              </a:ext>
            </a:extLst>
          </p:cNvPr>
          <p:cNvPicPr>
            <a:picLocks noChangeAspect="1"/>
          </p:cNvPicPr>
          <p:nvPr/>
        </p:nvPicPr>
        <p:blipFill>
          <a:blip r:embed="rId2"/>
          <a:stretch>
            <a:fillRect/>
          </a:stretch>
        </p:blipFill>
        <p:spPr>
          <a:xfrm>
            <a:off x="2509034" y="954157"/>
            <a:ext cx="9682966" cy="4711919"/>
          </a:xfrm>
          <a:prstGeom prst="rect">
            <a:avLst/>
          </a:prstGeom>
        </p:spPr>
      </p:pic>
    </p:spTree>
    <p:extLst>
      <p:ext uri="{BB962C8B-B14F-4D97-AF65-F5344CB8AC3E}">
        <p14:creationId xmlns:p14="http://schemas.microsoft.com/office/powerpoint/2010/main" val="418037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Who is Biogen?</a:t>
            </a:r>
          </a:p>
        </p:txBody>
      </p:sp>
      <p:sp>
        <p:nvSpPr>
          <p:cNvPr id="5" name="Subtitle 4"/>
          <p:cNvSpPr>
            <a:spLocks noGrp="1"/>
          </p:cNvSpPr>
          <p:nvPr>
            <p:ph type="subTitle" idx="1"/>
          </p:nvPr>
        </p:nvSpPr>
        <p:spPr/>
        <p:txBody>
          <a:bodyPr/>
          <a:lstStyle/>
          <a:p>
            <a:r>
              <a:rPr lang="en-US" dirty="0"/>
              <a:t>Introduction</a:t>
            </a:r>
          </a:p>
        </p:txBody>
      </p:sp>
    </p:spTree>
    <p:extLst>
      <p:ext uri="{BB962C8B-B14F-4D97-AF65-F5344CB8AC3E}">
        <p14:creationId xmlns:p14="http://schemas.microsoft.com/office/powerpoint/2010/main" val="241455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1AA162-9B1B-49AC-BD3F-F9C0ECACA0E4}"/>
              </a:ext>
            </a:extLst>
          </p:cNvPr>
          <p:cNvSpPr>
            <a:spLocks noGrp="1"/>
          </p:cNvSpPr>
          <p:nvPr>
            <p:ph idx="1"/>
          </p:nvPr>
        </p:nvSpPr>
        <p:spPr>
          <a:xfrm>
            <a:off x="506239" y="922351"/>
            <a:ext cx="11174236" cy="4862225"/>
          </a:xfrm>
        </p:spPr>
        <p:txBody>
          <a:bodyPr>
            <a:normAutofit/>
          </a:bodyPr>
          <a:lstStyle/>
          <a:p>
            <a:pPr>
              <a:lnSpc>
                <a:spcPct val="100000"/>
              </a:lnSpc>
            </a:pPr>
            <a:r>
              <a:rPr lang="en-US" sz="1600" b="1" dirty="0"/>
              <a:t>Standardization and visibility</a:t>
            </a:r>
          </a:p>
          <a:p>
            <a:pPr lvl="1">
              <a:lnSpc>
                <a:spcPct val="100000"/>
              </a:lnSpc>
            </a:pPr>
            <a:r>
              <a:rPr lang="en-US" sz="1600" dirty="0"/>
              <a:t>Simple navigation of process designs and ability to drill down to parameters, materials, limits as needed </a:t>
            </a:r>
          </a:p>
          <a:p>
            <a:pPr lvl="1">
              <a:lnSpc>
                <a:spcPct val="100000"/>
              </a:lnSpc>
            </a:pPr>
            <a:r>
              <a:rPr lang="en-US" sz="1600" dirty="0"/>
              <a:t>Designs for solutions, cell culture, and purification steps use the same building blocks and user interface </a:t>
            </a:r>
          </a:p>
          <a:p>
            <a:pPr>
              <a:lnSpc>
                <a:spcPct val="100000"/>
              </a:lnSpc>
            </a:pPr>
            <a:r>
              <a:rPr lang="en-US" sz="1600" b="1" dirty="0"/>
              <a:t>Process data is entered ONCE</a:t>
            </a:r>
          </a:p>
          <a:p>
            <a:pPr lvl="1">
              <a:lnSpc>
                <a:spcPct val="100000"/>
              </a:lnSpc>
            </a:pPr>
            <a:r>
              <a:rPr lang="en-US" sz="1600" dirty="0"/>
              <a:t>Scalable parameters and unit conversions performed automatically</a:t>
            </a:r>
          </a:p>
          <a:p>
            <a:pPr lvl="1">
              <a:lnSpc>
                <a:spcPct val="100000"/>
              </a:lnSpc>
            </a:pPr>
            <a:r>
              <a:rPr lang="en-US" sz="1600" dirty="0"/>
              <a:t>Designs are derived from one another</a:t>
            </a:r>
          </a:p>
          <a:p>
            <a:pPr>
              <a:lnSpc>
                <a:spcPct val="100000"/>
              </a:lnSpc>
            </a:pPr>
            <a:r>
              <a:rPr lang="en-US" sz="1600" b="1" dirty="0"/>
              <a:t>Direct extraction of process information</a:t>
            </a:r>
          </a:p>
          <a:p>
            <a:pPr lvl="1">
              <a:lnSpc>
                <a:spcPct val="100000"/>
              </a:lnSpc>
            </a:pPr>
            <a:r>
              <a:rPr lang="en-US" sz="1600" dirty="0"/>
              <a:t>Automation configuration files, bill of materials, batch instructions, </a:t>
            </a:r>
            <a:r>
              <a:rPr lang="en-US" sz="1600" dirty="0" err="1"/>
              <a:t>etc</a:t>
            </a:r>
            <a:endParaRPr lang="en-US" sz="1600" dirty="0"/>
          </a:p>
          <a:p>
            <a:pPr lvl="1">
              <a:lnSpc>
                <a:spcPct val="100000"/>
              </a:lnSpc>
            </a:pPr>
            <a:r>
              <a:rPr lang="en-US" sz="1600" u="sng" dirty="0"/>
              <a:t>Eliminate transcription</a:t>
            </a:r>
          </a:p>
          <a:p>
            <a:pPr lvl="1">
              <a:lnSpc>
                <a:spcPct val="100000"/>
              </a:lnSpc>
            </a:pPr>
            <a:r>
              <a:rPr lang="en-US" sz="1600" dirty="0"/>
              <a:t>	&gt;250 total pieces of information, 125 numeric values </a:t>
            </a:r>
            <a:r>
              <a:rPr lang="en-US" sz="1600" i="1" dirty="0"/>
              <a:t>per solution</a:t>
            </a:r>
            <a:endParaRPr lang="en-US" sz="1600" i="1" u="sng" dirty="0"/>
          </a:p>
          <a:p>
            <a:pPr>
              <a:lnSpc>
                <a:spcPct val="100000"/>
              </a:lnSpc>
            </a:pPr>
            <a:r>
              <a:rPr lang="en-US" sz="1600" b="1" dirty="0"/>
              <a:t>Process genealogy </a:t>
            </a:r>
          </a:p>
          <a:p>
            <a:pPr lvl="1">
              <a:lnSpc>
                <a:spcPct val="100000"/>
              </a:lnSpc>
            </a:pPr>
            <a:r>
              <a:rPr lang="en-US" sz="1600" dirty="0"/>
              <a:t>Changes to the general design cascade down to general master and master designs for change control as needed</a:t>
            </a:r>
          </a:p>
          <a:p>
            <a:pPr lvl="1">
              <a:lnSpc>
                <a:spcPct val="100000"/>
              </a:lnSpc>
            </a:pPr>
            <a:r>
              <a:rPr lang="en-US" sz="1600" dirty="0"/>
              <a:t>Related designs are immediately visible to prevent unnecessary duplication</a:t>
            </a:r>
          </a:p>
        </p:txBody>
      </p:sp>
      <p:sp>
        <p:nvSpPr>
          <p:cNvPr id="4" name="Text Placeholder 3">
            <a:extLst>
              <a:ext uri="{FF2B5EF4-FFF2-40B4-BE49-F238E27FC236}">
                <a16:creationId xmlns:a16="http://schemas.microsoft.com/office/drawing/2014/main" id="{6BA54243-B87D-4A66-9B81-D8B9EEAD6C73}"/>
              </a:ext>
            </a:extLst>
          </p:cNvPr>
          <p:cNvSpPr>
            <a:spLocks noGrp="1"/>
          </p:cNvSpPr>
          <p:nvPr>
            <p:ph type="body" sz="quarter" idx="13"/>
          </p:nvPr>
        </p:nvSpPr>
        <p:spPr/>
        <p:txBody>
          <a:bodyPr/>
          <a:lstStyle/>
          <a:p>
            <a:r>
              <a:rPr lang="en-US" dirty="0"/>
              <a:t>Benefits</a:t>
            </a:r>
          </a:p>
        </p:txBody>
      </p:sp>
    </p:spTree>
    <p:extLst>
      <p:ext uri="{BB962C8B-B14F-4D97-AF65-F5344CB8AC3E}">
        <p14:creationId xmlns:p14="http://schemas.microsoft.com/office/powerpoint/2010/main" val="4111754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528CBA5-DFFC-4840-A9A7-7A1A4721C6D4}"/>
              </a:ext>
            </a:extLst>
          </p:cNvPr>
          <p:cNvSpPr>
            <a:spLocks noGrp="1"/>
          </p:cNvSpPr>
          <p:nvPr>
            <p:ph idx="1"/>
          </p:nvPr>
        </p:nvSpPr>
        <p:spPr>
          <a:xfrm>
            <a:off x="609606" y="1998275"/>
            <a:ext cx="2578867" cy="3482472"/>
          </a:xfrm>
        </p:spPr>
        <p:txBody>
          <a:bodyPr/>
          <a:lstStyle/>
          <a:p>
            <a:r>
              <a:rPr lang="en-US" b="1" dirty="0"/>
              <a:t>Biogen Team</a:t>
            </a:r>
          </a:p>
          <a:p>
            <a:r>
              <a:rPr lang="en-US" dirty="0"/>
              <a:t>Clay Schaeffer</a:t>
            </a:r>
          </a:p>
          <a:p>
            <a:r>
              <a:rPr lang="en-US" dirty="0"/>
              <a:t>John Campbell</a:t>
            </a:r>
          </a:p>
          <a:p>
            <a:r>
              <a:rPr lang="en-US" dirty="0"/>
              <a:t>Jyotika Sharma</a:t>
            </a:r>
          </a:p>
          <a:p>
            <a:r>
              <a:rPr lang="en-US" dirty="0"/>
              <a:t>Josh Walker</a:t>
            </a:r>
          </a:p>
          <a:p>
            <a:r>
              <a:rPr lang="en-US" dirty="0"/>
              <a:t>Tim Meinig</a:t>
            </a:r>
          </a:p>
          <a:p>
            <a:r>
              <a:rPr lang="en-US" dirty="0"/>
              <a:t>Jacqui </a:t>
            </a:r>
            <a:r>
              <a:rPr lang="en-US" dirty="0" err="1"/>
              <a:t>McNamarra</a:t>
            </a:r>
            <a:endParaRPr lang="en-US" dirty="0"/>
          </a:p>
          <a:p>
            <a:r>
              <a:rPr lang="en-US" dirty="0"/>
              <a:t>Eric Carr</a:t>
            </a:r>
          </a:p>
        </p:txBody>
      </p:sp>
      <p:sp>
        <p:nvSpPr>
          <p:cNvPr id="8" name="Title 7">
            <a:extLst>
              <a:ext uri="{FF2B5EF4-FFF2-40B4-BE49-F238E27FC236}">
                <a16:creationId xmlns:a16="http://schemas.microsoft.com/office/drawing/2014/main" id="{B57DA572-8004-454D-B571-C83A555A9552}"/>
              </a:ext>
            </a:extLst>
          </p:cNvPr>
          <p:cNvSpPr>
            <a:spLocks noGrp="1"/>
          </p:cNvSpPr>
          <p:nvPr>
            <p:ph type="title"/>
          </p:nvPr>
        </p:nvSpPr>
        <p:spPr/>
        <p:txBody>
          <a:bodyPr/>
          <a:lstStyle/>
          <a:p>
            <a:r>
              <a:rPr lang="en-US" dirty="0"/>
              <a:t>Thanks and Acknowledgments</a:t>
            </a:r>
          </a:p>
        </p:txBody>
      </p:sp>
      <p:sp>
        <p:nvSpPr>
          <p:cNvPr id="3" name="Slide Number Placeholder 2">
            <a:extLst>
              <a:ext uri="{FF2B5EF4-FFF2-40B4-BE49-F238E27FC236}">
                <a16:creationId xmlns:a16="http://schemas.microsoft.com/office/drawing/2014/main" id="{9F5A5977-DAC3-41CF-9978-0105E0508A7E}"/>
              </a:ext>
            </a:extLst>
          </p:cNvPr>
          <p:cNvSpPr>
            <a:spLocks noGrp="1"/>
          </p:cNvSpPr>
          <p:nvPr>
            <p:ph type="sldNum" sz="quarter" idx="4294967295"/>
          </p:nvPr>
        </p:nvSpPr>
        <p:spPr>
          <a:xfrm>
            <a:off x="11787188" y="6229350"/>
            <a:ext cx="404812" cy="365125"/>
          </a:xfrm>
        </p:spPr>
        <p:txBody>
          <a:bodyPr/>
          <a:lstStyle/>
          <a:p>
            <a:fld id="{677431CD-109D-4799-81C2-761F8C28FE26}" type="slidenum">
              <a:rPr lang="en-CA" smtClean="0"/>
              <a:t>21</a:t>
            </a:fld>
            <a:endParaRPr lang="en-CA"/>
          </a:p>
        </p:txBody>
      </p:sp>
      <p:sp>
        <p:nvSpPr>
          <p:cNvPr id="10" name="Content Placeholder 8">
            <a:extLst>
              <a:ext uri="{FF2B5EF4-FFF2-40B4-BE49-F238E27FC236}">
                <a16:creationId xmlns:a16="http://schemas.microsoft.com/office/drawing/2014/main" id="{598DAD34-2EDD-4469-8B7A-58C32A571ACD}"/>
              </a:ext>
            </a:extLst>
          </p:cNvPr>
          <p:cNvSpPr txBox="1">
            <a:spLocks/>
          </p:cNvSpPr>
          <p:nvPr/>
        </p:nvSpPr>
        <p:spPr>
          <a:xfrm>
            <a:off x="4308288" y="2019789"/>
            <a:ext cx="2578867" cy="3482472"/>
          </a:xfrm>
          <a:prstGeom prst="rect">
            <a:avLst/>
          </a:prstGeom>
        </p:spPr>
        <p:txBody>
          <a:bodyPr vert="horz" lIns="0" tIns="0" rIns="0" bIns="0" rtlCol="0" anchor="t" anchorCtr="0">
            <a:noAutofit/>
          </a:bodyPr>
          <a:lstStyle>
            <a:lvl1pPr marL="0" marR="0" indent="0" algn="l" defTabSz="342900" rtl="0" eaLnBrk="1" fontAlgn="auto" latinLnBrk="0" hangingPunct="1">
              <a:lnSpc>
                <a:spcPct val="140000"/>
              </a:lnSpc>
              <a:spcBef>
                <a:spcPct val="20000"/>
              </a:spcBef>
              <a:spcAft>
                <a:spcPts val="450"/>
              </a:spcAft>
              <a:buClrTx/>
              <a:buSzTx/>
              <a:buFont typeface="Arial"/>
              <a:buNone/>
              <a:tabLst/>
              <a:defRPr lang="en-US" sz="1050" b="0" i="0" kern="1200" baseline="0" smtClean="0">
                <a:solidFill>
                  <a:srgbClr val="7C878E"/>
                </a:solidFill>
                <a:effectLst/>
                <a:latin typeface="Arial"/>
                <a:ea typeface="+mn-ea"/>
                <a:cs typeface="Arial"/>
              </a:defRPr>
            </a:lvl1pPr>
            <a:lvl2pPr marL="0" indent="0" algn="l" defTabSz="571478" rtl="0" eaLnBrk="1" latinLnBrk="0" hangingPunct="1">
              <a:lnSpc>
                <a:spcPts val="1500"/>
              </a:lnSpc>
              <a:spcBef>
                <a:spcPts val="0"/>
              </a:spcBef>
              <a:spcAft>
                <a:spcPts val="450"/>
              </a:spcAft>
              <a:buFont typeface="Arial" panose="020B0604020202020204" pitchFamily="34" charset="0"/>
              <a:buNone/>
              <a:defRPr sz="1050" kern="1200">
                <a:solidFill>
                  <a:srgbClr val="578196"/>
                </a:solidFill>
                <a:latin typeface="+mn-lt"/>
                <a:ea typeface="+mn-ea"/>
                <a:cs typeface="+mn-cs"/>
              </a:defRPr>
            </a:lvl2pPr>
            <a:lvl3pPr marL="259556" indent="-83344" algn="l" defTabSz="127397" rtl="0" eaLnBrk="1" latinLnBrk="0" hangingPunct="1">
              <a:lnSpc>
                <a:spcPct val="100000"/>
              </a:lnSpc>
              <a:spcBef>
                <a:spcPts val="0"/>
              </a:spcBef>
              <a:spcAft>
                <a:spcPts val="450"/>
              </a:spcAft>
              <a:buClr>
                <a:schemeClr val="accent2"/>
              </a:buClr>
              <a:buFont typeface="Arial" panose="020B0604020202020204" pitchFamily="34" charset="0"/>
              <a:buChar char="&gt;"/>
              <a:defRPr sz="1050" b="0" i="0" kern="1200">
                <a:solidFill>
                  <a:srgbClr val="7C878E"/>
                </a:solidFill>
                <a:latin typeface="+mn-lt"/>
                <a:ea typeface="+mn-ea"/>
                <a:cs typeface="Arial"/>
              </a:defRPr>
            </a:lvl3pPr>
            <a:lvl4pPr marL="426244" indent="-83344" algn="l" defTabSz="-82154" rtl="0" eaLnBrk="1" latinLnBrk="0" hangingPunct="1">
              <a:lnSpc>
                <a:spcPct val="100000"/>
              </a:lnSpc>
              <a:spcBef>
                <a:spcPts val="0"/>
              </a:spcBef>
              <a:spcAft>
                <a:spcPts val="450"/>
              </a:spcAft>
              <a:buFont typeface="Arial" panose="020B0604020202020204" pitchFamily="34" charset="0"/>
              <a:buChar char="–"/>
              <a:tabLst>
                <a:tab pos="517922" algn="l"/>
              </a:tabLst>
              <a:defRPr sz="1050" b="0" i="0" kern="1200">
                <a:solidFill>
                  <a:srgbClr val="7C878E"/>
                </a:solidFill>
                <a:latin typeface="+mn-lt"/>
                <a:ea typeface="+mn-ea"/>
                <a:cs typeface="Arial"/>
              </a:defRPr>
            </a:lvl4pPr>
            <a:lvl5pPr marL="517922" indent="-7144" algn="l" defTabSz="-7144" rtl="0" eaLnBrk="1" latinLnBrk="0" hangingPunct="1">
              <a:spcBef>
                <a:spcPct val="20000"/>
              </a:spcBef>
              <a:buFont typeface="Arial" panose="020B0604020202020204" pitchFamily="34" charset="0"/>
              <a:buChar char="»"/>
              <a:defRPr sz="825" kern="1200">
                <a:solidFill>
                  <a:srgbClr val="578196"/>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r>
              <a:rPr lang="en-US" b="1" dirty="0"/>
              <a:t>Neo PLM Team</a:t>
            </a:r>
          </a:p>
          <a:p>
            <a:r>
              <a:rPr lang="en-US" dirty="0"/>
              <a:t>Cathal Strain</a:t>
            </a:r>
          </a:p>
          <a:p>
            <a:r>
              <a:rPr lang="en-US" dirty="0"/>
              <a:t>Majdi Rajab</a:t>
            </a:r>
          </a:p>
          <a:p>
            <a:r>
              <a:rPr lang="en-US" dirty="0"/>
              <a:t>Shreyas Reddy</a:t>
            </a:r>
          </a:p>
          <a:p>
            <a:r>
              <a:rPr lang="en-US" dirty="0"/>
              <a:t>Kamila </a:t>
            </a:r>
            <a:r>
              <a:rPr lang="en-US" dirty="0" err="1"/>
              <a:t>Lapkiewicz</a:t>
            </a:r>
            <a:endParaRPr lang="en-US" dirty="0"/>
          </a:p>
        </p:txBody>
      </p:sp>
    </p:spTree>
    <p:extLst>
      <p:ext uri="{BB962C8B-B14F-4D97-AF65-F5344CB8AC3E}">
        <p14:creationId xmlns:p14="http://schemas.microsoft.com/office/powerpoint/2010/main" val="349540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000845-4762-4449-98BD-DFA96DF0A0DD}"/>
              </a:ext>
            </a:extLst>
          </p:cNvPr>
          <p:cNvSpPr/>
          <p:nvPr/>
        </p:nvSpPr>
        <p:spPr>
          <a:xfrm>
            <a:off x="1810347" y="1637277"/>
            <a:ext cx="3748911" cy="415498"/>
          </a:xfrm>
          <a:prstGeom prst="rect">
            <a:avLst/>
          </a:prstGeom>
        </p:spPr>
        <p:txBody>
          <a:bodyPr wrap="none">
            <a:spAutoFit/>
          </a:bodyPr>
          <a:lstStyle/>
          <a:p>
            <a:pPr eaLnBrk="0" fontAlgn="base" hangingPunct="0">
              <a:spcBef>
                <a:spcPct val="0"/>
              </a:spcBef>
              <a:spcAft>
                <a:spcPct val="0"/>
              </a:spcAft>
            </a:pPr>
            <a:r>
              <a:rPr lang="en-GB" sz="2100">
                <a:solidFill>
                  <a:srgbClr val="1C5A7D"/>
                </a:solidFill>
                <a:latin typeface="Franklin Gothic Heavy" panose="020B0903020102020204" pitchFamily="34" charset="0"/>
              </a:rPr>
              <a:t>Forward-looking statements</a:t>
            </a:r>
          </a:p>
        </p:txBody>
      </p:sp>
      <p:sp>
        <p:nvSpPr>
          <p:cNvPr id="3" name="Rectangle 2">
            <a:extLst>
              <a:ext uri="{FF2B5EF4-FFF2-40B4-BE49-F238E27FC236}">
                <a16:creationId xmlns:a16="http://schemas.microsoft.com/office/drawing/2014/main" id="{66977A43-98B0-4CFA-B0AA-7D55423031E2}"/>
              </a:ext>
            </a:extLst>
          </p:cNvPr>
          <p:cNvSpPr/>
          <p:nvPr/>
        </p:nvSpPr>
        <p:spPr>
          <a:xfrm>
            <a:off x="1810346" y="2186862"/>
            <a:ext cx="8552128" cy="2875146"/>
          </a:xfrm>
          <a:prstGeom prst="rect">
            <a:avLst/>
          </a:prstGeom>
        </p:spPr>
        <p:txBody>
          <a:bodyPr wrap="square">
            <a:spAutoFit/>
          </a:bodyPr>
          <a:lstStyle/>
          <a:p>
            <a:pPr eaLnBrk="0" fontAlgn="base" hangingPunct="0">
              <a:lnSpc>
                <a:spcPts val="1200"/>
              </a:lnSpc>
              <a:spcBef>
                <a:spcPct val="0"/>
              </a:spcBef>
              <a:spcAft>
                <a:spcPts val="525"/>
              </a:spcAft>
            </a:pPr>
            <a:r>
              <a:rPr lang="en-GB" sz="1050" dirty="0">
                <a:solidFill>
                  <a:srgbClr val="1C5A7D"/>
                </a:solidFill>
                <a:latin typeface="Franklin Gothic Demi" panose="020B0703020102020204" pitchFamily="34" charset="0"/>
              </a:rPr>
              <a:t>This presentation contains forward-looking statements, including statements made pursuant to the Private Securities Litigation Reform Act of 1995, relating to: </a:t>
            </a:r>
          </a:p>
          <a:p>
            <a:pPr eaLnBrk="0" fontAlgn="base" hangingPunct="0">
              <a:lnSpc>
                <a:spcPts val="1200"/>
              </a:lnSpc>
              <a:spcBef>
                <a:spcPct val="0"/>
              </a:spcBef>
              <a:spcAft>
                <a:spcPts val="525"/>
              </a:spcAft>
            </a:pPr>
            <a:r>
              <a:rPr lang="en-GB" sz="1050" dirty="0">
                <a:solidFill>
                  <a:srgbClr val="1C5A7D"/>
                </a:solidFill>
                <a:latin typeface="Franklin Gothic Book" panose="020B0503020102020204" pitchFamily="34" charset="0"/>
              </a:rPr>
              <a:t>Biogen’s strategy and plans; potential of our commercial business and pipeline programs; clinical development programs, clinical trials and data readouts and presentations; the potential safety and efficacy of our products and investigational therapies; regulatory filings and the timing thereof; and anticipated benefits and potential of investments, collaborations and business development activities.</a:t>
            </a:r>
          </a:p>
          <a:p>
            <a:pPr eaLnBrk="0" fontAlgn="base" hangingPunct="0">
              <a:lnSpc>
                <a:spcPts val="1200"/>
              </a:lnSpc>
              <a:spcBef>
                <a:spcPct val="0"/>
              </a:spcBef>
              <a:spcAft>
                <a:spcPts val="525"/>
              </a:spcAft>
            </a:pPr>
            <a:r>
              <a:rPr lang="en-GB" sz="1050" dirty="0">
                <a:solidFill>
                  <a:srgbClr val="1C5A7D"/>
                </a:solidFill>
                <a:latin typeface="Franklin Gothic Book" panose="020B0503020102020204" pitchFamily="34" charset="0"/>
              </a:rPr>
              <a:t>These forward-looking statements may be accompanied by such words as ‘aim,’ ‘anticipate,’ ‘believe,’ ‘could,’ ‘estimate,’ ‘expect,’ ‘forecast,’ ‘goal,’ ‘intend,’ ‘may,’ ‘plan,’ ‘potential,’ ‘possible,’ ‘will,’ ‘would’ and other words and terms of similar meaning. Drug development and commercialization involve a high degree of risk, and only a small number of research and development programs result in commercialization of a product.</a:t>
            </a:r>
          </a:p>
          <a:p>
            <a:pPr eaLnBrk="0" fontAlgn="base" hangingPunct="0">
              <a:lnSpc>
                <a:spcPts val="1200"/>
              </a:lnSpc>
              <a:spcBef>
                <a:spcPct val="0"/>
              </a:spcBef>
              <a:spcAft>
                <a:spcPts val="525"/>
              </a:spcAft>
            </a:pPr>
            <a:r>
              <a:rPr lang="en-GB" sz="1050" dirty="0">
                <a:solidFill>
                  <a:srgbClr val="1C5A7D"/>
                </a:solidFill>
                <a:latin typeface="Franklin Gothic Book" panose="020B0503020102020204" pitchFamily="34" charset="0"/>
              </a:rPr>
              <a:t>Results in early stage clinical trials may not be indicative of full results or results from later stage or larger scale clinical trials and do not ensure regulatory approval. You should not place undue reliance on these statements or the scientific data presented. </a:t>
            </a:r>
          </a:p>
          <a:p>
            <a:pPr eaLnBrk="0" fontAlgn="base" hangingPunct="0">
              <a:lnSpc>
                <a:spcPts val="1200"/>
              </a:lnSpc>
              <a:spcBef>
                <a:spcPct val="0"/>
              </a:spcBef>
              <a:spcAft>
                <a:spcPts val="525"/>
              </a:spcAft>
            </a:pPr>
            <a:r>
              <a:rPr lang="en-GB" sz="1050" dirty="0">
                <a:solidFill>
                  <a:srgbClr val="1C5A7D"/>
                </a:solidFill>
                <a:latin typeface="Franklin Gothic Book" panose="020B0503020102020204" pitchFamily="34" charset="0"/>
              </a:rPr>
              <a:t>These statements involve risks and uncertainties that could cause actual results to differ materially from those reflected in such statements, including those risks and uncertainties that are described in the Risk Factors section of our most recent annual or quarterly report and in other reports we have</a:t>
            </a:r>
            <a:br>
              <a:rPr lang="en-GB" sz="1050" dirty="0">
                <a:solidFill>
                  <a:srgbClr val="1C5A7D"/>
                </a:solidFill>
                <a:latin typeface="Franklin Gothic Book" panose="020B0503020102020204" pitchFamily="34" charset="0"/>
              </a:rPr>
            </a:br>
            <a:r>
              <a:rPr lang="en-GB" sz="1050" dirty="0">
                <a:solidFill>
                  <a:srgbClr val="1C5A7D"/>
                </a:solidFill>
                <a:latin typeface="Franklin Gothic Book" panose="020B0503020102020204" pitchFamily="34" charset="0"/>
              </a:rPr>
              <a:t>filed with the SEC. </a:t>
            </a:r>
          </a:p>
          <a:p>
            <a:pPr eaLnBrk="0" fontAlgn="base" hangingPunct="0">
              <a:lnSpc>
                <a:spcPts val="1200"/>
              </a:lnSpc>
              <a:spcBef>
                <a:spcPct val="0"/>
              </a:spcBef>
              <a:spcAft>
                <a:spcPts val="525"/>
              </a:spcAft>
            </a:pPr>
            <a:r>
              <a:rPr lang="en-GB" sz="1050" dirty="0">
                <a:solidFill>
                  <a:srgbClr val="1C5A7D"/>
                </a:solidFill>
                <a:latin typeface="Franklin Gothic Book" panose="020B0503020102020204" pitchFamily="34" charset="0"/>
              </a:rPr>
              <a:t>These statements are based on our current beliefs and expectations and speak only as of the date of this presentation. We do not undertake any obligation to publicly update any forward-looking statements.</a:t>
            </a:r>
          </a:p>
        </p:txBody>
      </p:sp>
    </p:spTree>
    <p:extLst>
      <p:ext uri="{BB962C8B-B14F-4D97-AF65-F5344CB8AC3E}">
        <p14:creationId xmlns:p14="http://schemas.microsoft.com/office/powerpoint/2010/main" val="331743788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7BE7F0-DC4F-41D3-A18B-16907C964C8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9" r="155"/>
          <a:stretch/>
        </p:blipFill>
        <p:spPr>
          <a:xfrm>
            <a:off x="1524000" y="857250"/>
            <a:ext cx="9144000" cy="4734306"/>
          </a:xfrm>
          <a:prstGeom prst="rect">
            <a:avLst/>
          </a:prstGeom>
        </p:spPr>
      </p:pic>
      <p:sp>
        <p:nvSpPr>
          <p:cNvPr id="12" name="Rectangle 11">
            <a:extLst>
              <a:ext uri="{FF2B5EF4-FFF2-40B4-BE49-F238E27FC236}">
                <a16:creationId xmlns:a16="http://schemas.microsoft.com/office/drawing/2014/main" id="{4D356BBA-2A56-4F71-9B49-5AA0A55D9449}"/>
              </a:ext>
            </a:extLst>
          </p:cNvPr>
          <p:cNvSpPr/>
          <p:nvPr/>
        </p:nvSpPr>
        <p:spPr>
          <a:xfrm>
            <a:off x="2700071" y="2823150"/>
            <a:ext cx="6791860" cy="913070"/>
          </a:xfrm>
          <a:prstGeom prst="rect">
            <a:avLst/>
          </a:prstGeom>
        </p:spPr>
        <p:txBody>
          <a:bodyPr wrap="none" anchor="ctr" anchorCtr="0">
            <a:spAutoFit/>
          </a:bodyPr>
          <a:lstStyle/>
          <a:p>
            <a:pPr algn="ctr">
              <a:lnSpc>
                <a:spcPts val="3150"/>
              </a:lnSpc>
            </a:pPr>
            <a:r>
              <a:rPr lang="en-GB" sz="3150">
                <a:solidFill>
                  <a:prstClr val="white"/>
                </a:solidFill>
                <a:latin typeface="Franklin Gothic Heavy" panose="020B0903020102020204" pitchFamily="34" charset="0"/>
              </a:rPr>
              <a:t>Our MISSION is clear.</a:t>
            </a:r>
          </a:p>
          <a:p>
            <a:pPr algn="ctr">
              <a:lnSpc>
                <a:spcPts val="3150"/>
              </a:lnSpc>
            </a:pPr>
            <a:r>
              <a:rPr lang="en-GB" sz="3150">
                <a:solidFill>
                  <a:prstClr val="white"/>
                </a:solidFill>
                <a:latin typeface="Franklin Gothic Heavy" panose="020B0903020102020204" pitchFamily="34" charset="0"/>
              </a:rPr>
              <a:t>We are </a:t>
            </a:r>
            <a:r>
              <a:rPr lang="en-GB" sz="3150">
                <a:solidFill>
                  <a:srgbClr val="C2D886"/>
                </a:solidFill>
                <a:latin typeface="Franklin Gothic Heavy" panose="020B0903020102020204" pitchFamily="34" charset="0"/>
              </a:rPr>
              <a:t>PIONEERS</a:t>
            </a:r>
            <a:r>
              <a:rPr lang="en-GB" sz="3150">
                <a:solidFill>
                  <a:prstClr val="white"/>
                </a:solidFill>
                <a:latin typeface="Franklin Gothic Heavy" panose="020B0903020102020204" pitchFamily="34" charset="0"/>
              </a:rPr>
              <a:t> in neuroscience.</a:t>
            </a:r>
          </a:p>
        </p:txBody>
      </p:sp>
    </p:spTree>
    <p:extLst>
      <p:ext uri="{BB962C8B-B14F-4D97-AF65-F5344CB8AC3E}">
        <p14:creationId xmlns:p14="http://schemas.microsoft.com/office/powerpoint/2010/main" val="39659687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a:extLst>
              <a:ext uri="{FF2B5EF4-FFF2-40B4-BE49-F238E27FC236}">
                <a16:creationId xmlns:a16="http://schemas.microsoft.com/office/drawing/2014/main" id="{77C30B52-54A8-4159-815E-6EE9F9EC51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 r="130"/>
          <a:stretch/>
        </p:blipFill>
        <p:spPr>
          <a:xfrm>
            <a:off x="1524000" y="857250"/>
            <a:ext cx="9144000" cy="4734306"/>
          </a:xfrm>
          <a:prstGeom prst="rect">
            <a:avLst/>
          </a:prstGeom>
        </p:spPr>
      </p:pic>
      <p:sp>
        <p:nvSpPr>
          <p:cNvPr id="135" name="Freeform 5">
            <a:extLst>
              <a:ext uri="{FF2B5EF4-FFF2-40B4-BE49-F238E27FC236}">
                <a16:creationId xmlns:a16="http://schemas.microsoft.com/office/drawing/2014/main" id="{5E830120-E75A-44F6-AB52-24A28B704D5C}"/>
              </a:ext>
            </a:extLst>
          </p:cNvPr>
          <p:cNvSpPr>
            <a:spLocks/>
          </p:cNvSpPr>
          <p:nvPr/>
        </p:nvSpPr>
        <p:spPr bwMode="auto">
          <a:xfrm>
            <a:off x="4564002" y="1697832"/>
            <a:ext cx="3063996" cy="3064166"/>
          </a:xfrm>
          <a:prstGeom prst="ellipse">
            <a:avLst/>
          </a:prstGeom>
          <a:gradFill>
            <a:gsLst>
              <a:gs pos="80000">
                <a:srgbClr val="9DCF7B"/>
              </a:gs>
              <a:gs pos="33000">
                <a:srgbClr val="1C5A7D"/>
              </a:gs>
              <a:gs pos="66000">
                <a:srgbClr val="22B351"/>
              </a:gs>
            </a:gsLst>
            <a:lin ang="18900000" scaled="0"/>
          </a:gradFill>
          <a:ln>
            <a:noFill/>
          </a:ln>
        </p:spPr>
        <p:txBody>
          <a:bodyPr vert="horz" wrap="none" lIns="68580" tIns="34290" rIns="68580" bIns="34290" numCol="1" anchor="ctr" anchorCtr="0" compatLnSpc="1">
            <a:prstTxWarp prst="textNoShape">
              <a:avLst/>
            </a:prstTxWarp>
          </a:bodyPr>
          <a:lstStyle/>
          <a:p>
            <a:pPr algn="ctr">
              <a:lnSpc>
                <a:spcPts val="1800"/>
              </a:lnSpc>
            </a:pPr>
            <a:r>
              <a:rPr lang="en-GB">
                <a:solidFill>
                  <a:srgbClr val="FFFFFF"/>
                </a:solidFill>
                <a:latin typeface="Franklin Gothic Book" panose="020B0503020102020204" pitchFamily="34" charset="0"/>
              </a:rPr>
              <a:t>Transforming </a:t>
            </a:r>
          </a:p>
          <a:p>
            <a:pPr algn="ctr">
              <a:lnSpc>
                <a:spcPts val="1800"/>
              </a:lnSpc>
            </a:pPr>
            <a:r>
              <a:rPr lang="en-GB">
                <a:solidFill>
                  <a:srgbClr val="FFFFFF"/>
                </a:solidFill>
                <a:latin typeface="Franklin Gothic Book" panose="020B0503020102020204" pitchFamily="34" charset="0"/>
              </a:rPr>
              <a:t>neuroscience through </a:t>
            </a:r>
          </a:p>
          <a:p>
            <a:pPr algn="ctr" eaLnBrk="0" fontAlgn="base" hangingPunct="0">
              <a:lnSpc>
                <a:spcPts val="2700"/>
              </a:lnSpc>
              <a:spcBef>
                <a:spcPct val="0"/>
              </a:spcBef>
              <a:spcAft>
                <a:spcPct val="0"/>
              </a:spcAft>
            </a:pPr>
            <a:r>
              <a:rPr lang="en-GB" sz="2400">
                <a:solidFill>
                  <a:srgbClr val="FFFFFF"/>
                </a:solidFill>
                <a:latin typeface="Franklin Gothic Heavy" panose="020B0903020102020204" pitchFamily="34" charset="0"/>
              </a:rPr>
              <a:t>RESEARCH &amp; </a:t>
            </a:r>
          </a:p>
          <a:p>
            <a:pPr algn="ctr" eaLnBrk="0" fontAlgn="base" hangingPunct="0">
              <a:lnSpc>
                <a:spcPts val="2400"/>
              </a:lnSpc>
              <a:spcBef>
                <a:spcPct val="0"/>
              </a:spcBef>
              <a:spcAft>
                <a:spcPct val="0"/>
              </a:spcAft>
            </a:pPr>
            <a:r>
              <a:rPr lang="en-GB" sz="2400">
                <a:solidFill>
                  <a:srgbClr val="FFFFFF"/>
                </a:solidFill>
                <a:latin typeface="Franklin Gothic Heavy" panose="020B0903020102020204" pitchFamily="34" charset="0"/>
              </a:rPr>
              <a:t>DEVELOPMENT </a:t>
            </a:r>
          </a:p>
        </p:txBody>
      </p:sp>
      <p:grpSp>
        <p:nvGrpSpPr>
          <p:cNvPr id="8" name="Group 7"/>
          <p:cNvGrpSpPr/>
          <p:nvPr/>
        </p:nvGrpSpPr>
        <p:grpSpPr>
          <a:xfrm>
            <a:off x="2023036" y="1322767"/>
            <a:ext cx="7817566" cy="4250005"/>
            <a:chOff x="665382" y="620688"/>
            <a:chExt cx="10423421" cy="5666673"/>
          </a:xfrm>
        </p:grpSpPr>
        <p:grpSp>
          <p:nvGrpSpPr>
            <p:cNvPr id="7" name="Group 6"/>
            <p:cNvGrpSpPr/>
            <p:nvPr/>
          </p:nvGrpSpPr>
          <p:grpSpPr>
            <a:xfrm>
              <a:off x="665382" y="620688"/>
              <a:ext cx="10423421" cy="5666673"/>
              <a:chOff x="665382" y="620688"/>
              <a:chExt cx="10423421" cy="5666673"/>
            </a:xfrm>
          </p:grpSpPr>
          <p:grpSp>
            <p:nvGrpSpPr>
              <p:cNvPr id="142" name="Group 141">
                <a:extLst>
                  <a:ext uri="{FF2B5EF4-FFF2-40B4-BE49-F238E27FC236}">
                    <a16:creationId xmlns:a16="http://schemas.microsoft.com/office/drawing/2014/main" id="{4E5ECE07-93CA-401E-8EF0-0D3DAC0F3871}"/>
                  </a:ext>
                </a:extLst>
              </p:cNvPr>
              <p:cNvGrpSpPr/>
              <p:nvPr/>
            </p:nvGrpSpPr>
            <p:grpSpPr>
              <a:xfrm>
                <a:off x="8466746" y="620688"/>
                <a:ext cx="2622057" cy="5064623"/>
                <a:chOff x="8478838" y="1130301"/>
                <a:chExt cx="2622057" cy="5064623"/>
              </a:xfrm>
            </p:grpSpPr>
            <p:sp>
              <p:nvSpPr>
                <p:cNvPr id="136" name="Freeform 77">
                  <a:extLst>
                    <a:ext uri="{FF2B5EF4-FFF2-40B4-BE49-F238E27FC236}">
                      <a16:creationId xmlns:a16="http://schemas.microsoft.com/office/drawing/2014/main" id="{C10787AF-C1ED-4CBA-90EB-3B27F769EC8B}"/>
                    </a:ext>
                  </a:extLst>
                </p:cNvPr>
                <p:cNvSpPr>
                  <a:spLocks noEditPoints="1"/>
                </p:cNvSpPr>
                <p:nvPr/>
              </p:nvSpPr>
              <p:spPr bwMode="auto">
                <a:xfrm>
                  <a:off x="9474200" y="1130301"/>
                  <a:ext cx="700088" cy="896938"/>
                </a:xfrm>
                <a:custGeom>
                  <a:avLst/>
                  <a:gdLst>
                    <a:gd name="T0" fmla="*/ 66 w 221"/>
                    <a:gd name="T1" fmla="*/ 158 h 283"/>
                    <a:gd name="T2" fmla="*/ 63 w 221"/>
                    <a:gd name="T3" fmla="*/ 152 h 283"/>
                    <a:gd name="T4" fmla="*/ 72 w 221"/>
                    <a:gd name="T5" fmla="*/ 130 h 283"/>
                    <a:gd name="T6" fmla="*/ 107 w 221"/>
                    <a:gd name="T7" fmla="*/ 144 h 283"/>
                    <a:gd name="T8" fmla="*/ 98 w 221"/>
                    <a:gd name="T9" fmla="*/ 166 h 283"/>
                    <a:gd name="T10" fmla="*/ 92 w 221"/>
                    <a:gd name="T11" fmla="*/ 168 h 283"/>
                    <a:gd name="T12" fmla="*/ 66 w 221"/>
                    <a:gd name="T13" fmla="*/ 158 h 283"/>
                    <a:gd name="T14" fmla="*/ 128 w 221"/>
                    <a:gd name="T15" fmla="*/ 118 h 283"/>
                    <a:gd name="T16" fmla="*/ 150 w 221"/>
                    <a:gd name="T17" fmla="*/ 152 h 283"/>
                    <a:gd name="T18" fmla="*/ 147 w 221"/>
                    <a:gd name="T19" fmla="*/ 167 h 283"/>
                    <a:gd name="T20" fmla="*/ 178 w 221"/>
                    <a:gd name="T21" fmla="*/ 205 h 283"/>
                    <a:gd name="T22" fmla="*/ 197 w 221"/>
                    <a:gd name="T23" fmla="*/ 152 h 283"/>
                    <a:gd name="T24" fmla="*/ 146 w 221"/>
                    <a:gd name="T25" fmla="*/ 75 h 283"/>
                    <a:gd name="T26" fmla="*/ 151 w 221"/>
                    <a:gd name="T27" fmla="*/ 61 h 283"/>
                    <a:gd name="T28" fmla="*/ 149 w 221"/>
                    <a:gd name="T29" fmla="*/ 55 h 283"/>
                    <a:gd name="T30" fmla="*/ 105 w 221"/>
                    <a:gd name="T31" fmla="*/ 37 h 283"/>
                    <a:gd name="T32" fmla="*/ 99 w 221"/>
                    <a:gd name="T33" fmla="*/ 39 h 283"/>
                    <a:gd name="T34" fmla="*/ 70 w 221"/>
                    <a:gd name="T35" fmla="*/ 109 h 283"/>
                    <a:gd name="T36" fmla="*/ 73 w 221"/>
                    <a:gd name="T37" fmla="*/ 115 h 283"/>
                    <a:gd name="T38" fmla="*/ 116 w 221"/>
                    <a:gd name="T39" fmla="*/ 133 h 283"/>
                    <a:gd name="T40" fmla="*/ 123 w 221"/>
                    <a:gd name="T41" fmla="*/ 130 h 283"/>
                    <a:gd name="T42" fmla="*/ 128 w 221"/>
                    <a:gd name="T43" fmla="*/ 118 h 283"/>
                    <a:gd name="T44" fmla="*/ 216 w 221"/>
                    <a:gd name="T45" fmla="*/ 259 h 283"/>
                    <a:gd name="T46" fmla="*/ 164 w 221"/>
                    <a:gd name="T47" fmla="*/ 208 h 283"/>
                    <a:gd name="T48" fmla="*/ 136 w 221"/>
                    <a:gd name="T49" fmla="*/ 180 h 283"/>
                    <a:gd name="T50" fmla="*/ 110 w 221"/>
                    <a:gd name="T51" fmla="*/ 198 h 283"/>
                    <a:gd name="T52" fmla="*/ 28 w 221"/>
                    <a:gd name="T53" fmla="*/ 198 h 283"/>
                    <a:gd name="T54" fmla="*/ 23 w 221"/>
                    <a:gd name="T55" fmla="*/ 203 h 283"/>
                    <a:gd name="T56" fmla="*/ 23 w 221"/>
                    <a:gd name="T57" fmla="*/ 212 h 283"/>
                    <a:gd name="T58" fmla="*/ 28 w 221"/>
                    <a:gd name="T59" fmla="*/ 217 h 283"/>
                    <a:gd name="T60" fmla="*/ 108 w 221"/>
                    <a:gd name="T61" fmla="*/ 217 h 283"/>
                    <a:gd name="T62" fmla="*/ 108 w 221"/>
                    <a:gd name="T63" fmla="*/ 259 h 283"/>
                    <a:gd name="T64" fmla="*/ 94 w 221"/>
                    <a:gd name="T65" fmla="*/ 259 h 283"/>
                    <a:gd name="T66" fmla="*/ 94 w 221"/>
                    <a:gd name="T67" fmla="*/ 250 h 283"/>
                    <a:gd name="T68" fmla="*/ 89 w 221"/>
                    <a:gd name="T69" fmla="*/ 245 h 283"/>
                    <a:gd name="T70" fmla="*/ 42 w 221"/>
                    <a:gd name="T71" fmla="*/ 245 h 283"/>
                    <a:gd name="T72" fmla="*/ 37 w 221"/>
                    <a:gd name="T73" fmla="*/ 250 h 283"/>
                    <a:gd name="T74" fmla="*/ 38 w 221"/>
                    <a:gd name="T75" fmla="*/ 259 h 283"/>
                    <a:gd name="T76" fmla="*/ 5 w 221"/>
                    <a:gd name="T77" fmla="*/ 259 h 283"/>
                    <a:gd name="T78" fmla="*/ 0 w 221"/>
                    <a:gd name="T79" fmla="*/ 264 h 283"/>
                    <a:gd name="T80" fmla="*/ 0 w 221"/>
                    <a:gd name="T81" fmla="*/ 278 h 283"/>
                    <a:gd name="T82" fmla="*/ 5 w 221"/>
                    <a:gd name="T83" fmla="*/ 283 h 283"/>
                    <a:gd name="T84" fmla="*/ 216 w 221"/>
                    <a:gd name="T85" fmla="*/ 283 h 283"/>
                    <a:gd name="T86" fmla="*/ 221 w 221"/>
                    <a:gd name="T87" fmla="*/ 278 h 283"/>
                    <a:gd name="T88" fmla="*/ 221 w 221"/>
                    <a:gd name="T89" fmla="*/ 264 h 283"/>
                    <a:gd name="T90" fmla="*/ 216 w 221"/>
                    <a:gd name="T91" fmla="*/ 259 h 283"/>
                    <a:gd name="T92" fmla="*/ 130 w 221"/>
                    <a:gd name="T93" fmla="*/ 1 h 283"/>
                    <a:gd name="T94" fmla="*/ 124 w 221"/>
                    <a:gd name="T95" fmla="*/ 4 h 283"/>
                    <a:gd name="T96" fmla="*/ 115 w 221"/>
                    <a:gd name="T97" fmla="*/ 26 h 283"/>
                    <a:gd name="T98" fmla="*/ 150 w 221"/>
                    <a:gd name="T99" fmla="*/ 40 h 283"/>
                    <a:gd name="T100" fmla="*/ 159 w 221"/>
                    <a:gd name="T101" fmla="*/ 18 h 283"/>
                    <a:gd name="T102" fmla="*/ 156 w 221"/>
                    <a:gd name="T103" fmla="*/ 12 h 283"/>
                    <a:gd name="T104" fmla="*/ 130 w 221"/>
                    <a:gd name="T105" fmla="*/ 1 h 283"/>
                    <a:gd name="T106" fmla="*/ 145 w 221"/>
                    <a:gd name="T107" fmla="*/ 208 h 283"/>
                    <a:gd name="T108" fmla="*/ 136 w 221"/>
                    <a:gd name="T109" fmla="*/ 217 h 283"/>
                    <a:gd name="T110" fmla="*/ 127 w 221"/>
                    <a:gd name="T111" fmla="*/ 208 h 283"/>
                    <a:gd name="T112" fmla="*/ 136 w 221"/>
                    <a:gd name="T113" fmla="*/ 198 h 283"/>
                    <a:gd name="T114" fmla="*/ 145 w 221"/>
                    <a:gd name="T115" fmla="*/ 20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 h="283">
                      <a:moveTo>
                        <a:pt x="66" y="158"/>
                      </a:moveTo>
                      <a:cubicBezTo>
                        <a:pt x="63" y="157"/>
                        <a:pt x="62" y="154"/>
                        <a:pt x="63" y="152"/>
                      </a:cubicBezTo>
                      <a:cubicBezTo>
                        <a:pt x="72" y="130"/>
                        <a:pt x="72" y="130"/>
                        <a:pt x="72" y="130"/>
                      </a:cubicBezTo>
                      <a:cubicBezTo>
                        <a:pt x="107" y="144"/>
                        <a:pt x="107" y="144"/>
                        <a:pt x="107" y="144"/>
                      </a:cubicBezTo>
                      <a:cubicBezTo>
                        <a:pt x="98" y="166"/>
                        <a:pt x="98" y="166"/>
                        <a:pt x="98" y="166"/>
                      </a:cubicBezTo>
                      <a:cubicBezTo>
                        <a:pt x="97" y="168"/>
                        <a:pt x="94" y="169"/>
                        <a:pt x="92" y="168"/>
                      </a:cubicBezTo>
                      <a:lnTo>
                        <a:pt x="66" y="158"/>
                      </a:lnTo>
                      <a:close/>
                      <a:moveTo>
                        <a:pt x="128" y="118"/>
                      </a:moveTo>
                      <a:cubicBezTo>
                        <a:pt x="141" y="124"/>
                        <a:pt x="150" y="137"/>
                        <a:pt x="150" y="152"/>
                      </a:cubicBezTo>
                      <a:cubicBezTo>
                        <a:pt x="150" y="157"/>
                        <a:pt x="149" y="162"/>
                        <a:pt x="147" y="167"/>
                      </a:cubicBezTo>
                      <a:cubicBezTo>
                        <a:pt x="164" y="172"/>
                        <a:pt x="177" y="187"/>
                        <a:pt x="178" y="205"/>
                      </a:cubicBezTo>
                      <a:cubicBezTo>
                        <a:pt x="190" y="191"/>
                        <a:pt x="197" y="172"/>
                        <a:pt x="197" y="152"/>
                      </a:cubicBezTo>
                      <a:cubicBezTo>
                        <a:pt x="197" y="117"/>
                        <a:pt x="176" y="87"/>
                        <a:pt x="146" y="75"/>
                      </a:cubicBezTo>
                      <a:cubicBezTo>
                        <a:pt x="151" y="61"/>
                        <a:pt x="151" y="61"/>
                        <a:pt x="151" y="61"/>
                      </a:cubicBezTo>
                      <a:cubicBezTo>
                        <a:pt x="152" y="59"/>
                        <a:pt x="151" y="56"/>
                        <a:pt x="149" y="55"/>
                      </a:cubicBezTo>
                      <a:cubicBezTo>
                        <a:pt x="105" y="37"/>
                        <a:pt x="105" y="37"/>
                        <a:pt x="105" y="37"/>
                      </a:cubicBezTo>
                      <a:cubicBezTo>
                        <a:pt x="103" y="36"/>
                        <a:pt x="100" y="37"/>
                        <a:pt x="99" y="39"/>
                      </a:cubicBezTo>
                      <a:cubicBezTo>
                        <a:pt x="70" y="109"/>
                        <a:pt x="70" y="109"/>
                        <a:pt x="70" y="109"/>
                      </a:cubicBezTo>
                      <a:cubicBezTo>
                        <a:pt x="69" y="111"/>
                        <a:pt x="71" y="114"/>
                        <a:pt x="73" y="115"/>
                      </a:cubicBezTo>
                      <a:cubicBezTo>
                        <a:pt x="116" y="133"/>
                        <a:pt x="116" y="133"/>
                        <a:pt x="116" y="133"/>
                      </a:cubicBezTo>
                      <a:cubicBezTo>
                        <a:pt x="119" y="134"/>
                        <a:pt x="122" y="133"/>
                        <a:pt x="123" y="130"/>
                      </a:cubicBezTo>
                      <a:lnTo>
                        <a:pt x="128" y="118"/>
                      </a:lnTo>
                      <a:close/>
                      <a:moveTo>
                        <a:pt x="216" y="259"/>
                      </a:moveTo>
                      <a:cubicBezTo>
                        <a:pt x="188" y="259"/>
                        <a:pt x="164" y="236"/>
                        <a:pt x="164" y="208"/>
                      </a:cubicBezTo>
                      <a:cubicBezTo>
                        <a:pt x="164" y="192"/>
                        <a:pt x="152" y="180"/>
                        <a:pt x="136" y="180"/>
                      </a:cubicBezTo>
                      <a:cubicBezTo>
                        <a:pt x="124" y="180"/>
                        <a:pt x="113" y="187"/>
                        <a:pt x="110" y="198"/>
                      </a:cubicBezTo>
                      <a:cubicBezTo>
                        <a:pt x="28" y="198"/>
                        <a:pt x="28" y="198"/>
                        <a:pt x="28" y="198"/>
                      </a:cubicBezTo>
                      <a:cubicBezTo>
                        <a:pt x="26" y="198"/>
                        <a:pt x="23" y="200"/>
                        <a:pt x="23" y="203"/>
                      </a:cubicBezTo>
                      <a:cubicBezTo>
                        <a:pt x="23" y="212"/>
                        <a:pt x="23" y="212"/>
                        <a:pt x="23" y="212"/>
                      </a:cubicBezTo>
                      <a:cubicBezTo>
                        <a:pt x="23" y="215"/>
                        <a:pt x="26" y="217"/>
                        <a:pt x="28" y="217"/>
                      </a:cubicBezTo>
                      <a:cubicBezTo>
                        <a:pt x="108" y="217"/>
                        <a:pt x="108" y="217"/>
                        <a:pt x="108" y="217"/>
                      </a:cubicBezTo>
                      <a:cubicBezTo>
                        <a:pt x="108" y="259"/>
                        <a:pt x="108" y="259"/>
                        <a:pt x="108" y="259"/>
                      </a:cubicBezTo>
                      <a:cubicBezTo>
                        <a:pt x="94" y="259"/>
                        <a:pt x="94" y="259"/>
                        <a:pt x="94" y="259"/>
                      </a:cubicBezTo>
                      <a:cubicBezTo>
                        <a:pt x="94" y="250"/>
                        <a:pt x="94" y="250"/>
                        <a:pt x="94" y="250"/>
                      </a:cubicBezTo>
                      <a:cubicBezTo>
                        <a:pt x="94" y="247"/>
                        <a:pt x="92" y="245"/>
                        <a:pt x="89" y="245"/>
                      </a:cubicBezTo>
                      <a:cubicBezTo>
                        <a:pt x="42" y="245"/>
                        <a:pt x="42" y="245"/>
                        <a:pt x="42" y="245"/>
                      </a:cubicBezTo>
                      <a:cubicBezTo>
                        <a:pt x="40" y="245"/>
                        <a:pt x="37" y="247"/>
                        <a:pt x="37" y="250"/>
                      </a:cubicBezTo>
                      <a:cubicBezTo>
                        <a:pt x="38" y="259"/>
                        <a:pt x="38" y="259"/>
                        <a:pt x="38" y="259"/>
                      </a:cubicBezTo>
                      <a:cubicBezTo>
                        <a:pt x="5" y="259"/>
                        <a:pt x="5" y="259"/>
                        <a:pt x="5" y="259"/>
                      </a:cubicBezTo>
                      <a:cubicBezTo>
                        <a:pt x="2" y="259"/>
                        <a:pt x="0" y="261"/>
                        <a:pt x="0" y="264"/>
                      </a:cubicBezTo>
                      <a:cubicBezTo>
                        <a:pt x="0" y="278"/>
                        <a:pt x="0" y="278"/>
                        <a:pt x="0" y="278"/>
                      </a:cubicBezTo>
                      <a:cubicBezTo>
                        <a:pt x="0" y="281"/>
                        <a:pt x="2" y="283"/>
                        <a:pt x="5" y="283"/>
                      </a:cubicBezTo>
                      <a:cubicBezTo>
                        <a:pt x="216" y="283"/>
                        <a:pt x="216" y="283"/>
                        <a:pt x="216" y="283"/>
                      </a:cubicBezTo>
                      <a:cubicBezTo>
                        <a:pt x="218" y="283"/>
                        <a:pt x="221" y="281"/>
                        <a:pt x="221" y="278"/>
                      </a:cubicBezTo>
                      <a:cubicBezTo>
                        <a:pt x="221" y="264"/>
                        <a:pt x="221" y="264"/>
                        <a:pt x="221" y="264"/>
                      </a:cubicBezTo>
                      <a:cubicBezTo>
                        <a:pt x="221" y="261"/>
                        <a:pt x="218" y="259"/>
                        <a:pt x="216" y="259"/>
                      </a:cubicBezTo>
                      <a:moveTo>
                        <a:pt x="130" y="1"/>
                      </a:moveTo>
                      <a:cubicBezTo>
                        <a:pt x="128" y="0"/>
                        <a:pt x="125" y="2"/>
                        <a:pt x="124" y="4"/>
                      </a:cubicBezTo>
                      <a:cubicBezTo>
                        <a:pt x="115" y="26"/>
                        <a:pt x="115" y="26"/>
                        <a:pt x="115" y="26"/>
                      </a:cubicBezTo>
                      <a:cubicBezTo>
                        <a:pt x="150" y="40"/>
                        <a:pt x="150" y="40"/>
                        <a:pt x="150" y="40"/>
                      </a:cubicBezTo>
                      <a:cubicBezTo>
                        <a:pt x="159" y="18"/>
                        <a:pt x="159" y="18"/>
                        <a:pt x="159" y="18"/>
                      </a:cubicBezTo>
                      <a:cubicBezTo>
                        <a:pt x="160" y="16"/>
                        <a:pt x="159" y="13"/>
                        <a:pt x="156" y="12"/>
                      </a:cubicBezTo>
                      <a:lnTo>
                        <a:pt x="130" y="1"/>
                      </a:lnTo>
                      <a:close/>
                      <a:moveTo>
                        <a:pt x="145" y="208"/>
                      </a:moveTo>
                      <a:cubicBezTo>
                        <a:pt x="145" y="213"/>
                        <a:pt x="141" y="217"/>
                        <a:pt x="136" y="217"/>
                      </a:cubicBezTo>
                      <a:cubicBezTo>
                        <a:pt x="131" y="217"/>
                        <a:pt x="127" y="213"/>
                        <a:pt x="127" y="208"/>
                      </a:cubicBezTo>
                      <a:cubicBezTo>
                        <a:pt x="127" y="203"/>
                        <a:pt x="131" y="198"/>
                        <a:pt x="136" y="198"/>
                      </a:cubicBezTo>
                      <a:cubicBezTo>
                        <a:pt x="141" y="198"/>
                        <a:pt x="145" y="203"/>
                        <a:pt x="145" y="20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a:endParaRPr lang="en-GB" sz="1350">
                    <a:solidFill>
                      <a:prstClr val="black"/>
                    </a:solidFill>
                    <a:latin typeface="Arial"/>
                  </a:endParaRPr>
                </a:p>
              </p:txBody>
            </p:sp>
            <p:sp>
              <p:nvSpPr>
                <p:cNvPr id="137" name="Line 79">
                  <a:extLst>
                    <a:ext uri="{FF2B5EF4-FFF2-40B4-BE49-F238E27FC236}">
                      <a16:creationId xmlns:a16="http://schemas.microsoft.com/office/drawing/2014/main" id="{4E40E802-9DEE-445A-AC53-585BDF22ABAB}"/>
                    </a:ext>
                  </a:extLst>
                </p:cNvPr>
                <p:cNvSpPr>
                  <a:spLocks noChangeShapeType="1"/>
                </p:cNvSpPr>
                <p:nvPr/>
              </p:nvSpPr>
              <p:spPr bwMode="auto">
                <a:xfrm>
                  <a:off x="8478838" y="3729039"/>
                  <a:ext cx="2598738" cy="0"/>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algn="r"/>
                  <a:endParaRPr lang="en-GB" sz="1350">
                    <a:solidFill>
                      <a:prstClr val="black"/>
                    </a:solidFill>
                    <a:latin typeface="Arial"/>
                  </a:endParaRPr>
                </a:p>
              </p:txBody>
            </p:sp>
            <p:sp>
              <p:nvSpPr>
                <p:cNvPr id="138" name="Line 80">
                  <a:extLst>
                    <a:ext uri="{FF2B5EF4-FFF2-40B4-BE49-F238E27FC236}">
                      <a16:creationId xmlns:a16="http://schemas.microsoft.com/office/drawing/2014/main" id="{B48BE6BA-F4D7-4205-8F95-D495D1D55155}"/>
                    </a:ext>
                  </a:extLst>
                </p:cNvPr>
                <p:cNvSpPr>
                  <a:spLocks noChangeShapeType="1"/>
                </p:cNvSpPr>
                <p:nvPr/>
              </p:nvSpPr>
              <p:spPr bwMode="auto">
                <a:xfrm>
                  <a:off x="8478838" y="2078039"/>
                  <a:ext cx="2598738" cy="0"/>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algn="r"/>
                  <a:endParaRPr lang="en-GB" sz="1350">
                    <a:solidFill>
                      <a:prstClr val="black"/>
                    </a:solidFill>
                    <a:latin typeface="Arial"/>
                  </a:endParaRPr>
                </a:p>
              </p:txBody>
            </p:sp>
            <p:sp>
              <p:nvSpPr>
                <p:cNvPr id="140" name="Rectangle 139">
                  <a:extLst>
                    <a:ext uri="{FF2B5EF4-FFF2-40B4-BE49-F238E27FC236}">
                      <a16:creationId xmlns:a16="http://schemas.microsoft.com/office/drawing/2014/main" id="{D9B2C5B4-19B1-4530-AA64-AA7F510B8C41}"/>
                    </a:ext>
                  </a:extLst>
                </p:cNvPr>
                <p:cNvSpPr/>
                <p:nvPr/>
              </p:nvSpPr>
              <p:spPr>
                <a:xfrm>
                  <a:off x="8509245" y="2540170"/>
                  <a:ext cx="2591650" cy="1080637"/>
                </a:xfrm>
                <a:prstGeom prst="rect">
                  <a:avLst/>
                </a:prstGeom>
              </p:spPr>
              <p:txBody>
                <a:bodyPr wrap="none">
                  <a:spAutoFit/>
                </a:bodyPr>
                <a:lstStyle/>
                <a:p>
                  <a:pPr algn="ctr">
                    <a:lnSpc>
                      <a:spcPts val="1425"/>
                    </a:lnSpc>
                  </a:pPr>
                  <a:r>
                    <a:rPr lang="en-GB" sz="3750">
                      <a:solidFill>
                        <a:srgbClr val="FFFFFF"/>
                      </a:solidFill>
                      <a:latin typeface="Franklin Gothic Heavy" panose="020B0903020102020204" pitchFamily="34" charset="0"/>
                    </a:rPr>
                    <a:t>~20%</a:t>
                  </a:r>
                </a:p>
                <a:p>
                  <a:pPr algn="ctr" eaLnBrk="0" fontAlgn="base" hangingPunct="0">
                    <a:lnSpc>
                      <a:spcPts val="1425"/>
                    </a:lnSpc>
                  </a:pPr>
                  <a:r>
                    <a:rPr lang="en-GB" sz="1350">
                      <a:solidFill>
                        <a:srgbClr val="FFFFFF"/>
                      </a:solidFill>
                      <a:latin typeface="Franklin Gothic Demi" panose="020B0703020102020204" pitchFamily="34" charset="0"/>
                    </a:rPr>
                    <a:t>OF ANNUAL REVENUES</a:t>
                  </a:r>
                </a:p>
                <a:p>
                  <a:pPr algn="ctr" eaLnBrk="0" fontAlgn="base" hangingPunct="0">
                    <a:lnSpc>
                      <a:spcPts val="1425"/>
                    </a:lnSpc>
                  </a:pPr>
                  <a:r>
                    <a:rPr lang="en-GB" sz="1350">
                      <a:solidFill>
                        <a:srgbClr val="FFFFFF"/>
                      </a:solidFill>
                      <a:latin typeface="Franklin Gothic Demi" panose="020B0703020102020204" pitchFamily="34" charset="0"/>
                    </a:rPr>
                    <a:t>INVESTED INTO R&amp;D</a:t>
                  </a:r>
                </a:p>
                <a:p>
                  <a:pPr algn="ctr" eaLnBrk="0" fontAlgn="base" hangingPunct="0">
                    <a:lnSpc>
                      <a:spcPts val="1425"/>
                    </a:lnSpc>
                  </a:pPr>
                  <a:r>
                    <a:rPr lang="en-GB" sz="1350">
                      <a:solidFill>
                        <a:srgbClr val="FFFFFF"/>
                      </a:solidFill>
                      <a:latin typeface="Franklin Gothic Demi" panose="020B0703020102020204" pitchFamily="34" charset="0"/>
                    </a:rPr>
                    <a:t>OVER PAST DECADE</a:t>
                  </a:r>
                </a:p>
              </p:txBody>
            </p:sp>
            <p:sp>
              <p:nvSpPr>
                <p:cNvPr id="141" name="Rectangle 140">
                  <a:extLst>
                    <a:ext uri="{FF2B5EF4-FFF2-40B4-BE49-F238E27FC236}">
                      <a16:creationId xmlns:a16="http://schemas.microsoft.com/office/drawing/2014/main" id="{594112E4-7A4B-4A31-BAE5-C17464C59BCE}"/>
                    </a:ext>
                  </a:extLst>
                </p:cNvPr>
                <p:cNvSpPr/>
                <p:nvPr/>
              </p:nvSpPr>
              <p:spPr>
                <a:xfrm>
                  <a:off x="8904993" y="4169758"/>
                  <a:ext cx="1800152" cy="841256"/>
                </a:xfrm>
                <a:prstGeom prst="rect">
                  <a:avLst/>
                </a:prstGeom>
              </p:spPr>
              <p:txBody>
                <a:bodyPr wrap="none">
                  <a:spAutoFit/>
                </a:bodyPr>
                <a:lstStyle/>
                <a:p>
                  <a:pPr algn="ctr">
                    <a:lnSpc>
                      <a:spcPts val="1425"/>
                    </a:lnSpc>
                  </a:pPr>
                  <a:r>
                    <a:rPr lang="en-GB" sz="3750">
                      <a:solidFill>
                        <a:srgbClr val="FFFFFF"/>
                      </a:solidFill>
                      <a:latin typeface="Franklin Gothic Heavy" panose="020B0903020102020204" pitchFamily="34" charset="0"/>
                    </a:rPr>
                    <a:t>&gt;$2b</a:t>
                  </a:r>
                </a:p>
                <a:p>
                  <a:pPr algn="ctr" eaLnBrk="0" fontAlgn="base" hangingPunct="0">
                    <a:lnSpc>
                      <a:spcPts val="1425"/>
                    </a:lnSpc>
                  </a:pPr>
                  <a:r>
                    <a:rPr lang="en-GB" sz="1350">
                      <a:solidFill>
                        <a:srgbClr val="FFFFFF"/>
                      </a:solidFill>
                      <a:latin typeface="Franklin Gothic Demi" panose="020B0703020102020204" pitchFamily="34" charset="0"/>
                    </a:rPr>
                    <a:t>SPENT ON R&amp;D</a:t>
                  </a:r>
                </a:p>
                <a:p>
                  <a:pPr algn="ctr" eaLnBrk="0" fontAlgn="base" hangingPunct="0">
                    <a:lnSpc>
                      <a:spcPts val="1425"/>
                    </a:lnSpc>
                  </a:pPr>
                  <a:r>
                    <a:rPr lang="en-GB" sz="1350">
                      <a:solidFill>
                        <a:srgbClr val="FFFFFF"/>
                      </a:solidFill>
                      <a:latin typeface="Franklin Gothic Demi" panose="020B0703020102020204" pitchFamily="34" charset="0"/>
                    </a:rPr>
                    <a:t>IN 2018 ALONE</a:t>
                  </a:r>
                </a:p>
              </p:txBody>
            </p:sp>
            <p:sp>
              <p:nvSpPr>
                <p:cNvPr id="17" name="Line 79">
                  <a:extLst>
                    <a:ext uri="{FF2B5EF4-FFF2-40B4-BE49-F238E27FC236}">
                      <a16:creationId xmlns:a16="http://schemas.microsoft.com/office/drawing/2014/main" id="{4E40E802-9DEE-445A-AC53-585BDF22ABAB}"/>
                    </a:ext>
                  </a:extLst>
                </p:cNvPr>
                <p:cNvSpPr>
                  <a:spLocks noChangeShapeType="1"/>
                </p:cNvSpPr>
                <p:nvPr/>
              </p:nvSpPr>
              <p:spPr bwMode="auto">
                <a:xfrm>
                  <a:off x="8478838" y="5105987"/>
                  <a:ext cx="2598738" cy="0"/>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algn="r"/>
                  <a:endParaRPr lang="en-GB" sz="1350">
                    <a:solidFill>
                      <a:prstClr val="black"/>
                    </a:solidFill>
                    <a:latin typeface="Arial"/>
                  </a:endParaRPr>
                </a:p>
              </p:txBody>
            </p:sp>
            <p:sp>
              <p:nvSpPr>
                <p:cNvPr id="23" name="Line 79">
                  <a:extLst>
                    <a:ext uri="{FF2B5EF4-FFF2-40B4-BE49-F238E27FC236}">
                      <a16:creationId xmlns:a16="http://schemas.microsoft.com/office/drawing/2014/main" id="{4E40E802-9DEE-445A-AC53-585BDF22ABAB}"/>
                    </a:ext>
                  </a:extLst>
                </p:cNvPr>
                <p:cNvSpPr>
                  <a:spLocks noChangeShapeType="1"/>
                </p:cNvSpPr>
                <p:nvPr/>
              </p:nvSpPr>
              <p:spPr bwMode="auto">
                <a:xfrm>
                  <a:off x="8478838" y="6194924"/>
                  <a:ext cx="2598738" cy="0"/>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algn="r"/>
                  <a:endParaRPr lang="en-GB" sz="1350">
                    <a:solidFill>
                      <a:prstClr val="black"/>
                    </a:solidFill>
                    <a:latin typeface="Arial"/>
                  </a:endParaRPr>
                </a:p>
              </p:txBody>
            </p:sp>
          </p:grpSp>
          <p:grpSp>
            <p:nvGrpSpPr>
              <p:cNvPr id="5" name="Group 4"/>
              <p:cNvGrpSpPr/>
              <p:nvPr/>
            </p:nvGrpSpPr>
            <p:grpSpPr>
              <a:xfrm>
                <a:off x="665382" y="1656698"/>
                <a:ext cx="3456384" cy="4630663"/>
                <a:chOff x="665382" y="1656698"/>
                <a:chExt cx="3456384" cy="4630663"/>
              </a:xfrm>
            </p:grpSpPr>
            <p:sp>
              <p:nvSpPr>
                <p:cNvPr id="18" name="Rectangle 17">
                  <a:extLst>
                    <a:ext uri="{FF2B5EF4-FFF2-40B4-BE49-F238E27FC236}">
                      <a16:creationId xmlns:a16="http://schemas.microsoft.com/office/drawing/2014/main" id="{ABD58D01-9EC4-4B00-B2D0-F57FB0C97AE8}"/>
                    </a:ext>
                  </a:extLst>
                </p:cNvPr>
                <p:cNvSpPr/>
                <p:nvPr/>
              </p:nvSpPr>
              <p:spPr>
                <a:xfrm>
                  <a:off x="1012009" y="5333253"/>
                  <a:ext cx="2806367" cy="954108"/>
                </a:xfrm>
                <a:prstGeom prst="rect">
                  <a:avLst/>
                </a:prstGeom>
              </p:spPr>
              <p:txBody>
                <a:bodyPr wrap="square">
                  <a:spAutoFit/>
                </a:bodyPr>
                <a:lstStyle/>
                <a:p>
                  <a:pPr eaLnBrk="0" fontAlgn="base" hangingPunct="0">
                    <a:spcBef>
                      <a:spcPct val="0"/>
                    </a:spcBef>
                    <a:spcAft>
                      <a:spcPct val="0"/>
                    </a:spcAft>
                  </a:pPr>
                  <a:r>
                    <a:rPr lang="en-GB" sz="675">
                      <a:solidFill>
                        <a:prstClr val="white"/>
                      </a:solidFill>
                      <a:latin typeface="Franklin Gothic Book" panose="020B0503020102020204" pitchFamily="34" charset="0"/>
                    </a:rPr>
                    <a:t>* Active patient data source: IMPACT clinical trial management system (CTMS). </a:t>
                  </a:r>
                </a:p>
                <a:p>
                  <a:pPr eaLnBrk="0" fontAlgn="base" hangingPunct="0">
                    <a:spcBef>
                      <a:spcPct val="0"/>
                    </a:spcBef>
                    <a:spcAft>
                      <a:spcPct val="0"/>
                    </a:spcAft>
                  </a:pPr>
                  <a:r>
                    <a:rPr lang="en-GB" sz="675">
                      <a:solidFill>
                        <a:prstClr val="white"/>
                      </a:solidFill>
                      <a:latin typeface="Franklin Gothic Book" panose="020B0503020102020204" pitchFamily="34" charset="0"/>
                    </a:rPr>
                    <a:t>** Active studies include studies between pre-Study Management Team (SMT) Formation and the Clinical Study Report (CSR) and are defined by internal systems (Clarity) as of October 17, 2019.</a:t>
                  </a:r>
                </a:p>
              </p:txBody>
            </p:sp>
            <p:grpSp>
              <p:nvGrpSpPr>
                <p:cNvPr id="2" name="Group 1"/>
                <p:cNvGrpSpPr/>
                <p:nvPr/>
              </p:nvGrpSpPr>
              <p:grpSpPr>
                <a:xfrm>
                  <a:off x="665382" y="1656698"/>
                  <a:ext cx="3456384" cy="3588175"/>
                  <a:chOff x="665382" y="1380288"/>
                  <a:chExt cx="3456384" cy="3588175"/>
                </a:xfrm>
              </p:grpSpPr>
              <p:grpSp>
                <p:nvGrpSpPr>
                  <p:cNvPr id="4" name="Group 3"/>
                  <p:cNvGrpSpPr/>
                  <p:nvPr/>
                </p:nvGrpSpPr>
                <p:grpSpPr>
                  <a:xfrm>
                    <a:off x="665382" y="2553663"/>
                    <a:ext cx="3456384" cy="2414800"/>
                    <a:chOff x="665382" y="2526080"/>
                    <a:chExt cx="3456384" cy="2414800"/>
                  </a:xfrm>
                </p:grpSpPr>
                <p:sp>
                  <p:nvSpPr>
                    <p:cNvPr id="12" name="Rectangle 11">
                      <a:extLst>
                        <a:ext uri="{FF2B5EF4-FFF2-40B4-BE49-F238E27FC236}">
                          <a16:creationId xmlns:a16="http://schemas.microsoft.com/office/drawing/2014/main" id="{D9B2C5B4-19B1-4530-AA64-AA7F510B8C41}"/>
                        </a:ext>
                      </a:extLst>
                    </p:cNvPr>
                    <p:cNvSpPr/>
                    <p:nvPr/>
                  </p:nvSpPr>
                  <p:spPr>
                    <a:xfrm>
                      <a:off x="1079533" y="4005064"/>
                      <a:ext cx="2628083" cy="841256"/>
                    </a:xfrm>
                    <a:prstGeom prst="rect">
                      <a:avLst/>
                    </a:prstGeom>
                  </p:spPr>
                  <p:txBody>
                    <a:bodyPr wrap="square">
                      <a:spAutoFit/>
                    </a:bodyPr>
                    <a:lstStyle/>
                    <a:p>
                      <a:pPr algn="ctr">
                        <a:lnSpc>
                          <a:spcPts val="1425"/>
                        </a:lnSpc>
                      </a:pPr>
                      <a:r>
                        <a:rPr lang="en-GB" sz="3750">
                          <a:solidFill>
                            <a:srgbClr val="FFFFFF"/>
                          </a:solidFill>
                          <a:latin typeface="Franklin Gothic Heavy" panose="020B0903020102020204" pitchFamily="34" charset="0"/>
                        </a:rPr>
                        <a:t>~30k</a:t>
                      </a:r>
                    </a:p>
                    <a:p>
                      <a:pPr algn="ctr" eaLnBrk="0" fontAlgn="base" hangingPunct="0">
                        <a:lnSpc>
                          <a:spcPts val="1425"/>
                        </a:lnSpc>
                      </a:pPr>
                      <a:r>
                        <a:rPr lang="en-GB" sz="1350">
                          <a:solidFill>
                            <a:srgbClr val="FFFFFF"/>
                          </a:solidFill>
                          <a:latin typeface="Franklin Gothic Demi" panose="020B0703020102020204" pitchFamily="34" charset="0"/>
                        </a:rPr>
                        <a:t>PATIENTS ENROLLED </a:t>
                      </a:r>
                    </a:p>
                    <a:p>
                      <a:pPr algn="ctr" eaLnBrk="0" fontAlgn="base" hangingPunct="0">
                        <a:lnSpc>
                          <a:spcPts val="1425"/>
                        </a:lnSpc>
                      </a:pPr>
                      <a:r>
                        <a:rPr lang="en-GB" sz="1350">
                          <a:solidFill>
                            <a:srgbClr val="FFFFFF"/>
                          </a:solidFill>
                          <a:latin typeface="Franklin Gothic Demi" panose="020B0703020102020204" pitchFamily="34" charset="0"/>
                        </a:rPr>
                        <a:t>IN ACTIVE STUDIES*</a:t>
                      </a:r>
                    </a:p>
                  </p:txBody>
                </p:sp>
                <p:sp>
                  <p:nvSpPr>
                    <p:cNvPr id="3" name="Rectangle 2"/>
                    <p:cNvSpPr/>
                    <p:nvPr/>
                  </p:nvSpPr>
                  <p:spPr>
                    <a:xfrm>
                      <a:off x="665382" y="2661159"/>
                      <a:ext cx="3456384" cy="841256"/>
                    </a:xfrm>
                    <a:prstGeom prst="rect">
                      <a:avLst/>
                    </a:prstGeom>
                  </p:spPr>
                  <p:txBody>
                    <a:bodyPr wrap="square">
                      <a:spAutoFit/>
                    </a:bodyPr>
                    <a:lstStyle/>
                    <a:p>
                      <a:pPr algn="ctr">
                        <a:lnSpc>
                          <a:spcPts val="1425"/>
                        </a:lnSpc>
                      </a:pPr>
                      <a:r>
                        <a:rPr lang="en-US" sz="1350">
                          <a:solidFill>
                            <a:srgbClr val="FFFFFF"/>
                          </a:solidFill>
                          <a:latin typeface="Franklin Gothic Demi" panose="020B0703020102020204" pitchFamily="34" charset="0"/>
                        </a:rPr>
                        <a:t>ONE OF THE LARGEST &amp; </a:t>
                      </a:r>
                    </a:p>
                    <a:p>
                      <a:pPr algn="ctr">
                        <a:lnSpc>
                          <a:spcPts val="1425"/>
                        </a:lnSpc>
                      </a:pPr>
                      <a:r>
                        <a:rPr lang="en-US" sz="1350">
                          <a:solidFill>
                            <a:srgbClr val="FFFFFF"/>
                          </a:solidFill>
                          <a:latin typeface="Franklin Gothic Demi" panose="020B0703020102020204" pitchFamily="34" charset="0"/>
                        </a:rPr>
                        <a:t>BROADEST PROGRAMS IN</a:t>
                      </a:r>
                    </a:p>
                    <a:p>
                      <a:pPr algn="ctr">
                        <a:lnSpc>
                          <a:spcPts val="1425"/>
                        </a:lnSpc>
                      </a:pPr>
                      <a:r>
                        <a:rPr lang="en-US" sz="1350">
                          <a:solidFill>
                            <a:srgbClr val="FFFFFF"/>
                          </a:solidFill>
                          <a:latin typeface="Franklin Gothic Demi" panose="020B0703020102020204" pitchFamily="34" charset="0"/>
                        </a:rPr>
                        <a:t>THE BIOPHARMA INDUSTRY</a:t>
                      </a:r>
                      <a:endParaRPr lang="en-GB" sz="1350">
                        <a:solidFill>
                          <a:srgbClr val="FFFFFF"/>
                        </a:solidFill>
                        <a:latin typeface="Franklin Gothic Demi" panose="020B0703020102020204" pitchFamily="34" charset="0"/>
                      </a:endParaRPr>
                    </a:p>
                  </p:txBody>
                </p:sp>
                <p:sp>
                  <p:nvSpPr>
                    <p:cNvPr id="15" name="Line 80">
                      <a:extLst>
                        <a:ext uri="{FF2B5EF4-FFF2-40B4-BE49-F238E27FC236}">
                          <a16:creationId xmlns:a16="http://schemas.microsoft.com/office/drawing/2014/main" id="{B48BE6BA-F4D7-4205-8F95-D495D1D55155}"/>
                        </a:ext>
                      </a:extLst>
                    </p:cNvPr>
                    <p:cNvSpPr>
                      <a:spLocks noChangeShapeType="1"/>
                    </p:cNvSpPr>
                    <p:nvPr/>
                  </p:nvSpPr>
                  <p:spPr bwMode="auto">
                    <a:xfrm>
                      <a:off x="1094205" y="3583355"/>
                      <a:ext cx="2598738" cy="0"/>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prstClr val="black"/>
                        </a:solidFill>
                        <a:latin typeface="Arial"/>
                      </a:endParaRPr>
                    </a:p>
                  </p:txBody>
                </p:sp>
                <p:sp>
                  <p:nvSpPr>
                    <p:cNvPr id="16" name="Line 80">
                      <a:extLst>
                        <a:ext uri="{FF2B5EF4-FFF2-40B4-BE49-F238E27FC236}">
                          <a16:creationId xmlns:a16="http://schemas.microsoft.com/office/drawing/2014/main" id="{B48BE6BA-F4D7-4205-8F95-D495D1D55155}"/>
                        </a:ext>
                      </a:extLst>
                    </p:cNvPr>
                    <p:cNvSpPr>
                      <a:spLocks noChangeShapeType="1"/>
                    </p:cNvSpPr>
                    <p:nvPr/>
                  </p:nvSpPr>
                  <p:spPr bwMode="auto">
                    <a:xfrm>
                      <a:off x="1094205" y="4940880"/>
                      <a:ext cx="2598738" cy="0"/>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prstClr val="black"/>
                        </a:solidFill>
                        <a:latin typeface="Arial"/>
                      </a:endParaRPr>
                    </a:p>
                  </p:txBody>
                </p:sp>
                <p:sp>
                  <p:nvSpPr>
                    <p:cNvPr id="20" name="Line 80">
                      <a:extLst>
                        <a:ext uri="{FF2B5EF4-FFF2-40B4-BE49-F238E27FC236}">
                          <a16:creationId xmlns:a16="http://schemas.microsoft.com/office/drawing/2014/main" id="{B48BE6BA-F4D7-4205-8F95-D495D1D55155}"/>
                        </a:ext>
                      </a:extLst>
                    </p:cNvPr>
                    <p:cNvSpPr>
                      <a:spLocks noChangeShapeType="1"/>
                    </p:cNvSpPr>
                    <p:nvPr/>
                  </p:nvSpPr>
                  <p:spPr bwMode="auto">
                    <a:xfrm>
                      <a:off x="1094205" y="2526080"/>
                      <a:ext cx="2598738" cy="0"/>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prstClr val="black"/>
                        </a:solidFill>
                        <a:latin typeface="Arial"/>
                      </a:endParaRPr>
                    </a:p>
                  </p:txBody>
                </p:sp>
              </p:grpSp>
              <p:sp>
                <p:nvSpPr>
                  <p:cNvPr id="19" name="Rectangle 18">
                    <a:extLst>
                      <a:ext uri="{FF2B5EF4-FFF2-40B4-BE49-F238E27FC236}">
                        <a16:creationId xmlns:a16="http://schemas.microsoft.com/office/drawing/2014/main" id="{AC30C2B7-55D8-4872-A459-D6267C7D45F0}"/>
                      </a:ext>
                    </a:extLst>
                  </p:cNvPr>
                  <p:cNvSpPr/>
                  <p:nvPr/>
                </p:nvSpPr>
                <p:spPr>
                  <a:xfrm>
                    <a:off x="767409" y="1380288"/>
                    <a:ext cx="3285928" cy="1080637"/>
                  </a:xfrm>
                  <a:prstGeom prst="rect">
                    <a:avLst/>
                  </a:prstGeom>
                </p:spPr>
                <p:txBody>
                  <a:bodyPr wrap="square" anchor="ctr" anchorCtr="0">
                    <a:spAutoFit/>
                  </a:bodyPr>
                  <a:lstStyle/>
                  <a:p>
                    <a:pPr algn="ctr" eaLnBrk="0" fontAlgn="base" hangingPunct="0">
                      <a:lnSpc>
                        <a:spcPts val="1350"/>
                      </a:lnSpc>
                    </a:pPr>
                    <a:r>
                      <a:rPr lang="en-GB" sz="1350">
                        <a:solidFill>
                          <a:srgbClr val="FFFFFF"/>
                        </a:solidFill>
                        <a:latin typeface="Franklin Gothic Demi" panose="020B0703020102020204" pitchFamily="34" charset="0"/>
                      </a:rPr>
                      <a:t>EMPLOYING SOME OF</a:t>
                    </a:r>
                  </a:p>
                  <a:p>
                    <a:pPr algn="ctr" eaLnBrk="0" fontAlgn="base" hangingPunct="0">
                      <a:lnSpc>
                        <a:spcPts val="1350"/>
                      </a:lnSpc>
                    </a:pPr>
                    <a:r>
                      <a:rPr lang="en-GB" sz="1350">
                        <a:solidFill>
                          <a:srgbClr val="FFFFFF"/>
                        </a:solidFill>
                        <a:latin typeface="Franklin Gothic Demi" panose="020B0703020102020204" pitchFamily="34" charset="0"/>
                      </a:rPr>
                      <a:t>THE WORLD’S BEST</a:t>
                    </a:r>
                  </a:p>
                  <a:p>
                    <a:pPr algn="ctr" eaLnBrk="0" fontAlgn="base" hangingPunct="0">
                      <a:lnSpc>
                        <a:spcPts val="1350"/>
                      </a:lnSpc>
                    </a:pPr>
                    <a:r>
                      <a:rPr lang="en-GB" sz="1350">
                        <a:solidFill>
                          <a:srgbClr val="FFFFFF"/>
                        </a:solidFill>
                        <a:latin typeface="Franklin Gothic Demi" panose="020B0703020102020204" pitchFamily="34" charset="0"/>
                      </a:rPr>
                      <a:t>IN NEUROSCIENCE</a:t>
                    </a:r>
                  </a:p>
                  <a:p>
                    <a:pPr algn="ctr" eaLnBrk="0" fontAlgn="base" hangingPunct="0">
                      <a:lnSpc>
                        <a:spcPts val="1350"/>
                      </a:lnSpc>
                    </a:pPr>
                    <a:r>
                      <a:rPr lang="en-GB" sz="1350">
                        <a:solidFill>
                          <a:srgbClr val="FFFFFF"/>
                        </a:solidFill>
                        <a:latin typeface="Franklin Gothic Demi" panose="020B0703020102020204" pitchFamily="34" charset="0"/>
                      </a:rPr>
                      <a:t>RESEARCH</a:t>
                    </a:r>
                  </a:p>
                </p:txBody>
              </p:sp>
            </p:grpSp>
          </p:grpSp>
        </p:grpSp>
        <p:sp>
          <p:nvSpPr>
            <p:cNvPr id="22" name="Rectangle 21">
              <a:extLst>
                <a:ext uri="{FF2B5EF4-FFF2-40B4-BE49-F238E27FC236}">
                  <a16:creationId xmlns:a16="http://schemas.microsoft.com/office/drawing/2014/main" id="{37638CBD-5CDA-4705-B9F2-7890D2526E34}"/>
                </a:ext>
              </a:extLst>
            </p:cNvPr>
            <p:cNvSpPr/>
            <p:nvPr/>
          </p:nvSpPr>
          <p:spPr>
            <a:xfrm>
              <a:off x="8803020" y="5012542"/>
              <a:ext cx="2176580" cy="601875"/>
            </a:xfrm>
            <a:prstGeom prst="rect">
              <a:avLst/>
            </a:prstGeom>
          </p:spPr>
          <p:txBody>
            <a:bodyPr wrap="none">
              <a:spAutoFit/>
            </a:bodyPr>
            <a:lstStyle/>
            <a:p>
              <a:pPr algn="ctr">
                <a:lnSpc>
                  <a:spcPts val="1425"/>
                </a:lnSpc>
              </a:pPr>
              <a:r>
                <a:rPr lang="en-GB" sz="3750">
                  <a:solidFill>
                    <a:srgbClr val="FFFFFF"/>
                  </a:solidFill>
                  <a:latin typeface="Franklin Gothic Heavy" panose="020B0903020102020204" pitchFamily="34" charset="0"/>
                </a:rPr>
                <a:t>170+</a:t>
              </a:r>
            </a:p>
            <a:p>
              <a:pPr algn="ctr" eaLnBrk="0" fontAlgn="base" hangingPunct="0">
                <a:lnSpc>
                  <a:spcPts val="1425"/>
                </a:lnSpc>
              </a:pPr>
              <a:r>
                <a:rPr lang="en-GB" sz="1350">
                  <a:solidFill>
                    <a:srgbClr val="FFFFFF"/>
                  </a:solidFill>
                  <a:latin typeface="Franklin Gothic Demi" panose="020B0703020102020204" pitchFamily="34" charset="0"/>
                </a:rPr>
                <a:t>ACTIVE STUDIES**</a:t>
              </a:r>
            </a:p>
          </p:txBody>
        </p:sp>
      </p:grpSp>
    </p:spTree>
    <p:extLst>
      <p:ext uri="{BB962C8B-B14F-4D97-AF65-F5344CB8AC3E}">
        <p14:creationId xmlns:p14="http://schemas.microsoft.com/office/powerpoint/2010/main" val="2116591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4DB837-6836-4CCD-AC90-508B028646F8}"/>
              </a:ext>
            </a:extLst>
          </p:cNvPr>
          <p:cNvSpPr/>
          <p:nvPr/>
        </p:nvSpPr>
        <p:spPr>
          <a:xfrm>
            <a:off x="8967788" y="5637464"/>
            <a:ext cx="1684319" cy="33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a:endParaRPr>
          </a:p>
        </p:txBody>
      </p:sp>
      <p:grpSp>
        <p:nvGrpSpPr>
          <p:cNvPr id="2" name="Group 1">
            <a:extLst>
              <a:ext uri="{FF2B5EF4-FFF2-40B4-BE49-F238E27FC236}">
                <a16:creationId xmlns:a16="http://schemas.microsoft.com/office/drawing/2014/main" id="{5CA874E3-634A-4E9E-8807-8A1923ACBE48}"/>
              </a:ext>
            </a:extLst>
          </p:cNvPr>
          <p:cNvGrpSpPr/>
          <p:nvPr/>
        </p:nvGrpSpPr>
        <p:grpSpPr>
          <a:xfrm>
            <a:off x="1524000" y="829684"/>
            <a:ext cx="9157036" cy="4748758"/>
            <a:chOff x="-228600" y="-40209"/>
            <a:chExt cx="12437920" cy="5896380"/>
          </a:xfrm>
        </p:grpSpPr>
        <p:pic>
          <p:nvPicPr>
            <p:cNvPr id="209" name="Picture 208">
              <a:extLst>
                <a:ext uri="{FF2B5EF4-FFF2-40B4-BE49-F238E27FC236}">
                  <a16:creationId xmlns:a16="http://schemas.microsoft.com/office/drawing/2014/main" id="{EE32555F-2710-4652-A2D3-B2676F8250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279" t="10617" b="10945"/>
            <a:stretch/>
          </p:blipFill>
          <p:spPr>
            <a:xfrm>
              <a:off x="10661818" y="-40209"/>
              <a:ext cx="1547502" cy="5892628"/>
            </a:xfrm>
            <a:prstGeom prst="rect">
              <a:avLst/>
            </a:prstGeom>
          </p:spPr>
        </p:pic>
        <p:pic>
          <p:nvPicPr>
            <p:cNvPr id="14" name="Picture 13">
              <a:extLst>
                <a:ext uri="{FF2B5EF4-FFF2-40B4-BE49-F238E27FC236}">
                  <a16:creationId xmlns:a16="http://schemas.microsoft.com/office/drawing/2014/main" id="{85BE54F3-28AD-4215-886A-0C63D1EAEC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068" t="10618" b="17414"/>
            <a:stretch/>
          </p:blipFill>
          <p:spPr>
            <a:xfrm>
              <a:off x="-228600" y="-40208"/>
              <a:ext cx="10929326" cy="5896379"/>
            </a:xfrm>
            <a:prstGeom prst="rect">
              <a:avLst/>
            </a:prstGeom>
          </p:spPr>
        </p:pic>
      </p:grpSp>
      <p:sp>
        <p:nvSpPr>
          <p:cNvPr id="93" name="Rectangle 92">
            <a:extLst>
              <a:ext uri="{FF2B5EF4-FFF2-40B4-BE49-F238E27FC236}">
                <a16:creationId xmlns:a16="http://schemas.microsoft.com/office/drawing/2014/main" id="{D17F884A-4263-49EE-BF44-F4C1581977D6}"/>
              </a:ext>
            </a:extLst>
          </p:cNvPr>
          <p:cNvSpPr/>
          <p:nvPr/>
        </p:nvSpPr>
        <p:spPr>
          <a:xfrm>
            <a:off x="3869051" y="5376975"/>
            <a:ext cx="1389902" cy="189489"/>
          </a:xfrm>
          <a:prstGeom prst="rect">
            <a:avLst/>
          </a:prstGeom>
          <a:noFill/>
          <a:ln>
            <a:noFill/>
          </a:ln>
          <a:effectLst/>
          <a:scene3d>
            <a:camera prst="orthographicFront"/>
            <a:lightRig rig="threePt" dir="b"/>
          </a:scene3d>
          <a:sp3d prstMaterial="matte">
            <a:contourClr>
              <a:srgbClr val="7CC3E2">
                <a:tint val="10000"/>
                <a:satMod val="130000"/>
              </a:srgbClr>
            </a:contourClr>
          </a:sp3d>
        </p:spPr>
        <p:txBody>
          <a:bodyPr rtlCol="0" anchor="ctr"/>
          <a:lstStyle/>
          <a:p>
            <a:pPr algn="ctr" defTabSz="457189">
              <a:defRPr/>
            </a:pPr>
            <a:r>
              <a:rPr lang="en-US" sz="1350" b="1" kern="0">
                <a:solidFill>
                  <a:srgbClr val="2573BA">
                    <a:lumMod val="75000"/>
                    <a:lumOff val="25000"/>
                  </a:srgbClr>
                </a:solidFill>
                <a:latin typeface="Arial"/>
              </a:rPr>
              <a:t>YESTERDAY</a:t>
            </a:r>
          </a:p>
        </p:txBody>
      </p:sp>
      <p:sp>
        <p:nvSpPr>
          <p:cNvPr id="94" name="Rectangle 93">
            <a:extLst>
              <a:ext uri="{FF2B5EF4-FFF2-40B4-BE49-F238E27FC236}">
                <a16:creationId xmlns:a16="http://schemas.microsoft.com/office/drawing/2014/main" id="{C7977EDD-EE73-47C5-9FB4-35815D9A6D20}"/>
              </a:ext>
            </a:extLst>
          </p:cNvPr>
          <p:cNvSpPr/>
          <p:nvPr/>
        </p:nvSpPr>
        <p:spPr>
          <a:xfrm>
            <a:off x="5692782" y="5379435"/>
            <a:ext cx="1389902" cy="189489"/>
          </a:xfrm>
          <a:prstGeom prst="rect">
            <a:avLst/>
          </a:prstGeom>
          <a:noFill/>
          <a:ln>
            <a:noFill/>
          </a:ln>
          <a:effectLst/>
          <a:scene3d>
            <a:camera prst="orthographicFront"/>
            <a:lightRig rig="threePt" dir="b"/>
          </a:scene3d>
          <a:sp3d prstMaterial="matte">
            <a:contourClr>
              <a:srgbClr val="7CC3E2">
                <a:tint val="10000"/>
                <a:satMod val="130000"/>
              </a:srgbClr>
            </a:contourClr>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defRPr/>
            </a:pPr>
            <a:r>
              <a:rPr lang="en-US" sz="1350" b="1" kern="0">
                <a:solidFill>
                  <a:srgbClr val="2573BA">
                    <a:lumMod val="75000"/>
                    <a:lumOff val="25000"/>
                  </a:srgbClr>
                </a:solidFill>
                <a:latin typeface="Arial"/>
              </a:rPr>
              <a:t>TODAY</a:t>
            </a:r>
          </a:p>
        </p:txBody>
      </p:sp>
      <p:sp>
        <p:nvSpPr>
          <p:cNvPr id="95" name="Rectangle 94">
            <a:extLst>
              <a:ext uri="{FF2B5EF4-FFF2-40B4-BE49-F238E27FC236}">
                <a16:creationId xmlns:a16="http://schemas.microsoft.com/office/drawing/2014/main" id="{669ECAEE-42D9-421B-AB49-FDF95B333EB5}"/>
              </a:ext>
            </a:extLst>
          </p:cNvPr>
          <p:cNvSpPr/>
          <p:nvPr/>
        </p:nvSpPr>
        <p:spPr>
          <a:xfrm>
            <a:off x="7462711" y="5376975"/>
            <a:ext cx="1389902" cy="189489"/>
          </a:xfrm>
          <a:prstGeom prst="rect">
            <a:avLst/>
          </a:prstGeom>
          <a:noFill/>
          <a:ln>
            <a:noFill/>
          </a:ln>
          <a:effectLst/>
          <a:scene3d>
            <a:camera prst="orthographicFront"/>
            <a:lightRig rig="threePt" dir="b"/>
          </a:scene3d>
          <a:sp3d prstMaterial="matte">
            <a:contourClr>
              <a:srgbClr val="7CC3E2">
                <a:tint val="10000"/>
                <a:satMod val="130000"/>
              </a:srgbClr>
            </a:contourClr>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lnSpc>
                <a:spcPct val="90000"/>
              </a:lnSpc>
              <a:defRPr/>
            </a:pPr>
            <a:r>
              <a:rPr lang="en-US" sz="1350" b="1" kern="0">
                <a:solidFill>
                  <a:srgbClr val="2573BA">
                    <a:lumMod val="75000"/>
                    <a:lumOff val="25000"/>
                  </a:srgbClr>
                </a:solidFill>
                <a:latin typeface="Arial"/>
              </a:rPr>
              <a:t>EARLY 2020s</a:t>
            </a:r>
          </a:p>
        </p:txBody>
      </p:sp>
      <p:sp>
        <p:nvSpPr>
          <p:cNvPr id="96" name="Rectangle 95">
            <a:extLst>
              <a:ext uri="{FF2B5EF4-FFF2-40B4-BE49-F238E27FC236}">
                <a16:creationId xmlns:a16="http://schemas.microsoft.com/office/drawing/2014/main" id="{CA30D57E-7AAC-4D3E-B817-B69B6D2BA659}"/>
              </a:ext>
            </a:extLst>
          </p:cNvPr>
          <p:cNvSpPr/>
          <p:nvPr/>
        </p:nvSpPr>
        <p:spPr>
          <a:xfrm>
            <a:off x="9241006" y="5376975"/>
            <a:ext cx="1389902" cy="189489"/>
          </a:xfrm>
          <a:prstGeom prst="rect">
            <a:avLst/>
          </a:prstGeom>
          <a:noFill/>
          <a:ln>
            <a:noFill/>
          </a:ln>
          <a:effectLst/>
          <a:scene3d>
            <a:camera prst="orthographicFront"/>
            <a:lightRig rig="threePt" dir="b"/>
          </a:scene3d>
          <a:sp3d prstMaterial="matte">
            <a:contourClr>
              <a:srgbClr val="7CC3E2">
                <a:tint val="10000"/>
                <a:satMod val="130000"/>
              </a:srgbClr>
            </a:contourClr>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189">
              <a:defRPr/>
            </a:pPr>
            <a:r>
              <a:rPr lang="en-US" sz="1350" b="1" kern="0">
                <a:solidFill>
                  <a:srgbClr val="2573BA">
                    <a:lumMod val="75000"/>
                    <a:lumOff val="25000"/>
                  </a:srgbClr>
                </a:solidFill>
                <a:latin typeface="Arial"/>
              </a:rPr>
              <a:t>OUR VISION</a:t>
            </a:r>
          </a:p>
        </p:txBody>
      </p:sp>
      <p:cxnSp>
        <p:nvCxnSpPr>
          <p:cNvPr id="97" name="Straight Connector 96">
            <a:extLst>
              <a:ext uri="{FF2B5EF4-FFF2-40B4-BE49-F238E27FC236}">
                <a16:creationId xmlns:a16="http://schemas.microsoft.com/office/drawing/2014/main" id="{4E5517A7-AC69-426F-BFFF-9C930F909668}"/>
              </a:ext>
            </a:extLst>
          </p:cNvPr>
          <p:cNvCxnSpPr>
            <a:cxnSpLocks/>
          </p:cNvCxnSpPr>
          <p:nvPr/>
        </p:nvCxnSpPr>
        <p:spPr>
          <a:xfrm>
            <a:off x="3840409" y="5608908"/>
            <a:ext cx="6839069" cy="0"/>
          </a:xfrm>
          <a:prstGeom prst="line">
            <a:avLst/>
          </a:prstGeom>
          <a:noFill/>
          <a:ln w="19050" cap="flat" cmpd="sng" algn="ctr">
            <a:solidFill>
              <a:schemeClr val="bg2">
                <a:lumMod val="50000"/>
              </a:schemeClr>
            </a:solidFill>
            <a:prstDash val="solid"/>
            <a:tailEnd type="none"/>
          </a:ln>
          <a:effectLst/>
        </p:spPr>
      </p:cxnSp>
      <p:sp>
        <p:nvSpPr>
          <p:cNvPr id="98" name="Rectangle 97">
            <a:extLst>
              <a:ext uri="{FF2B5EF4-FFF2-40B4-BE49-F238E27FC236}">
                <a16:creationId xmlns:a16="http://schemas.microsoft.com/office/drawing/2014/main" id="{F4BD3355-8540-4122-BD7B-04F111D0E201}"/>
              </a:ext>
            </a:extLst>
          </p:cNvPr>
          <p:cNvSpPr/>
          <p:nvPr/>
        </p:nvSpPr>
        <p:spPr>
          <a:xfrm>
            <a:off x="3840408" y="5053637"/>
            <a:ext cx="1460754" cy="266936"/>
          </a:xfrm>
          <a:prstGeom prst="rect">
            <a:avLst/>
          </a:prstGeom>
          <a:solidFill>
            <a:srgbClr val="005B7F"/>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defRPr/>
            </a:pPr>
            <a:r>
              <a:rPr lang="en-US" sz="900" b="1" kern="0">
                <a:solidFill>
                  <a:srgbClr val="FFFFFF"/>
                </a:solidFill>
                <a:latin typeface="Arial"/>
              </a:rPr>
              <a:t>MULTIPLE SCLEROSIS</a:t>
            </a:r>
          </a:p>
        </p:txBody>
      </p:sp>
      <p:sp>
        <p:nvSpPr>
          <p:cNvPr id="100" name="Rectangle 99">
            <a:extLst>
              <a:ext uri="{FF2B5EF4-FFF2-40B4-BE49-F238E27FC236}">
                <a16:creationId xmlns:a16="http://schemas.microsoft.com/office/drawing/2014/main" id="{EC765F07-7502-48DC-B508-D9F9A7C289EE}"/>
              </a:ext>
            </a:extLst>
          </p:cNvPr>
          <p:cNvSpPr/>
          <p:nvPr/>
        </p:nvSpPr>
        <p:spPr>
          <a:xfrm>
            <a:off x="5635982" y="4690828"/>
            <a:ext cx="1460754" cy="266936"/>
          </a:xfrm>
          <a:prstGeom prst="rect">
            <a:avLst/>
          </a:prstGeom>
          <a:solidFill>
            <a:srgbClr val="2573B9"/>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defRPr/>
            </a:pPr>
            <a:r>
              <a:rPr lang="en-US" sz="900" b="1" kern="0">
                <a:solidFill>
                  <a:srgbClr val="FFFFFF"/>
                </a:solidFill>
                <a:latin typeface="Arial"/>
              </a:rPr>
              <a:t>SPINAL MUSCULAR ATROPHY </a:t>
            </a:r>
          </a:p>
        </p:txBody>
      </p:sp>
      <p:sp>
        <p:nvSpPr>
          <p:cNvPr id="102" name="Rectangle 101">
            <a:extLst>
              <a:ext uri="{FF2B5EF4-FFF2-40B4-BE49-F238E27FC236}">
                <a16:creationId xmlns:a16="http://schemas.microsoft.com/office/drawing/2014/main" id="{072F1C4E-EE67-473F-A20A-FADB383C7DAD}"/>
              </a:ext>
            </a:extLst>
          </p:cNvPr>
          <p:cNvSpPr/>
          <p:nvPr/>
        </p:nvSpPr>
        <p:spPr>
          <a:xfrm>
            <a:off x="9218723" y="3235303"/>
            <a:ext cx="1460754" cy="266936"/>
          </a:xfrm>
          <a:prstGeom prst="rect">
            <a:avLst/>
          </a:prstGeom>
          <a:solidFill>
            <a:srgbClr val="66A6E0"/>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FFFFFF"/>
                </a:solidFill>
                <a:latin typeface="Arial"/>
              </a:rPr>
              <a:t>OPHTHALMOLOGY</a:t>
            </a:r>
          </a:p>
        </p:txBody>
      </p:sp>
      <p:sp>
        <p:nvSpPr>
          <p:cNvPr id="105" name="Rectangle 104">
            <a:extLst>
              <a:ext uri="{FF2B5EF4-FFF2-40B4-BE49-F238E27FC236}">
                <a16:creationId xmlns:a16="http://schemas.microsoft.com/office/drawing/2014/main" id="{27433B16-5798-452D-94FC-3FAF2F5D8614}"/>
              </a:ext>
            </a:extLst>
          </p:cNvPr>
          <p:cNvSpPr/>
          <p:nvPr/>
        </p:nvSpPr>
        <p:spPr>
          <a:xfrm>
            <a:off x="9223043" y="2143660"/>
            <a:ext cx="1460754" cy="266936"/>
          </a:xfrm>
          <a:prstGeom prst="rect">
            <a:avLst/>
          </a:prstGeom>
          <a:solidFill>
            <a:srgbClr val="7CC3E2">
              <a:lumMod val="60000"/>
              <a:lumOff val="40000"/>
            </a:srgbClr>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114664"/>
                </a:solidFill>
                <a:latin typeface="Arial"/>
              </a:rPr>
              <a:t>NEUROCOGNITIVE DISORDERS</a:t>
            </a:r>
          </a:p>
        </p:txBody>
      </p:sp>
      <p:sp>
        <p:nvSpPr>
          <p:cNvPr id="106" name="Rectangle 105">
            <a:extLst>
              <a:ext uri="{FF2B5EF4-FFF2-40B4-BE49-F238E27FC236}">
                <a16:creationId xmlns:a16="http://schemas.microsoft.com/office/drawing/2014/main" id="{A04FCCD6-C69E-4ADC-93DA-55CCD601CF66}"/>
              </a:ext>
            </a:extLst>
          </p:cNvPr>
          <p:cNvSpPr/>
          <p:nvPr/>
        </p:nvSpPr>
        <p:spPr>
          <a:xfrm>
            <a:off x="9220884" y="2507541"/>
            <a:ext cx="1460754" cy="266936"/>
          </a:xfrm>
          <a:prstGeom prst="rect">
            <a:avLst/>
          </a:prstGeom>
          <a:solidFill>
            <a:srgbClr val="7CC3E2">
              <a:lumMod val="60000"/>
              <a:lumOff val="40000"/>
            </a:srgbClr>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114664"/>
                </a:solidFill>
                <a:latin typeface="Arial"/>
              </a:rPr>
              <a:t>PAIN</a:t>
            </a:r>
          </a:p>
        </p:txBody>
      </p:sp>
      <p:sp>
        <p:nvSpPr>
          <p:cNvPr id="107" name="Rectangle 106">
            <a:extLst>
              <a:ext uri="{FF2B5EF4-FFF2-40B4-BE49-F238E27FC236}">
                <a16:creationId xmlns:a16="http://schemas.microsoft.com/office/drawing/2014/main" id="{44EE1FD2-C01E-4964-B2BB-DAEC2545C05D}"/>
              </a:ext>
            </a:extLst>
          </p:cNvPr>
          <p:cNvSpPr/>
          <p:nvPr/>
        </p:nvSpPr>
        <p:spPr>
          <a:xfrm>
            <a:off x="5634337" y="5054707"/>
            <a:ext cx="1460754" cy="266936"/>
          </a:xfrm>
          <a:prstGeom prst="rect">
            <a:avLst/>
          </a:prstGeom>
          <a:solidFill>
            <a:srgbClr val="005B7F"/>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defRPr/>
            </a:pPr>
            <a:r>
              <a:rPr lang="en-US" sz="900" b="1" kern="0">
                <a:solidFill>
                  <a:srgbClr val="FFFFFF"/>
                </a:solidFill>
                <a:latin typeface="Arial"/>
              </a:rPr>
              <a:t>MULTIPLE SCLEROSIS</a:t>
            </a:r>
          </a:p>
        </p:txBody>
      </p:sp>
      <p:sp>
        <p:nvSpPr>
          <p:cNvPr id="108" name="Rectangle 107">
            <a:extLst>
              <a:ext uri="{FF2B5EF4-FFF2-40B4-BE49-F238E27FC236}">
                <a16:creationId xmlns:a16="http://schemas.microsoft.com/office/drawing/2014/main" id="{40CE2717-61B3-4954-9571-73DF8BF69485}"/>
              </a:ext>
            </a:extLst>
          </p:cNvPr>
          <p:cNvSpPr/>
          <p:nvPr/>
        </p:nvSpPr>
        <p:spPr>
          <a:xfrm>
            <a:off x="7424152" y="5054707"/>
            <a:ext cx="1460754" cy="266936"/>
          </a:xfrm>
          <a:prstGeom prst="rect">
            <a:avLst/>
          </a:prstGeom>
          <a:solidFill>
            <a:srgbClr val="005B7F"/>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FFFFFF"/>
                </a:solidFill>
                <a:latin typeface="Arial"/>
              </a:rPr>
              <a:t>MULTIPLE SCLEROSIS</a:t>
            </a:r>
          </a:p>
        </p:txBody>
      </p:sp>
      <p:sp>
        <p:nvSpPr>
          <p:cNvPr id="109" name="Rectangle 108">
            <a:extLst>
              <a:ext uri="{FF2B5EF4-FFF2-40B4-BE49-F238E27FC236}">
                <a16:creationId xmlns:a16="http://schemas.microsoft.com/office/drawing/2014/main" id="{E337DDEE-A535-4DF7-A18A-C570802437C6}"/>
              </a:ext>
            </a:extLst>
          </p:cNvPr>
          <p:cNvSpPr/>
          <p:nvPr/>
        </p:nvSpPr>
        <p:spPr>
          <a:xfrm>
            <a:off x="9212897" y="5054707"/>
            <a:ext cx="1460754" cy="266936"/>
          </a:xfrm>
          <a:prstGeom prst="rect">
            <a:avLst/>
          </a:prstGeom>
          <a:solidFill>
            <a:srgbClr val="005B7F"/>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defRPr/>
            </a:pPr>
            <a:r>
              <a:rPr lang="en-US" sz="900" b="1" kern="0">
                <a:solidFill>
                  <a:srgbClr val="FFFFFF"/>
                </a:solidFill>
                <a:latin typeface="Arial"/>
              </a:rPr>
              <a:t>MULTIPLE SCLEROSIS</a:t>
            </a:r>
          </a:p>
        </p:txBody>
      </p:sp>
      <p:sp>
        <p:nvSpPr>
          <p:cNvPr id="111" name="Rectangle 110">
            <a:extLst>
              <a:ext uri="{FF2B5EF4-FFF2-40B4-BE49-F238E27FC236}">
                <a16:creationId xmlns:a16="http://schemas.microsoft.com/office/drawing/2014/main" id="{09C185C4-237E-485D-AF34-6F065778EE5C}"/>
              </a:ext>
            </a:extLst>
          </p:cNvPr>
          <p:cNvSpPr/>
          <p:nvPr/>
        </p:nvSpPr>
        <p:spPr>
          <a:xfrm>
            <a:off x="9212238" y="4690828"/>
            <a:ext cx="1460754" cy="266936"/>
          </a:xfrm>
          <a:prstGeom prst="rect">
            <a:avLst/>
          </a:prstGeom>
          <a:solidFill>
            <a:srgbClr val="2573B9"/>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FFFFFF"/>
                </a:solidFill>
                <a:latin typeface="Arial"/>
              </a:rPr>
              <a:t>NEUROMUSCULAR</a:t>
            </a:r>
          </a:p>
        </p:txBody>
      </p:sp>
      <p:sp>
        <p:nvSpPr>
          <p:cNvPr id="112" name="Rectangle 111">
            <a:extLst>
              <a:ext uri="{FF2B5EF4-FFF2-40B4-BE49-F238E27FC236}">
                <a16:creationId xmlns:a16="http://schemas.microsoft.com/office/drawing/2014/main" id="{78E5FEDD-5230-4AB4-BB0F-EB98A6EEB214}"/>
              </a:ext>
            </a:extLst>
          </p:cNvPr>
          <p:cNvSpPr/>
          <p:nvPr/>
        </p:nvSpPr>
        <p:spPr>
          <a:xfrm>
            <a:off x="9214447" y="3963066"/>
            <a:ext cx="1460754" cy="266936"/>
          </a:xfrm>
          <a:prstGeom prst="rect">
            <a:avLst/>
          </a:prstGeom>
          <a:solidFill>
            <a:srgbClr val="66A6E0"/>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FFFFFF"/>
                </a:solidFill>
                <a:latin typeface="Arial"/>
              </a:rPr>
              <a:t>MOVEMENT DISORDERS</a:t>
            </a:r>
          </a:p>
        </p:txBody>
      </p:sp>
      <p:sp>
        <p:nvSpPr>
          <p:cNvPr id="113" name="Rectangle 112">
            <a:extLst>
              <a:ext uri="{FF2B5EF4-FFF2-40B4-BE49-F238E27FC236}">
                <a16:creationId xmlns:a16="http://schemas.microsoft.com/office/drawing/2014/main" id="{592D581A-6465-4E92-B7AC-B872B89385A2}"/>
              </a:ext>
            </a:extLst>
          </p:cNvPr>
          <p:cNvSpPr/>
          <p:nvPr/>
        </p:nvSpPr>
        <p:spPr>
          <a:xfrm>
            <a:off x="9214400" y="3599185"/>
            <a:ext cx="1460754" cy="266936"/>
          </a:xfrm>
          <a:prstGeom prst="rect">
            <a:avLst/>
          </a:prstGeom>
          <a:solidFill>
            <a:srgbClr val="66A6E0"/>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FFFFFF"/>
                </a:solidFill>
                <a:latin typeface="Arial"/>
              </a:rPr>
              <a:t>ACUTE NEUROLOGY</a:t>
            </a:r>
          </a:p>
        </p:txBody>
      </p:sp>
      <p:sp>
        <p:nvSpPr>
          <p:cNvPr id="114" name="Rectangle 113">
            <a:extLst>
              <a:ext uri="{FF2B5EF4-FFF2-40B4-BE49-F238E27FC236}">
                <a16:creationId xmlns:a16="http://schemas.microsoft.com/office/drawing/2014/main" id="{82C847BB-5A21-4554-89C7-E49CAE01B5EC}"/>
              </a:ext>
            </a:extLst>
          </p:cNvPr>
          <p:cNvSpPr/>
          <p:nvPr/>
        </p:nvSpPr>
        <p:spPr>
          <a:xfrm>
            <a:off x="7427460" y="5648237"/>
            <a:ext cx="1460404" cy="266936"/>
          </a:xfrm>
          <a:prstGeom prst="rect">
            <a:avLst/>
          </a:prstGeom>
          <a:solidFill>
            <a:srgbClr val="7C878E">
              <a:lumMod val="60000"/>
              <a:lumOff val="40000"/>
            </a:srgbClr>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2D4763"/>
                </a:solidFill>
                <a:latin typeface="Arial"/>
              </a:rPr>
              <a:t>BIOSIMILARS</a:t>
            </a:r>
          </a:p>
        </p:txBody>
      </p:sp>
      <p:sp>
        <p:nvSpPr>
          <p:cNvPr id="3" name="Trapezoid 2">
            <a:extLst>
              <a:ext uri="{FF2B5EF4-FFF2-40B4-BE49-F238E27FC236}">
                <a16:creationId xmlns:a16="http://schemas.microsoft.com/office/drawing/2014/main" id="{44D18157-76F9-487E-BFD3-5EF95648F48E}"/>
              </a:ext>
            </a:extLst>
          </p:cNvPr>
          <p:cNvSpPr/>
          <p:nvPr/>
        </p:nvSpPr>
        <p:spPr>
          <a:xfrm rot="16915145">
            <a:off x="4834913" y="1658412"/>
            <a:ext cx="3745214" cy="2262243"/>
          </a:xfrm>
          <a:prstGeom prst="trapezoid">
            <a:avLst>
              <a:gd name="adj" fmla="val 42237"/>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a:endParaRPr>
          </a:p>
        </p:txBody>
      </p:sp>
      <p:sp>
        <p:nvSpPr>
          <p:cNvPr id="115" name="Rectangle 114">
            <a:extLst>
              <a:ext uri="{FF2B5EF4-FFF2-40B4-BE49-F238E27FC236}">
                <a16:creationId xmlns:a16="http://schemas.microsoft.com/office/drawing/2014/main" id="{F0AD1579-9B1D-4D47-A839-477C2A1A6BD2}"/>
              </a:ext>
            </a:extLst>
          </p:cNvPr>
          <p:cNvSpPr/>
          <p:nvPr/>
        </p:nvSpPr>
        <p:spPr>
          <a:xfrm>
            <a:off x="5634687" y="5648237"/>
            <a:ext cx="1460404" cy="266936"/>
          </a:xfrm>
          <a:prstGeom prst="rect">
            <a:avLst/>
          </a:prstGeom>
          <a:solidFill>
            <a:srgbClr val="7C878E">
              <a:lumMod val="60000"/>
              <a:lumOff val="40000"/>
            </a:srgbClr>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defRPr/>
            </a:pPr>
            <a:r>
              <a:rPr lang="en-US" sz="900" b="1" kern="0">
                <a:solidFill>
                  <a:srgbClr val="2D4763"/>
                </a:solidFill>
                <a:latin typeface="Arial"/>
              </a:rPr>
              <a:t>BIOSIMILARS</a:t>
            </a:r>
          </a:p>
        </p:txBody>
      </p:sp>
      <p:sp>
        <p:nvSpPr>
          <p:cNvPr id="116" name="Rectangle 115">
            <a:extLst>
              <a:ext uri="{FF2B5EF4-FFF2-40B4-BE49-F238E27FC236}">
                <a16:creationId xmlns:a16="http://schemas.microsoft.com/office/drawing/2014/main" id="{7FAFF336-57B0-45C7-81B0-F4EC4B719824}"/>
              </a:ext>
            </a:extLst>
          </p:cNvPr>
          <p:cNvSpPr/>
          <p:nvPr/>
        </p:nvSpPr>
        <p:spPr>
          <a:xfrm>
            <a:off x="9211062" y="5648237"/>
            <a:ext cx="1460404" cy="266936"/>
          </a:xfrm>
          <a:prstGeom prst="rect">
            <a:avLst/>
          </a:prstGeom>
          <a:solidFill>
            <a:srgbClr val="7C878E">
              <a:lumMod val="60000"/>
              <a:lumOff val="40000"/>
            </a:srgbClr>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defRPr/>
            </a:pPr>
            <a:r>
              <a:rPr lang="en-US" sz="900" b="1" kern="0">
                <a:solidFill>
                  <a:srgbClr val="2D4763"/>
                </a:solidFill>
                <a:latin typeface="Arial"/>
              </a:rPr>
              <a:t>BIOSIMILARS</a:t>
            </a:r>
          </a:p>
        </p:txBody>
      </p:sp>
      <p:sp>
        <p:nvSpPr>
          <p:cNvPr id="117" name="Rectangle 116">
            <a:extLst>
              <a:ext uri="{FF2B5EF4-FFF2-40B4-BE49-F238E27FC236}">
                <a16:creationId xmlns:a16="http://schemas.microsoft.com/office/drawing/2014/main" id="{A47FF082-8B40-44D9-B2B8-F83D20E32309}"/>
              </a:ext>
            </a:extLst>
          </p:cNvPr>
          <p:cNvSpPr/>
          <p:nvPr/>
        </p:nvSpPr>
        <p:spPr>
          <a:xfrm>
            <a:off x="9216561" y="2871422"/>
            <a:ext cx="1460754" cy="266936"/>
          </a:xfrm>
          <a:prstGeom prst="rect">
            <a:avLst/>
          </a:prstGeom>
          <a:solidFill>
            <a:srgbClr val="66A6E0"/>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FFFFFF"/>
                </a:solidFill>
                <a:latin typeface="Arial"/>
              </a:rPr>
              <a:t>IMMUNOLOGY / OTHER</a:t>
            </a:r>
          </a:p>
        </p:txBody>
      </p:sp>
      <p:sp>
        <p:nvSpPr>
          <p:cNvPr id="118" name="Rectangle 117">
            <a:extLst>
              <a:ext uri="{FF2B5EF4-FFF2-40B4-BE49-F238E27FC236}">
                <a16:creationId xmlns:a16="http://schemas.microsoft.com/office/drawing/2014/main" id="{5CBF5DA8-419E-423B-B44F-42597848CDC4}"/>
              </a:ext>
            </a:extLst>
          </p:cNvPr>
          <p:cNvSpPr/>
          <p:nvPr/>
        </p:nvSpPr>
        <p:spPr>
          <a:xfrm>
            <a:off x="7432138" y="2880171"/>
            <a:ext cx="1460754" cy="266936"/>
          </a:xfrm>
          <a:prstGeom prst="rect">
            <a:avLst/>
          </a:prstGeom>
          <a:solidFill>
            <a:srgbClr val="66A6E0"/>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FFFFFF"/>
                </a:solidFill>
                <a:latin typeface="Arial"/>
              </a:rPr>
              <a:t>IMMUNOLOGY / OTHER</a:t>
            </a:r>
          </a:p>
        </p:txBody>
      </p:sp>
      <p:sp>
        <p:nvSpPr>
          <p:cNvPr id="121" name="Freeform 113">
            <a:extLst>
              <a:ext uri="{FF2B5EF4-FFF2-40B4-BE49-F238E27FC236}">
                <a16:creationId xmlns:a16="http://schemas.microsoft.com/office/drawing/2014/main" id="{BEB4591B-29BF-4EDD-B06E-5A270DE8358F}"/>
              </a:ext>
            </a:extLst>
          </p:cNvPr>
          <p:cNvSpPr/>
          <p:nvPr/>
        </p:nvSpPr>
        <p:spPr>
          <a:xfrm>
            <a:off x="3947161" y="2002625"/>
            <a:ext cx="4656908" cy="2634329"/>
          </a:xfrm>
          <a:custGeom>
            <a:avLst/>
            <a:gdLst>
              <a:gd name="connsiteX0" fmla="*/ 0 w 5777345"/>
              <a:gd name="connsiteY0" fmla="*/ 3061855 h 3061855"/>
              <a:gd name="connsiteX1" fmla="*/ 3491345 w 5777345"/>
              <a:gd name="connsiteY1" fmla="*/ 1745673 h 3061855"/>
              <a:gd name="connsiteX2" fmla="*/ 5777345 w 5777345"/>
              <a:gd name="connsiteY2" fmla="*/ 0 h 3061855"/>
              <a:gd name="connsiteX0" fmla="*/ 0 w 5777345"/>
              <a:gd name="connsiteY0" fmla="*/ 3061855 h 3061855"/>
              <a:gd name="connsiteX1" fmla="*/ 2998968 w 5777345"/>
              <a:gd name="connsiteY1" fmla="*/ 1935974 h 3061855"/>
              <a:gd name="connsiteX2" fmla="*/ 5777345 w 5777345"/>
              <a:gd name="connsiteY2" fmla="*/ 0 h 3061855"/>
              <a:gd name="connsiteX0" fmla="*/ 0 w 5777345"/>
              <a:gd name="connsiteY0" fmla="*/ 3061855 h 3061855"/>
              <a:gd name="connsiteX1" fmla="*/ 2998968 w 5777345"/>
              <a:gd name="connsiteY1" fmla="*/ 1935974 h 3061855"/>
              <a:gd name="connsiteX2" fmla="*/ 5777345 w 5777345"/>
              <a:gd name="connsiteY2" fmla="*/ 0 h 3061855"/>
              <a:gd name="connsiteX0" fmla="*/ 0 w 5777345"/>
              <a:gd name="connsiteY0" fmla="*/ 3061855 h 3061855"/>
              <a:gd name="connsiteX1" fmla="*/ 2998968 w 5777345"/>
              <a:gd name="connsiteY1" fmla="*/ 1935974 h 3061855"/>
              <a:gd name="connsiteX2" fmla="*/ 5777345 w 5777345"/>
              <a:gd name="connsiteY2" fmla="*/ 0 h 3061855"/>
              <a:gd name="connsiteX0" fmla="*/ 0 w 5777345"/>
              <a:gd name="connsiteY0" fmla="*/ 3061855 h 3061855"/>
              <a:gd name="connsiteX1" fmla="*/ 5777345 w 5777345"/>
              <a:gd name="connsiteY1" fmla="*/ 0 h 3061855"/>
            </a:gdLst>
            <a:ahLst/>
            <a:cxnLst>
              <a:cxn ang="0">
                <a:pos x="connsiteX0" y="connsiteY0"/>
              </a:cxn>
              <a:cxn ang="0">
                <a:pos x="connsiteX1" y="connsiteY1"/>
              </a:cxn>
            </a:cxnLst>
            <a:rect l="l" t="t" r="r" b="b"/>
            <a:pathLst>
              <a:path w="5777345" h="3061855">
                <a:moveTo>
                  <a:pt x="0" y="3061855"/>
                </a:moveTo>
                <a:lnTo>
                  <a:pt x="5777345" y="0"/>
                </a:lnTo>
              </a:path>
            </a:pathLst>
          </a:custGeom>
          <a:noFill/>
          <a:ln w="53975" cap="rnd">
            <a:solidFill>
              <a:schemeClr val="accent3">
                <a:lumMod val="60000"/>
                <a:lumOff val="40000"/>
              </a:schemeClr>
            </a:solidFill>
            <a:prstDash val="solid"/>
            <a:headEnd type="none" w="lg" len="lg"/>
            <a:tailEnd type="triangle" w="lg" len="lg"/>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189"/>
            <a:endParaRPr lang="en-US" sz="1350" b="1">
              <a:solidFill>
                <a:srgbClr val="FFFFFF"/>
              </a:solidFill>
              <a:latin typeface="Arial"/>
            </a:endParaRPr>
          </a:p>
        </p:txBody>
      </p:sp>
      <p:grpSp>
        <p:nvGrpSpPr>
          <p:cNvPr id="10" name="Group 9">
            <a:extLst>
              <a:ext uri="{FF2B5EF4-FFF2-40B4-BE49-F238E27FC236}">
                <a16:creationId xmlns:a16="http://schemas.microsoft.com/office/drawing/2014/main" id="{26ADD1CC-E174-4D8C-AC69-5C107C8D1978}"/>
              </a:ext>
            </a:extLst>
          </p:cNvPr>
          <p:cNvGrpSpPr>
            <a:grpSpLocks noChangeAspect="1"/>
          </p:cNvGrpSpPr>
          <p:nvPr/>
        </p:nvGrpSpPr>
        <p:grpSpPr>
          <a:xfrm>
            <a:off x="4763892" y="865935"/>
            <a:ext cx="2799183" cy="2676856"/>
            <a:chOff x="3873509" y="1049211"/>
            <a:chExt cx="4443151" cy="4248978"/>
          </a:xfrm>
        </p:grpSpPr>
        <p:sp>
          <p:nvSpPr>
            <p:cNvPr id="8" name="Freeform 5">
              <a:extLst>
                <a:ext uri="{FF2B5EF4-FFF2-40B4-BE49-F238E27FC236}">
                  <a16:creationId xmlns:a16="http://schemas.microsoft.com/office/drawing/2014/main" id="{B57F6236-9EB3-44CF-93FF-60FE49E947C0}"/>
                </a:ext>
              </a:extLst>
            </p:cNvPr>
            <p:cNvSpPr>
              <a:spLocks noChangeAspect="1"/>
            </p:cNvSpPr>
            <p:nvPr/>
          </p:nvSpPr>
          <p:spPr bwMode="auto">
            <a:xfrm>
              <a:off x="3970713" y="1049211"/>
              <a:ext cx="4248741" cy="4248978"/>
            </a:xfrm>
            <a:prstGeom prst="ellipse">
              <a:avLst/>
            </a:prstGeom>
            <a:gradFill>
              <a:gsLst>
                <a:gs pos="80000">
                  <a:srgbClr val="9DCF7B"/>
                </a:gs>
                <a:gs pos="33000">
                  <a:srgbClr val="1C5A7D"/>
                </a:gs>
                <a:gs pos="66000">
                  <a:srgbClr val="22B351"/>
                </a:gs>
              </a:gsLst>
              <a:lin ang="18900000" scaled="0"/>
            </a:gradFill>
            <a:ln>
              <a:noFill/>
            </a:ln>
          </p:spPr>
          <p:txBody>
            <a:bodyPr vert="horz" wrap="none" lIns="68580" tIns="34290" rIns="68580" bIns="34290" numCol="1" anchor="ctr" anchorCtr="0" compatLnSpc="1">
              <a:prstTxWarp prst="textNoShape">
                <a:avLst/>
              </a:prstTxWarp>
            </a:bodyPr>
            <a:lstStyle/>
            <a:p>
              <a:pPr algn="ctr" defTabSz="685800">
                <a:lnSpc>
                  <a:spcPts val="1800"/>
                </a:lnSpc>
                <a:defRPr/>
              </a:pPr>
              <a:endParaRPr lang="en-GB">
                <a:solidFill>
                  <a:srgbClr val="FFFFFF"/>
                </a:solidFill>
                <a:latin typeface="Franklin Gothic Book" panose="020B0503020102020204" pitchFamily="34" charset="0"/>
              </a:endParaRPr>
            </a:p>
          </p:txBody>
        </p:sp>
        <p:sp>
          <p:nvSpPr>
            <p:cNvPr id="9" name="Rectangle 8">
              <a:extLst>
                <a:ext uri="{FF2B5EF4-FFF2-40B4-BE49-F238E27FC236}">
                  <a16:creationId xmlns:a16="http://schemas.microsoft.com/office/drawing/2014/main" id="{F8016668-87C5-4484-B5C1-DCE98859C1D6}"/>
                </a:ext>
              </a:extLst>
            </p:cNvPr>
            <p:cNvSpPr/>
            <p:nvPr/>
          </p:nvSpPr>
          <p:spPr>
            <a:xfrm>
              <a:off x="3873509" y="1939978"/>
              <a:ext cx="4443151" cy="2711365"/>
            </a:xfrm>
            <a:prstGeom prst="rect">
              <a:avLst/>
            </a:prstGeom>
          </p:spPr>
          <p:txBody>
            <a:bodyPr wrap="square">
              <a:spAutoFit/>
            </a:bodyPr>
            <a:lstStyle/>
            <a:p>
              <a:pPr algn="ctr">
                <a:lnSpc>
                  <a:spcPts val="1800"/>
                </a:lnSpc>
                <a:defRPr/>
              </a:pPr>
              <a:r>
                <a:rPr lang="en-GB">
                  <a:solidFill>
                    <a:srgbClr val="FFFFFF"/>
                  </a:solidFill>
                  <a:latin typeface="Franklin Gothic Book" panose="020B0503020102020204" pitchFamily="34" charset="0"/>
                </a:rPr>
                <a:t>Continuing </a:t>
              </a:r>
              <a:br>
                <a:rPr lang="en-GB">
                  <a:solidFill>
                    <a:srgbClr val="FFFFFF"/>
                  </a:solidFill>
                  <a:latin typeface="Franklin Gothic Book" panose="020B0503020102020204" pitchFamily="34" charset="0"/>
                </a:rPr>
              </a:br>
              <a:r>
                <a:rPr lang="en-GB">
                  <a:solidFill>
                    <a:srgbClr val="FFFFFF"/>
                  </a:solidFill>
                  <a:latin typeface="Franklin Gothic Book" panose="020B0503020102020204" pitchFamily="34" charset="0"/>
                </a:rPr>
                <a:t>to build a</a:t>
              </a:r>
            </a:p>
            <a:p>
              <a:pPr algn="ctr" eaLnBrk="0" fontAlgn="base" hangingPunct="0">
                <a:lnSpc>
                  <a:spcPts val="2700"/>
                </a:lnSpc>
                <a:spcBef>
                  <a:spcPct val="0"/>
                </a:spcBef>
                <a:spcAft>
                  <a:spcPct val="0"/>
                </a:spcAft>
                <a:defRPr/>
              </a:pPr>
              <a:r>
                <a:rPr lang="en-GB" sz="2400">
                  <a:solidFill>
                    <a:srgbClr val="FFFFFF"/>
                  </a:solidFill>
                  <a:latin typeface="Franklin Gothic Heavy" panose="020B0903020102020204" pitchFamily="34" charset="0"/>
                </a:rPr>
                <a:t>MULTI-FRANCHISE </a:t>
              </a:r>
              <a:br>
                <a:rPr lang="en-GB" sz="2400">
                  <a:solidFill>
                    <a:srgbClr val="FFFFFF"/>
                  </a:solidFill>
                  <a:latin typeface="Franklin Gothic Heavy" panose="020B0903020102020204" pitchFamily="34" charset="0"/>
                </a:rPr>
              </a:br>
              <a:r>
                <a:rPr lang="en-GB" sz="2400">
                  <a:solidFill>
                    <a:srgbClr val="FFFFFF"/>
                  </a:solidFill>
                  <a:latin typeface="Franklin Gothic Heavy" panose="020B0903020102020204" pitchFamily="34" charset="0"/>
                </a:rPr>
                <a:t>PORTFOLIO</a:t>
              </a:r>
            </a:p>
            <a:p>
              <a:pPr algn="ctr" eaLnBrk="0" fontAlgn="base" hangingPunct="0">
                <a:lnSpc>
                  <a:spcPts val="1800"/>
                </a:lnSpc>
                <a:spcBef>
                  <a:spcPct val="0"/>
                </a:spcBef>
                <a:spcAft>
                  <a:spcPct val="0"/>
                </a:spcAft>
                <a:defRPr/>
              </a:pPr>
              <a:r>
                <a:rPr lang="en-GB">
                  <a:solidFill>
                    <a:srgbClr val="FFFFFF"/>
                  </a:solidFill>
                  <a:latin typeface="Franklin Gothic Book" panose="020B0503020102020204" pitchFamily="34" charset="0"/>
                </a:rPr>
                <a:t>as we work to diversify </a:t>
              </a:r>
              <a:br>
                <a:rPr lang="en-GB">
                  <a:solidFill>
                    <a:srgbClr val="FFFFFF"/>
                  </a:solidFill>
                  <a:latin typeface="Franklin Gothic Book" panose="020B0503020102020204" pitchFamily="34" charset="0"/>
                </a:rPr>
              </a:br>
              <a:r>
                <a:rPr lang="en-GB">
                  <a:solidFill>
                    <a:srgbClr val="FFFFFF"/>
                  </a:solidFill>
                  <a:latin typeface="Franklin Gothic Book" panose="020B0503020102020204" pitchFamily="34" charset="0"/>
                </a:rPr>
                <a:t>within neuroscience</a:t>
              </a:r>
            </a:p>
          </p:txBody>
        </p:sp>
      </p:grpSp>
      <p:sp>
        <p:nvSpPr>
          <p:cNvPr id="99" name="Rectangle 98">
            <a:extLst>
              <a:ext uri="{FF2B5EF4-FFF2-40B4-BE49-F238E27FC236}">
                <a16:creationId xmlns:a16="http://schemas.microsoft.com/office/drawing/2014/main" id="{B384BDD6-5DE2-4C77-ADCC-4B361B2F25B9}"/>
              </a:ext>
            </a:extLst>
          </p:cNvPr>
          <p:cNvSpPr/>
          <p:nvPr/>
        </p:nvSpPr>
        <p:spPr>
          <a:xfrm>
            <a:off x="7430141" y="3967438"/>
            <a:ext cx="1460754" cy="266936"/>
          </a:xfrm>
          <a:prstGeom prst="rect">
            <a:avLst/>
          </a:prstGeom>
          <a:solidFill>
            <a:srgbClr val="66A6E0"/>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FFFFFF"/>
                </a:solidFill>
                <a:latin typeface="Arial"/>
              </a:rPr>
              <a:t>MOVEMENT DISORDERS</a:t>
            </a:r>
          </a:p>
        </p:txBody>
      </p:sp>
      <p:sp>
        <p:nvSpPr>
          <p:cNvPr id="101" name="Rectangle 100">
            <a:extLst>
              <a:ext uri="{FF2B5EF4-FFF2-40B4-BE49-F238E27FC236}">
                <a16:creationId xmlns:a16="http://schemas.microsoft.com/office/drawing/2014/main" id="{622C948D-12C3-4FEB-9D12-29B22656AD97}"/>
              </a:ext>
            </a:extLst>
          </p:cNvPr>
          <p:cNvSpPr/>
          <p:nvPr/>
        </p:nvSpPr>
        <p:spPr>
          <a:xfrm>
            <a:off x="7428145" y="3605016"/>
            <a:ext cx="1460754" cy="266936"/>
          </a:xfrm>
          <a:prstGeom prst="rect">
            <a:avLst/>
          </a:prstGeom>
          <a:solidFill>
            <a:srgbClr val="66A6E0"/>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FFFFFF"/>
                </a:solidFill>
                <a:latin typeface="Arial"/>
              </a:rPr>
              <a:t>STROKE</a:t>
            </a:r>
          </a:p>
        </p:txBody>
      </p:sp>
      <p:sp>
        <p:nvSpPr>
          <p:cNvPr id="103" name="Rectangle 102">
            <a:extLst>
              <a:ext uri="{FF2B5EF4-FFF2-40B4-BE49-F238E27FC236}">
                <a16:creationId xmlns:a16="http://schemas.microsoft.com/office/drawing/2014/main" id="{AC8389F2-A570-4F7D-B87A-CA598B42F143}"/>
              </a:ext>
            </a:extLst>
          </p:cNvPr>
          <p:cNvSpPr/>
          <p:nvPr/>
        </p:nvSpPr>
        <p:spPr>
          <a:xfrm>
            <a:off x="7434137" y="3242593"/>
            <a:ext cx="1460754" cy="266936"/>
          </a:xfrm>
          <a:prstGeom prst="rect">
            <a:avLst/>
          </a:prstGeom>
          <a:solidFill>
            <a:srgbClr val="66A6E0"/>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FFFFFF"/>
                </a:solidFill>
                <a:latin typeface="Arial"/>
              </a:rPr>
              <a:t>OPHTHALMOLOGY</a:t>
            </a:r>
          </a:p>
        </p:txBody>
      </p:sp>
      <p:sp>
        <p:nvSpPr>
          <p:cNvPr id="110" name="Rectangle 109">
            <a:extLst>
              <a:ext uri="{FF2B5EF4-FFF2-40B4-BE49-F238E27FC236}">
                <a16:creationId xmlns:a16="http://schemas.microsoft.com/office/drawing/2014/main" id="{4E7A6D9D-90D3-46AF-96C9-48A0D60F25EB}"/>
              </a:ext>
            </a:extLst>
          </p:cNvPr>
          <p:cNvSpPr/>
          <p:nvPr/>
        </p:nvSpPr>
        <p:spPr>
          <a:xfrm>
            <a:off x="7426148" y="4692283"/>
            <a:ext cx="1460754" cy="266936"/>
          </a:xfrm>
          <a:prstGeom prst="rect">
            <a:avLst/>
          </a:prstGeom>
          <a:solidFill>
            <a:srgbClr val="2573B9"/>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FFFFFF"/>
                </a:solidFill>
                <a:latin typeface="Arial"/>
              </a:rPr>
              <a:t>NEUROMUSCULAR</a:t>
            </a:r>
          </a:p>
        </p:txBody>
      </p:sp>
      <p:sp>
        <p:nvSpPr>
          <p:cNvPr id="37" name="Rectangle 36">
            <a:extLst>
              <a:ext uri="{FF2B5EF4-FFF2-40B4-BE49-F238E27FC236}">
                <a16:creationId xmlns:a16="http://schemas.microsoft.com/office/drawing/2014/main" id="{552BA4E7-9B19-4589-A23A-485709A770E8}"/>
              </a:ext>
            </a:extLst>
          </p:cNvPr>
          <p:cNvSpPr/>
          <p:nvPr/>
        </p:nvSpPr>
        <p:spPr>
          <a:xfrm>
            <a:off x="9216608" y="4326947"/>
            <a:ext cx="1460754" cy="266936"/>
          </a:xfrm>
          <a:prstGeom prst="rect">
            <a:avLst/>
          </a:prstGeom>
          <a:solidFill>
            <a:srgbClr val="66A6E0"/>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FFFFFF"/>
                </a:solidFill>
                <a:latin typeface="Arial"/>
              </a:rPr>
              <a:t>ALZHEIMER’S DISEASE</a:t>
            </a:r>
          </a:p>
        </p:txBody>
      </p:sp>
      <p:sp>
        <p:nvSpPr>
          <p:cNvPr id="38" name="Rectangle 37">
            <a:extLst>
              <a:ext uri="{FF2B5EF4-FFF2-40B4-BE49-F238E27FC236}">
                <a16:creationId xmlns:a16="http://schemas.microsoft.com/office/drawing/2014/main" id="{6D5006C8-6953-4721-A77E-BF67A882B384}"/>
              </a:ext>
            </a:extLst>
          </p:cNvPr>
          <p:cNvSpPr/>
          <p:nvPr/>
        </p:nvSpPr>
        <p:spPr>
          <a:xfrm>
            <a:off x="7422155" y="4329861"/>
            <a:ext cx="1460754" cy="266936"/>
          </a:xfrm>
          <a:prstGeom prst="rect">
            <a:avLst/>
          </a:prstGeom>
          <a:solidFill>
            <a:srgbClr val="66A6E0"/>
          </a:solidFill>
          <a:ln>
            <a:noFill/>
          </a:ln>
          <a:effectLst/>
          <a:scene3d>
            <a:camera prst="orthographicFront"/>
            <a:lightRig rig="threePt" dir="b"/>
          </a:scene3d>
          <a:sp3d prstMaterial="matte">
            <a:contourClr>
              <a:srgbClr val="7CC3E2">
                <a:tint val="10000"/>
                <a:satMod val="130000"/>
              </a:srgbClr>
            </a:contourClr>
          </a:sp3d>
        </p:spPr>
        <p:txBody>
          <a:bodyPr lIns="0" rIns="0" rtlCol="0" anchor="ctr"/>
          <a:lstStyle/>
          <a:p>
            <a:pPr algn="ctr" defTabSz="457189">
              <a:lnSpc>
                <a:spcPct val="90000"/>
              </a:lnSpc>
              <a:defRPr/>
            </a:pPr>
            <a:r>
              <a:rPr lang="en-US" sz="900" b="1" kern="0">
                <a:solidFill>
                  <a:srgbClr val="FFFFFF"/>
                </a:solidFill>
                <a:latin typeface="Arial"/>
              </a:rPr>
              <a:t>ALZHEIMER’S DISEASE</a:t>
            </a:r>
          </a:p>
        </p:txBody>
      </p:sp>
    </p:spTree>
    <p:extLst>
      <p:ext uri="{BB962C8B-B14F-4D97-AF65-F5344CB8AC3E}">
        <p14:creationId xmlns:p14="http://schemas.microsoft.com/office/powerpoint/2010/main" val="346200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750"/>
                                        <p:tgtEl>
                                          <p:spTgt spid="93"/>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750"/>
                                        <p:tgtEl>
                                          <p:spTgt spid="9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750"/>
                                        <p:tgtEl>
                                          <p:spTgt spid="95"/>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750"/>
                                        <p:tgtEl>
                                          <p:spTgt spid="96"/>
                                        </p:tgtEl>
                                      </p:cBhvr>
                                    </p:animEffect>
                                  </p:childTnLst>
                                </p:cTn>
                              </p:par>
                              <p:par>
                                <p:cTn id="20" presetID="10" presetClass="entr" presetSubtype="0" fill="hold" nodeType="withEffect">
                                  <p:stCondLst>
                                    <p:cond delay="100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750"/>
                                        <p:tgtEl>
                                          <p:spTgt spid="97"/>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750"/>
                                        <p:tgtEl>
                                          <p:spTgt spid="98"/>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750"/>
                                        <p:tgtEl>
                                          <p:spTgt spid="100"/>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750"/>
                                        <p:tgtEl>
                                          <p:spTgt spid="102"/>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05"/>
                                        </p:tgtEl>
                                        <p:attrNameLst>
                                          <p:attrName>style.visibility</p:attrName>
                                        </p:attrNameLst>
                                      </p:cBhvr>
                                      <p:to>
                                        <p:strVal val="visible"/>
                                      </p:to>
                                    </p:set>
                                    <p:animEffect transition="in" filter="fade">
                                      <p:cBhvr>
                                        <p:cTn id="34" dur="750"/>
                                        <p:tgtEl>
                                          <p:spTgt spid="105"/>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750"/>
                                        <p:tgtEl>
                                          <p:spTgt spid="106"/>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07"/>
                                        </p:tgtEl>
                                        <p:attrNameLst>
                                          <p:attrName>style.visibility</p:attrName>
                                        </p:attrNameLst>
                                      </p:cBhvr>
                                      <p:to>
                                        <p:strVal val="visible"/>
                                      </p:to>
                                    </p:set>
                                    <p:animEffect transition="in" filter="fade">
                                      <p:cBhvr>
                                        <p:cTn id="40" dur="750"/>
                                        <p:tgtEl>
                                          <p:spTgt spid="107"/>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750"/>
                                        <p:tgtEl>
                                          <p:spTgt spid="108"/>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09"/>
                                        </p:tgtEl>
                                        <p:attrNameLst>
                                          <p:attrName>style.visibility</p:attrName>
                                        </p:attrNameLst>
                                      </p:cBhvr>
                                      <p:to>
                                        <p:strVal val="visible"/>
                                      </p:to>
                                    </p:set>
                                    <p:animEffect transition="in" filter="fade">
                                      <p:cBhvr>
                                        <p:cTn id="46" dur="750"/>
                                        <p:tgtEl>
                                          <p:spTgt spid="109"/>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750"/>
                                        <p:tgtEl>
                                          <p:spTgt spid="111"/>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750"/>
                                        <p:tgtEl>
                                          <p:spTgt spid="112"/>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113"/>
                                        </p:tgtEl>
                                        <p:attrNameLst>
                                          <p:attrName>style.visibility</p:attrName>
                                        </p:attrNameLst>
                                      </p:cBhvr>
                                      <p:to>
                                        <p:strVal val="visible"/>
                                      </p:to>
                                    </p:set>
                                    <p:animEffect transition="in" filter="fade">
                                      <p:cBhvr>
                                        <p:cTn id="55" dur="750"/>
                                        <p:tgtEl>
                                          <p:spTgt spid="113"/>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114"/>
                                        </p:tgtEl>
                                        <p:attrNameLst>
                                          <p:attrName>style.visibility</p:attrName>
                                        </p:attrNameLst>
                                      </p:cBhvr>
                                      <p:to>
                                        <p:strVal val="visible"/>
                                      </p:to>
                                    </p:set>
                                    <p:animEffect transition="in" filter="fade">
                                      <p:cBhvr>
                                        <p:cTn id="58" dur="750"/>
                                        <p:tgtEl>
                                          <p:spTgt spid="114"/>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115"/>
                                        </p:tgtEl>
                                        <p:attrNameLst>
                                          <p:attrName>style.visibility</p:attrName>
                                        </p:attrNameLst>
                                      </p:cBhvr>
                                      <p:to>
                                        <p:strVal val="visible"/>
                                      </p:to>
                                    </p:set>
                                    <p:animEffect transition="in" filter="fade">
                                      <p:cBhvr>
                                        <p:cTn id="61" dur="750"/>
                                        <p:tgtEl>
                                          <p:spTgt spid="115"/>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116"/>
                                        </p:tgtEl>
                                        <p:attrNameLst>
                                          <p:attrName>style.visibility</p:attrName>
                                        </p:attrNameLst>
                                      </p:cBhvr>
                                      <p:to>
                                        <p:strVal val="visible"/>
                                      </p:to>
                                    </p:set>
                                    <p:animEffect transition="in" filter="fade">
                                      <p:cBhvr>
                                        <p:cTn id="64" dur="750"/>
                                        <p:tgtEl>
                                          <p:spTgt spid="116"/>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117"/>
                                        </p:tgtEl>
                                        <p:attrNameLst>
                                          <p:attrName>style.visibility</p:attrName>
                                        </p:attrNameLst>
                                      </p:cBhvr>
                                      <p:to>
                                        <p:strVal val="visible"/>
                                      </p:to>
                                    </p:set>
                                    <p:animEffect transition="in" filter="fade">
                                      <p:cBhvr>
                                        <p:cTn id="67" dur="750"/>
                                        <p:tgtEl>
                                          <p:spTgt spid="117"/>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118"/>
                                        </p:tgtEl>
                                        <p:attrNameLst>
                                          <p:attrName>style.visibility</p:attrName>
                                        </p:attrNameLst>
                                      </p:cBhvr>
                                      <p:to>
                                        <p:strVal val="visible"/>
                                      </p:to>
                                    </p:set>
                                    <p:animEffect transition="in" filter="fade">
                                      <p:cBhvr>
                                        <p:cTn id="70" dur="750"/>
                                        <p:tgtEl>
                                          <p:spTgt spid="118"/>
                                        </p:tgtEl>
                                      </p:cBhvr>
                                    </p:animEffect>
                                  </p:childTnLst>
                                </p:cTn>
                              </p:par>
                              <p:par>
                                <p:cTn id="71" presetID="10" presetClass="entr" presetSubtype="0" fill="hold" grpId="0" nodeType="withEffect">
                                  <p:stCondLst>
                                    <p:cond delay="1000"/>
                                  </p:stCondLst>
                                  <p:childTnLst>
                                    <p:set>
                                      <p:cBhvr>
                                        <p:cTn id="72" dur="1" fill="hold">
                                          <p:stCondLst>
                                            <p:cond delay="0"/>
                                          </p:stCondLst>
                                        </p:cTn>
                                        <p:tgtEl>
                                          <p:spTgt spid="121"/>
                                        </p:tgtEl>
                                        <p:attrNameLst>
                                          <p:attrName>style.visibility</p:attrName>
                                        </p:attrNameLst>
                                      </p:cBhvr>
                                      <p:to>
                                        <p:strVal val="visible"/>
                                      </p:to>
                                    </p:set>
                                    <p:animEffect transition="in" filter="fade">
                                      <p:cBhvr>
                                        <p:cTn id="73" dur="750"/>
                                        <p:tgtEl>
                                          <p:spTgt spid="121"/>
                                        </p:tgtEl>
                                      </p:cBhvr>
                                    </p:animEffect>
                                  </p:childTnLst>
                                </p:cTn>
                              </p:par>
                              <p:par>
                                <p:cTn id="74" presetID="10" presetClass="entr" presetSubtype="0" fill="hold" grpId="0" nodeType="withEffect">
                                  <p:stCondLst>
                                    <p:cond delay="1000"/>
                                  </p:stCondLst>
                                  <p:childTnLst>
                                    <p:set>
                                      <p:cBhvr>
                                        <p:cTn id="75" dur="1" fill="hold">
                                          <p:stCondLst>
                                            <p:cond delay="0"/>
                                          </p:stCondLst>
                                        </p:cTn>
                                        <p:tgtEl>
                                          <p:spTgt spid="99"/>
                                        </p:tgtEl>
                                        <p:attrNameLst>
                                          <p:attrName>style.visibility</p:attrName>
                                        </p:attrNameLst>
                                      </p:cBhvr>
                                      <p:to>
                                        <p:strVal val="visible"/>
                                      </p:to>
                                    </p:set>
                                    <p:animEffect transition="in" filter="fade">
                                      <p:cBhvr>
                                        <p:cTn id="76" dur="750"/>
                                        <p:tgtEl>
                                          <p:spTgt spid="99"/>
                                        </p:tgtEl>
                                      </p:cBhvr>
                                    </p:animEffect>
                                  </p:childTnLst>
                                </p:cTn>
                              </p:par>
                              <p:par>
                                <p:cTn id="77" presetID="10" presetClass="entr" presetSubtype="0" fill="hold" grpId="0" nodeType="withEffect">
                                  <p:stCondLst>
                                    <p:cond delay="1000"/>
                                  </p:stCondLst>
                                  <p:childTnLst>
                                    <p:set>
                                      <p:cBhvr>
                                        <p:cTn id="78" dur="1" fill="hold">
                                          <p:stCondLst>
                                            <p:cond delay="0"/>
                                          </p:stCondLst>
                                        </p:cTn>
                                        <p:tgtEl>
                                          <p:spTgt spid="101"/>
                                        </p:tgtEl>
                                        <p:attrNameLst>
                                          <p:attrName>style.visibility</p:attrName>
                                        </p:attrNameLst>
                                      </p:cBhvr>
                                      <p:to>
                                        <p:strVal val="visible"/>
                                      </p:to>
                                    </p:set>
                                    <p:animEffect transition="in" filter="fade">
                                      <p:cBhvr>
                                        <p:cTn id="79" dur="750"/>
                                        <p:tgtEl>
                                          <p:spTgt spid="101"/>
                                        </p:tgtEl>
                                      </p:cBhvr>
                                    </p:animEffect>
                                  </p:childTnLst>
                                </p:cTn>
                              </p:par>
                              <p:par>
                                <p:cTn id="80" presetID="10" presetClass="entr" presetSubtype="0" fill="hold" grpId="0" nodeType="withEffect">
                                  <p:stCondLst>
                                    <p:cond delay="1000"/>
                                  </p:stCondLst>
                                  <p:childTnLst>
                                    <p:set>
                                      <p:cBhvr>
                                        <p:cTn id="81" dur="1" fill="hold">
                                          <p:stCondLst>
                                            <p:cond delay="0"/>
                                          </p:stCondLst>
                                        </p:cTn>
                                        <p:tgtEl>
                                          <p:spTgt spid="103"/>
                                        </p:tgtEl>
                                        <p:attrNameLst>
                                          <p:attrName>style.visibility</p:attrName>
                                        </p:attrNameLst>
                                      </p:cBhvr>
                                      <p:to>
                                        <p:strVal val="visible"/>
                                      </p:to>
                                    </p:set>
                                    <p:animEffect transition="in" filter="fade">
                                      <p:cBhvr>
                                        <p:cTn id="82" dur="750"/>
                                        <p:tgtEl>
                                          <p:spTgt spid="103"/>
                                        </p:tgtEl>
                                      </p:cBhvr>
                                    </p:animEffect>
                                  </p:childTnLst>
                                </p:cTn>
                              </p:par>
                              <p:par>
                                <p:cTn id="83" presetID="10" presetClass="entr" presetSubtype="0" fill="hold" grpId="0" nodeType="withEffect">
                                  <p:stCondLst>
                                    <p:cond delay="1000"/>
                                  </p:stCondLst>
                                  <p:childTnLst>
                                    <p:set>
                                      <p:cBhvr>
                                        <p:cTn id="84" dur="1" fill="hold">
                                          <p:stCondLst>
                                            <p:cond delay="0"/>
                                          </p:stCondLst>
                                        </p:cTn>
                                        <p:tgtEl>
                                          <p:spTgt spid="110"/>
                                        </p:tgtEl>
                                        <p:attrNameLst>
                                          <p:attrName>style.visibility</p:attrName>
                                        </p:attrNameLst>
                                      </p:cBhvr>
                                      <p:to>
                                        <p:strVal val="visible"/>
                                      </p:to>
                                    </p:set>
                                    <p:animEffect transition="in" filter="fade">
                                      <p:cBhvr>
                                        <p:cTn id="85" dur="750"/>
                                        <p:tgtEl>
                                          <p:spTgt spid="110"/>
                                        </p:tgtEl>
                                      </p:cBhvr>
                                    </p:animEffect>
                                  </p:childTnLst>
                                </p:cTn>
                              </p:par>
                              <p:par>
                                <p:cTn id="86" presetID="10" presetClass="entr" presetSubtype="0" fill="hold" grpId="0" nodeType="withEffect">
                                  <p:stCondLst>
                                    <p:cond delay="100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750"/>
                                        <p:tgtEl>
                                          <p:spTgt spid="37"/>
                                        </p:tgtEl>
                                      </p:cBhvr>
                                    </p:animEffect>
                                  </p:childTnLst>
                                </p:cTn>
                              </p:par>
                              <p:par>
                                <p:cTn id="89" presetID="10" presetClass="entr" presetSubtype="0" fill="hold" grpId="0" nodeType="withEffect">
                                  <p:stCondLst>
                                    <p:cond delay="100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3" grpId="0"/>
      <p:bldP spid="94" grpId="0"/>
      <p:bldP spid="95" grpId="0"/>
      <p:bldP spid="96" grpId="0"/>
      <p:bldP spid="98" grpId="0" animBg="1"/>
      <p:bldP spid="100" grpId="0" animBg="1"/>
      <p:bldP spid="102" grpId="0" animBg="1"/>
      <p:bldP spid="105" grpId="0" animBg="1"/>
      <p:bldP spid="106" grpId="0" animBg="1"/>
      <p:bldP spid="107" grpId="0" animBg="1"/>
      <p:bldP spid="108" grpId="0" animBg="1"/>
      <p:bldP spid="109" grpId="0" animBg="1"/>
      <p:bldP spid="111" grpId="0" animBg="1"/>
      <p:bldP spid="112" grpId="0" animBg="1"/>
      <p:bldP spid="113" grpId="0" animBg="1"/>
      <p:bldP spid="114" grpId="0" animBg="1"/>
      <p:bldP spid="115" grpId="0" animBg="1"/>
      <p:bldP spid="116" grpId="0" animBg="1"/>
      <p:bldP spid="117" grpId="0" animBg="1"/>
      <p:bldP spid="118" grpId="0" animBg="1"/>
      <p:bldP spid="121" grpId="0" animBg="1"/>
      <p:bldP spid="99" grpId="0" animBg="1"/>
      <p:bldP spid="101" grpId="0" animBg="1"/>
      <p:bldP spid="103" grpId="0" animBg="1"/>
      <p:bldP spid="110"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a kitchen preparing food&#10;&#10;Description automatically generated">
            <a:extLst>
              <a:ext uri="{FF2B5EF4-FFF2-40B4-BE49-F238E27FC236}">
                <a16:creationId xmlns:a16="http://schemas.microsoft.com/office/drawing/2014/main" id="{4F2B032B-753A-452F-89F2-5904FF7F1E25}"/>
              </a:ext>
            </a:extLst>
          </p:cNvPr>
          <p:cNvPicPr>
            <a:picLocks noChangeAspect="1"/>
          </p:cNvPicPr>
          <p:nvPr/>
        </p:nvPicPr>
        <p:blipFill rotWithShape="1">
          <a:blip r:embed="rId3">
            <a:extLst>
              <a:ext uri="{28A0092B-C50C-407E-A947-70E740481C1C}">
                <a14:useLocalDpi xmlns:a14="http://schemas.microsoft.com/office/drawing/2010/main" val="0"/>
              </a:ext>
            </a:extLst>
          </a:blip>
          <a:srcRect l="25258" t="16341" r="553" b="25897"/>
          <a:stretch/>
        </p:blipFill>
        <p:spPr>
          <a:xfrm>
            <a:off x="1524000" y="857251"/>
            <a:ext cx="9158288" cy="4753561"/>
          </a:xfrm>
          <a:prstGeom prst="rect">
            <a:avLst/>
          </a:prstGeom>
        </p:spPr>
      </p:pic>
      <p:sp>
        <p:nvSpPr>
          <p:cNvPr id="4" name="Rectangle 3">
            <a:extLst>
              <a:ext uri="{FF2B5EF4-FFF2-40B4-BE49-F238E27FC236}">
                <a16:creationId xmlns:a16="http://schemas.microsoft.com/office/drawing/2014/main" id="{AB55F2F7-00C8-4258-8FD1-1C3D35773AF6}"/>
              </a:ext>
            </a:extLst>
          </p:cNvPr>
          <p:cNvSpPr/>
          <p:nvPr/>
        </p:nvSpPr>
        <p:spPr>
          <a:xfrm>
            <a:off x="1537427" y="858875"/>
            <a:ext cx="9144000" cy="4753562"/>
          </a:xfrm>
          <a:prstGeom prst="rect">
            <a:avLst/>
          </a:prstGeom>
          <a:gradFill flip="none" rotWithShape="1">
            <a:gsLst>
              <a:gs pos="0">
                <a:schemeClr val="accent1">
                  <a:lumMod val="5000"/>
                  <a:lumOff val="95000"/>
                  <a:alpha val="2000"/>
                </a:schemeClr>
              </a:gs>
              <a:gs pos="100000">
                <a:schemeClr val="accent3">
                  <a:lumMod val="59000"/>
                  <a:lumOff val="41000"/>
                  <a:alpha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a:endParaRPr>
          </a:p>
        </p:txBody>
      </p:sp>
      <p:grpSp>
        <p:nvGrpSpPr>
          <p:cNvPr id="226" name="Group 225">
            <a:extLst>
              <a:ext uri="{FF2B5EF4-FFF2-40B4-BE49-F238E27FC236}">
                <a16:creationId xmlns:a16="http://schemas.microsoft.com/office/drawing/2014/main" id="{BDAF38A6-018C-4492-B8E8-AE87ABEAD46A}"/>
              </a:ext>
            </a:extLst>
          </p:cNvPr>
          <p:cNvGrpSpPr/>
          <p:nvPr/>
        </p:nvGrpSpPr>
        <p:grpSpPr>
          <a:xfrm>
            <a:off x="2355056" y="2108791"/>
            <a:ext cx="1953816" cy="2722267"/>
            <a:chOff x="1108075" y="1307768"/>
            <a:chExt cx="2605088" cy="3629689"/>
          </a:xfrm>
        </p:grpSpPr>
        <p:sp>
          <p:nvSpPr>
            <p:cNvPr id="210" name="Freeform 42">
              <a:extLst>
                <a:ext uri="{FF2B5EF4-FFF2-40B4-BE49-F238E27FC236}">
                  <a16:creationId xmlns:a16="http://schemas.microsoft.com/office/drawing/2014/main" id="{0CE6AA0C-6713-4DCC-A551-BAA81351796B}"/>
                </a:ext>
              </a:extLst>
            </p:cNvPr>
            <p:cNvSpPr>
              <a:spLocks noEditPoints="1"/>
            </p:cNvSpPr>
            <p:nvPr/>
          </p:nvSpPr>
          <p:spPr bwMode="auto">
            <a:xfrm>
              <a:off x="1993107" y="1307768"/>
              <a:ext cx="835025" cy="835025"/>
            </a:xfrm>
            <a:custGeom>
              <a:avLst/>
              <a:gdLst>
                <a:gd name="T0" fmla="*/ 63 w 263"/>
                <a:gd name="T1" fmla="*/ 116 h 263"/>
                <a:gd name="T2" fmla="*/ 61 w 263"/>
                <a:gd name="T3" fmla="*/ 177 h 263"/>
                <a:gd name="T4" fmla="*/ 72 w 263"/>
                <a:gd name="T5" fmla="*/ 183 h 263"/>
                <a:gd name="T6" fmla="*/ 117 w 263"/>
                <a:gd name="T7" fmla="*/ 202 h 263"/>
                <a:gd name="T8" fmla="*/ 135 w 263"/>
                <a:gd name="T9" fmla="*/ 193 h 263"/>
                <a:gd name="T10" fmla="*/ 149 w 263"/>
                <a:gd name="T11" fmla="*/ 103 h 263"/>
                <a:gd name="T12" fmla="*/ 72 w 263"/>
                <a:gd name="T13" fmla="*/ 183 h 263"/>
                <a:gd name="T14" fmla="*/ 74 w 263"/>
                <a:gd name="T15" fmla="*/ 72 h 263"/>
                <a:gd name="T16" fmla="*/ 69 w 263"/>
                <a:gd name="T17" fmla="*/ 54 h 263"/>
                <a:gd name="T18" fmla="*/ 0 w 263"/>
                <a:gd name="T19" fmla="*/ 130 h 263"/>
                <a:gd name="T20" fmla="*/ 65 w 263"/>
                <a:gd name="T21" fmla="*/ 104 h 263"/>
                <a:gd name="T22" fmla="*/ 85 w 263"/>
                <a:gd name="T23" fmla="*/ 70 h 263"/>
                <a:gd name="T24" fmla="*/ 77 w 263"/>
                <a:gd name="T25" fmla="*/ 101 h 263"/>
                <a:gd name="T26" fmla="*/ 98 w 263"/>
                <a:gd name="T27" fmla="*/ 65 h 263"/>
                <a:gd name="T28" fmla="*/ 62 w 263"/>
                <a:gd name="T29" fmla="*/ 190 h 263"/>
                <a:gd name="T30" fmla="*/ 1 w 263"/>
                <a:gd name="T31" fmla="*/ 146 h 263"/>
                <a:gd name="T32" fmla="*/ 77 w 263"/>
                <a:gd name="T33" fmla="*/ 248 h 263"/>
                <a:gd name="T34" fmla="*/ 181 w 263"/>
                <a:gd name="T35" fmla="*/ 105 h 263"/>
                <a:gd name="T36" fmla="*/ 217 w 263"/>
                <a:gd name="T37" fmla="*/ 149 h 263"/>
                <a:gd name="T38" fmla="*/ 241 w 263"/>
                <a:gd name="T39" fmla="*/ 203 h 263"/>
                <a:gd name="T40" fmla="*/ 181 w 263"/>
                <a:gd name="T41" fmla="*/ 105 h 263"/>
                <a:gd name="T42" fmla="*/ 132 w 263"/>
                <a:gd name="T43" fmla="*/ 226 h 263"/>
                <a:gd name="T44" fmla="*/ 95 w 263"/>
                <a:gd name="T45" fmla="*/ 257 h 263"/>
                <a:gd name="T46" fmla="*/ 226 w 263"/>
                <a:gd name="T47" fmla="*/ 222 h 263"/>
                <a:gd name="T48" fmla="*/ 145 w 263"/>
                <a:gd name="T49" fmla="*/ 219 h 263"/>
                <a:gd name="T50" fmla="*/ 169 w 263"/>
                <a:gd name="T51" fmla="*/ 83 h 263"/>
                <a:gd name="T52" fmla="*/ 220 w 263"/>
                <a:gd name="T53" fmla="*/ 103 h 263"/>
                <a:gd name="T54" fmla="*/ 132 w 263"/>
                <a:gd name="T55" fmla="*/ 0 h 263"/>
                <a:gd name="T56" fmla="*/ 164 w 263"/>
                <a:gd name="T57" fmla="*/ 60 h 263"/>
                <a:gd name="T58" fmla="*/ 87 w 263"/>
                <a:gd name="T59" fmla="*/ 37 h 263"/>
                <a:gd name="T60" fmla="*/ 41 w 263"/>
                <a:gd name="T61" fmla="*/ 36 h 263"/>
                <a:gd name="T62" fmla="*/ 86 w 263"/>
                <a:gd name="T63" fmla="*/ 37 h 263"/>
                <a:gd name="T64" fmla="*/ 102 w 263"/>
                <a:gd name="T65" fmla="*/ 55 h 263"/>
                <a:gd name="T66" fmla="*/ 158 w 263"/>
                <a:gd name="T67" fmla="*/ 84 h 263"/>
                <a:gd name="T68" fmla="*/ 134 w 263"/>
                <a:gd name="T69" fmla="*/ 20 h 263"/>
                <a:gd name="T70" fmla="*/ 97 w 263"/>
                <a:gd name="T71" fmla="*/ 41 h 263"/>
                <a:gd name="T72" fmla="*/ 173 w 263"/>
                <a:gd name="T73" fmla="*/ 114 h 263"/>
                <a:gd name="T74" fmla="*/ 167 w 263"/>
                <a:gd name="T75" fmla="*/ 139 h 263"/>
                <a:gd name="T76" fmla="*/ 144 w 263"/>
                <a:gd name="T77" fmla="*/ 198 h 263"/>
                <a:gd name="T78" fmla="*/ 148 w 263"/>
                <a:gd name="T79" fmla="*/ 209 h 263"/>
                <a:gd name="T80" fmla="*/ 233 w 263"/>
                <a:gd name="T81" fmla="*/ 211 h 263"/>
                <a:gd name="T82" fmla="*/ 173 w 263"/>
                <a:gd name="T83" fmla="*/ 114 h 263"/>
                <a:gd name="T84" fmla="*/ 115 w 263"/>
                <a:gd name="T85" fmla="*/ 212 h 263"/>
                <a:gd name="T86" fmla="*/ 73 w 263"/>
                <a:gd name="T87" fmla="*/ 196 h 263"/>
                <a:gd name="T88" fmla="*/ 118 w 263"/>
                <a:gd name="T89"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3" h="263">
                  <a:moveTo>
                    <a:pt x="10" y="139"/>
                  </a:moveTo>
                  <a:cubicBezTo>
                    <a:pt x="26" y="130"/>
                    <a:pt x="44" y="122"/>
                    <a:pt x="63" y="116"/>
                  </a:cubicBezTo>
                  <a:cubicBezTo>
                    <a:pt x="61" y="132"/>
                    <a:pt x="60" y="148"/>
                    <a:pt x="60" y="164"/>
                  </a:cubicBezTo>
                  <a:cubicBezTo>
                    <a:pt x="60" y="168"/>
                    <a:pt x="60" y="173"/>
                    <a:pt x="61" y="177"/>
                  </a:cubicBezTo>
                  <a:cubicBezTo>
                    <a:pt x="42" y="167"/>
                    <a:pt x="25" y="154"/>
                    <a:pt x="10" y="139"/>
                  </a:cubicBezTo>
                  <a:moveTo>
                    <a:pt x="72" y="183"/>
                  </a:moveTo>
                  <a:cubicBezTo>
                    <a:pt x="85" y="190"/>
                    <a:pt x="99" y="196"/>
                    <a:pt x="114" y="201"/>
                  </a:cubicBezTo>
                  <a:cubicBezTo>
                    <a:pt x="115" y="201"/>
                    <a:pt x="116" y="201"/>
                    <a:pt x="117" y="202"/>
                  </a:cubicBezTo>
                  <a:cubicBezTo>
                    <a:pt x="119" y="196"/>
                    <a:pt x="125" y="192"/>
                    <a:pt x="132" y="192"/>
                  </a:cubicBezTo>
                  <a:cubicBezTo>
                    <a:pt x="133" y="192"/>
                    <a:pt x="134" y="193"/>
                    <a:pt x="135" y="193"/>
                  </a:cubicBezTo>
                  <a:cubicBezTo>
                    <a:pt x="150" y="168"/>
                    <a:pt x="158" y="141"/>
                    <a:pt x="160" y="115"/>
                  </a:cubicBezTo>
                  <a:cubicBezTo>
                    <a:pt x="154" y="113"/>
                    <a:pt x="150" y="108"/>
                    <a:pt x="149" y="103"/>
                  </a:cubicBezTo>
                  <a:cubicBezTo>
                    <a:pt x="125" y="102"/>
                    <a:pt x="99" y="105"/>
                    <a:pt x="74" y="112"/>
                  </a:cubicBezTo>
                  <a:cubicBezTo>
                    <a:pt x="70" y="137"/>
                    <a:pt x="69" y="160"/>
                    <a:pt x="72" y="183"/>
                  </a:cubicBezTo>
                  <a:moveTo>
                    <a:pt x="65" y="104"/>
                  </a:moveTo>
                  <a:cubicBezTo>
                    <a:pt x="67" y="93"/>
                    <a:pt x="70" y="82"/>
                    <a:pt x="74" y="72"/>
                  </a:cubicBezTo>
                  <a:cubicBezTo>
                    <a:pt x="74" y="70"/>
                    <a:pt x="75" y="68"/>
                    <a:pt x="75" y="66"/>
                  </a:cubicBezTo>
                  <a:cubicBezTo>
                    <a:pt x="72" y="63"/>
                    <a:pt x="70" y="59"/>
                    <a:pt x="69" y="54"/>
                  </a:cubicBezTo>
                  <a:cubicBezTo>
                    <a:pt x="57" y="50"/>
                    <a:pt x="45" y="47"/>
                    <a:pt x="33" y="45"/>
                  </a:cubicBezTo>
                  <a:cubicBezTo>
                    <a:pt x="13" y="68"/>
                    <a:pt x="1" y="97"/>
                    <a:pt x="0" y="130"/>
                  </a:cubicBezTo>
                  <a:cubicBezTo>
                    <a:pt x="1" y="130"/>
                    <a:pt x="1" y="131"/>
                    <a:pt x="2" y="132"/>
                  </a:cubicBezTo>
                  <a:cubicBezTo>
                    <a:pt x="22" y="120"/>
                    <a:pt x="43" y="111"/>
                    <a:pt x="65" y="104"/>
                  </a:cubicBezTo>
                  <a:moveTo>
                    <a:pt x="86" y="70"/>
                  </a:moveTo>
                  <a:cubicBezTo>
                    <a:pt x="86" y="70"/>
                    <a:pt x="85" y="70"/>
                    <a:pt x="85" y="70"/>
                  </a:cubicBezTo>
                  <a:cubicBezTo>
                    <a:pt x="85" y="71"/>
                    <a:pt x="84" y="73"/>
                    <a:pt x="84" y="75"/>
                  </a:cubicBezTo>
                  <a:cubicBezTo>
                    <a:pt x="81" y="83"/>
                    <a:pt x="78" y="92"/>
                    <a:pt x="77" y="101"/>
                  </a:cubicBezTo>
                  <a:cubicBezTo>
                    <a:pt x="100" y="95"/>
                    <a:pt x="123" y="92"/>
                    <a:pt x="147" y="92"/>
                  </a:cubicBezTo>
                  <a:cubicBezTo>
                    <a:pt x="132" y="81"/>
                    <a:pt x="116" y="72"/>
                    <a:pt x="98" y="65"/>
                  </a:cubicBezTo>
                  <a:cubicBezTo>
                    <a:pt x="95" y="68"/>
                    <a:pt x="91" y="70"/>
                    <a:pt x="86" y="70"/>
                  </a:cubicBezTo>
                  <a:moveTo>
                    <a:pt x="62" y="190"/>
                  </a:moveTo>
                  <a:cubicBezTo>
                    <a:pt x="50" y="184"/>
                    <a:pt x="38" y="176"/>
                    <a:pt x="27" y="168"/>
                  </a:cubicBezTo>
                  <a:cubicBezTo>
                    <a:pt x="18" y="161"/>
                    <a:pt x="9" y="154"/>
                    <a:pt x="1" y="146"/>
                  </a:cubicBezTo>
                  <a:cubicBezTo>
                    <a:pt x="6" y="193"/>
                    <a:pt x="36" y="232"/>
                    <a:pt x="78" y="251"/>
                  </a:cubicBezTo>
                  <a:cubicBezTo>
                    <a:pt x="77" y="250"/>
                    <a:pt x="77" y="249"/>
                    <a:pt x="77" y="248"/>
                  </a:cubicBezTo>
                  <a:cubicBezTo>
                    <a:pt x="69" y="230"/>
                    <a:pt x="64" y="210"/>
                    <a:pt x="62" y="190"/>
                  </a:cubicBezTo>
                  <a:moveTo>
                    <a:pt x="181" y="105"/>
                  </a:moveTo>
                  <a:cubicBezTo>
                    <a:pt x="181" y="105"/>
                    <a:pt x="181" y="106"/>
                    <a:pt x="180" y="106"/>
                  </a:cubicBezTo>
                  <a:cubicBezTo>
                    <a:pt x="194" y="119"/>
                    <a:pt x="206" y="134"/>
                    <a:pt x="217" y="149"/>
                  </a:cubicBezTo>
                  <a:cubicBezTo>
                    <a:pt x="224" y="161"/>
                    <a:pt x="230" y="173"/>
                    <a:pt x="235" y="186"/>
                  </a:cubicBezTo>
                  <a:cubicBezTo>
                    <a:pt x="238" y="191"/>
                    <a:pt x="240" y="197"/>
                    <a:pt x="241" y="203"/>
                  </a:cubicBezTo>
                  <a:cubicBezTo>
                    <a:pt x="255" y="183"/>
                    <a:pt x="263" y="159"/>
                    <a:pt x="263" y="132"/>
                  </a:cubicBezTo>
                  <a:cubicBezTo>
                    <a:pt x="239" y="118"/>
                    <a:pt x="211" y="109"/>
                    <a:pt x="181" y="105"/>
                  </a:cubicBezTo>
                  <a:moveTo>
                    <a:pt x="145" y="219"/>
                  </a:moveTo>
                  <a:cubicBezTo>
                    <a:pt x="142" y="223"/>
                    <a:pt x="137" y="226"/>
                    <a:pt x="132" y="226"/>
                  </a:cubicBezTo>
                  <a:cubicBezTo>
                    <a:pt x="130" y="226"/>
                    <a:pt x="128" y="225"/>
                    <a:pt x="126" y="225"/>
                  </a:cubicBezTo>
                  <a:cubicBezTo>
                    <a:pt x="117" y="236"/>
                    <a:pt x="106" y="247"/>
                    <a:pt x="95" y="257"/>
                  </a:cubicBezTo>
                  <a:cubicBezTo>
                    <a:pt x="106" y="261"/>
                    <a:pt x="119" y="263"/>
                    <a:pt x="132" y="263"/>
                  </a:cubicBezTo>
                  <a:cubicBezTo>
                    <a:pt x="169" y="263"/>
                    <a:pt x="202" y="247"/>
                    <a:pt x="226" y="222"/>
                  </a:cubicBezTo>
                  <a:cubicBezTo>
                    <a:pt x="216" y="223"/>
                    <a:pt x="206" y="224"/>
                    <a:pt x="196" y="224"/>
                  </a:cubicBezTo>
                  <a:cubicBezTo>
                    <a:pt x="179" y="224"/>
                    <a:pt x="162" y="222"/>
                    <a:pt x="145" y="219"/>
                  </a:cubicBezTo>
                  <a:moveTo>
                    <a:pt x="164" y="60"/>
                  </a:moveTo>
                  <a:cubicBezTo>
                    <a:pt x="166" y="68"/>
                    <a:pt x="168" y="75"/>
                    <a:pt x="169" y="83"/>
                  </a:cubicBezTo>
                  <a:cubicBezTo>
                    <a:pt x="175" y="84"/>
                    <a:pt x="179" y="89"/>
                    <a:pt x="181" y="94"/>
                  </a:cubicBezTo>
                  <a:cubicBezTo>
                    <a:pt x="194" y="96"/>
                    <a:pt x="207" y="99"/>
                    <a:pt x="220" y="103"/>
                  </a:cubicBezTo>
                  <a:cubicBezTo>
                    <a:pt x="235" y="107"/>
                    <a:pt x="249" y="113"/>
                    <a:pt x="262" y="120"/>
                  </a:cubicBezTo>
                  <a:cubicBezTo>
                    <a:pt x="257" y="53"/>
                    <a:pt x="201" y="1"/>
                    <a:pt x="132" y="0"/>
                  </a:cubicBezTo>
                  <a:cubicBezTo>
                    <a:pt x="136" y="5"/>
                    <a:pt x="140" y="9"/>
                    <a:pt x="143" y="14"/>
                  </a:cubicBezTo>
                  <a:cubicBezTo>
                    <a:pt x="152" y="29"/>
                    <a:pt x="159" y="44"/>
                    <a:pt x="164" y="60"/>
                  </a:cubicBezTo>
                  <a:moveTo>
                    <a:pt x="86" y="37"/>
                  </a:moveTo>
                  <a:cubicBezTo>
                    <a:pt x="86" y="37"/>
                    <a:pt x="87" y="37"/>
                    <a:pt x="87" y="37"/>
                  </a:cubicBezTo>
                  <a:cubicBezTo>
                    <a:pt x="93" y="25"/>
                    <a:pt x="99" y="13"/>
                    <a:pt x="106" y="3"/>
                  </a:cubicBezTo>
                  <a:cubicBezTo>
                    <a:pt x="82" y="7"/>
                    <a:pt x="59" y="19"/>
                    <a:pt x="41" y="36"/>
                  </a:cubicBezTo>
                  <a:cubicBezTo>
                    <a:pt x="52" y="38"/>
                    <a:pt x="62" y="41"/>
                    <a:pt x="72" y="44"/>
                  </a:cubicBezTo>
                  <a:cubicBezTo>
                    <a:pt x="75" y="39"/>
                    <a:pt x="80" y="37"/>
                    <a:pt x="86" y="37"/>
                  </a:cubicBezTo>
                  <a:moveTo>
                    <a:pt x="103" y="53"/>
                  </a:moveTo>
                  <a:cubicBezTo>
                    <a:pt x="103" y="54"/>
                    <a:pt x="102" y="54"/>
                    <a:pt x="102" y="55"/>
                  </a:cubicBezTo>
                  <a:cubicBezTo>
                    <a:pt x="121" y="63"/>
                    <a:pt x="139" y="74"/>
                    <a:pt x="156" y="86"/>
                  </a:cubicBezTo>
                  <a:cubicBezTo>
                    <a:pt x="157" y="85"/>
                    <a:pt x="157" y="84"/>
                    <a:pt x="158" y="84"/>
                  </a:cubicBezTo>
                  <a:cubicBezTo>
                    <a:pt x="157" y="77"/>
                    <a:pt x="156" y="70"/>
                    <a:pt x="154" y="63"/>
                  </a:cubicBezTo>
                  <a:cubicBezTo>
                    <a:pt x="150" y="48"/>
                    <a:pt x="143" y="34"/>
                    <a:pt x="134" y="20"/>
                  </a:cubicBezTo>
                  <a:cubicBezTo>
                    <a:pt x="130" y="14"/>
                    <a:pt x="125" y="8"/>
                    <a:pt x="120" y="2"/>
                  </a:cubicBezTo>
                  <a:cubicBezTo>
                    <a:pt x="111" y="14"/>
                    <a:pt x="104" y="27"/>
                    <a:pt x="97" y="41"/>
                  </a:cubicBezTo>
                  <a:cubicBezTo>
                    <a:pt x="100" y="44"/>
                    <a:pt x="103" y="48"/>
                    <a:pt x="103" y="53"/>
                  </a:cubicBezTo>
                  <a:moveTo>
                    <a:pt x="173" y="114"/>
                  </a:moveTo>
                  <a:cubicBezTo>
                    <a:pt x="172" y="114"/>
                    <a:pt x="171" y="115"/>
                    <a:pt x="170" y="115"/>
                  </a:cubicBezTo>
                  <a:cubicBezTo>
                    <a:pt x="170" y="123"/>
                    <a:pt x="169" y="131"/>
                    <a:pt x="167" y="139"/>
                  </a:cubicBezTo>
                  <a:cubicBezTo>
                    <a:pt x="164" y="152"/>
                    <a:pt x="160" y="165"/>
                    <a:pt x="155" y="177"/>
                  </a:cubicBezTo>
                  <a:cubicBezTo>
                    <a:pt x="152" y="184"/>
                    <a:pt x="148" y="191"/>
                    <a:pt x="144" y="198"/>
                  </a:cubicBezTo>
                  <a:cubicBezTo>
                    <a:pt x="147" y="201"/>
                    <a:pt x="148" y="205"/>
                    <a:pt x="148" y="209"/>
                  </a:cubicBezTo>
                  <a:cubicBezTo>
                    <a:pt x="148" y="209"/>
                    <a:pt x="148" y="209"/>
                    <a:pt x="148" y="209"/>
                  </a:cubicBezTo>
                  <a:cubicBezTo>
                    <a:pt x="164" y="212"/>
                    <a:pt x="180" y="214"/>
                    <a:pt x="196" y="214"/>
                  </a:cubicBezTo>
                  <a:cubicBezTo>
                    <a:pt x="208" y="214"/>
                    <a:pt x="221" y="213"/>
                    <a:pt x="233" y="211"/>
                  </a:cubicBezTo>
                  <a:cubicBezTo>
                    <a:pt x="228" y="192"/>
                    <a:pt x="219" y="173"/>
                    <a:pt x="208" y="155"/>
                  </a:cubicBezTo>
                  <a:cubicBezTo>
                    <a:pt x="198" y="140"/>
                    <a:pt x="186" y="126"/>
                    <a:pt x="173" y="114"/>
                  </a:cubicBezTo>
                  <a:moveTo>
                    <a:pt x="118" y="218"/>
                  </a:moveTo>
                  <a:cubicBezTo>
                    <a:pt x="117" y="216"/>
                    <a:pt x="116" y="214"/>
                    <a:pt x="115" y="212"/>
                  </a:cubicBezTo>
                  <a:cubicBezTo>
                    <a:pt x="114" y="212"/>
                    <a:pt x="112" y="211"/>
                    <a:pt x="110" y="211"/>
                  </a:cubicBezTo>
                  <a:cubicBezTo>
                    <a:pt x="98" y="206"/>
                    <a:pt x="85" y="202"/>
                    <a:pt x="73" y="196"/>
                  </a:cubicBezTo>
                  <a:cubicBezTo>
                    <a:pt x="76" y="215"/>
                    <a:pt x="81" y="232"/>
                    <a:pt x="88" y="249"/>
                  </a:cubicBezTo>
                  <a:cubicBezTo>
                    <a:pt x="99" y="240"/>
                    <a:pt x="109" y="229"/>
                    <a:pt x="118" y="218"/>
                  </a:cubicBezTo>
                </a:path>
              </a:pathLst>
            </a:custGeom>
            <a:solidFill>
              <a:srgbClr val="11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114664"/>
                </a:solidFill>
                <a:latin typeface="Arial"/>
              </a:endParaRPr>
            </a:p>
          </p:txBody>
        </p:sp>
        <p:sp>
          <p:nvSpPr>
            <p:cNvPr id="211" name="Line 78">
              <a:extLst>
                <a:ext uri="{FF2B5EF4-FFF2-40B4-BE49-F238E27FC236}">
                  <a16:creationId xmlns:a16="http://schemas.microsoft.com/office/drawing/2014/main" id="{D9D92EF7-64CF-4243-9056-1FDA9ECE090C}"/>
                </a:ext>
              </a:extLst>
            </p:cNvPr>
            <p:cNvSpPr>
              <a:spLocks noChangeShapeType="1"/>
            </p:cNvSpPr>
            <p:nvPr/>
          </p:nvSpPr>
          <p:spPr bwMode="auto">
            <a:xfrm>
              <a:off x="1108075" y="3634375"/>
              <a:ext cx="2605088" cy="0"/>
            </a:xfrm>
            <a:prstGeom prst="line">
              <a:avLst/>
            </a:prstGeom>
            <a:noFill/>
            <a:ln w="9525" cap="flat">
              <a:solidFill>
                <a:srgbClr val="114664"/>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srgbClr val="114664"/>
                </a:solidFill>
                <a:latin typeface="Arial"/>
              </a:endParaRPr>
            </a:p>
          </p:txBody>
        </p:sp>
        <p:sp>
          <p:nvSpPr>
            <p:cNvPr id="212" name="Line 79">
              <a:extLst>
                <a:ext uri="{FF2B5EF4-FFF2-40B4-BE49-F238E27FC236}">
                  <a16:creationId xmlns:a16="http://schemas.microsoft.com/office/drawing/2014/main" id="{E0B8E28E-014E-4B53-B81C-00D2A1E0CADA}"/>
                </a:ext>
              </a:extLst>
            </p:cNvPr>
            <p:cNvSpPr>
              <a:spLocks noChangeShapeType="1"/>
            </p:cNvSpPr>
            <p:nvPr/>
          </p:nvSpPr>
          <p:spPr bwMode="auto">
            <a:xfrm>
              <a:off x="1108075" y="2346828"/>
              <a:ext cx="2605088" cy="0"/>
            </a:xfrm>
            <a:prstGeom prst="line">
              <a:avLst/>
            </a:prstGeom>
            <a:noFill/>
            <a:ln w="9525" cap="flat">
              <a:solidFill>
                <a:srgbClr val="114664"/>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srgbClr val="114664"/>
                </a:solidFill>
                <a:latin typeface="Arial"/>
              </a:endParaRPr>
            </a:p>
          </p:txBody>
        </p:sp>
        <p:sp>
          <p:nvSpPr>
            <p:cNvPr id="213" name="Line 80">
              <a:extLst>
                <a:ext uri="{FF2B5EF4-FFF2-40B4-BE49-F238E27FC236}">
                  <a16:creationId xmlns:a16="http://schemas.microsoft.com/office/drawing/2014/main" id="{7D614C06-DCFA-4C0D-87A7-D57CC6A0EC6D}"/>
                </a:ext>
              </a:extLst>
            </p:cNvPr>
            <p:cNvSpPr>
              <a:spLocks noChangeShapeType="1"/>
            </p:cNvSpPr>
            <p:nvPr/>
          </p:nvSpPr>
          <p:spPr bwMode="auto">
            <a:xfrm>
              <a:off x="1108075" y="4937457"/>
              <a:ext cx="2605088" cy="0"/>
            </a:xfrm>
            <a:prstGeom prst="line">
              <a:avLst/>
            </a:prstGeom>
            <a:noFill/>
            <a:ln w="9525" cap="flat">
              <a:solidFill>
                <a:srgbClr val="114664"/>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srgbClr val="114664"/>
                </a:solidFill>
                <a:latin typeface="Arial"/>
              </a:endParaRPr>
            </a:p>
          </p:txBody>
        </p:sp>
        <p:sp>
          <p:nvSpPr>
            <p:cNvPr id="222" name="Rectangle 221">
              <a:extLst>
                <a:ext uri="{FF2B5EF4-FFF2-40B4-BE49-F238E27FC236}">
                  <a16:creationId xmlns:a16="http://schemas.microsoft.com/office/drawing/2014/main" id="{8F979925-8BB7-4FFE-9750-F0492C841C09}"/>
                </a:ext>
              </a:extLst>
            </p:cNvPr>
            <p:cNvSpPr/>
            <p:nvPr/>
          </p:nvSpPr>
          <p:spPr>
            <a:xfrm>
              <a:off x="1218839" y="2711927"/>
              <a:ext cx="2383560" cy="841256"/>
            </a:xfrm>
            <a:prstGeom prst="rect">
              <a:avLst/>
            </a:prstGeom>
          </p:spPr>
          <p:txBody>
            <a:bodyPr wrap="none" anchor="ctr" anchorCtr="0">
              <a:spAutoFit/>
            </a:bodyPr>
            <a:lstStyle/>
            <a:p>
              <a:pPr algn="ctr">
                <a:lnSpc>
                  <a:spcPts val="1425"/>
                </a:lnSpc>
              </a:pPr>
              <a:r>
                <a:rPr lang="en-GB" sz="3750">
                  <a:solidFill>
                    <a:srgbClr val="114664"/>
                  </a:solidFill>
                  <a:latin typeface="Franklin Gothic Heavy" panose="020B0903020102020204" pitchFamily="34" charset="0"/>
                </a:rPr>
                <a:t>102</a:t>
              </a:r>
            </a:p>
            <a:p>
              <a:pPr algn="ctr" eaLnBrk="0" fontAlgn="base" hangingPunct="0">
                <a:lnSpc>
                  <a:spcPts val="1350"/>
                </a:lnSpc>
              </a:pPr>
              <a:r>
                <a:rPr lang="en-GB" sz="1350">
                  <a:solidFill>
                    <a:srgbClr val="114664"/>
                  </a:solidFill>
                  <a:latin typeface="Franklin Gothic Demi" panose="020B0703020102020204" pitchFamily="34" charset="0"/>
                </a:rPr>
                <a:t>COUNTRIES RECEIVE</a:t>
              </a:r>
            </a:p>
            <a:p>
              <a:pPr algn="ctr" eaLnBrk="0" fontAlgn="base" hangingPunct="0">
                <a:lnSpc>
                  <a:spcPts val="1350"/>
                </a:lnSpc>
              </a:pPr>
              <a:r>
                <a:rPr lang="en-GB" sz="1350">
                  <a:solidFill>
                    <a:srgbClr val="114664"/>
                  </a:solidFill>
                  <a:latin typeface="Franklin Gothic Demi" panose="020B0703020102020204" pitchFamily="34" charset="0"/>
                </a:rPr>
                <a:t>OUR PRODUCTS</a:t>
              </a:r>
            </a:p>
          </p:txBody>
        </p:sp>
        <p:sp>
          <p:nvSpPr>
            <p:cNvPr id="224" name="Rectangle 223">
              <a:extLst>
                <a:ext uri="{FF2B5EF4-FFF2-40B4-BE49-F238E27FC236}">
                  <a16:creationId xmlns:a16="http://schemas.microsoft.com/office/drawing/2014/main" id="{437DDDFD-BD7B-4A8F-8403-DDAE4856BFC4}"/>
                </a:ext>
              </a:extLst>
            </p:cNvPr>
            <p:cNvSpPr/>
            <p:nvPr/>
          </p:nvSpPr>
          <p:spPr>
            <a:xfrm>
              <a:off x="1368966" y="4010134"/>
              <a:ext cx="2083307" cy="841256"/>
            </a:xfrm>
            <a:prstGeom prst="rect">
              <a:avLst/>
            </a:prstGeom>
          </p:spPr>
          <p:txBody>
            <a:bodyPr wrap="none" anchor="ctr" anchorCtr="0">
              <a:spAutoFit/>
            </a:bodyPr>
            <a:lstStyle/>
            <a:p>
              <a:pPr algn="ctr">
                <a:lnSpc>
                  <a:spcPts val="1425"/>
                </a:lnSpc>
              </a:pPr>
              <a:r>
                <a:rPr lang="en-GB" sz="3750">
                  <a:solidFill>
                    <a:srgbClr val="114664"/>
                  </a:solidFill>
                  <a:latin typeface="Franklin Gothic Heavy" panose="020B0903020102020204" pitchFamily="34" charset="0"/>
                </a:rPr>
                <a:t>39</a:t>
              </a:r>
            </a:p>
            <a:p>
              <a:pPr algn="ctr" eaLnBrk="0" fontAlgn="base" hangingPunct="0">
                <a:lnSpc>
                  <a:spcPts val="1350"/>
                </a:lnSpc>
              </a:pPr>
              <a:r>
                <a:rPr lang="en-GB" sz="1350">
                  <a:solidFill>
                    <a:srgbClr val="114664"/>
                  </a:solidFill>
                  <a:latin typeface="Franklin Gothic Demi" panose="020B0703020102020204" pitchFamily="34" charset="0"/>
                </a:rPr>
                <a:t>DIRECT AFFILIATE</a:t>
              </a:r>
            </a:p>
            <a:p>
              <a:pPr algn="ctr" eaLnBrk="0" fontAlgn="base" hangingPunct="0">
                <a:lnSpc>
                  <a:spcPts val="1350"/>
                </a:lnSpc>
              </a:pPr>
              <a:r>
                <a:rPr lang="en-GB" sz="1350">
                  <a:solidFill>
                    <a:srgbClr val="114664"/>
                  </a:solidFill>
                  <a:latin typeface="Franklin Gothic Demi" panose="020B0703020102020204" pitchFamily="34" charset="0"/>
                </a:rPr>
                <a:t>MARKETS</a:t>
              </a:r>
            </a:p>
          </p:txBody>
        </p:sp>
      </p:grpSp>
      <p:grpSp>
        <p:nvGrpSpPr>
          <p:cNvPr id="2" name="Group 1">
            <a:extLst>
              <a:ext uri="{FF2B5EF4-FFF2-40B4-BE49-F238E27FC236}">
                <a16:creationId xmlns:a16="http://schemas.microsoft.com/office/drawing/2014/main" id="{86160376-04FF-4470-BECB-98CA490932A5}"/>
              </a:ext>
            </a:extLst>
          </p:cNvPr>
          <p:cNvGrpSpPr/>
          <p:nvPr/>
        </p:nvGrpSpPr>
        <p:grpSpPr>
          <a:xfrm>
            <a:off x="7700286" y="1322927"/>
            <a:ext cx="2618024" cy="4307939"/>
            <a:chOff x="8235047" y="428393"/>
            <a:chExt cx="3490698" cy="5743918"/>
          </a:xfrm>
        </p:grpSpPr>
        <p:sp>
          <p:nvSpPr>
            <p:cNvPr id="214" name="Freeform 81">
              <a:extLst>
                <a:ext uri="{FF2B5EF4-FFF2-40B4-BE49-F238E27FC236}">
                  <a16:creationId xmlns:a16="http://schemas.microsoft.com/office/drawing/2014/main" id="{15B52643-B0CB-4042-9595-BFA46E6E2DF4}"/>
                </a:ext>
              </a:extLst>
            </p:cNvPr>
            <p:cNvSpPr>
              <a:spLocks noEditPoints="1"/>
            </p:cNvSpPr>
            <p:nvPr/>
          </p:nvSpPr>
          <p:spPr bwMode="auto">
            <a:xfrm>
              <a:off x="9260682" y="428393"/>
              <a:ext cx="1057275" cy="660400"/>
            </a:xfrm>
            <a:custGeom>
              <a:avLst/>
              <a:gdLst>
                <a:gd name="T0" fmla="*/ 68 w 333"/>
                <a:gd name="T1" fmla="*/ 172 h 208"/>
                <a:gd name="T2" fmla="*/ 61 w 333"/>
                <a:gd name="T3" fmla="*/ 76 h 208"/>
                <a:gd name="T4" fmla="*/ 37 w 333"/>
                <a:gd name="T5" fmla="*/ 172 h 208"/>
                <a:gd name="T6" fmla="*/ 228 w 333"/>
                <a:gd name="T7" fmla="*/ 172 h 208"/>
                <a:gd name="T8" fmla="*/ 221 w 333"/>
                <a:gd name="T9" fmla="*/ 32 h 208"/>
                <a:gd name="T10" fmla="*/ 231 w 333"/>
                <a:gd name="T11" fmla="*/ 162 h 208"/>
                <a:gd name="T12" fmla="*/ 250 w 333"/>
                <a:gd name="T13" fmla="*/ 172 h 208"/>
                <a:gd name="T14" fmla="*/ 257 w 333"/>
                <a:gd name="T15" fmla="*/ 32 h 208"/>
                <a:gd name="T16" fmla="*/ 250 w 333"/>
                <a:gd name="T17" fmla="*/ 44 h 208"/>
                <a:gd name="T18" fmla="*/ 231 w 333"/>
                <a:gd name="T19" fmla="*/ 48 h 208"/>
                <a:gd name="T20" fmla="*/ 250 w 333"/>
                <a:gd name="T21" fmla="*/ 61 h 208"/>
                <a:gd name="T22" fmla="*/ 231 w 333"/>
                <a:gd name="T23" fmla="*/ 64 h 208"/>
                <a:gd name="T24" fmla="*/ 250 w 333"/>
                <a:gd name="T25" fmla="*/ 77 h 208"/>
                <a:gd name="T26" fmla="*/ 231 w 333"/>
                <a:gd name="T27" fmla="*/ 81 h 208"/>
                <a:gd name="T28" fmla="*/ 250 w 333"/>
                <a:gd name="T29" fmla="*/ 93 h 208"/>
                <a:gd name="T30" fmla="*/ 231 w 333"/>
                <a:gd name="T31" fmla="*/ 97 h 208"/>
                <a:gd name="T32" fmla="*/ 250 w 333"/>
                <a:gd name="T33" fmla="*/ 110 h 208"/>
                <a:gd name="T34" fmla="*/ 231 w 333"/>
                <a:gd name="T35" fmla="*/ 113 h 208"/>
                <a:gd name="T36" fmla="*/ 250 w 333"/>
                <a:gd name="T37" fmla="*/ 126 h 208"/>
                <a:gd name="T38" fmla="*/ 231 w 333"/>
                <a:gd name="T39" fmla="*/ 130 h 208"/>
                <a:gd name="T40" fmla="*/ 250 w 333"/>
                <a:gd name="T41" fmla="*/ 142 h 208"/>
                <a:gd name="T42" fmla="*/ 231 w 333"/>
                <a:gd name="T43" fmla="*/ 146 h 208"/>
                <a:gd name="T44" fmla="*/ 250 w 333"/>
                <a:gd name="T45" fmla="*/ 159 h 208"/>
                <a:gd name="T46" fmla="*/ 231 w 333"/>
                <a:gd name="T47" fmla="*/ 162 h 208"/>
                <a:gd name="T48" fmla="*/ 285 w 333"/>
                <a:gd name="T49" fmla="*/ 172 h 208"/>
                <a:gd name="T50" fmla="*/ 302 w 333"/>
                <a:gd name="T51" fmla="*/ 134 h 208"/>
                <a:gd name="T52" fmla="*/ 285 w 333"/>
                <a:gd name="T53" fmla="*/ 120 h 208"/>
                <a:gd name="T54" fmla="*/ 333 w 333"/>
                <a:gd name="T55" fmla="*/ 177 h 208"/>
                <a:gd name="T56" fmla="*/ 327 w 333"/>
                <a:gd name="T57" fmla="*/ 208 h 208"/>
                <a:gd name="T58" fmla="*/ 0 w 333"/>
                <a:gd name="T59" fmla="*/ 203 h 208"/>
                <a:gd name="T60" fmla="*/ 5 w 333"/>
                <a:gd name="T61" fmla="*/ 172 h 208"/>
                <a:gd name="T62" fmla="*/ 24 w 333"/>
                <a:gd name="T63" fmla="*/ 99 h 208"/>
                <a:gd name="T64" fmla="*/ 68 w 333"/>
                <a:gd name="T65" fmla="*/ 62 h 208"/>
                <a:gd name="T66" fmla="*/ 285 w 333"/>
                <a:gd name="T67" fmla="*/ 20 h 208"/>
                <a:gd name="T68" fmla="*/ 288 w 333"/>
                <a:gd name="T69" fmla="*/ 107 h 208"/>
                <a:gd name="T70" fmla="*/ 315 w 333"/>
                <a:gd name="T71" fmla="*/ 172 h 208"/>
                <a:gd name="T72" fmla="*/ 264 w 333"/>
                <a:gd name="T73" fmla="*/ 14 h 208"/>
                <a:gd name="T74" fmla="*/ 92 w 333"/>
                <a:gd name="T75" fmla="*/ 3 h 208"/>
                <a:gd name="T76" fmla="*/ 255 w 333"/>
                <a:gd name="T77" fmla="*/ 0 h 208"/>
                <a:gd name="T78" fmla="*/ 264 w 333"/>
                <a:gd name="T79"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3" h="208">
                  <a:moveTo>
                    <a:pt x="37" y="172"/>
                  </a:moveTo>
                  <a:cubicBezTo>
                    <a:pt x="68" y="172"/>
                    <a:pt x="68" y="172"/>
                    <a:pt x="68" y="172"/>
                  </a:cubicBezTo>
                  <a:cubicBezTo>
                    <a:pt x="68" y="76"/>
                    <a:pt x="68" y="76"/>
                    <a:pt x="68" y="76"/>
                  </a:cubicBezTo>
                  <a:cubicBezTo>
                    <a:pt x="61" y="76"/>
                    <a:pt x="61" y="76"/>
                    <a:pt x="61" y="76"/>
                  </a:cubicBezTo>
                  <a:cubicBezTo>
                    <a:pt x="48" y="76"/>
                    <a:pt x="37" y="86"/>
                    <a:pt x="37" y="99"/>
                  </a:cubicBezTo>
                  <a:lnTo>
                    <a:pt x="37" y="172"/>
                  </a:lnTo>
                  <a:close/>
                  <a:moveTo>
                    <a:pt x="221" y="172"/>
                  </a:moveTo>
                  <a:cubicBezTo>
                    <a:pt x="228" y="172"/>
                    <a:pt x="228" y="172"/>
                    <a:pt x="228" y="172"/>
                  </a:cubicBezTo>
                  <a:cubicBezTo>
                    <a:pt x="228" y="32"/>
                    <a:pt x="228" y="32"/>
                    <a:pt x="228" y="32"/>
                  </a:cubicBezTo>
                  <a:cubicBezTo>
                    <a:pt x="221" y="32"/>
                    <a:pt x="221" y="32"/>
                    <a:pt x="221" y="32"/>
                  </a:cubicBezTo>
                  <a:lnTo>
                    <a:pt x="221" y="172"/>
                  </a:lnTo>
                  <a:close/>
                  <a:moveTo>
                    <a:pt x="231" y="162"/>
                  </a:moveTo>
                  <a:cubicBezTo>
                    <a:pt x="250" y="162"/>
                    <a:pt x="250" y="162"/>
                    <a:pt x="250" y="162"/>
                  </a:cubicBezTo>
                  <a:cubicBezTo>
                    <a:pt x="250" y="172"/>
                    <a:pt x="250" y="172"/>
                    <a:pt x="250" y="172"/>
                  </a:cubicBezTo>
                  <a:cubicBezTo>
                    <a:pt x="257" y="172"/>
                    <a:pt x="257" y="172"/>
                    <a:pt x="257" y="172"/>
                  </a:cubicBezTo>
                  <a:cubicBezTo>
                    <a:pt x="257" y="32"/>
                    <a:pt x="257" y="32"/>
                    <a:pt x="257" y="32"/>
                  </a:cubicBezTo>
                  <a:cubicBezTo>
                    <a:pt x="250" y="32"/>
                    <a:pt x="250" y="32"/>
                    <a:pt x="250" y="32"/>
                  </a:cubicBezTo>
                  <a:cubicBezTo>
                    <a:pt x="250" y="44"/>
                    <a:pt x="250" y="44"/>
                    <a:pt x="250" y="44"/>
                  </a:cubicBezTo>
                  <a:cubicBezTo>
                    <a:pt x="231" y="44"/>
                    <a:pt x="231" y="44"/>
                    <a:pt x="231" y="44"/>
                  </a:cubicBezTo>
                  <a:cubicBezTo>
                    <a:pt x="231" y="48"/>
                    <a:pt x="231" y="48"/>
                    <a:pt x="231" y="48"/>
                  </a:cubicBezTo>
                  <a:cubicBezTo>
                    <a:pt x="250" y="48"/>
                    <a:pt x="250" y="48"/>
                    <a:pt x="250" y="48"/>
                  </a:cubicBezTo>
                  <a:cubicBezTo>
                    <a:pt x="250" y="61"/>
                    <a:pt x="250" y="61"/>
                    <a:pt x="250" y="61"/>
                  </a:cubicBezTo>
                  <a:cubicBezTo>
                    <a:pt x="231" y="61"/>
                    <a:pt x="231" y="61"/>
                    <a:pt x="231" y="61"/>
                  </a:cubicBezTo>
                  <a:cubicBezTo>
                    <a:pt x="231" y="64"/>
                    <a:pt x="231" y="64"/>
                    <a:pt x="231" y="64"/>
                  </a:cubicBezTo>
                  <a:cubicBezTo>
                    <a:pt x="250" y="64"/>
                    <a:pt x="250" y="64"/>
                    <a:pt x="250" y="64"/>
                  </a:cubicBezTo>
                  <a:cubicBezTo>
                    <a:pt x="250" y="77"/>
                    <a:pt x="250" y="77"/>
                    <a:pt x="250" y="77"/>
                  </a:cubicBezTo>
                  <a:cubicBezTo>
                    <a:pt x="231" y="77"/>
                    <a:pt x="231" y="77"/>
                    <a:pt x="231" y="77"/>
                  </a:cubicBezTo>
                  <a:cubicBezTo>
                    <a:pt x="231" y="81"/>
                    <a:pt x="231" y="81"/>
                    <a:pt x="231" y="81"/>
                  </a:cubicBezTo>
                  <a:cubicBezTo>
                    <a:pt x="250" y="81"/>
                    <a:pt x="250" y="81"/>
                    <a:pt x="250" y="81"/>
                  </a:cubicBezTo>
                  <a:cubicBezTo>
                    <a:pt x="250" y="93"/>
                    <a:pt x="250" y="93"/>
                    <a:pt x="250" y="93"/>
                  </a:cubicBezTo>
                  <a:cubicBezTo>
                    <a:pt x="231" y="93"/>
                    <a:pt x="231" y="93"/>
                    <a:pt x="231" y="93"/>
                  </a:cubicBezTo>
                  <a:cubicBezTo>
                    <a:pt x="231" y="97"/>
                    <a:pt x="231" y="97"/>
                    <a:pt x="231" y="97"/>
                  </a:cubicBezTo>
                  <a:cubicBezTo>
                    <a:pt x="250" y="97"/>
                    <a:pt x="250" y="97"/>
                    <a:pt x="250" y="97"/>
                  </a:cubicBezTo>
                  <a:cubicBezTo>
                    <a:pt x="250" y="110"/>
                    <a:pt x="250" y="110"/>
                    <a:pt x="250" y="110"/>
                  </a:cubicBezTo>
                  <a:cubicBezTo>
                    <a:pt x="231" y="110"/>
                    <a:pt x="231" y="110"/>
                    <a:pt x="231" y="110"/>
                  </a:cubicBezTo>
                  <a:cubicBezTo>
                    <a:pt x="231" y="113"/>
                    <a:pt x="231" y="113"/>
                    <a:pt x="231" y="113"/>
                  </a:cubicBezTo>
                  <a:cubicBezTo>
                    <a:pt x="250" y="113"/>
                    <a:pt x="250" y="113"/>
                    <a:pt x="250" y="113"/>
                  </a:cubicBezTo>
                  <a:cubicBezTo>
                    <a:pt x="250" y="126"/>
                    <a:pt x="250" y="126"/>
                    <a:pt x="250" y="126"/>
                  </a:cubicBezTo>
                  <a:cubicBezTo>
                    <a:pt x="231" y="126"/>
                    <a:pt x="231" y="126"/>
                    <a:pt x="231" y="126"/>
                  </a:cubicBezTo>
                  <a:cubicBezTo>
                    <a:pt x="231" y="130"/>
                    <a:pt x="231" y="130"/>
                    <a:pt x="231" y="130"/>
                  </a:cubicBezTo>
                  <a:cubicBezTo>
                    <a:pt x="250" y="130"/>
                    <a:pt x="250" y="130"/>
                    <a:pt x="250" y="130"/>
                  </a:cubicBezTo>
                  <a:cubicBezTo>
                    <a:pt x="250" y="142"/>
                    <a:pt x="250" y="142"/>
                    <a:pt x="250" y="142"/>
                  </a:cubicBezTo>
                  <a:cubicBezTo>
                    <a:pt x="231" y="142"/>
                    <a:pt x="231" y="142"/>
                    <a:pt x="231" y="142"/>
                  </a:cubicBezTo>
                  <a:cubicBezTo>
                    <a:pt x="231" y="146"/>
                    <a:pt x="231" y="146"/>
                    <a:pt x="231" y="146"/>
                  </a:cubicBezTo>
                  <a:cubicBezTo>
                    <a:pt x="250" y="146"/>
                    <a:pt x="250" y="146"/>
                    <a:pt x="250" y="146"/>
                  </a:cubicBezTo>
                  <a:cubicBezTo>
                    <a:pt x="250" y="159"/>
                    <a:pt x="250" y="159"/>
                    <a:pt x="250" y="159"/>
                  </a:cubicBezTo>
                  <a:cubicBezTo>
                    <a:pt x="231" y="159"/>
                    <a:pt x="231" y="159"/>
                    <a:pt x="231" y="159"/>
                  </a:cubicBezTo>
                  <a:lnTo>
                    <a:pt x="231" y="162"/>
                  </a:lnTo>
                  <a:close/>
                  <a:moveTo>
                    <a:pt x="285" y="120"/>
                  </a:moveTo>
                  <a:cubicBezTo>
                    <a:pt x="285" y="172"/>
                    <a:pt x="285" y="172"/>
                    <a:pt x="285" y="172"/>
                  </a:cubicBezTo>
                  <a:cubicBezTo>
                    <a:pt x="302" y="172"/>
                    <a:pt x="302" y="172"/>
                    <a:pt x="302" y="172"/>
                  </a:cubicBezTo>
                  <a:cubicBezTo>
                    <a:pt x="302" y="134"/>
                    <a:pt x="302" y="134"/>
                    <a:pt x="302" y="134"/>
                  </a:cubicBezTo>
                  <a:cubicBezTo>
                    <a:pt x="302" y="127"/>
                    <a:pt x="296" y="120"/>
                    <a:pt x="288" y="120"/>
                  </a:cubicBezTo>
                  <a:lnTo>
                    <a:pt x="285" y="120"/>
                  </a:lnTo>
                  <a:close/>
                  <a:moveTo>
                    <a:pt x="327" y="172"/>
                  </a:moveTo>
                  <a:cubicBezTo>
                    <a:pt x="330" y="172"/>
                    <a:pt x="333" y="174"/>
                    <a:pt x="333" y="177"/>
                  </a:cubicBezTo>
                  <a:cubicBezTo>
                    <a:pt x="333" y="203"/>
                    <a:pt x="333" y="203"/>
                    <a:pt x="333" y="203"/>
                  </a:cubicBezTo>
                  <a:cubicBezTo>
                    <a:pt x="333" y="206"/>
                    <a:pt x="330" y="208"/>
                    <a:pt x="327" y="208"/>
                  </a:cubicBezTo>
                  <a:cubicBezTo>
                    <a:pt x="5" y="208"/>
                    <a:pt x="5" y="208"/>
                    <a:pt x="5" y="208"/>
                  </a:cubicBezTo>
                  <a:cubicBezTo>
                    <a:pt x="2" y="208"/>
                    <a:pt x="0" y="206"/>
                    <a:pt x="0" y="203"/>
                  </a:cubicBezTo>
                  <a:cubicBezTo>
                    <a:pt x="0" y="177"/>
                    <a:pt x="0" y="177"/>
                    <a:pt x="0" y="177"/>
                  </a:cubicBezTo>
                  <a:cubicBezTo>
                    <a:pt x="0" y="174"/>
                    <a:pt x="2" y="172"/>
                    <a:pt x="5" y="172"/>
                  </a:cubicBezTo>
                  <a:cubicBezTo>
                    <a:pt x="24" y="172"/>
                    <a:pt x="24" y="172"/>
                    <a:pt x="24" y="172"/>
                  </a:cubicBezTo>
                  <a:cubicBezTo>
                    <a:pt x="24" y="99"/>
                    <a:pt x="24" y="99"/>
                    <a:pt x="24" y="99"/>
                  </a:cubicBezTo>
                  <a:cubicBezTo>
                    <a:pt x="24" y="79"/>
                    <a:pt x="40" y="62"/>
                    <a:pt x="61" y="62"/>
                  </a:cubicBezTo>
                  <a:cubicBezTo>
                    <a:pt x="68" y="62"/>
                    <a:pt x="68" y="62"/>
                    <a:pt x="68" y="62"/>
                  </a:cubicBezTo>
                  <a:cubicBezTo>
                    <a:pt x="68" y="20"/>
                    <a:pt x="68" y="20"/>
                    <a:pt x="68" y="20"/>
                  </a:cubicBezTo>
                  <a:cubicBezTo>
                    <a:pt x="285" y="20"/>
                    <a:pt x="285" y="20"/>
                    <a:pt x="285" y="20"/>
                  </a:cubicBezTo>
                  <a:cubicBezTo>
                    <a:pt x="285" y="107"/>
                    <a:pt x="285" y="107"/>
                    <a:pt x="285" y="107"/>
                  </a:cubicBezTo>
                  <a:cubicBezTo>
                    <a:pt x="288" y="107"/>
                    <a:pt x="288" y="107"/>
                    <a:pt x="288" y="107"/>
                  </a:cubicBezTo>
                  <a:cubicBezTo>
                    <a:pt x="303" y="107"/>
                    <a:pt x="315" y="119"/>
                    <a:pt x="315" y="134"/>
                  </a:cubicBezTo>
                  <a:cubicBezTo>
                    <a:pt x="315" y="172"/>
                    <a:pt x="315" y="172"/>
                    <a:pt x="315" y="172"/>
                  </a:cubicBezTo>
                  <a:lnTo>
                    <a:pt x="327" y="172"/>
                  </a:lnTo>
                  <a:close/>
                  <a:moveTo>
                    <a:pt x="264" y="14"/>
                  </a:moveTo>
                  <a:cubicBezTo>
                    <a:pt x="88" y="14"/>
                    <a:pt x="88" y="14"/>
                    <a:pt x="88" y="14"/>
                  </a:cubicBezTo>
                  <a:cubicBezTo>
                    <a:pt x="92" y="3"/>
                    <a:pt x="92" y="3"/>
                    <a:pt x="92" y="3"/>
                  </a:cubicBezTo>
                  <a:cubicBezTo>
                    <a:pt x="93" y="1"/>
                    <a:pt x="95" y="0"/>
                    <a:pt x="97" y="0"/>
                  </a:cubicBezTo>
                  <a:cubicBezTo>
                    <a:pt x="255" y="0"/>
                    <a:pt x="255" y="0"/>
                    <a:pt x="255" y="0"/>
                  </a:cubicBezTo>
                  <a:cubicBezTo>
                    <a:pt x="257" y="0"/>
                    <a:pt x="259" y="1"/>
                    <a:pt x="260" y="3"/>
                  </a:cubicBezTo>
                  <a:lnTo>
                    <a:pt x="264" y="14"/>
                  </a:lnTo>
                  <a:close/>
                </a:path>
              </a:pathLst>
            </a:custGeom>
            <a:solidFill>
              <a:srgbClr val="11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srgbClr val="114664"/>
                </a:solidFill>
                <a:latin typeface="Arial"/>
              </a:endParaRPr>
            </a:p>
          </p:txBody>
        </p:sp>
        <p:sp>
          <p:nvSpPr>
            <p:cNvPr id="215" name="Line 134">
              <a:extLst>
                <a:ext uri="{FF2B5EF4-FFF2-40B4-BE49-F238E27FC236}">
                  <a16:creationId xmlns:a16="http://schemas.microsoft.com/office/drawing/2014/main" id="{7B81D5A6-3043-4AE4-AC89-10BB41035FBA}"/>
                </a:ext>
              </a:extLst>
            </p:cNvPr>
            <p:cNvSpPr>
              <a:spLocks noChangeShapeType="1"/>
            </p:cNvSpPr>
            <p:nvPr/>
          </p:nvSpPr>
          <p:spPr bwMode="auto">
            <a:xfrm>
              <a:off x="8488363" y="1139593"/>
              <a:ext cx="2601913" cy="0"/>
            </a:xfrm>
            <a:prstGeom prst="line">
              <a:avLst/>
            </a:prstGeom>
            <a:noFill/>
            <a:ln w="9525" cap="flat">
              <a:solidFill>
                <a:srgbClr val="114664"/>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srgbClr val="114664"/>
                </a:solidFill>
                <a:latin typeface="Arial"/>
              </a:endParaRPr>
            </a:p>
          </p:txBody>
        </p:sp>
        <p:sp>
          <p:nvSpPr>
            <p:cNvPr id="216" name="Line 135">
              <a:extLst>
                <a:ext uri="{FF2B5EF4-FFF2-40B4-BE49-F238E27FC236}">
                  <a16:creationId xmlns:a16="http://schemas.microsoft.com/office/drawing/2014/main" id="{CDD8FA5B-90EC-4753-9681-C06D2BB45E77}"/>
                </a:ext>
              </a:extLst>
            </p:cNvPr>
            <p:cNvSpPr>
              <a:spLocks noChangeShapeType="1"/>
            </p:cNvSpPr>
            <p:nvPr/>
          </p:nvSpPr>
          <p:spPr bwMode="auto">
            <a:xfrm>
              <a:off x="8488363" y="2295293"/>
              <a:ext cx="2601913" cy="0"/>
            </a:xfrm>
            <a:prstGeom prst="line">
              <a:avLst/>
            </a:prstGeom>
            <a:noFill/>
            <a:ln w="9525" cap="flat">
              <a:solidFill>
                <a:srgbClr val="114664"/>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srgbClr val="114664"/>
                </a:solidFill>
                <a:latin typeface="Arial"/>
              </a:endParaRPr>
            </a:p>
          </p:txBody>
        </p:sp>
        <p:sp>
          <p:nvSpPr>
            <p:cNvPr id="217" name="Line 136">
              <a:extLst>
                <a:ext uri="{FF2B5EF4-FFF2-40B4-BE49-F238E27FC236}">
                  <a16:creationId xmlns:a16="http://schemas.microsoft.com/office/drawing/2014/main" id="{9A4DD45F-26CD-42B5-AED2-686F2B68DE63}"/>
                </a:ext>
              </a:extLst>
            </p:cNvPr>
            <p:cNvSpPr>
              <a:spLocks noChangeShapeType="1"/>
            </p:cNvSpPr>
            <p:nvPr/>
          </p:nvSpPr>
          <p:spPr bwMode="auto">
            <a:xfrm>
              <a:off x="8488363" y="5493087"/>
              <a:ext cx="2601913" cy="0"/>
            </a:xfrm>
            <a:prstGeom prst="line">
              <a:avLst/>
            </a:prstGeom>
            <a:noFill/>
            <a:ln w="9525" cap="flat">
              <a:solidFill>
                <a:srgbClr val="114664"/>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srgbClr val="114664"/>
                </a:solidFill>
                <a:latin typeface="Arial"/>
              </a:endParaRPr>
            </a:p>
          </p:txBody>
        </p:sp>
        <p:sp>
          <p:nvSpPr>
            <p:cNvPr id="218" name="Line 137">
              <a:extLst>
                <a:ext uri="{FF2B5EF4-FFF2-40B4-BE49-F238E27FC236}">
                  <a16:creationId xmlns:a16="http://schemas.microsoft.com/office/drawing/2014/main" id="{AD264DD5-1015-46CD-BE0A-B4B325008DCA}"/>
                </a:ext>
              </a:extLst>
            </p:cNvPr>
            <p:cNvSpPr>
              <a:spLocks noChangeShapeType="1"/>
            </p:cNvSpPr>
            <p:nvPr/>
          </p:nvSpPr>
          <p:spPr bwMode="auto">
            <a:xfrm>
              <a:off x="8488363" y="3693434"/>
              <a:ext cx="2601913" cy="0"/>
            </a:xfrm>
            <a:prstGeom prst="line">
              <a:avLst/>
            </a:prstGeom>
            <a:noFill/>
            <a:ln w="9525" cap="flat">
              <a:solidFill>
                <a:srgbClr val="114664"/>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srgbClr val="114664"/>
                </a:solidFill>
                <a:latin typeface="Arial"/>
              </a:endParaRPr>
            </a:p>
          </p:txBody>
        </p:sp>
        <p:sp>
          <p:nvSpPr>
            <p:cNvPr id="219" name="Rectangle 218">
              <a:extLst>
                <a:ext uri="{FF2B5EF4-FFF2-40B4-BE49-F238E27FC236}">
                  <a16:creationId xmlns:a16="http://schemas.microsoft.com/office/drawing/2014/main" id="{2BCBF496-3AA1-480C-870E-AC7EEAF6EF04}"/>
                </a:ext>
              </a:extLst>
            </p:cNvPr>
            <p:cNvSpPr/>
            <p:nvPr/>
          </p:nvSpPr>
          <p:spPr>
            <a:xfrm>
              <a:off x="8414750" y="1196752"/>
              <a:ext cx="2640274" cy="1080637"/>
            </a:xfrm>
            <a:prstGeom prst="rect">
              <a:avLst/>
            </a:prstGeom>
          </p:spPr>
          <p:txBody>
            <a:bodyPr wrap="square">
              <a:spAutoFit/>
            </a:bodyPr>
            <a:lstStyle/>
            <a:p>
              <a:pPr algn="ctr" eaLnBrk="0" fontAlgn="base" hangingPunct="0">
                <a:lnSpc>
                  <a:spcPts val="1425"/>
                </a:lnSpc>
              </a:pPr>
              <a:r>
                <a:rPr lang="en-GB" sz="1350">
                  <a:solidFill>
                    <a:srgbClr val="114664"/>
                  </a:solidFill>
                  <a:latin typeface="Franklin Gothic Demi" panose="020B0703020102020204" pitchFamily="34" charset="0"/>
                </a:rPr>
                <a:t>ONE OF THE</a:t>
              </a:r>
            </a:p>
            <a:p>
              <a:pPr algn="ctr" eaLnBrk="0" fontAlgn="base" hangingPunct="0">
                <a:lnSpc>
                  <a:spcPts val="1425"/>
                </a:lnSpc>
              </a:pPr>
              <a:r>
                <a:rPr lang="en-GB" sz="1350">
                  <a:solidFill>
                    <a:srgbClr val="114664"/>
                  </a:solidFill>
                  <a:latin typeface="Franklin Gothic Demi" panose="020B0703020102020204" pitchFamily="34" charset="0"/>
                </a:rPr>
                <a:t>LARGEST PRODUCERS </a:t>
              </a:r>
            </a:p>
            <a:p>
              <a:pPr algn="ctr" eaLnBrk="0" fontAlgn="base" hangingPunct="0">
                <a:lnSpc>
                  <a:spcPts val="1425"/>
                </a:lnSpc>
              </a:pPr>
              <a:r>
                <a:rPr lang="en-GB" sz="1350">
                  <a:solidFill>
                    <a:srgbClr val="114664"/>
                  </a:solidFill>
                  <a:latin typeface="Franklin Gothic Demi" panose="020B0703020102020204" pitchFamily="34" charset="0"/>
                </a:rPr>
                <a:t>OF BIOLOGICS </a:t>
              </a:r>
            </a:p>
            <a:p>
              <a:pPr algn="ctr" eaLnBrk="0" fontAlgn="base" hangingPunct="0">
                <a:lnSpc>
                  <a:spcPts val="1425"/>
                </a:lnSpc>
              </a:pPr>
              <a:r>
                <a:rPr lang="en-GB" sz="1350">
                  <a:solidFill>
                    <a:srgbClr val="114664"/>
                  </a:solidFill>
                  <a:latin typeface="Franklin Gothic Demi" panose="020B0703020102020204" pitchFamily="34" charset="0"/>
                </a:rPr>
                <a:t>IN BIOTECH</a:t>
              </a:r>
            </a:p>
          </p:txBody>
        </p:sp>
        <p:sp>
          <p:nvSpPr>
            <p:cNvPr id="220" name="Rectangle 219">
              <a:extLst>
                <a:ext uri="{FF2B5EF4-FFF2-40B4-BE49-F238E27FC236}">
                  <a16:creationId xmlns:a16="http://schemas.microsoft.com/office/drawing/2014/main" id="{EF481EB7-3ADE-4EBE-9A62-C0B45EC1BC93}"/>
                </a:ext>
              </a:extLst>
            </p:cNvPr>
            <p:cNvSpPr/>
            <p:nvPr/>
          </p:nvSpPr>
          <p:spPr>
            <a:xfrm>
              <a:off x="8572194" y="2750184"/>
              <a:ext cx="2434257" cy="841256"/>
            </a:xfrm>
            <a:prstGeom prst="rect">
              <a:avLst/>
            </a:prstGeom>
          </p:spPr>
          <p:txBody>
            <a:bodyPr wrap="none">
              <a:spAutoFit/>
            </a:bodyPr>
            <a:lstStyle/>
            <a:p>
              <a:pPr algn="ctr">
                <a:lnSpc>
                  <a:spcPts val="1425"/>
                </a:lnSpc>
              </a:pPr>
              <a:r>
                <a:rPr lang="en-GB" sz="3750">
                  <a:solidFill>
                    <a:srgbClr val="114664"/>
                  </a:solidFill>
                  <a:latin typeface="Franklin Gothic Heavy" panose="020B0903020102020204" pitchFamily="34" charset="0"/>
                </a:rPr>
                <a:t>248k L</a:t>
              </a:r>
              <a:endParaRPr lang="en-GB" sz="1350" baseline="100000">
                <a:solidFill>
                  <a:srgbClr val="114664"/>
                </a:solidFill>
                <a:latin typeface="Franklin Gothic Heavy" panose="020B0903020102020204" pitchFamily="34" charset="0"/>
              </a:endParaRPr>
            </a:p>
            <a:p>
              <a:pPr algn="ctr" eaLnBrk="0" fontAlgn="base" hangingPunct="0">
                <a:lnSpc>
                  <a:spcPts val="1425"/>
                </a:lnSpc>
              </a:pPr>
              <a:r>
                <a:rPr lang="en-GB" sz="1350">
                  <a:solidFill>
                    <a:srgbClr val="114664"/>
                  </a:solidFill>
                  <a:latin typeface="Franklin Gothic Demi" panose="020B0703020102020204" pitchFamily="34" charset="0"/>
                </a:rPr>
                <a:t>OF BIOREACTOR</a:t>
              </a:r>
            </a:p>
            <a:p>
              <a:pPr algn="ctr" eaLnBrk="0" fontAlgn="base" hangingPunct="0">
                <a:lnSpc>
                  <a:spcPts val="1425"/>
                </a:lnSpc>
              </a:pPr>
              <a:r>
                <a:rPr lang="en-GB" sz="1350">
                  <a:solidFill>
                    <a:srgbClr val="114664"/>
                  </a:solidFill>
                  <a:latin typeface="Franklin Gothic Demi" panose="020B0703020102020204" pitchFamily="34" charset="0"/>
                </a:rPr>
                <a:t>CAPACITY GLOBALLY</a:t>
              </a:r>
              <a:r>
                <a:rPr lang="en-GB" sz="1350" baseline="58000">
                  <a:solidFill>
                    <a:srgbClr val="114664"/>
                  </a:solidFill>
                  <a:latin typeface="Franklin Gothic Book" panose="020B0503020102020204" pitchFamily="34" charset="0"/>
                </a:rPr>
                <a:t>*</a:t>
              </a:r>
            </a:p>
          </p:txBody>
        </p:sp>
        <p:sp>
          <p:nvSpPr>
            <p:cNvPr id="221" name="Rectangle 220">
              <a:extLst>
                <a:ext uri="{FF2B5EF4-FFF2-40B4-BE49-F238E27FC236}">
                  <a16:creationId xmlns:a16="http://schemas.microsoft.com/office/drawing/2014/main" id="{E79E9DFC-A2FE-4B01-9692-09F505092F18}"/>
                </a:ext>
              </a:extLst>
            </p:cNvPr>
            <p:cNvSpPr/>
            <p:nvPr/>
          </p:nvSpPr>
          <p:spPr>
            <a:xfrm>
              <a:off x="8527906" y="4111115"/>
              <a:ext cx="2522828" cy="1320020"/>
            </a:xfrm>
            <a:prstGeom prst="rect">
              <a:avLst/>
            </a:prstGeom>
          </p:spPr>
          <p:txBody>
            <a:bodyPr wrap="none">
              <a:spAutoFit/>
            </a:bodyPr>
            <a:lstStyle/>
            <a:p>
              <a:pPr algn="ctr">
                <a:lnSpc>
                  <a:spcPts val="1425"/>
                </a:lnSpc>
              </a:pPr>
              <a:r>
                <a:rPr lang="en-GB" sz="3750">
                  <a:solidFill>
                    <a:srgbClr val="114664"/>
                  </a:solidFill>
                  <a:latin typeface="Franklin Gothic Heavy" panose="020B0903020102020204" pitchFamily="34" charset="0"/>
                </a:rPr>
                <a:t>2</a:t>
              </a:r>
            </a:p>
            <a:p>
              <a:pPr algn="ctr" eaLnBrk="0" fontAlgn="base" hangingPunct="0">
                <a:lnSpc>
                  <a:spcPts val="1425"/>
                </a:lnSpc>
              </a:pPr>
              <a:r>
                <a:rPr lang="en-GB" sz="1350">
                  <a:solidFill>
                    <a:srgbClr val="114664"/>
                  </a:solidFill>
                  <a:latin typeface="Franklin Gothic Demi" panose="020B0703020102020204" pitchFamily="34" charset="0"/>
                </a:rPr>
                <a:t>MANUFACTURING</a:t>
              </a:r>
            </a:p>
            <a:p>
              <a:pPr algn="ctr" eaLnBrk="0" fontAlgn="base" hangingPunct="0">
                <a:lnSpc>
                  <a:spcPts val="1425"/>
                </a:lnSpc>
              </a:pPr>
              <a:r>
                <a:rPr lang="en-GB" sz="1350">
                  <a:solidFill>
                    <a:srgbClr val="114664"/>
                  </a:solidFill>
                  <a:latin typeface="Franklin Gothic Demi" panose="020B0703020102020204" pitchFamily="34" charset="0"/>
                </a:rPr>
                <a:t>SITES</a:t>
              </a:r>
            </a:p>
            <a:p>
              <a:pPr algn="ctr" eaLnBrk="0" fontAlgn="base" hangingPunct="0">
                <a:lnSpc>
                  <a:spcPts val="1350"/>
                </a:lnSpc>
              </a:pPr>
              <a:r>
                <a:rPr lang="en-GB" sz="1350">
                  <a:solidFill>
                    <a:srgbClr val="114664"/>
                  </a:solidFill>
                  <a:latin typeface="Franklin Gothic Book" panose="020B0503020102020204" pitchFamily="34" charset="0"/>
                </a:rPr>
                <a:t>North Carolina, U.S.</a:t>
              </a:r>
            </a:p>
            <a:p>
              <a:pPr algn="ctr" eaLnBrk="0" fontAlgn="base" hangingPunct="0">
                <a:lnSpc>
                  <a:spcPts val="1350"/>
                </a:lnSpc>
              </a:pPr>
              <a:r>
                <a:rPr lang="en-GB" sz="1350">
                  <a:solidFill>
                    <a:srgbClr val="114664"/>
                  </a:solidFill>
                  <a:latin typeface="Franklin Gothic Book" panose="020B0503020102020204" pitchFamily="34" charset="0"/>
                </a:rPr>
                <a:t>Solothurn, Switzerland</a:t>
              </a:r>
              <a:r>
                <a:rPr lang="en-GB" sz="1350" baseline="30000">
                  <a:solidFill>
                    <a:srgbClr val="114664"/>
                  </a:solidFill>
                  <a:latin typeface="Franklin Gothic Book" panose="020B0503020102020204" pitchFamily="34" charset="0"/>
                </a:rPr>
                <a:t>#</a:t>
              </a:r>
            </a:p>
          </p:txBody>
        </p:sp>
        <p:sp>
          <p:nvSpPr>
            <p:cNvPr id="225" name="Rectangle 224">
              <a:extLst>
                <a:ext uri="{FF2B5EF4-FFF2-40B4-BE49-F238E27FC236}">
                  <a16:creationId xmlns:a16="http://schemas.microsoft.com/office/drawing/2014/main" id="{6A8F38C8-E335-4849-82F1-1515E273F40F}"/>
                </a:ext>
              </a:extLst>
            </p:cNvPr>
            <p:cNvSpPr/>
            <p:nvPr/>
          </p:nvSpPr>
          <p:spPr>
            <a:xfrm>
              <a:off x="8235047" y="5638831"/>
              <a:ext cx="3490698" cy="533480"/>
            </a:xfrm>
            <a:prstGeom prst="rect">
              <a:avLst/>
            </a:prstGeom>
          </p:spPr>
          <p:txBody>
            <a:bodyPr wrap="none">
              <a:spAutoFit/>
            </a:bodyPr>
            <a:lstStyle/>
            <a:p>
              <a:pPr eaLnBrk="0" fontAlgn="base" hangingPunct="0">
                <a:lnSpc>
                  <a:spcPts val="750"/>
                </a:lnSpc>
                <a:spcBef>
                  <a:spcPct val="0"/>
                </a:spcBef>
                <a:spcAft>
                  <a:spcPct val="0"/>
                </a:spcAft>
              </a:pPr>
              <a:r>
                <a:rPr lang="en-GB" sz="675">
                  <a:solidFill>
                    <a:srgbClr val="114664"/>
                  </a:solidFill>
                  <a:latin typeface="Franklin Gothic Book" panose="020B0503020102020204" pitchFamily="34" charset="0"/>
                </a:rPr>
                <a:t>* Includes anticipated capacity of Solothurn, Switzerland, which is </a:t>
              </a:r>
              <a:br>
                <a:rPr lang="en-GB" sz="675">
                  <a:solidFill>
                    <a:srgbClr val="114664"/>
                  </a:solidFill>
                  <a:latin typeface="Franklin Gothic Book" panose="020B0503020102020204" pitchFamily="34" charset="0"/>
                </a:rPr>
              </a:br>
              <a:r>
                <a:rPr lang="en-GB" sz="675">
                  <a:solidFill>
                    <a:srgbClr val="114664"/>
                  </a:solidFill>
                  <a:latin typeface="Franklin Gothic Book" panose="020B0503020102020204" pitchFamily="34" charset="0"/>
                </a:rPr>
                <a:t>expected to be partially operational by the end of 2020.</a:t>
              </a:r>
            </a:p>
            <a:p>
              <a:pPr eaLnBrk="0" fontAlgn="base" hangingPunct="0">
                <a:lnSpc>
                  <a:spcPts val="750"/>
                </a:lnSpc>
                <a:spcBef>
                  <a:spcPct val="0"/>
                </a:spcBef>
                <a:spcAft>
                  <a:spcPct val="0"/>
                </a:spcAft>
              </a:pPr>
              <a:r>
                <a:rPr lang="en-GB" sz="675">
                  <a:solidFill>
                    <a:srgbClr val="114664"/>
                  </a:solidFill>
                  <a:latin typeface="Franklin Gothic Book" panose="020B0503020102020204" pitchFamily="34" charset="0"/>
                </a:rPr>
                <a:t># Expected to be partially operational by the end of 2020. </a:t>
              </a:r>
            </a:p>
          </p:txBody>
        </p:sp>
      </p:grpSp>
      <p:sp>
        <p:nvSpPr>
          <p:cNvPr id="31" name="Freeform 5">
            <a:extLst>
              <a:ext uri="{FF2B5EF4-FFF2-40B4-BE49-F238E27FC236}">
                <a16:creationId xmlns:a16="http://schemas.microsoft.com/office/drawing/2014/main" id="{B1924BD6-43C3-4F90-B4FD-3DE5E0DD1B19}"/>
              </a:ext>
            </a:extLst>
          </p:cNvPr>
          <p:cNvSpPr>
            <a:spLocks/>
          </p:cNvSpPr>
          <p:nvPr/>
        </p:nvSpPr>
        <p:spPr bwMode="auto">
          <a:xfrm>
            <a:off x="4564002" y="1697832"/>
            <a:ext cx="3063996" cy="3064166"/>
          </a:xfrm>
          <a:prstGeom prst="ellipse">
            <a:avLst/>
          </a:prstGeom>
          <a:gradFill>
            <a:gsLst>
              <a:gs pos="80000">
                <a:srgbClr val="9DCF7B"/>
              </a:gs>
              <a:gs pos="33000">
                <a:srgbClr val="1C5A7D"/>
              </a:gs>
              <a:gs pos="66000">
                <a:srgbClr val="22B351"/>
              </a:gs>
            </a:gsLst>
            <a:lin ang="18900000" scaled="0"/>
          </a:gradFill>
          <a:ln>
            <a:noFill/>
          </a:ln>
        </p:spPr>
        <p:txBody>
          <a:bodyPr vert="horz" wrap="none" lIns="68580" tIns="34290" rIns="68580" bIns="34290" numCol="1" anchor="ctr" anchorCtr="0" compatLnSpc="1">
            <a:prstTxWarp prst="textNoShape">
              <a:avLst/>
            </a:prstTxWarp>
          </a:bodyPr>
          <a:lstStyle/>
          <a:p>
            <a:pPr algn="ctr">
              <a:lnSpc>
                <a:spcPts val="1800"/>
              </a:lnSpc>
            </a:pPr>
            <a:r>
              <a:rPr lang="en-GB">
                <a:solidFill>
                  <a:srgbClr val="FFFFFF"/>
                </a:solidFill>
                <a:latin typeface="Franklin Gothic Book" panose="020B0503020102020204" pitchFamily="34" charset="0"/>
              </a:rPr>
              <a:t>Working to bring </a:t>
            </a:r>
          </a:p>
          <a:p>
            <a:pPr algn="ctr">
              <a:lnSpc>
                <a:spcPts val="1800"/>
              </a:lnSpc>
            </a:pPr>
            <a:r>
              <a:rPr lang="en-GB">
                <a:solidFill>
                  <a:srgbClr val="FFFFFF"/>
                </a:solidFill>
                <a:latin typeface="Franklin Gothic Book" panose="020B0503020102020204" pitchFamily="34" charset="0"/>
              </a:rPr>
              <a:t>our high-quality</a:t>
            </a:r>
          </a:p>
          <a:p>
            <a:pPr algn="ctr" eaLnBrk="0" fontAlgn="base" hangingPunct="0">
              <a:lnSpc>
                <a:spcPts val="2700"/>
              </a:lnSpc>
              <a:spcBef>
                <a:spcPct val="0"/>
              </a:spcBef>
              <a:spcAft>
                <a:spcPct val="0"/>
              </a:spcAft>
            </a:pPr>
            <a:r>
              <a:rPr lang="en-GB" sz="2400">
                <a:solidFill>
                  <a:srgbClr val="FFFFFF"/>
                </a:solidFill>
                <a:latin typeface="Franklin Gothic Heavy" panose="020B0903020102020204" pitchFamily="34" charset="0"/>
              </a:rPr>
              <a:t>MEDICINES</a:t>
            </a:r>
          </a:p>
          <a:p>
            <a:pPr algn="ctr" eaLnBrk="0" fontAlgn="base" hangingPunct="0">
              <a:lnSpc>
                <a:spcPts val="2400"/>
              </a:lnSpc>
              <a:spcBef>
                <a:spcPct val="0"/>
              </a:spcBef>
              <a:spcAft>
                <a:spcPct val="0"/>
              </a:spcAft>
            </a:pPr>
            <a:r>
              <a:rPr lang="en-GB" sz="2400">
                <a:solidFill>
                  <a:srgbClr val="FFFFFF"/>
                </a:solidFill>
                <a:latin typeface="Franklin Gothic Heavy" panose="020B0903020102020204" pitchFamily="34" charset="0"/>
              </a:rPr>
              <a:t>TO MARKET</a:t>
            </a:r>
          </a:p>
        </p:txBody>
      </p:sp>
    </p:spTree>
    <p:extLst>
      <p:ext uri="{BB962C8B-B14F-4D97-AF65-F5344CB8AC3E}">
        <p14:creationId xmlns:p14="http://schemas.microsoft.com/office/powerpoint/2010/main" val="1942966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750"/>
                                        <p:tgtEl>
                                          <p:spTgt spid="226"/>
                                        </p:tgtEl>
                                      </p:cBhvr>
                                    </p:animEffect>
                                  </p:childTnLst>
                                </p:cTn>
                              </p:par>
                              <p:par>
                                <p:cTn id="8" presetID="10"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9B8323-8124-4A3D-8843-17DD655670E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52"/>
          <a:stretch/>
        </p:blipFill>
        <p:spPr>
          <a:xfrm>
            <a:off x="1524000" y="857250"/>
            <a:ext cx="9144000" cy="4105656"/>
          </a:xfrm>
          <a:prstGeom prst="rect">
            <a:avLst/>
          </a:prstGeom>
        </p:spPr>
      </p:pic>
      <p:sp>
        <p:nvSpPr>
          <p:cNvPr id="8" name="Freeform 5">
            <a:extLst>
              <a:ext uri="{FF2B5EF4-FFF2-40B4-BE49-F238E27FC236}">
                <a16:creationId xmlns:a16="http://schemas.microsoft.com/office/drawing/2014/main" id="{2AA55411-1D3E-4BB2-81BA-07E39DDCBA80}"/>
              </a:ext>
            </a:extLst>
          </p:cNvPr>
          <p:cNvSpPr>
            <a:spLocks/>
          </p:cNvSpPr>
          <p:nvPr/>
        </p:nvSpPr>
        <p:spPr bwMode="auto">
          <a:xfrm>
            <a:off x="4564002" y="1697832"/>
            <a:ext cx="3063996" cy="3064166"/>
          </a:xfrm>
          <a:prstGeom prst="ellipse">
            <a:avLst/>
          </a:prstGeom>
          <a:gradFill>
            <a:gsLst>
              <a:gs pos="80000">
                <a:srgbClr val="9DCF7B"/>
              </a:gs>
              <a:gs pos="33000">
                <a:srgbClr val="1C5A7D"/>
              </a:gs>
              <a:gs pos="66000">
                <a:srgbClr val="22B351"/>
              </a:gs>
            </a:gsLst>
            <a:lin ang="18900000" scaled="0"/>
          </a:gradFill>
          <a:ln>
            <a:noFill/>
          </a:ln>
        </p:spPr>
        <p:txBody>
          <a:bodyPr vert="horz" wrap="none" lIns="68580" tIns="34290" rIns="68580" bIns="34290" numCol="1" anchor="ctr" anchorCtr="0" compatLnSpc="1">
            <a:prstTxWarp prst="textNoShape">
              <a:avLst/>
            </a:prstTxWarp>
          </a:bodyPr>
          <a:lstStyle/>
          <a:p>
            <a:pPr algn="ctr" eaLnBrk="0" fontAlgn="base" hangingPunct="0">
              <a:lnSpc>
                <a:spcPts val="2400"/>
              </a:lnSpc>
              <a:spcBef>
                <a:spcPct val="0"/>
              </a:spcBef>
              <a:spcAft>
                <a:spcPct val="0"/>
              </a:spcAft>
            </a:pPr>
            <a:r>
              <a:rPr lang="en-GB" sz="2400">
                <a:solidFill>
                  <a:srgbClr val="FFFFFF"/>
                </a:solidFill>
                <a:latin typeface="Franklin Gothic Heavy" panose="020B0903020102020204" pitchFamily="34" charset="0"/>
              </a:rPr>
              <a:t>COMMITTED</a:t>
            </a:r>
          </a:p>
          <a:p>
            <a:pPr algn="ctr">
              <a:lnSpc>
                <a:spcPts val="1800"/>
              </a:lnSpc>
            </a:pPr>
            <a:r>
              <a:rPr lang="en-GB">
                <a:solidFill>
                  <a:srgbClr val="FFFFFF"/>
                </a:solidFill>
                <a:latin typeface="Franklin Gothic Book" panose="020B0503020102020204" pitchFamily="34" charset="0"/>
              </a:rPr>
              <a:t>to our employees,</a:t>
            </a:r>
          </a:p>
          <a:p>
            <a:pPr algn="ctr">
              <a:lnSpc>
                <a:spcPts val="1800"/>
              </a:lnSpc>
            </a:pPr>
            <a:r>
              <a:rPr lang="en-GB">
                <a:solidFill>
                  <a:srgbClr val="FFFFFF"/>
                </a:solidFill>
                <a:latin typeface="Franklin Gothic Book" panose="020B0503020102020204" pitchFamily="34" charset="0"/>
              </a:rPr>
              <a:t>diversity and inclusion,</a:t>
            </a:r>
          </a:p>
          <a:p>
            <a:pPr algn="ctr">
              <a:lnSpc>
                <a:spcPts val="1800"/>
              </a:lnSpc>
            </a:pPr>
            <a:r>
              <a:rPr lang="en-GB">
                <a:solidFill>
                  <a:srgbClr val="FFFFFF"/>
                </a:solidFill>
                <a:latin typeface="Franklin Gothic Book" panose="020B0503020102020204" pitchFamily="34" charset="0"/>
              </a:rPr>
              <a:t>and environmental</a:t>
            </a:r>
          </a:p>
          <a:p>
            <a:pPr algn="ctr">
              <a:lnSpc>
                <a:spcPts val="1800"/>
              </a:lnSpc>
            </a:pPr>
            <a:r>
              <a:rPr lang="en-GB">
                <a:solidFill>
                  <a:srgbClr val="FFFFFF"/>
                </a:solidFill>
                <a:latin typeface="Franklin Gothic Book" panose="020B0503020102020204" pitchFamily="34" charset="0"/>
              </a:rPr>
              <a:t>sustainability</a:t>
            </a:r>
          </a:p>
        </p:txBody>
      </p:sp>
      <p:grpSp>
        <p:nvGrpSpPr>
          <p:cNvPr id="16250" name="Group 16249">
            <a:extLst>
              <a:ext uri="{FF2B5EF4-FFF2-40B4-BE49-F238E27FC236}">
                <a16:creationId xmlns:a16="http://schemas.microsoft.com/office/drawing/2014/main" id="{09D72CBD-463E-494A-92BC-6322DD2622D8}"/>
              </a:ext>
            </a:extLst>
          </p:cNvPr>
          <p:cNvGrpSpPr/>
          <p:nvPr/>
        </p:nvGrpSpPr>
        <p:grpSpPr>
          <a:xfrm>
            <a:off x="7604530" y="1343026"/>
            <a:ext cx="2237177" cy="3516651"/>
            <a:chOff x="8107373" y="647700"/>
            <a:chExt cx="2982903" cy="4688867"/>
          </a:xfrm>
        </p:grpSpPr>
        <p:sp>
          <p:nvSpPr>
            <p:cNvPr id="30" name="Rectangle 29">
              <a:extLst>
                <a:ext uri="{FF2B5EF4-FFF2-40B4-BE49-F238E27FC236}">
                  <a16:creationId xmlns:a16="http://schemas.microsoft.com/office/drawing/2014/main" id="{60042DBF-55BB-4A95-8D13-9D55DFAAA7F0}"/>
                </a:ext>
              </a:extLst>
            </p:cNvPr>
            <p:cNvSpPr/>
            <p:nvPr/>
          </p:nvSpPr>
          <p:spPr>
            <a:xfrm>
              <a:off x="8107373" y="2741134"/>
              <a:ext cx="2009269" cy="1320020"/>
            </a:xfrm>
            <a:prstGeom prst="rect">
              <a:avLst/>
            </a:prstGeom>
          </p:spPr>
          <p:txBody>
            <a:bodyPr wrap="none">
              <a:spAutoFit/>
            </a:bodyPr>
            <a:lstStyle/>
            <a:p>
              <a:pPr algn="ctr">
                <a:lnSpc>
                  <a:spcPts val="1425"/>
                </a:lnSpc>
              </a:pPr>
              <a:r>
                <a:rPr lang="en-GB" sz="3750">
                  <a:solidFill>
                    <a:srgbClr val="114664"/>
                  </a:solidFill>
                  <a:latin typeface="Franklin Gothic Heavy" panose="020B0903020102020204" pitchFamily="34" charset="0"/>
                </a:rPr>
                <a:t>~70%</a:t>
              </a:r>
            </a:p>
            <a:p>
              <a:pPr algn="ctr" eaLnBrk="0" fontAlgn="base" hangingPunct="0">
                <a:lnSpc>
                  <a:spcPts val="1425"/>
                </a:lnSpc>
              </a:pPr>
              <a:r>
                <a:rPr lang="en-GB" sz="1350">
                  <a:solidFill>
                    <a:srgbClr val="114664"/>
                  </a:solidFill>
                  <a:latin typeface="Franklin Gothic Demi" panose="020B0703020102020204" pitchFamily="34" charset="0"/>
                </a:rPr>
                <a:t>REDUCTION IN</a:t>
              </a:r>
            </a:p>
            <a:p>
              <a:pPr algn="ctr" eaLnBrk="0" fontAlgn="base" hangingPunct="0">
                <a:lnSpc>
                  <a:spcPts val="1425"/>
                </a:lnSpc>
              </a:pPr>
              <a:r>
                <a:rPr lang="en-GB" sz="1350">
                  <a:solidFill>
                    <a:srgbClr val="114664"/>
                  </a:solidFill>
                  <a:latin typeface="Franklin Gothic Demi" panose="020B0703020102020204" pitchFamily="34" charset="0"/>
                </a:rPr>
                <a:t>POTABLE WATER </a:t>
              </a:r>
            </a:p>
            <a:p>
              <a:pPr algn="ctr" eaLnBrk="0" fontAlgn="base" hangingPunct="0">
                <a:lnSpc>
                  <a:spcPts val="1425"/>
                </a:lnSpc>
              </a:pPr>
              <a:r>
                <a:rPr lang="en-GB" sz="1350">
                  <a:solidFill>
                    <a:srgbClr val="114664"/>
                  </a:solidFill>
                  <a:latin typeface="Franklin Gothic Demi" panose="020B0703020102020204" pitchFamily="34" charset="0"/>
                </a:rPr>
                <a:t>INTENSITY </a:t>
              </a:r>
            </a:p>
            <a:p>
              <a:pPr algn="ctr" eaLnBrk="0" fontAlgn="base" hangingPunct="0">
                <a:lnSpc>
                  <a:spcPts val="1425"/>
                </a:lnSpc>
              </a:pPr>
              <a:r>
                <a:rPr lang="en-GB" sz="1350">
                  <a:solidFill>
                    <a:srgbClr val="114664"/>
                  </a:solidFill>
                  <a:latin typeface="Franklin Gothic Demi" panose="020B0703020102020204" pitchFamily="34" charset="0"/>
                </a:rPr>
                <a:t>IN 2018**</a:t>
              </a:r>
            </a:p>
          </p:txBody>
        </p:sp>
        <p:sp>
          <p:nvSpPr>
            <p:cNvPr id="31" name="Rectangle 30">
              <a:extLst>
                <a:ext uri="{FF2B5EF4-FFF2-40B4-BE49-F238E27FC236}">
                  <a16:creationId xmlns:a16="http://schemas.microsoft.com/office/drawing/2014/main" id="{E3E7F5B8-D1F6-4908-B6A7-E9FD81A0C1CA}"/>
                </a:ext>
              </a:extLst>
            </p:cNvPr>
            <p:cNvSpPr/>
            <p:nvPr/>
          </p:nvSpPr>
          <p:spPr>
            <a:xfrm>
              <a:off x="8650768" y="4495311"/>
              <a:ext cx="2371504" cy="841256"/>
            </a:xfrm>
            <a:prstGeom prst="rect">
              <a:avLst/>
            </a:prstGeom>
          </p:spPr>
          <p:txBody>
            <a:bodyPr wrap="none">
              <a:spAutoFit/>
            </a:bodyPr>
            <a:lstStyle/>
            <a:p>
              <a:pPr algn="ctr">
                <a:lnSpc>
                  <a:spcPts val="1425"/>
                </a:lnSpc>
              </a:pPr>
              <a:r>
                <a:rPr lang="en-GB" sz="3750">
                  <a:solidFill>
                    <a:srgbClr val="114664"/>
                  </a:solidFill>
                  <a:latin typeface="Franklin Gothic Heavy" panose="020B0903020102020204" pitchFamily="34" charset="0"/>
                </a:rPr>
                <a:t>100%</a:t>
              </a:r>
            </a:p>
            <a:p>
              <a:pPr algn="ctr" eaLnBrk="0" fontAlgn="base" hangingPunct="0">
                <a:lnSpc>
                  <a:spcPts val="1425"/>
                </a:lnSpc>
              </a:pPr>
              <a:r>
                <a:rPr lang="en-GB" sz="1350">
                  <a:solidFill>
                    <a:srgbClr val="114664"/>
                  </a:solidFill>
                  <a:latin typeface="Franklin Gothic Demi" panose="020B0703020102020204" pitchFamily="34" charset="0"/>
                </a:rPr>
                <a:t>RENEWABLE POWER</a:t>
              </a:r>
            </a:p>
            <a:p>
              <a:pPr algn="ctr" eaLnBrk="0" fontAlgn="base" hangingPunct="0">
                <a:lnSpc>
                  <a:spcPts val="1425"/>
                </a:lnSpc>
              </a:pPr>
              <a:r>
                <a:rPr lang="en-GB" sz="1350">
                  <a:solidFill>
                    <a:srgbClr val="114664"/>
                  </a:solidFill>
                  <a:latin typeface="Franklin Gothic Demi" panose="020B0703020102020204" pitchFamily="34" charset="0"/>
                </a:rPr>
                <a:t>COMMITMENT</a:t>
              </a:r>
              <a:endParaRPr lang="en-GB" sz="1350">
                <a:solidFill>
                  <a:srgbClr val="114664"/>
                </a:solidFill>
                <a:latin typeface="Franklin Gothic Book" panose="020B0503020102020204" pitchFamily="34" charset="0"/>
              </a:endParaRPr>
            </a:p>
          </p:txBody>
        </p:sp>
        <p:sp>
          <p:nvSpPr>
            <p:cNvPr id="32" name="Rectangle 31">
              <a:extLst>
                <a:ext uri="{FF2B5EF4-FFF2-40B4-BE49-F238E27FC236}">
                  <a16:creationId xmlns:a16="http://schemas.microsoft.com/office/drawing/2014/main" id="{FAA8826F-0E04-4D33-8741-D483BFB52AF7}"/>
                </a:ext>
              </a:extLst>
            </p:cNvPr>
            <p:cNvSpPr/>
            <p:nvPr/>
          </p:nvSpPr>
          <p:spPr>
            <a:xfrm>
              <a:off x="8509825" y="1653790"/>
              <a:ext cx="2558991" cy="601875"/>
            </a:xfrm>
            <a:prstGeom prst="rect">
              <a:avLst/>
            </a:prstGeom>
          </p:spPr>
          <p:txBody>
            <a:bodyPr wrap="none">
              <a:spAutoFit/>
            </a:bodyPr>
            <a:lstStyle/>
            <a:p>
              <a:pPr algn="ctr" eaLnBrk="0" fontAlgn="base" hangingPunct="0">
                <a:lnSpc>
                  <a:spcPts val="1425"/>
                </a:lnSpc>
              </a:pPr>
              <a:r>
                <a:rPr lang="en-GB" sz="1350">
                  <a:solidFill>
                    <a:srgbClr val="114664"/>
                  </a:solidFill>
                  <a:latin typeface="Franklin Gothic Demi" panose="020B0703020102020204" pitchFamily="34" charset="0"/>
                </a:rPr>
                <a:t>CARBON NEUTRAL</a:t>
              </a:r>
            </a:p>
            <a:p>
              <a:pPr algn="ctr" eaLnBrk="0" fontAlgn="base" hangingPunct="0">
                <a:lnSpc>
                  <a:spcPts val="1425"/>
                </a:lnSpc>
              </a:pPr>
              <a:r>
                <a:rPr lang="en-GB" sz="1350">
                  <a:solidFill>
                    <a:srgbClr val="114664"/>
                  </a:solidFill>
                  <a:latin typeface="Franklin Gothic Demi" panose="020B0703020102020204" pitchFamily="34" charset="0"/>
                </a:rPr>
                <a:t>COMPANY SINCE 2014</a:t>
              </a:r>
            </a:p>
          </p:txBody>
        </p:sp>
        <p:sp>
          <p:nvSpPr>
            <p:cNvPr id="761" name="Freeform 571">
              <a:extLst>
                <a:ext uri="{FF2B5EF4-FFF2-40B4-BE49-F238E27FC236}">
                  <a16:creationId xmlns:a16="http://schemas.microsoft.com/office/drawing/2014/main" id="{875B8F63-4B2A-42C3-9107-1B37C9F134EA}"/>
                </a:ext>
              </a:extLst>
            </p:cNvPr>
            <p:cNvSpPr>
              <a:spLocks noEditPoints="1"/>
            </p:cNvSpPr>
            <p:nvPr/>
          </p:nvSpPr>
          <p:spPr bwMode="auto">
            <a:xfrm>
              <a:off x="9355138" y="647700"/>
              <a:ext cx="955675" cy="777875"/>
            </a:xfrm>
            <a:custGeom>
              <a:avLst/>
              <a:gdLst>
                <a:gd name="T0" fmla="*/ 113 w 301"/>
                <a:gd name="T1" fmla="*/ 143 h 245"/>
                <a:gd name="T2" fmla="*/ 84 w 301"/>
                <a:gd name="T3" fmla="*/ 101 h 245"/>
                <a:gd name="T4" fmla="*/ 65 w 301"/>
                <a:gd name="T5" fmla="*/ 58 h 245"/>
                <a:gd name="T6" fmla="*/ 81 w 301"/>
                <a:gd name="T7" fmla="*/ 78 h 245"/>
                <a:gd name="T8" fmla="*/ 64 w 301"/>
                <a:gd name="T9" fmla="*/ 92 h 245"/>
                <a:gd name="T10" fmla="*/ 113 w 301"/>
                <a:gd name="T11" fmla="*/ 13 h 245"/>
                <a:gd name="T12" fmla="*/ 69 w 301"/>
                <a:gd name="T13" fmla="*/ 49 h 245"/>
                <a:gd name="T14" fmla="*/ 125 w 301"/>
                <a:gd name="T15" fmla="*/ 49 h 245"/>
                <a:gd name="T16" fmla="*/ 125 w 301"/>
                <a:gd name="T17" fmla="*/ 19 h 245"/>
                <a:gd name="T18" fmla="*/ 125 w 301"/>
                <a:gd name="T19" fmla="*/ 92 h 245"/>
                <a:gd name="T20" fmla="*/ 89 w 301"/>
                <a:gd name="T21" fmla="*/ 78 h 245"/>
                <a:gd name="T22" fmla="*/ 125 w 301"/>
                <a:gd name="T23" fmla="*/ 58 h 245"/>
                <a:gd name="T24" fmla="*/ 125 w 301"/>
                <a:gd name="T25" fmla="*/ 137 h 245"/>
                <a:gd name="T26" fmla="*/ 125 w 301"/>
                <a:gd name="T27" fmla="*/ 101 h 245"/>
                <a:gd name="T28" fmla="*/ 134 w 301"/>
                <a:gd name="T29" fmla="*/ 101 h 245"/>
                <a:gd name="T30" fmla="*/ 134 w 301"/>
                <a:gd name="T31" fmla="*/ 136 h 245"/>
                <a:gd name="T32" fmla="*/ 134 w 301"/>
                <a:gd name="T33" fmla="*/ 58 h 245"/>
                <a:gd name="T34" fmla="*/ 168 w 301"/>
                <a:gd name="T35" fmla="*/ 78 h 245"/>
                <a:gd name="T36" fmla="*/ 134 w 301"/>
                <a:gd name="T37" fmla="*/ 92 h 245"/>
                <a:gd name="T38" fmla="*/ 134 w 301"/>
                <a:gd name="T39" fmla="*/ 19 h 245"/>
                <a:gd name="T40" fmla="*/ 134 w 301"/>
                <a:gd name="T41" fmla="*/ 49 h 245"/>
                <a:gd name="T42" fmla="*/ 190 w 301"/>
                <a:gd name="T43" fmla="*/ 49 h 245"/>
                <a:gd name="T44" fmla="*/ 144 w 301"/>
                <a:gd name="T45" fmla="*/ 12 h 245"/>
                <a:gd name="T46" fmla="*/ 196 w 301"/>
                <a:gd name="T47" fmla="*/ 78 h 245"/>
                <a:gd name="T48" fmla="*/ 176 w 301"/>
                <a:gd name="T49" fmla="*/ 92 h 245"/>
                <a:gd name="T50" fmla="*/ 175 w 301"/>
                <a:gd name="T51" fmla="*/ 58 h 245"/>
                <a:gd name="T52" fmla="*/ 196 w 301"/>
                <a:gd name="T53" fmla="*/ 78 h 245"/>
                <a:gd name="T54" fmla="*/ 174 w 301"/>
                <a:gd name="T55" fmla="*/ 101 h 245"/>
                <a:gd name="T56" fmla="*/ 143 w 301"/>
                <a:gd name="T57" fmla="*/ 144 h 245"/>
                <a:gd name="T58" fmla="*/ 208 w 301"/>
                <a:gd name="T59" fmla="*/ 78 h 245"/>
                <a:gd name="T60" fmla="*/ 202 w 301"/>
                <a:gd name="T61" fmla="*/ 49 h 245"/>
                <a:gd name="T62" fmla="*/ 129 w 301"/>
                <a:gd name="T63" fmla="*/ 0 h 245"/>
                <a:gd name="T64" fmla="*/ 57 w 301"/>
                <a:gd name="T65" fmla="*/ 49 h 245"/>
                <a:gd name="T66" fmla="*/ 51 w 301"/>
                <a:gd name="T67" fmla="*/ 78 h 245"/>
                <a:gd name="T68" fmla="*/ 297 w 301"/>
                <a:gd name="T69" fmla="*/ 171 h 245"/>
                <a:gd name="T70" fmla="*/ 267 w 301"/>
                <a:gd name="T71" fmla="*/ 167 h 245"/>
                <a:gd name="T72" fmla="*/ 251 w 301"/>
                <a:gd name="T73" fmla="*/ 237 h 245"/>
                <a:gd name="T74" fmla="*/ 281 w 301"/>
                <a:gd name="T75" fmla="*/ 241 h 245"/>
                <a:gd name="T76" fmla="*/ 297 w 301"/>
                <a:gd name="T77" fmla="*/ 171 h 245"/>
                <a:gd name="T78" fmla="*/ 177 w 301"/>
                <a:gd name="T79" fmla="*/ 162 h 245"/>
                <a:gd name="T80" fmla="*/ 122 w 301"/>
                <a:gd name="T81" fmla="*/ 182 h 245"/>
                <a:gd name="T82" fmla="*/ 48 w 301"/>
                <a:gd name="T83" fmla="*/ 185 h 245"/>
                <a:gd name="T84" fmla="*/ 42 w 301"/>
                <a:gd name="T85" fmla="*/ 205 h 245"/>
                <a:gd name="T86" fmla="*/ 73 w 301"/>
                <a:gd name="T87" fmla="*/ 207 h 245"/>
                <a:gd name="T88" fmla="*/ 127 w 301"/>
                <a:gd name="T89" fmla="*/ 208 h 245"/>
                <a:gd name="T90" fmla="*/ 118 w 301"/>
                <a:gd name="T91" fmla="*/ 210 h 245"/>
                <a:gd name="T92" fmla="*/ 76 w 301"/>
                <a:gd name="T93" fmla="*/ 210 h 245"/>
                <a:gd name="T94" fmla="*/ 223 w 301"/>
                <a:gd name="T95" fmla="*/ 220 h 245"/>
                <a:gd name="T96" fmla="*/ 261 w 301"/>
                <a:gd name="T97" fmla="*/ 168 h 245"/>
                <a:gd name="T98" fmla="*/ 68 w 301"/>
                <a:gd name="T99" fmla="*/ 148 h 245"/>
                <a:gd name="T100" fmla="*/ 105 w 301"/>
                <a:gd name="T101" fmla="*/ 177 h 245"/>
                <a:gd name="T102" fmla="*/ 119 w 301"/>
                <a:gd name="T103" fmla="*/ 178 h 245"/>
                <a:gd name="T104" fmla="*/ 73 w 301"/>
                <a:gd name="T105" fmla="*/ 150 h 245"/>
                <a:gd name="T106" fmla="*/ 81 w 301"/>
                <a:gd name="T107" fmla="*/ 179 h 245"/>
                <a:gd name="T108" fmla="*/ 48 w 301"/>
                <a:gd name="T109" fmla="*/ 147 h 245"/>
                <a:gd name="T110" fmla="*/ 40 w 301"/>
                <a:gd name="T111" fmla="*/ 144 h 245"/>
                <a:gd name="T112" fmla="*/ 46 w 301"/>
                <a:gd name="T113" fmla="*/ 157 h 245"/>
                <a:gd name="T114" fmla="*/ 59 w 301"/>
                <a:gd name="T115" fmla="*/ 179 h 245"/>
                <a:gd name="T116" fmla="*/ 71 w 301"/>
                <a:gd name="T117" fmla="*/ 179 h 245"/>
                <a:gd name="T118" fmla="*/ 40 w 301"/>
                <a:gd name="T119" fmla="*/ 160 h 245"/>
                <a:gd name="T120" fmla="*/ 14 w 301"/>
                <a:gd name="T121" fmla="*/ 145 h 245"/>
                <a:gd name="T122" fmla="*/ 8 w 301"/>
                <a:gd name="T123" fmla="*/ 167 h 245"/>
                <a:gd name="T124" fmla="*/ 46 w 301"/>
                <a:gd name="T125" fmla="*/ 18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1" h="245">
                  <a:moveTo>
                    <a:pt x="84" y="101"/>
                  </a:moveTo>
                  <a:cubicBezTo>
                    <a:pt x="89" y="119"/>
                    <a:pt x="100" y="134"/>
                    <a:pt x="113" y="143"/>
                  </a:cubicBezTo>
                  <a:cubicBezTo>
                    <a:pt x="92" y="137"/>
                    <a:pt x="74" y="122"/>
                    <a:pt x="67" y="101"/>
                  </a:cubicBezTo>
                  <a:lnTo>
                    <a:pt x="84" y="101"/>
                  </a:lnTo>
                  <a:close/>
                  <a:moveTo>
                    <a:pt x="63" y="78"/>
                  </a:moveTo>
                  <a:cubicBezTo>
                    <a:pt x="63" y="71"/>
                    <a:pt x="64" y="64"/>
                    <a:pt x="65" y="58"/>
                  </a:cubicBezTo>
                  <a:cubicBezTo>
                    <a:pt x="83" y="58"/>
                    <a:pt x="83" y="58"/>
                    <a:pt x="83" y="58"/>
                  </a:cubicBezTo>
                  <a:cubicBezTo>
                    <a:pt x="81" y="64"/>
                    <a:pt x="81" y="71"/>
                    <a:pt x="81" y="78"/>
                  </a:cubicBezTo>
                  <a:cubicBezTo>
                    <a:pt x="81" y="83"/>
                    <a:pt x="81" y="88"/>
                    <a:pt x="82" y="92"/>
                  </a:cubicBezTo>
                  <a:cubicBezTo>
                    <a:pt x="64" y="92"/>
                    <a:pt x="64" y="92"/>
                    <a:pt x="64" y="92"/>
                  </a:cubicBezTo>
                  <a:cubicBezTo>
                    <a:pt x="63" y="88"/>
                    <a:pt x="63" y="83"/>
                    <a:pt x="63" y="78"/>
                  </a:cubicBezTo>
                  <a:moveTo>
                    <a:pt x="113" y="13"/>
                  </a:moveTo>
                  <a:cubicBezTo>
                    <a:pt x="101" y="21"/>
                    <a:pt x="91" y="33"/>
                    <a:pt x="85" y="49"/>
                  </a:cubicBezTo>
                  <a:cubicBezTo>
                    <a:pt x="69" y="49"/>
                    <a:pt x="69" y="49"/>
                    <a:pt x="69" y="49"/>
                  </a:cubicBezTo>
                  <a:cubicBezTo>
                    <a:pt x="77" y="31"/>
                    <a:pt x="94" y="18"/>
                    <a:pt x="113" y="13"/>
                  </a:cubicBezTo>
                  <a:moveTo>
                    <a:pt x="125" y="49"/>
                  </a:moveTo>
                  <a:cubicBezTo>
                    <a:pt x="95" y="49"/>
                    <a:pt x="95" y="49"/>
                    <a:pt x="95" y="49"/>
                  </a:cubicBezTo>
                  <a:cubicBezTo>
                    <a:pt x="101" y="35"/>
                    <a:pt x="112" y="23"/>
                    <a:pt x="125" y="19"/>
                  </a:cubicBezTo>
                  <a:lnTo>
                    <a:pt x="125" y="49"/>
                  </a:lnTo>
                  <a:close/>
                  <a:moveTo>
                    <a:pt x="125" y="92"/>
                  </a:moveTo>
                  <a:cubicBezTo>
                    <a:pt x="91" y="92"/>
                    <a:pt x="91" y="92"/>
                    <a:pt x="91" y="92"/>
                  </a:cubicBezTo>
                  <a:cubicBezTo>
                    <a:pt x="90" y="88"/>
                    <a:pt x="89" y="83"/>
                    <a:pt x="89" y="78"/>
                  </a:cubicBezTo>
                  <a:cubicBezTo>
                    <a:pt x="89" y="71"/>
                    <a:pt x="90" y="64"/>
                    <a:pt x="92" y="58"/>
                  </a:cubicBezTo>
                  <a:cubicBezTo>
                    <a:pt x="125" y="58"/>
                    <a:pt x="125" y="58"/>
                    <a:pt x="125" y="58"/>
                  </a:cubicBezTo>
                  <a:lnTo>
                    <a:pt x="125" y="92"/>
                  </a:lnTo>
                  <a:close/>
                  <a:moveTo>
                    <a:pt x="125" y="137"/>
                  </a:moveTo>
                  <a:cubicBezTo>
                    <a:pt x="110" y="132"/>
                    <a:pt x="99" y="118"/>
                    <a:pt x="93" y="101"/>
                  </a:cubicBezTo>
                  <a:cubicBezTo>
                    <a:pt x="125" y="101"/>
                    <a:pt x="125" y="101"/>
                    <a:pt x="125" y="101"/>
                  </a:cubicBezTo>
                  <a:lnTo>
                    <a:pt x="125" y="137"/>
                  </a:lnTo>
                  <a:close/>
                  <a:moveTo>
                    <a:pt x="134" y="101"/>
                  </a:moveTo>
                  <a:cubicBezTo>
                    <a:pt x="164" y="101"/>
                    <a:pt x="164" y="101"/>
                    <a:pt x="164" y="101"/>
                  </a:cubicBezTo>
                  <a:cubicBezTo>
                    <a:pt x="159" y="118"/>
                    <a:pt x="148" y="130"/>
                    <a:pt x="134" y="136"/>
                  </a:cubicBezTo>
                  <a:lnTo>
                    <a:pt x="134" y="101"/>
                  </a:lnTo>
                  <a:close/>
                  <a:moveTo>
                    <a:pt x="134" y="58"/>
                  </a:moveTo>
                  <a:cubicBezTo>
                    <a:pt x="166" y="58"/>
                    <a:pt x="166" y="58"/>
                    <a:pt x="166" y="58"/>
                  </a:cubicBezTo>
                  <a:cubicBezTo>
                    <a:pt x="167" y="64"/>
                    <a:pt x="168" y="71"/>
                    <a:pt x="168" y="78"/>
                  </a:cubicBezTo>
                  <a:cubicBezTo>
                    <a:pt x="168" y="83"/>
                    <a:pt x="168" y="88"/>
                    <a:pt x="167" y="92"/>
                  </a:cubicBezTo>
                  <a:cubicBezTo>
                    <a:pt x="134" y="92"/>
                    <a:pt x="134" y="92"/>
                    <a:pt x="134" y="92"/>
                  </a:cubicBezTo>
                  <a:lnTo>
                    <a:pt x="134" y="58"/>
                  </a:lnTo>
                  <a:close/>
                  <a:moveTo>
                    <a:pt x="134" y="19"/>
                  </a:moveTo>
                  <a:cubicBezTo>
                    <a:pt x="146" y="24"/>
                    <a:pt x="157" y="35"/>
                    <a:pt x="162" y="49"/>
                  </a:cubicBezTo>
                  <a:cubicBezTo>
                    <a:pt x="134" y="49"/>
                    <a:pt x="134" y="49"/>
                    <a:pt x="134" y="49"/>
                  </a:cubicBezTo>
                  <a:lnTo>
                    <a:pt x="134" y="19"/>
                  </a:lnTo>
                  <a:close/>
                  <a:moveTo>
                    <a:pt x="190" y="49"/>
                  </a:moveTo>
                  <a:cubicBezTo>
                    <a:pt x="172" y="49"/>
                    <a:pt x="172" y="49"/>
                    <a:pt x="172" y="49"/>
                  </a:cubicBezTo>
                  <a:cubicBezTo>
                    <a:pt x="167" y="33"/>
                    <a:pt x="157" y="20"/>
                    <a:pt x="144" y="12"/>
                  </a:cubicBezTo>
                  <a:cubicBezTo>
                    <a:pt x="164" y="17"/>
                    <a:pt x="181" y="31"/>
                    <a:pt x="190" y="49"/>
                  </a:cubicBezTo>
                  <a:moveTo>
                    <a:pt x="196" y="78"/>
                  </a:moveTo>
                  <a:cubicBezTo>
                    <a:pt x="196" y="83"/>
                    <a:pt x="196" y="88"/>
                    <a:pt x="195" y="92"/>
                  </a:cubicBezTo>
                  <a:cubicBezTo>
                    <a:pt x="176" y="92"/>
                    <a:pt x="176" y="92"/>
                    <a:pt x="176" y="92"/>
                  </a:cubicBezTo>
                  <a:cubicBezTo>
                    <a:pt x="176" y="88"/>
                    <a:pt x="177" y="83"/>
                    <a:pt x="177" y="78"/>
                  </a:cubicBezTo>
                  <a:cubicBezTo>
                    <a:pt x="177" y="71"/>
                    <a:pt x="176" y="64"/>
                    <a:pt x="175" y="58"/>
                  </a:cubicBezTo>
                  <a:cubicBezTo>
                    <a:pt x="194" y="58"/>
                    <a:pt x="194" y="58"/>
                    <a:pt x="194" y="58"/>
                  </a:cubicBezTo>
                  <a:cubicBezTo>
                    <a:pt x="195" y="64"/>
                    <a:pt x="196" y="71"/>
                    <a:pt x="196" y="78"/>
                  </a:cubicBezTo>
                  <a:moveTo>
                    <a:pt x="143" y="144"/>
                  </a:moveTo>
                  <a:cubicBezTo>
                    <a:pt x="157" y="135"/>
                    <a:pt x="168" y="120"/>
                    <a:pt x="174" y="101"/>
                  </a:cubicBezTo>
                  <a:cubicBezTo>
                    <a:pt x="192" y="101"/>
                    <a:pt x="192" y="101"/>
                    <a:pt x="192" y="101"/>
                  </a:cubicBezTo>
                  <a:cubicBezTo>
                    <a:pt x="184" y="123"/>
                    <a:pt x="165" y="139"/>
                    <a:pt x="143" y="144"/>
                  </a:cubicBezTo>
                  <a:moveTo>
                    <a:pt x="129" y="156"/>
                  </a:moveTo>
                  <a:cubicBezTo>
                    <a:pt x="173" y="156"/>
                    <a:pt x="208" y="121"/>
                    <a:pt x="208" y="78"/>
                  </a:cubicBezTo>
                  <a:cubicBezTo>
                    <a:pt x="208" y="68"/>
                    <a:pt x="206" y="58"/>
                    <a:pt x="202" y="49"/>
                  </a:cubicBezTo>
                  <a:cubicBezTo>
                    <a:pt x="202" y="49"/>
                    <a:pt x="202" y="49"/>
                    <a:pt x="202" y="49"/>
                  </a:cubicBezTo>
                  <a:cubicBezTo>
                    <a:pt x="202" y="49"/>
                    <a:pt x="202" y="49"/>
                    <a:pt x="202" y="49"/>
                  </a:cubicBezTo>
                  <a:cubicBezTo>
                    <a:pt x="191" y="20"/>
                    <a:pt x="163" y="0"/>
                    <a:pt x="129" y="0"/>
                  </a:cubicBezTo>
                  <a:cubicBezTo>
                    <a:pt x="96" y="0"/>
                    <a:pt x="68" y="20"/>
                    <a:pt x="57" y="49"/>
                  </a:cubicBezTo>
                  <a:cubicBezTo>
                    <a:pt x="57" y="49"/>
                    <a:pt x="57" y="49"/>
                    <a:pt x="57" y="49"/>
                  </a:cubicBezTo>
                  <a:cubicBezTo>
                    <a:pt x="57" y="49"/>
                    <a:pt x="57" y="49"/>
                    <a:pt x="57" y="49"/>
                  </a:cubicBezTo>
                  <a:cubicBezTo>
                    <a:pt x="53" y="58"/>
                    <a:pt x="51" y="68"/>
                    <a:pt x="51" y="78"/>
                  </a:cubicBezTo>
                  <a:cubicBezTo>
                    <a:pt x="51" y="121"/>
                    <a:pt x="86" y="156"/>
                    <a:pt x="129" y="156"/>
                  </a:cubicBezTo>
                  <a:moveTo>
                    <a:pt x="297" y="171"/>
                  </a:moveTo>
                  <a:cubicBezTo>
                    <a:pt x="274" y="164"/>
                    <a:pt x="274" y="164"/>
                    <a:pt x="274" y="164"/>
                  </a:cubicBezTo>
                  <a:cubicBezTo>
                    <a:pt x="271" y="163"/>
                    <a:pt x="268" y="164"/>
                    <a:pt x="267" y="167"/>
                  </a:cubicBezTo>
                  <a:cubicBezTo>
                    <a:pt x="248" y="231"/>
                    <a:pt x="248" y="231"/>
                    <a:pt x="248" y="231"/>
                  </a:cubicBezTo>
                  <a:cubicBezTo>
                    <a:pt x="247" y="234"/>
                    <a:pt x="248" y="237"/>
                    <a:pt x="251" y="237"/>
                  </a:cubicBezTo>
                  <a:cubicBezTo>
                    <a:pt x="274" y="245"/>
                    <a:pt x="274" y="245"/>
                    <a:pt x="274" y="245"/>
                  </a:cubicBezTo>
                  <a:cubicBezTo>
                    <a:pt x="277" y="245"/>
                    <a:pt x="280" y="244"/>
                    <a:pt x="281" y="241"/>
                  </a:cubicBezTo>
                  <a:cubicBezTo>
                    <a:pt x="300" y="177"/>
                    <a:pt x="300" y="177"/>
                    <a:pt x="300" y="177"/>
                  </a:cubicBezTo>
                  <a:cubicBezTo>
                    <a:pt x="301" y="175"/>
                    <a:pt x="300" y="172"/>
                    <a:pt x="297" y="171"/>
                  </a:cubicBezTo>
                  <a:moveTo>
                    <a:pt x="240" y="165"/>
                  </a:moveTo>
                  <a:cubicBezTo>
                    <a:pt x="221" y="160"/>
                    <a:pt x="200" y="154"/>
                    <a:pt x="177" y="162"/>
                  </a:cubicBezTo>
                  <a:cubicBezTo>
                    <a:pt x="170" y="164"/>
                    <a:pt x="161" y="169"/>
                    <a:pt x="154" y="173"/>
                  </a:cubicBezTo>
                  <a:cubicBezTo>
                    <a:pt x="144" y="179"/>
                    <a:pt x="133" y="182"/>
                    <a:pt x="122" y="182"/>
                  </a:cubicBezTo>
                  <a:cubicBezTo>
                    <a:pt x="60" y="183"/>
                    <a:pt x="60" y="183"/>
                    <a:pt x="60" y="183"/>
                  </a:cubicBezTo>
                  <a:cubicBezTo>
                    <a:pt x="60" y="183"/>
                    <a:pt x="54" y="183"/>
                    <a:pt x="48" y="185"/>
                  </a:cubicBezTo>
                  <a:cubicBezTo>
                    <a:pt x="46" y="186"/>
                    <a:pt x="44" y="188"/>
                    <a:pt x="43" y="190"/>
                  </a:cubicBezTo>
                  <a:cubicBezTo>
                    <a:pt x="38" y="196"/>
                    <a:pt x="42" y="205"/>
                    <a:pt x="42" y="205"/>
                  </a:cubicBezTo>
                  <a:cubicBezTo>
                    <a:pt x="42" y="205"/>
                    <a:pt x="43" y="206"/>
                    <a:pt x="47" y="207"/>
                  </a:cubicBezTo>
                  <a:cubicBezTo>
                    <a:pt x="50" y="207"/>
                    <a:pt x="73" y="207"/>
                    <a:pt x="73" y="207"/>
                  </a:cubicBezTo>
                  <a:cubicBezTo>
                    <a:pt x="73" y="207"/>
                    <a:pt x="73" y="207"/>
                    <a:pt x="73" y="207"/>
                  </a:cubicBezTo>
                  <a:cubicBezTo>
                    <a:pt x="127" y="208"/>
                    <a:pt x="127" y="208"/>
                    <a:pt x="127" y="208"/>
                  </a:cubicBezTo>
                  <a:cubicBezTo>
                    <a:pt x="127" y="208"/>
                    <a:pt x="127" y="208"/>
                    <a:pt x="127" y="208"/>
                  </a:cubicBezTo>
                  <a:cubicBezTo>
                    <a:pt x="124" y="209"/>
                    <a:pt x="121" y="210"/>
                    <a:pt x="118" y="210"/>
                  </a:cubicBezTo>
                  <a:cubicBezTo>
                    <a:pt x="116" y="210"/>
                    <a:pt x="116" y="210"/>
                    <a:pt x="116" y="210"/>
                  </a:cubicBezTo>
                  <a:cubicBezTo>
                    <a:pt x="76" y="210"/>
                    <a:pt x="76" y="210"/>
                    <a:pt x="76" y="210"/>
                  </a:cubicBezTo>
                  <a:cubicBezTo>
                    <a:pt x="87" y="220"/>
                    <a:pt x="139" y="240"/>
                    <a:pt x="149" y="240"/>
                  </a:cubicBezTo>
                  <a:cubicBezTo>
                    <a:pt x="163" y="241"/>
                    <a:pt x="210" y="219"/>
                    <a:pt x="223" y="220"/>
                  </a:cubicBezTo>
                  <a:cubicBezTo>
                    <a:pt x="232" y="221"/>
                    <a:pt x="242" y="227"/>
                    <a:pt x="242" y="227"/>
                  </a:cubicBezTo>
                  <a:cubicBezTo>
                    <a:pt x="261" y="168"/>
                    <a:pt x="261" y="168"/>
                    <a:pt x="261" y="168"/>
                  </a:cubicBezTo>
                  <a:cubicBezTo>
                    <a:pt x="261" y="168"/>
                    <a:pt x="246" y="166"/>
                    <a:pt x="240" y="165"/>
                  </a:cubicBezTo>
                  <a:moveTo>
                    <a:pt x="68" y="148"/>
                  </a:moveTo>
                  <a:cubicBezTo>
                    <a:pt x="66" y="148"/>
                    <a:pt x="63" y="149"/>
                    <a:pt x="61" y="150"/>
                  </a:cubicBezTo>
                  <a:cubicBezTo>
                    <a:pt x="105" y="177"/>
                    <a:pt x="105" y="177"/>
                    <a:pt x="105" y="177"/>
                  </a:cubicBezTo>
                  <a:cubicBezTo>
                    <a:pt x="105" y="177"/>
                    <a:pt x="106" y="178"/>
                    <a:pt x="107" y="178"/>
                  </a:cubicBezTo>
                  <a:cubicBezTo>
                    <a:pt x="119" y="178"/>
                    <a:pt x="119" y="178"/>
                    <a:pt x="119" y="178"/>
                  </a:cubicBezTo>
                  <a:cubicBezTo>
                    <a:pt x="118" y="177"/>
                    <a:pt x="118" y="177"/>
                    <a:pt x="118" y="177"/>
                  </a:cubicBezTo>
                  <a:cubicBezTo>
                    <a:pt x="73" y="150"/>
                    <a:pt x="73" y="150"/>
                    <a:pt x="73" y="150"/>
                  </a:cubicBezTo>
                  <a:cubicBezTo>
                    <a:pt x="71" y="149"/>
                    <a:pt x="69" y="148"/>
                    <a:pt x="68" y="148"/>
                  </a:cubicBezTo>
                  <a:moveTo>
                    <a:pt x="81" y="179"/>
                  </a:moveTo>
                  <a:cubicBezTo>
                    <a:pt x="99" y="178"/>
                    <a:pt x="99" y="178"/>
                    <a:pt x="99" y="178"/>
                  </a:cubicBezTo>
                  <a:cubicBezTo>
                    <a:pt x="48" y="147"/>
                    <a:pt x="48" y="147"/>
                    <a:pt x="48" y="147"/>
                  </a:cubicBezTo>
                  <a:cubicBezTo>
                    <a:pt x="45" y="145"/>
                    <a:pt x="45" y="145"/>
                    <a:pt x="45" y="145"/>
                  </a:cubicBezTo>
                  <a:cubicBezTo>
                    <a:pt x="44" y="144"/>
                    <a:pt x="42" y="144"/>
                    <a:pt x="40" y="144"/>
                  </a:cubicBezTo>
                  <a:cubicBezTo>
                    <a:pt x="37" y="144"/>
                    <a:pt x="34" y="145"/>
                    <a:pt x="32" y="148"/>
                  </a:cubicBezTo>
                  <a:cubicBezTo>
                    <a:pt x="46" y="157"/>
                    <a:pt x="46" y="157"/>
                    <a:pt x="46" y="157"/>
                  </a:cubicBezTo>
                  <a:lnTo>
                    <a:pt x="81" y="179"/>
                  </a:lnTo>
                  <a:close/>
                  <a:moveTo>
                    <a:pt x="59" y="179"/>
                  </a:moveTo>
                  <a:cubicBezTo>
                    <a:pt x="59" y="179"/>
                    <a:pt x="59" y="179"/>
                    <a:pt x="59" y="179"/>
                  </a:cubicBezTo>
                  <a:cubicBezTo>
                    <a:pt x="71" y="179"/>
                    <a:pt x="71" y="179"/>
                    <a:pt x="71" y="179"/>
                  </a:cubicBezTo>
                  <a:cubicBezTo>
                    <a:pt x="40" y="160"/>
                    <a:pt x="40" y="160"/>
                    <a:pt x="40" y="160"/>
                  </a:cubicBezTo>
                  <a:cubicBezTo>
                    <a:pt x="40" y="160"/>
                    <a:pt x="40" y="160"/>
                    <a:pt x="40" y="160"/>
                  </a:cubicBezTo>
                  <a:cubicBezTo>
                    <a:pt x="20" y="147"/>
                    <a:pt x="20" y="147"/>
                    <a:pt x="20" y="147"/>
                  </a:cubicBezTo>
                  <a:cubicBezTo>
                    <a:pt x="18" y="146"/>
                    <a:pt x="16" y="145"/>
                    <a:pt x="14" y="145"/>
                  </a:cubicBezTo>
                  <a:cubicBezTo>
                    <a:pt x="10" y="145"/>
                    <a:pt x="6" y="147"/>
                    <a:pt x="4" y="151"/>
                  </a:cubicBezTo>
                  <a:cubicBezTo>
                    <a:pt x="0" y="156"/>
                    <a:pt x="2" y="164"/>
                    <a:pt x="8" y="167"/>
                  </a:cubicBezTo>
                  <a:cubicBezTo>
                    <a:pt x="39" y="186"/>
                    <a:pt x="39" y="186"/>
                    <a:pt x="39" y="186"/>
                  </a:cubicBezTo>
                  <a:cubicBezTo>
                    <a:pt x="41" y="185"/>
                    <a:pt x="43" y="183"/>
                    <a:pt x="46" y="182"/>
                  </a:cubicBezTo>
                  <a:cubicBezTo>
                    <a:pt x="52" y="179"/>
                    <a:pt x="59" y="179"/>
                    <a:pt x="59" y="179"/>
                  </a:cubicBezTo>
                </a:path>
              </a:pathLst>
            </a:custGeom>
            <a:solidFill>
              <a:srgbClr val="11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prstClr val="black"/>
                </a:solidFill>
                <a:latin typeface="Arial"/>
              </a:endParaRPr>
            </a:p>
          </p:txBody>
        </p:sp>
        <p:sp>
          <p:nvSpPr>
            <p:cNvPr id="762" name="Line 627">
              <a:extLst>
                <a:ext uri="{FF2B5EF4-FFF2-40B4-BE49-F238E27FC236}">
                  <a16:creationId xmlns:a16="http://schemas.microsoft.com/office/drawing/2014/main" id="{D21B6EC1-D6D0-44A3-8D37-3E469F923A9A}"/>
                </a:ext>
              </a:extLst>
            </p:cNvPr>
            <p:cNvSpPr>
              <a:spLocks noChangeShapeType="1"/>
            </p:cNvSpPr>
            <p:nvPr/>
          </p:nvSpPr>
          <p:spPr bwMode="auto">
            <a:xfrm>
              <a:off x="8488363" y="1470025"/>
              <a:ext cx="2601913" cy="0"/>
            </a:xfrm>
            <a:prstGeom prst="line">
              <a:avLst/>
            </a:prstGeom>
            <a:noFill/>
            <a:ln w="9525" cap="flat">
              <a:solidFill>
                <a:srgbClr val="114664"/>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prstClr val="black"/>
                </a:solidFill>
                <a:latin typeface="Arial"/>
              </a:endParaRPr>
            </a:p>
          </p:txBody>
        </p:sp>
        <p:sp>
          <p:nvSpPr>
            <p:cNvPr id="763" name="Line 628">
              <a:extLst>
                <a:ext uri="{FF2B5EF4-FFF2-40B4-BE49-F238E27FC236}">
                  <a16:creationId xmlns:a16="http://schemas.microsoft.com/office/drawing/2014/main" id="{F039A44C-DE2D-4412-81C6-83750339C0A9}"/>
                </a:ext>
              </a:extLst>
            </p:cNvPr>
            <p:cNvSpPr>
              <a:spLocks noChangeShapeType="1"/>
            </p:cNvSpPr>
            <p:nvPr/>
          </p:nvSpPr>
          <p:spPr bwMode="auto">
            <a:xfrm>
              <a:off x="8488363" y="4149080"/>
              <a:ext cx="2601913" cy="0"/>
            </a:xfrm>
            <a:prstGeom prst="line">
              <a:avLst/>
            </a:prstGeom>
            <a:noFill/>
            <a:ln w="9525" cap="flat">
              <a:solidFill>
                <a:srgbClr val="114664"/>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prstClr val="black"/>
                </a:solidFill>
                <a:latin typeface="Arial"/>
              </a:endParaRPr>
            </a:p>
          </p:txBody>
        </p:sp>
        <p:sp>
          <p:nvSpPr>
            <p:cNvPr id="764" name="Line 629">
              <a:extLst>
                <a:ext uri="{FF2B5EF4-FFF2-40B4-BE49-F238E27FC236}">
                  <a16:creationId xmlns:a16="http://schemas.microsoft.com/office/drawing/2014/main" id="{71B92190-CE2D-4EF9-BFAC-DCB1B66DBA3A}"/>
                </a:ext>
              </a:extLst>
            </p:cNvPr>
            <p:cNvSpPr>
              <a:spLocks noChangeShapeType="1"/>
            </p:cNvSpPr>
            <p:nvPr/>
          </p:nvSpPr>
          <p:spPr bwMode="auto">
            <a:xfrm>
              <a:off x="8488363" y="2276872"/>
              <a:ext cx="2601913" cy="0"/>
            </a:xfrm>
            <a:prstGeom prst="line">
              <a:avLst/>
            </a:prstGeom>
            <a:noFill/>
            <a:ln w="9525" cap="flat">
              <a:solidFill>
                <a:srgbClr val="114664"/>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prstClr val="black"/>
                </a:solidFill>
                <a:latin typeface="Arial"/>
              </a:endParaRPr>
            </a:p>
          </p:txBody>
        </p:sp>
      </p:grpSp>
      <p:grpSp>
        <p:nvGrpSpPr>
          <p:cNvPr id="16249" name="Group 16248">
            <a:extLst>
              <a:ext uri="{FF2B5EF4-FFF2-40B4-BE49-F238E27FC236}">
                <a16:creationId xmlns:a16="http://schemas.microsoft.com/office/drawing/2014/main" id="{B0D12F7E-FD05-4EA1-9D27-B9A532796E66}"/>
              </a:ext>
            </a:extLst>
          </p:cNvPr>
          <p:cNvGrpSpPr/>
          <p:nvPr/>
        </p:nvGrpSpPr>
        <p:grpSpPr>
          <a:xfrm>
            <a:off x="2145679" y="1259682"/>
            <a:ext cx="2372573" cy="3608312"/>
            <a:chOff x="828904" y="536575"/>
            <a:chExt cx="3163430" cy="4811083"/>
          </a:xfrm>
        </p:grpSpPr>
        <p:sp>
          <p:nvSpPr>
            <p:cNvPr id="28" name="Rectangle 27">
              <a:extLst>
                <a:ext uri="{FF2B5EF4-FFF2-40B4-BE49-F238E27FC236}">
                  <a16:creationId xmlns:a16="http://schemas.microsoft.com/office/drawing/2014/main" id="{5509F71D-269F-4294-8E2B-8C8531B8E132}"/>
                </a:ext>
              </a:extLst>
            </p:cNvPr>
            <p:cNvSpPr/>
            <p:nvPr/>
          </p:nvSpPr>
          <p:spPr>
            <a:xfrm>
              <a:off x="962506" y="1325379"/>
              <a:ext cx="2860272" cy="1169551"/>
            </a:xfrm>
            <a:prstGeom prst="rect">
              <a:avLst/>
            </a:prstGeom>
          </p:spPr>
          <p:txBody>
            <a:bodyPr wrap="none" anchor="ctr" anchorCtr="0">
              <a:spAutoFit/>
            </a:bodyPr>
            <a:lstStyle/>
            <a:p>
              <a:pPr algn="ctr"/>
              <a:r>
                <a:rPr lang="en-GB" sz="3750">
                  <a:solidFill>
                    <a:prstClr val="white"/>
                  </a:solidFill>
                  <a:latin typeface="Franklin Gothic Heavy" panose="020B0903020102020204" pitchFamily="34" charset="0"/>
                </a:rPr>
                <a:t>7,300+</a:t>
              </a:r>
            </a:p>
            <a:p>
              <a:pPr algn="ctr" eaLnBrk="0" fontAlgn="base" hangingPunct="0"/>
              <a:r>
                <a:rPr lang="en-GB" sz="1350">
                  <a:solidFill>
                    <a:srgbClr val="FFFFFF"/>
                  </a:solidFill>
                  <a:latin typeface="Franklin Gothic Demi" panose="020B0703020102020204" pitchFamily="34" charset="0"/>
                </a:rPr>
                <a:t>EMPLOYEES WORLDWIDE</a:t>
              </a:r>
            </a:p>
          </p:txBody>
        </p:sp>
        <p:sp>
          <p:nvSpPr>
            <p:cNvPr id="29" name="Rectangle 28">
              <a:extLst>
                <a:ext uri="{FF2B5EF4-FFF2-40B4-BE49-F238E27FC236}">
                  <a16:creationId xmlns:a16="http://schemas.microsoft.com/office/drawing/2014/main" id="{8E2C151C-F26E-4B43-A6FF-00B74EBED866}"/>
                </a:ext>
              </a:extLst>
            </p:cNvPr>
            <p:cNvSpPr/>
            <p:nvPr/>
          </p:nvSpPr>
          <p:spPr>
            <a:xfrm>
              <a:off x="918033" y="2826860"/>
              <a:ext cx="2985177" cy="1080637"/>
            </a:xfrm>
            <a:prstGeom prst="rect">
              <a:avLst/>
            </a:prstGeom>
          </p:spPr>
          <p:txBody>
            <a:bodyPr wrap="none" anchor="ctr" anchorCtr="0">
              <a:spAutoFit/>
            </a:bodyPr>
            <a:lstStyle/>
            <a:p>
              <a:pPr algn="ctr">
                <a:lnSpc>
                  <a:spcPts val="1425"/>
                </a:lnSpc>
              </a:pPr>
              <a:r>
                <a:rPr lang="en-GB" sz="3750">
                  <a:solidFill>
                    <a:srgbClr val="FFFFFF"/>
                  </a:solidFill>
                  <a:latin typeface="Franklin Gothic Heavy" panose="020B0903020102020204" pitchFamily="34" charset="0"/>
                </a:rPr>
                <a:t>46%</a:t>
              </a:r>
            </a:p>
            <a:p>
              <a:pPr algn="ctr" eaLnBrk="0" fontAlgn="base" hangingPunct="0">
                <a:lnSpc>
                  <a:spcPts val="1350"/>
                </a:lnSpc>
              </a:pPr>
              <a:r>
                <a:rPr lang="en-GB" sz="1350">
                  <a:solidFill>
                    <a:srgbClr val="FFFFFF"/>
                  </a:solidFill>
                  <a:latin typeface="Franklin Gothic Demi" panose="020B0703020102020204" pitchFamily="34" charset="0"/>
                </a:rPr>
                <a:t>OF DIRECTOR-LEVEL </a:t>
              </a:r>
              <a:br>
                <a:rPr lang="en-GB" sz="1350">
                  <a:solidFill>
                    <a:srgbClr val="FFFFFF"/>
                  </a:solidFill>
                  <a:latin typeface="Franklin Gothic Demi" panose="020B0703020102020204" pitchFamily="34" charset="0"/>
                </a:rPr>
              </a:br>
              <a:r>
                <a:rPr lang="en-GB" sz="1350">
                  <a:solidFill>
                    <a:srgbClr val="FFFFFF"/>
                  </a:solidFill>
                  <a:latin typeface="Franklin Gothic Demi" panose="020B0703020102020204" pitchFamily="34" charset="0"/>
                </a:rPr>
                <a:t>POSITIONS &amp; ABOVE HELD </a:t>
              </a:r>
              <a:br>
                <a:rPr lang="en-GB" sz="1350">
                  <a:solidFill>
                    <a:srgbClr val="FFFFFF"/>
                  </a:solidFill>
                  <a:latin typeface="Franklin Gothic Demi" panose="020B0703020102020204" pitchFamily="34" charset="0"/>
                </a:rPr>
              </a:br>
              <a:r>
                <a:rPr lang="en-GB" sz="1350">
                  <a:solidFill>
                    <a:srgbClr val="FFFFFF"/>
                  </a:solidFill>
                  <a:latin typeface="Franklin Gothic Demi" panose="020B0703020102020204" pitchFamily="34" charset="0"/>
                </a:rPr>
                <a:t>BY WOMEN GLOBALLY*</a:t>
              </a:r>
            </a:p>
          </p:txBody>
        </p:sp>
        <p:sp>
          <p:nvSpPr>
            <p:cNvPr id="33" name="Rectangle 32">
              <a:extLst>
                <a:ext uri="{FF2B5EF4-FFF2-40B4-BE49-F238E27FC236}">
                  <a16:creationId xmlns:a16="http://schemas.microsoft.com/office/drawing/2014/main" id="{E591845B-026C-43C6-8E2C-7218042ED8FF}"/>
                </a:ext>
              </a:extLst>
            </p:cNvPr>
            <p:cNvSpPr/>
            <p:nvPr/>
          </p:nvSpPr>
          <p:spPr>
            <a:xfrm>
              <a:off x="828904" y="4267021"/>
              <a:ext cx="3163430" cy="1080637"/>
            </a:xfrm>
            <a:prstGeom prst="rect">
              <a:avLst/>
            </a:prstGeom>
          </p:spPr>
          <p:txBody>
            <a:bodyPr wrap="none" anchor="ctr" anchorCtr="0">
              <a:spAutoFit/>
            </a:bodyPr>
            <a:lstStyle/>
            <a:p>
              <a:pPr algn="ctr">
                <a:lnSpc>
                  <a:spcPts val="1425"/>
                </a:lnSpc>
              </a:pPr>
              <a:r>
                <a:rPr lang="en-GB" sz="3750">
                  <a:solidFill>
                    <a:prstClr val="white"/>
                  </a:solidFill>
                  <a:latin typeface="Franklin Gothic Heavy" panose="020B0903020102020204" pitchFamily="34" charset="0"/>
                </a:rPr>
                <a:t>6</a:t>
              </a:r>
            </a:p>
            <a:p>
              <a:pPr algn="ctr" eaLnBrk="0" fontAlgn="base" hangingPunct="0">
                <a:lnSpc>
                  <a:spcPts val="1350"/>
                </a:lnSpc>
              </a:pPr>
              <a:r>
                <a:rPr lang="en-GB" sz="1350">
                  <a:solidFill>
                    <a:srgbClr val="FFFFFF"/>
                  </a:solidFill>
                  <a:latin typeface="Franklin Gothic Demi" panose="020B0703020102020204" pitchFamily="34" charset="0"/>
                </a:rPr>
                <a:t>CONSECUTIVE YEARS</a:t>
              </a:r>
            </a:p>
            <a:p>
              <a:pPr algn="ctr" eaLnBrk="0" fontAlgn="base" hangingPunct="0">
                <a:lnSpc>
                  <a:spcPts val="1350"/>
                </a:lnSpc>
              </a:pPr>
              <a:r>
                <a:rPr lang="en-GB" sz="1350">
                  <a:solidFill>
                    <a:prstClr val="white"/>
                  </a:solidFill>
                  <a:latin typeface="Franklin Gothic Demi" panose="020B0703020102020204" pitchFamily="34" charset="0"/>
                </a:rPr>
                <a:t>“BEST PLACE TO WORK </a:t>
              </a:r>
              <a:r>
                <a:rPr lang="en-GB" sz="1350" cap="all">
                  <a:solidFill>
                    <a:prstClr val="white"/>
                  </a:solidFill>
                  <a:latin typeface="Franklin Gothic Demi" panose="020B0703020102020204" pitchFamily="34" charset="0"/>
                </a:rPr>
                <a:t>for </a:t>
              </a:r>
              <a:br>
                <a:rPr lang="en-GB" sz="1350" cap="all">
                  <a:solidFill>
                    <a:prstClr val="white"/>
                  </a:solidFill>
                  <a:latin typeface="Franklin Gothic Demi" panose="020B0703020102020204" pitchFamily="34" charset="0"/>
                </a:rPr>
              </a:br>
              <a:r>
                <a:rPr lang="en-GB" sz="1350" cap="all">
                  <a:solidFill>
                    <a:prstClr val="white"/>
                  </a:solidFill>
                  <a:latin typeface="Franklin Gothic Demi" panose="020B0703020102020204" pitchFamily="34" charset="0"/>
                </a:rPr>
                <a:t>LGBTQ EQUALITY</a:t>
              </a:r>
              <a:r>
                <a:rPr lang="en-GB" sz="1350">
                  <a:solidFill>
                    <a:prstClr val="white"/>
                  </a:solidFill>
                  <a:latin typeface="Franklin Gothic Demi" panose="020B0703020102020204" pitchFamily="34" charset="0"/>
                </a:rPr>
                <a:t>”</a:t>
              </a:r>
              <a:endParaRPr lang="en-GB" sz="1350">
                <a:solidFill>
                  <a:srgbClr val="FFFFFF"/>
                </a:solidFill>
                <a:latin typeface="Franklin Gothic Book" panose="020B0503020102020204" pitchFamily="34" charset="0"/>
              </a:endParaRPr>
            </a:p>
          </p:txBody>
        </p:sp>
        <p:sp>
          <p:nvSpPr>
            <p:cNvPr id="765" name="Line 712">
              <a:extLst>
                <a:ext uri="{FF2B5EF4-FFF2-40B4-BE49-F238E27FC236}">
                  <a16:creationId xmlns:a16="http://schemas.microsoft.com/office/drawing/2014/main" id="{598819D3-0E58-4C0B-9705-CBD1946EB6CA}"/>
                </a:ext>
              </a:extLst>
            </p:cNvPr>
            <p:cNvSpPr>
              <a:spLocks noChangeShapeType="1"/>
            </p:cNvSpPr>
            <p:nvPr/>
          </p:nvSpPr>
          <p:spPr bwMode="auto">
            <a:xfrm>
              <a:off x="1076325" y="1470025"/>
              <a:ext cx="2605088" cy="0"/>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prstClr val="black"/>
                </a:solidFill>
                <a:latin typeface="Arial"/>
              </a:endParaRPr>
            </a:p>
          </p:txBody>
        </p:sp>
        <p:sp>
          <p:nvSpPr>
            <p:cNvPr id="766" name="Line 713">
              <a:extLst>
                <a:ext uri="{FF2B5EF4-FFF2-40B4-BE49-F238E27FC236}">
                  <a16:creationId xmlns:a16="http://schemas.microsoft.com/office/drawing/2014/main" id="{D3D368CF-2046-4A8C-ADFE-166051622BCB}"/>
                </a:ext>
              </a:extLst>
            </p:cNvPr>
            <p:cNvSpPr>
              <a:spLocks noChangeShapeType="1"/>
            </p:cNvSpPr>
            <p:nvPr/>
          </p:nvSpPr>
          <p:spPr bwMode="auto">
            <a:xfrm>
              <a:off x="1076325" y="3933056"/>
              <a:ext cx="2605088" cy="0"/>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prstClr val="black"/>
                </a:solidFill>
                <a:latin typeface="Arial"/>
              </a:endParaRPr>
            </a:p>
          </p:txBody>
        </p:sp>
        <p:sp>
          <p:nvSpPr>
            <p:cNvPr id="767" name="Line 714">
              <a:extLst>
                <a:ext uri="{FF2B5EF4-FFF2-40B4-BE49-F238E27FC236}">
                  <a16:creationId xmlns:a16="http://schemas.microsoft.com/office/drawing/2014/main" id="{DC2B808F-ACE9-4C49-91FC-2292D6EF2CD2}"/>
                </a:ext>
              </a:extLst>
            </p:cNvPr>
            <p:cNvSpPr>
              <a:spLocks noChangeShapeType="1"/>
            </p:cNvSpPr>
            <p:nvPr/>
          </p:nvSpPr>
          <p:spPr bwMode="auto">
            <a:xfrm>
              <a:off x="1076325" y="2492896"/>
              <a:ext cx="2605088" cy="0"/>
            </a:xfrm>
            <a:prstGeom prst="line">
              <a:avLst/>
            </a:prstGeom>
            <a:noFill/>
            <a:ln w="952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solidFill>
                  <a:prstClr val="black"/>
                </a:solidFill>
                <a:latin typeface="Arial"/>
              </a:endParaRPr>
            </a:p>
          </p:txBody>
        </p:sp>
        <p:sp>
          <p:nvSpPr>
            <p:cNvPr id="768" name="Freeform 715">
              <a:extLst>
                <a:ext uri="{FF2B5EF4-FFF2-40B4-BE49-F238E27FC236}">
                  <a16:creationId xmlns:a16="http://schemas.microsoft.com/office/drawing/2014/main" id="{A6F6F29E-523A-4FDE-BC91-F497BD029D10}"/>
                </a:ext>
              </a:extLst>
            </p:cNvPr>
            <p:cNvSpPr>
              <a:spLocks noEditPoints="1"/>
            </p:cNvSpPr>
            <p:nvPr/>
          </p:nvSpPr>
          <p:spPr bwMode="auto">
            <a:xfrm>
              <a:off x="2179638" y="536575"/>
              <a:ext cx="485775" cy="879475"/>
            </a:xfrm>
            <a:custGeom>
              <a:avLst/>
              <a:gdLst>
                <a:gd name="T0" fmla="*/ 108 w 153"/>
                <a:gd name="T1" fmla="*/ 186 h 277"/>
                <a:gd name="T2" fmla="*/ 41 w 153"/>
                <a:gd name="T3" fmla="*/ 184 h 277"/>
                <a:gd name="T4" fmla="*/ 62 w 153"/>
                <a:gd name="T5" fmla="*/ 148 h 277"/>
                <a:gd name="T6" fmla="*/ 77 w 153"/>
                <a:gd name="T7" fmla="*/ 101 h 277"/>
                <a:gd name="T8" fmla="*/ 92 w 153"/>
                <a:gd name="T9" fmla="*/ 148 h 277"/>
                <a:gd name="T10" fmla="*/ 112 w 153"/>
                <a:gd name="T11" fmla="*/ 184 h 277"/>
                <a:gd name="T12" fmla="*/ 153 w 153"/>
                <a:gd name="T13" fmla="*/ 186 h 277"/>
                <a:gd name="T14" fmla="*/ 136 w 153"/>
                <a:gd name="T15" fmla="*/ 49 h 277"/>
                <a:gd name="T16" fmla="*/ 97 w 153"/>
                <a:gd name="T17" fmla="*/ 53 h 277"/>
                <a:gd name="T18" fmla="*/ 136 w 153"/>
                <a:gd name="T19" fmla="*/ 58 h 277"/>
                <a:gd name="T20" fmla="*/ 145 w 153"/>
                <a:gd name="T21" fmla="*/ 189 h 277"/>
                <a:gd name="T22" fmla="*/ 145 w 153"/>
                <a:gd name="T23" fmla="*/ 260 h 277"/>
                <a:gd name="T24" fmla="*/ 17 w 153"/>
                <a:gd name="T25" fmla="*/ 269 h 277"/>
                <a:gd name="T26" fmla="*/ 8 w 153"/>
                <a:gd name="T27" fmla="*/ 66 h 277"/>
                <a:gd name="T28" fmla="*/ 52 w 153"/>
                <a:gd name="T29" fmla="*/ 58 h 277"/>
                <a:gd name="T30" fmla="*/ 52 w 153"/>
                <a:gd name="T31" fmla="*/ 49 h 277"/>
                <a:gd name="T32" fmla="*/ 0 w 153"/>
                <a:gd name="T33" fmla="*/ 66 h 277"/>
                <a:gd name="T34" fmla="*/ 17 w 153"/>
                <a:gd name="T35" fmla="*/ 277 h 277"/>
                <a:gd name="T36" fmla="*/ 153 w 153"/>
                <a:gd name="T37" fmla="*/ 260 h 277"/>
                <a:gd name="T38" fmla="*/ 110 w 153"/>
                <a:gd name="T39" fmla="*/ 76 h 277"/>
                <a:gd name="T40" fmla="*/ 100 w 153"/>
                <a:gd name="T41" fmla="*/ 67 h 277"/>
                <a:gd name="T42" fmla="*/ 100 w 153"/>
                <a:gd name="T43" fmla="*/ 76 h 277"/>
                <a:gd name="T44" fmla="*/ 102 w 153"/>
                <a:gd name="T45" fmla="*/ 87 h 277"/>
                <a:gd name="T46" fmla="*/ 51 w 153"/>
                <a:gd name="T47" fmla="*/ 76 h 277"/>
                <a:gd name="T48" fmla="*/ 57 w 153"/>
                <a:gd name="T49" fmla="*/ 72 h 277"/>
                <a:gd name="T50" fmla="*/ 51 w 153"/>
                <a:gd name="T51" fmla="*/ 67 h 277"/>
                <a:gd name="T52" fmla="*/ 43 w 153"/>
                <a:gd name="T53" fmla="*/ 88 h 277"/>
                <a:gd name="T54" fmla="*/ 102 w 153"/>
                <a:gd name="T55" fmla="*/ 96 h 277"/>
                <a:gd name="T56" fmla="*/ 110 w 153"/>
                <a:gd name="T57" fmla="*/ 76 h 277"/>
                <a:gd name="T58" fmla="*/ 86 w 153"/>
                <a:gd name="T59" fmla="*/ 0 h 277"/>
                <a:gd name="T60" fmla="*/ 59 w 153"/>
                <a:gd name="T61" fmla="*/ 8 h 277"/>
                <a:gd name="T62" fmla="*/ 67 w 153"/>
                <a:gd name="T63" fmla="*/ 83 h 277"/>
                <a:gd name="T64" fmla="*/ 94 w 153"/>
                <a:gd name="T65" fmla="*/ 76 h 277"/>
                <a:gd name="T66" fmla="*/ 122 w 153"/>
                <a:gd name="T67" fmla="*/ 221 h 277"/>
                <a:gd name="T68" fmla="*/ 36 w 153"/>
                <a:gd name="T69" fmla="*/ 211 h 277"/>
                <a:gd name="T70" fmla="*/ 36 w 153"/>
                <a:gd name="T71" fmla="*/ 232 h 277"/>
                <a:gd name="T72" fmla="*/ 122 w 153"/>
                <a:gd name="T73" fmla="*/ 221 h 277"/>
                <a:gd name="T74" fmla="*/ 118 w 153"/>
                <a:gd name="T75" fmla="*/ 230 h 277"/>
                <a:gd name="T76" fmla="*/ 31 w 153"/>
                <a:gd name="T77" fmla="*/ 234 h 277"/>
                <a:gd name="T78" fmla="*/ 118 w 153"/>
                <a:gd name="T79" fmla="*/ 238 h 277"/>
                <a:gd name="T80" fmla="*/ 122 w 153"/>
                <a:gd name="T81" fmla="*/ 253 h 277"/>
                <a:gd name="T82" fmla="*/ 36 w 153"/>
                <a:gd name="T83" fmla="*/ 249 h 277"/>
                <a:gd name="T84" fmla="*/ 36 w 153"/>
                <a:gd name="T85" fmla="*/ 258 h 277"/>
                <a:gd name="T86" fmla="*/ 122 w 153"/>
                <a:gd name="T87" fmla="*/ 25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277">
                  <a:moveTo>
                    <a:pt x="112" y="184"/>
                  </a:moveTo>
                  <a:cubicBezTo>
                    <a:pt x="111" y="185"/>
                    <a:pt x="109" y="186"/>
                    <a:pt x="108" y="186"/>
                  </a:cubicBezTo>
                  <a:cubicBezTo>
                    <a:pt x="46" y="186"/>
                    <a:pt x="46" y="186"/>
                    <a:pt x="46" y="186"/>
                  </a:cubicBezTo>
                  <a:cubicBezTo>
                    <a:pt x="44" y="186"/>
                    <a:pt x="43" y="185"/>
                    <a:pt x="41" y="184"/>
                  </a:cubicBezTo>
                  <a:cubicBezTo>
                    <a:pt x="40" y="183"/>
                    <a:pt x="40" y="181"/>
                    <a:pt x="40" y="180"/>
                  </a:cubicBezTo>
                  <a:cubicBezTo>
                    <a:pt x="41" y="165"/>
                    <a:pt x="49" y="153"/>
                    <a:pt x="62" y="148"/>
                  </a:cubicBezTo>
                  <a:cubicBezTo>
                    <a:pt x="55" y="143"/>
                    <a:pt x="51" y="136"/>
                    <a:pt x="51" y="127"/>
                  </a:cubicBezTo>
                  <a:cubicBezTo>
                    <a:pt x="51" y="112"/>
                    <a:pt x="62" y="101"/>
                    <a:pt x="77" y="101"/>
                  </a:cubicBezTo>
                  <a:cubicBezTo>
                    <a:pt x="91" y="101"/>
                    <a:pt x="103" y="112"/>
                    <a:pt x="103" y="127"/>
                  </a:cubicBezTo>
                  <a:cubicBezTo>
                    <a:pt x="103" y="135"/>
                    <a:pt x="98" y="143"/>
                    <a:pt x="92" y="148"/>
                  </a:cubicBezTo>
                  <a:cubicBezTo>
                    <a:pt x="104" y="153"/>
                    <a:pt x="113" y="165"/>
                    <a:pt x="114" y="180"/>
                  </a:cubicBezTo>
                  <a:cubicBezTo>
                    <a:pt x="114" y="181"/>
                    <a:pt x="113" y="183"/>
                    <a:pt x="112" y="184"/>
                  </a:cubicBezTo>
                  <a:moveTo>
                    <a:pt x="153" y="186"/>
                  </a:moveTo>
                  <a:cubicBezTo>
                    <a:pt x="153" y="186"/>
                    <a:pt x="153" y="186"/>
                    <a:pt x="153" y="186"/>
                  </a:cubicBezTo>
                  <a:cubicBezTo>
                    <a:pt x="153" y="66"/>
                    <a:pt x="153" y="66"/>
                    <a:pt x="153" y="66"/>
                  </a:cubicBezTo>
                  <a:cubicBezTo>
                    <a:pt x="153" y="57"/>
                    <a:pt x="146" y="49"/>
                    <a:pt x="136" y="49"/>
                  </a:cubicBezTo>
                  <a:cubicBezTo>
                    <a:pt x="101" y="49"/>
                    <a:pt x="101" y="49"/>
                    <a:pt x="101" y="49"/>
                  </a:cubicBezTo>
                  <a:cubicBezTo>
                    <a:pt x="99" y="49"/>
                    <a:pt x="97" y="51"/>
                    <a:pt x="97" y="53"/>
                  </a:cubicBezTo>
                  <a:cubicBezTo>
                    <a:pt x="97" y="56"/>
                    <a:pt x="99" y="58"/>
                    <a:pt x="101" y="58"/>
                  </a:cubicBezTo>
                  <a:cubicBezTo>
                    <a:pt x="136" y="58"/>
                    <a:pt x="136" y="58"/>
                    <a:pt x="136" y="58"/>
                  </a:cubicBezTo>
                  <a:cubicBezTo>
                    <a:pt x="141" y="58"/>
                    <a:pt x="145" y="61"/>
                    <a:pt x="145" y="66"/>
                  </a:cubicBezTo>
                  <a:cubicBezTo>
                    <a:pt x="145" y="189"/>
                    <a:pt x="145" y="189"/>
                    <a:pt x="145" y="189"/>
                  </a:cubicBezTo>
                  <a:cubicBezTo>
                    <a:pt x="145" y="189"/>
                    <a:pt x="145" y="189"/>
                    <a:pt x="145" y="189"/>
                  </a:cubicBezTo>
                  <a:cubicBezTo>
                    <a:pt x="145" y="260"/>
                    <a:pt x="145" y="260"/>
                    <a:pt x="145" y="260"/>
                  </a:cubicBezTo>
                  <a:cubicBezTo>
                    <a:pt x="145" y="265"/>
                    <a:pt x="141" y="269"/>
                    <a:pt x="136" y="269"/>
                  </a:cubicBezTo>
                  <a:cubicBezTo>
                    <a:pt x="17" y="269"/>
                    <a:pt x="17" y="269"/>
                    <a:pt x="17" y="269"/>
                  </a:cubicBezTo>
                  <a:cubicBezTo>
                    <a:pt x="12" y="269"/>
                    <a:pt x="8" y="265"/>
                    <a:pt x="8" y="260"/>
                  </a:cubicBezTo>
                  <a:cubicBezTo>
                    <a:pt x="8" y="66"/>
                    <a:pt x="8" y="66"/>
                    <a:pt x="8" y="66"/>
                  </a:cubicBezTo>
                  <a:cubicBezTo>
                    <a:pt x="8" y="61"/>
                    <a:pt x="12" y="58"/>
                    <a:pt x="17" y="58"/>
                  </a:cubicBezTo>
                  <a:cubicBezTo>
                    <a:pt x="52" y="58"/>
                    <a:pt x="52" y="58"/>
                    <a:pt x="52" y="58"/>
                  </a:cubicBezTo>
                  <a:cubicBezTo>
                    <a:pt x="54" y="58"/>
                    <a:pt x="56" y="56"/>
                    <a:pt x="56" y="53"/>
                  </a:cubicBezTo>
                  <a:cubicBezTo>
                    <a:pt x="56" y="51"/>
                    <a:pt x="54" y="49"/>
                    <a:pt x="52" y="49"/>
                  </a:cubicBezTo>
                  <a:cubicBezTo>
                    <a:pt x="17" y="49"/>
                    <a:pt x="17" y="49"/>
                    <a:pt x="17" y="49"/>
                  </a:cubicBezTo>
                  <a:cubicBezTo>
                    <a:pt x="8" y="49"/>
                    <a:pt x="0" y="57"/>
                    <a:pt x="0" y="66"/>
                  </a:cubicBezTo>
                  <a:cubicBezTo>
                    <a:pt x="0" y="260"/>
                    <a:pt x="0" y="260"/>
                    <a:pt x="0" y="260"/>
                  </a:cubicBezTo>
                  <a:cubicBezTo>
                    <a:pt x="0" y="269"/>
                    <a:pt x="8" y="277"/>
                    <a:pt x="17" y="277"/>
                  </a:cubicBezTo>
                  <a:cubicBezTo>
                    <a:pt x="136" y="277"/>
                    <a:pt x="136" y="277"/>
                    <a:pt x="136" y="277"/>
                  </a:cubicBezTo>
                  <a:cubicBezTo>
                    <a:pt x="146" y="277"/>
                    <a:pt x="153" y="269"/>
                    <a:pt x="153" y="260"/>
                  </a:cubicBezTo>
                  <a:cubicBezTo>
                    <a:pt x="153" y="186"/>
                    <a:pt x="153" y="186"/>
                    <a:pt x="153" y="186"/>
                  </a:cubicBezTo>
                  <a:moveTo>
                    <a:pt x="110" y="76"/>
                  </a:moveTo>
                  <a:cubicBezTo>
                    <a:pt x="110" y="71"/>
                    <a:pt x="107" y="67"/>
                    <a:pt x="102" y="67"/>
                  </a:cubicBezTo>
                  <a:cubicBezTo>
                    <a:pt x="100" y="67"/>
                    <a:pt x="100" y="67"/>
                    <a:pt x="100" y="67"/>
                  </a:cubicBezTo>
                  <a:cubicBezTo>
                    <a:pt x="98" y="67"/>
                    <a:pt x="96" y="69"/>
                    <a:pt x="96" y="72"/>
                  </a:cubicBezTo>
                  <a:cubicBezTo>
                    <a:pt x="96" y="74"/>
                    <a:pt x="98" y="76"/>
                    <a:pt x="100" y="76"/>
                  </a:cubicBezTo>
                  <a:cubicBezTo>
                    <a:pt x="102" y="76"/>
                    <a:pt x="102" y="76"/>
                    <a:pt x="102" y="76"/>
                  </a:cubicBezTo>
                  <a:cubicBezTo>
                    <a:pt x="102" y="87"/>
                    <a:pt x="102" y="87"/>
                    <a:pt x="102" y="87"/>
                  </a:cubicBezTo>
                  <a:cubicBezTo>
                    <a:pt x="51" y="87"/>
                    <a:pt x="51" y="87"/>
                    <a:pt x="51" y="87"/>
                  </a:cubicBezTo>
                  <a:cubicBezTo>
                    <a:pt x="51" y="76"/>
                    <a:pt x="51" y="76"/>
                    <a:pt x="51" y="76"/>
                  </a:cubicBezTo>
                  <a:cubicBezTo>
                    <a:pt x="53" y="76"/>
                    <a:pt x="53" y="76"/>
                    <a:pt x="53" y="76"/>
                  </a:cubicBezTo>
                  <a:cubicBezTo>
                    <a:pt x="55" y="76"/>
                    <a:pt x="57" y="74"/>
                    <a:pt x="57" y="72"/>
                  </a:cubicBezTo>
                  <a:cubicBezTo>
                    <a:pt x="57" y="69"/>
                    <a:pt x="55" y="67"/>
                    <a:pt x="53" y="67"/>
                  </a:cubicBezTo>
                  <a:cubicBezTo>
                    <a:pt x="51" y="67"/>
                    <a:pt x="51" y="67"/>
                    <a:pt x="51" y="67"/>
                  </a:cubicBezTo>
                  <a:cubicBezTo>
                    <a:pt x="47" y="67"/>
                    <a:pt x="43" y="71"/>
                    <a:pt x="43" y="76"/>
                  </a:cubicBezTo>
                  <a:cubicBezTo>
                    <a:pt x="43" y="88"/>
                    <a:pt x="43" y="88"/>
                    <a:pt x="43" y="88"/>
                  </a:cubicBezTo>
                  <a:cubicBezTo>
                    <a:pt x="43" y="92"/>
                    <a:pt x="47" y="96"/>
                    <a:pt x="51" y="96"/>
                  </a:cubicBezTo>
                  <a:cubicBezTo>
                    <a:pt x="102" y="96"/>
                    <a:pt x="102" y="96"/>
                    <a:pt x="102" y="96"/>
                  </a:cubicBezTo>
                  <a:cubicBezTo>
                    <a:pt x="107" y="96"/>
                    <a:pt x="110" y="92"/>
                    <a:pt x="110" y="88"/>
                  </a:cubicBezTo>
                  <a:cubicBezTo>
                    <a:pt x="110" y="76"/>
                    <a:pt x="110" y="76"/>
                    <a:pt x="110" y="76"/>
                  </a:cubicBezTo>
                  <a:moveTo>
                    <a:pt x="94" y="8"/>
                  </a:moveTo>
                  <a:cubicBezTo>
                    <a:pt x="94" y="4"/>
                    <a:pt x="90" y="0"/>
                    <a:pt x="86" y="0"/>
                  </a:cubicBezTo>
                  <a:cubicBezTo>
                    <a:pt x="67" y="0"/>
                    <a:pt x="67" y="0"/>
                    <a:pt x="67" y="0"/>
                  </a:cubicBezTo>
                  <a:cubicBezTo>
                    <a:pt x="63" y="0"/>
                    <a:pt x="59" y="4"/>
                    <a:pt x="59" y="8"/>
                  </a:cubicBezTo>
                  <a:cubicBezTo>
                    <a:pt x="59" y="76"/>
                    <a:pt x="59" y="76"/>
                    <a:pt x="59" y="76"/>
                  </a:cubicBezTo>
                  <a:cubicBezTo>
                    <a:pt x="59" y="80"/>
                    <a:pt x="63" y="83"/>
                    <a:pt x="67" y="83"/>
                  </a:cubicBezTo>
                  <a:cubicBezTo>
                    <a:pt x="86" y="83"/>
                    <a:pt x="86" y="83"/>
                    <a:pt x="86" y="83"/>
                  </a:cubicBezTo>
                  <a:cubicBezTo>
                    <a:pt x="90" y="83"/>
                    <a:pt x="94" y="80"/>
                    <a:pt x="94" y="76"/>
                  </a:cubicBezTo>
                  <a:cubicBezTo>
                    <a:pt x="94" y="8"/>
                    <a:pt x="94" y="8"/>
                    <a:pt x="94" y="8"/>
                  </a:cubicBezTo>
                  <a:moveTo>
                    <a:pt x="122" y="221"/>
                  </a:moveTo>
                  <a:cubicBezTo>
                    <a:pt x="122" y="215"/>
                    <a:pt x="120" y="211"/>
                    <a:pt x="118" y="211"/>
                  </a:cubicBezTo>
                  <a:cubicBezTo>
                    <a:pt x="36" y="211"/>
                    <a:pt x="36" y="211"/>
                    <a:pt x="36" y="211"/>
                  </a:cubicBezTo>
                  <a:cubicBezTo>
                    <a:pt x="33" y="211"/>
                    <a:pt x="31" y="215"/>
                    <a:pt x="31" y="221"/>
                  </a:cubicBezTo>
                  <a:cubicBezTo>
                    <a:pt x="31" y="227"/>
                    <a:pt x="33" y="232"/>
                    <a:pt x="36" y="232"/>
                  </a:cubicBezTo>
                  <a:cubicBezTo>
                    <a:pt x="118" y="232"/>
                    <a:pt x="118" y="232"/>
                    <a:pt x="118" y="232"/>
                  </a:cubicBezTo>
                  <a:cubicBezTo>
                    <a:pt x="120" y="232"/>
                    <a:pt x="122" y="227"/>
                    <a:pt x="122" y="221"/>
                  </a:cubicBezTo>
                  <a:moveTo>
                    <a:pt x="122" y="234"/>
                  </a:moveTo>
                  <a:cubicBezTo>
                    <a:pt x="122" y="232"/>
                    <a:pt x="120" y="230"/>
                    <a:pt x="118" y="230"/>
                  </a:cubicBezTo>
                  <a:cubicBezTo>
                    <a:pt x="36" y="230"/>
                    <a:pt x="36" y="230"/>
                    <a:pt x="36" y="230"/>
                  </a:cubicBezTo>
                  <a:cubicBezTo>
                    <a:pt x="33" y="230"/>
                    <a:pt x="31" y="232"/>
                    <a:pt x="31" y="234"/>
                  </a:cubicBezTo>
                  <a:cubicBezTo>
                    <a:pt x="31" y="236"/>
                    <a:pt x="33" y="238"/>
                    <a:pt x="36" y="238"/>
                  </a:cubicBezTo>
                  <a:cubicBezTo>
                    <a:pt x="118" y="238"/>
                    <a:pt x="118" y="238"/>
                    <a:pt x="118" y="238"/>
                  </a:cubicBezTo>
                  <a:cubicBezTo>
                    <a:pt x="120" y="238"/>
                    <a:pt x="122" y="236"/>
                    <a:pt x="122" y="234"/>
                  </a:cubicBezTo>
                  <a:moveTo>
                    <a:pt x="122" y="253"/>
                  </a:moveTo>
                  <a:cubicBezTo>
                    <a:pt x="122" y="251"/>
                    <a:pt x="120" y="249"/>
                    <a:pt x="118" y="249"/>
                  </a:cubicBezTo>
                  <a:cubicBezTo>
                    <a:pt x="36" y="249"/>
                    <a:pt x="36" y="249"/>
                    <a:pt x="36" y="249"/>
                  </a:cubicBezTo>
                  <a:cubicBezTo>
                    <a:pt x="33" y="249"/>
                    <a:pt x="31" y="251"/>
                    <a:pt x="31" y="253"/>
                  </a:cubicBezTo>
                  <a:cubicBezTo>
                    <a:pt x="31" y="256"/>
                    <a:pt x="33" y="258"/>
                    <a:pt x="36" y="258"/>
                  </a:cubicBezTo>
                  <a:cubicBezTo>
                    <a:pt x="118" y="258"/>
                    <a:pt x="118" y="258"/>
                    <a:pt x="118" y="258"/>
                  </a:cubicBezTo>
                  <a:cubicBezTo>
                    <a:pt x="120" y="258"/>
                    <a:pt x="122" y="256"/>
                    <a:pt x="122" y="2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solidFill>
                  <a:prstClr val="black"/>
                </a:solidFill>
                <a:latin typeface="Arial"/>
              </a:endParaRPr>
            </a:p>
          </p:txBody>
        </p:sp>
      </p:grpSp>
      <p:sp>
        <p:nvSpPr>
          <p:cNvPr id="21" name="Rectangle 20">
            <a:extLst>
              <a:ext uri="{FF2B5EF4-FFF2-40B4-BE49-F238E27FC236}">
                <a16:creationId xmlns:a16="http://schemas.microsoft.com/office/drawing/2014/main" id="{7D05F3D1-C02A-4554-BE94-798B3110A91D}"/>
              </a:ext>
            </a:extLst>
          </p:cNvPr>
          <p:cNvSpPr/>
          <p:nvPr/>
        </p:nvSpPr>
        <p:spPr>
          <a:xfrm>
            <a:off x="8937989" y="2905340"/>
            <a:ext cx="1725537" cy="990015"/>
          </a:xfrm>
          <a:prstGeom prst="rect">
            <a:avLst/>
          </a:prstGeom>
        </p:spPr>
        <p:txBody>
          <a:bodyPr wrap="none">
            <a:spAutoFit/>
          </a:bodyPr>
          <a:lstStyle/>
          <a:p>
            <a:pPr algn="ctr">
              <a:lnSpc>
                <a:spcPts val="1425"/>
              </a:lnSpc>
            </a:pPr>
            <a:r>
              <a:rPr lang="en-GB" sz="3750">
                <a:solidFill>
                  <a:srgbClr val="114664"/>
                </a:solidFill>
                <a:latin typeface="Franklin Gothic Heavy" panose="020B0903020102020204" pitchFamily="34" charset="0"/>
              </a:rPr>
              <a:t>76%</a:t>
            </a:r>
          </a:p>
          <a:p>
            <a:pPr algn="ctr" eaLnBrk="0" fontAlgn="base" hangingPunct="0">
              <a:lnSpc>
                <a:spcPts val="1425"/>
              </a:lnSpc>
            </a:pPr>
            <a:r>
              <a:rPr lang="en-GB" sz="1350" cap="all">
                <a:solidFill>
                  <a:srgbClr val="114664"/>
                </a:solidFill>
                <a:latin typeface="Franklin Gothic Demi" panose="020B0703020102020204" pitchFamily="34" charset="0"/>
              </a:rPr>
              <a:t>Reduction in </a:t>
            </a:r>
            <a:br>
              <a:rPr lang="en-GB" sz="1350" cap="all">
                <a:solidFill>
                  <a:srgbClr val="114664"/>
                </a:solidFill>
                <a:latin typeface="Franklin Gothic Demi" panose="020B0703020102020204" pitchFamily="34" charset="0"/>
              </a:rPr>
            </a:br>
            <a:r>
              <a:rPr lang="en-GB" sz="1350" cap="all">
                <a:solidFill>
                  <a:srgbClr val="114664"/>
                </a:solidFill>
                <a:latin typeface="Franklin Gothic Demi" panose="020B0703020102020204" pitchFamily="34" charset="0"/>
              </a:rPr>
              <a:t>operational </a:t>
            </a:r>
            <a:br>
              <a:rPr lang="en-GB" sz="1350" cap="all">
                <a:solidFill>
                  <a:srgbClr val="114664"/>
                </a:solidFill>
                <a:latin typeface="Franklin Gothic Demi" panose="020B0703020102020204" pitchFamily="34" charset="0"/>
              </a:rPr>
            </a:br>
            <a:r>
              <a:rPr lang="en-GB" sz="1350" cap="all">
                <a:solidFill>
                  <a:srgbClr val="114664"/>
                </a:solidFill>
                <a:latin typeface="Franklin Gothic Demi" panose="020B0703020102020204" pitchFamily="34" charset="0"/>
              </a:rPr>
              <a:t>carbon intensity </a:t>
            </a:r>
            <a:br>
              <a:rPr lang="en-GB" sz="1350" cap="all">
                <a:solidFill>
                  <a:srgbClr val="114664"/>
                </a:solidFill>
                <a:latin typeface="Franklin Gothic Demi" panose="020B0703020102020204" pitchFamily="34" charset="0"/>
              </a:rPr>
            </a:br>
            <a:r>
              <a:rPr lang="en-GB" sz="1350">
                <a:solidFill>
                  <a:srgbClr val="114664"/>
                </a:solidFill>
                <a:latin typeface="Franklin Gothic Demi" panose="020B0703020102020204" pitchFamily="34" charset="0"/>
              </a:rPr>
              <a:t>SINCE 2006</a:t>
            </a:r>
          </a:p>
        </p:txBody>
      </p:sp>
      <p:grpSp>
        <p:nvGrpSpPr>
          <p:cNvPr id="13" name="Group 12">
            <a:extLst>
              <a:ext uri="{FF2B5EF4-FFF2-40B4-BE49-F238E27FC236}">
                <a16:creationId xmlns:a16="http://schemas.microsoft.com/office/drawing/2014/main" id="{121070FC-6F1F-42F8-AC53-5E55EAC88240}"/>
              </a:ext>
            </a:extLst>
          </p:cNvPr>
          <p:cNvGrpSpPr/>
          <p:nvPr/>
        </p:nvGrpSpPr>
        <p:grpSpPr>
          <a:xfrm>
            <a:off x="2152883" y="5065784"/>
            <a:ext cx="7825018" cy="600815"/>
            <a:chOff x="376947" y="5649477"/>
            <a:chExt cx="10433357" cy="801086"/>
          </a:xfrm>
        </p:grpSpPr>
        <p:pic>
          <p:nvPicPr>
            <p:cNvPr id="4" name="Picture 3">
              <a:extLst>
                <a:ext uri="{FF2B5EF4-FFF2-40B4-BE49-F238E27FC236}">
                  <a16:creationId xmlns:a16="http://schemas.microsoft.com/office/drawing/2014/main" id="{ABE6A50C-1B35-4621-8FC1-69CE933FF6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751" r="20294"/>
            <a:stretch/>
          </p:blipFill>
          <p:spPr>
            <a:xfrm>
              <a:off x="2763981" y="5689568"/>
              <a:ext cx="5989321" cy="715621"/>
            </a:xfrm>
            <a:prstGeom prst="rect">
              <a:avLst/>
            </a:prstGeom>
          </p:spPr>
        </p:pic>
        <p:pic>
          <p:nvPicPr>
            <p:cNvPr id="6" name="Picture 5">
              <a:extLst>
                <a:ext uri="{FF2B5EF4-FFF2-40B4-BE49-F238E27FC236}">
                  <a16:creationId xmlns:a16="http://schemas.microsoft.com/office/drawing/2014/main" id="{C306496E-EFB3-4836-9F91-040BE163AE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947" y="5664750"/>
              <a:ext cx="933545" cy="785813"/>
            </a:xfrm>
            <a:prstGeom prst="rect">
              <a:avLst/>
            </a:prstGeom>
          </p:spPr>
        </p:pic>
        <p:pic>
          <p:nvPicPr>
            <p:cNvPr id="5" name="Picture 4">
              <a:extLst>
                <a:ext uri="{FF2B5EF4-FFF2-40B4-BE49-F238E27FC236}">
                  <a16:creationId xmlns:a16="http://schemas.microsoft.com/office/drawing/2014/main" id="{2908E9A1-AB19-48BF-86D6-E46FB7265A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6358" y="5847603"/>
              <a:ext cx="1242243" cy="420624"/>
            </a:xfrm>
            <a:prstGeom prst="rect">
              <a:avLst/>
            </a:prstGeom>
          </p:spPr>
        </p:pic>
        <p:pic>
          <p:nvPicPr>
            <p:cNvPr id="9" name="Picture 8">
              <a:extLst>
                <a:ext uri="{FF2B5EF4-FFF2-40B4-BE49-F238E27FC236}">
                  <a16:creationId xmlns:a16="http://schemas.microsoft.com/office/drawing/2014/main" id="{82B74420-DA37-4975-A83F-34FDB0083A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1322" y="5787706"/>
              <a:ext cx="998982" cy="510784"/>
            </a:xfrm>
            <a:prstGeom prst="rect">
              <a:avLst/>
            </a:prstGeom>
          </p:spPr>
        </p:pic>
        <p:pic>
          <p:nvPicPr>
            <p:cNvPr id="12" name="Picture 11">
              <a:extLst>
                <a:ext uri="{FF2B5EF4-FFF2-40B4-BE49-F238E27FC236}">
                  <a16:creationId xmlns:a16="http://schemas.microsoft.com/office/drawing/2014/main" id="{90B50EF8-889F-4C7B-8BA1-8296DC1BCC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68771" y="5649477"/>
              <a:ext cx="750912" cy="753746"/>
            </a:xfrm>
            <a:prstGeom prst="rect">
              <a:avLst/>
            </a:prstGeom>
          </p:spPr>
        </p:pic>
      </p:grpSp>
      <p:sp>
        <p:nvSpPr>
          <p:cNvPr id="35" name="Rectangle 34">
            <a:extLst>
              <a:ext uri="{FF2B5EF4-FFF2-40B4-BE49-F238E27FC236}">
                <a16:creationId xmlns:a16="http://schemas.microsoft.com/office/drawing/2014/main" id="{9DF1482B-B90D-40AF-92A8-A5FA21487E7B}"/>
              </a:ext>
            </a:extLst>
          </p:cNvPr>
          <p:cNvSpPr/>
          <p:nvPr/>
        </p:nvSpPr>
        <p:spPr>
          <a:xfrm>
            <a:off x="2622015" y="5780930"/>
            <a:ext cx="2052228" cy="194925"/>
          </a:xfrm>
          <a:prstGeom prst="rect">
            <a:avLst/>
          </a:prstGeom>
        </p:spPr>
        <p:txBody>
          <a:bodyPr wrap="square">
            <a:spAutoFit/>
          </a:bodyPr>
          <a:lstStyle/>
          <a:p>
            <a:pPr eaLnBrk="0" fontAlgn="base" hangingPunct="0">
              <a:lnSpc>
                <a:spcPts val="750"/>
              </a:lnSpc>
              <a:spcBef>
                <a:spcPct val="0"/>
              </a:spcBef>
              <a:spcAft>
                <a:spcPct val="0"/>
              </a:spcAft>
            </a:pPr>
            <a:r>
              <a:rPr lang="en-GB" sz="675">
                <a:solidFill>
                  <a:srgbClr val="114664"/>
                </a:solidFill>
                <a:latin typeface="Franklin Gothic Book" panose="020B0503020102020204" pitchFamily="34" charset="0"/>
              </a:rPr>
              <a:t>* Biogen data on file as of September 30, 2019.</a:t>
            </a:r>
          </a:p>
        </p:txBody>
      </p:sp>
      <p:pic>
        <p:nvPicPr>
          <p:cNvPr id="7" name="Picture 6" descr="A close up of a logo&#10;&#10;Description automatically generated">
            <a:extLst>
              <a:ext uri="{FF2B5EF4-FFF2-40B4-BE49-F238E27FC236}">
                <a16:creationId xmlns:a16="http://schemas.microsoft.com/office/drawing/2014/main" id="{F6D2A6C6-F8D2-4449-9001-787246899E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0840" y="5094945"/>
            <a:ext cx="873115" cy="553944"/>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903B5-EE24-4A4A-8792-C6EDA0B5E82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89153" y="5120457"/>
            <a:ext cx="2245996" cy="449199"/>
          </a:xfrm>
          <a:prstGeom prst="rect">
            <a:avLst/>
          </a:prstGeom>
        </p:spPr>
      </p:pic>
      <p:sp>
        <p:nvSpPr>
          <p:cNvPr id="34" name="Rectangle 33">
            <a:extLst>
              <a:ext uri="{FF2B5EF4-FFF2-40B4-BE49-F238E27FC236}">
                <a16:creationId xmlns:a16="http://schemas.microsoft.com/office/drawing/2014/main" id="{2694AA5A-4902-453B-901B-B21C33DB0CC2}"/>
              </a:ext>
            </a:extLst>
          </p:cNvPr>
          <p:cNvSpPr/>
          <p:nvPr/>
        </p:nvSpPr>
        <p:spPr>
          <a:xfrm>
            <a:off x="7839875" y="5780929"/>
            <a:ext cx="2052228" cy="194925"/>
          </a:xfrm>
          <a:prstGeom prst="rect">
            <a:avLst/>
          </a:prstGeom>
        </p:spPr>
        <p:txBody>
          <a:bodyPr wrap="square">
            <a:spAutoFit/>
          </a:bodyPr>
          <a:lstStyle/>
          <a:p>
            <a:pPr eaLnBrk="0" fontAlgn="base" hangingPunct="0">
              <a:lnSpc>
                <a:spcPts val="750"/>
              </a:lnSpc>
              <a:spcBef>
                <a:spcPct val="0"/>
              </a:spcBef>
              <a:spcAft>
                <a:spcPct val="0"/>
              </a:spcAft>
            </a:pPr>
            <a:r>
              <a:rPr lang="en-GB" sz="675">
                <a:solidFill>
                  <a:srgbClr val="114664"/>
                </a:solidFill>
                <a:latin typeface="Franklin Gothic Book" panose="020B0503020102020204" pitchFamily="34" charset="0"/>
              </a:rPr>
              <a:t>** As of December 31, 2018.</a:t>
            </a:r>
          </a:p>
        </p:txBody>
      </p:sp>
    </p:spTree>
    <p:extLst>
      <p:ext uri="{BB962C8B-B14F-4D97-AF65-F5344CB8AC3E}">
        <p14:creationId xmlns:p14="http://schemas.microsoft.com/office/powerpoint/2010/main" val="696071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6249"/>
                                        </p:tgtEl>
                                        <p:attrNameLst>
                                          <p:attrName>style.visibility</p:attrName>
                                        </p:attrNameLst>
                                      </p:cBhvr>
                                      <p:to>
                                        <p:strVal val="visible"/>
                                      </p:to>
                                    </p:set>
                                    <p:animEffect transition="in" filter="fade">
                                      <p:cBhvr>
                                        <p:cTn id="7" dur="750"/>
                                        <p:tgtEl>
                                          <p:spTgt spid="16249"/>
                                        </p:tgtEl>
                                      </p:cBhvr>
                                    </p:animEffect>
                                  </p:childTnLst>
                                </p:cTn>
                              </p:par>
                              <p:par>
                                <p:cTn id="8" presetID="10" presetClass="entr" presetSubtype="0" fill="hold" nodeType="withEffect">
                                  <p:stCondLst>
                                    <p:cond delay="1000"/>
                                  </p:stCondLst>
                                  <p:childTnLst>
                                    <p:set>
                                      <p:cBhvr>
                                        <p:cTn id="9" dur="1" fill="hold">
                                          <p:stCondLst>
                                            <p:cond delay="0"/>
                                          </p:stCondLst>
                                        </p:cTn>
                                        <p:tgtEl>
                                          <p:spTgt spid="16250"/>
                                        </p:tgtEl>
                                        <p:attrNameLst>
                                          <p:attrName>style.visibility</p:attrName>
                                        </p:attrNameLst>
                                      </p:cBhvr>
                                      <p:to>
                                        <p:strVal val="visible"/>
                                      </p:to>
                                    </p:set>
                                    <p:animEffect transition="in" filter="fade">
                                      <p:cBhvr>
                                        <p:cTn id="10" dur="750"/>
                                        <p:tgtEl>
                                          <p:spTgt spid="1625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750"/>
                                        <p:tgtEl>
                                          <p:spTgt spid="2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5"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What’s the problem?</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80884098"/>
      </p:ext>
    </p:extLst>
  </p:cSld>
  <p:clrMapOvr>
    <a:masterClrMapping/>
  </p:clrMapOvr>
</p:sld>
</file>

<file path=ppt/theme/theme1.xml><?xml version="1.0" encoding="utf-8"?>
<a:theme xmlns:a="http://schemas.openxmlformats.org/drawingml/2006/main" name="ispe-power-point-template (1)">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B8A7652D94AE489EA2B9D3B6BFD87C" ma:contentTypeVersion="13" ma:contentTypeDescription="Create a new document." ma:contentTypeScope="" ma:versionID="2a4fc83674e4b03b598c0d63436562ee">
  <xsd:schema xmlns:xsd="http://www.w3.org/2001/XMLSchema" xmlns:xs="http://www.w3.org/2001/XMLSchema" xmlns:p="http://schemas.microsoft.com/office/2006/metadata/properties" xmlns:ns3="4056e264-49da-4b33-8227-0f4242e45abf" xmlns:ns4="7d7feb2c-4a0d-4d18-9d28-04376910739e" targetNamespace="http://schemas.microsoft.com/office/2006/metadata/properties" ma:root="true" ma:fieldsID="89286fc22473c8b2cfaa1482d4e40990" ns3:_="" ns4:_="">
    <xsd:import namespace="4056e264-49da-4b33-8227-0f4242e45abf"/>
    <xsd:import namespace="7d7feb2c-4a0d-4d18-9d28-04376910739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56e264-49da-4b33-8227-0f4242e45a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7feb2c-4a0d-4d18-9d28-04376910739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FA86DE-4779-439C-ADC7-0FD5A091A6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56e264-49da-4b33-8227-0f4242e45abf"/>
    <ds:schemaRef ds:uri="7d7feb2c-4a0d-4d18-9d28-0437691073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56D194-AE5C-47E7-8CB1-C8B647C7160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9CF3C5A-48B7-4266-B12F-1DB71DD5B5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992</TotalTime>
  <Words>1248</Words>
  <Application>Microsoft Office PowerPoint</Application>
  <PresentationFormat>Widescreen</PresentationFormat>
  <Paragraphs>251</Paragraphs>
  <Slides>21</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Franklin Gothic Book</vt:lpstr>
      <vt:lpstr>Franklin Gothic Demi</vt:lpstr>
      <vt:lpstr>Franklin Gothic Heavy</vt:lpstr>
      <vt:lpstr>Wingdings</vt:lpstr>
      <vt:lpstr>ispe-power-point-template (1)</vt:lpstr>
      <vt:lpstr>ISPE section</vt:lpstr>
      <vt:lpstr>ISPE content</vt:lpstr>
      <vt:lpstr>Digitization of Large Molecule Biologics Technology Transfer</vt:lpstr>
      <vt:lpstr>Who is Biogen?</vt:lpstr>
      <vt:lpstr>PowerPoint Presentation</vt:lpstr>
      <vt:lpstr>PowerPoint Presentation</vt:lpstr>
      <vt:lpstr>PowerPoint Presentation</vt:lpstr>
      <vt:lpstr>PowerPoint Presentation</vt:lpstr>
      <vt:lpstr>PowerPoint Presentation</vt:lpstr>
      <vt:lpstr>PowerPoint Presentation</vt:lpstr>
      <vt:lpstr>What’s the problem?</vt:lpstr>
      <vt:lpstr>Biogen?</vt:lpstr>
      <vt:lpstr>Problem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and 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Anderson</dc:creator>
  <cp:lastModifiedBy>Claudia Carroll</cp:lastModifiedBy>
  <cp:revision>14</cp:revision>
  <dcterms:created xsi:type="dcterms:W3CDTF">2020-02-11T13:22:04Z</dcterms:created>
  <dcterms:modified xsi:type="dcterms:W3CDTF">2020-02-28T13:53:02Z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0x01010032B8A7652D94AE489EA2B9D3B6BFD87C</vt:lpwstr>
  </property>
</Properties>
</file>