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38"/>
  </p:notesMasterIdLst>
  <p:sldIdLst>
    <p:sldId id="256" r:id="rId4"/>
    <p:sldId id="261" r:id="rId5"/>
    <p:sldId id="262" r:id="rId6"/>
    <p:sldId id="257"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9" r:id="rId27"/>
    <p:sldId id="285" r:id="rId28"/>
    <p:sldId id="286" r:id="rId29"/>
    <p:sldId id="287" r:id="rId30"/>
    <p:sldId id="282" r:id="rId31"/>
    <p:sldId id="283" r:id="rId32"/>
    <p:sldId id="284" r:id="rId33"/>
    <p:sldId id="288"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3" autoAdjust="0"/>
    <p:restoredTop sz="94660"/>
  </p:normalViewPr>
  <p:slideViewPr>
    <p:cSldViewPr snapToGrid="0">
      <p:cViewPr>
        <p:scale>
          <a:sx n="81" d="100"/>
          <a:sy n="81" d="100"/>
        </p:scale>
        <p:origin x="-1624" y="-576"/>
      </p:cViewPr>
      <p:guideLst>
        <p:guide orient="horz" pos="2160"/>
        <p:guide pos="2880"/>
      </p:guideLst>
    </p:cSldViewPr>
  </p:slid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19088-B2B5-4641-A0CF-3AE10549C1BF}" type="datetimeFigureOut">
              <a:rPr lang="en-US" smtClean="0"/>
              <a:t>3/3/17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2C920-AC4C-5644-B2B5-7C27BD04201B}" type="slidenum">
              <a:rPr lang="en-US" smtClean="0"/>
              <a:t>‹#›</a:t>
            </a:fld>
            <a:endParaRPr lang="en-US"/>
          </a:p>
        </p:txBody>
      </p:sp>
    </p:spTree>
    <p:extLst>
      <p:ext uri="{BB962C8B-B14F-4D97-AF65-F5344CB8AC3E}">
        <p14:creationId xmlns:p14="http://schemas.microsoft.com/office/powerpoint/2010/main" val="839186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about you not me.</a:t>
            </a:r>
          </a:p>
          <a:p>
            <a:endParaRPr lang="en-US" dirty="0" smtClean="0"/>
          </a:p>
          <a:p>
            <a:r>
              <a:rPr lang="en-US" dirty="0" smtClean="0"/>
              <a:t>If you want to know more about my story, there is a bio on the table or you can ask me questions</a:t>
            </a:r>
            <a:endParaRPr lang="en-US" dirty="0"/>
          </a:p>
        </p:txBody>
      </p:sp>
    </p:spTree>
    <p:extLst>
      <p:ext uri="{BB962C8B-B14F-4D97-AF65-F5344CB8AC3E}">
        <p14:creationId xmlns:p14="http://schemas.microsoft.com/office/powerpoint/2010/main" val="1095246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show up?</a:t>
            </a:r>
          </a:p>
          <a:p>
            <a:endParaRPr lang="en-US" dirty="0" smtClean="0"/>
          </a:p>
          <a:p>
            <a:r>
              <a:rPr lang="en-US" dirty="0" smtClean="0"/>
              <a:t>What are the voices in your head saying to you?</a:t>
            </a:r>
          </a:p>
          <a:p>
            <a:endParaRPr lang="en-US" dirty="0" smtClean="0"/>
          </a:p>
          <a:p>
            <a:r>
              <a:rPr lang="en-US" dirty="0" smtClean="0"/>
              <a:t>IBSC</a:t>
            </a:r>
            <a:endParaRPr lang="en-US" dirty="0"/>
          </a:p>
        </p:txBody>
      </p:sp>
    </p:spTree>
    <p:extLst>
      <p:ext uri="{BB962C8B-B14F-4D97-AF65-F5344CB8AC3E}">
        <p14:creationId xmlns:p14="http://schemas.microsoft.com/office/powerpoint/2010/main" val="156891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have you overcome to get here today?</a:t>
            </a:r>
          </a:p>
          <a:p>
            <a:endParaRPr lang="en-US" dirty="0" smtClean="0"/>
          </a:p>
          <a:p>
            <a:r>
              <a:rPr lang="en-US" dirty="0" smtClean="0"/>
              <a:t>Don’t </a:t>
            </a:r>
            <a:r>
              <a:rPr lang="en-US" dirty="0" smtClean="0"/>
              <a:t>live someone</a:t>
            </a:r>
            <a:r>
              <a:rPr lang="en-US" baseline="0" dirty="0" smtClean="0"/>
              <a:t> else’s life!</a:t>
            </a:r>
          </a:p>
          <a:p>
            <a:endParaRPr lang="en-US" baseline="0" dirty="0" smtClean="0"/>
          </a:p>
          <a:p>
            <a:r>
              <a:rPr lang="en-US" baseline="0" dirty="0" smtClean="0"/>
              <a:t>Try to understand how many lives you get to touch in a career and determine just what you are going to do with that </a:t>
            </a:r>
            <a:r>
              <a:rPr lang="en-US" baseline="0" dirty="0" err="1" smtClean="0"/>
              <a:t>privelege</a:t>
            </a:r>
            <a:r>
              <a:rPr lang="en-US" baseline="0" dirty="0" smtClean="0"/>
              <a:t>.</a:t>
            </a:r>
          </a:p>
          <a:p>
            <a:endParaRPr lang="en-US" baseline="0" dirty="0" smtClean="0"/>
          </a:p>
          <a:p>
            <a:r>
              <a:rPr lang="en-US" baseline="0" dirty="0" smtClean="0"/>
              <a:t>Next series of slides come right out of my leadership and career development talks</a:t>
            </a:r>
            <a:endParaRPr lang="en-US" dirty="0"/>
          </a:p>
        </p:txBody>
      </p:sp>
    </p:spTree>
    <p:extLst>
      <p:ext uri="{BB962C8B-B14F-4D97-AF65-F5344CB8AC3E}">
        <p14:creationId xmlns:p14="http://schemas.microsoft.com/office/powerpoint/2010/main" val="879582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prstGeom prst="rect">
            <a:avLst/>
          </a:prstGeom>
        </p:spPr>
        <p:txBody>
          <a:bodyPr/>
          <a:lstStyle/>
          <a:p>
            <a:pPr lvl="0"/>
            <a:endParaRPr/>
          </a:p>
        </p:txBody>
      </p:sp>
      <p:sp>
        <p:nvSpPr>
          <p:cNvPr id="258" name="Shape 258"/>
          <p:cNvSpPr>
            <a:spLocks noGrp="1"/>
          </p:cNvSpPr>
          <p:nvPr>
            <p:ph type="body" sz="quarter" idx="1"/>
          </p:nvPr>
        </p:nvSpPr>
        <p:spPr>
          <a:prstGeom prst="rect">
            <a:avLst/>
          </a:prstGeom>
        </p:spPr>
        <p:txBody>
          <a:bodyPr/>
          <a:lstStyle/>
          <a:p>
            <a:pPr marL="114300" lvl="0" indent="-114300">
              <a:lnSpc>
                <a:spcPct val="100000"/>
              </a:lnSpc>
              <a:buSzPct val="100000"/>
              <a:buFont typeface="Arial"/>
              <a:buChar char="•"/>
              <a:defRPr sz="1800"/>
            </a:pPr>
            <a:r>
              <a:rPr sz="1200">
                <a:latin typeface="Calibri"/>
                <a:ea typeface="Calibri"/>
                <a:cs typeface="Calibri"/>
                <a:sym typeface="Calibri"/>
              </a:rPr>
              <a:t>Take a minute and reflect on what you have been thinking during this presentation.</a:t>
            </a:r>
            <a:endParaRPr>
              <a:latin typeface="Calibri"/>
              <a:ea typeface="Calibri"/>
              <a:cs typeface="Calibri"/>
              <a:sym typeface="Calibri"/>
            </a:endParaRPr>
          </a:p>
          <a:p>
            <a:pPr marL="114300" lvl="0" indent="-114300">
              <a:lnSpc>
                <a:spcPct val="100000"/>
              </a:lnSpc>
              <a:buSzPct val="100000"/>
              <a:buFont typeface="Arial"/>
              <a:buChar char="•"/>
              <a:defRPr sz="1800"/>
            </a:pPr>
            <a:r>
              <a:rPr sz="1200">
                <a:latin typeface="Calibri"/>
                <a:ea typeface="Calibri"/>
                <a:cs typeface="Calibri"/>
                <a:sym typeface="Calibri"/>
              </a:rPr>
              <a:t>What are you willing to do immediately to take control of your leadership education?</a:t>
            </a:r>
            <a:endParaRPr>
              <a:latin typeface="Calibri"/>
              <a:ea typeface="Calibri"/>
              <a:cs typeface="Calibri"/>
              <a:sym typeface="Calibri"/>
            </a:endParaRPr>
          </a:p>
          <a:p>
            <a:pPr marL="171450" lvl="0" indent="-171450">
              <a:lnSpc>
                <a:spcPct val="100000"/>
              </a:lnSpc>
              <a:buSzPct val="100000"/>
              <a:buFont typeface="Arial"/>
              <a:buChar char="•"/>
              <a:defRPr sz="1800"/>
            </a:pPr>
            <a:endParaRPr sz="1200">
              <a:latin typeface="Calibri"/>
              <a:ea typeface="Calibri"/>
              <a:cs typeface="Calibri"/>
              <a:sym typeface="Calibri"/>
            </a:endParaRPr>
          </a:p>
          <a:p>
            <a:pPr marL="114300" lvl="0" indent="-114300">
              <a:lnSpc>
                <a:spcPct val="100000"/>
              </a:lnSpc>
              <a:buSzPct val="100000"/>
              <a:buFont typeface="Arial"/>
              <a:buChar char="•"/>
              <a:defRPr sz="1800"/>
            </a:pPr>
            <a:r>
              <a:rPr sz="1200">
                <a:latin typeface="Calibri"/>
                <a:ea typeface="Calibri"/>
                <a:cs typeface="Calibri"/>
                <a:sym typeface="Calibri"/>
              </a:rPr>
              <a:t>I fundamentally believe, as an eternally optimistic person, that someone in this room has been affected by what they have heard, or who they have met, in way that will change the direction of their life forever. </a:t>
            </a:r>
            <a:endParaRPr>
              <a:latin typeface="Calibri"/>
              <a:ea typeface="Calibri"/>
              <a:cs typeface="Calibri"/>
              <a:sym typeface="Calibri"/>
            </a:endParaRPr>
          </a:p>
          <a:p>
            <a:pPr marL="114300" lvl="0" indent="-114300">
              <a:lnSpc>
                <a:spcPct val="100000"/>
              </a:lnSpc>
              <a:buSzPct val="100000"/>
              <a:buFont typeface="Arial"/>
              <a:buChar char="•"/>
              <a:defRPr sz="1800"/>
            </a:pPr>
            <a:r>
              <a:rPr sz="1200">
                <a:latin typeface="Calibri"/>
                <a:ea typeface="Calibri"/>
                <a:cs typeface="Calibri"/>
                <a:sym typeface="Calibri"/>
              </a:rPr>
              <a:t>Is it you? </a:t>
            </a:r>
            <a:endParaRPr>
              <a:latin typeface="Calibri"/>
              <a:ea typeface="Calibri"/>
              <a:cs typeface="Calibri"/>
              <a:sym typeface="Calibri"/>
            </a:endParaRPr>
          </a:p>
          <a:p>
            <a:pPr marL="114300" lvl="0" indent="-114300">
              <a:lnSpc>
                <a:spcPct val="100000"/>
              </a:lnSpc>
              <a:buSzPct val="100000"/>
              <a:buFont typeface="Arial"/>
              <a:buChar char="•"/>
              <a:defRPr sz="1800"/>
            </a:pPr>
            <a:r>
              <a:rPr sz="1200">
                <a:latin typeface="Calibri"/>
                <a:ea typeface="Calibri"/>
                <a:cs typeface="Calibri"/>
                <a:sym typeface="Calibri"/>
              </a:rPr>
              <a:t>Why not? </a:t>
            </a:r>
            <a:endParaRPr>
              <a:latin typeface="Calibri"/>
              <a:ea typeface="Calibri"/>
              <a:cs typeface="Calibri"/>
              <a:sym typeface="Calibri"/>
            </a:endParaRPr>
          </a:p>
          <a:p>
            <a:pPr marL="114300" lvl="0" indent="-114300">
              <a:lnSpc>
                <a:spcPct val="100000"/>
              </a:lnSpc>
              <a:buSzPct val="100000"/>
              <a:buFont typeface="Arial"/>
              <a:buChar char="•"/>
              <a:defRPr sz="1800"/>
            </a:pPr>
            <a:r>
              <a:rPr sz="1200">
                <a:latin typeface="Calibri"/>
                <a:ea typeface="Calibri"/>
                <a:cs typeface="Calibri"/>
                <a:sym typeface="Calibri"/>
              </a:rPr>
              <a:t>Lead the parade!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0756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a:t>
            </a:r>
            <a:r>
              <a:rPr lang="en-US" baseline="0" dirty="0" smtClean="0"/>
              <a:t> connection begins early.</a:t>
            </a:r>
          </a:p>
          <a:p>
            <a:endParaRPr lang="en-US" baseline="0" dirty="0" smtClean="0"/>
          </a:p>
          <a:p>
            <a:r>
              <a:rPr lang="en-US" baseline="0" dirty="0" smtClean="0"/>
              <a:t>But it is more difficult to make connection as the “stakes” rise.</a:t>
            </a:r>
          </a:p>
          <a:p>
            <a:endParaRPr lang="en-US" baseline="0" dirty="0" smtClean="0"/>
          </a:p>
          <a:p>
            <a:r>
              <a:rPr lang="en-US" baseline="0" dirty="0" smtClean="0"/>
              <a:t>How do you practice connection in your daily life.</a:t>
            </a:r>
            <a:endParaRPr lang="en-US" dirty="0"/>
          </a:p>
        </p:txBody>
      </p:sp>
    </p:spTree>
    <p:extLst>
      <p:ext uri="{BB962C8B-B14F-4D97-AF65-F5344CB8AC3E}">
        <p14:creationId xmlns:p14="http://schemas.microsoft.com/office/powerpoint/2010/main" val="396827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 leaders</a:t>
            </a:r>
          </a:p>
          <a:p>
            <a:r>
              <a:rPr lang="en-US" dirty="0" smtClean="0"/>
              <a:t>People</a:t>
            </a:r>
            <a:r>
              <a:rPr lang="en-US" baseline="0" dirty="0" smtClean="0"/>
              <a:t> that don’t agree with you</a:t>
            </a:r>
          </a:p>
          <a:p>
            <a:r>
              <a:rPr lang="en-US" baseline="0" dirty="0" smtClean="0"/>
              <a:t>Corporate leaders</a:t>
            </a:r>
          </a:p>
          <a:p>
            <a:r>
              <a:rPr lang="en-US" baseline="0" dirty="0" smtClean="0"/>
              <a:t>Phenomenal intellects</a:t>
            </a:r>
          </a:p>
          <a:p>
            <a:r>
              <a:rPr lang="en-US" baseline="0" dirty="0" smtClean="0"/>
              <a:t>Fascinating technologies</a:t>
            </a:r>
          </a:p>
          <a:p>
            <a:r>
              <a:rPr lang="en-US" baseline="0" dirty="0" smtClean="0"/>
              <a:t>Amazing stories</a:t>
            </a:r>
          </a:p>
          <a:p>
            <a:endParaRPr lang="en-US" baseline="0" dirty="0" smtClean="0"/>
          </a:p>
          <a:p>
            <a:r>
              <a:rPr lang="en-US" baseline="0" dirty="0" smtClean="0"/>
              <a:t>What are the questions you would ask?</a:t>
            </a:r>
          </a:p>
          <a:p>
            <a:r>
              <a:rPr lang="en-US" baseline="0" dirty="0" smtClean="0"/>
              <a:t>What were defining moments in their career?</a:t>
            </a:r>
            <a:endParaRPr lang="en-US" dirty="0"/>
          </a:p>
        </p:txBody>
      </p:sp>
    </p:spTree>
    <p:extLst>
      <p:ext uri="{BB962C8B-B14F-4D97-AF65-F5344CB8AC3E}">
        <p14:creationId xmlns:p14="http://schemas.microsoft.com/office/powerpoint/2010/main" val="2096999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story</a:t>
            </a:r>
          </a:p>
          <a:p>
            <a:r>
              <a:rPr lang="en-US" dirty="0" smtClean="0"/>
              <a:t>Business</a:t>
            </a:r>
            <a:r>
              <a:rPr lang="en-US" baseline="0" dirty="0" smtClean="0"/>
              <a:t> cards</a:t>
            </a:r>
          </a:p>
          <a:p>
            <a:r>
              <a:rPr lang="en-US" baseline="0" dirty="0" smtClean="0"/>
              <a:t>Writing follow-up notes</a:t>
            </a:r>
          </a:p>
          <a:p>
            <a:r>
              <a:rPr lang="en-US" baseline="0" dirty="0" smtClean="0"/>
              <a:t>Thank you cards with another copy of your business card</a:t>
            </a:r>
          </a:p>
          <a:p>
            <a:r>
              <a:rPr lang="en-US" baseline="0" dirty="0" smtClean="0"/>
              <a:t>LinkedIn</a:t>
            </a:r>
            <a:endParaRPr lang="en-US" dirty="0"/>
          </a:p>
        </p:txBody>
      </p:sp>
    </p:spTree>
    <p:extLst>
      <p:ext uri="{BB962C8B-B14F-4D97-AF65-F5344CB8AC3E}">
        <p14:creationId xmlns:p14="http://schemas.microsoft.com/office/powerpoint/2010/main" val="1811054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you increase the trajectory of your career?</a:t>
            </a:r>
            <a:endParaRPr lang="en-US" dirty="0"/>
          </a:p>
        </p:txBody>
      </p:sp>
    </p:spTree>
    <p:extLst>
      <p:ext uri="{BB962C8B-B14F-4D97-AF65-F5344CB8AC3E}">
        <p14:creationId xmlns:p14="http://schemas.microsoft.com/office/powerpoint/2010/main" val="4211231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a:t>
            </a:r>
            <a:r>
              <a:rPr lang="en-US" baseline="0" dirty="0" smtClean="0"/>
              <a:t> tell me about who you are without mentioning your job?</a:t>
            </a:r>
            <a:endParaRPr lang="en-US" dirty="0"/>
          </a:p>
        </p:txBody>
      </p:sp>
    </p:spTree>
    <p:extLst>
      <p:ext uri="{BB962C8B-B14F-4D97-AF65-F5344CB8AC3E}">
        <p14:creationId xmlns:p14="http://schemas.microsoft.com/office/powerpoint/2010/main" val="1499425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stand out?</a:t>
            </a:r>
            <a:endParaRPr lang="en-US" dirty="0"/>
          </a:p>
        </p:txBody>
      </p:sp>
    </p:spTree>
    <p:extLst>
      <p:ext uri="{BB962C8B-B14F-4D97-AF65-F5344CB8AC3E}">
        <p14:creationId xmlns:p14="http://schemas.microsoft.com/office/powerpoint/2010/main" val="2595777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i="0" kern="1200" dirty="0" smtClean="0">
                <a:solidFill>
                  <a:schemeClr val="tx1"/>
                </a:solidFill>
                <a:latin typeface="+mn-lt"/>
                <a:ea typeface="+mn-ea"/>
                <a:cs typeface="+mn-cs"/>
              </a:rPr>
              <a:t>KEN</a:t>
            </a:r>
          </a:p>
          <a:p>
            <a:endParaRPr lang="en-US" sz="1300" b="1" i="0" kern="1200" dirty="0" smtClean="0">
              <a:solidFill>
                <a:schemeClr val="tx1"/>
              </a:solidFill>
              <a:latin typeface="+mn-lt"/>
              <a:ea typeface="+mn-ea"/>
              <a:cs typeface="+mn-cs"/>
            </a:endParaRPr>
          </a:p>
          <a:p>
            <a:r>
              <a:rPr lang="en-US" sz="1300" i="1" kern="1200" dirty="0" smtClean="0">
                <a:solidFill>
                  <a:schemeClr val="tx1"/>
                </a:solidFill>
                <a:latin typeface="+mn-lt"/>
                <a:ea typeface="+mn-ea"/>
                <a:cs typeface="+mn-cs"/>
              </a:rPr>
              <a:t>Concept:</a:t>
            </a:r>
          </a:p>
          <a:p>
            <a:pPr marL="285750" indent="-285750">
              <a:buFont typeface="Arial"/>
              <a:buChar char="•"/>
            </a:pPr>
            <a:r>
              <a:rPr lang="en-US" sz="1300" kern="1200" dirty="0" smtClean="0">
                <a:solidFill>
                  <a:schemeClr val="tx1"/>
                </a:solidFill>
                <a:latin typeface="+mn-lt"/>
                <a:ea typeface="+mn-ea"/>
                <a:cs typeface="+mn-cs"/>
              </a:rPr>
              <a:t>Your way of being - Observation of behaviors one might observe if they shadowed you.</a:t>
            </a:r>
          </a:p>
          <a:p>
            <a:pPr marL="285750" indent="-285750">
              <a:buFont typeface="Arial"/>
              <a:buChar char="•"/>
            </a:pPr>
            <a:r>
              <a:rPr lang="en-US" sz="1300" kern="1200" dirty="0" smtClean="0">
                <a:solidFill>
                  <a:schemeClr val="tx1"/>
                </a:solidFill>
                <a:latin typeface="+mn-lt"/>
                <a:ea typeface="+mn-ea"/>
                <a:cs typeface="+mn-cs"/>
              </a:rPr>
              <a:t>Principles &amp; Values - Names to describe the behaviors that you believe represent who you are or how you want to work.</a:t>
            </a:r>
          </a:p>
          <a:p>
            <a:pPr marL="285750" indent="-285750">
              <a:buFont typeface="Arial"/>
              <a:buChar char="•"/>
            </a:pPr>
            <a:r>
              <a:rPr lang="en-US" sz="1300" kern="1200" dirty="0" smtClean="0">
                <a:solidFill>
                  <a:schemeClr val="tx1"/>
                </a:solidFill>
                <a:latin typeface="+mn-lt"/>
                <a:ea typeface="+mn-ea"/>
                <a:cs typeface="+mn-cs"/>
              </a:rPr>
              <a:t>Relationship - The closer your Principles &amp; Values are aligned, the stronger the relationship.</a:t>
            </a:r>
          </a:p>
          <a:p>
            <a:pPr marL="285750" indent="-285750">
              <a:buFont typeface="Arial"/>
              <a:buChar char="•"/>
            </a:pPr>
            <a:r>
              <a:rPr lang="en-US" sz="1300" kern="1200" dirty="0" smtClean="0">
                <a:solidFill>
                  <a:schemeClr val="tx1"/>
                </a:solidFill>
                <a:latin typeface="+mn-lt"/>
                <a:ea typeface="+mn-ea"/>
                <a:cs typeface="+mn-cs"/>
              </a:rPr>
              <a:t>Teaching &amp; Learning - The stronger your relationship, the greater chance you have of being "heard" or that the "lesson" you are conveying is learned.</a:t>
            </a:r>
          </a:p>
          <a:p>
            <a:pPr marL="285750" indent="-285750">
              <a:buFont typeface="Arial"/>
              <a:buChar char="•"/>
            </a:pPr>
            <a:r>
              <a:rPr lang="en-US" sz="1300" kern="1200" dirty="0" smtClean="0">
                <a:solidFill>
                  <a:schemeClr val="tx1"/>
                </a:solidFill>
                <a:latin typeface="+mn-lt"/>
                <a:ea typeface="+mn-ea"/>
                <a:cs typeface="+mn-cs"/>
              </a:rPr>
              <a:t>Corrective Action - The more what you are trying to teach/convey is understood, the less time and effort you spend on dealing with things that go wrong!</a:t>
            </a:r>
          </a:p>
          <a:p>
            <a:endParaRPr lang="en-US" sz="1300" kern="1200" dirty="0" smtClean="0">
              <a:solidFill>
                <a:schemeClr val="tx1"/>
              </a:solidFill>
              <a:latin typeface="+mn-lt"/>
              <a:ea typeface="+mn-ea"/>
              <a:cs typeface="+mn-cs"/>
            </a:endParaRPr>
          </a:p>
          <a:p>
            <a:r>
              <a:rPr lang="en-US" sz="1300" i="1" kern="1200" dirty="0" smtClean="0">
                <a:solidFill>
                  <a:schemeClr val="tx1"/>
                </a:solidFill>
                <a:latin typeface="+mn-lt"/>
                <a:ea typeface="+mn-ea"/>
                <a:cs typeface="+mn-cs"/>
              </a:rPr>
              <a:t>Commentary:</a:t>
            </a:r>
          </a:p>
          <a:p>
            <a:pPr marL="285750" indent="-285750">
              <a:buFont typeface="Arial"/>
              <a:buChar char="•"/>
            </a:pPr>
            <a:r>
              <a:rPr lang="en-US" sz="1300" kern="1200" dirty="0" smtClean="0">
                <a:solidFill>
                  <a:schemeClr val="tx1"/>
                </a:solidFill>
                <a:latin typeface="+mn-lt"/>
                <a:ea typeface="+mn-ea"/>
                <a:cs typeface="+mn-cs"/>
              </a:rPr>
              <a:t>The concept builds from your behaviors.</a:t>
            </a:r>
          </a:p>
          <a:p>
            <a:pPr marL="285750" indent="-285750">
              <a:buFont typeface="Arial"/>
              <a:buChar char="•"/>
            </a:pPr>
            <a:r>
              <a:rPr lang="en-US" sz="1300" kern="1200" dirty="0" smtClean="0">
                <a:solidFill>
                  <a:schemeClr val="tx1"/>
                </a:solidFill>
                <a:latin typeface="+mn-lt"/>
                <a:ea typeface="+mn-ea"/>
                <a:cs typeface="+mn-cs"/>
              </a:rPr>
              <a:t>If you are </a:t>
            </a:r>
            <a:r>
              <a:rPr lang="en-US" sz="1300" kern="1200" dirty="0" err="1" smtClean="0">
                <a:solidFill>
                  <a:schemeClr val="tx1"/>
                </a:solidFill>
                <a:latin typeface="+mn-lt"/>
                <a:ea typeface="+mn-ea"/>
                <a:cs typeface="+mn-cs"/>
              </a:rPr>
              <a:t>consantly</a:t>
            </a:r>
            <a:r>
              <a:rPr lang="en-US" sz="1300" kern="1200" dirty="0" smtClean="0">
                <a:solidFill>
                  <a:schemeClr val="tx1"/>
                </a:solidFill>
                <a:latin typeface="+mn-lt"/>
                <a:ea typeface="+mn-ea"/>
                <a:cs typeface="+mn-cs"/>
              </a:rPr>
              <a:t> "Dealing with s**t that is going wrong, start at the top and analyze down until you diagnose where the problem is.</a:t>
            </a:r>
          </a:p>
          <a:p>
            <a:pPr marL="285750" indent="-285750">
              <a:buFont typeface="Arial"/>
              <a:buChar char="•"/>
            </a:pPr>
            <a:r>
              <a:rPr lang="en-US" sz="1300" kern="1200" dirty="0" smtClean="0">
                <a:solidFill>
                  <a:schemeClr val="tx1"/>
                </a:solidFill>
                <a:latin typeface="+mn-lt"/>
                <a:ea typeface="+mn-ea"/>
                <a:cs typeface="+mn-cs"/>
              </a:rPr>
              <a:t>This holds true for ALL relationships - business, personal, friendships, family, dating, marriage	</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F316183-CE48-B04B-A331-F545350B3E34}" type="slidenum">
              <a:rPr lang="en-US" smtClean="0"/>
              <a:t>30</a:t>
            </a:fld>
            <a:endParaRPr lang="en-US"/>
          </a:p>
        </p:txBody>
      </p:sp>
    </p:spTree>
    <p:extLst>
      <p:ext uri="{BB962C8B-B14F-4D97-AF65-F5344CB8AC3E}">
        <p14:creationId xmlns:p14="http://schemas.microsoft.com/office/powerpoint/2010/main" val="534983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smtClean="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Presenter Information, Conference and Date</a:t>
            </a:r>
            <a:endParaRPr lang="en-CA" dirty="0"/>
          </a:p>
        </p:txBody>
      </p:sp>
    </p:spTree>
    <p:extLst>
      <p:ext uri="{BB962C8B-B14F-4D97-AF65-F5344CB8AC3E}">
        <p14:creationId xmlns:p14="http://schemas.microsoft.com/office/powerpoint/2010/main" val="361901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smtClean="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smtClean="0"/>
              <a:t>SUBTITLE</a:t>
            </a:r>
            <a:endParaRPr lang="en-CA" dirty="0"/>
          </a:p>
        </p:txBody>
      </p:sp>
    </p:spTree>
    <p:extLst>
      <p:ext uri="{BB962C8B-B14F-4D97-AF65-F5344CB8AC3E}">
        <p14:creationId xmlns:p14="http://schemas.microsoft.com/office/powerpoint/2010/main" val="388035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smtClean="0"/>
              <a:t>Title</a:t>
            </a:r>
          </a:p>
          <a:p>
            <a:pPr lvl="1"/>
            <a:r>
              <a:rPr lang="en-US" dirty="0" smtClean="0"/>
              <a:t>Subtitle</a:t>
            </a:r>
            <a:endParaRPr lang="en-CA" dirty="0"/>
          </a:p>
        </p:txBody>
      </p:sp>
    </p:spTree>
    <p:extLst>
      <p:ext uri="{BB962C8B-B14F-4D97-AF65-F5344CB8AC3E}">
        <p14:creationId xmlns:p14="http://schemas.microsoft.com/office/powerpoint/2010/main" val="120919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smtClean="0"/>
              <a:t>Title</a:t>
            </a:r>
          </a:p>
          <a:p>
            <a:pPr lvl="1"/>
            <a:r>
              <a:rPr lang="en-US" dirty="0" smtClean="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val="42373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smtClean="0"/>
              <a:t>Title</a:t>
            </a:r>
          </a:p>
          <a:p>
            <a:pPr lvl="1"/>
            <a:r>
              <a:rPr lang="en-US" dirty="0" smtClean="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cxnSp>
        <p:nvCxnSpPr>
          <p:cNvPr id="7" name="Straight Connector 6"/>
          <p:cNvCxnSpPr/>
          <p:nvPr userDrawn="1"/>
        </p:nvCxnSpPr>
        <p:spPr>
          <a:xfrm>
            <a:off x="6802438" y="1714500"/>
            <a:ext cx="19579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smtClean="0"/>
              <a:t>Text</a:t>
            </a:r>
            <a:endParaRPr lang="en-US" dirty="0" smtClean="0"/>
          </a:p>
        </p:txBody>
      </p:sp>
    </p:spTree>
    <p:extLst>
      <p:ext uri="{BB962C8B-B14F-4D97-AF65-F5344CB8AC3E}">
        <p14:creationId xmlns:p14="http://schemas.microsoft.com/office/powerpoint/2010/main" val="151677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2" name="Shape 12"/>
          <p:cNvSpPr>
            <a:spLocks noGrp="1"/>
          </p:cNvSpPr>
          <p:nvPr>
            <p:ph type="title"/>
          </p:nvPr>
        </p:nvSpPr>
        <p:spPr>
          <a:xfrm>
            <a:off x="457200" y="0"/>
            <a:ext cx="8229600" cy="1600200"/>
          </a:xfrm>
          <a:prstGeom prst="rect">
            <a:avLst/>
          </a:prstGeom>
        </p:spPr>
        <p:txBody>
          <a:bodyPr/>
          <a:lstStyle/>
          <a:p>
            <a:pPr lvl="0">
              <a:defRPr sz="1800">
                <a:solidFill>
                  <a:srgbClr val="000000"/>
                </a:solidFill>
                <a:effectLst/>
              </a:defRPr>
            </a:pPr>
            <a:r>
              <a:rPr sz="5400">
                <a:solidFill>
                  <a:srgbClr val="2F5897"/>
                </a:solidFill>
                <a:effectLst>
                  <a:outerShdw blurRad="63500" dist="38100" dir="5400000" rotWithShape="0">
                    <a:srgbClr val="000000">
                      <a:alpha val="25000"/>
                    </a:srgbClr>
                  </a:outerShdw>
                </a:effectLst>
              </a:rPr>
              <a:t>Title Text</a:t>
            </a:r>
          </a:p>
        </p:txBody>
      </p:sp>
      <p:sp>
        <p:nvSpPr>
          <p:cNvPr id="13" name="Shape 13"/>
          <p:cNvSpPr>
            <a:spLocks noGrp="1"/>
          </p:cNvSpPr>
          <p:nvPr>
            <p:ph type="body" idx="1"/>
          </p:nvPr>
        </p:nvSpPr>
        <p:spPr>
          <a:prstGeom prst="rect">
            <a:avLst/>
          </a:prstGeom>
        </p:spPr>
        <p:txBody>
          <a:bodyPr/>
          <a:lstStyle/>
          <a:p>
            <a:pPr lvl="0">
              <a:defRPr sz="1800">
                <a:solidFill>
                  <a:srgbClr val="000000"/>
                </a:solidFill>
              </a:defRPr>
            </a:pPr>
            <a:r>
              <a:rPr sz="2400">
                <a:solidFill>
                  <a:srgbClr val="808080"/>
                </a:solidFill>
              </a:rPr>
              <a:t>Body Level One</a:t>
            </a:r>
          </a:p>
          <a:p>
            <a:pPr lvl="1">
              <a:defRPr sz="1800">
                <a:solidFill>
                  <a:srgbClr val="000000"/>
                </a:solidFill>
              </a:defRPr>
            </a:pPr>
            <a:r>
              <a:rPr sz="2400">
                <a:solidFill>
                  <a:srgbClr val="808080"/>
                </a:solidFill>
              </a:rPr>
              <a:t>Body Level Two</a:t>
            </a:r>
          </a:p>
          <a:p>
            <a:pPr lvl="2">
              <a:defRPr sz="1800">
                <a:solidFill>
                  <a:srgbClr val="000000"/>
                </a:solidFill>
              </a:defRPr>
            </a:pPr>
            <a:r>
              <a:rPr sz="2400">
                <a:solidFill>
                  <a:srgbClr val="808080"/>
                </a:solidFill>
              </a:rPr>
              <a:t>Body Level Three</a:t>
            </a:r>
          </a:p>
          <a:p>
            <a:pPr lvl="3">
              <a:defRPr sz="1800">
                <a:solidFill>
                  <a:srgbClr val="000000"/>
                </a:solidFill>
              </a:defRPr>
            </a:pPr>
            <a:r>
              <a:rPr sz="2400">
                <a:solidFill>
                  <a:srgbClr val="808080"/>
                </a:solidFill>
              </a:rPr>
              <a:t>Body Level Four</a:t>
            </a:r>
          </a:p>
          <a:p>
            <a:pPr lvl="4">
              <a:defRPr sz="1800">
                <a:solidFill>
                  <a:srgbClr val="000000"/>
                </a:solidFill>
              </a:defRPr>
            </a:pPr>
            <a:r>
              <a:rPr sz="2400">
                <a:solidFill>
                  <a:srgbClr val="808080"/>
                </a:solidFill>
              </a:rPr>
              <a:t>Body Level Five</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3270358816"/>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3.xml"/><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smtClean="0"/>
              <a:t>PRESENTATION TITLE</a:t>
            </a:r>
            <a:endParaRPr lang="en-CA"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233628667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p:nvSpPr>
        <p:spPr>
          <a:xfrm>
            <a:off x="7776338" y="6478773"/>
            <a:ext cx="675075" cy="115416"/>
          </a:xfrm>
          <a:prstGeom prst="rect">
            <a:avLst/>
          </a:prstGeom>
          <a:noFill/>
        </p:spPr>
        <p:txBody>
          <a:bodyPr wrap="square" lIns="0" tIns="0" rIns="0" bIns="0" rtlCol="0" anchor="b" anchorCtr="0">
            <a:spAutoFit/>
          </a:bodyPr>
          <a:lstStyle/>
          <a:p>
            <a:pPr algn="r"/>
            <a:r>
              <a:rPr lang="fr-CA" sz="750" b="1" smtClean="0">
                <a:solidFill>
                  <a:schemeClr val="bg1"/>
                </a:solidFill>
              </a:rPr>
              <a:t>ispe.org</a:t>
            </a:r>
            <a:endParaRPr lang="en-CA" sz="750" b="1">
              <a:solidFill>
                <a:schemeClr val="bg1"/>
              </a:solidFill>
            </a:endParaRPr>
          </a:p>
        </p:txBody>
      </p:sp>
      <p:cxnSp>
        <p:nvCxnSpPr>
          <p:cNvPr id="23" name="Straight Connector 22"/>
          <p:cNvCxnSpPr/>
          <p:nvPr/>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535" y="6306128"/>
            <a:ext cx="1143055" cy="367665"/>
          </a:xfrm>
          <a:prstGeom prst="rect">
            <a:avLst/>
          </a:prstGeom>
        </p:spPr>
      </p:pic>
      <p:sp>
        <p:nvSpPr>
          <p:cNvPr id="14" name="TextBox 13"/>
          <p:cNvSpPr txBox="1"/>
          <p:nvPr/>
        </p:nvSpPr>
        <p:spPr>
          <a:xfrm>
            <a:off x="2771802" y="6482221"/>
            <a:ext cx="900100" cy="115416"/>
          </a:xfrm>
          <a:prstGeom prst="rect">
            <a:avLst/>
          </a:prstGeom>
          <a:noFill/>
        </p:spPr>
        <p:txBody>
          <a:bodyPr wrap="square" lIns="0" tIns="0" rIns="0" bIns="0" rtlCol="0" anchor="b" anchorCtr="0">
            <a:spAutoFit/>
          </a:bodyPr>
          <a:lstStyle/>
          <a:p>
            <a:r>
              <a:rPr lang="fr-CA" sz="750" b="1" smtClean="0">
                <a:solidFill>
                  <a:schemeClr val="bg1"/>
                </a:solidFill>
              </a:rPr>
              <a:t>Connecting</a:t>
            </a:r>
            <a:endParaRPr lang="en-CA" sz="750" b="1">
              <a:solidFill>
                <a:schemeClr val="bg1"/>
              </a:solidFill>
            </a:endParaRPr>
          </a:p>
        </p:txBody>
      </p:sp>
      <p:sp>
        <p:nvSpPr>
          <p:cNvPr id="15" name="TextBox 14"/>
          <p:cNvSpPr txBox="1"/>
          <p:nvPr/>
        </p:nvSpPr>
        <p:spPr>
          <a:xfrm>
            <a:off x="3896473" y="6482221"/>
            <a:ext cx="1126435" cy="115416"/>
          </a:xfrm>
          <a:prstGeom prst="rect">
            <a:avLst/>
          </a:prstGeom>
          <a:noFill/>
        </p:spPr>
        <p:txBody>
          <a:bodyPr wrap="square" lIns="0" tIns="0" rIns="0" bIns="0" rtlCol="0" anchor="b" anchorCtr="0">
            <a:spAutoFit/>
          </a:bodyPr>
          <a:lstStyle/>
          <a:p>
            <a:r>
              <a:rPr lang="fr-CA" sz="750" b="1" smtClean="0">
                <a:solidFill>
                  <a:schemeClr val="bg1"/>
                </a:solidFill>
              </a:rPr>
              <a:t>Pharmaceutical</a:t>
            </a:r>
            <a:endParaRPr lang="en-CA" sz="750" b="1">
              <a:solidFill>
                <a:schemeClr val="bg1"/>
              </a:solidFill>
            </a:endParaRPr>
          </a:p>
        </p:txBody>
      </p:sp>
      <p:sp>
        <p:nvSpPr>
          <p:cNvPr id="16" name="TextBox 15"/>
          <p:cNvSpPr txBox="1"/>
          <p:nvPr/>
        </p:nvSpPr>
        <p:spPr>
          <a:xfrm>
            <a:off x="5259740" y="6482221"/>
            <a:ext cx="900100" cy="115416"/>
          </a:xfrm>
          <a:prstGeom prst="rect">
            <a:avLst/>
          </a:prstGeom>
          <a:noFill/>
        </p:spPr>
        <p:txBody>
          <a:bodyPr wrap="square" lIns="0" tIns="0" rIns="0" bIns="0" rtlCol="0" anchor="b" anchorCtr="0">
            <a:spAutoFit/>
          </a:bodyPr>
          <a:lstStyle/>
          <a:p>
            <a:r>
              <a:rPr lang="fr-CA" sz="750" b="1" smtClean="0">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jpg"/><Relationship Id="rId7"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youtube.com/watch?v=XIJYO4u5iu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5.jpg"/><Relationship Id="rId7" Type="http://schemas.openxmlformats.org/officeDocument/2006/relationships/image" Target="../media/image26.jpg"/><Relationship Id="rId8" Type="http://schemas.openxmlformats.org/officeDocument/2006/relationships/image" Target="../media/image27.jp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youtube.com/watch?v=mqZyg2XAmDk&amp;feature=youtu.b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sz="2800" b="1" dirty="0">
                <a:solidFill>
                  <a:srgbClr val="2F5897"/>
                </a:solidFill>
                <a:latin typeface="Palatino Linotype"/>
                <a:ea typeface="Palatino Linotype"/>
                <a:cs typeface="Palatino Linotype"/>
                <a:sym typeface="Palatino Linotype"/>
              </a:rPr>
              <a:t>Enhancing Your ISPE Experience</a:t>
            </a:r>
            <a:br>
              <a:rPr lang="en-US" sz="2800" b="1" dirty="0">
                <a:solidFill>
                  <a:srgbClr val="2F5897"/>
                </a:solidFill>
                <a:latin typeface="Palatino Linotype"/>
                <a:ea typeface="Palatino Linotype"/>
                <a:cs typeface="Palatino Linotype"/>
                <a:sym typeface="Palatino Linotype"/>
              </a:rPr>
            </a:br>
            <a:endParaRPr lang="en-US" dirty="0"/>
          </a:p>
        </p:txBody>
      </p:sp>
      <p:sp>
        <p:nvSpPr>
          <p:cNvPr id="3" name="Subtitle 2"/>
          <p:cNvSpPr>
            <a:spLocks noGrp="1"/>
          </p:cNvSpPr>
          <p:nvPr>
            <p:ph type="subTitle" idx="1"/>
          </p:nvPr>
        </p:nvSpPr>
        <p:spPr/>
        <p:txBody>
          <a:bodyPr/>
          <a:lstStyle/>
          <a:p>
            <a:pPr lvl="0" defTabSz="877823">
              <a:lnSpc>
                <a:spcPct val="80000"/>
              </a:lnSpc>
              <a:spcBef>
                <a:spcPts val="600"/>
              </a:spcBef>
              <a:defRPr sz="1800">
                <a:solidFill>
                  <a:srgbClr val="000000"/>
                </a:solidFill>
              </a:defRPr>
            </a:pPr>
            <a:r>
              <a:rPr lang="en-US" sz="2400" i="1" dirty="0">
                <a:solidFill>
                  <a:srgbClr val="2F5897"/>
                </a:solidFill>
                <a:latin typeface="Palatino Linotype"/>
                <a:ea typeface="Palatino Linotype"/>
                <a:cs typeface="Palatino Linotype"/>
                <a:sym typeface="Palatino Linotype"/>
              </a:rPr>
              <a:t>March 14, 2017</a:t>
            </a:r>
            <a:endParaRPr lang="en-US" sz="2400" dirty="0">
              <a:solidFill>
                <a:srgbClr val="2F5897"/>
              </a:solidFill>
              <a:latin typeface="Palatino Linotype"/>
              <a:ea typeface="Palatino Linotype"/>
              <a:cs typeface="Palatino Linotype"/>
              <a:sym typeface="Palatino Linotype"/>
            </a:endParaRPr>
          </a:p>
          <a:p>
            <a:pPr lvl="0" defTabSz="877823">
              <a:lnSpc>
                <a:spcPct val="80000"/>
              </a:lnSpc>
              <a:spcBef>
                <a:spcPts val="600"/>
              </a:spcBef>
              <a:defRPr sz="1800">
                <a:solidFill>
                  <a:srgbClr val="000000"/>
                </a:solidFill>
              </a:defRPr>
            </a:pPr>
            <a:r>
              <a:rPr lang="en-US" sz="1800" dirty="0">
                <a:solidFill>
                  <a:srgbClr val="800000"/>
                </a:solidFill>
              </a:rPr>
              <a:t>Ken Ewan</a:t>
            </a:r>
            <a:endParaRPr lang="en-US" sz="1800" dirty="0">
              <a:solidFill>
                <a:srgbClr val="888888"/>
              </a:solidFill>
            </a:endParaRPr>
          </a:p>
          <a:p>
            <a:pPr lvl="0" defTabSz="877823">
              <a:lnSpc>
                <a:spcPct val="80000"/>
              </a:lnSpc>
              <a:spcBef>
                <a:spcPts val="300"/>
              </a:spcBef>
              <a:defRPr sz="1800">
                <a:solidFill>
                  <a:srgbClr val="000000"/>
                </a:solidFill>
              </a:defRPr>
            </a:pPr>
            <a:r>
              <a:rPr lang="en-US" sz="1600" dirty="0">
                <a:solidFill>
                  <a:srgbClr val="800000"/>
                </a:solidFill>
              </a:rPr>
              <a:t>KME Leadership </a:t>
            </a:r>
            <a:r>
              <a:rPr lang="en-US" sz="1600" dirty="0" smtClean="0">
                <a:solidFill>
                  <a:srgbClr val="800000"/>
                </a:solidFill>
              </a:rPr>
              <a:t>Associates</a:t>
            </a:r>
          </a:p>
          <a:p>
            <a:pPr lvl="0" defTabSz="877823">
              <a:lnSpc>
                <a:spcPct val="80000"/>
              </a:lnSpc>
              <a:spcBef>
                <a:spcPts val="300"/>
              </a:spcBef>
              <a:defRPr sz="1800">
                <a:solidFill>
                  <a:srgbClr val="000000"/>
                </a:solidFill>
              </a:defRPr>
            </a:pPr>
            <a:endParaRPr lang="en-US" sz="1600" dirty="0">
              <a:solidFill>
                <a:srgbClr val="800000"/>
              </a:solidFill>
            </a:endParaRPr>
          </a:p>
          <a:p>
            <a:endParaRPr lang="en-US" dirty="0"/>
          </a:p>
        </p:txBody>
      </p:sp>
      <p:grpSp>
        <p:nvGrpSpPr>
          <p:cNvPr id="4" name="Group 68"/>
          <p:cNvGrpSpPr/>
          <p:nvPr/>
        </p:nvGrpSpPr>
        <p:grpSpPr>
          <a:xfrm>
            <a:off x="340701" y="5494760"/>
            <a:ext cx="2135162" cy="547087"/>
            <a:chOff x="0" y="0"/>
            <a:chExt cx="2135161" cy="547085"/>
          </a:xfrm>
        </p:grpSpPr>
        <p:pic>
          <p:nvPicPr>
            <p:cNvPr id="5" name="image2.png"/>
            <p:cNvPicPr/>
            <p:nvPr/>
          </p:nvPicPr>
          <p:blipFill>
            <a:blip r:embed="rId2">
              <a:extLst/>
            </a:blip>
            <a:stretch>
              <a:fillRect/>
            </a:stretch>
          </p:blipFill>
          <p:spPr>
            <a:xfrm>
              <a:off x="0" y="0"/>
              <a:ext cx="1488205" cy="547086"/>
            </a:xfrm>
            <a:prstGeom prst="rect">
              <a:avLst/>
            </a:prstGeom>
            <a:ln w="12700" cap="flat">
              <a:noFill/>
              <a:miter lim="400000"/>
            </a:ln>
            <a:effectLst/>
          </p:spPr>
        </p:pic>
        <p:pic>
          <p:nvPicPr>
            <p:cNvPr id="6" name="image3.jpg" descr="acccl.jpg"/>
            <p:cNvPicPr/>
            <p:nvPr/>
          </p:nvPicPr>
          <p:blipFill>
            <a:blip r:embed="rId3">
              <a:extLst/>
            </a:blip>
            <a:stretch>
              <a:fillRect/>
            </a:stretch>
          </p:blipFill>
          <p:spPr>
            <a:xfrm>
              <a:off x="1601160" y="48423"/>
              <a:ext cx="534002" cy="300899"/>
            </a:xfrm>
            <a:prstGeom prst="rect">
              <a:avLst/>
            </a:prstGeom>
            <a:ln w="12700" cap="flat">
              <a:noFill/>
              <a:miter lim="400000"/>
            </a:ln>
            <a:effectLst/>
          </p:spPr>
        </p:pic>
      </p:grpSp>
    </p:spTree>
    <p:extLst>
      <p:ext uri="{BB962C8B-B14F-4D97-AF65-F5344CB8AC3E}">
        <p14:creationId xmlns:p14="http://schemas.microsoft.com/office/powerpoint/2010/main" val="27960952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846"/>
            <a:ext cx="8229600" cy="1029179"/>
          </a:xfrm>
        </p:spPr>
        <p:txBody>
          <a:bodyPr/>
          <a:lstStyle/>
          <a:p>
            <a:r>
              <a:rPr lang="en-US" sz="4000" dirty="0" smtClean="0"/>
              <a:t>Communication</a:t>
            </a:r>
            <a:endParaRPr lang="en-US" sz="4000" dirty="0"/>
          </a:p>
        </p:txBody>
      </p:sp>
      <p:sp>
        <p:nvSpPr>
          <p:cNvPr id="3" name="Text Placeholder 2"/>
          <p:cNvSpPr>
            <a:spLocks noGrp="1"/>
          </p:cNvSpPr>
          <p:nvPr>
            <p:ph type="body" idx="1"/>
          </p:nvPr>
        </p:nvSpPr>
        <p:spPr/>
        <p:txBody>
          <a:bodyPr/>
          <a:lstStyle/>
          <a:p>
            <a:endParaRPr lang="en-US"/>
          </a:p>
        </p:txBody>
      </p:sp>
      <p:pic>
        <p:nvPicPr>
          <p:cNvPr id="4" name="Picture 3" descr="communicating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043" y="4132384"/>
            <a:ext cx="3137757" cy="1998785"/>
          </a:xfrm>
          <a:prstGeom prst="rect">
            <a:avLst/>
          </a:prstGeom>
        </p:spPr>
      </p:pic>
      <p:pic>
        <p:nvPicPr>
          <p:cNvPr id="7" name="Picture 6" descr="communicating 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334" y="1842478"/>
            <a:ext cx="2848466" cy="2133600"/>
          </a:xfrm>
          <a:prstGeom prst="rect">
            <a:avLst/>
          </a:prstGeom>
        </p:spPr>
      </p:pic>
      <p:pic>
        <p:nvPicPr>
          <p:cNvPr id="8" name="Picture 7" descr="communicating 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372708"/>
            <a:ext cx="3244887" cy="1674445"/>
          </a:xfrm>
          <a:prstGeom prst="rect">
            <a:avLst/>
          </a:prstGeom>
        </p:spPr>
      </p:pic>
      <p:pic>
        <p:nvPicPr>
          <p:cNvPr id="9" name="Picture 8" descr="communicating 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842478"/>
            <a:ext cx="2980113" cy="1674445"/>
          </a:xfrm>
          <a:prstGeom prst="rect">
            <a:avLst/>
          </a:prstGeom>
        </p:spPr>
      </p:pic>
      <p:pic>
        <p:nvPicPr>
          <p:cNvPr id="5" name="Picture 4" descr="communicating 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1300" y="2764693"/>
            <a:ext cx="3517900" cy="2311400"/>
          </a:xfrm>
          <a:prstGeom prst="rect">
            <a:avLst/>
          </a:prstGeom>
        </p:spPr>
      </p:pic>
    </p:spTree>
    <p:extLst>
      <p:ext uri="{BB962C8B-B14F-4D97-AF65-F5344CB8AC3E}">
        <p14:creationId xmlns:p14="http://schemas.microsoft.com/office/powerpoint/2010/main" val="167628597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384"/>
            <a:ext cx="8229600" cy="948153"/>
          </a:xfrm>
        </p:spPr>
        <p:txBody>
          <a:bodyPr/>
          <a:lstStyle/>
          <a:p>
            <a:r>
              <a:rPr lang="en-US" sz="4000" dirty="0" smtClean="0"/>
              <a:t>Connection</a:t>
            </a:r>
            <a:endParaRPr lang="en-US" sz="4000" dirty="0"/>
          </a:p>
        </p:txBody>
      </p:sp>
      <p:sp>
        <p:nvSpPr>
          <p:cNvPr id="3" name="Text Placeholder 2"/>
          <p:cNvSpPr>
            <a:spLocks noGrp="1"/>
          </p:cNvSpPr>
          <p:nvPr>
            <p:ph type="body" idx="1"/>
          </p:nvPr>
        </p:nvSpPr>
        <p:spPr/>
        <p:txBody>
          <a:bodyPr/>
          <a:lstStyle/>
          <a:p>
            <a:endParaRPr lang="en-US"/>
          </a:p>
        </p:txBody>
      </p:sp>
      <p:pic>
        <p:nvPicPr>
          <p:cNvPr id="4" name="Picture 3" descr="Connection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738" y="4216399"/>
            <a:ext cx="3095916" cy="1811216"/>
          </a:xfrm>
          <a:prstGeom prst="rect">
            <a:avLst/>
          </a:prstGeom>
        </p:spPr>
      </p:pic>
      <p:pic>
        <p:nvPicPr>
          <p:cNvPr id="6" name="Picture 5" descr="Connection 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600200"/>
            <a:ext cx="2840919" cy="2036885"/>
          </a:xfrm>
          <a:prstGeom prst="rect">
            <a:avLst/>
          </a:prstGeom>
        </p:spPr>
      </p:pic>
      <p:pic>
        <p:nvPicPr>
          <p:cNvPr id="7" name="Picture 6" descr="connection 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2677" y="1644160"/>
            <a:ext cx="2259623" cy="2259623"/>
          </a:xfrm>
          <a:prstGeom prst="rect">
            <a:avLst/>
          </a:prstGeom>
        </p:spPr>
      </p:pic>
      <p:pic>
        <p:nvPicPr>
          <p:cNvPr id="8" name="Picture 7" descr="connection 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4693" y="2671883"/>
            <a:ext cx="3289300" cy="2463800"/>
          </a:xfrm>
          <a:prstGeom prst="rect">
            <a:avLst/>
          </a:prstGeom>
        </p:spPr>
      </p:pic>
      <p:pic>
        <p:nvPicPr>
          <p:cNvPr id="5" name="Picture 4" descr="Connection 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588" y="3386452"/>
            <a:ext cx="1802608" cy="2514163"/>
          </a:xfrm>
          <a:prstGeom prst="rect">
            <a:avLst/>
          </a:prstGeom>
        </p:spPr>
      </p:pic>
    </p:spTree>
    <p:extLst>
      <p:ext uri="{BB962C8B-B14F-4D97-AF65-F5344CB8AC3E}">
        <p14:creationId xmlns:p14="http://schemas.microsoft.com/office/powerpoint/2010/main" val="191798313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pPr marL="0" indent="0" algn="ctr">
              <a:buNone/>
            </a:pPr>
            <a:r>
              <a:rPr lang="en-US" sz="6000" dirty="0" smtClean="0">
                <a:hlinkClick r:id="rId2"/>
              </a:rPr>
              <a:t>Just listen</a:t>
            </a:r>
            <a:endParaRPr lang="en-US" sz="6000" dirty="0" smtClean="0"/>
          </a:p>
          <a:p>
            <a:pPr marL="0" indent="0" algn="ctr">
              <a:buNone/>
            </a:pPr>
            <a:endParaRPr lang="en-US" sz="6000" dirty="0"/>
          </a:p>
        </p:txBody>
      </p:sp>
    </p:spTree>
    <p:extLst>
      <p:ext uri="{BB962C8B-B14F-4D97-AF65-F5344CB8AC3E}">
        <p14:creationId xmlns:p14="http://schemas.microsoft.com/office/powerpoint/2010/main" val="413710769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877" y="236603"/>
            <a:ext cx="8229600" cy="1033469"/>
          </a:xfrm>
        </p:spPr>
        <p:txBody>
          <a:bodyPr/>
          <a:lstStyle/>
          <a:p>
            <a:r>
              <a:rPr lang="en-US" sz="2800" dirty="0" smtClean="0"/>
              <a:t>Hang around with people that </a:t>
            </a:r>
            <a:r>
              <a:rPr lang="en-US" sz="2800" dirty="0" smtClean="0"/>
              <a:t/>
            </a:r>
            <a:br>
              <a:rPr lang="en-US" sz="2800" dirty="0" smtClean="0"/>
            </a:br>
            <a:r>
              <a:rPr lang="en-US" sz="2800" dirty="0" smtClean="0"/>
              <a:t>do </a:t>
            </a:r>
            <a:r>
              <a:rPr lang="en-US" sz="2800" dirty="0" smtClean="0"/>
              <a:t>what you want to do!</a:t>
            </a:r>
            <a:endParaRPr lang="en-US" sz="2800" dirty="0"/>
          </a:p>
        </p:txBody>
      </p:sp>
      <p:pic>
        <p:nvPicPr>
          <p:cNvPr id="4" name="Picture 3" descr="mingling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077" y="1633404"/>
            <a:ext cx="3492500" cy="2324100"/>
          </a:xfrm>
          <a:prstGeom prst="rect">
            <a:avLst/>
          </a:prstGeom>
        </p:spPr>
      </p:pic>
      <p:pic>
        <p:nvPicPr>
          <p:cNvPr id="6" name="Picture 5" descr="mingling 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292" y="3695860"/>
            <a:ext cx="3161185" cy="2039474"/>
          </a:xfrm>
          <a:prstGeom prst="rect">
            <a:avLst/>
          </a:prstGeom>
        </p:spPr>
      </p:pic>
      <p:pic>
        <p:nvPicPr>
          <p:cNvPr id="7" name="Picture 6" descr="mingling 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703" y="1274867"/>
            <a:ext cx="2766365" cy="1905718"/>
          </a:xfrm>
          <a:prstGeom prst="rect">
            <a:avLst/>
          </a:prstGeom>
        </p:spPr>
      </p:pic>
      <p:pic>
        <p:nvPicPr>
          <p:cNvPr id="8" name="Picture 7" descr="mingling ISP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998" y="3957504"/>
            <a:ext cx="2493042" cy="1678009"/>
          </a:xfrm>
          <a:prstGeom prst="rect">
            <a:avLst/>
          </a:prstGeom>
        </p:spPr>
      </p:pic>
      <p:pic>
        <p:nvPicPr>
          <p:cNvPr id="9" name="Picture 8" descr="mingling ISPE 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8245" y="1274867"/>
            <a:ext cx="2544232" cy="1905718"/>
          </a:xfrm>
          <a:prstGeom prst="rect">
            <a:avLst/>
          </a:prstGeom>
        </p:spPr>
      </p:pic>
      <p:pic>
        <p:nvPicPr>
          <p:cNvPr id="10" name="Picture 9" descr="Mingling ispe notic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8901" y="4432129"/>
            <a:ext cx="3037106" cy="1499571"/>
          </a:xfrm>
          <a:prstGeom prst="rect">
            <a:avLst/>
          </a:prstGeom>
        </p:spPr>
      </p:pic>
    </p:spTree>
    <p:extLst>
      <p:ext uri="{BB962C8B-B14F-4D97-AF65-F5344CB8AC3E}">
        <p14:creationId xmlns:p14="http://schemas.microsoft.com/office/powerpoint/2010/main" val="36565320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872282"/>
            <a:ext cx="7772401" cy="3876675"/>
          </a:xfrm>
        </p:spPr>
        <p:txBody>
          <a:bodyPr/>
          <a:lstStyle/>
          <a:p>
            <a:r>
              <a:rPr lang="en-US" dirty="0" smtClean="0"/>
              <a:t>Discussion</a:t>
            </a:r>
            <a:endParaRPr lang="en-US" dirty="0"/>
          </a:p>
        </p:txBody>
      </p:sp>
      <p:sp>
        <p:nvSpPr>
          <p:cNvPr id="3" name="Text Placeholder 2"/>
          <p:cNvSpPr>
            <a:spLocks noGrp="1"/>
          </p:cNvSpPr>
          <p:nvPr>
            <p:ph type="body" idx="1"/>
          </p:nvPr>
        </p:nvSpPr>
        <p:spPr>
          <a:xfrm>
            <a:off x="816378" y="2837231"/>
            <a:ext cx="7772401" cy="2789238"/>
          </a:xfrm>
        </p:spPr>
        <p:txBody>
          <a:bodyPr>
            <a:normAutofit/>
          </a:bodyPr>
          <a:lstStyle/>
          <a:p>
            <a:pPr algn="ctr"/>
            <a:r>
              <a:rPr lang="en-US" sz="4000" b="0" dirty="0" smtClean="0"/>
              <a:t>How will you use your time here?</a:t>
            </a:r>
            <a:endParaRPr lang="en-US" sz="4000" b="0" dirty="0"/>
          </a:p>
        </p:txBody>
      </p:sp>
    </p:spTree>
    <p:extLst>
      <p:ext uri="{BB962C8B-B14F-4D97-AF65-F5344CB8AC3E}">
        <p14:creationId xmlns:p14="http://schemas.microsoft.com/office/powerpoint/2010/main" val="104819941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33" y="925114"/>
            <a:ext cx="8229600" cy="721276"/>
          </a:xfrm>
        </p:spPr>
        <p:txBody>
          <a:bodyPr/>
          <a:lstStyle/>
          <a:p>
            <a:r>
              <a:rPr lang="en-US" sz="4000" dirty="0" smtClean="0"/>
              <a:t>Trajectory</a:t>
            </a:r>
            <a:endParaRPr lang="en-US" sz="4000" dirty="0"/>
          </a:p>
        </p:txBody>
      </p:sp>
      <p:sp>
        <p:nvSpPr>
          <p:cNvPr id="3" name="Text Placeholder 2"/>
          <p:cNvSpPr>
            <a:spLocks noGrp="1"/>
          </p:cNvSpPr>
          <p:nvPr>
            <p:ph type="body" idx="1"/>
          </p:nvPr>
        </p:nvSpPr>
        <p:spPr/>
        <p:txBody>
          <a:bodyPr/>
          <a:lstStyle/>
          <a:p>
            <a:endParaRPr lang="en-US"/>
          </a:p>
        </p:txBody>
      </p:sp>
      <p:pic>
        <p:nvPicPr>
          <p:cNvPr id="5" name="Picture 4" descr="trajecto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502" y="2280068"/>
            <a:ext cx="6614408" cy="2645763"/>
          </a:xfrm>
          <a:prstGeom prst="rect">
            <a:avLst/>
          </a:prstGeom>
        </p:spPr>
      </p:pic>
    </p:spTree>
    <p:extLst>
      <p:ext uri="{BB962C8B-B14F-4D97-AF65-F5344CB8AC3E}">
        <p14:creationId xmlns:p14="http://schemas.microsoft.com/office/powerpoint/2010/main" val="20678832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Jigsaw puzz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046" y="980582"/>
            <a:ext cx="7330631" cy="4890905"/>
          </a:xfrm>
          <a:prstGeom prst="rect">
            <a:avLst/>
          </a:prstGeom>
        </p:spPr>
      </p:pic>
    </p:spTree>
    <p:extLst>
      <p:ext uri="{BB962C8B-B14F-4D97-AF65-F5344CB8AC3E}">
        <p14:creationId xmlns:p14="http://schemas.microsoft.com/office/powerpoint/2010/main" val="10996978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457200" y="580156"/>
            <a:ext cx="8229600" cy="909435"/>
          </a:xfrm>
          <a:prstGeom prst="rect">
            <a:avLst/>
          </a:prstGeom>
        </p:spPr>
        <p:txBody>
          <a:bodyPr lIns="0" tIns="0" rIns="0" bIns="0">
            <a:normAutofit/>
          </a:bodyPr>
          <a:lstStyle/>
          <a:p>
            <a:pPr lvl="0">
              <a:defRPr sz="1800">
                <a:solidFill>
                  <a:srgbClr val="000000"/>
                </a:solidFill>
                <a:effectLst/>
              </a:defRPr>
            </a:pPr>
            <a:r>
              <a:rPr sz="4000" dirty="0">
                <a:solidFill>
                  <a:srgbClr val="2F5897"/>
                </a:solidFill>
                <a:effectLst>
                  <a:outerShdw blurRad="63500" dist="38100" dir="5400000" rotWithShape="0">
                    <a:srgbClr val="000000">
                      <a:alpha val="25000"/>
                    </a:srgbClr>
                  </a:outerShdw>
                </a:effectLst>
              </a:rPr>
              <a:t>Future state</a:t>
            </a:r>
          </a:p>
        </p:txBody>
      </p:sp>
      <p:sp>
        <p:nvSpPr>
          <p:cNvPr id="87" name="Shape 87"/>
          <p:cNvSpPr>
            <a:spLocks noGrp="1"/>
          </p:cNvSpPr>
          <p:nvPr>
            <p:ph type="body" idx="1"/>
          </p:nvPr>
        </p:nvSpPr>
        <p:spPr>
          <a:xfrm>
            <a:off x="1605194" y="1733797"/>
            <a:ext cx="6705411" cy="4495054"/>
          </a:xfrm>
          <a:prstGeom prst="rect">
            <a:avLst/>
          </a:prstGeom>
        </p:spPr>
        <p:txBody>
          <a:bodyPr/>
          <a:lstStyle/>
          <a:p>
            <a:pPr lvl="0">
              <a:defRPr sz="1800">
                <a:solidFill>
                  <a:srgbClr val="000000"/>
                </a:solidFill>
              </a:defRPr>
            </a:pPr>
            <a:r>
              <a:rPr sz="2400" b="0" dirty="0">
                <a:solidFill>
                  <a:srgbClr val="808080"/>
                </a:solidFill>
              </a:rPr>
              <a:t>What would a “day in the life” look like in 1 year, </a:t>
            </a:r>
            <a:endParaRPr lang="en-US" sz="2400" b="0" dirty="0" smtClean="0">
              <a:solidFill>
                <a:srgbClr val="808080"/>
              </a:solidFill>
            </a:endParaRPr>
          </a:p>
          <a:p>
            <a:pPr lvl="0">
              <a:defRPr sz="1800">
                <a:solidFill>
                  <a:srgbClr val="000000"/>
                </a:solidFill>
              </a:defRPr>
            </a:pPr>
            <a:r>
              <a:rPr sz="2400" b="0" dirty="0" smtClean="0">
                <a:solidFill>
                  <a:srgbClr val="808080"/>
                </a:solidFill>
              </a:rPr>
              <a:t>3 years</a:t>
            </a:r>
            <a:r>
              <a:rPr sz="2400" b="0" dirty="0">
                <a:solidFill>
                  <a:srgbClr val="808080"/>
                </a:solidFill>
              </a:rPr>
              <a:t>, 5 years</a:t>
            </a:r>
            <a:r>
              <a:rPr sz="2400" b="0" dirty="0" smtClean="0">
                <a:solidFill>
                  <a:srgbClr val="808080"/>
                </a:solidFill>
              </a:rPr>
              <a:t>?</a:t>
            </a:r>
            <a:endParaRPr lang="en-US" sz="2400" b="0" dirty="0" smtClean="0">
              <a:solidFill>
                <a:srgbClr val="808080"/>
              </a:solidFill>
            </a:endParaRPr>
          </a:p>
          <a:p>
            <a:pPr lvl="0">
              <a:defRPr sz="1800">
                <a:solidFill>
                  <a:srgbClr val="000000"/>
                </a:solidFill>
              </a:defRPr>
            </a:pPr>
            <a:endParaRPr sz="2400" b="0" dirty="0">
              <a:solidFill>
                <a:srgbClr val="808080"/>
              </a:solidFill>
            </a:endParaRPr>
          </a:p>
          <a:p>
            <a:pPr lvl="0">
              <a:defRPr sz="1800">
                <a:solidFill>
                  <a:srgbClr val="000000"/>
                </a:solidFill>
              </a:defRPr>
            </a:pPr>
            <a:r>
              <a:rPr sz="2400" b="0" dirty="0">
                <a:solidFill>
                  <a:srgbClr val="808080"/>
                </a:solidFill>
              </a:rPr>
              <a:t>What would be important</a:t>
            </a:r>
            <a:r>
              <a:rPr sz="2400" b="0" dirty="0" smtClean="0">
                <a:solidFill>
                  <a:srgbClr val="808080"/>
                </a:solidFill>
              </a:rPr>
              <a:t>?</a:t>
            </a:r>
            <a:endParaRPr lang="en-US" sz="2400" b="0" dirty="0" smtClean="0">
              <a:solidFill>
                <a:srgbClr val="808080"/>
              </a:solidFill>
            </a:endParaRPr>
          </a:p>
          <a:p>
            <a:pPr lvl="0">
              <a:defRPr sz="1800">
                <a:solidFill>
                  <a:srgbClr val="000000"/>
                </a:solidFill>
              </a:defRPr>
            </a:pPr>
            <a:endParaRPr sz="2400" b="0" dirty="0">
              <a:solidFill>
                <a:srgbClr val="808080"/>
              </a:solidFill>
            </a:endParaRPr>
          </a:p>
          <a:p>
            <a:pPr lvl="0">
              <a:defRPr sz="1800">
                <a:solidFill>
                  <a:srgbClr val="000000"/>
                </a:solidFill>
              </a:defRPr>
            </a:pPr>
            <a:r>
              <a:rPr sz="2400" b="0" dirty="0">
                <a:solidFill>
                  <a:srgbClr val="808080"/>
                </a:solidFill>
              </a:rPr>
              <a:t>What isn’t important</a:t>
            </a:r>
            <a:r>
              <a:rPr sz="2400" b="0" dirty="0" smtClean="0">
                <a:solidFill>
                  <a:srgbClr val="808080"/>
                </a:solidFill>
              </a:rPr>
              <a:t>?</a:t>
            </a:r>
            <a:endParaRPr lang="en-US" sz="2400" b="0" dirty="0" smtClean="0">
              <a:solidFill>
                <a:srgbClr val="808080"/>
              </a:solidFill>
            </a:endParaRPr>
          </a:p>
          <a:p>
            <a:pPr lvl="0">
              <a:defRPr sz="1800">
                <a:solidFill>
                  <a:srgbClr val="000000"/>
                </a:solidFill>
              </a:defRPr>
            </a:pPr>
            <a:endParaRPr sz="2000" b="0" dirty="0">
              <a:solidFill>
                <a:srgbClr val="808080"/>
              </a:solidFill>
            </a:endParaRPr>
          </a:p>
          <a:p>
            <a:pPr lvl="0">
              <a:defRPr sz="1800">
                <a:solidFill>
                  <a:srgbClr val="000000"/>
                </a:solidFill>
              </a:defRPr>
            </a:pPr>
            <a:r>
              <a:rPr sz="2400" b="0" dirty="0">
                <a:solidFill>
                  <a:srgbClr val="808080"/>
                </a:solidFill>
              </a:rPr>
              <a:t>What has to change?</a:t>
            </a:r>
          </a:p>
        </p:txBody>
      </p:sp>
    </p:spTree>
    <p:extLst>
      <p:ext uri="{BB962C8B-B14F-4D97-AF65-F5344CB8AC3E}">
        <p14:creationId xmlns:p14="http://schemas.microsoft.com/office/powerpoint/2010/main" val="4766412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457200" y="2753296"/>
            <a:ext cx="8229600" cy="5257800"/>
          </a:xfrm>
        </p:spPr>
        <p:txBody>
          <a:bodyPr>
            <a:normAutofit/>
          </a:bodyPr>
          <a:lstStyle/>
          <a:p>
            <a:pPr algn="ctr"/>
            <a:r>
              <a:rPr lang="en-US" sz="5400" dirty="0" smtClean="0">
                <a:hlinkClick r:id="rId2"/>
              </a:rPr>
              <a:t>Why?</a:t>
            </a:r>
            <a:endParaRPr lang="en-US" sz="5400" dirty="0"/>
          </a:p>
        </p:txBody>
      </p:sp>
    </p:spTree>
    <p:extLst>
      <p:ext uri="{BB962C8B-B14F-4D97-AF65-F5344CB8AC3E}">
        <p14:creationId xmlns:p14="http://schemas.microsoft.com/office/powerpoint/2010/main" val="1160165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878" y="1142049"/>
            <a:ext cx="8229600" cy="1600200"/>
          </a:xfrm>
        </p:spPr>
        <p:txBody>
          <a:bodyPr/>
          <a:lstStyle/>
          <a:p>
            <a:r>
              <a:rPr lang="en-US" sz="4800" dirty="0"/>
              <a:t>You are </a:t>
            </a:r>
            <a:r>
              <a:rPr lang="en-US" sz="4800" dirty="0" smtClean="0"/>
              <a:t/>
            </a:r>
            <a:br>
              <a:rPr lang="en-US" sz="4800" dirty="0" smtClean="0"/>
            </a:br>
            <a:r>
              <a:rPr lang="en-US" sz="4800" dirty="0" smtClean="0"/>
              <a:t>not </a:t>
            </a:r>
            <a:r>
              <a:rPr lang="en-US" sz="4800" dirty="0"/>
              <a:t>your resume! </a:t>
            </a:r>
            <a:r>
              <a:rPr lang="en-US" sz="4800" dirty="0" smtClean="0"/>
              <a:t/>
            </a:r>
            <a:br>
              <a:rPr lang="en-US" sz="4800" dirty="0" smtClean="0"/>
            </a:br>
            <a:r>
              <a:rPr lang="en-US" sz="4800" dirty="0" smtClean="0"/>
              <a:t>.</a:t>
            </a:r>
            <a:r>
              <a:rPr lang="en-US" sz="4800" dirty="0"/>
              <a:t>.. how to become </a:t>
            </a:r>
            <a:r>
              <a:rPr lang="en-US" sz="4800" dirty="0" smtClean="0"/>
              <a:t/>
            </a:r>
            <a:br>
              <a:rPr lang="en-US" sz="4800" dirty="0" smtClean="0"/>
            </a:br>
            <a:r>
              <a:rPr lang="en-US" sz="4800" dirty="0" smtClean="0"/>
              <a:t>intentional </a:t>
            </a:r>
            <a:br>
              <a:rPr lang="en-US" sz="4800" dirty="0" smtClean="0"/>
            </a:br>
            <a:r>
              <a:rPr lang="en-US" sz="4800" dirty="0" smtClean="0"/>
              <a:t>about </a:t>
            </a:r>
            <a:r>
              <a:rPr lang="en-US" sz="4800" dirty="0"/>
              <a:t>your </a:t>
            </a:r>
            <a:r>
              <a:rPr lang="en-US" sz="4800" dirty="0" smtClean="0"/>
              <a:t>career.</a:t>
            </a:r>
            <a:r>
              <a:rPr lang="en-US" sz="4800" dirty="0"/>
              <a:t/>
            </a:r>
            <a:br>
              <a:rPr lang="en-US" sz="4800" dirty="0"/>
            </a:br>
            <a:endParaRPr lang="en-US" sz="4800" dirty="0"/>
          </a:p>
        </p:txBody>
      </p:sp>
    </p:spTree>
    <p:extLst>
      <p:ext uri="{BB962C8B-B14F-4D97-AF65-F5344CB8AC3E}">
        <p14:creationId xmlns:p14="http://schemas.microsoft.com/office/powerpoint/2010/main" val="110117953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attention-come-here-1264965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56" y="689433"/>
            <a:ext cx="3215612" cy="4757117"/>
          </a:xfrm>
          <a:prstGeom prst="rect">
            <a:avLst/>
          </a:prstGeom>
        </p:spPr>
      </p:pic>
      <p:sp>
        <p:nvSpPr>
          <p:cNvPr id="5" name="TextBox 4"/>
          <p:cNvSpPr txBox="1"/>
          <p:nvPr/>
        </p:nvSpPr>
        <p:spPr>
          <a:xfrm>
            <a:off x="4644164" y="2693814"/>
            <a:ext cx="3242983" cy="10156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6000" b="0" i="0" u="none" strike="noStrike" cap="none" spc="0" normalizeH="0" baseline="0" dirty="0" smtClean="0">
                <a:ln>
                  <a:noFill/>
                </a:ln>
                <a:solidFill>
                  <a:schemeClr val="accent1"/>
                </a:solidFill>
                <a:effectLst/>
                <a:uFillTx/>
                <a:latin typeface="Palatino Linotype"/>
                <a:ea typeface="Palatino Linotype"/>
                <a:cs typeface="Palatino Linotype"/>
                <a:sym typeface="Palatino Linotype"/>
              </a:rPr>
              <a:t>Persuade</a:t>
            </a:r>
            <a:endParaRPr kumimoji="0" lang="en-US" sz="6000" b="0" i="0" u="none" strike="noStrike" cap="none" spc="0" normalizeH="0" baseline="0" dirty="0">
              <a:ln>
                <a:noFill/>
              </a:ln>
              <a:solidFill>
                <a:schemeClr val="accent1"/>
              </a:solidFill>
              <a:effectLst/>
              <a:uFillTx/>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193743138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473"/>
            <a:ext cx="8229600" cy="1600200"/>
          </a:xfrm>
        </p:spPr>
        <p:txBody>
          <a:bodyPr/>
          <a:lstStyle/>
          <a:p>
            <a:r>
              <a:rPr lang="en-US" sz="4800" dirty="0" smtClean="0"/>
              <a:t>Will you become </a:t>
            </a:r>
            <a:br>
              <a:rPr lang="en-US" sz="4800" dirty="0" smtClean="0"/>
            </a:br>
            <a:r>
              <a:rPr lang="en-US" sz="4800" dirty="0" smtClean="0"/>
              <a:t>the person you dreamed </a:t>
            </a:r>
            <a:br>
              <a:rPr lang="en-US" sz="4800" dirty="0" smtClean="0"/>
            </a:br>
            <a:r>
              <a:rPr lang="en-US" sz="4800" dirty="0" smtClean="0"/>
              <a:t>that you could be?</a:t>
            </a:r>
            <a:endParaRPr lang="en-US" sz="4800" dirty="0"/>
          </a:p>
        </p:txBody>
      </p:sp>
    </p:spTree>
    <p:extLst>
      <p:ext uri="{BB962C8B-B14F-4D97-AF65-F5344CB8AC3E}">
        <p14:creationId xmlns:p14="http://schemas.microsoft.com/office/powerpoint/2010/main" val="3947799519"/>
      </p:ext>
    </p:extLst>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Exam tak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220" y="1167320"/>
            <a:ext cx="6011091" cy="4502516"/>
          </a:xfrm>
          <a:prstGeom prst="rect">
            <a:avLst/>
          </a:prstGeom>
        </p:spPr>
      </p:pic>
    </p:spTree>
    <p:extLst>
      <p:ext uri="{BB962C8B-B14F-4D97-AF65-F5344CB8AC3E}">
        <p14:creationId xmlns:p14="http://schemas.microsoft.com/office/powerpoint/2010/main" val="1096446545"/>
      </p:ext>
    </p:extLst>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lonel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86" y="1077525"/>
            <a:ext cx="5948957" cy="4461718"/>
          </a:xfrm>
          <a:prstGeom prst="rect">
            <a:avLst/>
          </a:prstGeom>
        </p:spPr>
      </p:pic>
    </p:spTree>
    <p:extLst>
      <p:ext uri="{BB962C8B-B14F-4D97-AF65-F5344CB8AC3E}">
        <p14:creationId xmlns:p14="http://schemas.microsoft.com/office/powerpoint/2010/main" val="1272257665"/>
      </p:ext>
    </p:extLst>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5" name="Picture 4" descr="Being selected.jpg"/>
          <p:cNvPicPr>
            <a:picLocks noChangeAspect="1"/>
          </p:cNvPicPr>
          <p:nvPr/>
        </p:nvPicPr>
        <p:blipFill rotWithShape="1">
          <a:blip r:embed="rId2" cstate="print">
            <a:extLst>
              <a:ext uri="{28A0092B-C50C-407E-A947-70E740481C1C}">
                <a14:useLocalDpi xmlns:a14="http://schemas.microsoft.com/office/drawing/2010/main" val="0"/>
              </a:ext>
            </a:extLst>
          </a:blip>
          <a:srcRect b="9134"/>
          <a:stretch/>
        </p:blipFill>
        <p:spPr>
          <a:xfrm>
            <a:off x="1654965" y="1036735"/>
            <a:ext cx="5999909" cy="4466341"/>
          </a:xfrm>
          <a:prstGeom prst="rect">
            <a:avLst/>
          </a:prstGeom>
        </p:spPr>
      </p:pic>
    </p:spTree>
    <p:extLst>
      <p:ext uri="{BB962C8B-B14F-4D97-AF65-F5344CB8AC3E}">
        <p14:creationId xmlns:p14="http://schemas.microsoft.com/office/powerpoint/2010/main" val="303339448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Prou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507" y="1388317"/>
            <a:ext cx="6433978" cy="4281520"/>
          </a:xfrm>
          <a:prstGeom prst="rect">
            <a:avLst/>
          </a:prstGeom>
        </p:spPr>
      </p:pic>
    </p:spTree>
    <p:extLst>
      <p:ext uri="{BB962C8B-B14F-4D97-AF65-F5344CB8AC3E}">
        <p14:creationId xmlns:p14="http://schemas.microsoft.com/office/powerpoint/2010/main" val="678844004"/>
      </p:ext>
    </p:extLst>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223"/>
            <a:ext cx="8229600" cy="1600200"/>
          </a:xfrm>
        </p:spPr>
        <p:txBody>
          <a:bodyPr/>
          <a:lstStyle/>
          <a:p>
            <a:r>
              <a:rPr lang="en-US" sz="7200" dirty="0" smtClean="0"/>
              <a:t>Me to We!</a:t>
            </a:r>
            <a:endParaRPr lang="en-US" sz="72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0174916"/>
      </p:ext>
    </p:extLst>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2016 Ryder Cup te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71" y="891043"/>
            <a:ext cx="7625056" cy="5067730"/>
          </a:xfrm>
          <a:prstGeom prst="rect">
            <a:avLst/>
          </a:prstGeom>
        </p:spPr>
      </p:pic>
    </p:spTree>
    <p:extLst>
      <p:ext uri="{BB962C8B-B14F-4D97-AF65-F5344CB8AC3E}">
        <p14:creationId xmlns:p14="http://schemas.microsoft.com/office/powerpoint/2010/main" val="4190792231"/>
      </p:ext>
    </p:extLst>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Picture 6" descr="garmin-cycling-team -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507" y="1026214"/>
            <a:ext cx="7063536" cy="4732017"/>
          </a:xfrm>
          <a:prstGeom prst="rect">
            <a:avLst/>
          </a:prstGeom>
        </p:spPr>
      </p:pic>
    </p:spTree>
    <p:extLst>
      <p:ext uri="{BB962C8B-B14F-4D97-AF65-F5344CB8AC3E}">
        <p14:creationId xmlns:p14="http://schemas.microsoft.com/office/powerpoint/2010/main" val="646324159"/>
      </p:ext>
    </p:extLst>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0"/>
            <a:ext cx="8229600" cy="1600200"/>
          </a:xfrm>
        </p:spPr>
        <p:txBody>
          <a:bodyPr/>
          <a:lstStyle/>
          <a:p>
            <a:r>
              <a:rPr lang="en-US" sz="4000" dirty="0" smtClean="0"/>
              <a:t>Key job </a:t>
            </a:r>
            <a:br>
              <a:rPr lang="en-US" sz="4000" dirty="0" smtClean="0"/>
            </a:br>
            <a:r>
              <a:rPr lang="en-US" sz="4000" dirty="0" smtClean="0"/>
              <a:t>qualification issue?</a:t>
            </a:r>
            <a:endParaRPr lang="en-US" sz="4000" dirty="0"/>
          </a:p>
        </p:txBody>
      </p:sp>
      <p:sp>
        <p:nvSpPr>
          <p:cNvPr id="3" name="Text Placeholder 2"/>
          <p:cNvSpPr>
            <a:spLocks noGrp="1"/>
          </p:cNvSpPr>
          <p:nvPr>
            <p:ph type="body" idx="1"/>
          </p:nvPr>
        </p:nvSpPr>
        <p:spPr>
          <a:xfrm>
            <a:off x="472877" y="3527249"/>
            <a:ext cx="8229600" cy="5257800"/>
          </a:xfrm>
        </p:spPr>
        <p:txBody>
          <a:bodyPr>
            <a:normAutofit/>
          </a:bodyPr>
          <a:lstStyle/>
          <a:p>
            <a:pPr marL="0" indent="0" algn="ctr">
              <a:buNone/>
            </a:pPr>
            <a:r>
              <a:rPr lang="en-US" sz="9600" b="1" dirty="0" smtClean="0">
                <a:solidFill>
                  <a:srgbClr val="FF0000"/>
                </a:solidFill>
                <a:latin typeface="Marker Felt"/>
                <a:cs typeface="Marker Felt"/>
              </a:rPr>
              <a:t>FIT !</a:t>
            </a:r>
            <a:endParaRPr lang="en-US" sz="9600" b="1" dirty="0">
              <a:solidFill>
                <a:srgbClr val="FF0000"/>
              </a:solidFill>
              <a:latin typeface="Marker Felt"/>
              <a:cs typeface="Marker Felt"/>
            </a:endParaRPr>
          </a:p>
        </p:txBody>
      </p:sp>
    </p:spTree>
    <p:extLst>
      <p:ext uri="{BB962C8B-B14F-4D97-AF65-F5344CB8AC3E}">
        <p14:creationId xmlns:p14="http://schemas.microsoft.com/office/powerpoint/2010/main" val="231163190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6" name="Picture 5" descr="Value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50900"/>
            <a:ext cx="8305325" cy="4665004"/>
          </a:xfrm>
          <a:prstGeom prst="rect">
            <a:avLst/>
          </a:prstGeom>
        </p:spPr>
      </p:pic>
    </p:spTree>
    <p:extLst>
      <p:ext uri="{BB962C8B-B14F-4D97-AF65-F5344CB8AC3E}">
        <p14:creationId xmlns:p14="http://schemas.microsoft.com/office/powerpoint/2010/main" val="41658190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Members_of_the_press_raise_their_hands_to_ask_questions_as_Secretary_of_Defense_Leon_E._Panetta_and_General_Martin_Dempse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275" y="1026213"/>
            <a:ext cx="6845110" cy="4563407"/>
          </a:xfrm>
          <a:prstGeom prst="rect">
            <a:avLst/>
          </a:prstGeom>
        </p:spPr>
      </p:pic>
      <p:sp>
        <p:nvSpPr>
          <p:cNvPr id="3" name="Text Placeholder 2"/>
          <p:cNvSpPr>
            <a:spLocks noGrp="1"/>
          </p:cNvSpPr>
          <p:nvPr>
            <p:ph type="body" idx="1"/>
          </p:nvPr>
        </p:nvSpPr>
        <p:spPr>
          <a:xfrm>
            <a:off x="-363706" y="4360485"/>
            <a:ext cx="8229600" cy="5257800"/>
          </a:xfrm>
        </p:spPr>
        <p:txBody>
          <a:bodyPr/>
          <a:lstStyle/>
          <a:p>
            <a:pPr algn="r"/>
            <a:r>
              <a:rPr lang="en-US" sz="3600" b="0" dirty="0">
                <a:solidFill>
                  <a:schemeClr val="bg1"/>
                </a:solidFill>
              </a:rPr>
              <a:t>What would </a:t>
            </a:r>
            <a:endParaRPr lang="en-US" sz="3600" b="0" dirty="0" smtClean="0">
              <a:solidFill>
                <a:schemeClr val="bg1"/>
              </a:solidFill>
            </a:endParaRPr>
          </a:p>
          <a:p>
            <a:pPr algn="r"/>
            <a:r>
              <a:rPr lang="en-US" sz="3600" b="0" dirty="0" smtClean="0">
                <a:solidFill>
                  <a:schemeClr val="bg1"/>
                </a:solidFill>
              </a:rPr>
              <a:t>you want </a:t>
            </a:r>
          </a:p>
          <a:p>
            <a:pPr algn="r"/>
            <a:r>
              <a:rPr lang="en-US" sz="3600" b="0" dirty="0" smtClean="0">
                <a:solidFill>
                  <a:schemeClr val="bg1"/>
                </a:solidFill>
              </a:rPr>
              <a:t>to </a:t>
            </a:r>
            <a:r>
              <a:rPr lang="en-US" sz="3600" b="0" dirty="0">
                <a:solidFill>
                  <a:schemeClr val="bg1"/>
                </a:solidFill>
              </a:rPr>
              <a:t>ask me?</a:t>
            </a:r>
          </a:p>
          <a:p>
            <a:pPr marL="0" indent="0" algn="r">
              <a:buNone/>
            </a:pPr>
            <a:endParaRPr lang="en-US" sz="3600" b="0" dirty="0">
              <a:solidFill>
                <a:schemeClr val="bg1"/>
              </a:solidFill>
            </a:endParaRPr>
          </a:p>
          <a:p>
            <a:pPr algn="r"/>
            <a:endParaRPr lang="en-US" sz="3600" b="0" dirty="0">
              <a:solidFill>
                <a:schemeClr val="bg1"/>
              </a:solidFill>
            </a:endParaRPr>
          </a:p>
        </p:txBody>
      </p:sp>
    </p:spTree>
    <p:extLst>
      <p:ext uri="{BB962C8B-B14F-4D97-AF65-F5344CB8AC3E}">
        <p14:creationId xmlns:p14="http://schemas.microsoft.com/office/powerpoint/2010/main" val="4118175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ME_Presentation_11.05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1853176"/>
      </p:ext>
    </p:extLst>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65" y="584311"/>
            <a:ext cx="8229600" cy="1600200"/>
          </a:xfrm>
        </p:spPr>
        <p:txBody>
          <a:bodyPr/>
          <a:lstStyle/>
          <a:p>
            <a:r>
              <a:rPr lang="en-US" sz="4000" dirty="0" smtClean="0"/>
              <a:t>Success </a:t>
            </a:r>
            <a:br>
              <a:rPr lang="en-US" sz="4000" dirty="0" smtClean="0"/>
            </a:br>
            <a:r>
              <a:rPr lang="en-US" sz="4000" dirty="0" err="1" smtClean="0"/>
              <a:t>vs</a:t>
            </a:r>
            <a:r>
              <a:rPr lang="en-US" sz="4000" dirty="0" smtClean="0"/>
              <a:t> </a:t>
            </a:r>
            <a:br>
              <a:rPr lang="en-US" sz="4000" dirty="0" smtClean="0"/>
            </a:br>
            <a:r>
              <a:rPr lang="en-US" sz="4000" dirty="0" smtClean="0"/>
              <a:t>Fulfillment</a:t>
            </a:r>
            <a:endParaRPr lang="en-US" sz="4000" dirty="0"/>
          </a:p>
        </p:txBody>
      </p:sp>
      <p:pic>
        <p:nvPicPr>
          <p:cNvPr id="4" name="Picture 3" descr="succe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99" y="2744614"/>
            <a:ext cx="3302000" cy="2463800"/>
          </a:xfrm>
          <a:prstGeom prst="rect">
            <a:avLst/>
          </a:prstGeom>
        </p:spPr>
      </p:pic>
      <p:pic>
        <p:nvPicPr>
          <p:cNvPr id="5" name="Picture 4" descr="fulfillmen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6939" y="2744614"/>
            <a:ext cx="4304404" cy="2463800"/>
          </a:xfrm>
          <a:prstGeom prst="rect">
            <a:avLst/>
          </a:prstGeom>
        </p:spPr>
      </p:pic>
    </p:spTree>
    <p:extLst>
      <p:ext uri="{BB962C8B-B14F-4D97-AF65-F5344CB8AC3E}">
        <p14:creationId xmlns:p14="http://schemas.microsoft.com/office/powerpoint/2010/main" val="1434518337"/>
      </p:ext>
    </p:extLst>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1255" y="2169216"/>
            <a:ext cx="5201571" cy="4380178"/>
          </a:xfrm>
        </p:spPr>
        <p:txBody>
          <a:bodyPr/>
          <a:lstStyle/>
          <a:p>
            <a:pPr algn="ctr"/>
            <a:r>
              <a:rPr lang="en-US" sz="4000" b="0" dirty="0" smtClean="0"/>
              <a:t>What did you notice</a:t>
            </a:r>
          </a:p>
          <a:p>
            <a:pPr algn="ctr"/>
            <a:endParaRPr lang="en-US" sz="4000" b="0" dirty="0" smtClean="0"/>
          </a:p>
          <a:p>
            <a:pPr algn="ctr"/>
            <a:r>
              <a:rPr lang="en-US" sz="4000" b="0" dirty="0" smtClean="0"/>
              <a:t>about my slides</a:t>
            </a:r>
            <a:endParaRPr lang="en-US" sz="4000" b="0" dirty="0"/>
          </a:p>
        </p:txBody>
      </p:sp>
    </p:spTree>
    <p:extLst>
      <p:ext uri="{BB962C8B-B14F-4D97-AF65-F5344CB8AC3E}">
        <p14:creationId xmlns:p14="http://schemas.microsoft.com/office/powerpoint/2010/main" val="2723711748"/>
      </p:ext>
    </p:extLst>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90" y="548797"/>
            <a:ext cx="8229600" cy="878075"/>
          </a:xfrm>
        </p:spPr>
        <p:txBody>
          <a:bodyPr/>
          <a:lstStyle/>
          <a:p>
            <a:r>
              <a:rPr lang="en-US" sz="4000" dirty="0" smtClean="0"/>
              <a:t>What will be your story?</a:t>
            </a:r>
            <a:endParaRPr lang="en-US" sz="4000"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stretch>
            <a:fillRect/>
          </a:stretch>
        </p:blipFill>
        <p:spPr>
          <a:xfrm>
            <a:off x="2241016" y="2161597"/>
            <a:ext cx="4880018" cy="3361790"/>
          </a:xfrm>
          <a:prstGeom prst="rect">
            <a:avLst/>
          </a:prstGeom>
        </p:spPr>
      </p:pic>
    </p:spTree>
    <p:extLst>
      <p:ext uri="{BB962C8B-B14F-4D97-AF65-F5344CB8AC3E}">
        <p14:creationId xmlns:p14="http://schemas.microsoft.com/office/powerpoint/2010/main" val="46957876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p:cNvSpPr>
          <p:nvPr>
            <p:ph type="title"/>
          </p:nvPr>
        </p:nvSpPr>
        <p:spPr>
          <a:xfrm>
            <a:off x="1924954" y="1011237"/>
            <a:ext cx="4397018" cy="1143001"/>
          </a:xfrm>
          <a:prstGeom prst="rect">
            <a:avLst/>
          </a:prstGeom>
        </p:spPr>
        <p:txBody>
          <a:bodyPr lIns="0" tIns="0" rIns="0" bIns="0">
            <a:noAutofit/>
          </a:bodyPr>
          <a:lstStyle>
            <a:lvl1pPr algn="l" defTabSz="667329">
              <a:lnSpc>
                <a:spcPts val="4700"/>
              </a:lnSpc>
              <a:defRPr sz="2870" b="1">
                <a:effectLst>
                  <a:outerShdw blurRad="52070" dist="31242" dir="5400000" rotWithShape="0">
                    <a:srgbClr val="000000">
                      <a:alpha val="25000"/>
                    </a:srgbClr>
                  </a:outerShdw>
                </a:effectLst>
              </a:defRPr>
            </a:lvl1pPr>
          </a:lstStyle>
          <a:p>
            <a:pPr lvl="0">
              <a:defRPr sz="1800" b="0">
                <a:solidFill>
                  <a:srgbClr val="000000"/>
                </a:solidFill>
                <a:effectLst/>
              </a:defRPr>
            </a:pPr>
            <a:r>
              <a:rPr sz="4400" b="0" dirty="0">
                <a:solidFill>
                  <a:srgbClr val="2F5897"/>
                </a:solidFill>
                <a:effectLst>
                  <a:outerShdw blurRad="52070" dist="31242" dir="5400000" rotWithShape="0">
                    <a:srgbClr val="000000">
                      <a:alpha val="25000"/>
                    </a:srgbClr>
                  </a:outerShdw>
                </a:effectLst>
              </a:rPr>
              <a:t>What are you willing to do?</a:t>
            </a:r>
          </a:p>
        </p:txBody>
      </p:sp>
      <p:pic>
        <p:nvPicPr>
          <p:cNvPr id="256" name="image25.jpeg" descr="images.jpeg"/>
          <p:cNvPicPr/>
          <p:nvPr/>
        </p:nvPicPr>
        <p:blipFill>
          <a:blip r:embed="rId3">
            <a:extLst/>
          </a:blip>
          <a:srcRect t="13863" b="13861"/>
          <a:stretch>
            <a:fillRect/>
          </a:stretch>
        </p:blipFill>
        <p:spPr>
          <a:xfrm>
            <a:off x="3918856" y="3181597"/>
            <a:ext cx="4501244" cy="2662210"/>
          </a:xfrm>
          <a:prstGeom prst="rect">
            <a:avLst/>
          </a:prstGeom>
          <a:ln w="12700">
            <a:miter lim="400000"/>
          </a:ln>
        </p:spPr>
      </p:pic>
    </p:spTree>
    <p:extLst>
      <p:ext uri="{BB962C8B-B14F-4D97-AF65-F5344CB8AC3E}">
        <p14:creationId xmlns:p14="http://schemas.microsoft.com/office/powerpoint/2010/main" val="21754200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80925" y="1940756"/>
            <a:ext cx="5985453" cy="1471083"/>
          </a:xfrm>
        </p:spPr>
        <p:txBody>
          <a:bodyPr/>
          <a:lstStyle/>
          <a:p>
            <a:pPr algn="ctr"/>
            <a:r>
              <a:rPr lang="en-US" sz="4000" b="0" dirty="0" smtClean="0"/>
              <a:t>Let’s start with</a:t>
            </a:r>
            <a:br>
              <a:rPr lang="en-US" sz="4000" b="0" dirty="0" smtClean="0"/>
            </a:br>
            <a:r>
              <a:rPr lang="en-US" sz="4000" b="0" dirty="0"/>
              <a:t/>
            </a:r>
            <a:br>
              <a:rPr lang="en-US" sz="4000" b="0" dirty="0"/>
            </a:br>
            <a:r>
              <a:rPr lang="en-US" sz="4000" b="0" dirty="0" smtClean="0"/>
              <a:t> questions</a:t>
            </a:r>
            <a:endParaRPr lang="en-US" sz="4000" b="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45581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667" y="962267"/>
            <a:ext cx="7772401" cy="746843"/>
          </a:xfrm>
        </p:spPr>
        <p:txBody>
          <a:bodyPr/>
          <a:lstStyle/>
          <a:p>
            <a:r>
              <a:rPr lang="en-US" sz="4800" dirty="0" smtClean="0"/>
              <a:t>Why are you here?</a:t>
            </a:r>
            <a:endParaRPr lang="en-US" sz="4800" dirty="0"/>
          </a:p>
        </p:txBody>
      </p:sp>
      <p:sp>
        <p:nvSpPr>
          <p:cNvPr id="3" name="Text Placeholder 2"/>
          <p:cNvSpPr>
            <a:spLocks noGrp="1"/>
          </p:cNvSpPr>
          <p:nvPr>
            <p:ph type="body" idx="1"/>
          </p:nvPr>
        </p:nvSpPr>
        <p:spPr>
          <a:xfrm>
            <a:off x="745695" y="2772775"/>
            <a:ext cx="7772401" cy="2789238"/>
          </a:xfrm>
        </p:spPr>
        <p:txBody>
          <a:bodyPr>
            <a:normAutofit/>
          </a:bodyPr>
          <a:lstStyle/>
          <a:p>
            <a:pPr algn="ctr"/>
            <a:r>
              <a:rPr lang="en-US" sz="4000" b="0" dirty="0" smtClean="0"/>
              <a:t>Will this </a:t>
            </a:r>
            <a:r>
              <a:rPr lang="en-US" sz="4000" b="0" dirty="0" smtClean="0"/>
              <a:t>investment</a:t>
            </a:r>
          </a:p>
          <a:p>
            <a:pPr algn="ctr"/>
            <a:r>
              <a:rPr lang="en-US" sz="4000" b="0" dirty="0" smtClean="0"/>
              <a:t> </a:t>
            </a:r>
            <a:endParaRPr lang="en-US" sz="4000" b="0" dirty="0" smtClean="0"/>
          </a:p>
          <a:p>
            <a:pPr algn="ctr"/>
            <a:r>
              <a:rPr lang="en-US" sz="4000" b="0" dirty="0" smtClean="0"/>
              <a:t>in time be worth it?</a:t>
            </a:r>
            <a:endParaRPr lang="en-US" sz="4000" b="0" dirty="0"/>
          </a:p>
        </p:txBody>
      </p:sp>
    </p:spTree>
    <p:extLst>
      <p:ext uri="{BB962C8B-B14F-4D97-AF65-F5344CB8AC3E}">
        <p14:creationId xmlns:p14="http://schemas.microsoft.com/office/powerpoint/2010/main" val="260332323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469" y="1352043"/>
            <a:ext cx="7772401" cy="870546"/>
          </a:xfrm>
        </p:spPr>
        <p:txBody>
          <a:bodyPr/>
          <a:lstStyle/>
          <a:p>
            <a:endParaRPr lang="en-US" sz="4000" dirty="0"/>
          </a:p>
        </p:txBody>
      </p:sp>
      <p:sp>
        <p:nvSpPr>
          <p:cNvPr id="3" name="Text Placeholder 2"/>
          <p:cNvSpPr>
            <a:spLocks noGrp="1"/>
          </p:cNvSpPr>
          <p:nvPr>
            <p:ph type="body" idx="1"/>
          </p:nvPr>
        </p:nvSpPr>
        <p:spPr>
          <a:xfrm>
            <a:off x="722312" y="2747510"/>
            <a:ext cx="7772401" cy="2789238"/>
          </a:xfrm>
        </p:spPr>
        <p:txBody>
          <a:bodyPr>
            <a:normAutofit/>
          </a:bodyPr>
          <a:lstStyle/>
          <a:p>
            <a:pPr algn="ctr"/>
            <a:r>
              <a:rPr lang="en-US" sz="3200" b="0" dirty="0" smtClean="0"/>
              <a:t>Be intentional about getting your “</a:t>
            </a:r>
            <a:r>
              <a:rPr lang="en-US" sz="3200" b="0" dirty="0" smtClean="0"/>
              <a:t>time’s</a:t>
            </a:r>
          </a:p>
          <a:p>
            <a:pPr algn="ctr"/>
            <a:endParaRPr lang="en-US" sz="3200" b="0" dirty="0" smtClean="0"/>
          </a:p>
          <a:p>
            <a:pPr algn="ctr"/>
            <a:r>
              <a:rPr lang="en-US" sz="3200" b="0" dirty="0" smtClean="0"/>
              <a:t> </a:t>
            </a:r>
            <a:r>
              <a:rPr lang="en-US" sz="3200" b="0" dirty="0" smtClean="0"/>
              <a:t>worth” from your experience at the </a:t>
            </a:r>
            <a:r>
              <a:rPr lang="en-US" sz="3200" b="0" dirty="0" smtClean="0"/>
              <a:t>Tech</a:t>
            </a:r>
          </a:p>
          <a:p>
            <a:pPr algn="ctr"/>
            <a:endParaRPr lang="en-US" sz="3200" b="0" dirty="0" smtClean="0"/>
          </a:p>
          <a:p>
            <a:pPr algn="ctr"/>
            <a:r>
              <a:rPr lang="en-US" sz="3200" b="0" dirty="0" smtClean="0"/>
              <a:t> Show and with ISPE</a:t>
            </a:r>
            <a:r>
              <a:rPr lang="en-US" sz="3200" b="0" dirty="0" smtClean="0"/>
              <a:t>!</a:t>
            </a:r>
            <a:endParaRPr lang="en-US" sz="3200" b="0" dirty="0"/>
          </a:p>
        </p:txBody>
      </p:sp>
    </p:spTree>
    <p:extLst>
      <p:ext uri="{BB962C8B-B14F-4D97-AF65-F5344CB8AC3E}">
        <p14:creationId xmlns:p14="http://schemas.microsoft.com/office/powerpoint/2010/main" val="221035312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48" y="613128"/>
            <a:ext cx="8229600" cy="689769"/>
          </a:xfrm>
        </p:spPr>
        <p:txBody>
          <a:bodyPr/>
          <a:lstStyle/>
          <a:p>
            <a:r>
              <a:rPr lang="en-US" sz="4000" dirty="0" smtClean="0"/>
              <a:t>Relationships</a:t>
            </a:r>
            <a:endParaRPr lang="en-US" sz="4000"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658843" y="1888917"/>
            <a:ext cx="3856843" cy="3856843"/>
          </a:xfrm>
          <a:prstGeom prst="rect">
            <a:avLst/>
          </a:prstGeom>
        </p:spPr>
      </p:pic>
    </p:spTree>
    <p:extLst>
      <p:ext uri="{BB962C8B-B14F-4D97-AF65-F5344CB8AC3E}">
        <p14:creationId xmlns:p14="http://schemas.microsoft.com/office/powerpoint/2010/main" val="79746472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Meeting-People-Backgrou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727200"/>
            <a:ext cx="6096000" cy="3380232"/>
          </a:xfrm>
          <a:prstGeom prst="rect">
            <a:avLst/>
          </a:prstGeom>
        </p:spPr>
      </p:pic>
    </p:spTree>
    <p:extLst>
      <p:ext uri="{BB962C8B-B14F-4D97-AF65-F5344CB8AC3E}">
        <p14:creationId xmlns:p14="http://schemas.microsoft.com/office/powerpoint/2010/main" val="2834792725"/>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0"/>
            <a:ext cx="8229600" cy="1600200"/>
          </a:xfrm>
        </p:spPr>
        <p:txBody>
          <a:bodyPr/>
          <a:lstStyle/>
          <a:p>
            <a:r>
              <a:rPr lang="en-US" sz="4000" dirty="0" smtClean="0"/>
              <a:t>Many communicate</a:t>
            </a:r>
            <a:r>
              <a:rPr lang="is-IS" sz="4000" dirty="0" smtClean="0"/>
              <a:t>…</a:t>
            </a:r>
            <a:br>
              <a:rPr lang="is-IS" sz="4000" dirty="0" smtClean="0"/>
            </a:br>
            <a:r>
              <a:rPr lang="en-US" sz="4000" dirty="0" smtClean="0"/>
              <a:t>few connect!</a:t>
            </a:r>
            <a:endParaRPr lang="en-US" sz="4000" dirty="0"/>
          </a:p>
        </p:txBody>
      </p:sp>
    </p:spTree>
    <p:extLst>
      <p:ext uri="{BB962C8B-B14F-4D97-AF65-F5344CB8AC3E}">
        <p14:creationId xmlns:p14="http://schemas.microsoft.com/office/powerpoint/2010/main" val="309334767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ispe-power-point-template (1)">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SPE_template_16x9.potx" id="{B6B90781-42E1-4CCE-918B-18E54AB2B747}" vid="{2FA9E34A-9B39-4A22-94BA-D50E6F19186F}"/>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SPE_template_16x9.potx" id="{B6B90781-42E1-4CCE-918B-18E54AB2B747}" vid="{23B8E42B-494B-421B-8BD1-8185E8198E6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ispe-power-point-template (1)</Template>
  <TotalTime>269</TotalTime>
  <Words>634</Words>
  <Application>Microsoft Macintosh PowerPoint</Application>
  <PresentationFormat>On-screen Show (4:3)</PresentationFormat>
  <Paragraphs>106</Paragraphs>
  <Slides>34</Slides>
  <Notes>12</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ispe-power-point-template (1)</vt:lpstr>
      <vt:lpstr>ISPE section</vt:lpstr>
      <vt:lpstr>ISPE content</vt:lpstr>
      <vt:lpstr>Enhancing Your ISPE Experience </vt:lpstr>
      <vt:lpstr>PowerPoint Presentation</vt:lpstr>
      <vt:lpstr>PowerPoint Presentation</vt:lpstr>
      <vt:lpstr>Let’s start with   questions</vt:lpstr>
      <vt:lpstr>Why are you here?</vt:lpstr>
      <vt:lpstr>PowerPoint Presentation</vt:lpstr>
      <vt:lpstr>Relationships</vt:lpstr>
      <vt:lpstr>PowerPoint Presentation</vt:lpstr>
      <vt:lpstr>Many communicate… few connect!</vt:lpstr>
      <vt:lpstr>Communication</vt:lpstr>
      <vt:lpstr>Connection</vt:lpstr>
      <vt:lpstr>PowerPoint Presentation</vt:lpstr>
      <vt:lpstr>Hang around with people that  do what you want to do!</vt:lpstr>
      <vt:lpstr>Discussion</vt:lpstr>
      <vt:lpstr>Trajectory</vt:lpstr>
      <vt:lpstr>PowerPoint Presentation</vt:lpstr>
      <vt:lpstr>Future state</vt:lpstr>
      <vt:lpstr>PowerPoint Presentation</vt:lpstr>
      <vt:lpstr>You are  not your resume!  ... how to become  intentional  about your career. </vt:lpstr>
      <vt:lpstr>Will you become  the person you dreamed  that you could be?</vt:lpstr>
      <vt:lpstr>PowerPoint Presentation</vt:lpstr>
      <vt:lpstr>PowerPoint Presentation</vt:lpstr>
      <vt:lpstr>PowerPoint Presentation</vt:lpstr>
      <vt:lpstr>PowerPoint Presentation</vt:lpstr>
      <vt:lpstr>Me to We!</vt:lpstr>
      <vt:lpstr>PowerPoint Presentation</vt:lpstr>
      <vt:lpstr>PowerPoint Presentation</vt:lpstr>
      <vt:lpstr>Key job  qualification issue?</vt:lpstr>
      <vt:lpstr>PowerPoint Presentation</vt:lpstr>
      <vt:lpstr>PowerPoint Presentation</vt:lpstr>
      <vt:lpstr>Success  vs  Fulfillment</vt:lpstr>
      <vt:lpstr>PowerPoint Presentation</vt:lpstr>
      <vt:lpstr>What will be your story?</vt:lpstr>
      <vt:lpstr>What are you willing to do?</vt:lpstr>
    </vt:vector>
  </TitlesOfParts>
  <Company>FirstPoint,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Carroll</dc:creator>
  <cp:lastModifiedBy>Ken Ewan</cp:lastModifiedBy>
  <cp:revision>7</cp:revision>
  <dcterms:created xsi:type="dcterms:W3CDTF">2017-01-20T19:50:04Z</dcterms:created>
  <dcterms:modified xsi:type="dcterms:W3CDTF">2017-03-03T17:44:42Z</dcterms:modified>
</cp:coreProperties>
</file>