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</p:sldMasterIdLst>
  <p:sldIdLst>
    <p:sldId id="256" r:id="rId4"/>
    <p:sldId id="257" r:id="rId5"/>
    <p:sldId id="258" r:id="rId6"/>
    <p:sldId id="261" r:id="rId7"/>
    <p:sldId id="259" r:id="rId8"/>
    <p:sldId id="262" r:id="rId9"/>
    <p:sldId id="265" r:id="rId10"/>
    <p:sldId id="287" r:id="rId11"/>
    <p:sldId id="266" r:id="rId12"/>
    <p:sldId id="267" r:id="rId13"/>
    <p:sldId id="268" r:id="rId14"/>
    <p:sldId id="269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C8"/>
    <a:srgbClr val="007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3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7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9678" y="2878906"/>
            <a:ext cx="4099718" cy="124367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678" y="4436707"/>
            <a:ext cx="4099718" cy="175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500"/>
              </a:lnSpc>
              <a:spcBef>
                <a:spcPts val="0"/>
              </a:spcBef>
              <a:spcAft>
                <a:spcPts val="375"/>
              </a:spcAft>
              <a:buNone/>
              <a:defRPr sz="1500" baseline="0">
                <a:solidFill>
                  <a:schemeClr val="accent2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Information, Conference and Date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901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9680" y="1878036"/>
            <a:ext cx="4099718" cy="1471083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2375"/>
              </a:lnSpc>
              <a:defRPr sz="25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679" y="3429000"/>
            <a:ext cx="4099719" cy="175154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cap="all" baseline="0">
                <a:solidFill>
                  <a:schemeClr val="bg1"/>
                </a:solidFill>
              </a:defRPr>
            </a:lvl1pPr>
            <a:lvl2pPr marL="285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1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57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28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00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8035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9679" y="382326"/>
            <a:ext cx="8380677" cy="945885"/>
          </a:xfrm>
        </p:spPr>
        <p:txBody>
          <a:bodyPr/>
          <a:lstStyle>
            <a:lvl1pPr>
              <a:lnSpc>
                <a:spcPts val="2250"/>
              </a:lnSpc>
              <a:spcAft>
                <a:spcPts val="0"/>
              </a:spcAft>
              <a:defRPr sz="2250"/>
            </a:lvl1pPr>
            <a:lvl2pPr>
              <a:spcBef>
                <a:spcPts val="375"/>
              </a:spcBef>
              <a:spcAft>
                <a:spcPts val="0"/>
              </a:spcAft>
              <a:defRPr sz="15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919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9678" y="1714499"/>
            <a:ext cx="4099718" cy="43801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9679" y="382326"/>
            <a:ext cx="8380677" cy="945885"/>
          </a:xfrm>
        </p:spPr>
        <p:txBody>
          <a:bodyPr/>
          <a:lstStyle>
            <a:lvl1pPr>
              <a:lnSpc>
                <a:spcPts val="2250"/>
              </a:lnSpc>
              <a:spcAft>
                <a:spcPts val="0"/>
              </a:spcAft>
              <a:defRPr sz="2250"/>
            </a:lvl1pPr>
            <a:lvl2pPr>
              <a:spcBef>
                <a:spcPts val="375"/>
              </a:spcBef>
              <a:spcAft>
                <a:spcPts val="0"/>
              </a:spcAft>
              <a:defRPr sz="15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Subtitle</a:t>
            </a:r>
            <a:endParaRPr lang="en-C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61960" y="1714501"/>
            <a:ext cx="4482043" cy="4380178"/>
          </a:xfr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733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9678" y="1714499"/>
            <a:ext cx="4099718" cy="43801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9679" y="382326"/>
            <a:ext cx="8392583" cy="945885"/>
          </a:xfrm>
        </p:spPr>
        <p:txBody>
          <a:bodyPr/>
          <a:lstStyle>
            <a:lvl1pPr>
              <a:lnSpc>
                <a:spcPts val="2250"/>
              </a:lnSpc>
              <a:spcAft>
                <a:spcPts val="0"/>
              </a:spcAft>
              <a:defRPr sz="2250"/>
            </a:lvl1pPr>
            <a:lvl2pPr>
              <a:spcBef>
                <a:spcPts val="375"/>
              </a:spcBef>
              <a:spcAft>
                <a:spcPts val="0"/>
              </a:spcAft>
              <a:defRPr sz="15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Subtitle</a:t>
            </a:r>
            <a:endParaRPr lang="en-C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61958" y="1714501"/>
            <a:ext cx="1959240" cy="4380178"/>
          </a:xfrm>
        </p:spPr>
        <p:txBody>
          <a:bodyPr/>
          <a:lstStyle/>
          <a:p>
            <a:endParaRPr lang="en-CA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02438" y="1714500"/>
            <a:ext cx="195791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802438" y="2148612"/>
            <a:ext cx="1957917" cy="3946069"/>
          </a:xfrm>
        </p:spPr>
        <p:txBody>
          <a:bodyPr/>
          <a:lstStyle>
            <a:lvl1pPr>
              <a:lnSpc>
                <a:spcPts val="1750"/>
              </a:lnSpc>
              <a:defRPr sz="137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77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680" y="2888943"/>
            <a:ext cx="4099718" cy="13306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PRESENTATION TITLE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78" y="608687"/>
            <a:ext cx="2286000" cy="7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6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363" rtl="0" eaLnBrk="1" latinLnBrk="0" hangingPunct="1">
        <a:lnSpc>
          <a:spcPts val="2625"/>
        </a:lnSpc>
        <a:spcBef>
          <a:spcPct val="0"/>
        </a:spcBef>
        <a:buNone/>
        <a:defRPr sz="25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887" indent="-342887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3188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9" algn="l" defTabSz="91436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13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75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00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2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8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ctr" defTabSz="571478" rtl="0" eaLnBrk="1" latinLnBrk="0" hangingPunct="1"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04" indent="-214304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4325" indent="-178586" algn="l" defTabSz="571478" rtl="0" eaLnBrk="1" latinLnBrk="0" hangingPunct="1">
        <a:spcBef>
          <a:spcPct val="20000"/>
        </a:spcBef>
        <a:buFont typeface="Arial" panose="020B0604020202020204" pitchFamily="34" charset="0"/>
        <a:buChar char="–"/>
        <a:defRPr sz="1750" kern="1200">
          <a:solidFill>
            <a:schemeClr val="tx1"/>
          </a:solidFill>
          <a:latin typeface="+mn-lt"/>
          <a:ea typeface="+mn-ea"/>
          <a:cs typeface="+mn-cs"/>
        </a:defRPr>
      </a:lvl2pPr>
      <a:lvl3pPr marL="714347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00085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–"/>
        <a:defRPr sz="125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3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»"/>
        <a:defRPr sz="1250" kern="1200">
          <a:solidFill>
            <a:schemeClr val="tx1"/>
          </a:solidFill>
          <a:latin typeface="+mn-lt"/>
          <a:ea typeface="+mn-ea"/>
          <a:cs typeface="+mn-cs"/>
        </a:defRPr>
      </a:lvl5pPr>
      <a:lvl6pPr marL="1571562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6pPr>
      <a:lvl7pPr marL="1857301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7pPr>
      <a:lvl8pPr marL="2143040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8pPr>
      <a:lvl9pPr marL="2428778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8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2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79" y="1714499"/>
            <a:ext cx="8380677" cy="43801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97278" y="6229067"/>
            <a:ext cx="304373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25" b="1">
                <a:solidFill>
                  <a:schemeClr val="bg1"/>
                </a:solidFill>
              </a:defRPr>
            </a:lvl1pPr>
          </a:lstStyle>
          <a:p>
            <a:fld id="{677431CD-109D-4799-81C2-761F8C28FE2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7776338" y="6478773"/>
            <a:ext cx="675075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CA" sz="750" b="1">
                <a:solidFill>
                  <a:schemeClr val="bg1"/>
                </a:solidFill>
              </a:rPr>
              <a:t>ispe.org</a:t>
            </a:r>
            <a:endParaRPr lang="en-CA" sz="750" b="1">
              <a:solidFill>
                <a:schemeClr val="bg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570596" y="6482080"/>
            <a:ext cx="0" cy="10668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35" y="6306128"/>
            <a:ext cx="1143055" cy="3676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71802" y="6482221"/>
            <a:ext cx="900100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fr-CA" sz="750" b="1">
                <a:solidFill>
                  <a:schemeClr val="bg1"/>
                </a:solidFill>
              </a:rPr>
              <a:t>Connecting</a:t>
            </a:r>
            <a:endParaRPr lang="en-CA" sz="750" b="1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96473" y="6482221"/>
            <a:ext cx="1126435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fr-CA" sz="750" b="1">
                <a:solidFill>
                  <a:schemeClr val="bg1"/>
                </a:solidFill>
              </a:rPr>
              <a:t>Pharmaceutical</a:t>
            </a:r>
            <a:endParaRPr lang="en-CA" sz="750" b="1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9740" y="6482221"/>
            <a:ext cx="900100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fr-CA" sz="750" b="1">
                <a:solidFill>
                  <a:schemeClr val="bg1"/>
                </a:solidFill>
              </a:rPr>
              <a:t>Knowledge</a:t>
            </a:r>
            <a:endParaRPr lang="en-CA" sz="75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29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ctr" defTabSz="571478" rtl="0" eaLnBrk="1" latinLnBrk="0" hangingPunct="1"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71478" rtl="0" eaLnBrk="1" latinLnBrk="0" hangingPunct="1">
        <a:lnSpc>
          <a:spcPts val="1500"/>
        </a:lnSpc>
        <a:spcBef>
          <a:spcPts val="0"/>
        </a:spcBef>
        <a:spcAft>
          <a:spcPts val="1125"/>
        </a:spcAft>
        <a:buFont typeface="Arial" panose="020B0604020202020204" pitchFamily="34" charset="0"/>
        <a:buNone/>
        <a:defRPr sz="1375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1985" indent="0" algn="l" defTabSz="571478" rtl="0" eaLnBrk="1" latinLnBrk="0" hangingPunct="1">
        <a:lnSpc>
          <a:spcPts val="1500"/>
        </a:lnSpc>
        <a:spcBef>
          <a:spcPts val="0"/>
        </a:spcBef>
        <a:spcAft>
          <a:spcPts val="1125"/>
        </a:spcAft>
        <a:buFont typeface="Arial" panose="020B0604020202020204" pitchFamily="34" charset="0"/>
        <a:buNone/>
        <a:defRPr sz="1250" kern="1200">
          <a:solidFill>
            <a:schemeClr val="tx2"/>
          </a:solidFill>
          <a:latin typeface="+mn-lt"/>
          <a:ea typeface="+mn-ea"/>
          <a:cs typeface="+mn-cs"/>
        </a:defRPr>
      </a:lvl2pPr>
      <a:lvl3pPr marL="213312" indent="-213312" algn="l" defTabSz="571478" rtl="0" eaLnBrk="1" latinLnBrk="0" hangingPunct="1">
        <a:lnSpc>
          <a:spcPts val="1500"/>
        </a:lnSpc>
        <a:spcBef>
          <a:spcPts val="0"/>
        </a:spcBef>
        <a:spcAft>
          <a:spcPts val="1125"/>
        </a:spcAft>
        <a:buClr>
          <a:schemeClr val="accent2"/>
        </a:buClr>
        <a:buFont typeface="Arial" panose="020B0604020202020204" pitchFamily="34" charset="0"/>
        <a:buChar char="&gt;"/>
        <a:defRPr sz="1250" kern="1200">
          <a:solidFill>
            <a:schemeClr val="tx2"/>
          </a:solidFill>
          <a:latin typeface="+mn-lt"/>
          <a:ea typeface="+mn-ea"/>
          <a:cs typeface="+mn-cs"/>
        </a:defRPr>
      </a:lvl3pPr>
      <a:lvl4pPr marL="427616" indent="-214304" algn="l" defTabSz="571478" rtl="0" eaLnBrk="1" latinLnBrk="0" hangingPunct="1">
        <a:lnSpc>
          <a:spcPts val="1500"/>
        </a:lnSpc>
        <a:spcBef>
          <a:spcPts val="0"/>
        </a:spcBef>
        <a:spcAft>
          <a:spcPts val="1125"/>
        </a:spcAft>
        <a:buFont typeface="Arial" panose="020B0604020202020204" pitchFamily="34" charset="0"/>
        <a:buChar char="–"/>
        <a:tabLst/>
        <a:defRPr sz="1250" kern="1200">
          <a:solidFill>
            <a:schemeClr val="tx2"/>
          </a:solidFill>
          <a:latin typeface="+mn-lt"/>
          <a:ea typeface="+mn-ea"/>
          <a:cs typeface="+mn-cs"/>
        </a:defRPr>
      </a:lvl4pPr>
      <a:lvl5pPr marL="1285823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»"/>
        <a:defRPr sz="1250" kern="1200">
          <a:solidFill>
            <a:schemeClr val="tx2"/>
          </a:solidFill>
          <a:latin typeface="+mn-lt"/>
          <a:ea typeface="+mn-ea"/>
          <a:cs typeface="+mn-cs"/>
        </a:defRPr>
      </a:lvl5pPr>
      <a:lvl6pPr marL="1571562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6pPr>
      <a:lvl7pPr marL="1857301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7pPr>
      <a:lvl8pPr marL="2143040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8pPr>
      <a:lvl9pPr marL="2428778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8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2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045" y="1575727"/>
            <a:ext cx="4884809" cy="1243673"/>
          </a:xfrm>
        </p:spPr>
        <p:txBody>
          <a:bodyPr/>
          <a:lstStyle/>
          <a:p>
            <a:r>
              <a:rPr lang="en-US" dirty="0"/>
              <a:t>Expanding Pharmaceutical Workforce development in eastern north Carolina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045" y="2819400"/>
            <a:ext cx="4496882" cy="1752600"/>
          </a:xfrm>
        </p:spPr>
        <p:txBody>
          <a:bodyPr/>
          <a:lstStyle/>
          <a:p>
            <a:r>
              <a:rPr lang="en-US" sz="2000" dirty="0"/>
              <a:t>Loren Limberis, PhD</a:t>
            </a:r>
          </a:p>
          <a:p>
            <a:r>
              <a:rPr lang="en-US" sz="1400" dirty="0"/>
              <a:t>Assoc. Professor of Engineering</a:t>
            </a:r>
          </a:p>
          <a:p>
            <a:r>
              <a:rPr lang="en-US" sz="1400" dirty="0"/>
              <a:t>Coordinator, Bioprocess Engineering Concentration</a:t>
            </a:r>
          </a:p>
          <a:p>
            <a:r>
              <a:rPr lang="en-US" sz="1400" dirty="0"/>
              <a:t>Director, Eastern Region Pharmaceutical Center</a:t>
            </a:r>
          </a:p>
          <a:p>
            <a:r>
              <a:rPr lang="en-US" sz="1400" dirty="0"/>
              <a:t>East Carolina University</a:t>
            </a:r>
          </a:p>
          <a:p>
            <a:endParaRPr lang="en-US" dirty="0"/>
          </a:p>
          <a:p>
            <a:r>
              <a:rPr lang="en-US" sz="2000" dirty="0"/>
              <a:t>James Menke</a:t>
            </a:r>
          </a:p>
          <a:p>
            <a:r>
              <a:rPr lang="en-US" dirty="0"/>
              <a:t>Dire</a:t>
            </a:r>
            <a:r>
              <a:rPr lang="en-US" sz="1400" dirty="0"/>
              <a:t>ctor, National Security Initiatives</a:t>
            </a:r>
          </a:p>
          <a:p>
            <a:r>
              <a:rPr lang="en-US" sz="1400" dirty="0"/>
              <a:t>Division of Research, Economic </a:t>
            </a:r>
          </a:p>
          <a:p>
            <a:r>
              <a:rPr lang="en-US" sz="1400" dirty="0"/>
              <a:t>Development and Engagement</a:t>
            </a:r>
          </a:p>
          <a:p>
            <a:r>
              <a:rPr lang="en-US" sz="1400" dirty="0"/>
              <a:t>East Carolina University</a:t>
            </a:r>
          </a:p>
          <a:p>
            <a:endParaRPr lang="en-US" dirty="0"/>
          </a:p>
          <a:p>
            <a:r>
              <a:rPr lang="en-US" dirty="0"/>
              <a:t>ISPE </a:t>
            </a:r>
            <a:r>
              <a:rPr lang="en-US" dirty="0" err="1"/>
              <a:t>CaSA</a:t>
            </a:r>
            <a:r>
              <a:rPr lang="en-US" dirty="0"/>
              <a:t> Life Sciences and</a:t>
            </a:r>
          </a:p>
          <a:p>
            <a:r>
              <a:rPr lang="en-US" dirty="0"/>
              <a:t>Biotechnology Conference</a:t>
            </a:r>
          </a:p>
          <a:p>
            <a:r>
              <a:rPr lang="en-US" dirty="0"/>
              <a:t>February 15, 2022</a:t>
            </a:r>
          </a:p>
          <a:p>
            <a:r>
              <a:rPr lang="en-US" dirty="0"/>
              <a:t>Raleigh, NC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095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1279" y="1389819"/>
            <a:ext cx="6649195" cy="4380178"/>
          </a:xfrm>
        </p:spPr>
        <p:txBody>
          <a:bodyPr/>
          <a:lstStyle/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Pitt County Economic Development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Greenville ENC Alliance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NC Biotechnology Center</a:t>
            </a:r>
          </a:p>
          <a:p>
            <a:pPr lvl="2" indent="0">
              <a:buNone/>
            </a:pPr>
            <a:endParaRPr lang="en-US" sz="1800" dirty="0"/>
          </a:p>
          <a:p>
            <a:pPr marL="499062" lvl="2" indent="-285750">
              <a:buFontTx/>
              <a:buChar char="-"/>
            </a:pPr>
            <a:endParaRPr lang="en-US" sz="1800" dirty="0"/>
          </a:p>
          <a:p>
            <a:pPr marL="499062" lvl="2" indent="-285750">
              <a:buFontTx/>
              <a:buChar char="-"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1661" y="591549"/>
            <a:ext cx="8380677" cy="945885"/>
          </a:xfrm>
        </p:spPr>
        <p:txBody>
          <a:bodyPr/>
          <a:lstStyle/>
          <a:p>
            <a:r>
              <a:rPr lang="en-US" sz="3200" dirty="0"/>
              <a:t>ERPC Support</a:t>
            </a:r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FE182EFE-5ECB-4634-9B32-410A4684A0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3276599"/>
            <a:ext cx="2516909" cy="251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B2471A-CE3A-4E64-8F3B-C19BB9562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818" y="2838450"/>
            <a:ext cx="2857500" cy="5905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5030F2-541D-4D4B-BA83-E3D80A11E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978" y="4120416"/>
            <a:ext cx="2857500" cy="609600"/>
          </a:xfrm>
          <a:prstGeom prst="rect">
            <a:avLst/>
          </a:prstGeom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D8041397-0AFD-467F-AFF1-B5B247F2C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091" y="976573"/>
            <a:ext cx="2689637" cy="152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199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9677" y="1714499"/>
            <a:ext cx="7886867" cy="4380178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sz="2000" dirty="0"/>
              <a:t>Life Sciences and Biotechnology Building</a:t>
            </a:r>
          </a:p>
          <a:p>
            <a:pPr marL="499062" lvl="2" indent="-285750">
              <a:buFontTx/>
              <a:buChar char="-"/>
            </a:pPr>
            <a:r>
              <a:rPr lang="en-US" sz="1800" dirty="0"/>
              <a:t>New construction</a:t>
            </a:r>
          </a:p>
          <a:p>
            <a:pPr marL="713366" lvl="3" indent="-285750">
              <a:buFontTx/>
              <a:buChar char="-"/>
            </a:pPr>
            <a:r>
              <a:rPr lang="en-US" sz="1600" dirty="0"/>
              <a:t>$90M Connect NC Bond</a:t>
            </a:r>
          </a:p>
          <a:p>
            <a:pPr marL="499062" lvl="2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sz="2000" dirty="0"/>
              <a:t>Research building</a:t>
            </a:r>
          </a:p>
          <a:p>
            <a:pPr marL="499062" lvl="2" indent="-285750">
              <a:buFontTx/>
              <a:buChar char="-"/>
            </a:pPr>
            <a:r>
              <a:rPr lang="en-US" sz="1800" dirty="0"/>
              <a:t>Dept. of Biology</a:t>
            </a:r>
          </a:p>
          <a:p>
            <a:pPr marL="499062" lvl="2" indent="-285750">
              <a:buFontTx/>
              <a:buChar char="-"/>
            </a:pPr>
            <a:r>
              <a:rPr lang="en-US" sz="1800" dirty="0"/>
              <a:t>Dept. of Engineering</a:t>
            </a:r>
          </a:p>
          <a:p>
            <a:pPr marL="499062" lvl="2" indent="-285750">
              <a:buFontTx/>
              <a:buChar char="-"/>
            </a:pPr>
            <a:r>
              <a:rPr lang="en-US" sz="1800" dirty="0"/>
              <a:t>Dept. of Physics</a:t>
            </a:r>
          </a:p>
          <a:p>
            <a:pPr marL="499062" lvl="2" indent="-285750">
              <a:buFontTx/>
              <a:buChar char="-"/>
            </a:pPr>
            <a:endParaRPr lang="en-US" sz="1800" dirty="0"/>
          </a:p>
          <a:p>
            <a:pPr marL="285750" indent="-285750">
              <a:buFontTx/>
              <a:buChar char="-"/>
            </a:pPr>
            <a:r>
              <a:rPr lang="en-US" sz="2000" dirty="0"/>
              <a:t>First floor</a:t>
            </a:r>
          </a:p>
          <a:p>
            <a:pPr marL="499062" lvl="2" indent="-285750">
              <a:buFontTx/>
              <a:buChar char="-"/>
            </a:pPr>
            <a:r>
              <a:rPr lang="en-US" sz="1800" dirty="0"/>
              <a:t>Bioprocess engineering teaching labs</a:t>
            </a:r>
          </a:p>
          <a:p>
            <a:pPr marL="713366" lvl="3" indent="-285750">
              <a:buFontTx/>
              <a:buChar char="-"/>
            </a:pPr>
            <a:r>
              <a:rPr lang="en-US" sz="1600" dirty="0"/>
              <a:t>Upstream (bench scale), downstream (bench scale), research, pilot scale</a:t>
            </a:r>
          </a:p>
          <a:p>
            <a:pPr marL="499062" lvl="2" indent="-285750">
              <a:buFontTx/>
              <a:buChar char="-"/>
            </a:pPr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Resources for ERPC</a:t>
            </a:r>
          </a:p>
        </p:txBody>
      </p:sp>
      <p:pic>
        <p:nvPicPr>
          <p:cNvPr id="8" name="Picture 7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879E36F5-62D6-4415-81EB-A5DA8CD2D8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418" y="2098631"/>
            <a:ext cx="4729018" cy="266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51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9678" y="1354281"/>
            <a:ext cx="5974940" cy="4380178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sz="2000" dirty="0"/>
              <a:t>Capabilities</a:t>
            </a:r>
          </a:p>
          <a:p>
            <a:pPr marL="499062" lvl="2" indent="-285750">
              <a:buFontTx/>
              <a:buChar char="-"/>
            </a:pPr>
            <a:r>
              <a:rPr lang="en-US" sz="1800" dirty="0"/>
              <a:t>Batch biomanufacturing</a:t>
            </a:r>
          </a:p>
          <a:p>
            <a:pPr marL="499062" lvl="2" indent="-285750">
              <a:buFontTx/>
              <a:buChar char="-"/>
            </a:pPr>
            <a:r>
              <a:rPr lang="en-US" sz="1800" dirty="0"/>
              <a:t>Continuous biomanufacturing</a:t>
            </a:r>
          </a:p>
          <a:p>
            <a:pPr marL="499062" lvl="2" indent="-285750">
              <a:buFontTx/>
              <a:buChar char="-"/>
            </a:pPr>
            <a:r>
              <a:rPr lang="en-US" sz="1800" dirty="0"/>
              <a:t>Highlight single-use</a:t>
            </a:r>
          </a:p>
          <a:p>
            <a:pPr marL="499062" lvl="2" indent="-285750">
              <a:buFontTx/>
              <a:buChar char="-"/>
            </a:pPr>
            <a:r>
              <a:rPr lang="en-US" sz="1800" dirty="0"/>
              <a:t>Integrate Industry/Pharma 4.0</a:t>
            </a:r>
          </a:p>
          <a:p>
            <a:pPr marL="499062" lvl="2" indent="-285750">
              <a:buFontTx/>
              <a:buChar char="-"/>
            </a:pPr>
            <a:r>
              <a:rPr lang="en-US" sz="1800" dirty="0"/>
              <a:t>Cyberinfrastructure and security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sz="2000" dirty="0"/>
              <a:t>Integrated access</a:t>
            </a:r>
          </a:p>
          <a:p>
            <a:pPr marL="499062" lvl="2" indent="-285750">
              <a:buFontTx/>
              <a:buChar char="-"/>
            </a:pPr>
            <a:r>
              <a:rPr lang="en-US" sz="1800" dirty="0"/>
              <a:t>Face-to-face and virtual/remote concurrently</a:t>
            </a:r>
          </a:p>
          <a:p>
            <a:pPr marL="713366" lvl="3" indent="-285750">
              <a:buFontTx/>
              <a:buChar char="-"/>
            </a:pPr>
            <a:r>
              <a:rPr lang="en-US" sz="1800" dirty="0"/>
              <a:t>Hybrid student teams</a:t>
            </a:r>
          </a:p>
          <a:p>
            <a:pPr marL="499062" lvl="2" indent="-285750">
              <a:buFontTx/>
              <a:buChar char="-"/>
            </a:pPr>
            <a:r>
              <a:rPr lang="en-US" sz="1800" dirty="0"/>
              <a:t>ER/AR/VR technologies</a:t>
            </a:r>
          </a:p>
          <a:p>
            <a:pPr marL="713366" lvl="3" indent="-285750">
              <a:buFontTx/>
              <a:buChar char="-"/>
            </a:pPr>
            <a:r>
              <a:rPr lang="en-US" sz="1800" dirty="0"/>
              <a:t>Allows reach to students in eastern NC</a:t>
            </a:r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9678" y="493162"/>
            <a:ext cx="8380677" cy="945885"/>
          </a:xfrm>
        </p:spPr>
        <p:txBody>
          <a:bodyPr/>
          <a:lstStyle/>
          <a:p>
            <a:r>
              <a:rPr lang="en-US" sz="3200" dirty="0"/>
              <a:t>ERPC Pilot Scale Teaching Lab Resource </a:t>
            </a:r>
          </a:p>
        </p:txBody>
      </p:sp>
    </p:spTree>
    <p:extLst>
      <p:ext uri="{BB962C8B-B14F-4D97-AF65-F5344CB8AC3E}">
        <p14:creationId xmlns:p14="http://schemas.microsoft.com/office/powerpoint/2010/main" val="1872607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9678" y="1714499"/>
            <a:ext cx="8006940" cy="4380178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sz="2000" dirty="0"/>
              <a:t>Success of ERPC comes from industry input and engagement</a:t>
            </a:r>
          </a:p>
          <a:p>
            <a:endParaRPr lang="en-US" sz="2000" dirty="0"/>
          </a:p>
          <a:p>
            <a:r>
              <a:rPr lang="en-US" sz="2000" dirty="0"/>
              <a:t>BIG QUESTIONS</a:t>
            </a:r>
          </a:p>
          <a:p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What skills are in </a:t>
            </a:r>
            <a:r>
              <a:rPr lang="en-US" sz="2000" dirty="0">
                <a:solidFill>
                  <a:srgbClr val="FF0000"/>
                </a:solidFill>
              </a:rPr>
              <a:t>highest</a:t>
            </a:r>
            <a:r>
              <a:rPr lang="en-US" sz="2000" dirty="0"/>
              <a:t> demand?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What skills are in </a:t>
            </a:r>
            <a:r>
              <a:rPr lang="en-US" sz="2000" dirty="0">
                <a:solidFill>
                  <a:srgbClr val="FFC000"/>
                </a:solidFill>
              </a:rPr>
              <a:t>high</a:t>
            </a:r>
            <a:r>
              <a:rPr lang="en-US" sz="2000" dirty="0"/>
              <a:t> demand? 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What new/different skills will be in demand in the future</a:t>
            </a:r>
          </a:p>
          <a:p>
            <a:pPr marL="499062" lvl="2" indent="-285750">
              <a:buFontTx/>
              <a:buChar char="-"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1661" y="650180"/>
            <a:ext cx="8380677" cy="945885"/>
          </a:xfrm>
        </p:spPr>
        <p:txBody>
          <a:bodyPr/>
          <a:lstStyle/>
          <a:p>
            <a:r>
              <a:rPr lang="en-US" sz="3200" dirty="0"/>
              <a:t>Needs for Industry</a:t>
            </a:r>
          </a:p>
        </p:txBody>
      </p:sp>
    </p:spTree>
    <p:extLst>
      <p:ext uri="{BB962C8B-B14F-4D97-AF65-F5344CB8AC3E}">
        <p14:creationId xmlns:p14="http://schemas.microsoft.com/office/powerpoint/2010/main" val="3493443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Talent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Pathways to recruit, train, and retain talent in the pharmaceutical industry</a:t>
            </a:r>
          </a:p>
        </p:txBody>
      </p:sp>
    </p:spTree>
    <p:extLst>
      <p:ext uri="{BB962C8B-B14F-4D97-AF65-F5344CB8AC3E}">
        <p14:creationId xmlns:p14="http://schemas.microsoft.com/office/powerpoint/2010/main" val="2414558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9678" y="1328211"/>
            <a:ext cx="8380677" cy="4380178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sz="2000" dirty="0"/>
              <a:t>Demand for skilled workers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Eastern Region Pharmaceutical Center</a:t>
            </a:r>
          </a:p>
          <a:p>
            <a:pPr marL="499062" lvl="2" indent="-285750">
              <a:buFontTx/>
              <a:buChar char="-"/>
            </a:pPr>
            <a:r>
              <a:rPr lang="en-US" sz="1800" dirty="0"/>
              <a:t>Motivation</a:t>
            </a:r>
          </a:p>
          <a:p>
            <a:pPr marL="499062" lvl="2" indent="-285750">
              <a:buFontTx/>
              <a:buChar char="-"/>
            </a:pPr>
            <a:r>
              <a:rPr lang="en-US" sz="1800" dirty="0"/>
              <a:t>Focus</a:t>
            </a:r>
          </a:p>
          <a:p>
            <a:pPr marL="499062" lvl="2" indent="-285750">
              <a:buFontTx/>
              <a:buChar char="-"/>
            </a:pPr>
            <a:r>
              <a:rPr lang="en-US" sz="1800" dirty="0"/>
              <a:t>Collaboration</a:t>
            </a:r>
          </a:p>
          <a:p>
            <a:pPr marL="499062" lvl="2" indent="-285750">
              <a:buFontTx/>
              <a:buChar char="-"/>
            </a:pPr>
            <a:r>
              <a:rPr lang="en-US" sz="1800" dirty="0"/>
              <a:t>Resources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Industry input and engagement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9678" y="520872"/>
            <a:ext cx="8380677" cy="945885"/>
          </a:xfrm>
        </p:spPr>
        <p:txBody>
          <a:bodyPr/>
          <a:lstStyle/>
          <a:p>
            <a:r>
              <a:rPr lang="en-US" sz="3200" dirty="0"/>
              <a:t>Overview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FA56CCB-1206-4B49-A261-196C6FB5E5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796" y="1261668"/>
            <a:ext cx="2914198" cy="160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45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9679" y="1418936"/>
            <a:ext cx="8380677" cy="4380178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sz="2000" dirty="0"/>
              <a:t>Explosive growth last two years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2020</a:t>
            </a:r>
          </a:p>
          <a:p>
            <a:pPr marL="499062" lvl="2" indent="-285750">
              <a:buFontTx/>
              <a:buChar char="-"/>
            </a:pPr>
            <a:r>
              <a:rPr lang="en-US" sz="1800" dirty="0"/>
              <a:t>$3B bioscience-related investments</a:t>
            </a:r>
          </a:p>
          <a:p>
            <a:pPr marL="499062" lvl="2" indent="-285750">
              <a:buFontTx/>
              <a:buChar char="-"/>
            </a:pPr>
            <a:r>
              <a:rPr lang="en-US" sz="1800" dirty="0"/>
              <a:t>4,800 life science jobs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2021</a:t>
            </a:r>
          </a:p>
          <a:p>
            <a:pPr marL="499062" lvl="2" indent="-285750">
              <a:buFontTx/>
              <a:buChar char="-"/>
            </a:pPr>
            <a:r>
              <a:rPr lang="en-US" sz="1800" dirty="0"/>
              <a:t>$4B bioscience-related investments</a:t>
            </a:r>
          </a:p>
          <a:p>
            <a:pPr marL="499062" lvl="2" indent="-285750">
              <a:buFontTx/>
              <a:buChar char="-"/>
            </a:pPr>
            <a:r>
              <a:rPr lang="en-US" sz="1800" dirty="0"/>
              <a:t>4,800 life science jobs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Levels and talent of skilled workforce needed</a:t>
            </a:r>
          </a:p>
          <a:p>
            <a:pPr marL="499062" lvl="2" indent="-285750">
              <a:buFontTx/>
              <a:buChar char="-"/>
            </a:pPr>
            <a:r>
              <a:rPr lang="en-US" sz="1800" dirty="0"/>
              <a:t>Certificate, Associate’s Degree, Bachelor’s Degree</a:t>
            </a:r>
          </a:p>
          <a:p>
            <a:pPr marL="499062" lvl="2" indent="-285750">
              <a:buFontTx/>
              <a:buChar char="-"/>
            </a:pPr>
            <a:r>
              <a:rPr lang="en-US" sz="1800" dirty="0"/>
              <a:t>Manufacturing, automation, validation</a:t>
            </a:r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9679" y="585526"/>
            <a:ext cx="8380677" cy="945885"/>
          </a:xfrm>
        </p:spPr>
        <p:txBody>
          <a:bodyPr/>
          <a:lstStyle/>
          <a:p>
            <a:r>
              <a:rPr lang="en-US" sz="3200" dirty="0"/>
              <a:t>Demand for Skilled Workers</a:t>
            </a:r>
          </a:p>
        </p:txBody>
      </p:sp>
    </p:spTree>
    <p:extLst>
      <p:ext uri="{BB962C8B-B14F-4D97-AF65-F5344CB8AC3E}">
        <p14:creationId xmlns:p14="http://schemas.microsoft.com/office/powerpoint/2010/main" val="1271718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661" y="1408919"/>
            <a:ext cx="6750795" cy="4380178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sz="2000" dirty="0"/>
              <a:t>Industry of Dreams</a:t>
            </a:r>
          </a:p>
          <a:p>
            <a:pPr marL="499062" lvl="2" indent="-285750">
              <a:buFontTx/>
              <a:buChar char="-"/>
            </a:pPr>
            <a:r>
              <a:rPr lang="en-US" sz="1800" dirty="0"/>
              <a:t>Now that we’re building it…from where will they come?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1661" y="555398"/>
            <a:ext cx="8380677" cy="945885"/>
          </a:xfrm>
        </p:spPr>
        <p:txBody>
          <a:bodyPr/>
          <a:lstStyle/>
          <a:p>
            <a:r>
              <a:rPr lang="en-US" sz="3200" dirty="0"/>
              <a:t>Demand for Skilled Workers</a:t>
            </a:r>
          </a:p>
        </p:txBody>
      </p:sp>
      <p:pic>
        <p:nvPicPr>
          <p:cNvPr id="8" name="Picture 7" descr="A picture containing grass, sky, outdoor, stadium&#10;&#10;Description automatically generated">
            <a:extLst>
              <a:ext uri="{FF2B5EF4-FFF2-40B4-BE49-F238E27FC236}">
                <a16:creationId xmlns:a16="http://schemas.microsoft.com/office/drawing/2014/main" id="{1D387672-402F-4C67-8037-67CEEB0AD3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435" y="2354804"/>
            <a:ext cx="5163127" cy="290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76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661" y="1455881"/>
            <a:ext cx="4099718" cy="4380178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sz="2000" dirty="0"/>
              <a:t>Pharma career awareness</a:t>
            </a:r>
          </a:p>
          <a:p>
            <a:pPr marL="499062" lvl="2" indent="-285750">
              <a:buFontTx/>
              <a:buChar char="-"/>
            </a:pPr>
            <a:r>
              <a:rPr lang="en-US" sz="1800" dirty="0"/>
              <a:t>Highlight opportunities</a:t>
            </a:r>
          </a:p>
          <a:p>
            <a:pPr marL="499062" lvl="2" indent="-285750">
              <a:buFontTx/>
              <a:buChar char="-"/>
            </a:pPr>
            <a:r>
              <a:rPr lang="en-US" sz="1800" dirty="0"/>
              <a:t>Emphasize demand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Provide opportunities</a:t>
            </a:r>
          </a:p>
          <a:p>
            <a:pPr marL="499062" lvl="2" indent="-285750">
              <a:buFontTx/>
              <a:buChar char="-"/>
            </a:pPr>
            <a:r>
              <a:rPr lang="en-US" sz="1800" dirty="0"/>
              <a:t>Present pathways</a:t>
            </a:r>
          </a:p>
          <a:p>
            <a:pPr marL="499062" lvl="2" indent="-285750">
              <a:buFontTx/>
              <a:buChar char="-"/>
            </a:pPr>
            <a:r>
              <a:rPr lang="en-US" sz="1800" dirty="0"/>
              <a:t>Clarify </a:t>
            </a:r>
          </a:p>
          <a:p>
            <a:pPr marL="713366" lvl="3" indent="-285750">
              <a:buFontTx/>
              <a:buChar char="-"/>
            </a:pPr>
            <a:r>
              <a:rPr lang="en-US" sz="1600" dirty="0"/>
              <a:t>Educational opportunities</a:t>
            </a:r>
          </a:p>
          <a:p>
            <a:pPr marL="713366" lvl="3" indent="-285750">
              <a:buFontTx/>
              <a:buChar char="-"/>
            </a:pPr>
            <a:r>
              <a:rPr lang="en-US" sz="1600" dirty="0"/>
              <a:t>Time investment</a:t>
            </a:r>
          </a:p>
          <a:p>
            <a:pPr marL="713366" lvl="3" indent="-285750">
              <a:buFontTx/>
              <a:buChar char="-"/>
            </a:pPr>
            <a:r>
              <a:rPr lang="en-US" sz="1600" dirty="0"/>
              <a:t>Gained skills</a:t>
            </a:r>
          </a:p>
          <a:p>
            <a:pPr marL="713366" lvl="3" indent="-285750">
              <a:buFontTx/>
              <a:buChar char="-"/>
            </a:pPr>
            <a:r>
              <a:rPr lang="en-US" sz="1600" dirty="0"/>
              <a:t>Salary range </a:t>
            </a:r>
          </a:p>
          <a:p>
            <a:pPr marL="499062" lvl="2" indent="-285750">
              <a:buFontTx/>
              <a:buChar char="-"/>
            </a:pPr>
            <a:r>
              <a:rPr lang="en-US" sz="1800" dirty="0"/>
              <a:t>Emphasize career growth</a:t>
            </a:r>
          </a:p>
          <a:p>
            <a:pPr marL="499062" lvl="2" indent="-285750">
              <a:buFontTx/>
              <a:buChar char="-"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1661" y="650181"/>
            <a:ext cx="8380677" cy="945885"/>
          </a:xfrm>
        </p:spPr>
        <p:txBody>
          <a:bodyPr/>
          <a:lstStyle/>
          <a:p>
            <a:r>
              <a:rPr lang="en-US" sz="3200" dirty="0"/>
              <a:t>Immediate Needs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806655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9679" y="1575953"/>
            <a:ext cx="6649195" cy="4380178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sz="2000" dirty="0"/>
              <a:t>Established to meet workforce demand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Possible by Golden LEAF</a:t>
            </a:r>
          </a:p>
          <a:p>
            <a:pPr marL="499062" lvl="2" indent="-285750">
              <a:buFontTx/>
              <a:buChar char="-"/>
            </a:pPr>
            <a:r>
              <a:rPr lang="en-US" sz="1800" dirty="0"/>
              <a:t>$1.9M and match from ECU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Motivation</a:t>
            </a:r>
          </a:p>
          <a:p>
            <a:pPr marL="499062" lvl="2" indent="-285750">
              <a:buFontTx/>
              <a:buChar char="-"/>
            </a:pPr>
            <a:r>
              <a:rPr lang="en-US" sz="1800" dirty="0"/>
              <a:t>Meet growth demands</a:t>
            </a:r>
          </a:p>
          <a:p>
            <a:pPr marL="499062" lvl="2" indent="-285750">
              <a:buFontTx/>
              <a:buChar char="-"/>
            </a:pPr>
            <a:r>
              <a:rPr lang="en-US" sz="1800" dirty="0"/>
              <a:t>Maintain pace of growth</a:t>
            </a:r>
          </a:p>
          <a:p>
            <a:pPr marL="499062" lvl="2" indent="-285750">
              <a:buFontTx/>
              <a:buChar char="-"/>
            </a:pPr>
            <a:r>
              <a:rPr lang="en-US" sz="1800" dirty="0"/>
              <a:t>Provide meaningful and enriching careers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Focus</a:t>
            </a:r>
          </a:p>
          <a:p>
            <a:pPr marL="499062" lvl="2" indent="-285750">
              <a:buFontTx/>
              <a:buChar char="-"/>
            </a:pPr>
            <a:r>
              <a:rPr lang="en-US" sz="1800" dirty="0"/>
              <a:t>Facilitator of regional workforce development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Career Pathways for workforce development</a:t>
            </a:r>
          </a:p>
          <a:p>
            <a:pPr marL="499062" lvl="2" indent="-285750">
              <a:buFontTx/>
              <a:buChar char="-"/>
            </a:pPr>
            <a:r>
              <a:rPr lang="en-US" sz="1800" dirty="0"/>
              <a:t>Certificates, Associate’s Degree, Bachelor’s Degree</a:t>
            </a:r>
          </a:p>
          <a:p>
            <a:pPr marL="499062" lvl="2" indent="-285750">
              <a:buFontTx/>
              <a:buChar char="-"/>
            </a:pPr>
            <a:r>
              <a:rPr lang="en-US" sz="1800" dirty="0"/>
              <a:t>Pharma courses in undergraduate programs, short courses, minor</a:t>
            </a:r>
          </a:p>
          <a:p>
            <a:pPr marL="499062" lvl="2" indent="-285750">
              <a:buFontTx/>
              <a:buChar char="-"/>
            </a:pPr>
            <a:r>
              <a:rPr lang="en-US" sz="1800" dirty="0"/>
              <a:t>Industry training for incumbent workers</a:t>
            </a:r>
          </a:p>
          <a:p>
            <a:pPr marL="499062" lvl="2" indent="-285750">
              <a:buFontTx/>
              <a:buChar char="-"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Eastern Region Pharmaceutical Center</a:t>
            </a:r>
          </a:p>
          <a:p>
            <a:endParaRPr lang="en-US" sz="3200" dirty="0"/>
          </a:p>
          <a:p>
            <a:r>
              <a:rPr lang="en-US" sz="3200" dirty="0"/>
              <a:t>(ERPC)</a:t>
            </a: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601279CA-FDC5-4A3D-BB94-F08751A7E3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901869"/>
            <a:ext cx="3172356" cy="1743485"/>
          </a:xfrm>
          <a:prstGeom prst="rect">
            <a:avLst/>
          </a:prstGeom>
        </p:spPr>
      </p:pic>
      <p:pic>
        <p:nvPicPr>
          <p:cNvPr id="3076" name="Picture 4" descr="Five Davidson County students selected for $12,000 Golden LEAF Scholarships">
            <a:extLst>
              <a:ext uri="{FF2B5EF4-FFF2-40B4-BE49-F238E27FC236}">
                <a16:creationId xmlns:a16="http://schemas.microsoft.com/office/drawing/2014/main" id="{F1F6F3B4-A620-40FB-81D3-58C465254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746" y="2807370"/>
            <a:ext cx="2495959" cy="140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821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9679" y="1575953"/>
            <a:ext cx="6649195" cy="4380178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sz="2000" dirty="0"/>
              <a:t>Facilitator of regional workforce development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Community College Partners</a:t>
            </a:r>
          </a:p>
          <a:p>
            <a:pPr marL="499062" lvl="2" indent="-285750">
              <a:buFontTx/>
              <a:buChar char="-"/>
            </a:pPr>
            <a:r>
              <a:rPr lang="en-US" sz="1800" dirty="0"/>
              <a:t>Extend reach into eastern North Carolina</a:t>
            </a:r>
          </a:p>
          <a:p>
            <a:pPr marL="499062" lvl="2" indent="-285750">
              <a:buFontTx/>
              <a:buChar char="-"/>
            </a:pPr>
            <a:r>
              <a:rPr lang="en-US" sz="1800" dirty="0"/>
              <a:t>Remote engagement with VR/ER </a:t>
            </a:r>
          </a:p>
          <a:p>
            <a:pPr marL="499062" lvl="2" indent="-285750">
              <a:buFontTx/>
              <a:buChar char="-"/>
            </a:pPr>
            <a:r>
              <a:rPr lang="en-US" sz="1800" dirty="0"/>
              <a:t>BSIT program at ECU (2+2)</a:t>
            </a:r>
          </a:p>
          <a:p>
            <a:pPr marL="713366" lvl="3" indent="-285750">
              <a:buFontTx/>
              <a:buChar char="-"/>
            </a:pPr>
            <a:r>
              <a:rPr lang="en-US" sz="1800" dirty="0"/>
              <a:t>Military engagement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Industry Partners</a:t>
            </a:r>
          </a:p>
          <a:p>
            <a:pPr marL="499062" lvl="2" indent="-285750">
              <a:buFontTx/>
              <a:buChar char="-"/>
            </a:pPr>
            <a:r>
              <a:rPr lang="en-US" sz="1800" dirty="0"/>
              <a:t>Collaboration with in-house, remote, and on campus training</a:t>
            </a:r>
          </a:p>
          <a:p>
            <a:pPr marL="287735" lvl="1" indent="-285750">
              <a:buFontTx/>
              <a:buChar char="-"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499062" lvl="2" indent="-285750">
              <a:buFontTx/>
              <a:buChar char="-"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/>
              <a:t>Eastern Region Pharmaceutical Center</a:t>
            </a:r>
          </a:p>
          <a:p>
            <a:endParaRPr lang="en-US" sz="3200" dirty="0"/>
          </a:p>
          <a:p>
            <a:r>
              <a:rPr lang="en-US" sz="3200" dirty="0"/>
              <a:t>(ERPC)</a:t>
            </a:r>
          </a:p>
        </p:txBody>
      </p:sp>
    </p:spTree>
    <p:extLst>
      <p:ext uri="{BB962C8B-B14F-4D97-AF65-F5344CB8AC3E}">
        <p14:creationId xmlns:p14="http://schemas.microsoft.com/office/powerpoint/2010/main" val="1676694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661" y="1427622"/>
            <a:ext cx="6649195" cy="4380178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sz="2000" dirty="0"/>
              <a:t>East Carolina University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Community Colleges</a:t>
            </a:r>
          </a:p>
          <a:p>
            <a:pPr marL="499062" lvl="2" indent="-285750">
              <a:buFontTx/>
              <a:buChar char="-"/>
            </a:pPr>
            <a:r>
              <a:rPr lang="en-US" sz="1800" dirty="0"/>
              <a:t>Pitt, Johnston, Nash, Edgecombe, Wilson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BioPharma Crescent</a:t>
            </a:r>
            <a:endParaRPr lang="en-US" sz="1800" dirty="0"/>
          </a:p>
          <a:p>
            <a:pPr marL="499062" lvl="2" indent="-285750">
              <a:buFontTx/>
              <a:buChar char="-"/>
            </a:pPr>
            <a:endParaRPr lang="en-US" sz="1800" dirty="0"/>
          </a:p>
          <a:p>
            <a:pPr marL="499062" lvl="2" indent="-285750">
              <a:buFontTx/>
              <a:buChar char="-"/>
            </a:pPr>
            <a:endParaRPr lang="en-US" dirty="0"/>
          </a:p>
          <a:p>
            <a:pPr marL="499062" lvl="2" indent="-285750">
              <a:buFontTx/>
              <a:buChar char="-"/>
            </a:pPr>
            <a:r>
              <a:rPr lang="en-US" sz="1800" dirty="0"/>
              <a:t>CMP Pharma	-   Novartis/Sandoz</a:t>
            </a:r>
          </a:p>
          <a:p>
            <a:pPr marL="499062" lvl="2" indent="-285750">
              <a:buFontTx/>
              <a:buChar char="-"/>
            </a:pPr>
            <a:r>
              <a:rPr lang="en-US" sz="1800" dirty="0"/>
              <a:t>Grifols 		-   </a:t>
            </a:r>
            <a:r>
              <a:rPr lang="en-US" sz="1800" dirty="0" err="1"/>
              <a:t>NeoPac</a:t>
            </a:r>
            <a:r>
              <a:rPr lang="en-US" sz="1800" dirty="0"/>
              <a:t> USA, Inc. </a:t>
            </a:r>
          </a:p>
          <a:p>
            <a:pPr marL="499062" lvl="2" indent="-285750">
              <a:buFontTx/>
              <a:buChar char="-"/>
            </a:pPr>
            <a:r>
              <a:rPr lang="en-US" sz="1800" dirty="0"/>
              <a:t>Mayne Pharma 	-   Pfizer</a:t>
            </a:r>
          </a:p>
          <a:p>
            <a:pPr marL="499062" lvl="2" indent="-285750">
              <a:buFontTx/>
              <a:buChar char="-"/>
            </a:pPr>
            <a:r>
              <a:rPr lang="en-US" sz="1800" dirty="0"/>
              <a:t>Novo Nordisk 	-   RTI Surgical</a:t>
            </a:r>
          </a:p>
          <a:p>
            <a:pPr marL="499062" lvl="2" indent="-285750">
              <a:buFontTx/>
              <a:buChar char="-"/>
            </a:pPr>
            <a:r>
              <a:rPr lang="en-US" sz="1800" dirty="0"/>
              <a:t>Thermo Fisher Scientific</a:t>
            </a:r>
          </a:p>
          <a:p>
            <a:pPr marL="499062" lvl="2" indent="-285750">
              <a:buFontTx/>
              <a:buChar char="-"/>
            </a:pPr>
            <a:r>
              <a:rPr lang="en-US" sz="1800" dirty="0"/>
              <a:t>Fresenius </a:t>
            </a:r>
            <a:r>
              <a:rPr lang="en-US" sz="1800" dirty="0" err="1"/>
              <a:t>Kabi</a:t>
            </a:r>
            <a:r>
              <a:rPr lang="en-US" sz="1800" dirty="0"/>
              <a:t>	</a:t>
            </a:r>
          </a:p>
          <a:p>
            <a:pPr marL="499062" lvl="2" indent="-285750">
              <a:buFontTx/>
              <a:buChar char="-"/>
            </a:pPr>
            <a:r>
              <a:rPr lang="en-US" sz="1800" dirty="0"/>
              <a:t>Purdue Pharmaceuticals</a:t>
            </a:r>
          </a:p>
          <a:p>
            <a:pPr marL="499062" lvl="2" indent="-285750">
              <a:buFontTx/>
              <a:buChar char="-"/>
            </a:pPr>
            <a:r>
              <a:rPr lang="en-US" sz="1800" dirty="0"/>
              <a:t>Merck			</a:t>
            </a:r>
          </a:p>
          <a:p>
            <a:pPr lvl="2" indent="0">
              <a:buNone/>
            </a:pPr>
            <a:endParaRPr lang="en-US" sz="1800" dirty="0"/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1661" y="481737"/>
            <a:ext cx="8380677" cy="945885"/>
          </a:xfrm>
        </p:spPr>
        <p:txBody>
          <a:bodyPr/>
          <a:lstStyle/>
          <a:p>
            <a:r>
              <a:rPr lang="en-US" sz="3200" dirty="0"/>
              <a:t>ERPC Collaboration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C2F203-E216-4B1F-A390-507272672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61" y="2599527"/>
            <a:ext cx="2715157" cy="67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F61757A-0406-4740-9291-F5E6A3B13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662" y="4606491"/>
            <a:ext cx="1838032" cy="42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ohnston Community College | NCBioNetwork.org">
            <a:extLst>
              <a:ext uri="{FF2B5EF4-FFF2-40B4-BE49-F238E27FC236}">
                <a16:creationId xmlns:a16="http://schemas.microsoft.com/office/drawing/2014/main" id="{0F6DCD68-5FED-4FED-AEBA-22382F0B1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962" y="2686080"/>
            <a:ext cx="1730732" cy="96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tt Community College | NC Community Colleges">
            <a:extLst>
              <a:ext uri="{FF2B5EF4-FFF2-40B4-BE49-F238E27FC236}">
                <a16:creationId xmlns:a16="http://schemas.microsoft.com/office/drawing/2014/main" id="{04073291-4E96-479F-8D13-8EDDC6958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516" y="2033726"/>
            <a:ext cx="1990459" cy="80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ilson Community College | NC Community Colleges">
            <a:extLst>
              <a:ext uri="{FF2B5EF4-FFF2-40B4-BE49-F238E27FC236}">
                <a16:creationId xmlns:a16="http://schemas.microsoft.com/office/drawing/2014/main" id="{559E96AB-6739-4CD5-8C9E-C2F99448C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137" y="5214360"/>
            <a:ext cx="1326380" cy="93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Nash Community College | NC Community Colleges">
            <a:extLst>
              <a:ext uri="{FF2B5EF4-FFF2-40B4-BE49-F238E27FC236}">
                <a16:creationId xmlns:a16="http://schemas.microsoft.com/office/drawing/2014/main" id="{DC876EBA-7EFE-4959-B44E-A5681C33C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205" y="3507789"/>
            <a:ext cx="1420245" cy="101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East Carolina University - FIRE">
            <a:extLst>
              <a:ext uri="{FF2B5EF4-FFF2-40B4-BE49-F238E27FC236}">
                <a16:creationId xmlns:a16="http://schemas.microsoft.com/office/drawing/2014/main" id="{6B00E965-66C5-4737-A50D-53A81A4A6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856" y="948498"/>
            <a:ext cx="1131478" cy="113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229372"/>
      </p:ext>
    </p:extLst>
  </p:cSld>
  <p:clrMapOvr>
    <a:masterClrMapping/>
  </p:clrMapOvr>
</p:sld>
</file>

<file path=ppt/theme/theme1.xml><?xml version="1.0" encoding="utf-8"?>
<a:theme xmlns:a="http://schemas.openxmlformats.org/drawingml/2006/main" name="ispe-power-point-template (1)">
  <a:themeElements>
    <a:clrScheme name="ISPE">
      <a:dk1>
        <a:sysClr val="windowText" lastClr="000000"/>
      </a:dk1>
      <a:lt1>
        <a:sysClr val="window" lastClr="FFFFFF"/>
      </a:lt1>
      <a:dk2>
        <a:srgbClr val="59595B"/>
      </a:dk2>
      <a:lt2>
        <a:srgbClr val="D8D8D8"/>
      </a:lt2>
      <a:accent1>
        <a:srgbClr val="00549F"/>
      </a:accent1>
      <a:accent2>
        <a:srgbClr val="00B9E4"/>
      </a:accent2>
      <a:accent3>
        <a:srgbClr val="B6BF00"/>
      </a:accent3>
      <a:accent4>
        <a:srgbClr val="80379B"/>
      </a:accent4>
      <a:accent5>
        <a:srgbClr val="CD202C"/>
      </a:accent5>
      <a:accent6>
        <a:srgbClr val="F2AF00"/>
      </a:accent6>
      <a:hlink>
        <a:srgbClr val="464646"/>
      </a:hlink>
      <a:folHlink>
        <a:srgbClr val="46464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PE_template_16x9.potx" id="{B6B90781-42E1-4CCE-918B-18E54AB2B747}" vid="{2FA9E34A-9B39-4A22-94BA-D50E6F19186F}"/>
    </a:ext>
  </a:extLst>
</a:theme>
</file>

<file path=ppt/theme/theme2.xml><?xml version="1.0" encoding="utf-8"?>
<a:theme xmlns:a="http://schemas.openxmlformats.org/drawingml/2006/main" name="ISPE section">
  <a:themeElements>
    <a:clrScheme name="ISPE">
      <a:dk1>
        <a:sysClr val="windowText" lastClr="000000"/>
      </a:dk1>
      <a:lt1>
        <a:sysClr val="window" lastClr="FFFFFF"/>
      </a:lt1>
      <a:dk2>
        <a:srgbClr val="464646"/>
      </a:dk2>
      <a:lt2>
        <a:srgbClr val="D8D8D8"/>
      </a:lt2>
      <a:accent1>
        <a:srgbClr val="00549F"/>
      </a:accent1>
      <a:accent2>
        <a:srgbClr val="00B9E4"/>
      </a:accent2>
      <a:accent3>
        <a:srgbClr val="B6BF00"/>
      </a:accent3>
      <a:accent4>
        <a:srgbClr val="80379B"/>
      </a:accent4>
      <a:accent5>
        <a:srgbClr val="CD202C"/>
      </a:accent5>
      <a:accent6>
        <a:srgbClr val="F2AF00"/>
      </a:accent6>
      <a:hlink>
        <a:srgbClr val="464646"/>
      </a:hlink>
      <a:folHlink>
        <a:srgbClr val="46464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PE_template_16x9.potx" id="{B6B90781-42E1-4CCE-918B-18E54AB2B747}" vid="{B196676E-C01E-43AF-A3BE-A040EBEB3FFA}"/>
    </a:ext>
  </a:extLst>
</a:theme>
</file>

<file path=ppt/theme/theme3.xml><?xml version="1.0" encoding="utf-8"?>
<a:theme xmlns:a="http://schemas.openxmlformats.org/drawingml/2006/main" name="ISPE content">
  <a:themeElements>
    <a:clrScheme name="ISPE">
      <a:dk1>
        <a:sysClr val="windowText" lastClr="000000"/>
      </a:dk1>
      <a:lt1>
        <a:sysClr val="window" lastClr="FFFFFF"/>
      </a:lt1>
      <a:dk2>
        <a:srgbClr val="59595B"/>
      </a:dk2>
      <a:lt2>
        <a:srgbClr val="D8D8D8"/>
      </a:lt2>
      <a:accent1>
        <a:srgbClr val="00549F"/>
      </a:accent1>
      <a:accent2>
        <a:srgbClr val="00B9E4"/>
      </a:accent2>
      <a:accent3>
        <a:srgbClr val="B6BF00"/>
      </a:accent3>
      <a:accent4>
        <a:srgbClr val="80379B"/>
      </a:accent4>
      <a:accent5>
        <a:srgbClr val="CD202C"/>
      </a:accent5>
      <a:accent6>
        <a:srgbClr val="F2AF00"/>
      </a:accent6>
      <a:hlink>
        <a:srgbClr val="464646"/>
      </a:hlink>
      <a:folHlink>
        <a:srgbClr val="46464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PE_template_16x9.potx" id="{B6B90781-42E1-4CCE-918B-18E54AB2B747}" vid="{23B8E42B-494B-421B-8BD1-8185E8198E6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ispe-power-point-template (1)</Template>
  <TotalTime>3627</TotalTime>
  <Words>503</Words>
  <Application>Microsoft Office PowerPoint</Application>
  <PresentationFormat>On-screen Show (4:3)</PresentationFormat>
  <Paragraphs>148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ispe-power-point-template (1)</vt:lpstr>
      <vt:lpstr>ISPE section</vt:lpstr>
      <vt:lpstr>ISPE content</vt:lpstr>
      <vt:lpstr>Expanding Pharmaceutical Workforce development in eastern north Carolina</vt:lpstr>
      <vt:lpstr>Talent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FirstPoint,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Claudia Carroll</dc:creator>
  <cp:lastModifiedBy>Limberis, Loren</cp:lastModifiedBy>
  <cp:revision>50</cp:revision>
  <dcterms:created xsi:type="dcterms:W3CDTF">2017-01-20T19:50:04Z</dcterms:created>
  <dcterms:modified xsi:type="dcterms:W3CDTF">2022-01-21T19:28:55Z</dcterms:modified>
</cp:coreProperties>
</file>