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2" r:id="rId3"/>
  </p:sldMasterIdLst>
  <p:notesMasterIdLst>
    <p:notesMasterId r:id="rId32"/>
  </p:notesMasterIdLst>
  <p:sldIdLst>
    <p:sldId id="256" r:id="rId4"/>
    <p:sldId id="284" r:id="rId5"/>
    <p:sldId id="258" r:id="rId6"/>
    <p:sldId id="259" r:id="rId7"/>
    <p:sldId id="301" r:id="rId8"/>
    <p:sldId id="262" r:id="rId9"/>
    <p:sldId id="263" r:id="rId10"/>
    <p:sldId id="261" r:id="rId11"/>
    <p:sldId id="264" r:id="rId12"/>
    <p:sldId id="265" r:id="rId13"/>
    <p:sldId id="266" r:id="rId14"/>
    <p:sldId id="267" r:id="rId15"/>
    <p:sldId id="269" r:id="rId16"/>
    <p:sldId id="268" r:id="rId17"/>
    <p:sldId id="299" r:id="rId18"/>
    <p:sldId id="272" r:id="rId19"/>
    <p:sldId id="273" r:id="rId20"/>
    <p:sldId id="298" r:id="rId21"/>
    <p:sldId id="274" r:id="rId22"/>
    <p:sldId id="275" r:id="rId23"/>
    <p:sldId id="276" r:id="rId24"/>
    <p:sldId id="277" r:id="rId25"/>
    <p:sldId id="302" r:id="rId26"/>
    <p:sldId id="278" r:id="rId27"/>
    <p:sldId id="280" r:id="rId28"/>
    <p:sldId id="279" r:id="rId29"/>
    <p:sldId id="297" r:id="rId30"/>
    <p:sldId id="281" r:id="rId31"/>
  </p:sldIdLst>
  <p:sldSz cx="14630400" cy="8229600"/>
  <p:notesSz cx="6858000" cy="9144000"/>
  <p:defaultTextStyle>
    <a:defPPr>
      <a:defRPr lang="en-U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orient="horz" pos="289">
          <p15:clr>
            <a:srgbClr val="A4A3A4"/>
          </p15:clr>
        </p15:guide>
        <p15:guide id="3" orient="horz" pos="1296">
          <p15:clr>
            <a:srgbClr val="A4A3A4"/>
          </p15:clr>
        </p15:guide>
        <p15:guide id="4" orient="horz" pos="4607">
          <p15:clr>
            <a:srgbClr val="A4A3A4"/>
          </p15:clr>
        </p15:guide>
        <p15:guide id="5" orient="horz" pos="4968">
          <p15:clr>
            <a:srgbClr val="A4A3A4"/>
          </p15:clr>
        </p15:guide>
        <p15:guide id="6" orient="horz" pos="1792">
          <p15:clr>
            <a:srgbClr val="A4A3A4"/>
          </p15:clr>
        </p15:guide>
        <p15:guide id="7" pos="4608">
          <p15:clr>
            <a:srgbClr val="A4A3A4"/>
          </p15:clr>
        </p15:guide>
        <p15:guide id="8" pos="571">
          <p15:clr>
            <a:srgbClr val="A4A3A4"/>
          </p15:clr>
        </p15:guide>
        <p15:guide id="9" pos="8930">
          <p15:clr>
            <a:srgbClr val="A4A3A4"/>
          </p15:clr>
        </p15:guide>
        <p15:guide id="10" pos="2449">
          <p15:clr>
            <a:srgbClr val="A4A3A4"/>
          </p15:clr>
        </p15:guide>
        <p15:guide id="11" pos="2735">
          <p15:clr>
            <a:srgbClr val="A4A3A4"/>
          </p15:clr>
        </p15:guide>
        <p15:guide id="12" pos="4898">
          <p15:clr>
            <a:srgbClr val="A4A3A4"/>
          </p15:clr>
        </p15:guide>
        <p15:guide id="13" pos="6766">
          <p15:clr>
            <a:srgbClr val="A4A3A4"/>
          </p15:clr>
        </p15:guide>
        <p15:guide id="14" pos="70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028DE2"/>
    <a:srgbClr val="009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85965" autoAdjust="0"/>
  </p:normalViewPr>
  <p:slideViewPr>
    <p:cSldViewPr showGuides="1">
      <p:cViewPr varScale="1">
        <p:scale>
          <a:sx n="70" d="100"/>
          <a:sy n="70" d="100"/>
        </p:scale>
        <p:origin x="1560" y="78"/>
      </p:cViewPr>
      <p:guideLst>
        <p:guide orient="horz" pos="2592"/>
        <p:guide orient="horz" pos="289"/>
        <p:guide orient="horz" pos="1296"/>
        <p:guide orient="horz" pos="4607"/>
        <p:guide orient="horz" pos="4968"/>
        <p:guide orient="horz" pos="1792"/>
        <p:guide pos="4608"/>
        <p:guide pos="571"/>
        <p:guide pos="8930"/>
        <p:guide pos="2449"/>
        <p:guide pos="2735"/>
        <p:guide pos="4898"/>
        <p:guide pos="6766"/>
        <p:guide pos="70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EB2F3A-9C21-459A-B576-43347E44AEF1}" type="datetimeFigureOut">
              <a:rPr lang="en-CA" smtClean="0"/>
              <a:t>2020-03-02</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28F055-25CE-41B9-8ECA-04F10EDA5948}" type="slidenum">
              <a:rPr lang="en-CA" smtClean="0"/>
              <a:t>‹#›</a:t>
            </a:fld>
            <a:endParaRPr lang="en-CA"/>
          </a:p>
        </p:txBody>
      </p:sp>
    </p:spTree>
    <p:extLst>
      <p:ext uri="{BB962C8B-B14F-4D97-AF65-F5344CB8AC3E}">
        <p14:creationId xmlns:p14="http://schemas.microsoft.com/office/powerpoint/2010/main" val="2348876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1</a:t>
            </a:fld>
            <a:endParaRPr lang="en-CA"/>
          </a:p>
        </p:txBody>
      </p:sp>
    </p:spTree>
    <p:extLst>
      <p:ext uri="{BB962C8B-B14F-4D97-AF65-F5344CB8AC3E}">
        <p14:creationId xmlns:p14="http://schemas.microsoft.com/office/powerpoint/2010/main" val="2183207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828F055-25CE-41B9-8ECA-04F10EDA5948}" type="slidenum">
              <a:rPr lang="en-CA" smtClean="0"/>
              <a:t>10</a:t>
            </a:fld>
            <a:endParaRPr lang="en-CA"/>
          </a:p>
        </p:txBody>
      </p:sp>
    </p:spTree>
    <p:extLst>
      <p:ext uri="{BB962C8B-B14F-4D97-AF65-F5344CB8AC3E}">
        <p14:creationId xmlns:p14="http://schemas.microsoft.com/office/powerpoint/2010/main" val="53222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11</a:t>
            </a:fld>
            <a:endParaRPr lang="en-CA"/>
          </a:p>
        </p:txBody>
      </p:sp>
    </p:spTree>
    <p:extLst>
      <p:ext uri="{BB962C8B-B14F-4D97-AF65-F5344CB8AC3E}">
        <p14:creationId xmlns:p14="http://schemas.microsoft.com/office/powerpoint/2010/main" val="134756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Font typeface="Wingdings" pitchFamily="2" charset="2"/>
              <a:buNone/>
            </a:pPr>
            <a:endParaRPr lang="en-US" sz="1200" b="0" dirty="0">
              <a:solidFill>
                <a:schemeClr val="tx1"/>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D828F055-25CE-41B9-8ECA-04F10EDA5948}" type="slidenum">
              <a:rPr lang="en-CA" smtClean="0"/>
              <a:t>12</a:t>
            </a:fld>
            <a:endParaRPr lang="en-CA"/>
          </a:p>
        </p:txBody>
      </p:sp>
    </p:spTree>
    <p:extLst>
      <p:ext uri="{BB962C8B-B14F-4D97-AF65-F5344CB8AC3E}">
        <p14:creationId xmlns:p14="http://schemas.microsoft.com/office/powerpoint/2010/main" val="203670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13</a:t>
            </a:fld>
            <a:endParaRPr lang="en-CA"/>
          </a:p>
        </p:txBody>
      </p:sp>
    </p:spTree>
    <p:extLst>
      <p:ext uri="{BB962C8B-B14F-4D97-AF65-F5344CB8AC3E}">
        <p14:creationId xmlns:p14="http://schemas.microsoft.com/office/powerpoint/2010/main" val="2746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CA" dirty="0"/>
              <a:t>Insert image of lovely office space to talk through principles</a:t>
            </a:r>
          </a:p>
          <a:p>
            <a:pPr lvl="3"/>
            <a:r>
              <a:rPr lang="en-CA" dirty="0"/>
              <a:t>Open</a:t>
            </a:r>
          </a:p>
          <a:p>
            <a:pPr lvl="3"/>
            <a:r>
              <a:rPr lang="en-CA" dirty="0"/>
              <a:t>Functional</a:t>
            </a:r>
          </a:p>
          <a:p>
            <a:pPr lvl="3"/>
            <a:r>
              <a:rPr lang="en-CA" dirty="0"/>
              <a:t>Purposeful</a:t>
            </a:r>
          </a:p>
          <a:p>
            <a:pPr lvl="3"/>
            <a:r>
              <a:rPr lang="en-CA" dirty="0"/>
              <a:t>Safe</a:t>
            </a:r>
          </a:p>
          <a:p>
            <a:pPr lvl="3"/>
            <a:r>
              <a:rPr lang="en-CA" dirty="0"/>
              <a:t>Natural Light!</a:t>
            </a:r>
          </a:p>
        </p:txBody>
      </p:sp>
      <p:sp>
        <p:nvSpPr>
          <p:cNvPr id="4" name="Slide Number Placeholder 3"/>
          <p:cNvSpPr>
            <a:spLocks noGrp="1"/>
          </p:cNvSpPr>
          <p:nvPr>
            <p:ph type="sldNum" sz="quarter" idx="5"/>
          </p:nvPr>
        </p:nvSpPr>
        <p:spPr/>
        <p:txBody>
          <a:bodyPr/>
          <a:lstStyle/>
          <a:p>
            <a:fld id="{D828F055-25CE-41B9-8ECA-04F10EDA5948}" type="slidenum">
              <a:rPr lang="en-CA" smtClean="0"/>
              <a:t>14</a:t>
            </a:fld>
            <a:endParaRPr lang="en-CA"/>
          </a:p>
        </p:txBody>
      </p:sp>
    </p:spTree>
    <p:extLst>
      <p:ext uri="{BB962C8B-B14F-4D97-AF65-F5344CB8AC3E}">
        <p14:creationId xmlns:p14="http://schemas.microsoft.com/office/powerpoint/2010/main" val="2696115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fractionation</a:t>
            </a:r>
          </a:p>
          <a:p>
            <a:pPr marL="171450" indent="-171450">
              <a:buFont typeface="Arial" panose="020B0604020202020204" pitchFamily="34" charset="0"/>
              <a:buChar char="•"/>
            </a:pPr>
            <a:r>
              <a:rPr lang="en-US" dirty="0"/>
              <a:t>Hardly any upstream, but huge emphasis on downstream processing</a:t>
            </a:r>
          </a:p>
          <a:p>
            <a:endParaRPr lang="en-US" dirty="0"/>
          </a:p>
          <a:p>
            <a:r>
              <a:rPr lang="en-US" dirty="0" err="1"/>
              <a:t>mAb</a:t>
            </a:r>
            <a:endParaRPr lang="en-US" dirty="0"/>
          </a:p>
          <a:p>
            <a:pPr marL="173422" indent="-173422">
              <a:buFont typeface="Arial" panose="020B0604020202020204" pitchFamily="34" charset="0"/>
              <a:buChar char="•"/>
            </a:pPr>
            <a:r>
              <a:rPr lang="en-US" dirty="0"/>
              <a:t>SS dominant</a:t>
            </a:r>
          </a:p>
          <a:p>
            <a:pPr marL="173422" indent="-173422">
              <a:buFont typeface="Arial" panose="020B0604020202020204" pitchFamily="34" charset="0"/>
              <a:buChar char="•"/>
            </a:pPr>
            <a:r>
              <a:rPr lang="en-US" dirty="0"/>
              <a:t>Very large facilities – 100K+ </a:t>
            </a:r>
            <a:r>
              <a:rPr lang="en-US" dirty="0" err="1"/>
              <a:t>sq</a:t>
            </a:r>
            <a:r>
              <a:rPr lang="en-US" dirty="0"/>
              <a:t> ft</a:t>
            </a:r>
          </a:p>
          <a:p>
            <a:pPr marL="173422" indent="-173422">
              <a:buFont typeface="Arial" panose="020B0604020202020204" pitchFamily="34" charset="0"/>
              <a:buChar char="•"/>
            </a:pPr>
            <a:r>
              <a:rPr lang="en-US" dirty="0"/>
              <a:t>Complex piping &amp; support systems</a:t>
            </a:r>
          </a:p>
          <a:p>
            <a:pPr marL="173422" indent="-173422">
              <a:buFont typeface="Arial" panose="020B0604020202020204" pitchFamily="34" charset="0"/>
              <a:buChar char="•"/>
            </a:pPr>
            <a:r>
              <a:rPr lang="en-US" dirty="0"/>
              <a:t>Large utility demand</a:t>
            </a:r>
          </a:p>
          <a:p>
            <a:pPr marL="173422" indent="-173422">
              <a:buFont typeface="Arial" panose="020B0604020202020204" pitchFamily="34" charset="0"/>
              <a:buChar char="•"/>
            </a:pPr>
            <a:endParaRPr lang="en-US" dirty="0"/>
          </a:p>
          <a:p>
            <a:r>
              <a:rPr lang="en-US" dirty="0"/>
              <a:t>Viral vector</a:t>
            </a:r>
          </a:p>
          <a:p>
            <a:pPr marL="173422" indent="-173422">
              <a:buFont typeface="Arial" panose="020B0604020202020204" pitchFamily="34" charset="0"/>
              <a:buChar char="•"/>
            </a:pPr>
            <a:r>
              <a:rPr lang="en-US" dirty="0"/>
              <a:t>Pilot plant scale</a:t>
            </a:r>
          </a:p>
          <a:p>
            <a:pPr marL="173422" indent="-173422">
              <a:buFont typeface="Arial" panose="020B0604020202020204" pitchFamily="34" charset="0"/>
              <a:buChar char="•"/>
            </a:pPr>
            <a:r>
              <a:rPr lang="en-US" dirty="0"/>
              <a:t>Plug &amp; play operations with SU portable skids</a:t>
            </a:r>
          </a:p>
          <a:p>
            <a:pPr marL="173422" indent="-173422">
              <a:buFont typeface="Arial" panose="020B0604020202020204" pitchFamily="34" charset="0"/>
              <a:buChar char="•"/>
            </a:pPr>
            <a:endParaRPr lang="en-US" dirty="0"/>
          </a:p>
          <a:p>
            <a:r>
              <a:rPr lang="en-US" dirty="0"/>
              <a:t>Cell Therapy</a:t>
            </a:r>
          </a:p>
          <a:p>
            <a:pPr marL="173422" indent="-173422">
              <a:buFont typeface="Arial" panose="020B0604020202020204" pitchFamily="34" charset="0"/>
              <a:buChar char="•"/>
            </a:pPr>
            <a:r>
              <a:rPr lang="en-US" dirty="0"/>
              <a:t>Similar to laboratory / hospital environment</a:t>
            </a:r>
          </a:p>
          <a:p>
            <a:pPr marL="173422" indent="-173422">
              <a:buFont typeface="Arial" panose="020B0604020202020204" pitchFamily="34" charset="0"/>
              <a:buChar char="•"/>
            </a:pPr>
            <a:r>
              <a:rPr lang="en-US" dirty="0"/>
              <a:t>Work stations dedicated to a single patient</a:t>
            </a:r>
          </a:p>
          <a:p>
            <a:pPr marL="173422" indent="-173422">
              <a:buFont typeface="Arial" panose="020B0604020202020204" pitchFamily="34" charset="0"/>
              <a:buChar char="•"/>
            </a:pPr>
            <a:r>
              <a:rPr lang="en-US" dirty="0"/>
              <a:t>Multiple patients within a processing room</a:t>
            </a:r>
          </a:p>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15</a:t>
            </a:fld>
            <a:endParaRPr lang="en-CA"/>
          </a:p>
        </p:txBody>
      </p:sp>
    </p:spTree>
    <p:extLst>
      <p:ext uri="{BB962C8B-B14F-4D97-AF65-F5344CB8AC3E}">
        <p14:creationId xmlns:p14="http://schemas.microsoft.com/office/powerpoint/2010/main" val="2249851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Multiple products in the same facility: cross contamination &amp; Biosafety v. cGMP</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Gene &amp; cell therapy  involves recombinant viruses and human cells and are subject to BL2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CA" dirty="0"/>
              <a:t>Wuhan research facility - Coronavirus BSL-2</a:t>
            </a:r>
          </a:p>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16</a:t>
            </a:fld>
            <a:endParaRPr lang="en-CA"/>
          </a:p>
        </p:txBody>
      </p:sp>
    </p:spTree>
    <p:extLst>
      <p:ext uri="{BB962C8B-B14F-4D97-AF65-F5344CB8AC3E}">
        <p14:creationId xmlns:p14="http://schemas.microsoft.com/office/powerpoint/2010/main" val="2787234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Unidirectional ATMP flow</a:t>
            </a:r>
          </a:p>
        </p:txBody>
      </p:sp>
      <p:sp>
        <p:nvSpPr>
          <p:cNvPr id="4" name="Slide Number Placeholder 3"/>
          <p:cNvSpPr>
            <a:spLocks noGrp="1"/>
          </p:cNvSpPr>
          <p:nvPr>
            <p:ph type="sldNum" sz="quarter" idx="5"/>
          </p:nvPr>
        </p:nvSpPr>
        <p:spPr/>
        <p:txBody>
          <a:bodyPr/>
          <a:lstStyle/>
          <a:p>
            <a:fld id="{D828F055-25CE-41B9-8ECA-04F10EDA5948}" type="slidenum">
              <a:rPr lang="en-CA" smtClean="0"/>
              <a:t>17</a:t>
            </a:fld>
            <a:endParaRPr lang="en-CA"/>
          </a:p>
        </p:txBody>
      </p:sp>
    </p:spTree>
    <p:extLst>
      <p:ext uri="{BB962C8B-B14F-4D97-AF65-F5344CB8AC3E}">
        <p14:creationId xmlns:p14="http://schemas.microsoft.com/office/powerpoint/2010/main" val="384302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How clean do our rooms need to be?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Cleanrooms are designed to maintain extremely low levels of particulates, such as dust, airborne organisms, or vaporized particles.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Cleanrooms have a cleanliness level quantified by the number of particles per cubic meter at a predetermined molecule measure.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ISO – international organization for standardization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ambient outdoor air in a typical urban area contains 35,000,000 particles for each cubic meter in the size range 0.5 </a:t>
            </a:r>
            <a:r>
              <a:rPr lang="en-US" sz="1200" b="0" i="0" u="none" strike="noStrike" kern="1200" dirty="0" err="1">
                <a:solidFill>
                  <a:schemeClr val="tx1"/>
                </a:solidFill>
                <a:effectLst/>
                <a:latin typeface="+mn-lt"/>
                <a:ea typeface="+mn-ea"/>
                <a:cs typeface="+mn-cs"/>
              </a:rPr>
              <a:t>μm</a:t>
            </a:r>
            <a:r>
              <a:rPr lang="en-US" sz="1200" b="0" i="0" u="none" strike="noStrike" kern="1200" dirty="0">
                <a:solidFill>
                  <a:schemeClr val="tx1"/>
                </a:solidFill>
                <a:effectLst/>
                <a:latin typeface="+mn-lt"/>
                <a:ea typeface="+mn-ea"/>
                <a:cs typeface="+mn-cs"/>
              </a:rPr>
              <a:t> and bigger in measurement, equivalent to an ISO 9 cleanroom</a:t>
            </a:r>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18</a:t>
            </a:fld>
            <a:endParaRPr lang="en-CA"/>
          </a:p>
        </p:txBody>
      </p:sp>
    </p:spTree>
    <p:extLst>
      <p:ext uri="{BB962C8B-B14F-4D97-AF65-F5344CB8AC3E}">
        <p14:creationId xmlns:p14="http://schemas.microsoft.com/office/powerpoint/2010/main" val="3892669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utilities are required? Do we need PPE storage throughout the facility? What access does maintenance need? What materials of construction make sense for our facility?</a:t>
            </a:r>
          </a:p>
        </p:txBody>
      </p:sp>
      <p:sp>
        <p:nvSpPr>
          <p:cNvPr id="4" name="Slide Number Placeholder 3"/>
          <p:cNvSpPr>
            <a:spLocks noGrp="1"/>
          </p:cNvSpPr>
          <p:nvPr>
            <p:ph type="sldNum" sz="quarter" idx="5"/>
          </p:nvPr>
        </p:nvSpPr>
        <p:spPr/>
        <p:txBody>
          <a:bodyPr/>
          <a:lstStyle/>
          <a:p>
            <a:fld id="{D828F055-25CE-41B9-8ECA-04F10EDA5948}" type="slidenum">
              <a:rPr lang="en-CA" smtClean="0"/>
              <a:t>19</a:t>
            </a:fld>
            <a:endParaRPr lang="en-CA"/>
          </a:p>
        </p:txBody>
      </p:sp>
    </p:spTree>
    <p:extLst>
      <p:ext uri="{BB962C8B-B14F-4D97-AF65-F5344CB8AC3E}">
        <p14:creationId xmlns:p14="http://schemas.microsoft.com/office/powerpoint/2010/main" val="276943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a:t>
            </a:fld>
            <a:endParaRPr lang="en-CA"/>
          </a:p>
        </p:txBody>
      </p:sp>
    </p:spTree>
    <p:extLst>
      <p:ext uri="{BB962C8B-B14F-4D97-AF65-F5344CB8AC3E}">
        <p14:creationId xmlns:p14="http://schemas.microsoft.com/office/powerpoint/2010/main" val="2148332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20</a:t>
            </a:fld>
            <a:endParaRPr lang="en-CA"/>
          </a:p>
        </p:txBody>
      </p:sp>
    </p:spTree>
    <p:extLst>
      <p:ext uri="{BB962C8B-B14F-4D97-AF65-F5344CB8AC3E}">
        <p14:creationId xmlns:p14="http://schemas.microsoft.com/office/powerpoint/2010/main" val="3572591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Regulatory Compliance, Quality, Construction Safety, Accessibility. </a:t>
            </a:r>
          </a:p>
        </p:txBody>
      </p:sp>
      <p:sp>
        <p:nvSpPr>
          <p:cNvPr id="4" name="Slide Number Placeholder 3"/>
          <p:cNvSpPr>
            <a:spLocks noGrp="1"/>
          </p:cNvSpPr>
          <p:nvPr>
            <p:ph type="sldNum" sz="quarter" idx="5"/>
          </p:nvPr>
        </p:nvSpPr>
        <p:spPr/>
        <p:txBody>
          <a:bodyPr/>
          <a:lstStyle/>
          <a:p>
            <a:fld id="{D828F055-25CE-41B9-8ECA-04F10EDA5948}" type="slidenum">
              <a:rPr lang="en-CA" smtClean="0"/>
              <a:t>21</a:t>
            </a:fld>
            <a:endParaRPr lang="en-CA"/>
          </a:p>
        </p:txBody>
      </p:sp>
    </p:spTree>
    <p:extLst>
      <p:ext uri="{BB962C8B-B14F-4D97-AF65-F5344CB8AC3E}">
        <p14:creationId xmlns:p14="http://schemas.microsoft.com/office/powerpoint/2010/main" val="2122827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&amp; Schedule &amp; adherence to scope!</a:t>
            </a:r>
          </a:p>
        </p:txBody>
      </p:sp>
      <p:sp>
        <p:nvSpPr>
          <p:cNvPr id="4" name="Slide Number Placeholder 3"/>
          <p:cNvSpPr>
            <a:spLocks noGrp="1"/>
          </p:cNvSpPr>
          <p:nvPr>
            <p:ph type="sldNum" sz="quarter" idx="5"/>
          </p:nvPr>
        </p:nvSpPr>
        <p:spPr/>
        <p:txBody>
          <a:bodyPr/>
          <a:lstStyle/>
          <a:p>
            <a:fld id="{D828F055-25CE-41B9-8ECA-04F10EDA5948}" type="slidenum">
              <a:rPr lang="en-CA" smtClean="0"/>
              <a:t>22</a:t>
            </a:fld>
            <a:endParaRPr lang="en-CA"/>
          </a:p>
        </p:txBody>
      </p:sp>
    </p:spTree>
    <p:extLst>
      <p:ext uri="{BB962C8B-B14F-4D97-AF65-F5344CB8AC3E}">
        <p14:creationId xmlns:p14="http://schemas.microsoft.com/office/powerpoint/2010/main" val="2103659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modularization? - </a:t>
            </a:r>
            <a:r>
              <a:rPr lang="en-US" sz="1200" b="0" i="0" u="none" strike="noStrike" kern="1200" dirty="0">
                <a:solidFill>
                  <a:schemeClr val="tx1"/>
                </a:solidFill>
                <a:effectLst/>
                <a:latin typeface="+mn-lt"/>
                <a:ea typeface="+mn-ea"/>
                <a:cs typeface="+mn-cs"/>
              </a:rPr>
              <a:t>prefabrication, to simplify and streamline the work.</a:t>
            </a:r>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23</a:t>
            </a:fld>
            <a:endParaRPr lang="en-CA"/>
          </a:p>
        </p:txBody>
      </p:sp>
    </p:spTree>
    <p:extLst>
      <p:ext uri="{BB962C8B-B14F-4D97-AF65-F5344CB8AC3E}">
        <p14:creationId xmlns:p14="http://schemas.microsoft.com/office/powerpoint/2010/main" val="185956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24</a:t>
            </a:fld>
            <a:endParaRPr lang="en-CA"/>
          </a:p>
        </p:txBody>
      </p:sp>
    </p:spTree>
    <p:extLst>
      <p:ext uri="{BB962C8B-B14F-4D97-AF65-F5344CB8AC3E}">
        <p14:creationId xmlns:p14="http://schemas.microsoft.com/office/powerpoint/2010/main" val="1716392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25</a:t>
            </a:fld>
            <a:endParaRPr lang="en-CA"/>
          </a:p>
        </p:txBody>
      </p:sp>
    </p:spTree>
    <p:extLst>
      <p:ext uri="{BB962C8B-B14F-4D97-AF65-F5344CB8AC3E}">
        <p14:creationId xmlns:p14="http://schemas.microsoft.com/office/powerpoint/2010/main" val="936653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CMOs/flexible facilities require a lot of initial discussion </a:t>
            </a:r>
          </a:p>
          <a:p>
            <a:endParaRPr lang="en-US" dirty="0"/>
          </a:p>
          <a:p>
            <a:r>
              <a:rPr lang="en-US" dirty="0"/>
              <a:t>Utilities – make them make sense. Don’t run your electrical conduit below your water pipes. If you don’t think about utilities initially, you’re going to have difficulty incorporating them later. It’s great to have equipment, it’s even better to have functional equipment</a:t>
            </a:r>
          </a:p>
          <a:p>
            <a:endParaRPr lang="en-US" dirty="0"/>
          </a:p>
          <a:p>
            <a:r>
              <a:rPr lang="en-US" dirty="0"/>
              <a:t>"Match existing" - balance between making appropriate recommendations based on what we've learned from previous projects but also making sure a client's "existing" is still cGMP. A lot of the time client's understandably want to match existing to ensure there isn't conflict with FDA filings. (A dance that most young engineers/students likely won't be involved in, but it's important to know the whys!)</a:t>
            </a:r>
          </a:p>
          <a:p>
            <a:r>
              <a:rPr lang="en-US" dirty="0"/>
              <a:t>				</a:t>
            </a:r>
          </a:p>
          <a:p>
            <a:r>
              <a:rPr lang="en-US" dirty="0"/>
              <a:t>Takeaways - ask why! If you're following an SOP and your trainer deviates and has a solid reason, ask why the SOP hasn't been updated to reflect operator knowledge. Sometimes it's just a matter of awareness-the person who wrote the SOP isn't always the person performing the tasks, and updates may be required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26</a:t>
            </a:fld>
            <a:endParaRPr lang="en-CA"/>
          </a:p>
        </p:txBody>
      </p:sp>
    </p:spTree>
    <p:extLst>
      <p:ext uri="{BB962C8B-B14F-4D97-AF65-F5344CB8AC3E}">
        <p14:creationId xmlns:p14="http://schemas.microsoft.com/office/powerpoint/2010/main" val="2575575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27</a:t>
            </a:fld>
            <a:endParaRPr lang="en-CA"/>
          </a:p>
        </p:txBody>
      </p:sp>
    </p:spTree>
    <p:extLst>
      <p:ext uri="{BB962C8B-B14F-4D97-AF65-F5344CB8AC3E}">
        <p14:creationId xmlns:p14="http://schemas.microsoft.com/office/powerpoint/2010/main" val="3816180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28</a:t>
            </a:fld>
            <a:endParaRPr lang="en-CA"/>
          </a:p>
        </p:txBody>
      </p:sp>
    </p:spTree>
    <p:extLst>
      <p:ext uri="{BB962C8B-B14F-4D97-AF65-F5344CB8AC3E}">
        <p14:creationId xmlns:p14="http://schemas.microsoft.com/office/powerpoint/2010/main" val="117091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3</a:t>
            </a:fld>
            <a:endParaRPr lang="en-CA"/>
          </a:p>
        </p:txBody>
      </p:sp>
    </p:spTree>
    <p:extLst>
      <p:ext uri="{BB962C8B-B14F-4D97-AF65-F5344CB8AC3E}">
        <p14:creationId xmlns:p14="http://schemas.microsoft.com/office/powerpoint/2010/main" val="239728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4</a:t>
            </a:fld>
            <a:endParaRPr lang="en-CA"/>
          </a:p>
        </p:txBody>
      </p:sp>
    </p:spTree>
    <p:extLst>
      <p:ext uri="{BB962C8B-B14F-4D97-AF65-F5344CB8AC3E}">
        <p14:creationId xmlns:p14="http://schemas.microsoft.com/office/powerpoint/2010/main" val="120954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Upstream – think </a:t>
            </a:r>
            <a:r>
              <a:rPr lang="en-US" sz="1200" dirty="0"/>
              <a:t>bacterial or mammalian cell lines in bioreactors</a:t>
            </a:r>
          </a:p>
          <a:p>
            <a:endParaRPr lang="en-US" dirty="0"/>
          </a:p>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5</a:t>
            </a:fld>
            <a:endParaRPr lang="en-CA"/>
          </a:p>
        </p:txBody>
      </p:sp>
    </p:spTree>
    <p:extLst>
      <p:ext uri="{BB962C8B-B14F-4D97-AF65-F5344CB8AC3E}">
        <p14:creationId xmlns:p14="http://schemas.microsoft.com/office/powerpoint/2010/main" val="226904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6</a:t>
            </a:fld>
            <a:endParaRPr lang="en-CA"/>
          </a:p>
        </p:txBody>
      </p:sp>
    </p:spTree>
    <p:extLst>
      <p:ext uri="{BB962C8B-B14F-4D97-AF65-F5344CB8AC3E}">
        <p14:creationId xmlns:p14="http://schemas.microsoft.com/office/powerpoint/2010/main" val="3372894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7</a:t>
            </a:fld>
            <a:endParaRPr lang="en-CA"/>
          </a:p>
        </p:txBody>
      </p:sp>
    </p:spTree>
    <p:extLst>
      <p:ext uri="{BB962C8B-B14F-4D97-AF65-F5344CB8AC3E}">
        <p14:creationId xmlns:p14="http://schemas.microsoft.com/office/powerpoint/2010/main" val="320417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8</a:t>
            </a:fld>
            <a:endParaRPr lang="en-CA"/>
          </a:p>
        </p:txBody>
      </p:sp>
    </p:spTree>
    <p:extLst>
      <p:ext uri="{BB962C8B-B14F-4D97-AF65-F5344CB8AC3E}">
        <p14:creationId xmlns:p14="http://schemas.microsoft.com/office/powerpoint/2010/main" val="2355995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Modeling, Drawings</a:t>
            </a:r>
          </a:p>
          <a:p>
            <a:r>
              <a:rPr lang="en-US" dirty="0"/>
              <a:t>Conceptual Design typically started first</a:t>
            </a:r>
          </a:p>
          <a:p>
            <a:r>
              <a:rPr lang="en-US" dirty="0"/>
              <a:t>Basis of Design – what assumptions do we need to make? What do we predict the space will start to look liked?</a:t>
            </a:r>
          </a:p>
          <a:p>
            <a:r>
              <a:rPr lang="en-US" dirty="0"/>
              <a:t>Detailed design - </a:t>
            </a:r>
          </a:p>
          <a:p>
            <a:endParaRPr lang="en-US" dirty="0"/>
          </a:p>
        </p:txBody>
      </p:sp>
      <p:sp>
        <p:nvSpPr>
          <p:cNvPr id="4" name="Slide Number Placeholder 3"/>
          <p:cNvSpPr>
            <a:spLocks noGrp="1"/>
          </p:cNvSpPr>
          <p:nvPr>
            <p:ph type="sldNum" sz="quarter" idx="5"/>
          </p:nvPr>
        </p:nvSpPr>
        <p:spPr/>
        <p:txBody>
          <a:bodyPr/>
          <a:lstStyle/>
          <a:p>
            <a:fld id="{D828F055-25CE-41B9-8ECA-04F10EDA5948}" type="slidenum">
              <a:rPr lang="en-CA" smtClean="0"/>
              <a:t>9</a:t>
            </a:fld>
            <a:endParaRPr lang="en-CA"/>
          </a:p>
        </p:txBody>
      </p:sp>
    </p:spTree>
    <p:extLst>
      <p:ext uri="{BB962C8B-B14F-4D97-AF65-F5344CB8AC3E}">
        <p14:creationId xmlns:p14="http://schemas.microsoft.com/office/powerpoint/2010/main" val="281145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6463" y="3454684"/>
            <a:ext cx="6408737" cy="1492408"/>
          </a:xfrm>
        </p:spPr>
        <p:txBody>
          <a:bodyPr/>
          <a:lstStyle>
            <a:lvl1pPr>
              <a:defRPr/>
            </a:lvl1pPr>
          </a:lstStyle>
          <a:p>
            <a:r>
              <a:rPr lang="en-US"/>
              <a:t>Click to edit </a:t>
            </a:r>
            <a:br>
              <a:rPr lang="en-US"/>
            </a:br>
            <a:r>
              <a:rPr lang="en-US"/>
              <a:t>Master title style</a:t>
            </a:r>
            <a:endParaRPr lang="en-CA"/>
          </a:p>
        </p:txBody>
      </p:sp>
      <p:sp>
        <p:nvSpPr>
          <p:cNvPr id="3" name="Subtitle 2"/>
          <p:cNvSpPr>
            <a:spLocks noGrp="1"/>
          </p:cNvSpPr>
          <p:nvPr>
            <p:ph type="subTitle" idx="1" hasCustomPrompt="1"/>
          </p:nvPr>
        </p:nvSpPr>
        <p:spPr>
          <a:xfrm>
            <a:off x="906463" y="5324048"/>
            <a:ext cx="6408738" cy="2103120"/>
          </a:xfrm>
          <a:prstGeom prst="rect">
            <a:avLst/>
          </a:prstGeom>
        </p:spPr>
        <p:txBody>
          <a:bodyPr lIns="0" tIns="0" rIns="0" bIns="0"/>
          <a:lstStyle>
            <a:lvl1pPr marL="0" indent="0" algn="l">
              <a:lnSpc>
                <a:spcPts val="2400"/>
              </a:lnSpc>
              <a:spcBef>
                <a:spcPts val="0"/>
              </a:spcBef>
              <a:spcAft>
                <a:spcPts val="600"/>
              </a:spcAft>
              <a:buNone/>
              <a:defRPr sz="2400">
                <a:solidFill>
                  <a:schemeClr val="accent2"/>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Presenter’s name</a:t>
            </a:r>
          </a:p>
          <a:p>
            <a:r>
              <a:rPr lang="en-US"/>
              <a:t>Conference place</a:t>
            </a:r>
          </a:p>
          <a:p>
            <a:r>
              <a:rPr lang="en-US"/>
              <a:t>Date</a:t>
            </a:r>
            <a:endParaRPr lang="en-CA"/>
          </a:p>
        </p:txBody>
      </p:sp>
    </p:spTree>
    <p:extLst>
      <p:ext uri="{BB962C8B-B14F-4D97-AF65-F5344CB8AC3E}">
        <p14:creationId xmlns:p14="http://schemas.microsoft.com/office/powerpoint/2010/main" val="424949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253639"/>
            <a:ext cx="6400799" cy="1765300"/>
          </a:xfrm>
          <a:prstGeom prst="rect">
            <a:avLst/>
          </a:prstGeom>
        </p:spPr>
        <p:txBody>
          <a:bodyPr lIns="0" tIns="0" rIns="0" bIns="0" anchor="b" anchorCtr="0"/>
          <a:lstStyle>
            <a:lvl1pPr algn="l">
              <a:lnSpc>
                <a:spcPts val="3800"/>
              </a:lnSpc>
              <a:defRPr sz="4000" b="1" cap="all" baseline="0">
                <a:solidFill>
                  <a:schemeClr val="bg1"/>
                </a:solidFill>
              </a:defRPr>
            </a:lvl1pPr>
          </a:lstStyle>
          <a:p>
            <a:r>
              <a:rPr lang="en-US"/>
              <a:t>Click to edit </a:t>
            </a:r>
            <a:br>
              <a:rPr lang="en-US"/>
            </a:br>
            <a:r>
              <a:rPr lang="en-US"/>
              <a:t>Master title style</a:t>
            </a:r>
            <a:endParaRPr lang="en-CA"/>
          </a:p>
        </p:txBody>
      </p:sp>
      <p:sp>
        <p:nvSpPr>
          <p:cNvPr id="3" name="Subtitle 2"/>
          <p:cNvSpPr>
            <a:spLocks noGrp="1"/>
          </p:cNvSpPr>
          <p:nvPr>
            <p:ph type="subTitle" idx="1" hasCustomPrompt="1"/>
          </p:nvPr>
        </p:nvSpPr>
        <p:spPr>
          <a:xfrm>
            <a:off x="914401" y="4114800"/>
            <a:ext cx="6400800" cy="2101850"/>
          </a:xfrm>
          <a:prstGeom prst="rect">
            <a:avLst/>
          </a:prstGeom>
        </p:spPr>
        <p:txBody>
          <a:bodyPr lIns="0" tIns="0" rIns="0" bIns="0"/>
          <a:lstStyle>
            <a:lvl1pPr marL="230188" indent="-230188" algn="l">
              <a:lnSpc>
                <a:spcPts val="2400"/>
              </a:lnSpc>
              <a:spcBef>
                <a:spcPts val="0"/>
              </a:spcBef>
              <a:buFont typeface="Arial" panose="020B0604020202020204" pitchFamily="34" charset="0"/>
              <a:buChar char="/"/>
              <a:defRPr sz="24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a:t>
            </a:r>
            <a:br>
              <a:rPr lang="en-US"/>
            </a:br>
            <a:r>
              <a:rPr lang="en-US"/>
              <a:t>subtitle style</a:t>
            </a:r>
            <a:endParaRPr lang="en-CA"/>
          </a:p>
        </p:txBody>
      </p:sp>
    </p:spTree>
    <p:extLst>
      <p:ext uri="{BB962C8B-B14F-4D97-AF65-F5344CB8AC3E}">
        <p14:creationId xmlns:p14="http://schemas.microsoft.com/office/powerpoint/2010/main" val="394029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endParaRPr lang="en-CA"/>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914400" y="458788"/>
            <a:ext cx="13261975" cy="1135062"/>
          </a:xfrm>
        </p:spPr>
        <p:txBody>
          <a:bodyPr/>
          <a:lstStyle>
            <a:lvl1pPr>
              <a:lnSpc>
                <a:spcPts val="3600"/>
              </a:lnSpc>
              <a:spcAft>
                <a:spcPts val="0"/>
              </a:spcAft>
              <a:defRPr sz="3600"/>
            </a:lvl1pPr>
            <a:lvl2pPr>
              <a:spcBef>
                <a:spcPts val="600"/>
              </a:spcBef>
              <a:spcAft>
                <a:spcPts val="0"/>
              </a:spcAft>
              <a:defRPr sz="2400">
                <a:solidFill>
                  <a:schemeClr val="accent2"/>
                </a:solidFill>
              </a:defRPr>
            </a:lvl2pPr>
          </a:lstStyle>
          <a:p>
            <a:pPr lvl="0"/>
            <a:r>
              <a:rPr lang="en-US"/>
              <a:t>Click to edit Master title styles</a:t>
            </a:r>
          </a:p>
          <a:p>
            <a:pPr lvl="1"/>
            <a:r>
              <a:rPr lang="en-US"/>
              <a:t>Subtitle</a:t>
            </a:r>
            <a:endParaRPr lang="en-CA"/>
          </a:p>
        </p:txBody>
      </p:sp>
    </p:spTree>
    <p:extLst>
      <p:ext uri="{BB962C8B-B14F-4D97-AF65-F5344CB8AC3E}">
        <p14:creationId xmlns:p14="http://schemas.microsoft.com/office/powerpoint/2010/main" val="70028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2057399"/>
            <a:ext cx="6400800" cy="5256214"/>
          </a:xfrm>
        </p:spPr>
        <p:txBody>
          <a:bodyPr/>
          <a:lstStyle/>
          <a:p>
            <a:pPr lvl="0"/>
            <a:r>
              <a:rPr lang="en-US"/>
              <a:t>Click to edit Master text styles</a:t>
            </a:r>
          </a:p>
          <a:p>
            <a:pPr lvl="1"/>
            <a:r>
              <a:rPr lang="en-US"/>
              <a:t>Second level</a:t>
            </a:r>
          </a:p>
          <a:p>
            <a:pPr lvl="2"/>
            <a:r>
              <a:rPr lang="en-US"/>
              <a:t>Third level</a:t>
            </a:r>
          </a:p>
          <a:p>
            <a:pPr lvl="3"/>
            <a:r>
              <a:rPr lang="en-US"/>
              <a:t>Fourth level</a:t>
            </a:r>
            <a:endParaRPr lang="en-CA"/>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914400" y="458788"/>
            <a:ext cx="13261975" cy="1135062"/>
          </a:xfrm>
        </p:spPr>
        <p:txBody>
          <a:bodyPr/>
          <a:lstStyle>
            <a:lvl1pPr>
              <a:lnSpc>
                <a:spcPts val="3600"/>
              </a:lnSpc>
              <a:spcAft>
                <a:spcPts val="0"/>
              </a:spcAft>
              <a:defRPr sz="3600"/>
            </a:lvl1pPr>
            <a:lvl2pPr>
              <a:spcBef>
                <a:spcPts val="600"/>
              </a:spcBef>
              <a:spcAft>
                <a:spcPts val="0"/>
              </a:spcAft>
              <a:defRPr sz="2400">
                <a:solidFill>
                  <a:schemeClr val="accent2"/>
                </a:solidFill>
              </a:defRPr>
            </a:lvl2pPr>
          </a:lstStyle>
          <a:p>
            <a:pPr lvl="0"/>
            <a:r>
              <a:rPr lang="en-US"/>
              <a:t>Click to edit Master title styles</a:t>
            </a:r>
          </a:p>
          <a:p>
            <a:pPr lvl="1"/>
            <a:r>
              <a:rPr lang="en-US"/>
              <a:t>Subtitle</a:t>
            </a:r>
            <a:endParaRPr lang="en-CA"/>
          </a:p>
        </p:txBody>
      </p:sp>
      <p:sp>
        <p:nvSpPr>
          <p:cNvPr id="4" name="Picture Placeholder 3"/>
          <p:cNvSpPr>
            <a:spLocks noGrp="1"/>
          </p:cNvSpPr>
          <p:nvPr>
            <p:ph type="pic" sz="quarter" idx="14"/>
          </p:nvPr>
        </p:nvSpPr>
        <p:spPr>
          <a:xfrm>
            <a:off x="7775575" y="2057400"/>
            <a:ext cx="6854825" cy="5256213"/>
          </a:xfrm>
        </p:spPr>
        <p:txBody>
          <a:bodyPr/>
          <a:lstStyle/>
          <a:p>
            <a:endParaRPr lang="en-CA"/>
          </a:p>
        </p:txBody>
      </p:sp>
    </p:spTree>
    <p:extLst>
      <p:ext uri="{BB962C8B-B14F-4D97-AF65-F5344CB8AC3E}">
        <p14:creationId xmlns:p14="http://schemas.microsoft.com/office/powerpoint/2010/main" val="128287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and High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2057399"/>
            <a:ext cx="6400800" cy="5256214"/>
          </a:xfrm>
        </p:spPr>
        <p:txBody>
          <a:bodyPr/>
          <a:lstStyle/>
          <a:p>
            <a:pPr lvl="0"/>
            <a:r>
              <a:rPr lang="en-US"/>
              <a:t>Click to edit Master text styles</a:t>
            </a:r>
          </a:p>
          <a:p>
            <a:pPr lvl="1"/>
            <a:r>
              <a:rPr lang="en-US"/>
              <a:t>Second level</a:t>
            </a:r>
          </a:p>
          <a:p>
            <a:pPr lvl="2"/>
            <a:r>
              <a:rPr lang="en-US"/>
              <a:t>Third level</a:t>
            </a:r>
          </a:p>
          <a:p>
            <a:pPr lvl="3"/>
            <a:r>
              <a:rPr lang="en-US"/>
              <a:t>Fourth level</a:t>
            </a:r>
            <a:endParaRPr lang="en-CA"/>
          </a:p>
        </p:txBody>
      </p:sp>
      <p:sp>
        <p:nvSpPr>
          <p:cNvPr id="6" name="Slide Number Placeholder 5"/>
          <p:cNvSpPr>
            <a:spLocks noGrp="1"/>
          </p:cNvSpPr>
          <p:nvPr>
            <p:ph type="sldNum" sz="quarter" idx="12"/>
          </p:nvPr>
        </p:nvSpPr>
        <p:spPr/>
        <p:txBody>
          <a:bodyPr/>
          <a:lstStyle/>
          <a:p>
            <a:fld id="{677431CD-109D-4799-81C2-761F8C28FE26}" type="slidenum">
              <a:rPr lang="en-CA" smtClean="0"/>
              <a:t>‹#›</a:t>
            </a:fld>
            <a:endParaRPr lang="en-CA"/>
          </a:p>
        </p:txBody>
      </p:sp>
      <p:sp>
        <p:nvSpPr>
          <p:cNvPr id="9" name="Text Placeholder 8"/>
          <p:cNvSpPr>
            <a:spLocks noGrp="1"/>
          </p:cNvSpPr>
          <p:nvPr>
            <p:ph type="body" sz="quarter" idx="13" hasCustomPrompt="1"/>
          </p:nvPr>
        </p:nvSpPr>
        <p:spPr>
          <a:xfrm>
            <a:off x="914400" y="458788"/>
            <a:ext cx="13261975" cy="1135062"/>
          </a:xfrm>
        </p:spPr>
        <p:txBody>
          <a:bodyPr/>
          <a:lstStyle>
            <a:lvl1pPr>
              <a:lnSpc>
                <a:spcPts val="3600"/>
              </a:lnSpc>
              <a:spcAft>
                <a:spcPts val="0"/>
              </a:spcAft>
              <a:defRPr sz="3600"/>
            </a:lvl1pPr>
            <a:lvl2pPr>
              <a:spcBef>
                <a:spcPts val="600"/>
              </a:spcBef>
              <a:spcAft>
                <a:spcPts val="0"/>
              </a:spcAft>
              <a:defRPr sz="2400">
                <a:solidFill>
                  <a:schemeClr val="accent2"/>
                </a:solidFill>
              </a:defRPr>
            </a:lvl2pPr>
          </a:lstStyle>
          <a:p>
            <a:pPr lvl="0"/>
            <a:r>
              <a:rPr lang="en-US"/>
              <a:t>Click to edit Master title styles</a:t>
            </a:r>
          </a:p>
          <a:p>
            <a:pPr lvl="1"/>
            <a:r>
              <a:rPr lang="en-US"/>
              <a:t>Subtitle</a:t>
            </a:r>
            <a:endParaRPr lang="en-CA"/>
          </a:p>
        </p:txBody>
      </p:sp>
      <p:sp>
        <p:nvSpPr>
          <p:cNvPr id="4" name="Picture Placeholder 3"/>
          <p:cNvSpPr>
            <a:spLocks noGrp="1"/>
          </p:cNvSpPr>
          <p:nvPr>
            <p:ph type="pic" sz="quarter" idx="14"/>
          </p:nvPr>
        </p:nvSpPr>
        <p:spPr>
          <a:xfrm>
            <a:off x="7775576" y="2057400"/>
            <a:ext cx="2965450" cy="5256213"/>
          </a:xfrm>
        </p:spPr>
        <p:txBody>
          <a:bodyPr/>
          <a:lstStyle/>
          <a:p>
            <a:endParaRPr lang="en-CA"/>
          </a:p>
        </p:txBody>
      </p:sp>
      <p:cxnSp>
        <p:nvCxnSpPr>
          <p:cNvPr id="7" name="Straight Connector 6"/>
          <p:cNvCxnSpPr/>
          <p:nvPr userDrawn="1"/>
        </p:nvCxnSpPr>
        <p:spPr>
          <a:xfrm>
            <a:off x="11201400" y="2057400"/>
            <a:ext cx="29749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5"/>
          </p:nvPr>
        </p:nvSpPr>
        <p:spPr>
          <a:xfrm>
            <a:off x="11201400" y="2570378"/>
            <a:ext cx="2974975" cy="4743235"/>
          </a:xfrm>
        </p:spPr>
        <p:txBody>
          <a:bodyPr/>
          <a:lstStyle>
            <a:lvl1pPr>
              <a:lnSpc>
                <a:spcPts val="2800"/>
              </a:lnSpc>
              <a:defRPr sz="22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47382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463" y="3466728"/>
            <a:ext cx="6408737" cy="1596776"/>
          </a:xfrm>
          <a:prstGeom prst="rect">
            <a:avLst/>
          </a:prstGeom>
        </p:spPr>
        <p:txBody>
          <a:bodyPr vert="horz" lIns="0" tIns="0" rIns="0" bIns="0" rtlCol="0" anchor="t" anchorCtr="0">
            <a:noAutofit/>
          </a:bodyPr>
          <a:lstStyle/>
          <a:p>
            <a:r>
              <a:rPr lang="en-US"/>
              <a:t>Click to edit </a:t>
            </a:r>
            <a:br>
              <a:rPr lang="en-US"/>
            </a:br>
            <a:r>
              <a:rPr lang="en-US"/>
              <a:t>Master title style</a:t>
            </a:r>
            <a:endParaRPr lang="en-CA"/>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730424"/>
            <a:ext cx="2743200" cy="882396"/>
          </a:xfrm>
          <a:prstGeom prst="rect">
            <a:avLst/>
          </a:prstGeom>
        </p:spPr>
      </p:pic>
    </p:spTree>
    <p:extLst>
      <p:ext uri="{BB962C8B-B14F-4D97-AF65-F5344CB8AC3E}">
        <p14:creationId xmlns:p14="http://schemas.microsoft.com/office/powerpoint/2010/main" val="956140369"/>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1463040" rtl="0" eaLnBrk="1" latinLnBrk="0" hangingPunct="1">
        <a:lnSpc>
          <a:spcPts val="4200"/>
        </a:lnSpc>
        <a:spcBef>
          <a:spcPct val="0"/>
        </a:spcBef>
        <a:buNone/>
        <a:defRPr sz="4000" kern="1200" cap="all" baseline="0">
          <a:solidFill>
            <a:schemeClr val="tx2"/>
          </a:solidFill>
          <a:latin typeface="+mj-lt"/>
          <a:ea typeface="+mj-ea"/>
          <a:cs typeface="+mj-cs"/>
        </a:defRPr>
      </a:lvl1pPr>
    </p:titleStyle>
    <p:bodyStyle>
      <a:lvl1pPr marL="548640" indent="-548640" algn="l" defTabSz="1463040"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8720" indent="-457200" algn="l" defTabSz="1463040"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2pPr>
      <a:lvl3pPr marL="1828800" indent="-365760" algn="l" defTabSz="146304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603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9184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gs>
            <a:gs pos="100000">
              <a:schemeClr val="accent2"/>
            </a:gs>
          </a:gsLst>
          <a:lin ang="0" scaled="0"/>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16237413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057399"/>
            <a:ext cx="13261975" cy="52562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Box 16"/>
          <p:cNvSpPr txBox="1"/>
          <p:nvPr userDrawn="1"/>
        </p:nvSpPr>
        <p:spPr>
          <a:xfrm>
            <a:off x="4452848" y="7732498"/>
            <a:ext cx="1080120" cy="184666"/>
          </a:xfrm>
          <a:prstGeom prst="rect">
            <a:avLst/>
          </a:prstGeom>
          <a:noFill/>
        </p:spPr>
        <p:txBody>
          <a:bodyPr wrap="square" lIns="0" tIns="0" rIns="0" bIns="0" rtlCol="0" anchor="b" anchorCtr="0">
            <a:spAutoFit/>
          </a:bodyPr>
          <a:lstStyle/>
          <a:p>
            <a:r>
              <a:rPr lang="fr-CA" sz="1200" b="1">
                <a:solidFill>
                  <a:schemeClr val="bg1"/>
                </a:solidFill>
              </a:rPr>
              <a:t>Connecting</a:t>
            </a:r>
            <a:endParaRPr lang="en-CA" sz="1200" b="1">
              <a:solidFill>
                <a:schemeClr val="bg1"/>
              </a:solidFill>
            </a:endParaRPr>
          </a:p>
        </p:txBody>
      </p:sp>
      <p:sp>
        <p:nvSpPr>
          <p:cNvPr id="18" name="TextBox 17"/>
          <p:cNvSpPr txBox="1"/>
          <p:nvPr userDrawn="1"/>
        </p:nvSpPr>
        <p:spPr>
          <a:xfrm>
            <a:off x="5802453" y="7732498"/>
            <a:ext cx="1351722" cy="184666"/>
          </a:xfrm>
          <a:prstGeom prst="rect">
            <a:avLst/>
          </a:prstGeom>
          <a:noFill/>
        </p:spPr>
        <p:txBody>
          <a:bodyPr wrap="square" lIns="0" tIns="0" rIns="0" bIns="0" rtlCol="0" anchor="b" anchorCtr="0">
            <a:spAutoFit/>
          </a:bodyPr>
          <a:lstStyle/>
          <a:p>
            <a:r>
              <a:rPr lang="fr-CA" sz="1200" b="1">
                <a:solidFill>
                  <a:schemeClr val="bg1"/>
                </a:solidFill>
              </a:rPr>
              <a:t>Pharmaceutical</a:t>
            </a:r>
            <a:endParaRPr lang="en-CA" sz="1200" b="1">
              <a:solidFill>
                <a:schemeClr val="bg1"/>
              </a:solidFill>
            </a:endParaRPr>
          </a:p>
        </p:txBody>
      </p:sp>
      <p:sp>
        <p:nvSpPr>
          <p:cNvPr id="19" name="TextBox 18"/>
          <p:cNvSpPr txBox="1"/>
          <p:nvPr userDrawn="1"/>
        </p:nvSpPr>
        <p:spPr>
          <a:xfrm>
            <a:off x="7438374" y="7732498"/>
            <a:ext cx="1080120" cy="184666"/>
          </a:xfrm>
          <a:prstGeom prst="rect">
            <a:avLst/>
          </a:prstGeom>
          <a:noFill/>
        </p:spPr>
        <p:txBody>
          <a:bodyPr wrap="square" lIns="0" tIns="0" rIns="0" bIns="0" rtlCol="0" anchor="b" anchorCtr="0">
            <a:spAutoFit/>
          </a:bodyPr>
          <a:lstStyle/>
          <a:p>
            <a:r>
              <a:rPr lang="fr-CA" sz="1200" b="1">
                <a:solidFill>
                  <a:schemeClr val="bg1"/>
                </a:solidFill>
              </a:rPr>
              <a:t>Knowledge</a:t>
            </a:r>
            <a:endParaRPr lang="en-CA" sz="1200" b="1">
              <a:solidFill>
                <a:schemeClr val="bg1"/>
              </a:solidFill>
            </a:endParaRPr>
          </a:p>
        </p:txBody>
      </p:sp>
      <p:sp>
        <p:nvSpPr>
          <p:cNvPr id="6" name="Slide Number Placeholder 5"/>
          <p:cNvSpPr>
            <a:spLocks noGrp="1"/>
          </p:cNvSpPr>
          <p:nvPr>
            <p:ph type="sldNum" sz="quarter" idx="4"/>
          </p:nvPr>
        </p:nvSpPr>
        <p:spPr>
          <a:xfrm>
            <a:off x="14101011" y="7479014"/>
            <a:ext cx="486997" cy="438150"/>
          </a:xfrm>
          <a:prstGeom prst="rect">
            <a:avLst/>
          </a:prstGeom>
        </p:spPr>
        <p:txBody>
          <a:bodyPr vert="horz" lIns="0" tIns="0" rIns="0" bIns="0" rtlCol="0" anchor="b" anchorCtr="0"/>
          <a:lstStyle>
            <a:lvl1pPr algn="l">
              <a:defRPr sz="1000" b="1">
                <a:solidFill>
                  <a:schemeClr val="bg1"/>
                </a:solidFill>
              </a:defRPr>
            </a:lvl1pPr>
          </a:lstStyle>
          <a:p>
            <a:fld id="{677431CD-109D-4799-81C2-761F8C28FE26}" type="slidenum">
              <a:rPr lang="en-CA" smtClean="0"/>
              <a:pPr/>
              <a:t>‹#›</a:t>
            </a:fld>
            <a:endParaRPr lang="en-CA"/>
          </a:p>
        </p:txBody>
      </p:sp>
      <p:sp>
        <p:nvSpPr>
          <p:cNvPr id="20" name="TextBox 19"/>
          <p:cNvSpPr txBox="1"/>
          <p:nvPr userDrawn="1"/>
        </p:nvSpPr>
        <p:spPr>
          <a:xfrm>
            <a:off x="12627509" y="7732498"/>
            <a:ext cx="1080120" cy="184666"/>
          </a:xfrm>
          <a:prstGeom prst="rect">
            <a:avLst/>
          </a:prstGeom>
          <a:noFill/>
        </p:spPr>
        <p:txBody>
          <a:bodyPr wrap="square" lIns="0" tIns="0" rIns="0" bIns="0" rtlCol="0" anchor="b" anchorCtr="0">
            <a:spAutoFit/>
          </a:bodyPr>
          <a:lstStyle/>
          <a:p>
            <a:pPr algn="r"/>
            <a:r>
              <a:rPr lang="fr-CA" sz="1200" b="1">
                <a:solidFill>
                  <a:schemeClr val="bg1"/>
                </a:solidFill>
              </a:rPr>
              <a:t>ispe.org</a:t>
            </a:r>
            <a:endParaRPr lang="en-CA" sz="1200" b="1">
              <a:solidFill>
                <a:schemeClr val="bg1"/>
              </a:solidFill>
            </a:endParaRPr>
          </a:p>
        </p:txBody>
      </p:sp>
      <p:cxnSp>
        <p:nvCxnSpPr>
          <p:cNvPr id="23" name="Straight Connector 22"/>
          <p:cNvCxnSpPr/>
          <p:nvPr userDrawn="1"/>
        </p:nvCxnSpPr>
        <p:spPr>
          <a:xfrm>
            <a:off x="13898323" y="7782633"/>
            <a:ext cx="0" cy="12801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400" y="7567350"/>
            <a:ext cx="1371600" cy="441198"/>
          </a:xfrm>
          <a:prstGeom prst="rect">
            <a:avLst/>
          </a:prstGeom>
        </p:spPr>
      </p:pic>
    </p:spTree>
    <p:extLst>
      <p:ext uri="{BB962C8B-B14F-4D97-AF65-F5344CB8AC3E}">
        <p14:creationId xmlns:p14="http://schemas.microsoft.com/office/powerpoint/2010/main" val="113764342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hyperlink" Target="http://crbweb2/offices/builders/marketing/Marketing%20Project%20Photos/Photos/ProjectPhotos/Bioport%20_Emergent%20BioSolutions/Bioport%20Supt%20Mike%20Doonan.jpg"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2.emf"/><Relationship Id="rId3" Type="http://schemas.openxmlformats.org/officeDocument/2006/relationships/image" Target="../media/image11.png"/><Relationship Id="rId21" Type="http://schemas.openxmlformats.org/officeDocument/2006/relationships/image" Target="../media/image54.png"/><Relationship Id="rId7" Type="http://schemas.openxmlformats.org/officeDocument/2006/relationships/image" Target="../media/image15.png"/><Relationship Id="rId12" Type="http://schemas.openxmlformats.org/officeDocument/2006/relationships/image" Target="../media/image47.png"/><Relationship Id="rId17" Type="http://schemas.openxmlformats.org/officeDocument/2006/relationships/image" Target="../media/image51.emf"/><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14.png"/><Relationship Id="rId5" Type="http://schemas.openxmlformats.org/officeDocument/2006/relationships/image" Target="../media/image42.png"/><Relationship Id="rId15" Type="http://schemas.openxmlformats.org/officeDocument/2006/relationships/image" Target="../media/image50.emf"/><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5.emf"/><Relationship Id="rId1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9.svg"/></Relationships>
</file>

<file path=ppt/slides/_rels/slide2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7.sv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FACILITY DESIGN 101</a:t>
            </a:r>
            <a:endParaRPr lang="en-CA" dirty="0"/>
          </a:p>
        </p:txBody>
      </p:sp>
      <p:sp>
        <p:nvSpPr>
          <p:cNvPr id="3" name="Subtitle 2"/>
          <p:cNvSpPr>
            <a:spLocks noGrp="1"/>
          </p:cNvSpPr>
          <p:nvPr>
            <p:ph type="subTitle" idx="1"/>
          </p:nvPr>
        </p:nvSpPr>
        <p:spPr>
          <a:xfrm>
            <a:off x="784670" y="6445377"/>
            <a:ext cx="6408738" cy="1224136"/>
          </a:xfrm>
        </p:spPr>
        <p:txBody>
          <a:bodyPr/>
          <a:lstStyle/>
          <a:p>
            <a:r>
              <a:rPr lang="fr-CA" dirty="0"/>
              <a:t>Stacy Sodomsky</a:t>
            </a:r>
          </a:p>
          <a:p>
            <a:r>
              <a:rPr lang="fr-CA" dirty="0"/>
              <a:t>Durham, North Carolina</a:t>
            </a:r>
          </a:p>
          <a:p>
            <a:r>
              <a:rPr lang="fr-CA" dirty="0"/>
              <a:t>March 10, 2020</a:t>
            </a:r>
            <a:endParaRPr lang="en-CA" dirty="0"/>
          </a:p>
        </p:txBody>
      </p:sp>
      <p:pic>
        <p:nvPicPr>
          <p:cNvPr id="5" name="Picture 4" descr="A sign in the dark&#10;&#10;Description automatically generated">
            <a:extLst>
              <a:ext uri="{FF2B5EF4-FFF2-40B4-BE49-F238E27FC236}">
                <a16:creationId xmlns:a16="http://schemas.microsoft.com/office/drawing/2014/main" id="{A62BAA96-421E-4299-9EC4-8A4481404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463" y="5554960"/>
            <a:ext cx="1147762" cy="678593"/>
          </a:xfrm>
          <a:prstGeom prst="rect">
            <a:avLst/>
          </a:prstGeom>
        </p:spPr>
      </p:pic>
    </p:spTree>
    <p:extLst>
      <p:ext uri="{BB962C8B-B14F-4D97-AF65-F5344CB8AC3E}">
        <p14:creationId xmlns:p14="http://schemas.microsoft.com/office/powerpoint/2010/main" val="141394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10</a:t>
            </a:fld>
            <a:endParaRPr lang="en-CA"/>
          </a:p>
        </p:txBody>
      </p:sp>
      <p:grpSp>
        <p:nvGrpSpPr>
          <p:cNvPr id="11" name="Group 10">
            <a:extLst>
              <a:ext uri="{FF2B5EF4-FFF2-40B4-BE49-F238E27FC236}">
                <a16:creationId xmlns:a16="http://schemas.microsoft.com/office/drawing/2014/main" id="{9DA30695-1D55-4B3D-A340-2636B37B6D56}"/>
              </a:ext>
            </a:extLst>
          </p:cNvPr>
          <p:cNvGrpSpPr/>
          <p:nvPr/>
        </p:nvGrpSpPr>
        <p:grpSpPr>
          <a:xfrm>
            <a:off x="774282" y="947040"/>
            <a:ext cx="2317998" cy="762000"/>
            <a:chOff x="2604" y="0"/>
            <a:chExt cx="2317998" cy="762000"/>
          </a:xfrm>
          <a:solidFill>
            <a:schemeClr val="accent4"/>
          </a:solidFill>
          <a:effectLst>
            <a:outerShdw blurRad="50800" dist="38100" dir="2700000" algn="tl" rotWithShape="0">
              <a:prstClr val="black">
                <a:alpha val="40000"/>
              </a:prstClr>
            </a:outerShdw>
          </a:effectLst>
        </p:grpSpPr>
        <p:sp>
          <p:nvSpPr>
            <p:cNvPr id="12" name="Arrow: Chevron 11">
              <a:extLst>
                <a:ext uri="{FF2B5EF4-FFF2-40B4-BE49-F238E27FC236}">
                  <a16:creationId xmlns:a16="http://schemas.microsoft.com/office/drawing/2014/main" id="{372524DC-9904-4B5E-896C-F49F9D0064F4}"/>
                </a:ext>
              </a:extLst>
            </p:cNvPr>
            <p:cNvSpPr/>
            <p:nvPr/>
          </p:nvSpPr>
          <p:spPr>
            <a:xfrm>
              <a:off x="2604" y="0"/>
              <a:ext cx="2317998" cy="762000"/>
            </a:xfrm>
            <a:prstGeom prst="chevron">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Arrow: Chevron 4">
              <a:extLst>
                <a:ext uri="{FF2B5EF4-FFF2-40B4-BE49-F238E27FC236}">
                  <a16:creationId xmlns:a16="http://schemas.microsoft.com/office/drawing/2014/main" id="{78212FE6-1552-43D8-BFE6-B66DE2E79333}"/>
                </a:ext>
              </a:extLst>
            </p:cNvPr>
            <p:cNvSpPr txBox="1"/>
            <p:nvPr/>
          </p:nvSpPr>
          <p:spPr>
            <a:xfrm>
              <a:off x="383604" y="0"/>
              <a:ext cx="1555998" cy="76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3200" b="1" kern="1200" dirty="0"/>
                <a:t>Build</a:t>
              </a:r>
            </a:p>
          </p:txBody>
        </p:sp>
      </p:grpSp>
      <p:cxnSp>
        <p:nvCxnSpPr>
          <p:cNvPr id="14" name="Straight Connector 13">
            <a:extLst>
              <a:ext uri="{FF2B5EF4-FFF2-40B4-BE49-F238E27FC236}">
                <a16:creationId xmlns:a16="http://schemas.microsoft.com/office/drawing/2014/main" id="{8B571124-D41E-4DE9-A447-014F88BD4E2B}"/>
              </a:ext>
            </a:extLst>
          </p:cNvPr>
          <p:cNvCxnSpPr>
            <a:cxnSpLocks/>
          </p:cNvCxnSpPr>
          <p:nvPr/>
        </p:nvCxnSpPr>
        <p:spPr>
          <a:xfrm flipV="1">
            <a:off x="3117214" y="1328040"/>
            <a:ext cx="11069864" cy="3126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FF5BBEA-F28A-486F-A3EA-D974164354CD}"/>
              </a:ext>
            </a:extLst>
          </p:cNvPr>
          <p:cNvSpPr/>
          <p:nvPr/>
        </p:nvSpPr>
        <p:spPr>
          <a:xfrm>
            <a:off x="14073557" y="1265638"/>
            <a:ext cx="123502" cy="124804"/>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rmcdonough\Documents\Presentations\Shire Prof Photos\render model pics vs actuals\100831 (27).jpg">
            <a:extLst>
              <a:ext uri="{FF2B5EF4-FFF2-40B4-BE49-F238E27FC236}">
                <a16:creationId xmlns:a16="http://schemas.microsoft.com/office/drawing/2014/main" id="{60852F79-DA69-44A6-8D39-C27BB1662A5B}"/>
              </a:ext>
            </a:extLst>
          </p:cNvPr>
          <p:cNvPicPr>
            <a:picLocks noChangeAspect="1" noChangeArrowheads="1"/>
          </p:cNvPicPr>
          <p:nvPr/>
        </p:nvPicPr>
        <p:blipFill>
          <a:blip r:embed="rId3" cstate="print"/>
          <a:srcRect/>
          <a:stretch>
            <a:fillRect/>
          </a:stretch>
        </p:blipFill>
        <p:spPr bwMode="auto">
          <a:xfrm>
            <a:off x="7704247" y="2020375"/>
            <a:ext cx="6629400" cy="4416693"/>
          </a:xfrm>
          <a:prstGeom prst="rect">
            <a:avLst/>
          </a:prstGeom>
          <a:ln>
            <a:noFill/>
          </a:ln>
          <a:effectLst>
            <a:outerShdw blurRad="50800" dist="38100" dir="2700000" algn="tl" rotWithShape="0">
              <a:prstClr val="black">
                <a:alpha val="40000"/>
              </a:prstClr>
            </a:outerShdw>
          </a:effectLst>
        </p:spPr>
      </p:pic>
      <p:pic>
        <p:nvPicPr>
          <p:cNvPr id="19" name="Picture 3" descr="C:\Users\rmcdonough\Documents\Presentations\Shire Prof Photos\render model pics vs actuals\100831 27.jpg">
            <a:extLst>
              <a:ext uri="{FF2B5EF4-FFF2-40B4-BE49-F238E27FC236}">
                <a16:creationId xmlns:a16="http://schemas.microsoft.com/office/drawing/2014/main" id="{9055768E-32A7-443C-A8A0-655654E4EE52}"/>
              </a:ext>
            </a:extLst>
          </p:cNvPr>
          <p:cNvPicPr>
            <a:picLocks noChangeAspect="1" noChangeArrowheads="1"/>
          </p:cNvPicPr>
          <p:nvPr/>
        </p:nvPicPr>
        <p:blipFill>
          <a:blip r:embed="rId4" cstate="print"/>
          <a:srcRect/>
          <a:stretch>
            <a:fillRect/>
          </a:stretch>
        </p:blipFill>
        <p:spPr bwMode="auto">
          <a:xfrm>
            <a:off x="745085" y="2020375"/>
            <a:ext cx="6629400" cy="4419600"/>
          </a:xfrm>
          <a:prstGeom prst="rect">
            <a:avLst/>
          </a:prstGeom>
          <a:ln>
            <a:no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42644B3A-1C7D-48CC-A354-696AB653B49D}"/>
              </a:ext>
            </a:extLst>
          </p:cNvPr>
          <p:cNvSpPr/>
          <p:nvPr/>
        </p:nvSpPr>
        <p:spPr>
          <a:xfrm>
            <a:off x="6384822" y="4879026"/>
            <a:ext cx="2309088" cy="2309088"/>
          </a:xfrm>
          <a:prstGeom prst="ellipse">
            <a:avLst/>
          </a:prstGeom>
          <a:blipFill rotWithShape="0">
            <a:blip r:embed="rId5"/>
            <a:stretch>
              <a:fillRect/>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06848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11</a:t>
            </a:fld>
            <a:endParaRPr lang="en-CA"/>
          </a:p>
        </p:txBody>
      </p:sp>
      <p:cxnSp>
        <p:nvCxnSpPr>
          <p:cNvPr id="22" name="Straight Connector 21">
            <a:extLst>
              <a:ext uri="{FF2B5EF4-FFF2-40B4-BE49-F238E27FC236}">
                <a16:creationId xmlns:a16="http://schemas.microsoft.com/office/drawing/2014/main" id="{182097FD-2C87-492D-AAE5-91E58B7E968E}"/>
              </a:ext>
            </a:extLst>
          </p:cNvPr>
          <p:cNvCxnSpPr>
            <a:cxnSpLocks/>
          </p:cNvCxnSpPr>
          <p:nvPr/>
        </p:nvCxnSpPr>
        <p:spPr>
          <a:xfrm flipV="1">
            <a:off x="3117214" y="1328040"/>
            <a:ext cx="11069864" cy="3126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3622753-B96F-49E8-9375-8819F09A899B}"/>
              </a:ext>
            </a:extLst>
          </p:cNvPr>
          <p:cNvSpPr/>
          <p:nvPr/>
        </p:nvSpPr>
        <p:spPr>
          <a:xfrm>
            <a:off x="14073557" y="1265638"/>
            <a:ext cx="123502" cy="12480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E525A8F2-9163-481F-B504-838745F5523D}"/>
              </a:ext>
            </a:extLst>
          </p:cNvPr>
          <p:cNvGrpSpPr/>
          <p:nvPr/>
        </p:nvGrpSpPr>
        <p:grpSpPr>
          <a:xfrm>
            <a:off x="774282" y="947040"/>
            <a:ext cx="4092646" cy="762000"/>
            <a:chOff x="2604" y="0"/>
            <a:chExt cx="2317998" cy="762000"/>
          </a:xfrm>
          <a:solidFill>
            <a:srgbClr val="C00000"/>
          </a:solidFill>
          <a:effectLst>
            <a:outerShdw blurRad="50800" dist="38100" dir="2700000" algn="tl" rotWithShape="0">
              <a:prstClr val="black">
                <a:alpha val="40000"/>
              </a:prstClr>
            </a:outerShdw>
          </a:effectLst>
        </p:grpSpPr>
        <p:sp>
          <p:nvSpPr>
            <p:cNvPr id="20" name="Arrow: Chevron 19">
              <a:extLst>
                <a:ext uri="{FF2B5EF4-FFF2-40B4-BE49-F238E27FC236}">
                  <a16:creationId xmlns:a16="http://schemas.microsoft.com/office/drawing/2014/main" id="{2D6D28A6-585C-4E90-AC58-E7C89F5A8A24}"/>
                </a:ext>
              </a:extLst>
            </p:cNvPr>
            <p:cNvSpPr/>
            <p:nvPr/>
          </p:nvSpPr>
          <p:spPr>
            <a:xfrm>
              <a:off x="2604" y="0"/>
              <a:ext cx="2317998" cy="762000"/>
            </a:xfrm>
            <a:prstGeom prst="chevron">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Arrow: Chevron 4">
              <a:extLst>
                <a:ext uri="{FF2B5EF4-FFF2-40B4-BE49-F238E27FC236}">
                  <a16:creationId xmlns:a16="http://schemas.microsoft.com/office/drawing/2014/main" id="{91386344-5A0B-42E4-ADFC-12486308CCBA}"/>
                </a:ext>
              </a:extLst>
            </p:cNvPr>
            <p:cNvSpPr txBox="1"/>
            <p:nvPr/>
          </p:nvSpPr>
          <p:spPr>
            <a:xfrm>
              <a:off x="383604" y="0"/>
              <a:ext cx="1555998" cy="76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3200" b="1" kern="1200" dirty="0"/>
                <a:t>Commission</a:t>
              </a:r>
            </a:p>
          </p:txBody>
        </p:sp>
      </p:grpSp>
      <p:pic>
        <p:nvPicPr>
          <p:cNvPr id="11" name="Picture 4" descr="http://crbweb2/offices/builders/marketing/Marketing%20Project%20Photos/Photos/ProjectPhotos/ISIS_08/Dec_12.08/IMG_0171.JPG">
            <a:extLst>
              <a:ext uri="{FF2B5EF4-FFF2-40B4-BE49-F238E27FC236}">
                <a16:creationId xmlns:a16="http://schemas.microsoft.com/office/drawing/2014/main" id="{4157469B-C1EC-4A10-9536-4BEDB8E38DD8}"/>
              </a:ext>
            </a:extLst>
          </p:cNvPr>
          <p:cNvPicPr>
            <a:picLocks noChangeAspect="1" noChangeArrowheads="1"/>
          </p:cNvPicPr>
          <p:nvPr/>
        </p:nvPicPr>
        <p:blipFill>
          <a:blip r:embed="rId3" cstate="print"/>
          <a:srcRect/>
          <a:stretch>
            <a:fillRect/>
          </a:stretch>
        </p:blipFill>
        <p:spPr bwMode="auto">
          <a:xfrm>
            <a:off x="9107690" y="2581498"/>
            <a:ext cx="4683999" cy="3514233"/>
          </a:xfrm>
          <a:prstGeom prst="rect">
            <a:avLst/>
          </a:prstGeom>
          <a:ln>
            <a:noFill/>
          </a:ln>
          <a:effectLst>
            <a:outerShdw blurRad="50800" dist="38100" dir="2700000" algn="tl" rotWithShape="0">
              <a:prstClr val="black">
                <a:alpha val="40000"/>
              </a:prstClr>
            </a:outerShdw>
          </a:effectLst>
        </p:spPr>
      </p:pic>
      <p:pic>
        <p:nvPicPr>
          <p:cNvPr id="12" name="Content Placeholder 9" descr="DSCF6826_Rick Penksa.jpg">
            <a:extLst>
              <a:ext uri="{FF2B5EF4-FFF2-40B4-BE49-F238E27FC236}">
                <a16:creationId xmlns:a16="http://schemas.microsoft.com/office/drawing/2014/main" id="{99BB3926-BA2F-49DD-8F52-634C70D6B046}"/>
              </a:ext>
            </a:extLst>
          </p:cNvPr>
          <p:cNvPicPr>
            <a:picLocks noChangeAspect="1"/>
          </p:cNvPicPr>
          <p:nvPr/>
        </p:nvPicPr>
        <p:blipFill>
          <a:blip r:embed="rId4" cstate="print"/>
          <a:stretch>
            <a:fillRect/>
          </a:stretch>
        </p:blipFill>
        <p:spPr>
          <a:xfrm>
            <a:off x="6066438" y="2465884"/>
            <a:ext cx="2497524" cy="3733800"/>
          </a:xfrm>
          <a:prstGeom prst="rect">
            <a:avLst/>
          </a:prstGeom>
          <a:ln>
            <a:noFill/>
          </a:ln>
          <a:effectLst>
            <a:outerShdw blurRad="50800" dist="38100" dir="2700000" algn="tl" rotWithShape="0">
              <a:prstClr val="black">
                <a:alpha val="40000"/>
              </a:prstClr>
            </a:outerShdw>
          </a:effectLst>
        </p:spPr>
      </p:pic>
      <p:pic>
        <p:nvPicPr>
          <p:cNvPr id="13" name="Picture 6" descr="Picture">
            <a:hlinkClick r:id="rId5"/>
            <a:extLst>
              <a:ext uri="{FF2B5EF4-FFF2-40B4-BE49-F238E27FC236}">
                <a16:creationId xmlns:a16="http://schemas.microsoft.com/office/drawing/2014/main" id="{0FA097E3-2A8D-474E-BF55-BD283C2C3E3A}"/>
              </a:ext>
            </a:extLst>
          </p:cNvPr>
          <p:cNvPicPr>
            <a:picLocks noChangeAspect="1" noChangeArrowheads="1"/>
          </p:cNvPicPr>
          <p:nvPr/>
        </p:nvPicPr>
        <p:blipFill>
          <a:blip r:embed="rId6" cstate="print"/>
          <a:srcRect/>
          <a:stretch>
            <a:fillRect/>
          </a:stretch>
        </p:blipFill>
        <p:spPr bwMode="auto">
          <a:xfrm>
            <a:off x="806496" y="2674740"/>
            <a:ext cx="4716214" cy="331608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009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00FF7BE-12AC-43B3-A7D6-0C06BD2B1F43}"/>
              </a:ext>
            </a:extLst>
          </p:cNvPr>
          <p:cNvSpPr/>
          <p:nvPr/>
        </p:nvSpPr>
        <p:spPr>
          <a:xfrm>
            <a:off x="0" y="2250993"/>
            <a:ext cx="14630400" cy="407098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12</a:t>
            </a:fld>
            <a:endParaRPr lang="en-CA"/>
          </a:p>
        </p:txBody>
      </p:sp>
      <p:grpSp>
        <p:nvGrpSpPr>
          <p:cNvPr id="9" name="Group 8">
            <a:extLst>
              <a:ext uri="{FF2B5EF4-FFF2-40B4-BE49-F238E27FC236}">
                <a16:creationId xmlns:a16="http://schemas.microsoft.com/office/drawing/2014/main" id="{417A67C5-2571-478C-8B95-B3D809909935}"/>
              </a:ext>
            </a:extLst>
          </p:cNvPr>
          <p:cNvGrpSpPr/>
          <p:nvPr/>
        </p:nvGrpSpPr>
        <p:grpSpPr>
          <a:xfrm>
            <a:off x="774282" y="947040"/>
            <a:ext cx="2724494" cy="762000"/>
            <a:chOff x="2604" y="0"/>
            <a:chExt cx="2317998" cy="762000"/>
          </a:xfrm>
          <a:solidFill>
            <a:schemeClr val="accent4"/>
          </a:solidFill>
          <a:effectLst>
            <a:outerShdw blurRad="50800" dist="38100" dir="2700000" algn="tl" rotWithShape="0">
              <a:prstClr val="black">
                <a:alpha val="40000"/>
              </a:prstClr>
            </a:outerShdw>
          </a:effectLst>
        </p:grpSpPr>
        <p:sp>
          <p:nvSpPr>
            <p:cNvPr id="10" name="Arrow: Chevron 9">
              <a:extLst>
                <a:ext uri="{FF2B5EF4-FFF2-40B4-BE49-F238E27FC236}">
                  <a16:creationId xmlns:a16="http://schemas.microsoft.com/office/drawing/2014/main" id="{D2142BF7-4F29-436C-8F6F-2A6704970714}"/>
                </a:ext>
              </a:extLst>
            </p:cNvPr>
            <p:cNvSpPr/>
            <p:nvPr/>
          </p:nvSpPr>
          <p:spPr>
            <a:xfrm>
              <a:off x="2604" y="0"/>
              <a:ext cx="2317998" cy="762000"/>
            </a:xfrm>
            <a:prstGeom prst="chevron">
              <a:avLst/>
            </a:prstGeom>
            <a:solidFill>
              <a:schemeClr val="accent6"/>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Arrow: Chevron 4">
              <a:extLst>
                <a:ext uri="{FF2B5EF4-FFF2-40B4-BE49-F238E27FC236}">
                  <a16:creationId xmlns:a16="http://schemas.microsoft.com/office/drawing/2014/main" id="{3514B6B0-4BBE-49A4-9C77-B32C45D2A9B2}"/>
                </a:ext>
              </a:extLst>
            </p:cNvPr>
            <p:cNvSpPr txBox="1"/>
            <p:nvPr/>
          </p:nvSpPr>
          <p:spPr>
            <a:xfrm>
              <a:off x="383604" y="0"/>
              <a:ext cx="1555998" cy="76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3200" b="1" kern="1200" dirty="0"/>
                <a:t>Improve</a:t>
              </a:r>
            </a:p>
          </p:txBody>
        </p:sp>
      </p:grpSp>
      <p:cxnSp>
        <p:nvCxnSpPr>
          <p:cNvPr id="12" name="Straight Connector 11">
            <a:extLst>
              <a:ext uri="{FF2B5EF4-FFF2-40B4-BE49-F238E27FC236}">
                <a16:creationId xmlns:a16="http://schemas.microsoft.com/office/drawing/2014/main" id="{A4444E12-2043-4ACF-9835-F70C6D25FC13}"/>
              </a:ext>
            </a:extLst>
          </p:cNvPr>
          <p:cNvCxnSpPr>
            <a:cxnSpLocks/>
            <a:endCxn id="13" idx="5"/>
          </p:cNvCxnSpPr>
          <p:nvPr/>
        </p:nvCxnSpPr>
        <p:spPr>
          <a:xfrm>
            <a:off x="3117214" y="1359308"/>
            <a:ext cx="11061759" cy="1285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E410DD7-BEF9-4A0D-818D-54EF39BE3CDD}"/>
              </a:ext>
            </a:extLst>
          </p:cNvPr>
          <p:cNvSpPr/>
          <p:nvPr/>
        </p:nvSpPr>
        <p:spPr>
          <a:xfrm>
            <a:off x="14073557" y="1265638"/>
            <a:ext cx="123502" cy="124804"/>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3">
            <a:extLst>
              <a:ext uri="{FF2B5EF4-FFF2-40B4-BE49-F238E27FC236}">
                <a16:creationId xmlns:a16="http://schemas.microsoft.com/office/drawing/2014/main" id="{5A5802EC-85FD-47E0-AF3B-0C763D1E4E5A}"/>
              </a:ext>
            </a:extLst>
          </p:cNvPr>
          <p:cNvPicPr>
            <a:picLocks noChangeAspect="1" noChangeArrowheads="1"/>
          </p:cNvPicPr>
          <p:nvPr/>
        </p:nvPicPr>
        <p:blipFill>
          <a:blip r:embed="rId3" cstate="print"/>
          <a:srcRect l="2063" t="12134" r="7137" b="6392"/>
          <a:stretch>
            <a:fillRect/>
          </a:stretch>
        </p:blipFill>
        <p:spPr>
          <a:xfrm>
            <a:off x="5089702" y="1784433"/>
            <a:ext cx="4450996" cy="3018203"/>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3">
            <a:extLst>
              <a:ext uri="{FF2B5EF4-FFF2-40B4-BE49-F238E27FC236}">
                <a16:creationId xmlns:a16="http://schemas.microsoft.com/office/drawing/2014/main" id="{5B3D5849-7BD9-4019-98D3-F80E203228E2}"/>
              </a:ext>
            </a:extLst>
          </p:cNvPr>
          <p:cNvPicPr>
            <a:picLocks noChangeAspect="1" noChangeArrowheads="1"/>
          </p:cNvPicPr>
          <p:nvPr/>
        </p:nvPicPr>
        <p:blipFill>
          <a:blip r:embed="rId4" cstate="print"/>
          <a:srcRect l="4857" t="26540" r="7143" b="8553"/>
          <a:stretch>
            <a:fillRect/>
          </a:stretch>
        </p:blipFill>
        <p:spPr bwMode="auto">
          <a:xfrm>
            <a:off x="9742958" y="1987631"/>
            <a:ext cx="4556965" cy="28139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6" name="Picture 3">
            <a:extLst>
              <a:ext uri="{FF2B5EF4-FFF2-40B4-BE49-F238E27FC236}">
                <a16:creationId xmlns:a16="http://schemas.microsoft.com/office/drawing/2014/main" id="{43C4E228-BE50-48E4-89A9-D2C1915E74D2}"/>
              </a:ext>
            </a:extLst>
          </p:cNvPr>
          <p:cNvPicPr>
            <a:picLocks noChangeAspect="1" noChangeArrowheads="1"/>
          </p:cNvPicPr>
          <p:nvPr/>
        </p:nvPicPr>
        <p:blipFill>
          <a:blip r:embed="rId5" cstate="print"/>
          <a:srcRect l="13429" t="18719" r="5428" b="38794"/>
          <a:stretch>
            <a:fillRect/>
          </a:stretch>
        </p:blipFill>
        <p:spPr bwMode="auto">
          <a:xfrm>
            <a:off x="5803032" y="4998329"/>
            <a:ext cx="6547078" cy="216605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7" name="Content Placeholder 1">
            <a:extLst>
              <a:ext uri="{FF2B5EF4-FFF2-40B4-BE49-F238E27FC236}">
                <a16:creationId xmlns:a16="http://schemas.microsoft.com/office/drawing/2014/main" id="{202288C3-C524-44D2-841B-126D45F36C51}"/>
              </a:ext>
            </a:extLst>
          </p:cNvPr>
          <p:cNvSpPr>
            <a:spLocks noGrp="1"/>
          </p:cNvSpPr>
          <p:nvPr>
            <p:ph idx="1"/>
          </p:nvPr>
        </p:nvSpPr>
        <p:spPr>
          <a:xfrm>
            <a:off x="838732" y="2738815"/>
            <a:ext cx="4556964" cy="3095339"/>
          </a:xfrm>
        </p:spPr>
        <p:txBody>
          <a:bodyPr/>
          <a:lstStyle/>
          <a:p>
            <a:pPr lvl="2">
              <a:buClr>
                <a:schemeClr val="tx1"/>
              </a:buClr>
              <a:buFont typeface="Arial" panose="020B0604020202020204" pitchFamily="34" charset="0"/>
              <a:buChar char="•"/>
            </a:pPr>
            <a:r>
              <a:rPr lang="en-CA" sz="2400" dirty="0"/>
              <a:t>Process evaluation</a:t>
            </a:r>
          </a:p>
          <a:p>
            <a:pPr lvl="2">
              <a:buClr>
                <a:schemeClr val="tx1"/>
              </a:buClr>
              <a:buFont typeface="Arial" panose="020B0604020202020204" pitchFamily="34" charset="0"/>
              <a:buChar char="•"/>
            </a:pPr>
            <a:r>
              <a:rPr lang="en-CA" sz="2400" dirty="0"/>
              <a:t>Risk assessment</a:t>
            </a:r>
          </a:p>
          <a:p>
            <a:pPr lvl="2">
              <a:buClr>
                <a:schemeClr val="tx1"/>
              </a:buClr>
              <a:buFont typeface="Arial" panose="020B0604020202020204" pitchFamily="34" charset="0"/>
              <a:buChar char="•"/>
            </a:pPr>
            <a:r>
              <a:rPr lang="en-CA" sz="2400" dirty="0"/>
              <a:t>Process modeling</a:t>
            </a:r>
          </a:p>
          <a:p>
            <a:pPr lvl="2">
              <a:buClr>
                <a:schemeClr val="tx1"/>
              </a:buClr>
              <a:buFont typeface="Arial" panose="020B0604020202020204" pitchFamily="34" charset="0"/>
              <a:buChar char="•"/>
            </a:pPr>
            <a:r>
              <a:rPr lang="en-CA" sz="2400" dirty="0"/>
              <a:t>De-bottlenecking</a:t>
            </a:r>
          </a:p>
          <a:p>
            <a:pPr lvl="2">
              <a:buClr>
                <a:schemeClr val="tx1"/>
              </a:buClr>
              <a:buFont typeface="Arial" panose="020B0604020202020204" pitchFamily="34" charset="0"/>
              <a:buChar char="•"/>
            </a:pPr>
            <a:r>
              <a:rPr lang="en-CA" sz="2400" dirty="0"/>
              <a:t>Cost of goods optimization</a:t>
            </a:r>
          </a:p>
          <a:p>
            <a:pPr lvl="2">
              <a:buClr>
                <a:schemeClr val="tx1"/>
              </a:buClr>
              <a:buFont typeface="Arial" panose="020B0604020202020204" pitchFamily="34" charset="0"/>
              <a:buChar char="•"/>
            </a:pPr>
            <a:r>
              <a:rPr lang="en-CA" sz="2400" dirty="0"/>
              <a:t>Lessons Learned</a:t>
            </a:r>
          </a:p>
        </p:txBody>
      </p:sp>
    </p:spTree>
    <p:extLst>
      <p:ext uri="{BB962C8B-B14F-4D97-AF65-F5344CB8AC3E}">
        <p14:creationId xmlns:p14="http://schemas.microsoft.com/office/powerpoint/2010/main" val="55058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253639"/>
            <a:ext cx="7768951" cy="1765300"/>
          </a:xfrm>
          <a:effectLst>
            <a:outerShdw blurRad="50800" dist="38100" dir="2700000" algn="tl" rotWithShape="0">
              <a:prstClr val="black">
                <a:alpha val="40000"/>
              </a:prstClr>
            </a:outerShdw>
          </a:effectLst>
        </p:spPr>
        <p:txBody>
          <a:bodyPr/>
          <a:lstStyle/>
          <a:p>
            <a:r>
              <a:rPr lang="fr-CA" sz="5400" dirty="0"/>
              <a:t>3. </a:t>
            </a:r>
            <a:r>
              <a:rPr lang="fr-CA" dirty="0"/>
              <a:t>KEY DESIGN CRITERIA</a:t>
            </a:r>
            <a:endParaRPr lang="en-CA" dirty="0"/>
          </a:p>
        </p:txBody>
      </p:sp>
      <p:pic>
        <p:nvPicPr>
          <p:cNvPr id="4" name="Graphic 3" descr="Key">
            <a:extLst>
              <a:ext uri="{FF2B5EF4-FFF2-40B4-BE49-F238E27FC236}">
                <a16:creationId xmlns:a16="http://schemas.microsoft.com/office/drawing/2014/main" id="{04ED13D4-D9D9-467D-AF14-3FF16AFE5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224" y="3200400"/>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168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14</a:t>
            </a:fld>
            <a:endParaRPr lang="en-CA"/>
          </a:p>
        </p:txBody>
      </p:sp>
      <p:pic>
        <p:nvPicPr>
          <p:cNvPr id="6" name="Picture 5" descr="A picture containing indoor, table, chair, building&#10;&#10;Description automatically generated">
            <a:extLst>
              <a:ext uri="{FF2B5EF4-FFF2-40B4-BE49-F238E27FC236}">
                <a16:creationId xmlns:a16="http://schemas.microsoft.com/office/drawing/2014/main" id="{3B1C822A-8BE2-40D6-8E28-B5227C5E1D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192" b="5121"/>
          <a:stretch/>
        </p:blipFill>
        <p:spPr>
          <a:xfrm>
            <a:off x="0" y="0"/>
            <a:ext cx="14630400" cy="7427168"/>
          </a:xfrm>
          <a:prstGeom prst="rect">
            <a:avLst/>
          </a:prstGeom>
        </p:spPr>
      </p:pic>
    </p:spTree>
    <p:extLst>
      <p:ext uri="{BB962C8B-B14F-4D97-AF65-F5344CB8AC3E}">
        <p14:creationId xmlns:p14="http://schemas.microsoft.com/office/powerpoint/2010/main" val="3129229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15</a:t>
            </a:fld>
            <a:endParaRPr lang="en-CA"/>
          </a:p>
        </p:txBody>
      </p:sp>
      <p:sp>
        <p:nvSpPr>
          <p:cNvPr id="250" name="Rectangle 249">
            <a:extLst>
              <a:ext uri="{FF2B5EF4-FFF2-40B4-BE49-F238E27FC236}">
                <a16:creationId xmlns:a16="http://schemas.microsoft.com/office/drawing/2014/main" id="{85044319-C5BC-4170-803C-B5C233297042}"/>
              </a:ext>
            </a:extLst>
          </p:cNvPr>
          <p:cNvSpPr/>
          <p:nvPr/>
        </p:nvSpPr>
        <p:spPr>
          <a:xfrm>
            <a:off x="0" y="1285421"/>
            <a:ext cx="14609204" cy="5658758"/>
          </a:xfrm>
          <a:prstGeom prst="rect">
            <a:avLst/>
          </a:prstGeom>
          <a:solidFill>
            <a:srgbClr val="C4C4C4">
              <a:lumMod val="40000"/>
              <a:lumOff val="60000"/>
            </a:srgbClr>
          </a:solidFill>
          <a:ln w="12700" cap="flat" cmpd="sng" algn="ctr">
            <a:solidFill>
              <a:schemeClr val="bg1">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solidFill>
                <a:srgbClr val="FFFFFF"/>
              </a:solidFill>
              <a:effectLst/>
              <a:uLnTx/>
              <a:uFillTx/>
              <a:latin typeface="Arial"/>
              <a:ea typeface="+mn-ea"/>
              <a:cs typeface="+mn-cs"/>
            </a:endParaRPr>
          </a:p>
        </p:txBody>
      </p:sp>
      <p:sp>
        <p:nvSpPr>
          <p:cNvPr id="251" name="TextBox 250">
            <a:extLst>
              <a:ext uri="{FF2B5EF4-FFF2-40B4-BE49-F238E27FC236}">
                <a16:creationId xmlns:a16="http://schemas.microsoft.com/office/drawing/2014/main" id="{77BA7D2E-B00A-4A2C-A21F-13F4EC67F2E9}"/>
              </a:ext>
            </a:extLst>
          </p:cNvPr>
          <p:cNvSpPr txBox="1"/>
          <p:nvPr/>
        </p:nvSpPr>
        <p:spPr>
          <a:xfrm>
            <a:off x="1988205" y="1704362"/>
            <a:ext cx="1332056" cy="492443"/>
          </a:xfrm>
          <a:prstGeom prst="rect">
            <a:avLst/>
          </a:prstGeom>
          <a:noFill/>
        </p:spPr>
        <p:txBody>
          <a:bodyPr wrap="square" rtlCol="0">
            <a:spAutoFit/>
          </a:bodyPr>
          <a:lstStyle/>
          <a:p>
            <a:pPr algn="ctr" defTabSz="914400"/>
            <a:r>
              <a:rPr lang="en-US" sz="2400" b="1" dirty="0">
                <a:solidFill>
                  <a:srgbClr val="1C355E"/>
                </a:solidFill>
                <a:cs typeface="Arial" panose="020B0604020202020204" pitchFamily="34" charset="0"/>
              </a:rPr>
              <a:t>mAb</a:t>
            </a:r>
            <a:r>
              <a:rPr lang="en-US" sz="2600" dirty="0">
                <a:solidFill>
                  <a:srgbClr val="1C355E"/>
                </a:solidFill>
                <a:cs typeface="Arial" panose="020B0604020202020204" pitchFamily="34" charset="0"/>
              </a:rPr>
              <a:t> </a:t>
            </a:r>
          </a:p>
        </p:txBody>
      </p:sp>
      <p:sp>
        <p:nvSpPr>
          <p:cNvPr id="252" name="TextBox 251">
            <a:extLst>
              <a:ext uri="{FF2B5EF4-FFF2-40B4-BE49-F238E27FC236}">
                <a16:creationId xmlns:a16="http://schemas.microsoft.com/office/drawing/2014/main" id="{1BC84F26-6DAF-4C4C-98B8-A3AD4D68FD45}"/>
              </a:ext>
            </a:extLst>
          </p:cNvPr>
          <p:cNvSpPr txBox="1"/>
          <p:nvPr/>
        </p:nvSpPr>
        <p:spPr>
          <a:xfrm>
            <a:off x="1988206" y="2257433"/>
            <a:ext cx="1332054" cy="307777"/>
          </a:xfrm>
          <a:prstGeom prst="rect">
            <a:avLst/>
          </a:prstGeom>
          <a:noFill/>
        </p:spPr>
        <p:txBody>
          <a:bodyPr wrap="square" rtlCol="0">
            <a:spAutoFit/>
          </a:bodyPr>
          <a:lstStyle/>
          <a:p>
            <a:pPr algn="ctr" defTabSz="914400"/>
            <a:r>
              <a:rPr lang="en-US" sz="1400" dirty="0">
                <a:solidFill>
                  <a:srgbClr val="1C355E"/>
                </a:solidFill>
                <a:cs typeface="Arial" panose="020B0604020202020204" pitchFamily="34" charset="0"/>
              </a:rPr>
              <a:t>Up to 20,000L</a:t>
            </a:r>
          </a:p>
        </p:txBody>
      </p:sp>
      <p:sp>
        <p:nvSpPr>
          <p:cNvPr id="253" name="TextBox 252">
            <a:extLst>
              <a:ext uri="{FF2B5EF4-FFF2-40B4-BE49-F238E27FC236}">
                <a16:creationId xmlns:a16="http://schemas.microsoft.com/office/drawing/2014/main" id="{04F30968-99A1-4C62-902D-47D1280DFCDF}"/>
              </a:ext>
            </a:extLst>
          </p:cNvPr>
          <p:cNvSpPr txBox="1"/>
          <p:nvPr/>
        </p:nvSpPr>
        <p:spPr>
          <a:xfrm>
            <a:off x="1982469" y="4298243"/>
            <a:ext cx="1332054" cy="307777"/>
          </a:xfrm>
          <a:prstGeom prst="rect">
            <a:avLst/>
          </a:prstGeom>
          <a:noFill/>
        </p:spPr>
        <p:txBody>
          <a:bodyPr wrap="square" rtlCol="0">
            <a:spAutoFit/>
          </a:bodyPr>
          <a:lstStyle/>
          <a:p>
            <a:pPr algn="ctr" defTabSz="914400"/>
            <a:r>
              <a:rPr lang="en-US" sz="1400" dirty="0">
                <a:solidFill>
                  <a:srgbClr val="1C355E"/>
                </a:solidFill>
                <a:cs typeface="Arial" panose="020B0604020202020204" pitchFamily="34" charset="0"/>
              </a:rPr>
              <a:t>200L – 2,000L</a:t>
            </a:r>
          </a:p>
        </p:txBody>
      </p:sp>
      <p:sp>
        <p:nvSpPr>
          <p:cNvPr id="254" name="TextBox 253">
            <a:extLst>
              <a:ext uri="{FF2B5EF4-FFF2-40B4-BE49-F238E27FC236}">
                <a16:creationId xmlns:a16="http://schemas.microsoft.com/office/drawing/2014/main" id="{13EF98AB-28D7-4F18-A0C2-2D57A28C4D63}"/>
              </a:ext>
            </a:extLst>
          </p:cNvPr>
          <p:cNvSpPr txBox="1"/>
          <p:nvPr/>
        </p:nvSpPr>
        <p:spPr>
          <a:xfrm>
            <a:off x="1991113" y="3430899"/>
            <a:ext cx="1225713" cy="830997"/>
          </a:xfrm>
          <a:prstGeom prst="rect">
            <a:avLst/>
          </a:prstGeom>
          <a:noFill/>
        </p:spPr>
        <p:txBody>
          <a:bodyPr wrap="square" rtlCol="0">
            <a:spAutoFit/>
          </a:bodyPr>
          <a:lstStyle/>
          <a:p>
            <a:pPr algn="ctr" defTabSz="914400"/>
            <a:r>
              <a:rPr lang="en-US" sz="2400" b="1" dirty="0">
                <a:solidFill>
                  <a:srgbClr val="1C355E"/>
                </a:solidFill>
                <a:cs typeface="Arial" panose="020B0604020202020204" pitchFamily="34" charset="0"/>
              </a:rPr>
              <a:t>Viral Vector</a:t>
            </a:r>
          </a:p>
        </p:txBody>
      </p:sp>
      <p:sp>
        <p:nvSpPr>
          <p:cNvPr id="255" name="TextBox 254">
            <a:extLst>
              <a:ext uri="{FF2B5EF4-FFF2-40B4-BE49-F238E27FC236}">
                <a16:creationId xmlns:a16="http://schemas.microsoft.com/office/drawing/2014/main" id="{E27F204F-0D2E-4099-9BAD-D2DFDD83D46C}"/>
              </a:ext>
            </a:extLst>
          </p:cNvPr>
          <p:cNvSpPr txBox="1"/>
          <p:nvPr/>
        </p:nvSpPr>
        <p:spPr>
          <a:xfrm>
            <a:off x="1617468" y="5202030"/>
            <a:ext cx="2109161" cy="830997"/>
          </a:xfrm>
          <a:prstGeom prst="rect">
            <a:avLst/>
          </a:prstGeom>
          <a:noFill/>
        </p:spPr>
        <p:txBody>
          <a:bodyPr wrap="square" rtlCol="0">
            <a:spAutoFit/>
          </a:bodyPr>
          <a:lstStyle/>
          <a:p>
            <a:pPr algn="ctr" defTabSz="914400"/>
            <a:r>
              <a:rPr lang="en-US" sz="2400" b="1" dirty="0">
                <a:solidFill>
                  <a:srgbClr val="1C355E"/>
                </a:solidFill>
                <a:cs typeface="Arial" panose="020B0604020202020204" pitchFamily="34" charset="0"/>
              </a:rPr>
              <a:t>Allogeneic</a:t>
            </a:r>
          </a:p>
          <a:p>
            <a:pPr algn="ctr" defTabSz="914400"/>
            <a:r>
              <a:rPr lang="en-US" sz="2400" b="1" dirty="0">
                <a:solidFill>
                  <a:srgbClr val="1C355E"/>
                </a:solidFill>
                <a:cs typeface="Arial" panose="020B0604020202020204" pitchFamily="34" charset="0"/>
              </a:rPr>
              <a:t>Cell Therapy</a:t>
            </a:r>
          </a:p>
        </p:txBody>
      </p:sp>
      <p:sp>
        <p:nvSpPr>
          <p:cNvPr id="256" name="TextBox 255">
            <a:extLst>
              <a:ext uri="{FF2B5EF4-FFF2-40B4-BE49-F238E27FC236}">
                <a16:creationId xmlns:a16="http://schemas.microsoft.com/office/drawing/2014/main" id="{3D058EF4-2FF6-4FBF-92E8-6980D227220E}"/>
              </a:ext>
            </a:extLst>
          </p:cNvPr>
          <p:cNvSpPr txBox="1"/>
          <p:nvPr/>
        </p:nvSpPr>
        <p:spPr>
          <a:xfrm>
            <a:off x="1982469" y="6079280"/>
            <a:ext cx="1482490" cy="307777"/>
          </a:xfrm>
          <a:prstGeom prst="rect">
            <a:avLst/>
          </a:prstGeom>
          <a:noFill/>
        </p:spPr>
        <p:txBody>
          <a:bodyPr wrap="square" rtlCol="0">
            <a:spAutoFit/>
          </a:bodyPr>
          <a:lstStyle/>
          <a:p>
            <a:pPr algn="ctr" defTabSz="914400"/>
            <a:r>
              <a:rPr lang="en-US" sz="1400" dirty="0">
                <a:solidFill>
                  <a:srgbClr val="1C355E"/>
                </a:solidFill>
                <a:cs typeface="Arial" panose="020B0604020202020204" pitchFamily="34" charset="0"/>
              </a:rPr>
              <a:t>Up to 2,000 L</a:t>
            </a:r>
          </a:p>
        </p:txBody>
      </p:sp>
      <p:pic>
        <p:nvPicPr>
          <p:cNvPr id="257" name="Picture 256">
            <a:extLst>
              <a:ext uri="{FF2B5EF4-FFF2-40B4-BE49-F238E27FC236}">
                <a16:creationId xmlns:a16="http://schemas.microsoft.com/office/drawing/2014/main" id="{FC135F6D-652A-4FAD-BE26-6DFFA8BFA14D}"/>
              </a:ext>
            </a:extLst>
          </p:cNvPr>
          <p:cNvPicPr>
            <a:picLocks noChangeAspect="1"/>
          </p:cNvPicPr>
          <p:nvPr/>
        </p:nvPicPr>
        <p:blipFill>
          <a:blip r:embed="rId3">
            <a:clrChange>
              <a:clrFrom>
                <a:srgbClr val="E0E9CE"/>
              </a:clrFrom>
              <a:clrTo>
                <a:srgbClr val="E0E9CE">
                  <a:alpha val="0"/>
                </a:srgbClr>
              </a:clrTo>
            </a:clrChange>
          </a:blip>
          <a:stretch>
            <a:fillRect/>
          </a:stretch>
        </p:blipFill>
        <p:spPr>
          <a:xfrm>
            <a:off x="5219158" y="1527277"/>
            <a:ext cx="575472" cy="712822"/>
          </a:xfrm>
          <a:prstGeom prst="rect">
            <a:avLst/>
          </a:prstGeom>
          <a:effectLst>
            <a:outerShdw blurRad="50800" dist="38100" dir="2700000" algn="tl" rotWithShape="0">
              <a:prstClr val="black">
                <a:alpha val="40000"/>
              </a:prstClr>
            </a:outerShdw>
          </a:effectLst>
        </p:spPr>
      </p:pic>
      <p:pic>
        <p:nvPicPr>
          <p:cNvPr id="258" name="Picture 257">
            <a:extLst>
              <a:ext uri="{FF2B5EF4-FFF2-40B4-BE49-F238E27FC236}">
                <a16:creationId xmlns:a16="http://schemas.microsoft.com/office/drawing/2014/main" id="{D2B0D0D7-6302-4990-ACFC-449E642E9D7E}"/>
              </a:ext>
            </a:extLst>
          </p:cNvPr>
          <p:cNvPicPr>
            <a:picLocks noChangeAspect="1"/>
          </p:cNvPicPr>
          <p:nvPr/>
        </p:nvPicPr>
        <p:blipFill>
          <a:blip r:embed="rId4">
            <a:clrChange>
              <a:clrFrom>
                <a:srgbClr val="E0E9CE"/>
              </a:clrFrom>
              <a:clrTo>
                <a:srgbClr val="E0E9CE">
                  <a:alpha val="0"/>
                </a:srgbClr>
              </a:clrTo>
            </a:clrChange>
          </a:blip>
          <a:stretch>
            <a:fillRect/>
          </a:stretch>
        </p:blipFill>
        <p:spPr>
          <a:xfrm>
            <a:off x="11391948" y="1763881"/>
            <a:ext cx="648343" cy="564941"/>
          </a:xfrm>
          <a:prstGeom prst="rect">
            <a:avLst/>
          </a:prstGeom>
          <a:effectLst>
            <a:outerShdw blurRad="50800" dist="38100" dir="2700000" algn="tl" rotWithShape="0">
              <a:prstClr val="black">
                <a:alpha val="40000"/>
              </a:prstClr>
            </a:outerShdw>
          </a:effectLst>
        </p:spPr>
      </p:pic>
      <p:pic>
        <p:nvPicPr>
          <p:cNvPr id="259" name="Picture 258">
            <a:extLst>
              <a:ext uri="{FF2B5EF4-FFF2-40B4-BE49-F238E27FC236}">
                <a16:creationId xmlns:a16="http://schemas.microsoft.com/office/drawing/2014/main" id="{82729B35-1A43-4808-BFCD-6050B17503F6}"/>
              </a:ext>
            </a:extLst>
          </p:cNvPr>
          <p:cNvPicPr>
            <a:picLocks noChangeAspect="1"/>
          </p:cNvPicPr>
          <p:nvPr/>
        </p:nvPicPr>
        <p:blipFill>
          <a:blip r:embed="rId5">
            <a:clrChange>
              <a:clrFrom>
                <a:srgbClr val="E0E9CE"/>
              </a:clrFrom>
              <a:clrTo>
                <a:srgbClr val="E0E9CE">
                  <a:alpha val="0"/>
                </a:srgbClr>
              </a:clrTo>
            </a:clrChange>
          </a:blip>
          <a:stretch>
            <a:fillRect/>
          </a:stretch>
        </p:blipFill>
        <p:spPr>
          <a:xfrm>
            <a:off x="5162615" y="3747699"/>
            <a:ext cx="514553" cy="619032"/>
          </a:xfrm>
          <a:prstGeom prst="rect">
            <a:avLst/>
          </a:prstGeom>
          <a:effectLst>
            <a:outerShdw blurRad="50800" dist="38100" dir="2700000" algn="tl" rotWithShape="0">
              <a:prstClr val="black">
                <a:alpha val="40000"/>
              </a:prstClr>
            </a:outerShdw>
          </a:effectLst>
        </p:spPr>
      </p:pic>
      <p:pic>
        <p:nvPicPr>
          <p:cNvPr id="260" name="Picture 259">
            <a:extLst>
              <a:ext uri="{FF2B5EF4-FFF2-40B4-BE49-F238E27FC236}">
                <a16:creationId xmlns:a16="http://schemas.microsoft.com/office/drawing/2014/main" id="{3C1449C3-8A41-4719-A2A5-7B3B7113FCE4}"/>
              </a:ext>
            </a:extLst>
          </p:cNvPr>
          <p:cNvPicPr>
            <a:picLocks noChangeAspect="1"/>
          </p:cNvPicPr>
          <p:nvPr/>
        </p:nvPicPr>
        <p:blipFill>
          <a:blip r:embed="rId3">
            <a:clrChange>
              <a:clrFrom>
                <a:srgbClr val="E0E9CE"/>
              </a:clrFrom>
              <a:clrTo>
                <a:srgbClr val="E0E9CE">
                  <a:alpha val="0"/>
                </a:srgbClr>
              </a:clrTo>
            </a:clrChange>
          </a:blip>
          <a:stretch>
            <a:fillRect/>
          </a:stretch>
        </p:blipFill>
        <p:spPr>
          <a:xfrm>
            <a:off x="4796480" y="3248211"/>
            <a:ext cx="457755" cy="550268"/>
          </a:xfrm>
          <a:prstGeom prst="rect">
            <a:avLst/>
          </a:prstGeom>
          <a:effectLst>
            <a:outerShdw blurRad="50800" dist="38100" dir="2700000" algn="tl" rotWithShape="0">
              <a:prstClr val="black">
                <a:alpha val="40000"/>
              </a:prstClr>
            </a:outerShdw>
          </a:effectLst>
        </p:spPr>
      </p:pic>
      <p:pic>
        <p:nvPicPr>
          <p:cNvPr id="261" name="Picture 260">
            <a:extLst>
              <a:ext uri="{FF2B5EF4-FFF2-40B4-BE49-F238E27FC236}">
                <a16:creationId xmlns:a16="http://schemas.microsoft.com/office/drawing/2014/main" id="{F9CBEDB4-AE1E-4AC6-9840-D38A67E95B3A}"/>
              </a:ext>
            </a:extLst>
          </p:cNvPr>
          <p:cNvPicPr>
            <a:picLocks noChangeAspect="1"/>
          </p:cNvPicPr>
          <p:nvPr/>
        </p:nvPicPr>
        <p:blipFill>
          <a:blip r:embed="rId6">
            <a:clrChange>
              <a:clrFrom>
                <a:srgbClr val="E0E9CE"/>
              </a:clrFrom>
              <a:clrTo>
                <a:srgbClr val="E0E9CE">
                  <a:alpha val="0"/>
                </a:srgbClr>
              </a:clrTo>
            </a:clrChange>
          </a:blip>
          <a:stretch>
            <a:fillRect/>
          </a:stretch>
        </p:blipFill>
        <p:spPr>
          <a:xfrm>
            <a:off x="4404963" y="3995648"/>
            <a:ext cx="527980" cy="337565"/>
          </a:xfrm>
          <a:prstGeom prst="rect">
            <a:avLst/>
          </a:prstGeom>
          <a:effectLst>
            <a:outerShdw blurRad="50800" dist="38100" dir="2700000" algn="tl" rotWithShape="0">
              <a:prstClr val="black">
                <a:alpha val="40000"/>
              </a:prstClr>
            </a:outerShdw>
          </a:effectLst>
        </p:spPr>
      </p:pic>
      <p:pic>
        <p:nvPicPr>
          <p:cNvPr id="262" name="Picture 261">
            <a:extLst>
              <a:ext uri="{FF2B5EF4-FFF2-40B4-BE49-F238E27FC236}">
                <a16:creationId xmlns:a16="http://schemas.microsoft.com/office/drawing/2014/main" id="{56DBEF52-2D31-462A-BC40-CA9FB2B8CAB9}"/>
              </a:ext>
            </a:extLst>
          </p:cNvPr>
          <p:cNvPicPr>
            <a:picLocks noChangeAspect="1"/>
          </p:cNvPicPr>
          <p:nvPr/>
        </p:nvPicPr>
        <p:blipFill>
          <a:blip r:embed="rId7">
            <a:clrChange>
              <a:clrFrom>
                <a:srgbClr val="E0E9CE"/>
              </a:clrFrom>
              <a:clrTo>
                <a:srgbClr val="E0E9CE">
                  <a:alpha val="0"/>
                </a:srgbClr>
              </a:clrTo>
            </a:clrChange>
          </a:blip>
          <a:stretch>
            <a:fillRect/>
          </a:stretch>
        </p:blipFill>
        <p:spPr>
          <a:xfrm>
            <a:off x="7691215" y="3543721"/>
            <a:ext cx="610959" cy="696686"/>
          </a:xfrm>
          <a:prstGeom prst="rect">
            <a:avLst/>
          </a:prstGeom>
          <a:effectLst>
            <a:outerShdw blurRad="50800" dist="38100" dir="2700000" algn="tl" rotWithShape="0">
              <a:prstClr val="black">
                <a:alpha val="40000"/>
              </a:prstClr>
            </a:outerShdw>
          </a:effectLst>
        </p:spPr>
      </p:pic>
      <p:pic>
        <p:nvPicPr>
          <p:cNvPr id="263" name="Picture 262">
            <a:extLst>
              <a:ext uri="{FF2B5EF4-FFF2-40B4-BE49-F238E27FC236}">
                <a16:creationId xmlns:a16="http://schemas.microsoft.com/office/drawing/2014/main" id="{DCE59752-AEDC-47FB-BC8E-2BD5CB24A184}"/>
              </a:ext>
            </a:extLst>
          </p:cNvPr>
          <p:cNvPicPr>
            <a:picLocks noChangeAspect="1"/>
          </p:cNvPicPr>
          <p:nvPr/>
        </p:nvPicPr>
        <p:blipFill>
          <a:blip r:embed="rId8">
            <a:clrChange>
              <a:clrFrom>
                <a:srgbClr val="E0E9CE"/>
              </a:clrFrom>
              <a:clrTo>
                <a:srgbClr val="E0E9CE">
                  <a:alpha val="0"/>
                </a:srgbClr>
              </a:clrTo>
            </a:clrChange>
          </a:blip>
          <a:stretch>
            <a:fillRect/>
          </a:stretch>
        </p:blipFill>
        <p:spPr>
          <a:xfrm>
            <a:off x="8359708" y="3298069"/>
            <a:ext cx="462136" cy="460860"/>
          </a:xfrm>
          <a:prstGeom prst="rect">
            <a:avLst/>
          </a:prstGeom>
          <a:effectLst>
            <a:outerShdw blurRad="50800" dist="38100" dir="2700000" algn="tl" rotWithShape="0">
              <a:prstClr val="black">
                <a:alpha val="40000"/>
              </a:prstClr>
            </a:outerShdw>
          </a:effectLst>
        </p:spPr>
      </p:pic>
      <p:pic>
        <p:nvPicPr>
          <p:cNvPr id="264" name="Picture 263">
            <a:extLst>
              <a:ext uri="{FF2B5EF4-FFF2-40B4-BE49-F238E27FC236}">
                <a16:creationId xmlns:a16="http://schemas.microsoft.com/office/drawing/2014/main" id="{8775A892-4F04-4F7D-82C6-F96701BB04E4}"/>
              </a:ext>
            </a:extLst>
          </p:cNvPr>
          <p:cNvPicPr>
            <a:picLocks noChangeAspect="1"/>
          </p:cNvPicPr>
          <p:nvPr/>
        </p:nvPicPr>
        <p:blipFill>
          <a:blip r:embed="rId9"/>
          <a:stretch>
            <a:fillRect/>
          </a:stretch>
        </p:blipFill>
        <p:spPr>
          <a:xfrm>
            <a:off x="5990425" y="3613379"/>
            <a:ext cx="637004" cy="602079"/>
          </a:xfrm>
          <a:prstGeom prst="rect">
            <a:avLst/>
          </a:prstGeom>
          <a:effectLst>
            <a:outerShdw blurRad="50800" dist="38100" dir="2700000" algn="tl" rotWithShape="0">
              <a:prstClr val="black">
                <a:alpha val="40000"/>
              </a:prstClr>
            </a:outerShdw>
          </a:effectLst>
        </p:spPr>
      </p:pic>
      <p:pic>
        <p:nvPicPr>
          <p:cNvPr id="265" name="Picture 264">
            <a:extLst>
              <a:ext uri="{FF2B5EF4-FFF2-40B4-BE49-F238E27FC236}">
                <a16:creationId xmlns:a16="http://schemas.microsoft.com/office/drawing/2014/main" id="{77A4F242-3701-493B-BDF5-746DA59D740D}"/>
              </a:ext>
            </a:extLst>
          </p:cNvPr>
          <p:cNvPicPr>
            <a:picLocks noChangeAspect="1"/>
          </p:cNvPicPr>
          <p:nvPr/>
        </p:nvPicPr>
        <p:blipFill>
          <a:blip r:embed="rId10">
            <a:clrChange>
              <a:clrFrom>
                <a:srgbClr val="E0E9CE"/>
              </a:clrFrom>
              <a:clrTo>
                <a:srgbClr val="E0E9CE">
                  <a:alpha val="0"/>
                </a:srgbClr>
              </a:clrTo>
            </a:clrChange>
          </a:blip>
          <a:stretch>
            <a:fillRect/>
          </a:stretch>
        </p:blipFill>
        <p:spPr>
          <a:xfrm>
            <a:off x="3867421" y="3984465"/>
            <a:ext cx="380913" cy="179522"/>
          </a:xfrm>
          <a:prstGeom prst="rect">
            <a:avLst/>
          </a:prstGeom>
          <a:effectLst>
            <a:outerShdw blurRad="50800" dist="38100" dir="2700000" algn="tl" rotWithShape="0">
              <a:prstClr val="black">
                <a:alpha val="40000"/>
              </a:prstClr>
            </a:outerShdw>
          </a:effectLst>
        </p:spPr>
      </p:pic>
      <p:pic>
        <p:nvPicPr>
          <p:cNvPr id="266" name="Picture 265">
            <a:extLst>
              <a:ext uri="{FF2B5EF4-FFF2-40B4-BE49-F238E27FC236}">
                <a16:creationId xmlns:a16="http://schemas.microsoft.com/office/drawing/2014/main" id="{85468E83-ED14-4AD6-8969-B2B0989218FF}"/>
              </a:ext>
            </a:extLst>
          </p:cNvPr>
          <p:cNvPicPr>
            <a:picLocks noChangeAspect="1"/>
          </p:cNvPicPr>
          <p:nvPr/>
        </p:nvPicPr>
        <p:blipFill>
          <a:blip r:embed="rId11">
            <a:clrChange>
              <a:clrFrom>
                <a:srgbClr val="E0E9CE"/>
              </a:clrFrom>
              <a:clrTo>
                <a:srgbClr val="E0E9CE">
                  <a:alpha val="0"/>
                </a:srgbClr>
              </a:clrTo>
            </a:clrChange>
          </a:blip>
          <a:stretch>
            <a:fillRect/>
          </a:stretch>
        </p:blipFill>
        <p:spPr>
          <a:xfrm>
            <a:off x="6954451" y="3635356"/>
            <a:ext cx="544373" cy="513415"/>
          </a:xfrm>
          <a:prstGeom prst="rect">
            <a:avLst/>
          </a:prstGeom>
          <a:effectLst>
            <a:outerShdw blurRad="50800" dist="38100" dir="2700000" algn="tl" rotWithShape="0">
              <a:prstClr val="black">
                <a:alpha val="40000"/>
              </a:prstClr>
            </a:outerShdw>
          </a:effectLst>
        </p:spPr>
      </p:pic>
      <p:pic>
        <p:nvPicPr>
          <p:cNvPr id="267" name="Picture 266">
            <a:extLst>
              <a:ext uri="{FF2B5EF4-FFF2-40B4-BE49-F238E27FC236}">
                <a16:creationId xmlns:a16="http://schemas.microsoft.com/office/drawing/2014/main" id="{52DEF555-6AA7-42A9-9D27-30ADE5B3BD7D}"/>
              </a:ext>
            </a:extLst>
          </p:cNvPr>
          <p:cNvPicPr>
            <a:picLocks noChangeAspect="1"/>
          </p:cNvPicPr>
          <p:nvPr/>
        </p:nvPicPr>
        <p:blipFill>
          <a:blip r:embed="rId11">
            <a:clrChange>
              <a:clrFrom>
                <a:srgbClr val="E0E9CE"/>
              </a:clrFrom>
              <a:clrTo>
                <a:srgbClr val="E0E9CE">
                  <a:alpha val="0"/>
                </a:srgbClr>
              </a:clrTo>
            </a:clrChange>
          </a:blip>
          <a:stretch>
            <a:fillRect/>
          </a:stretch>
        </p:blipFill>
        <p:spPr>
          <a:xfrm>
            <a:off x="9683956" y="3635356"/>
            <a:ext cx="544373" cy="513415"/>
          </a:xfrm>
          <a:prstGeom prst="rect">
            <a:avLst/>
          </a:prstGeom>
          <a:effectLst>
            <a:outerShdw blurRad="50800" dist="38100" dir="2700000" algn="tl" rotWithShape="0">
              <a:prstClr val="black">
                <a:alpha val="40000"/>
              </a:prstClr>
            </a:outerShdw>
          </a:effectLst>
        </p:spPr>
      </p:pic>
      <p:pic>
        <p:nvPicPr>
          <p:cNvPr id="268" name="Picture 267">
            <a:extLst>
              <a:ext uri="{FF2B5EF4-FFF2-40B4-BE49-F238E27FC236}">
                <a16:creationId xmlns:a16="http://schemas.microsoft.com/office/drawing/2014/main" id="{9E4FFE44-4FAD-4E3C-BAC3-D4B14A0F7683}"/>
              </a:ext>
            </a:extLst>
          </p:cNvPr>
          <p:cNvPicPr>
            <a:picLocks noChangeAspect="1"/>
          </p:cNvPicPr>
          <p:nvPr/>
        </p:nvPicPr>
        <p:blipFill>
          <a:blip r:embed="rId12">
            <a:clrChange>
              <a:clrFrom>
                <a:srgbClr val="E0E9CE"/>
              </a:clrFrom>
              <a:clrTo>
                <a:srgbClr val="E0E9CE">
                  <a:alpha val="0"/>
                </a:srgbClr>
              </a:clrTo>
            </a:clrChange>
          </a:blip>
          <a:stretch>
            <a:fillRect/>
          </a:stretch>
        </p:blipFill>
        <p:spPr>
          <a:xfrm>
            <a:off x="10594629" y="3452387"/>
            <a:ext cx="1017890" cy="953087"/>
          </a:xfrm>
          <a:prstGeom prst="rect">
            <a:avLst/>
          </a:prstGeom>
          <a:effectLst>
            <a:outerShdw blurRad="50800" dist="38100" dir="2700000" algn="tl" rotWithShape="0">
              <a:prstClr val="black">
                <a:alpha val="40000"/>
              </a:prstClr>
            </a:outerShdw>
          </a:effectLst>
        </p:spPr>
      </p:pic>
      <p:pic>
        <p:nvPicPr>
          <p:cNvPr id="269" name="Picture 268">
            <a:extLst>
              <a:ext uri="{FF2B5EF4-FFF2-40B4-BE49-F238E27FC236}">
                <a16:creationId xmlns:a16="http://schemas.microsoft.com/office/drawing/2014/main" id="{088F4BF9-EDCE-4FC5-AE3A-378530DFCD40}"/>
              </a:ext>
            </a:extLst>
          </p:cNvPr>
          <p:cNvPicPr>
            <a:picLocks noChangeAspect="1"/>
          </p:cNvPicPr>
          <p:nvPr/>
        </p:nvPicPr>
        <p:blipFill>
          <a:blip r:embed="rId13">
            <a:clrChange>
              <a:clrFrom>
                <a:srgbClr val="E2E2E2"/>
              </a:clrFrom>
              <a:clrTo>
                <a:srgbClr val="E2E2E2">
                  <a:alpha val="0"/>
                </a:srgbClr>
              </a:clrTo>
            </a:clrChange>
          </a:blip>
          <a:stretch>
            <a:fillRect/>
          </a:stretch>
        </p:blipFill>
        <p:spPr>
          <a:xfrm>
            <a:off x="11891801" y="3607114"/>
            <a:ext cx="440473" cy="691129"/>
          </a:xfrm>
          <a:prstGeom prst="rect">
            <a:avLst/>
          </a:prstGeom>
          <a:effectLst>
            <a:outerShdw blurRad="50800" dist="38100" dir="2700000" algn="tl" rotWithShape="0">
              <a:prstClr val="black">
                <a:alpha val="40000"/>
              </a:prstClr>
            </a:outerShdw>
          </a:effectLst>
        </p:spPr>
      </p:pic>
      <p:pic>
        <p:nvPicPr>
          <p:cNvPr id="270" name="Picture 269">
            <a:extLst>
              <a:ext uri="{FF2B5EF4-FFF2-40B4-BE49-F238E27FC236}">
                <a16:creationId xmlns:a16="http://schemas.microsoft.com/office/drawing/2014/main" id="{6E06B43E-5F2C-42A5-BC9D-24C70B1EE6F5}"/>
              </a:ext>
            </a:extLst>
          </p:cNvPr>
          <p:cNvPicPr>
            <a:picLocks noChangeAspect="1"/>
          </p:cNvPicPr>
          <p:nvPr/>
        </p:nvPicPr>
        <p:blipFill>
          <a:blip r:embed="rId12">
            <a:clrChange>
              <a:clrFrom>
                <a:srgbClr val="E0E9CE"/>
              </a:clrFrom>
              <a:clrTo>
                <a:srgbClr val="E0E9CE">
                  <a:alpha val="0"/>
                </a:srgbClr>
              </a:clrTo>
            </a:clrChange>
          </a:blip>
          <a:stretch>
            <a:fillRect/>
          </a:stretch>
        </p:blipFill>
        <p:spPr>
          <a:xfrm>
            <a:off x="10023630" y="5333587"/>
            <a:ext cx="1017890" cy="953087"/>
          </a:xfrm>
          <a:prstGeom prst="rect">
            <a:avLst/>
          </a:prstGeom>
          <a:effectLst>
            <a:outerShdw blurRad="50800" dist="38100" dir="2700000" algn="tl" rotWithShape="0">
              <a:prstClr val="black">
                <a:alpha val="40000"/>
              </a:prstClr>
            </a:outerShdw>
          </a:effectLst>
        </p:spPr>
      </p:pic>
      <p:pic>
        <p:nvPicPr>
          <p:cNvPr id="271" name="Picture 270">
            <a:extLst>
              <a:ext uri="{FF2B5EF4-FFF2-40B4-BE49-F238E27FC236}">
                <a16:creationId xmlns:a16="http://schemas.microsoft.com/office/drawing/2014/main" id="{CCECFB9C-7409-4F1A-9CF1-DAC19B3BE866}"/>
              </a:ext>
            </a:extLst>
          </p:cNvPr>
          <p:cNvPicPr>
            <a:picLocks noChangeAspect="1"/>
          </p:cNvPicPr>
          <p:nvPr/>
        </p:nvPicPr>
        <p:blipFill>
          <a:blip r:embed="rId14"/>
          <a:stretch>
            <a:fillRect/>
          </a:stretch>
        </p:blipFill>
        <p:spPr>
          <a:xfrm>
            <a:off x="12112037" y="5299115"/>
            <a:ext cx="467552" cy="842091"/>
          </a:xfrm>
          <a:prstGeom prst="rect">
            <a:avLst/>
          </a:prstGeom>
          <a:effectLst>
            <a:outerShdw blurRad="50800" dist="38100" dir="2700000" algn="tl" rotWithShape="0">
              <a:prstClr val="black">
                <a:alpha val="40000"/>
              </a:prstClr>
            </a:outerShdw>
          </a:effectLst>
        </p:spPr>
      </p:pic>
      <p:cxnSp>
        <p:nvCxnSpPr>
          <p:cNvPr id="272" name="Straight Connector 271">
            <a:extLst>
              <a:ext uri="{FF2B5EF4-FFF2-40B4-BE49-F238E27FC236}">
                <a16:creationId xmlns:a16="http://schemas.microsoft.com/office/drawing/2014/main" id="{B67269D4-AE26-4B47-ABC1-9BCEE83B2943}"/>
              </a:ext>
            </a:extLst>
          </p:cNvPr>
          <p:cNvCxnSpPr>
            <a:cxnSpLocks/>
          </p:cNvCxnSpPr>
          <p:nvPr/>
        </p:nvCxnSpPr>
        <p:spPr>
          <a:xfrm>
            <a:off x="3795326" y="2636510"/>
            <a:ext cx="2819249" cy="0"/>
          </a:xfrm>
          <a:prstGeom prst="line">
            <a:avLst/>
          </a:prstGeom>
          <a:noFill/>
          <a:ln w="6350" cap="flat" cmpd="sng" algn="ctr">
            <a:solidFill>
              <a:srgbClr val="F47F31"/>
            </a:solidFill>
            <a:prstDash val="solid"/>
            <a:miter lim="800000"/>
          </a:ln>
          <a:effectLst/>
        </p:spPr>
      </p:cxnSp>
      <p:cxnSp>
        <p:nvCxnSpPr>
          <p:cNvPr id="274" name="Straight Connector 273">
            <a:extLst>
              <a:ext uri="{FF2B5EF4-FFF2-40B4-BE49-F238E27FC236}">
                <a16:creationId xmlns:a16="http://schemas.microsoft.com/office/drawing/2014/main" id="{FC37461E-94A3-47FF-93BC-4713316C2F28}"/>
              </a:ext>
            </a:extLst>
          </p:cNvPr>
          <p:cNvCxnSpPr>
            <a:cxnSpLocks/>
          </p:cNvCxnSpPr>
          <p:nvPr/>
        </p:nvCxnSpPr>
        <p:spPr>
          <a:xfrm>
            <a:off x="6686377" y="2634529"/>
            <a:ext cx="4146798" cy="0"/>
          </a:xfrm>
          <a:prstGeom prst="line">
            <a:avLst/>
          </a:prstGeom>
          <a:noFill/>
          <a:ln w="6350" cap="flat" cmpd="sng" algn="ctr">
            <a:solidFill>
              <a:srgbClr val="00A1E0"/>
            </a:solidFill>
            <a:prstDash val="solid"/>
            <a:miter lim="800000"/>
          </a:ln>
          <a:effectLst/>
        </p:spPr>
      </p:cxnSp>
      <p:cxnSp>
        <p:nvCxnSpPr>
          <p:cNvPr id="275" name="Straight Connector 274">
            <a:extLst>
              <a:ext uri="{FF2B5EF4-FFF2-40B4-BE49-F238E27FC236}">
                <a16:creationId xmlns:a16="http://schemas.microsoft.com/office/drawing/2014/main" id="{3F350329-1055-4CB8-B07C-52C5E33406ED}"/>
              </a:ext>
            </a:extLst>
          </p:cNvPr>
          <p:cNvCxnSpPr>
            <a:cxnSpLocks/>
          </p:cNvCxnSpPr>
          <p:nvPr/>
        </p:nvCxnSpPr>
        <p:spPr>
          <a:xfrm>
            <a:off x="3803890" y="4666314"/>
            <a:ext cx="2819249" cy="0"/>
          </a:xfrm>
          <a:prstGeom prst="line">
            <a:avLst/>
          </a:prstGeom>
          <a:noFill/>
          <a:ln w="6350" cap="flat" cmpd="sng" algn="ctr">
            <a:solidFill>
              <a:srgbClr val="F47F31"/>
            </a:solidFill>
            <a:prstDash val="solid"/>
            <a:miter lim="800000"/>
          </a:ln>
          <a:effectLst/>
        </p:spPr>
      </p:cxnSp>
      <p:sp>
        <p:nvSpPr>
          <p:cNvPr id="276" name="Title 1">
            <a:extLst>
              <a:ext uri="{FF2B5EF4-FFF2-40B4-BE49-F238E27FC236}">
                <a16:creationId xmlns:a16="http://schemas.microsoft.com/office/drawing/2014/main" id="{650BA0F6-2F7F-4AFE-8972-549BD466A91E}"/>
              </a:ext>
            </a:extLst>
          </p:cNvPr>
          <p:cNvSpPr txBox="1">
            <a:spLocks/>
          </p:cNvSpPr>
          <p:nvPr/>
        </p:nvSpPr>
        <p:spPr>
          <a:xfrm>
            <a:off x="4303966" y="4404359"/>
            <a:ext cx="1805689" cy="562646"/>
          </a:xfrm>
          <a:prstGeom prst="rect">
            <a:avLst/>
          </a:prstGeom>
          <a:solidFill>
            <a:srgbClr val="C4C4C4">
              <a:lumMod val="40000"/>
              <a:lumOff val="60000"/>
            </a:srgbClr>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47F31"/>
                </a:solidFill>
                <a:effectLst/>
                <a:uLnTx/>
                <a:uFillTx/>
                <a:latin typeface="Arial"/>
                <a:ea typeface="+mj-ea"/>
                <a:cs typeface="Arial" panose="020B0604020202020204" pitchFamily="34" charset="0"/>
              </a:rPr>
              <a:t>Cell Culture/Harvest</a:t>
            </a:r>
          </a:p>
        </p:txBody>
      </p:sp>
      <p:cxnSp>
        <p:nvCxnSpPr>
          <p:cNvPr id="277" name="Straight Connector 276">
            <a:extLst>
              <a:ext uri="{FF2B5EF4-FFF2-40B4-BE49-F238E27FC236}">
                <a16:creationId xmlns:a16="http://schemas.microsoft.com/office/drawing/2014/main" id="{D6B17AA8-D014-4972-8C4C-FAD8AB4CC141}"/>
              </a:ext>
            </a:extLst>
          </p:cNvPr>
          <p:cNvCxnSpPr>
            <a:cxnSpLocks/>
          </p:cNvCxnSpPr>
          <p:nvPr/>
        </p:nvCxnSpPr>
        <p:spPr>
          <a:xfrm>
            <a:off x="6715037" y="4664289"/>
            <a:ext cx="3560687" cy="0"/>
          </a:xfrm>
          <a:prstGeom prst="line">
            <a:avLst/>
          </a:prstGeom>
          <a:noFill/>
          <a:ln w="6350" cap="flat" cmpd="sng" algn="ctr">
            <a:solidFill>
              <a:srgbClr val="00A1E0"/>
            </a:solidFill>
            <a:prstDash val="solid"/>
            <a:miter lim="800000"/>
          </a:ln>
          <a:effectLst/>
        </p:spPr>
      </p:cxnSp>
      <p:sp>
        <p:nvSpPr>
          <p:cNvPr id="278" name="Title 1">
            <a:extLst>
              <a:ext uri="{FF2B5EF4-FFF2-40B4-BE49-F238E27FC236}">
                <a16:creationId xmlns:a16="http://schemas.microsoft.com/office/drawing/2014/main" id="{0682492E-99ED-4606-B82D-1537DD73400B}"/>
              </a:ext>
            </a:extLst>
          </p:cNvPr>
          <p:cNvSpPr txBox="1">
            <a:spLocks/>
          </p:cNvSpPr>
          <p:nvPr/>
        </p:nvSpPr>
        <p:spPr>
          <a:xfrm>
            <a:off x="7250173" y="4402832"/>
            <a:ext cx="2574239"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1E0"/>
                </a:solidFill>
                <a:effectLst/>
                <a:uLnTx/>
                <a:uFillTx/>
                <a:latin typeface="Arial"/>
                <a:ea typeface="+mj-ea"/>
                <a:cs typeface="Arial" panose="020B0604020202020204" pitchFamily="34" charset="0"/>
              </a:rPr>
              <a:t>Purification/Formulation</a:t>
            </a:r>
          </a:p>
        </p:txBody>
      </p:sp>
      <p:cxnSp>
        <p:nvCxnSpPr>
          <p:cNvPr id="279" name="Straight Connector 278">
            <a:extLst>
              <a:ext uri="{FF2B5EF4-FFF2-40B4-BE49-F238E27FC236}">
                <a16:creationId xmlns:a16="http://schemas.microsoft.com/office/drawing/2014/main" id="{6C4687A3-F37E-4C04-AD8E-FE188F968A0E}"/>
              </a:ext>
            </a:extLst>
          </p:cNvPr>
          <p:cNvCxnSpPr>
            <a:cxnSpLocks/>
          </p:cNvCxnSpPr>
          <p:nvPr/>
        </p:nvCxnSpPr>
        <p:spPr>
          <a:xfrm>
            <a:off x="10337367" y="4664289"/>
            <a:ext cx="2109162" cy="0"/>
          </a:xfrm>
          <a:prstGeom prst="line">
            <a:avLst/>
          </a:prstGeom>
          <a:noFill/>
          <a:ln w="6350" cap="flat" cmpd="sng" algn="ctr">
            <a:solidFill>
              <a:srgbClr val="1C355E"/>
            </a:solidFill>
            <a:prstDash val="solid"/>
            <a:miter lim="800000"/>
          </a:ln>
          <a:effectLst/>
        </p:spPr>
      </p:cxnSp>
      <p:sp>
        <p:nvSpPr>
          <p:cNvPr id="280" name="Title 1">
            <a:extLst>
              <a:ext uri="{FF2B5EF4-FFF2-40B4-BE49-F238E27FC236}">
                <a16:creationId xmlns:a16="http://schemas.microsoft.com/office/drawing/2014/main" id="{4A697957-C6EE-46B2-BE16-40902920DBC3}"/>
              </a:ext>
            </a:extLst>
          </p:cNvPr>
          <p:cNvSpPr txBox="1">
            <a:spLocks/>
          </p:cNvSpPr>
          <p:nvPr/>
        </p:nvSpPr>
        <p:spPr>
          <a:xfrm>
            <a:off x="10986806" y="4378079"/>
            <a:ext cx="1192033"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55E"/>
                </a:solidFill>
                <a:effectLst/>
                <a:uLnTx/>
                <a:uFillTx/>
                <a:latin typeface="Arial"/>
                <a:ea typeface="+mj-ea"/>
                <a:cs typeface="Arial" panose="020B0604020202020204" pitchFamily="34" charset="0"/>
              </a:rPr>
              <a:t>Fill/Store</a:t>
            </a:r>
          </a:p>
        </p:txBody>
      </p:sp>
      <p:pic>
        <p:nvPicPr>
          <p:cNvPr id="282" name="Picture 281">
            <a:extLst>
              <a:ext uri="{FF2B5EF4-FFF2-40B4-BE49-F238E27FC236}">
                <a16:creationId xmlns:a16="http://schemas.microsoft.com/office/drawing/2014/main" id="{9F828EE9-0C45-4D45-BF7F-907778D328B6}"/>
              </a:ext>
            </a:extLst>
          </p:cNvPr>
          <p:cNvPicPr>
            <a:picLocks noChangeAspect="1"/>
          </p:cNvPicPr>
          <p:nvPr/>
        </p:nvPicPr>
        <p:blipFill>
          <a:blip r:embed="rId3">
            <a:clrChange>
              <a:clrFrom>
                <a:srgbClr val="E0E9CE"/>
              </a:clrFrom>
              <a:clrTo>
                <a:srgbClr val="E0E9CE">
                  <a:alpha val="0"/>
                </a:srgbClr>
              </a:clrTo>
            </a:clrChange>
          </a:blip>
          <a:stretch>
            <a:fillRect/>
          </a:stretch>
        </p:blipFill>
        <p:spPr>
          <a:xfrm>
            <a:off x="5219158" y="5435396"/>
            <a:ext cx="575472" cy="712822"/>
          </a:xfrm>
          <a:prstGeom prst="rect">
            <a:avLst/>
          </a:prstGeom>
          <a:effectLst>
            <a:outerShdw blurRad="50800" dist="38100" dir="2700000" algn="tl" rotWithShape="0">
              <a:prstClr val="black">
                <a:alpha val="40000"/>
              </a:prstClr>
            </a:outerShdw>
          </a:effectLst>
        </p:spPr>
      </p:pic>
      <p:pic>
        <p:nvPicPr>
          <p:cNvPr id="283" name="Picture 282">
            <a:extLst>
              <a:ext uri="{FF2B5EF4-FFF2-40B4-BE49-F238E27FC236}">
                <a16:creationId xmlns:a16="http://schemas.microsoft.com/office/drawing/2014/main" id="{D90C7B77-1732-4122-862A-C6CB9A60FF71}"/>
              </a:ext>
            </a:extLst>
          </p:cNvPr>
          <p:cNvPicPr>
            <a:picLocks noChangeAspect="1"/>
          </p:cNvPicPr>
          <p:nvPr/>
        </p:nvPicPr>
        <p:blipFill>
          <a:blip r:embed="rId15"/>
          <a:stretch>
            <a:fillRect/>
          </a:stretch>
        </p:blipFill>
        <p:spPr>
          <a:xfrm>
            <a:off x="4042515" y="5443498"/>
            <a:ext cx="77248" cy="276774"/>
          </a:xfrm>
          <a:prstGeom prst="rect">
            <a:avLst/>
          </a:prstGeom>
          <a:effectLst>
            <a:outerShdw blurRad="50800" dist="38100" dir="2700000" algn="tl" rotWithShape="0">
              <a:prstClr val="black">
                <a:alpha val="40000"/>
              </a:prstClr>
            </a:outerShdw>
          </a:effectLst>
        </p:spPr>
      </p:pic>
      <p:pic>
        <p:nvPicPr>
          <p:cNvPr id="284" name="Picture 283">
            <a:extLst>
              <a:ext uri="{FF2B5EF4-FFF2-40B4-BE49-F238E27FC236}">
                <a16:creationId xmlns:a16="http://schemas.microsoft.com/office/drawing/2014/main" id="{A5144C50-ACA8-4C47-810A-E8DE451EBD71}"/>
              </a:ext>
            </a:extLst>
          </p:cNvPr>
          <p:cNvPicPr>
            <a:picLocks noChangeAspect="1"/>
          </p:cNvPicPr>
          <p:nvPr/>
        </p:nvPicPr>
        <p:blipFill>
          <a:blip r:embed="rId16">
            <a:clrChange>
              <a:clrFrom>
                <a:srgbClr val="E0E9CE"/>
              </a:clrFrom>
              <a:clrTo>
                <a:srgbClr val="E0E9CE">
                  <a:alpha val="0"/>
                </a:srgbClr>
              </a:clrTo>
            </a:clrChange>
          </a:blip>
          <a:stretch>
            <a:fillRect/>
          </a:stretch>
        </p:blipFill>
        <p:spPr>
          <a:xfrm>
            <a:off x="4248937" y="5520864"/>
            <a:ext cx="812342" cy="477445"/>
          </a:xfrm>
          <a:prstGeom prst="rect">
            <a:avLst/>
          </a:prstGeom>
          <a:effectLst>
            <a:outerShdw blurRad="50800" dist="38100" dir="2700000" algn="tl" rotWithShape="0">
              <a:prstClr val="black">
                <a:alpha val="40000"/>
              </a:prstClr>
            </a:outerShdw>
          </a:effectLst>
        </p:spPr>
      </p:pic>
      <p:pic>
        <p:nvPicPr>
          <p:cNvPr id="285" name="Picture 284">
            <a:extLst>
              <a:ext uri="{FF2B5EF4-FFF2-40B4-BE49-F238E27FC236}">
                <a16:creationId xmlns:a16="http://schemas.microsoft.com/office/drawing/2014/main" id="{29FA067B-8F9D-4B6D-AA70-C0861C8DF7EF}"/>
              </a:ext>
            </a:extLst>
          </p:cNvPr>
          <p:cNvPicPr>
            <a:picLocks noChangeAspect="1"/>
          </p:cNvPicPr>
          <p:nvPr/>
        </p:nvPicPr>
        <p:blipFill>
          <a:blip r:embed="rId17"/>
          <a:stretch>
            <a:fillRect/>
          </a:stretch>
        </p:blipFill>
        <p:spPr>
          <a:xfrm>
            <a:off x="5957749" y="5606472"/>
            <a:ext cx="627810" cy="460799"/>
          </a:xfrm>
          <a:prstGeom prst="rect">
            <a:avLst/>
          </a:prstGeom>
          <a:effectLst>
            <a:outerShdw blurRad="50800" dist="38100" dir="2700000" algn="tl" rotWithShape="0">
              <a:prstClr val="black">
                <a:alpha val="40000"/>
              </a:prstClr>
            </a:outerShdw>
          </a:effectLst>
        </p:spPr>
      </p:pic>
      <p:pic>
        <p:nvPicPr>
          <p:cNvPr id="286" name="Picture 285">
            <a:extLst>
              <a:ext uri="{FF2B5EF4-FFF2-40B4-BE49-F238E27FC236}">
                <a16:creationId xmlns:a16="http://schemas.microsoft.com/office/drawing/2014/main" id="{2FC570C7-49B5-4833-89C7-71A79CCA59FB}"/>
              </a:ext>
            </a:extLst>
          </p:cNvPr>
          <p:cNvPicPr>
            <a:picLocks noChangeAspect="1"/>
          </p:cNvPicPr>
          <p:nvPr/>
        </p:nvPicPr>
        <p:blipFill>
          <a:blip r:embed="rId18"/>
          <a:stretch>
            <a:fillRect/>
          </a:stretch>
        </p:blipFill>
        <p:spPr>
          <a:xfrm>
            <a:off x="8425649" y="5576891"/>
            <a:ext cx="812033" cy="641631"/>
          </a:xfrm>
          <a:prstGeom prst="rect">
            <a:avLst/>
          </a:prstGeom>
          <a:effectLst>
            <a:outerShdw blurRad="50800" dist="38100" dir="2700000" algn="tl" rotWithShape="0">
              <a:prstClr val="black">
                <a:alpha val="40000"/>
              </a:prstClr>
            </a:outerShdw>
          </a:effectLst>
        </p:spPr>
      </p:pic>
      <p:pic>
        <p:nvPicPr>
          <p:cNvPr id="287" name="Picture 286">
            <a:extLst>
              <a:ext uri="{FF2B5EF4-FFF2-40B4-BE49-F238E27FC236}">
                <a16:creationId xmlns:a16="http://schemas.microsoft.com/office/drawing/2014/main" id="{9561C25C-B51D-4B5E-AEDB-C71BFEC2F169}"/>
              </a:ext>
            </a:extLst>
          </p:cNvPr>
          <p:cNvPicPr>
            <a:picLocks noChangeAspect="1"/>
          </p:cNvPicPr>
          <p:nvPr/>
        </p:nvPicPr>
        <p:blipFill>
          <a:blip r:embed="rId9"/>
          <a:stretch>
            <a:fillRect/>
          </a:stretch>
        </p:blipFill>
        <p:spPr>
          <a:xfrm>
            <a:off x="5987657" y="1585181"/>
            <a:ext cx="637004" cy="602079"/>
          </a:xfrm>
          <a:prstGeom prst="rect">
            <a:avLst/>
          </a:prstGeom>
          <a:effectLst>
            <a:outerShdw blurRad="50800" dist="38100" dir="2700000" algn="tl" rotWithShape="0">
              <a:prstClr val="black">
                <a:alpha val="40000"/>
              </a:prstClr>
            </a:outerShdw>
          </a:effectLst>
        </p:spPr>
      </p:pic>
      <p:pic>
        <p:nvPicPr>
          <p:cNvPr id="288" name="Picture 287">
            <a:extLst>
              <a:ext uri="{FF2B5EF4-FFF2-40B4-BE49-F238E27FC236}">
                <a16:creationId xmlns:a16="http://schemas.microsoft.com/office/drawing/2014/main" id="{C3EE1FB9-901C-4D23-A640-8341AFD5BF1A}"/>
              </a:ext>
            </a:extLst>
          </p:cNvPr>
          <p:cNvPicPr>
            <a:picLocks noChangeAspect="1"/>
          </p:cNvPicPr>
          <p:nvPr/>
        </p:nvPicPr>
        <p:blipFill>
          <a:blip r:embed="rId11">
            <a:clrChange>
              <a:clrFrom>
                <a:srgbClr val="E0E9CE"/>
              </a:clrFrom>
              <a:clrTo>
                <a:srgbClr val="E0E9CE">
                  <a:alpha val="0"/>
                </a:srgbClr>
              </a:clrTo>
            </a:clrChange>
          </a:blip>
          <a:stretch>
            <a:fillRect/>
          </a:stretch>
        </p:blipFill>
        <p:spPr>
          <a:xfrm>
            <a:off x="7654758" y="5606473"/>
            <a:ext cx="544373" cy="513415"/>
          </a:xfrm>
          <a:prstGeom prst="rect">
            <a:avLst/>
          </a:prstGeom>
          <a:effectLst>
            <a:outerShdw blurRad="50800" dist="38100" dir="2700000" algn="tl" rotWithShape="0">
              <a:prstClr val="black">
                <a:alpha val="40000"/>
              </a:prstClr>
            </a:outerShdw>
          </a:effectLst>
        </p:spPr>
      </p:pic>
      <p:pic>
        <p:nvPicPr>
          <p:cNvPr id="289" name="Picture 288">
            <a:extLst>
              <a:ext uri="{FF2B5EF4-FFF2-40B4-BE49-F238E27FC236}">
                <a16:creationId xmlns:a16="http://schemas.microsoft.com/office/drawing/2014/main" id="{69004270-104F-492F-9648-BA2A749FACC7}"/>
              </a:ext>
            </a:extLst>
          </p:cNvPr>
          <p:cNvPicPr>
            <a:picLocks noChangeAspect="1"/>
          </p:cNvPicPr>
          <p:nvPr/>
        </p:nvPicPr>
        <p:blipFill>
          <a:blip r:embed="rId19"/>
          <a:stretch>
            <a:fillRect/>
          </a:stretch>
        </p:blipFill>
        <p:spPr>
          <a:xfrm>
            <a:off x="3931987" y="5844113"/>
            <a:ext cx="288748" cy="336873"/>
          </a:xfrm>
          <a:prstGeom prst="rect">
            <a:avLst/>
          </a:prstGeom>
          <a:effectLst>
            <a:outerShdw blurRad="50800" dist="38100" dir="2700000" algn="tl" rotWithShape="0">
              <a:prstClr val="black">
                <a:alpha val="40000"/>
              </a:prstClr>
            </a:outerShdw>
          </a:effectLst>
        </p:spPr>
      </p:pic>
      <p:cxnSp>
        <p:nvCxnSpPr>
          <p:cNvPr id="291" name="Straight Connector 290">
            <a:extLst>
              <a:ext uri="{FF2B5EF4-FFF2-40B4-BE49-F238E27FC236}">
                <a16:creationId xmlns:a16="http://schemas.microsoft.com/office/drawing/2014/main" id="{FFB72547-E4F6-43A7-B4D6-E74C747072C6}"/>
              </a:ext>
            </a:extLst>
          </p:cNvPr>
          <p:cNvCxnSpPr>
            <a:cxnSpLocks/>
          </p:cNvCxnSpPr>
          <p:nvPr/>
        </p:nvCxnSpPr>
        <p:spPr>
          <a:xfrm>
            <a:off x="3813776" y="6512553"/>
            <a:ext cx="2819249" cy="0"/>
          </a:xfrm>
          <a:prstGeom prst="line">
            <a:avLst/>
          </a:prstGeom>
          <a:noFill/>
          <a:ln w="6350" cap="flat" cmpd="sng" algn="ctr">
            <a:solidFill>
              <a:srgbClr val="F47F31"/>
            </a:solidFill>
            <a:prstDash val="solid"/>
            <a:miter lim="800000"/>
          </a:ln>
          <a:effectLst>
            <a:outerShdw blurRad="50800" dist="38100" dir="2700000" algn="tl" rotWithShape="0">
              <a:prstClr val="black">
                <a:alpha val="40000"/>
              </a:prstClr>
            </a:outerShdw>
          </a:effectLst>
        </p:spPr>
      </p:cxnSp>
      <p:pic>
        <p:nvPicPr>
          <p:cNvPr id="293" name="Picture 292">
            <a:extLst>
              <a:ext uri="{FF2B5EF4-FFF2-40B4-BE49-F238E27FC236}">
                <a16:creationId xmlns:a16="http://schemas.microsoft.com/office/drawing/2014/main" id="{75711C9C-AF28-4E38-B113-DD2DD3018452}"/>
              </a:ext>
            </a:extLst>
          </p:cNvPr>
          <p:cNvPicPr>
            <a:picLocks noChangeAspect="1"/>
          </p:cNvPicPr>
          <p:nvPr/>
        </p:nvPicPr>
        <p:blipFill>
          <a:blip r:embed="rId15"/>
          <a:stretch>
            <a:fillRect/>
          </a:stretch>
        </p:blipFill>
        <p:spPr>
          <a:xfrm>
            <a:off x="4036235" y="1529478"/>
            <a:ext cx="77248" cy="276774"/>
          </a:xfrm>
          <a:prstGeom prst="rect">
            <a:avLst/>
          </a:prstGeom>
          <a:effectLst>
            <a:outerShdw blurRad="50800" dist="38100" dir="2700000" algn="tl" rotWithShape="0">
              <a:prstClr val="black">
                <a:alpha val="40000"/>
              </a:prstClr>
            </a:outerShdw>
          </a:effectLst>
        </p:spPr>
      </p:pic>
      <p:pic>
        <p:nvPicPr>
          <p:cNvPr id="294" name="Picture 293">
            <a:extLst>
              <a:ext uri="{FF2B5EF4-FFF2-40B4-BE49-F238E27FC236}">
                <a16:creationId xmlns:a16="http://schemas.microsoft.com/office/drawing/2014/main" id="{68803CA3-0C2B-49B9-835B-A54B4BFF0793}"/>
              </a:ext>
            </a:extLst>
          </p:cNvPr>
          <p:cNvPicPr>
            <a:picLocks noChangeAspect="1"/>
          </p:cNvPicPr>
          <p:nvPr/>
        </p:nvPicPr>
        <p:blipFill>
          <a:blip r:embed="rId16">
            <a:clrChange>
              <a:clrFrom>
                <a:srgbClr val="E0E9CE"/>
              </a:clrFrom>
              <a:clrTo>
                <a:srgbClr val="E0E9CE">
                  <a:alpha val="0"/>
                </a:srgbClr>
              </a:clrTo>
            </a:clrChange>
          </a:blip>
          <a:stretch>
            <a:fillRect/>
          </a:stretch>
        </p:blipFill>
        <p:spPr>
          <a:xfrm>
            <a:off x="4258422" y="1606844"/>
            <a:ext cx="812342" cy="477445"/>
          </a:xfrm>
          <a:prstGeom prst="rect">
            <a:avLst/>
          </a:prstGeom>
          <a:effectLst>
            <a:outerShdw blurRad="50800" dist="38100" dir="2700000" algn="tl" rotWithShape="0">
              <a:prstClr val="black">
                <a:alpha val="40000"/>
              </a:prstClr>
            </a:outerShdw>
          </a:effectLst>
        </p:spPr>
      </p:pic>
      <p:pic>
        <p:nvPicPr>
          <p:cNvPr id="295" name="Picture 294">
            <a:extLst>
              <a:ext uri="{FF2B5EF4-FFF2-40B4-BE49-F238E27FC236}">
                <a16:creationId xmlns:a16="http://schemas.microsoft.com/office/drawing/2014/main" id="{B26DD2CA-59A5-4AC3-8A2C-5B59B296416D}"/>
              </a:ext>
            </a:extLst>
          </p:cNvPr>
          <p:cNvPicPr>
            <a:picLocks noChangeAspect="1"/>
          </p:cNvPicPr>
          <p:nvPr/>
        </p:nvPicPr>
        <p:blipFill>
          <a:blip r:embed="rId20">
            <a:clrChange>
              <a:clrFrom>
                <a:srgbClr val="E0E9CE"/>
              </a:clrFrom>
              <a:clrTo>
                <a:srgbClr val="E0E9CE">
                  <a:alpha val="0"/>
                </a:srgbClr>
              </a:clrTo>
            </a:clrChange>
          </a:blip>
          <a:stretch>
            <a:fillRect/>
          </a:stretch>
        </p:blipFill>
        <p:spPr>
          <a:xfrm>
            <a:off x="3966491" y="1983163"/>
            <a:ext cx="205822" cy="271647"/>
          </a:xfrm>
          <a:prstGeom prst="rect">
            <a:avLst/>
          </a:prstGeom>
          <a:effectLst>
            <a:outerShdw blurRad="50800" dist="38100" dir="2700000" algn="tl" rotWithShape="0">
              <a:prstClr val="black">
                <a:alpha val="40000"/>
              </a:prstClr>
            </a:outerShdw>
          </a:effectLst>
        </p:spPr>
      </p:pic>
      <p:pic>
        <p:nvPicPr>
          <p:cNvPr id="296" name="Picture 295">
            <a:extLst>
              <a:ext uri="{FF2B5EF4-FFF2-40B4-BE49-F238E27FC236}">
                <a16:creationId xmlns:a16="http://schemas.microsoft.com/office/drawing/2014/main" id="{54DF6587-07DE-4470-A8E1-6AB55C49EAE0}"/>
              </a:ext>
            </a:extLst>
          </p:cNvPr>
          <p:cNvPicPr>
            <a:picLocks noChangeAspect="1"/>
          </p:cNvPicPr>
          <p:nvPr/>
        </p:nvPicPr>
        <p:blipFill>
          <a:blip r:embed="rId15"/>
          <a:stretch>
            <a:fillRect/>
          </a:stretch>
        </p:blipFill>
        <p:spPr>
          <a:xfrm>
            <a:off x="4051663" y="3568605"/>
            <a:ext cx="77248" cy="276774"/>
          </a:xfrm>
          <a:prstGeom prst="rect">
            <a:avLst/>
          </a:prstGeom>
          <a:effectLst>
            <a:outerShdw blurRad="50800" dist="38100" dir="2700000" algn="tl" rotWithShape="0">
              <a:prstClr val="black">
                <a:alpha val="40000"/>
              </a:prstClr>
            </a:outerShdw>
          </a:effectLst>
        </p:spPr>
      </p:pic>
      <p:cxnSp>
        <p:nvCxnSpPr>
          <p:cNvPr id="297" name="Straight Connector 296">
            <a:extLst>
              <a:ext uri="{FF2B5EF4-FFF2-40B4-BE49-F238E27FC236}">
                <a16:creationId xmlns:a16="http://schemas.microsoft.com/office/drawing/2014/main" id="{62D29E15-EB93-44D3-8BB9-8A3D9307E2AB}"/>
              </a:ext>
            </a:extLst>
          </p:cNvPr>
          <p:cNvCxnSpPr>
            <a:cxnSpLocks/>
          </p:cNvCxnSpPr>
          <p:nvPr/>
        </p:nvCxnSpPr>
        <p:spPr>
          <a:xfrm>
            <a:off x="6724371" y="6512549"/>
            <a:ext cx="3199659" cy="0"/>
          </a:xfrm>
          <a:prstGeom prst="line">
            <a:avLst/>
          </a:prstGeom>
          <a:noFill/>
          <a:ln w="6350" cap="flat" cmpd="sng" algn="ctr">
            <a:solidFill>
              <a:srgbClr val="00A1E0"/>
            </a:solidFill>
            <a:prstDash val="solid"/>
            <a:miter lim="800000"/>
          </a:ln>
          <a:effectLst/>
        </p:spPr>
      </p:cxnSp>
      <p:cxnSp>
        <p:nvCxnSpPr>
          <p:cNvPr id="299" name="Straight Connector 298">
            <a:extLst>
              <a:ext uri="{FF2B5EF4-FFF2-40B4-BE49-F238E27FC236}">
                <a16:creationId xmlns:a16="http://schemas.microsoft.com/office/drawing/2014/main" id="{DEC65F7F-6918-49C9-9E5E-EE5AF7D84C09}"/>
              </a:ext>
            </a:extLst>
          </p:cNvPr>
          <p:cNvCxnSpPr>
            <a:cxnSpLocks/>
          </p:cNvCxnSpPr>
          <p:nvPr/>
        </p:nvCxnSpPr>
        <p:spPr>
          <a:xfrm>
            <a:off x="10951176" y="2635062"/>
            <a:ext cx="1499618" cy="0"/>
          </a:xfrm>
          <a:prstGeom prst="line">
            <a:avLst/>
          </a:prstGeom>
          <a:noFill/>
          <a:ln w="6350" cap="flat" cmpd="sng" algn="ctr">
            <a:solidFill>
              <a:srgbClr val="1C355E"/>
            </a:solidFill>
            <a:prstDash val="solid"/>
            <a:miter lim="800000"/>
          </a:ln>
          <a:effectLst/>
        </p:spPr>
      </p:cxnSp>
      <p:cxnSp>
        <p:nvCxnSpPr>
          <p:cNvPr id="301" name="Straight Connector 300">
            <a:extLst>
              <a:ext uri="{FF2B5EF4-FFF2-40B4-BE49-F238E27FC236}">
                <a16:creationId xmlns:a16="http://schemas.microsoft.com/office/drawing/2014/main" id="{7E7131A9-3E1C-473F-AFD2-68897A254D77}"/>
              </a:ext>
            </a:extLst>
          </p:cNvPr>
          <p:cNvCxnSpPr>
            <a:cxnSpLocks/>
          </p:cNvCxnSpPr>
          <p:nvPr/>
        </p:nvCxnSpPr>
        <p:spPr>
          <a:xfrm>
            <a:off x="9997602" y="6512549"/>
            <a:ext cx="2581987" cy="14987"/>
          </a:xfrm>
          <a:prstGeom prst="line">
            <a:avLst/>
          </a:prstGeom>
          <a:noFill/>
          <a:ln w="6350" cap="flat" cmpd="sng" algn="ctr">
            <a:solidFill>
              <a:srgbClr val="1C355E"/>
            </a:solidFill>
            <a:prstDash val="solid"/>
            <a:miter lim="800000"/>
          </a:ln>
          <a:effectLst/>
        </p:spPr>
      </p:cxnSp>
      <p:pic>
        <p:nvPicPr>
          <p:cNvPr id="303" name="Picture 302">
            <a:extLst>
              <a:ext uri="{FF2B5EF4-FFF2-40B4-BE49-F238E27FC236}">
                <a16:creationId xmlns:a16="http://schemas.microsoft.com/office/drawing/2014/main" id="{E26DC705-9761-470D-8583-893CC6DB6105}"/>
              </a:ext>
            </a:extLst>
          </p:cNvPr>
          <p:cNvPicPr>
            <a:picLocks noChangeAspect="1"/>
          </p:cNvPicPr>
          <p:nvPr/>
        </p:nvPicPr>
        <p:blipFill>
          <a:blip r:embed="rId7">
            <a:clrChange>
              <a:clrFrom>
                <a:srgbClr val="E0E9CE"/>
              </a:clrFrom>
              <a:clrTo>
                <a:srgbClr val="E0E9CE">
                  <a:alpha val="0"/>
                </a:srgbClr>
              </a:clrTo>
            </a:clrChange>
          </a:blip>
          <a:stretch>
            <a:fillRect/>
          </a:stretch>
        </p:blipFill>
        <p:spPr>
          <a:xfrm>
            <a:off x="8857314" y="3540107"/>
            <a:ext cx="610959" cy="696686"/>
          </a:xfrm>
          <a:prstGeom prst="rect">
            <a:avLst/>
          </a:prstGeom>
          <a:effectLst>
            <a:outerShdw blurRad="50800" dist="38100" dir="2700000" algn="tl" rotWithShape="0">
              <a:prstClr val="black">
                <a:alpha val="40000"/>
              </a:prstClr>
            </a:outerShdw>
          </a:effectLst>
        </p:spPr>
      </p:pic>
      <p:pic>
        <p:nvPicPr>
          <p:cNvPr id="304" name="Picture 303">
            <a:extLst>
              <a:ext uri="{FF2B5EF4-FFF2-40B4-BE49-F238E27FC236}">
                <a16:creationId xmlns:a16="http://schemas.microsoft.com/office/drawing/2014/main" id="{E08C1FEA-D5D2-416E-8B67-8146414BA17F}"/>
              </a:ext>
            </a:extLst>
          </p:cNvPr>
          <p:cNvPicPr>
            <a:picLocks noChangeAspect="1"/>
          </p:cNvPicPr>
          <p:nvPr/>
        </p:nvPicPr>
        <p:blipFill>
          <a:blip r:embed="rId21"/>
          <a:stretch>
            <a:fillRect/>
          </a:stretch>
        </p:blipFill>
        <p:spPr>
          <a:xfrm>
            <a:off x="11248399" y="5578226"/>
            <a:ext cx="546397" cy="481667"/>
          </a:xfrm>
          <a:prstGeom prst="rect">
            <a:avLst/>
          </a:prstGeom>
          <a:effectLst>
            <a:outerShdw blurRad="50800" dist="38100" dir="2700000" algn="tl" rotWithShape="0">
              <a:prstClr val="black">
                <a:alpha val="40000"/>
              </a:prstClr>
            </a:outerShdw>
          </a:effectLst>
        </p:spPr>
      </p:pic>
      <p:pic>
        <p:nvPicPr>
          <p:cNvPr id="305" name="Picture 304">
            <a:extLst>
              <a:ext uri="{FF2B5EF4-FFF2-40B4-BE49-F238E27FC236}">
                <a16:creationId xmlns:a16="http://schemas.microsoft.com/office/drawing/2014/main" id="{B90A8B87-EFA5-4896-B583-084886D463EF}"/>
              </a:ext>
            </a:extLst>
          </p:cNvPr>
          <p:cNvPicPr>
            <a:picLocks noChangeAspect="1"/>
          </p:cNvPicPr>
          <p:nvPr/>
        </p:nvPicPr>
        <p:blipFill>
          <a:blip r:embed="rId7">
            <a:clrChange>
              <a:clrFrom>
                <a:srgbClr val="E0E9CE"/>
              </a:clrFrom>
              <a:clrTo>
                <a:srgbClr val="E0E9CE">
                  <a:alpha val="0"/>
                </a:srgbClr>
              </a:clrTo>
            </a:clrChange>
          </a:blip>
          <a:stretch>
            <a:fillRect/>
          </a:stretch>
        </p:blipFill>
        <p:spPr>
          <a:xfrm>
            <a:off x="6944694" y="1563613"/>
            <a:ext cx="610959" cy="696686"/>
          </a:xfrm>
          <a:prstGeom prst="rect">
            <a:avLst/>
          </a:prstGeom>
          <a:effectLst>
            <a:outerShdw blurRad="50800" dist="38100" dir="2700000" algn="tl" rotWithShape="0">
              <a:prstClr val="black">
                <a:alpha val="40000"/>
              </a:prstClr>
            </a:outerShdw>
          </a:effectLst>
        </p:spPr>
      </p:pic>
      <p:pic>
        <p:nvPicPr>
          <p:cNvPr id="306" name="Picture 305">
            <a:extLst>
              <a:ext uri="{FF2B5EF4-FFF2-40B4-BE49-F238E27FC236}">
                <a16:creationId xmlns:a16="http://schemas.microsoft.com/office/drawing/2014/main" id="{E709C55F-ECE0-4E0B-B6C5-C94D66903186}"/>
              </a:ext>
            </a:extLst>
          </p:cNvPr>
          <p:cNvPicPr>
            <a:picLocks noChangeAspect="1"/>
          </p:cNvPicPr>
          <p:nvPr/>
        </p:nvPicPr>
        <p:blipFill>
          <a:blip r:embed="rId7">
            <a:clrChange>
              <a:clrFrom>
                <a:srgbClr val="E0E9CE"/>
              </a:clrFrom>
              <a:clrTo>
                <a:srgbClr val="E0E9CE">
                  <a:alpha val="0"/>
                </a:srgbClr>
              </a:clrTo>
            </a:clrChange>
          </a:blip>
          <a:stretch>
            <a:fillRect/>
          </a:stretch>
        </p:blipFill>
        <p:spPr>
          <a:xfrm>
            <a:off x="9256195" y="1602300"/>
            <a:ext cx="610959" cy="696686"/>
          </a:xfrm>
          <a:prstGeom prst="rect">
            <a:avLst/>
          </a:prstGeom>
          <a:effectLst>
            <a:outerShdw blurRad="50800" dist="38100" dir="2700000" algn="tl" rotWithShape="0">
              <a:prstClr val="black">
                <a:alpha val="40000"/>
              </a:prstClr>
            </a:outerShdw>
          </a:effectLst>
        </p:spPr>
      </p:pic>
      <p:pic>
        <p:nvPicPr>
          <p:cNvPr id="307" name="Picture 306">
            <a:extLst>
              <a:ext uri="{FF2B5EF4-FFF2-40B4-BE49-F238E27FC236}">
                <a16:creationId xmlns:a16="http://schemas.microsoft.com/office/drawing/2014/main" id="{C03D75C0-3F42-4D1A-A0A0-F3F114229AEF}"/>
              </a:ext>
            </a:extLst>
          </p:cNvPr>
          <p:cNvPicPr>
            <a:picLocks noChangeAspect="1"/>
          </p:cNvPicPr>
          <p:nvPr/>
        </p:nvPicPr>
        <p:blipFill>
          <a:blip r:embed="rId7">
            <a:clrChange>
              <a:clrFrom>
                <a:srgbClr val="E0E9CE"/>
              </a:clrFrom>
              <a:clrTo>
                <a:srgbClr val="E0E9CE">
                  <a:alpha val="0"/>
                </a:srgbClr>
              </a:clrTo>
            </a:clrChange>
          </a:blip>
          <a:stretch>
            <a:fillRect/>
          </a:stretch>
        </p:blipFill>
        <p:spPr>
          <a:xfrm>
            <a:off x="8400237" y="1602241"/>
            <a:ext cx="610959" cy="696686"/>
          </a:xfrm>
          <a:prstGeom prst="rect">
            <a:avLst/>
          </a:prstGeom>
          <a:effectLst>
            <a:outerShdw blurRad="50800" dist="38100" dir="2700000" algn="tl" rotWithShape="0">
              <a:prstClr val="black">
                <a:alpha val="40000"/>
              </a:prstClr>
            </a:outerShdw>
          </a:effectLst>
        </p:spPr>
      </p:pic>
      <p:pic>
        <p:nvPicPr>
          <p:cNvPr id="308" name="Picture 307">
            <a:extLst>
              <a:ext uri="{FF2B5EF4-FFF2-40B4-BE49-F238E27FC236}">
                <a16:creationId xmlns:a16="http://schemas.microsoft.com/office/drawing/2014/main" id="{0261D354-B7BA-48B7-82C3-568006F5A574}"/>
              </a:ext>
            </a:extLst>
          </p:cNvPr>
          <p:cNvPicPr>
            <a:picLocks noChangeAspect="1"/>
          </p:cNvPicPr>
          <p:nvPr/>
        </p:nvPicPr>
        <p:blipFill>
          <a:blip r:embed="rId3">
            <a:clrChange>
              <a:clrFrom>
                <a:srgbClr val="E0E9CE"/>
              </a:clrFrom>
              <a:clrTo>
                <a:srgbClr val="E0E9CE">
                  <a:alpha val="0"/>
                </a:srgbClr>
              </a:clrTo>
            </a:clrChange>
          </a:blip>
          <a:stretch>
            <a:fillRect/>
          </a:stretch>
        </p:blipFill>
        <p:spPr>
          <a:xfrm>
            <a:off x="7726702" y="1531035"/>
            <a:ext cx="575472" cy="712822"/>
          </a:xfrm>
          <a:prstGeom prst="rect">
            <a:avLst/>
          </a:prstGeom>
          <a:effectLst>
            <a:outerShdw blurRad="50800" dist="38100" dir="2700000" algn="tl" rotWithShape="0">
              <a:prstClr val="black">
                <a:alpha val="40000"/>
              </a:prstClr>
            </a:outerShdw>
          </a:effectLst>
        </p:spPr>
      </p:pic>
      <p:pic>
        <p:nvPicPr>
          <p:cNvPr id="309" name="Picture 308">
            <a:extLst>
              <a:ext uri="{FF2B5EF4-FFF2-40B4-BE49-F238E27FC236}">
                <a16:creationId xmlns:a16="http://schemas.microsoft.com/office/drawing/2014/main" id="{61A65042-4B74-4223-94F0-1AF138E6E3D7}"/>
              </a:ext>
            </a:extLst>
          </p:cNvPr>
          <p:cNvPicPr>
            <a:picLocks noChangeAspect="1"/>
          </p:cNvPicPr>
          <p:nvPr/>
        </p:nvPicPr>
        <p:blipFill>
          <a:blip r:embed="rId11">
            <a:clrChange>
              <a:clrFrom>
                <a:srgbClr val="E0E9CE"/>
              </a:clrFrom>
              <a:clrTo>
                <a:srgbClr val="E0E9CE">
                  <a:alpha val="0"/>
                </a:srgbClr>
              </a:clrTo>
            </a:clrChange>
          </a:blip>
          <a:stretch>
            <a:fillRect/>
          </a:stretch>
        </p:blipFill>
        <p:spPr>
          <a:xfrm>
            <a:off x="10130507" y="1712699"/>
            <a:ext cx="544373" cy="513415"/>
          </a:xfrm>
          <a:prstGeom prst="rect">
            <a:avLst/>
          </a:prstGeom>
          <a:effectLst>
            <a:outerShdw blurRad="50800" dist="38100" dir="2700000" algn="tl" rotWithShape="0">
              <a:prstClr val="black">
                <a:alpha val="40000"/>
              </a:prstClr>
            </a:outerShdw>
          </a:effectLst>
        </p:spPr>
      </p:pic>
      <p:sp>
        <p:nvSpPr>
          <p:cNvPr id="64" name="Text Placeholder 2">
            <a:extLst>
              <a:ext uri="{FF2B5EF4-FFF2-40B4-BE49-F238E27FC236}">
                <a16:creationId xmlns:a16="http://schemas.microsoft.com/office/drawing/2014/main" id="{8C184C3F-EE5B-4208-AEB0-2108A5842A62}"/>
              </a:ext>
            </a:extLst>
          </p:cNvPr>
          <p:cNvSpPr txBox="1">
            <a:spLocks/>
          </p:cNvSpPr>
          <p:nvPr/>
        </p:nvSpPr>
        <p:spPr>
          <a:xfrm>
            <a:off x="728821" y="664155"/>
            <a:ext cx="2561783"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Purposeful</a:t>
            </a:r>
            <a:r>
              <a:rPr lang="fr-CA" dirty="0">
                <a:solidFill>
                  <a:schemeClr val="tx1"/>
                </a:solidFill>
              </a:rPr>
              <a:t> </a:t>
            </a:r>
          </a:p>
        </p:txBody>
      </p:sp>
      <p:sp>
        <p:nvSpPr>
          <p:cNvPr id="67" name="Title 1">
            <a:extLst>
              <a:ext uri="{FF2B5EF4-FFF2-40B4-BE49-F238E27FC236}">
                <a16:creationId xmlns:a16="http://schemas.microsoft.com/office/drawing/2014/main" id="{EE1F4477-0ADF-40C5-9B19-48BDF50C63DD}"/>
              </a:ext>
            </a:extLst>
          </p:cNvPr>
          <p:cNvSpPr txBox="1">
            <a:spLocks/>
          </p:cNvSpPr>
          <p:nvPr/>
        </p:nvSpPr>
        <p:spPr>
          <a:xfrm>
            <a:off x="4303966" y="6248234"/>
            <a:ext cx="1805689"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47F31"/>
                </a:solidFill>
                <a:effectLst/>
                <a:uLnTx/>
                <a:uFillTx/>
                <a:latin typeface="Arial"/>
                <a:ea typeface="+mj-ea"/>
                <a:cs typeface="Arial" panose="020B0604020202020204" pitchFamily="34" charset="0"/>
              </a:rPr>
              <a:t>Cell Culture/Harvest</a:t>
            </a:r>
          </a:p>
        </p:txBody>
      </p:sp>
      <p:sp>
        <p:nvSpPr>
          <p:cNvPr id="68" name="Title 1">
            <a:extLst>
              <a:ext uri="{FF2B5EF4-FFF2-40B4-BE49-F238E27FC236}">
                <a16:creationId xmlns:a16="http://schemas.microsoft.com/office/drawing/2014/main" id="{687E6054-AC6C-4659-9005-18034F80263B}"/>
              </a:ext>
            </a:extLst>
          </p:cNvPr>
          <p:cNvSpPr txBox="1">
            <a:spLocks/>
          </p:cNvSpPr>
          <p:nvPr/>
        </p:nvSpPr>
        <p:spPr>
          <a:xfrm>
            <a:off x="7365107" y="6246213"/>
            <a:ext cx="2574239"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1E0"/>
                </a:solidFill>
                <a:effectLst/>
                <a:uLnTx/>
                <a:uFillTx/>
                <a:latin typeface="Arial"/>
                <a:ea typeface="+mj-ea"/>
                <a:cs typeface="Arial" panose="020B0604020202020204" pitchFamily="34" charset="0"/>
              </a:rPr>
              <a:t>Purification/Formulation</a:t>
            </a:r>
          </a:p>
        </p:txBody>
      </p:sp>
      <p:sp>
        <p:nvSpPr>
          <p:cNvPr id="69" name="Title 1">
            <a:extLst>
              <a:ext uri="{FF2B5EF4-FFF2-40B4-BE49-F238E27FC236}">
                <a16:creationId xmlns:a16="http://schemas.microsoft.com/office/drawing/2014/main" id="{4880BB5E-EA28-4D0F-A6B6-0102DA64B933}"/>
              </a:ext>
            </a:extLst>
          </p:cNvPr>
          <p:cNvSpPr txBox="1">
            <a:spLocks/>
          </p:cNvSpPr>
          <p:nvPr/>
        </p:nvSpPr>
        <p:spPr>
          <a:xfrm>
            <a:off x="11110995" y="6246213"/>
            <a:ext cx="1067844"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55E"/>
                </a:solidFill>
                <a:effectLst/>
                <a:uLnTx/>
                <a:uFillTx/>
                <a:latin typeface="Arial"/>
                <a:ea typeface="+mj-ea"/>
                <a:cs typeface="Arial" panose="020B0604020202020204" pitchFamily="34" charset="0"/>
              </a:rPr>
              <a:t>Fill/Store</a:t>
            </a:r>
          </a:p>
        </p:txBody>
      </p:sp>
      <p:sp>
        <p:nvSpPr>
          <p:cNvPr id="70" name="Title 1">
            <a:extLst>
              <a:ext uri="{FF2B5EF4-FFF2-40B4-BE49-F238E27FC236}">
                <a16:creationId xmlns:a16="http://schemas.microsoft.com/office/drawing/2014/main" id="{D299AB3A-912C-4807-A89E-A6E9F34794D5}"/>
              </a:ext>
            </a:extLst>
          </p:cNvPr>
          <p:cNvSpPr txBox="1">
            <a:spLocks/>
          </p:cNvSpPr>
          <p:nvPr/>
        </p:nvSpPr>
        <p:spPr>
          <a:xfrm>
            <a:off x="4294482" y="2340115"/>
            <a:ext cx="1904360"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47F31"/>
                </a:solidFill>
                <a:effectLst/>
                <a:uLnTx/>
                <a:uFillTx/>
                <a:latin typeface="Arial"/>
                <a:ea typeface="+mj-ea"/>
                <a:cs typeface="Arial" panose="020B0604020202020204" pitchFamily="34" charset="0"/>
              </a:rPr>
              <a:t>Cell Culture/Harvest</a:t>
            </a:r>
          </a:p>
        </p:txBody>
      </p:sp>
      <p:sp>
        <p:nvSpPr>
          <p:cNvPr id="71" name="Title 1">
            <a:extLst>
              <a:ext uri="{FF2B5EF4-FFF2-40B4-BE49-F238E27FC236}">
                <a16:creationId xmlns:a16="http://schemas.microsoft.com/office/drawing/2014/main" id="{7B6ED65B-3385-4192-B328-3D1BA1751584}"/>
              </a:ext>
            </a:extLst>
          </p:cNvPr>
          <p:cNvSpPr txBox="1">
            <a:spLocks/>
          </p:cNvSpPr>
          <p:nvPr/>
        </p:nvSpPr>
        <p:spPr>
          <a:xfrm>
            <a:off x="7250173" y="2352187"/>
            <a:ext cx="2631683"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1E0"/>
                </a:solidFill>
                <a:effectLst/>
                <a:uLnTx/>
                <a:uFillTx/>
                <a:latin typeface="Arial"/>
                <a:ea typeface="+mj-ea"/>
                <a:cs typeface="Arial" panose="020B0604020202020204" pitchFamily="34" charset="0"/>
              </a:rPr>
              <a:t>Purification/Formulation</a:t>
            </a:r>
          </a:p>
        </p:txBody>
      </p:sp>
      <p:sp>
        <p:nvSpPr>
          <p:cNvPr id="72" name="Title 1">
            <a:extLst>
              <a:ext uri="{FF2B5EF4-FFF2-40B4-BE49-F238E27FC236}">
                <a16:creationId xmlns:a16="http://schemas.microsoft.com/office/drawing/2014/main" id="{637CE21C-6B6E-40F0-92BB-62C6B62A2A7B}"/>
              </a:ext>
            </a:extLst>
          </p:cNvPr>
          <p:cNvSpPr txBox="1">
            <a:spLocks/>
          </p:cNvSpPr>
          <p:nvPr/>
        </p:nvSpPr>
        <p:spPr>
          <a:xfrm>
            <a:off x="11154989" y="2353067"/>
            <a:ext cx="1091992" cy="562646"/>
          </a:xfrm>
          <a:prstGeom prst="rect">
            <a:avLst/>
          </a:prstGeom>
          <a:solidFill>
            <a:srgbClr val="C4C4C4">
              <a:lumMod val="40000"/>
              <a:lumOff val="6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Narrow" panose="020B060602020203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55E"/>
                </a:solidFill>
                <a:effectLst/>
                <a:uLnTx/>
                <a:uFillTx/>
                <a:latin typeface="Arial"/>
                <a:ea typeface="+mj-ea"/>
                <a:cs typeface="Arial" panose="020B0604020202020204" pitchFamily="34" charset="0"/>
              </a:rPr>
              <a:t>Fill/Store</a:t>
            </a:r>
          </a:p>
        </p:txBody>
      </p:sp>
    </p:spTree>
    <p:extLst>
      <p:ext uri="{BB962C8B-B14F-4D97-AF65-F5344CB8AC3E}">
        <p14:creationId xmlns:p14="http://schemas.microsoft.com/office/powerpoint/2010/main" val="290300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5991965-237C-4897-A7D6-4C6A27B885F0}"/>
              </a:ext>
            </a:extLst>
          </p:cNvPr>
          <p:cNvSpPr/>
          <p:nvPr/>
        </p:nvSpPr>
        <p:spPr>
          <a:xfrm>
            <a:off x="7464718" y="0"/>
            <a:ext cx="7165682" cy="73551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16</a:t>
            </a:fld>
            <a:endParaRPr lang="en-CA"/>
          </a:p>
        </p:txBody>
      </p:sp>
      <p:sp>
        <p:nvSpPr>
          <p:cNvPr id="5" name="Rounded Rectangle 3">
            <a:extLst>
              <a:ext uri="{FF2B5EF4-FFF2-40B4-BE49-F238E27FC236}">
                <a16:creationId xmlns:a16="http://schemas.microsoft.com/office/drawing/2014/main" id="{FC19EF85-6139-4849-95AD-7678344E1FE3}"/>
              </a:ext>
            </a:extLst>
          </p:cNvPr>
          <p:cNvSpPr/>
          <p:nvPr/>
        </p:nvSpPr>
        <p:spPr>
          <a:xfrm>
            <a:off x="1708887" y="2766128"/>
            <a:ext cx="1752600" cy="2286000"/>
          </a:xfrm>
          <a:prstGeom prst="round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47BC47-813C-453D-83B6-DD1C5FF14B6E}"/>
              </a:ext>
            </a:extLst>
          </p:cNvPr>
          <p:cNvSpPr txBox="1"/>
          <p:nvPr/>
        </p:nvSpPr>
        <p:spPr>
          <a:xfrm>
            <a:off x="1958276" y="2106180"/>
            <a:ext cx="1524000" cy="538609"/>
          </a:xfrm>
          <a:prstGeom prst="rect">
            <a:avLst/>
          </a:prstGeom>
          <a:noFill/>
        </p:spPr>
        <p:txBody>
          <a:bodyPr wrap="square" rtlCol="0">
            <a:spAutoFit/>
          </a:bodyPr>
          <a:lstStyle/>
          <a:p>
            <a:r>
              <a:rPr lang="en-US" dirty="0"/>
              <a:t>CGMP</a:t>
            </a:r>
          </a:p>
        </p:txBody>
      </p:sp>
      <p:sp>
        <p:nvSpPr>
          <p:cNvPr id="7" name="Rounded Rectangle 5">
            <a:extLst>
              <a:ext uri="{FF2B5EF4-FFF2-40B4-BE49-F238E27FC236}">
                <a16:creationId xmlns:a16="http://schemas.microsoft.com/office/drawing/2014/main" id="{5C0E31A5-76F4-40DD-8F04-C0E92444665E}"/>
              </a:ext>
            </a:extLst>
          </p:cNvPr>
          <p:cNvSpPr/>
          <p:nvPr/>
        </p:nvSpPr>
        <p:spPr>
          <a:xfrm>
            <a:off x="4729857" y="2772555"/>
            <a:ext cx="1752600" cy="2286000"/>
          </a:xfrm>
          <a:prstGeom prst="round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A058B8-6FA7-4410-B25C-5E495DAC496A}"/>
              </a:ext>
            </a:extLst>
          </p:cNvPr>
          <p:cNvSpPr txBox="1"/>
          <p:nvPr/>
        </p:nvSpPr>
        <p:spPr>
          <a:xfrm>
            <a:off x="4794920" y="2083096"/>
            <a:ext cx="1847850" cy="584775"/>
          </a:xfrm>
          <a:prstGeom prst="rect">
            <a:avLst/>
          </a:prstGeom>
          <a:noFill/>
        </p:spPr>
        <p:txBody>
          <a:bodyPr wrap="square" rtlCol="0">
            <a:spAutoFit/>
          </a:bodyPr>
          <a:lstStyle/>
          <a:p>
            <a:r>
              <a:rPr lang="en-US" dirty="0"/>
              <a:t>Biosafety</a:t>
            </a:r>
          </a:p>
        </p:txBody>
      </p:sp>
      <p:sp>
        <p:nvSpPr>
          <p:cNvPr id="25" name="TextBox 24">
            <a:extLst>
              <a:ext uri="{FF2B5EF4-FFF2-40B4-BE49-F238E27FC236}">
                <a16:creationId xmlns:a16="http://schemas.microsoft.com/office/drawing/2014/main" id="{9AE591B5-2C2B-4638-A6B4-731FE7224C60}"/>
              </a:ext>
            </a:extLst>
          </p:cNvPr>
          <p:cNvSpPr txBox="1"/>
          <p:nvPr/>
        </p:nvSpPr>
        <p:spPr>
          <a:xfrm>
            <a:off x="1809345" y="2969039"/>
            <a:ext cx="1755595" cy="369332"/>
          </a:xfrm>
          <a:prstGeom prst="rect">
            <a:avLst/>
          </a:prstGeom>
          <a:noFill/>
        </p:spPr>
        <p:txBody>
          <a:bodyPr wrap="square" rtlCol="0">
            <a:spAutoFit/>
          </a:bodyPr>
          <a:lstStyle/>
          <a:p>
            <a:r>
              <a:rPr lang="en-US" sz="1800" dirty="0"/>
              <a:t>Process Suite</a:t>
            </a:r>
          </a:p>
        </p:txBody>
      </p:sp>
      <p:sp>
        <p:nvSpPr>
          <p:cNvPr id="26" name="TextBox 25">
            <a:extLst>
              <a:ext uri="{FF2B5EF4-FFF2-40B4-BE49-F238E27FC236}">
                <a16:creationId xmlns:a16="http://schemas.microsoft.com/office/drawing/2014/main" id="{49800038-6F8C-4448-9AD7-6FCE0CD0097B}"/>
              </a:ext>
            </a:extLst>
          </p:cNvPr>
          <p:cNvSpPr txBox="1"/>
          <p:nvPr/>
        </p:nvSpPr>
        <p:spPr>
          <a:xfrm>
            <a:off x="4811939" y="2969039"/>
            <a:ext cx="1755595" cy="369332"/>
          </a:xfrm>
          <a:prstGeom prst="rect">
            <a:avLst/>
          </a:prstGeom>
          <a:noFill/>
        </p:spPr>
        <p:txBody>
          <a:bodyPr wrap="square" rtlCol="0">
            <a:spAutoFit/>
          </a:bodyPr>
          <a:lstStyle/>
          <a:p>
            <a:r>
              <a:rPr lang="en-US" sz="1800" dirty="0"/>
              <a:t>Process Suite</a:t>
            </a:r>
          </a:p>
        </p:txBody>
      </p:sp>
      <p:pic>
        <p:nvPicPr>
          <p:cNvPr id="27" name="Picture 26">
            <a:extLst>
              <a:ext uri="{FF2B5EF4-FFF2-40B4-BE49-F238E27FC236}">
                <a16:creationId xmlns:a16="http://schemas.microsoft.com/office/drawing/2014/main" id="{C9FA9A2B-3C28-4A8E-B8FD-1940E702807A}"/>
              </a:ext>
            </a:extLst>
          </p:cNvPr>
          <p:cNvPicPr>
            <a:picLocks noChangeAspect="1"/>
          </p:cNvPicPr>
          <p:nvPr/>
        </p:nvPicPr>
        <p:blipFill>
          <a:blip r:embed="rId3"/>
          <a:stretch>
            <a:fillRect/>
          </a:stretch>
        </p:blipFill>
        <p:spPr>
          <a:xfrm>
            <a:off x="9246200" y="2168282"/>
            <a:ext cx="3825351" cy="3363422"/>
          </a:xfrm>
          <a:prstGeom prst="rect">
            <a:avLst/>
          </a:prstGeom>
          <a:effectLst>
            <a:outerShdw blurRad="50800" dist="38100" dir="2700000" algn="tl" rotWithShape="0">
              <a:prstClr val="black">
                <a:alpha val="40000"/>
              </a:prstClr>
            </a:outerShdw>
          </a:effectLst>
        </p:spPr>
      </p:pic>
      <p:sp>
        <p:nvSpPr>
          <p:cNvPr id="28" name="Oval 27">
            <a:extLst>
              <a:ext uri="{FF2B5EF4-FFF2-40B4-BE49-F238E27FC236}">
                <a16:creationId xmlns:a16="http://schemas.microsoft.com/office/drawing/2014/main" id="{99658AEF-DFE8-4364-9FD2-866354172CAE}"/>
              </a:ext>
            </a:extLst>
          </p:cNvPr>
          <p:cNvSpPr/>
          <p:nvPr/>
        </p:nvSpPr>
        <p:spPr>
          <a:xfrm>
            <a:off x="1198614" y="2772555"/>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790C299-1F4E-442D-AF44-31AA88D49C06}"/>
              </a:ext>
            </a:extLst>
          </p:cNvPr>
          <p:cNvSpPr/>
          <p:nvPr/>
        </p:nvSpPr>
        <p:spPr>
          <a:xfrm>
            <a:off x="1372135" y="3080913"/>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3D0B2A0-1A6F-4824-8480-B1AE2F276385}"/>
              </a:ext>
            </a:extLst>
          </p:cNvPr>
          <p:cNvSpPr/>
          <p:nvPr/>
        </p:nvSpPr>
        <p:spPr>
          <a:xfrm>
            <a:off x="1198614" y="3476283"/>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BD1A85A-741E-4463-BE82-2E3D4E837353}"/>
              </a:ext>
            </a:extLst>
          </p:cNvPr>
          <p:cNvSpPr/>
          <p:nvPr/>
        </p:nvSpPr>
        <p:spPr>
          <a:xfrm>
            <a:off x="1372135" y="3784641"/>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CF25F65-57C9-4C4F-B7ED-B66D065110C2}"/>
              </a:ext>
            </a:extLst>
          </p:cNvPr>
          <p:cNvSpPr/>
          <p:nvPr/>
        </p:nvSpPr>
        <p:spPr>
          <a:xfrm>
            <a:off x="1168398" y="4180011"/>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E2A43C7-1AA1-4811-BF13-2D01AE26B853}"/>
              </a:ext>
            </a:extLst>
          </p:cNvPr>
          <p:cNvSpPr/>
          <p:nvPr/>
        </p:nvSpPr>
        <p:spPr>
          <a:xfrm>
            <a:off x="1341919" y="4488369"/>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5CCF985-982D-430A-96D0-72597232DFF9}"/>
              </a:ext>
            </a:extLst>
          </p:cNvPr>
          <p:cNvSpPr/>
          <p:nvPr/>
        </p:nvSpPr>
        <p:spPr>
          <a:xfrm>
            <a:off x="1444865" y="4927317"/>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CF047AB-786B-4949-8B3C-22B4748EA890}"/>
              </a:ext>
            </a:extLst>
          </p:cNvPr>
          <p:cNvSpPr/>
          <p:nvPr/>
        </p:nvSpPr>
        <p:spPr>
          <a:xfrm>
            <a:off x="1618386" y="5235675"/>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C4781CA-F656-44FB-B7BA-606C846BDC18}"/>
              </a:ext>
            </a:extLst>
          </p:cNvPr>
          <p:cNvSpPr/>
          <p:nvPr/>
        </p:nvSpPr>
        <p:spPr>
          <a:xfrm>
            <a:off x="3618021" y="345620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D2B98B7-1173-438A-BC0A-F381C1430076}"/>
              </a:ext>
            </a:extLst>
          </p:cNvPr>
          <p:cNvSpPr/>
          <p:nvPr/>
        </p:nvSpPr>
        <p:spPr>
          <a:xfrm>
            <a:off x="3858038" y="242919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F32F57F-095E-4E49-88E6-32C0E7AC28F8}"/>
              </a:ext>
            </a:extLst>
          </p:cNvPr>
          <p:cNvSpPr/>
          <p:nvPr/>
        </p:nvSpPr>
        <p:spPr>
          <a:xfrm>
            <a:off x="3482276" y="245205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31C6322-68E0-4DF9-8E93-1D101643B45B}"/>
              </a:ext>
            </a:extLst>
          </p:cNvPr>
          <p:cNvSpPr/>
          <p:nvPr/>
        </p:nvSpPr>
        <p:spPr>
          <a:xfrm>
            <a:off x="3655797" y="2760414"/>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6ACA5F4-1BC2-48D8-96DB-AB1245C1AFBB}"/>
              </a:ext>
            </a:extLst>
          </p:cNvPr>
          <p:cNvSpPr/>
          <p:nvPr/>
        </p:nvSpPr>
        <p:spPr>
          <a:xfrm>
            <a:off x="3728527" y="3903090"/>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39AEF74-DE39-4AA2-B1BC-E5F92D5FD18E}"/>
              </a:ext>
            </a:extLst>
          </p:cNvPr>
          <p:cNvSpPr/>
          <p:nvPr/>
        </p:nvSpPr>
        <p:spPr>
          <a:xfrm>
            <a:off x="3655127" y="440328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EC7DBEF-4D2F-463E-9CC8-E9E652DF4F51}"/>
              </a:ext>
            </a:extLst>
          </p:cNvPr>
          <p:cNvSpPr/>
          <p:nvPr/>
        </p:nvSpPr>
        <p:spPr>
          <a:xfrm>
            <a:off x="3828648" y="4711644"/>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07C3821-F7E2-49A8-BEA4-958E1158E082}"/>
              </a:ext>
            </a:extLst>
          </p:cNvPr>
          <p:cNvSpPr/>
          <p:nvPr/>
        </p:nvSpPr>
        <p:spPr>
          <a:xfrm>
            <a:off x="3394357" y="5154561"/>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7999FC8-4822-4C50-B943-10ADF8371293}"/>
              </a:ext>
            </a:extLst>
          </p:cNvPr>
          <p:cNvSpPr/>
          <p:nvPr/>
        </p:nvSpPr>
        <p:spPr>
          <a:xfrm>
            <a:off x="2206633" y="5164215"/>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D3194B76-C99A-48B5-8640-C88C38009B2F}"/>
              </a:ext>
            </a:extLst>
          </p:cNvPr>
          <p:cNvSpPr/>
          <p:nvPr/>
        </p:nvSpPr>
        <p:spPr>
          <a:xfrm>
            <a:off x="2380154" y="5472573"/>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654F5D5-60FD-423C-BB54-F82F6AACD51E}"/>
              </a:ext>
            </a:extLst>
          </p:cNvPr>
          <p:cNvSpPr/>
          <p:nvPr/>
        </p:nvSpPr>
        <p:spPr>
          <a:xfrm>
            <a:off x="3289366" y="2108785"/>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10AF5E1-3AAA-4B67-BF40-10D1017EAA52}"/>
              </a:ext>
            </a:extLst>
          </p:cNvPr>
          <p:cNvSpPr/>
          <p:nvPr/>
        </p:nvSpPr>
        <p:spPr>
          <a:xfrm>
            <a:off x="1485223" y="216318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A947F70-2861-45D8-9449-E5A421C96557}"/>
              </a:ext>
            </a:extLst>
          </p:cNvPr>
          <p:cNvSpPr/>
          <p:nvPr/>
        </p:nvSpPr>
        <p:spPr>
          <a:xfrm>
            <a:off x="1759202" y="2358012"/>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381284E-1E33-46F6-8505-39444789EDE4}"/>
              </a:ext>
            </a:extLst>
          </p:cNvPr>
          <p:cNvSpPr/>
          <p:nvPr/>
        </p:nvSpPr>
        <p:spPr>
          <a:xfrm>
            <a:off x="3085375" y="529480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84BAACD-CF8D-4540-98D3-9F33A5127664}"/>
              </a:ext>
            </a:extLst>
          </p:cNvPr>
          <p:cNvSpPr/>
          <p:nvPr/>
        </p:nvSpPr>
        <p:spPr>
          <a:xfrm>
            <a:off x="1986577" y="5723325"/>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07FCD0C-C7A1-4AC8-952E-343C94973FD0}"/>
              </a:ext>
            </a:extLst>
          </p:cNvPr>
          <p:cNvSpPr/>
          <p:nvPr/>
        </p:nvSpPr>
        <p:spPr>
          <a:xfrm>
            <a:off x="5365610" y="351106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AE9D177-7B10-4550-BACB-25F3FB2FAE1B}"/>
              </a:ext>
            </a:extLst>
          </p:cNvPr>
          <p:cNvSpPr/>
          <p:nvPr/>
        </p:nvSpPr>
        <p:spPr>
          <a:xfrm>
            <a:off x="5539131" y="3819424"/>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4D413C7-D5BD-447D-B3E2-2CC5875C53D8}"/>
              </a:ext>
            </a:extLst>
          </p:cNvPr>
          <p:cNvSpPr/>
          <p:nvPr/>
        </p:nvSpPr>
        <p:spPr>
          <a:xfrm>
            <a:off x="5011275" y="3493185"/>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9E0CA8E-5A2B-4B87-ACB0-AF97A72BAC77}"/>
              </a:ext>
            </a:extLst>
          </p:cNvPr>
          <p:cNvSpPr/>
          <p:nvPr/>
        </p:nvSpPr>
        <p:spPr>
          <a:xfrm>
            <a:off x="5292943" y="4187933"/>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7DA6C5E-D106-4136-BA4A-4741FA66D498}"/>
              </a:ext>
            </a:extLst>
          </p:cNvPr>
          <p:cNvSpPr/>
          <p:nvPr/>
        </p:nvSpPr>
        <p:spPr>
          <a:xfrm>
            <a:off x="5466464" y="4496291"/>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418DE9F-F7FF-498D-8495-13B3B4D2DB2E}"/>
              </a:ext>
            </a:extLst>
          </p:cNvPr>
          <p:cNvSpPr/>
          <p:nvPr/>
        </p:nvSpPr>
        <p:spPr>
          <a:xfrm>
            <a:off x="4938608" y="4170052"/>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E7B7DBB-A89B-4D3E-B631-2B278BF13D1D}"/>
              </a:ext>
            </a:extLst>
          </p:cNvPr>
          <p:cNvSpPr/>
          <p:nvPr/>
        </p:nvSpPr>
        <p:spPr>
          <a:xfrm>
            <a:off x="6004853" y="3389639"/>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BFF3242-3E1B-41C5-970A-84CF62F4C902}"/>
              </a:ext>
            </a:extLst>
          </p:cNvPr>
          <p:cNvSpPr/>
          <p:nvPr/>
        </p:nvSpPr>
        <p:spPr>
          <a:xfrm>
            <a:off x="6051629" y="4166388"/>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55CB47B-9990-4193-99F3-F064C81F2C3E}"/>
              </a:ext>
            </a:extLst>
          </p:cNvPr>
          <p:cNvSpPr/>
          <p:nvPr/>
        </p:nvSpPr>
        <p:spPr>
          <a:xfrm>
            <a:off x="5895273" y="3797106"/>
            <a:ext cx="223664" cy="236898"/>
          </a:xfrm>
          <a:prstGeom prst="ellipse">
            <a:avLst/>
          </a:prstGeom>
          <a:solidFill>
            <a:srgbClr val="FF33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C6E00549-CE46-45CC-9740-1DB4E69ED814}"/>
              </a:ext>
            </a:extLst>
          </p:cNvPr>
          <p:cNvSpPr txBox="1"/>
          <p:nvPr/>
        </p:nvSpPr>
        <p:spPr>
          <a:xfrm>
            <a:off x="1812850" y="2969039"/>
            <a:ext cx="1755595" cy="369332"/>
          </a:xfrm>
          <a:prstGeom prst="rect">
            <a:avLst/>
          </a:prstGeom>
          <a:noFill/>
        </p:spPr>
        <p:txBody>
          <a:bodyPr wrap="square" rtlCol="0">
            <a:spAutoFit/>
          </a:bodyPr>
          <a:lstStyle/>
          <a:p>
            <a:r>
              <a:rPr lang="en-US" sz="1800" dirty="0"/>
              <a:t>Process Suite</a:t>
            </a:r>
          </a:p>
        </p:txBody>
      </p:sp>
      <p:sp>
        <p:nvSpPr>
          <p:cNvPr id="89" name="Oval 88">
            <a:extLst>
              <a:ext uri="{FF2B5EF4-FFF2-40B4-BE49-F238E27FC236}">
                <a16:creationId xmlns:a16="http://schemas.microsoft.com/office/drawing/2014/main" id="{19D103AE-7704-4CA0-B1FF-C9018A013765}"/>
              </a:ext>
            </a:extLst>
          </p:cNvPr>
          <p:cNvSpPr/>
          <p:nvPr/>
        </p:nvSpPr>
        <p:spPr>
          <a:xfrm>
            <a:off x="2638005" y="5203791"/>
            <a:ext cx="223664" cy="236898"/>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5804733-CBA0-4269-8028-042D687AF825}"/>
              </a:ext>
            </a:extLst>
          </p:cNvPr>
          <p:cNvSpPr/>
          <p:nvPr/>
        </p:nvSpPr>
        <p:spPr>
          <a:xfrm>
            <a:off x="1462544" y="2597709"/>
            <a:ext cx="223664" cy="236898"/>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ADDC268B-CFEB-49A9-8A65-59FF1B73F204}"/>
              </a:ext>
            </a:extLst>
          </p:cNvPr>
          <p:cNvSpPr/>
          <p:nvPr/>
        </p:nvSpPr>
        <p:spPr>
          <a:xfrm>
            <a:off x="3746206" y="3101473"/>
            <a:ext cx="223664" cy="236898"/>
          </a:xfrm>
          <a:prstGeom prst="ellips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2">
            <a:extLst>
              <a:ext uri="{FF2B5EF4-FFF2-40B4-BE49-F238E27FC236}">
                <a16:creationId xmlns:a16="http://schemas.microsoft.com/office/drawing/2014/main" id="{1448BCA7-1206-487C-8C99-D62DF3DBFDA5}"/>
              </a:ext>
            </a:extLst>
          </p:cNvPr>
          <p:cNvSpPr txBox="1">
            <a:spLocks/>
          </p:cNvSpPr>
          <p:nvPr/>
        </p:nvSpPr>
        <p:spPr>
          <a:xfrm>
            <a:off x="728821" y="664155"/>
            <a:ext cx="2561783"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Purposeful</a:t>
            </a:r>
            <a:r>
              <a:rPr lang="fr-CA" dirty="0">
                <a:solidFill>
                  <a:schemeClr val="tx1"/>
                </a:solidFill>
              </a:rPr>
              <a:t> </a:t>
            </a:r>
          </a:p>
        </p:txBody>
      </p:sp>
    </p:spTree>
    <p:extLst>
      <p:ext uri="{BB962C8B-B14F-4D97-AF65-F5344CB8AC3E}">
        <p14:creationId xmlns:p14="http://schemas.microsoft.com/office/powerpoint/2010/main" val="3851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anim calcmode="lin" valueType="num">
                                      <p:cBhvr>
                                        <p:cTn id="53" dur="1000" fill="hold"/>
                                        <p:tgtEl>
                                          <p:spTgt spid="48"/>
                                        </p:tgtEl>
                                        <p:attrNameLst>
                                          <p:attrName>ppt_x</p:attrName>
                                        </p:attrNameLst>
                                      </p:cBhvr>
                                      <p:tavLst>
                                        <p:tav tm="0">
                                          <p:val>
                                            <p:strVal val="#ppt_x"/>
                                          </p:val>
                                        </p:tav>
                                        <p:tav tm="100000">
                                          <p:val>
                                            <p:strVal val="#ppt_x"/>
                                          </p:val>
                                        </p:tav>
                                      </p:tavLst>
                                    </p:anim>
                                    <p:anim calcmode="lin" valueType="num">
                                      <p:cBhvr>
                                        <p:cTn id="54" dur="1000" fill="hold"/>
                                        <p:tgtEl>
                                          <p:spTgt spid="4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1000"/>
                                        <p:tgtEl>
                                          <p:spTgt spid="49"/>
                                        </p:tgtEl>
                                      </p:cBhvr>
                                    </p:animEffect>
                                    <p:anim calcmode="lin" valueType="num">
                                      <p:cBhvr>
                                        <p:cTn id="58" dur="1000" fill="hold"/>
                                        <p:tgtEl>
                                          <p:spTgt spid="49"/>
                                        </p:tgtEl>
                                        <p:attrNameLst>
                                          <p:attrName>ppt_x</p:attrName>
                                        </p:attrNameLst>
                                      </p:cBhvr>
                                      <p:tavLst>
                                        <p:tav tm="0">
                                          <p:val>
                                            <p:strVal val="#ppt_x"/>
                                          </p:val>
                                        </p:tav>
                                        <p:tav tm="100000">
                                          <p:val>
                                            <p:strVal val="#ppt_x"/>
                                          </p:val>
                                        </p:tav>
                                      </p:tavLst>
                                    </p:anim>
                                    <p:anim calcmode="lin" valueType="num">
                                      <p:cBhvr>
                                        <p:cTn id="59" dur="1000" fill="hold"/>
                                        <p:tgtEl>
                                          <p:spTgt spid="4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1000"/>
                                        <p:tgtEl>
                                          <p:spTgt spid="50"/>
                                        </p:tgtEl>
                                      </p:cBhvr>
                                    </p:animEffect>
                                    <p:anim calcmode="lin" valueType="num">
                                      <p:cBhvr>
                                        <p:cTn id="63" dur="1000" fill="hold"/>
                                        <p:tgtEl>
                                          <p:spTgt spid="50"/>
                                        </p:tgtEl>
                                        <p:attrNameLst>
                                          <p:attrName>ppt_x</p:attrName>
                                        </p:attrNameLst>
                                      </p:cBhvr>
                                      <p:tavLst>
                                        <p:tav tm="0">
                                          <p:val>
                                            <p:strVal val="#ppt_x"/>
                                          </p:val>
                                        </p:tav>
                                        <p:tav tm="100000">
                                          <p:val>
                                            <p:strVal val="#ppt_x"/>
                                          </p:val>
                                        </p:tav>
                                      </p:tavLst>
                                    </p:anim>
                                    <p:anim calcmode="lin" valueType="num">
                                      <p:cBhvr>
                                        <p:cTn id="64" dur="1000" fill="hold"/>
                                        <p:tgtEl>
                                          <p:spTgt spid="5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anim calcmode="lin" valueType="num">
                                      <p:cBhvr>
                                        <p:cTn id="68" dur="1000" fill="hold"/>
                                        <p:tgtEl>
                                          <p:spTgt spid="51"/>
                                        </p:tgtEl>
                                        <p:attrNameLst>
                                          <p:attrName>ppt_x</p:attrName>
                                        </p:attrNameLst>
                                      </p:cBhvr>
                                      <p:tavLst>
                                        <p:tav tm="0">
                                          <p:val>
                                            <p:strVal val="#ppt_x"/>
                                          </p:val>
                                        </p:tav>
                                        <p:tav tm="100000">
                                          <p:val>
                                            <p:strVal val="#ppt_x"/>
                                          </p:val>
                                        </p:tav>
                                      </p:tavLst>
                                    </p:anim>
                                    <p:anim calcmode="lin" valueType="num">
                                      <p:cBhvr>
                                        <p:cTn id="69" dur="1000" fill="hold"/>
                                        <p:tgtEl>
                                          <p:spTgt spid="5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1000"/>
                                        <p:tgtEl>
                                          <p:spTgt spid="52"/>
                                        </p:tgtEl>
                                      </p:cBhvr>
                                    </p:animEffect>
                                    <p:anim calcmode="lin" valueType="num">
                                      <p:cBhvr>
                                        <p:cTn id="73" dur="1000" fill="hold"/>
                                        <p:tgtEl>
                                          <p:spTgt spid="52"/>
                                        </p:tgtEl>
                                        <p:attrNameLst>
                                          <p:attrName>ppt_x</p:attrName>
                                        </p:attrNameLst>
                                      </p:cBhvr>
                                      <p:tavLst>
                                        <p:tav tm="0">
                                          <p:val>
                                            <p:strVal val="#ppt_x"/>
                                          </p:val>
                                        </p:tav>
                                        <p:tav tm="100000">
                                          <p:val>
                                            <p:strVal val="#ppt_x"/>
                                          </p:val>
                                        </p:tav>
                                      </p:tavLst>
                                    </p:anim>
                                    <p:anim calcmode="lin" valueType="num">
                                      <p:cBhvr>
                                        <p:cTn id="74" dur="1000" fill="hold"/>
                                        <p:tgtEl>
                                          <p:spTgt spid="5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1000"/>
                                        <p:tgtEl>
                                          <p:spTgt spid="56"/>
                                        </p:tgtEl>
                                      </p:cBhvr>
                                    </p:animEffect>
                                    <p:anim calcmode="lin" valueType="num">
                                      <p:cBhvr>
                                        <p:cTn id="83" dur="1000" fill="hold"/>
                                        <p:tgtEl>
                                          <p:spTgt spid="56"/>
                                        </p:tgtEl>
                                        <p:attrNameLst>
                                          <p:attrName>ppt_x</p:attrName>
                                        </p:attrNameLst>
                                      </p:cBhvr>
                                      <p:tavLst>
                                        <p:tav tm="0">
                                          <p:val>
                                            <p:strVal val="#ppt_x"/>
                                          </p:val>
                                        </p:tav>
                                        <p:tav tm="100000">
                                          <p:val>
                                            <p:strVal val="#ppt_x"/>
                                          </p:val>
                                        </p:tav>
                                      </p:tavLst>
                                    </p:anim>
                                    <p:anim calcmode="lin" valueType="num">
                                      <p:cBhvr>
                                        <p:cTn id="84" dur="1000" fill="hold"/>
                                        <p:tgtEl>
                                          <p:spTgt spid="5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1000"/>
                                        <p:tgtEl>
                                          <p:spTgt spid="57"/>
                                        </p:tgtEl>
                                      </p:cBhvr>
                                    </p:animEffect>
                                    <p:anim calcmode="lin" valueType="num">
                                      <p:cBhvr>
                                        <p:cTn id="88" dur="1000" fill="hold"/>
                                        <p:tgtEl>
                                          <p:spTgt spid="57"/>
                                        </p:tgtEl>
                                        <p:attrNameLst>
                                          <p:attrName>ppt_x</p:attrName>
                                        </p:attrNameLst>
                                      </p:cBhvr>
                                      <p:tavLst>
                                        <p:tav tm="0">
                                          <p:val>
                                            <p:strVal val="#ppt_x"/>
                                          </p:val>
                                        </p:tav>
                                        <p:tav tm="100000">
                                          <p:val>
                                            <p:strVal val="#ppt_x"/>
                                          </p:val>
                                        </p:tav>
                                      </p:tavLst>
                                    </p:anim>
                                    <p:anim calcmode="lin" valueType="num">
                                      <p:cBhvr>
                                        <p:cTn id="89" dur="1000" fill="hold"/>
                                        <p:tgtEl>
                                          <p:spTgt spid="5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1000"/>
                                        <p:tgtEl>
                                          <p:spTgt spid="58"/>
                                        </p:tgtEl>
                                      </p:cBhvr>
                                    </p:animEffect>
                                    <p:anim calcmode="lin" valueType="num">
                                      <p:cBhvr>
                                        <p:cTn id="93" dur="1000" fill="hold"/>
                                        <p:tgtEl>
                                          <p:spTgt spid="58"/>
                                        </p:tgtEl>
                                        <p:attrNameLst>
                                          <p:attrName>ppt_x</p:attrName>
                                        </p:attrNameLst>
                                      </p:cBhvr>
                                      <p:tavLst>
                                        <p:tav tm="0">
                                          <p:val>
                                            <p:strVal val="#ppt_x"/>
                                          </p:val>
                                        </p:tav>
                                        <p:tav tm="100000">
                                          <p:val>
                                            <p:strVal val="#ppt_x"/>
                                          </p:val>
                                        </p:tav>
                                      </p:tavLst>
                                    </p:anim>
                                    <p:anim calcmode="lin" valueType="num">
                                      <p:cBhvr>
                                        <p:cTn id="94" dur="1000" fill="hold"/>
                                        <p:tgtEl>
                                          <p:spTgt spid="5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1000"/>
                                        <p:tgtEl>
                                          <p:spTgt spid="59"/>
                                        </p:tgtEl>
                                      </p:cBhvr>
                                    </p:animEffect>
                                    <p:anim calcmode="lin" valueType="num">
                                      <p:cBhvr>
                                        <p:cTn id="98" dur="1000" fill="hold"/>
                                        <p:tgtEl>
                                          <p:spTgt spid="59"/>
                                        </p:tgtEl>
                                        <p:attrNameLst>
                                          <p:attrName>ppt_x</p:attrName>
                                        </p:attrNameLst>
                                      </p:cBhvr>
                                      <p:tavLst>
                                        <p:tav tm="0">
                                          <p:val>
                                            <p:strVal val="#ppt_x"/>
                                          </p:val>
                                        </p:tav>
                                        <p:tav tm="100000">
                                          <p:val>
                                            <p:strVal val="#ppt_x"/>
                                          </p:val>
                                        </p:tav>
                                      </p:tavLst>
                                    </p:anim>
                                    <p:anim calcmode="lin" valueType="num">
                                      <p:cBhvr>
                                        <p:cTn id="99" dur="1000" fill="hold"/>
                                        <p:tgtEl>
                                          <p:spTgt spid="5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1000"/>
                                        <p:tgtEl>
                                          <p:spTgt spid="60"/>
                                        </p:tgtEl>
                                      </p:cBhvr>
                                    </p:animEffect>
                                    <p:anim calcmode="lin" valueType="num">
                                      <p:cBhvr>
                                        <p:cTn id="103" dur="1000" fill="hold"/>
                                        <p:tgtEl>
                                          <p:spTgt spid="60"/>
                                        </p:tgtEl>
                                        <p:attrNameLst>
                                          <p:attrName>ppt_x</p:attrName>
                                        </p:attrNameLst>
                                      </p:cBhvr>
                                      <p:tavLst>
                                        <p:tav tm="0">
                                          <p:val>
                                            <p:strVal val="#ppt_x"/>
                                          </p:val>
                                        </p:tav>
                                        <p:tav tm="100000">
                                          <p:val>
                                            <p:strVal val="#ppt_x"/>
                                          </p:val>
                                        </p:tav>
                                      </p:tavLst>
                                    </p:anim>
                                    <p:anim calcmode="lin" valueType="num">
                                      <p:cBhvr>
                                        <p:cTn id="104" dur="1000" fill="hold"/>
                                        <p:tgtEl>
                                          <p:spTgt spid="6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fade">
                                      <p:cBhvr>
                                        <p:cTn id="107" dur="1000"/>
                                        <p:tgtEl>
                                          <p:spTgt spid="61"/>
                                        </p:tgtEl>
                                      </p:cBhvr>
                                    </p:animEffect>
                                    <p:anim calcmode="lin" valueType="num">
                                      <p:cBhvr>
                                        <p:cTn id="108" dur="1000" fill="hold"/>
                                        <p:tgtEl>
                                          <p:spTgt spid="61"/>
                                        </p:tgtEl>
                                        <p:attrNameLst>
                                          <p:attrName>ppt_x</p:attrName>
                                        </p:attrNameLst>
                                      </p:cBhvr>
                                      <p:tavLst>
                                        <p:tav tm="0">
                                          <p:val>
                                            <p:strVal val="#ppt_x"/>
                                          </p:val>
                                        </p:tav>
                                        <p:tav tm="100000">
                                          <p:val>
                                            <p:strVal val="#ppt_x"/>
                                          </p:val>
                                        </p:tav>
                                      </p:tavLst>
                                    </p:anim>
                                    <p:anim calcmode="lin" valueType="num">
                                      <p:cBhvr>
                                        <p:cTn id="109" dur="1000" fill="hold"/>
                                        <p:tgtEl>
                                          <p:spTgt spid="6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1000"/>
                                        <p:tgtEl>
                                          <p:spTgt spid="62"/>
                                        </p:tgtEl>
                                      </p:cBhvr>
                                    </p:animEffect>
                                    <p:anim calcmode="lin" valueType="num">
                                      <p:cBhvr>
                                        <p:cTn id="113" dur="1000" fill="hold"/>
                                        <p:tgtEl>
                                          <p:spTgt spid="62"/>
                                        </p:tgtEl>
                                        <p:attrNameLst>
                                          <p:attrName>ppt_x</p:attrName>
                                        </p:attrNameLst>
                                      </p:cBhvr>
                                      <p:tavLst>
                                        <p:tav tm="0">
                                          <p:val>
                                            <p:strVal val="#ppt_x"/>
                                          </p:val>
                                        </p:tav>
                                        <p:tav tm="100000">
                                          <p:val>
                                            <p:strVal val="#ppt_x"/>
                                          </p:val>
                                        </p:tav>
                                      </p:tavLst>
                                    </p:anim>
                                    <p:anim calcmode="lin" valueType="num">
                                      <p:cBhvr>
                                        <p:cTn id="114" dur="1000" fill="hold"/>
                                        <p:tgtEl>
                                          <p:spTgt spid="6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fade">
                                      <p:cBhvr>
                                        <p:cTn id="117" dur="1000"/>
                                        <p:tgtEl>
                                          <p:spTgt spid="63"/>
                                        </p:tgtEl>
                                      </p:cBhvr>
                                    </p:animEffect>
                                    <p:anim calcmode="lin" valueType="num">
                                      <p:cBhvr>
                                        <p:cTn id="118" dur="1000" fill="hold"/>
                                        <p:tgtEl>
                                          <p:spTgt spid="63"/>
                                        </p:tgtEl>
                                        <p:attrNameLst>
                                          <p:attrName>ppt_x</p:attrName>
                                        </p:attrNameLst>
                                      </p:cBhvr>
                                      <p:tavLst>
                                        <p:tav tm="0">
                                          <p:val>
                                            <p:strVal val="#ppt_x"/>
                                          </p:val>
                                        </p:tav>
                                        <p:tav tm="100000">
                                          <p:val>
                                            <p:strVal val="#ppt_x"/>
                                          </p:val>
                                        </p:tav>
                                      </p:tavLst>
                                    </p:anim>
                                    <p:anim calcmode="lin" valueType="num">
                                      <p:cBhvr>
                                        <p:cTn id="119" dur="1000" fill="hold"/>
                                        <p:tgtEl>
                                          <p:spTgt spid="6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4"/>
                                        </p:tgtEl>
                                        <p:attrNameLst>
                                          <p:attrName>style.visibility</p:attrName>
                                        </p:attrNameLst>
                                      </p:cBhvr>
                                      <p:to>
                                        <p:strVal val="visible"/>
                                      </p:to>
                                    </p:set>
                                    <p:animEffect transition="in" filter="fade">
                                      <p:cBhvr>
                                        <p:cTn id="122" dur="1000"/>
                                        <p:tgtEl>
                                          <p:spTgt spid="64"/>
                                        </p:tgtEl>
                                      </p:cBhvr>
                                    </p:animEffect>
                                    <p:anim calcmode="lin" valueType="num">
                                      <p:cBhvr>
                                        <p:cTn id="123" dur="1000" fill="hold"/>
                                        <p:tgtEl>
                                          <p:spTgt spid="64"/>
                                        </p:tgtEl>
                                        <p:attrNameLst>
                                          <p:attrName>ppt_x</p:attrName>
                                        </p:attrNameLst>
                                      </p:cBhvr>
                                      <p:tavLst>
                                        <p:tav tm="0">
                                          <p:val>
                                            <p:strVal val="#ppt_x"/>
                                          </p:val>
                                        </p:tav>
                                        <p:tav tm="100000">
                                          <p:val>
                                            <p:strVal val="#ppt_x"/>
                                          </p:val>
                                        </p:tav>
                                      </p:tavLst>
                                    </p:anim>
                                    <p:anim calcmode="lin" valueType="num">
                                      <p:cBhvr>
                                        <p:cTn id="124" dur="1000" fill="hold"/>
                                        <p:tgtEl>
                                          <p:spTgt spid="6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fade">
                                      <p:cBhvr>
                                        <p:cTn id="127" dur="1000"/>
                                        <p:tgtEl>
                                          <p:spTgt spid="65"/>
                                        </p:tgtEl>
                                      </p:cBhvr>
                                    </p:animEffect>
                                    <p:anim calcmode="lin" valueType="num">
                                      <p:cBhvr>
                                        <p:cTn id="128" dur="1000" fill="hold"/>
                                        <p:tgtEl>
                                          <p:spTgt spid="65"/>
                                        </p:tgtEl>
                                        <p:attrNameLst>
                                          <p:attrName>ppt_x</p:attrName>
                                        </p:attrNameLst>
                                      </p:cBhvr>
                                      <p:tavLst>
                                        <p:tav tm="0">
                                          <p:val>
                                            <p:strVal val="#ppt_x"/>
                                          </p:val>
                                        </p:tav>
                                        <p:tav tm="100000">
                                          <p:val>
                                            <p:strVal val="#ppt_x"/>
                                          </p:val>
                                        </p:tav>
                                      </p:tavLst>
                                    </p:anim>
                                    <p:anim calcmode="lin" valueType="num">
                                      <p:cBhvr>
                                        <p:cTn id="129" dur="1000" fill="hold"/>
                                        <p:tgtEl>
                                          <p:spTgt spid="6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fade">
                                      <p:cBhvr>
                                        <p:cTn id="132" dur="1000"/>
                                        <p:tgtEl>
                                          <p:spTgt spid="66"/>
                                        </p:tgtEl>
                                      </p:cBhvr>
                                    </p:animEffect>
                                    <p:anim calcmode="lin" valueType="num">
                                      <p:cBhvr>
                                        <p:cTn id="133" dur="1000" fill="hold"/>
                                        <p:tgtEl>
                                          <p:spTgt spid="66"/>
                                        </p:tgtEl>
                                        <p:attrNameLst>
                                          <p:attrName>ppt_x</p:attrName>
                                        </p:attrNameLst>
                                      </p:cBhvr>
                                      <p:tavLst>
                                        <p:tav tm="0">
                                          <p:val>
                                            <p:strVal val="#ppt_x"/>
                                          </p:val>
                                        </p:tav>
                                        <p:tav tm="100000">
                                          <p:val>
                                            <p:strVal val="#ppt_x"/>
                                          </p:val>
                                        </p:tav>
                                      </p:tavLst>
                                    </p:anim>
                                    <p:anim calcmode="lin" valueType="num">
                                      <p:cBhvr>
                                        <p:cTn id="134" dur="1000" fill="hold"/>
                                        <p:tgtEl>
                                          <p:spTgt spid="66"/>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67"/>
                                        </p:tgtEl>
                                        <p:attrNameLst>
                                          <p:attrName>style.visibility</p:attrName>
                                        </p:attrNameLst>
                                      </p:cBhvr>
                                      <p:to>
                                        <p:strVal val="visible"/>
                                      </p:to>
                                    </p:set>
                                    <p:animEffect transition="in" filter="fade">
                                      <p:cBhvr>
                                        <p:cTn id="137" dur="1000"/>
                                        <p:tgtEl>
                                          <p:spTgt spid="67"/>
                                        </p:tgtEl>
                                      </p:cBhvr>
                                    </p:animEffect>
                                    <p:anim calcmode="lin" valueType="num">
                                      <p:cBhvr>
                                        <p:cTn id="138" dur="1000" fill="hold"/>
                                        <p:tgtEl>
                                          <p:spTgt spid="67"/>
                                        </p:tgtEl>
                                        <p:attrNameLst>
                                          <p:attrName>ppt_x</p:attrName>
                                        </p:attrNameLst>
                                      </p:cBhvr>
                                      <p:tavLst>
                                        <p:tav tm="0">
                                          <p:val>
                                            <p:strVal val="#ppt_x"/>
                                          </p:val>
                                        </p:tav>
                                        <p:tav tm="100000">
                                          <p:val>
                                            <p:strVal val="#ppt_x"/>
                                          </p:val>
                                        </p:tav>
                                      </p:tavLst>
                                    </p:anim>
                                    <p:anim calcmode="lin" valueType="num">
                                      <p:cBhvr>
                                        <p:cTn id="139" dur="1000" fill="hold"/>
                                        <p:tgtEl>
                                          <p:spTgt spid="67"/>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1000"/>
                                        <p:tgtEl>
                                          <p:spTgt spid="68"/>
                                        </p:tgtEl>
                                      </p:cBhvr>
                                    </p:animEffect>
                                    <p:anim calcmode="lin" valueType="num">
                                      <p:cBhvr>
                                        <p:cTn id="143" dur="1000" fill="hold"/>
                                        <p:tgtEl>
                                          <p:spTgt spid="68"/>
                                        </p:tgtEl>
                                        <p:attrNameLst>
                                          <p:attrName>ppt_x</p:attrName>
                                        </p:attrNameLst>
                                      </p:cBhvr>
                                      <p:tavLst>
                                        <p:tav tm="0">
                                          <p:val>
                                            <p:strVal val="#ppt_x"/>
                                          </p:val>
                                        </p:tav>
                                        <p:tav tm="100000">
                                          <p:val>
                                            <p:strVal val="#ppt_x"/>
                                          </p:val>
                                        </p:tav>
                                      </p:tavLst>
                                    </p:anim>
                                    <p:anim calcmode="lin" valueType="num">
                                      <p:cBhvr>
                                        <p:cTn id="144" dur="1000" fill="hold"/>
                                        <p:tgtEl>
                                          <p:spTgt spid="68"/>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1000"/>
                                        <p:tgtEl>
                                          <p:spTgt spid="69"/>
                                        </p:tgtEl>
                                      </p:cBhvr>
                                    </p:animEffect>
                                    <p:anim calcmode="lin" valueType="num">
                                      <p:cBhvr>
                                        <p:cTn id="148" dur="1000" fill="hold"/>
                                        <p:tgtEl>
                                          <p:spTgt spid="69"/>
                                        </p:tgtEl>
                                        <p:attrNameLst>
                                          <p:attrName>ppt_x</p:attrName>
                                        </p:attrNameLst>
                                      </p:cBhvr>
                                      <p:tavLst>
                                        <p:tav tm="0">
                                          <p:val>
                                            <p:strVal val="#ppt_x"/>
                                          </p:val>
                                        </p:tav>
                                        <p:tav tm="100000">
                                          <p:val>
                                            <p:strVal val="#ppt_x"/>
                                          </p:val>
                                        </p:tav>
                                      </p:tavLst>
                                    </p:anim>
                                    <p:anim calcmode="lin" valueType="num">
                                      <p:cBhvr>
                                        <p:cTn id="149" dur="1000" fill="hold"/>
                                        <p:tgtEl>
                                          <p:spTgt spid="69"/>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1000"/>
                                        <p:tgtEl>
                                          <p:spTgt spid="70"/>
                                        </p:tgtEl>
                                      </p:cBhvr>
                                    </p:animEffect>
                                    <p:anim calcmode="lin" valueType="num">
                                      <p:cBhvr>
                                        <p:cTn id="153" dur="1000" fill="hold"/>
                                        <p:tgtEl>
                                          <p:spTgt spid="70"/>
                                        </p:tgtEl>
                                        <p:attrNameLst>
                                          <p:attrName>ppt_x</p:attrName>
                                        </p:attrNameLst>
                                      </p:cBhvr>
                                      <p:tavLst>
                                        <p:tav tm="0">
                                          <p:val>
                                            <p:strVal val="#ppt_x"/>
                                          </p:val>
                                        </p:tav>
                                        <p:tav tm="100000">
                                          <p:val>
                                            <p:strVal val="#ppt_x"/>
                                          </p:val>
                                        </p:tav>
                                      </p:tavLst>
                                    </p:anim>
                                    <p:anim calcmode="lin" valueType="num">
                                      <p:cBhvr>
                                        <p:cTn id="154" dur="1000" fill="hold"/>
                                        <p:tgtEl>
                                          <p:spTgt spid="70"/>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1000"/>
                                        <p:tgtEl>
                                          <p:spTgt spid="71"/>
                                        </p:tgtEl>
                                      </p:cBhvr>
                                    </p:animEffect>
                                    <p:anim calcmode="lin" valueType="num">
                                      <p:cBhvr>
                                        <p:cTn id="158" dur="1000" fill="hold"/>
                                        <p:tgtEl>
                                          <p:spTgt spid="71"/>
                                        </p:tgtEl>
                                        <p:attrNameLst>
                                          <p:attrName>ppt_x</p:attrName>
                                        </p:attrNameLst>
                                      </p:cBhvr>
                                      <p:tavLst>
                                        <p:tav tm="0">
                                          <p:val>
                                            <p:strVal val="#ppt_x"/>
                                          </p:val>
                                        </p:tav>
                                        <p:tav tm="100000">
                                          <p:val>
                                            <p:strVal val="#ppt_x"/>
                                          </p:val>
                                        </p:tav>
                                      </p:tavLst>
                                    </p:anim>
                                    <p:anim calcmode="lin" valueType="num">
                                      <p:cBhvr>
                                        <p:cTn id="159" dur="1000" fill="hold"/>
                                        <p:tgtEl>
                                          <p:spTgt spid="71"/>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1000"/>
                                        <p:tgtEl>
                                          <p:spTgt spid="72"/>
                                        </p:tgtEl>
                                      </p:cBhvr>
                                    </p:animEffect>
                                    <p:anim calcmode="lin" valueType="num">
                                      <p:cBhvr>
                                        <p:cTn id="163" dur="1000" fill="hold"/>
                                        <p:tgtEl>
                                          <p:spTgt spid="72"/>
                                        </p:tgtEl>
                                        <p:attrNameLst>
                                          <p:attrName>ppt_x</p:attrName>
                                        </p:attrNameLst>
                                      </p:cBhvr>
                                      <p:tavLst>
                                        <p:tav tm="0">
                                          <p:val>
                                            <p:strVal val="#ppt_x"/>
                                          </p:val>
                                        </p:tav>
                                        <p:tav tm="100000">
                                          <p:val>
                                            <p:strVal val="#ppt_x"/>
                                          </p:val>
                                        </p:tav>
                                      </p:tavLst>
                                    </p:anim>
                                    <p:anim calcmode="lin" valueType="num">
                                      <p:cBhvr>
                                        <p:cTn id="164" dur="1000" fill="hold"/>
                                        <p:tgtEl>
                                          <p:spTgt spid="72"/>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animEffect transition="in" filter="fade">
                                      <p:cBhvr>
                                        <p:cTn id="167" dur="1000"/>
                                        <p:tgtEl>
                                          <p:spTgt spid="73"/>
                                        </p:tgtEl>
                                      </p:cBhvr>
                                    </p:animEffect>
                                    <p:anim calcmode="lin" valueType="num">
                                      <p:cBhvr>
                                        <p:cTn id="168" dur="1000" fill="hold"/>
                                        <p:tgtEl>
                                          <p:spTgt spid="73"/>
                                        </p:tgtEl>
                                        <p:attrNameLst>
                                          <p:attrName>ppt_x</p:attrName>
                                        </p:attrNameLst>
                                      </p:cBhvr>
                                      <p:tavLst>
                                        <p:tav tm="0">
                                          <p:val>
                                            <p:strVal val="#ppt_x"/>
                                          </p:val>
                                        </p:tav>
                                        <p:tav tm="100000">
                                          <p:val>
                                            <p:strVal val="#ppt_x"/>
                                          </p:val>
                                        </p:tav>
                                      </p:tavLst>
                                    </p:anim>
                                    <p:anim calcmode="lin" valueType="num">
                                      <p:cBhvr>
                                        <p:cTn id="169" dur="1000" fill="hold"/>
                                        <p:tgtEl>
                                          <p:spTgt spid="73"/>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74"/>
                                        </p:tgtEl>
                                        <p:attrNameLst>
                                          <p:attrName>style.visibility</p:attrName>
                                        </p:attrNameLst>
                                      </p:cBhvr>
                                      <p:to>
                                        <p:strVal val="visible"/>
                                      </p:to>
                                    </p:set>
                                    <p:animEffect transition="in" filter="fade">
                                      <p:cBhvr>
                                        <p:cTn id="172" dur="1000"/>
                                        <p:tgtEl>
                                          <p:spTgt spid="74"/>
                                        </p:tgtEl>
                                      </p:cBhvr>
                                    </p:animEffect>
                                    <p:anim calcmode="lin" valueType="num">
                                      <p:cBhvr>
                                        <p:cTn id="173" dur="1000" fill="hold"/>
                                        <p:tgtEl>
                                          <p:spTgt spid="74"/>
                                        </p:tgtEl>
                                        <p:attrNameLst>
                                          <p:attrName>ppt_x</p:attrName>
                                        </p:attrNameLst>
                                      </p:cBhvr>
                                      <p:tavLst>
                                        <p:tav tm="0">
                                          <p:val>
                                            <p:strVal val="#ppt_x"/>
                                          </p:val>
                                        </p:tav>
                                        <p:tav tm="100000">
                                          <p:val>
                                            <p:strVal val="#ppt_x"/>
                                          </p:val>
                                        </p:tav>
                                      </p:tavLst>
                                    </p:anim>
                                    <p:anim calcmode="lin" valueType="num">
                                      <p:cBhvr>
                                        <p:cTn id="174" dur="1000" fill="hold"/>
                                        <p:tgtEl>
                                          <p:spTgt spid="74"/>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75"/>
                                        </p:tgtEl>
                                        <p:attrNameLst>
                                          <p:attrName>style.visibility</p:attrName>
                                        </p:attrNameLst>
                                      </p:cBhvr>
                                      <p:to>
                                        <p:strVal val="visible"/>
                                      </p:to>
                                    </p:set>
                                    <p:animEffect transition="in" filter="fade">
                                      <p:cBhvr>
                                        <p:cTn id="177" dur="1000"/>
                                        <p:tgtEl>
                                          <p:spTgt spid="75"/>
                                        </p:tgtEl>
                                      </p:cBhvr>
                                    </p:animEffect>
                                    <p:anim calcmode="lin" valueType="num">
                                      <p:cBhvr>
                                        <p:cTn id="178" dur="1000" fill="hold"/>
                                        <p:tgtEl>
                                          <p:spTgt spid="75"/>
                                        </p:tgtEl>
                                        <p:attrNameLst>
                                          <p:attrName>ppt_x</p:attrName>
                                        </p:attrNameLst>
                                      </p:cBhvr>
                                      <p:tavLst>
                                        <p:tav tm="0">
                                          <p:val>
                                            <p:strVal val="#ppt_x"/>
                                          </p:val>
                                        </p:tav>
                                        <p:tav tm="100000">
                                          <p:val>
                                            <p:strVal val="#ppt_x"/>
                                          </p:val>
                                        </p:tav>
                                      </p:tavLst>
                                    </p:anim>
                                    <p:anim calcmode="lin" valueType="num">
                                      <p:cBhvr>
                                        <p:cTn id="179" dur="1000" fill="hold"/>
                                        <p:tgtEl>
                                          <p:spTgt spid="75"/>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76"/>
                                        </p:tgtEl>
                                        <p:attrNameLst>
                                          <p:attrName>style.visibility</p:attrName>
                                        </p:attrNameLst>
                                      </p:cBhvr>
                                      <p:to>
                                        <p:strVal val="visible"/>
                                      </p:to>
                                    </p:set>
                                    <p:animEffect transition="in" filter="fade">
                                      <p:cBhvr>
                                        <p:cTn id="182" dur="1000"/>
                                        <p:tgtEl>
                                          <p:spTgt spid="76"/>
                                        </p:tgtEl>
                                      </p:cBhvr>
                                    </p:animEffect>
                                    <p:anim calcmode="lin" valueType="num">
                                      <p:cBhvr>
                                        <p:cTn id="183" dur="1000" fill="hold"/>
                                        <p:tgtEl>
                                          <p:spTgt spid="76"/>
                                        </p:tgtEl>
                                        <p:attrNameLst>
                                          <p:attrName>ppt_x</p:attrName>
                                        </p:attrNameLst>
                                      </p:cBhvr>
                                      <p:tavLst>
                                        <p:tav tm="0">
                                          <p:val>
                                            <p:strVal val="#ppt_x"/>
                                          </p:val>
                                        </p:tav>
                                        <p:tav tm="100000">
                                          <p:val>
                                            <p:strVal val="#ppt_x"/>
                                          </p:val>
                                        </p:tav>
                                      </p:tavLst>
                                    </p:anim>
                                    <p:anim calcmode="lin" valueType="num">
                                      <p:cBhvr>
                                        <p:cTn id="184" dur="1000" fill="hold"/>
                                        <p:tgtEl>
                                          <p:spTgt spid="76"/>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1000"/>
                                        <p:tgtEl>
                                          <p:spTgt spid="77"/>
                                        </p:tgtEl>
                                      </p:cBhvr>
                                    </p:animEffect>
                                    <p:anim calcmode="lin" valueType="num">
                                      <p:cBhvr>
                                        <p:cTn id="188" dur="1000" fill="hold"/>
                                        <p:tgtEl>
                                          <p:spTgt spid="77"/>
                                        </p:tgtEl>
                                        <p:attrNameLst>
                                          <p:attrName>ppt_x</p:attrName>
                                        </p:attrNameLst>
                                      </p:cBhvr>
                                      <p:tavLst>
                                        <p:tav tm="0">
                                          <p:val>
                                            <p:strVal val="#ppt_x"/>
                                          </p:val>
                                        </p:tav>
                                        <p:tav tm="100000">
                                          <p:val>
                                            <p:strVal val="#ppt_x"/>
                                          </p:val>
                                        </p:tav>
                                      </p:tavLst>
                                    </p:anim>
                                    <p:anim calcmode="lin" valueType="num">
                                      <p:cBhvr>
                                        <p:cTn id="189" dur="1000" fill="hold"/>
                                        <p:tgtEl>
                                          <p:spTgt spid="77"/>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fade">
                                      <p:cBhvr>
                                        <p:cTn id="192" dur="1000"/>
                                        <p:tgtEl>
                                          <p:spTgt spid="78"/>
                                        </p:tgtEl>
                                      </p:cBhvr>
                                    </p:animEffect>
                                    <p:anim calcmode="lin" valueType="num">
                                      <p:cBhvr>
                                        <p:cTn id="193" dur="1000" fill="hold"/>
                                        <p:tgtEl>
                                          <p:spTgt spid="78"/>
                                        </p:tgtEl>
                                        <p:attrNameLst>
                                          <p:attrName>ppt_x</p:attrName>
                                        </p:attrNameLst>
                                      </p:cBhvr>
                                      <p:tavLst>
                                        <p:tav tm="0">
                                          <p:val>
                                            <p:strVal val="#ppt_x"/>
                                          </p:val>
                                        </p:tav>
                                        <p:tav tm="100000">
                                          <p:val>
                                            <p:strVal val="#ppt_x"/>
                                          </p:val>
                                        </p:tav>
                                      </p:tavLst>
                                    </p:anim>
                                    <p:anim calcmode="lin" valueType="num">
                                      <p:cBhvr>
                                        <p:cTn id="194" dur="1000" fill="hold"/>
                                        <p:tgtEl>
                                          <p:spTgt spid="78"/>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1000"/>
                                        <p:tgtEl>
                                          <p:spTgt spid="81"/>
                                        </p:tgtEl>
                                      </p:cBhvr>
                                    </p:animEffect>
                                    <p:anim calcmode="lin" valueType="num">
                                      <p:cBhvr>
                                        <p:cTn id="198" dur="1000" fill="hold"/>
                                        <p:tgtEl>
                                          <p:spTgt spid="81"/>
                                        </p:tgtEl>
                                        <p:attrNameLst>
                                          <p:attrName>ppt_x</p:attrName>
                                        </p:attrNameLst>
                                      </p:cBhvr>
                                      <p:tavLst>
                                        <p:tav tm="0">
                                          <p:val>
                                            <p:strVal val="#ppt_x"/>
                                          </p:val>
                                        </p:tav>
                                        <p:tav tm="100000">
                                          <p:val>
                                            <p:strVal val="#ppt_x"/>
                                          </p:val>
                                        </p:tav>
                                      </p:tavLst>
                                    </p:anim>
                                    <p:anim calcmode="lin" valueType="num">
                                      <p:cBhvr>
                                        <p:cTn id="199" dur="1000" fill="hold"/>
                                        <p:tgtEl>
                                          <p:spTgt spid="81"/>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89"/>
                                        </p:tgtEl>
                                        <p:attrNameLst>
                                          <p:attrName>style.visibility</p:attrName>
                                        </p:attrNameLst>
                                      </p:cBhvr>
                                      <p:to>
                                        <p:strVal val="visible"/>
                                      </p:to>
                                    </p:set>
                                    <p:animEffect transition="in" filter="fade">
                                      <p:cBhvr>
                                        <p:cTn id="202" dur="1000"/>
                                        <p:tgtEl>
                                          <p:spTgt spid="89"/>
                                        </p:tgtEl>
                                      </p:cBhvr>
                                    </p:animEffect>
                                    <p:anim calcmode="lin" valueType="num">
                                      <p:cBhvr>
                                        <p:cTn id="203" dur="1000" fill="hold"/>
                                        <p:tgtEl>
                                          <p:spTgt spid="89"/>
                                        </p:tgtEl>
                                        <p:attrNameLst>
                                          <p:attrName>ppt_x</p:attrName>
                                        </p:attrNameLst>
                                      </p:cBhvr>
                                      <p:tavLst>
                                        <p:tav tm="0">
                                          <p:val>
                                            <p:strVal val="#ppt_x"/>
                                          </p:val>
                                        </p:tav>
                                        <p:tav tm="100000">
                                          <p:val>
                                            <p:strVal val="#ppt_x"/>
                                          </p:val>
                                        </p:tav>
                                      </p:tavLst>
                                    </p:anim>
                                    <p:anim calcmode="lin" valueType="num">
                                      <p:cBhvr>
                                        <p:cTn id="204" dur="1000" fill="hold"/>
                                        <p:tgtEl>
                                          <p:spTgt spid="89"/>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90"/>
                                        </p:tgtEl>
                                        <p:attrNameLst>
                                          <p:attrName>style.visibility</p:attrName>
                                        </p:attrNameLst>
                                      </p:cBhvr>
                                      <p:to>
                                        <p:strVal val="visible"/>
                                      </p:to>
                                    </p:set>
                                    <p:animEffect transition="in" filter="fade">
                                      <p:cBhvr>
                                        <p:cTn id="207" dur="1000"/>
                                        <p:tgtEl>
                                          <p:spTgt spid="90"/>
                                        </p:tgtEl>
                                      </p:cBhvr>
                                    </p:animEffect>
                                    <p:anim calcmode="lin" valueType="num">
                                      <p:cBhvr>
                                        <p:cTn id="208" dur="1000" fill="hold"/>
                                        <p:tgtEl>
                                          <p:spTgt spid="90"/>
                                        </p:tgtEl>
                                        <p:attrNameLst>
                                          <p:attrName>ppt_x</p:attrName>
                                        </p:attrNameLst>
                                      </p:cBhvr>
                                      <p:tavLst>
                                        <p:tav tm="0">
                                          <p:val>
                                            <p:strVal val="#ppt_x"/>
                                          </p:val>
                                        </p:tav>
                                        <p:tav tm="100000">
                                          <p:val>
                                            <p:strVal val="#ppt_x"/>
                                          </p:val>
                                        </p:tav>
                                      </p:tavLst>
                                    </p:anim>
                                    <p:anim calcmode="lin" valueType="num">
                                      <p:cBhvr>
                                        <p:cTn id="209" dur="1000" fill="hold"/>
                                        <p:tgtEl>
                                          <p:spTgt spid="90"/>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91"/>
                                        </p:tgtEl>
                                        <p:attrNameLst>
                                          <p:attrName>style.visibility</p:attrName>
                                        </p:attrNameLst>
                                      </p:cBhvr>
                                      <p:to>
                                        <p:strVal val="visible"/>
                                      </p:to>
                                    </p:set>
                                    <p:animEffect transition="in" filter="fade">
                                      <p:cBhvr>
                                        <p:cTn id="212" dur="1000"/>
                                        <p:tgtEl>
                                          <p:spTgt spid="91"/>
                                        </p:tgtEl>
                                      </p:cBhvr>
                                    </p:animEffect>
                                    <p:anim calcmode="lin" valueType="num">
                                      <p:cBhvr>
                                        <p:cTn id="213" dur="1000" fill="hold"/>
                                        <p:tgtEl>
                                          <p:spTgt spid="91"/>
                                        </p:tgtEl>
                                        <p:attrNameLst>
                                          <p:attrName>ppt_x</p:attrName>
                                        </p:attrNameLst>
                                      </p:cBhvr>
                                      <p:tavLst>
                                        <p:tav tm="0">
                                          <p:val>
                                            <p:strVal val="#ppt_x"/>
                                          </p:val>
                                        </p:tav>
                                        <p:tav tm="100000">
                                          <p:val>
                                            <p:strVal val="#ppt_x"/>
                                          </p:val>
                                        </p:tav>
                                      </p:tavLst>
                                    </p:anim>
                                    <p:anim calcmode="lin" valueType="num">
                                      <p:cBhvr>
                                        <p:cTn id="21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nodeType="click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1000"/>
                                        <p:tgtEl>
                                          <p:spTgt spid="27"/>
                                        </p:tgtEl>
                                      </p:cBhvr>
                                    </p:animEffect>
                                    <p:anim calcmode="lin" valueType="num">
                                      <p:cBhvr>
                                        <p:cTn id="220" dur="1000" fill="hold"/>
                                        <p:tgtEl>
                                          <p:spTgt spid="27"/>
                                        </p:tgtEl>
                                        <p:attrNameLst>
                                          <p:attrName>ppt_x</p:attrName>
                                        </p:attrNameLst>
                                      </p:cBhvr>
                                      <p:tavLst>
                                        <p:tav tm="0">
                                          <p:val>
                                            <p:strVal val="#ppt_x"/>
                                          </p:val>
                                        </p:tav>
                                        <p:tav tm="100000">
                                          <p:val>
                                            <p:strVal val="#ppt_x"/>
                                          </p:val>
                                        </p:tav>
                                      </p:tavLst>
                                    </p:anim>
                                    <p:anim calcmode="lin" valueType="num">
                                      <p:cBhvr>
                                        <p:cTn id="2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25" grpId="0"/>
      <p:bldP spid="26" grpId="0"/>
      <p:bldP spid="28" grpId="0" animBg="1"/>
      <p:bldP spid="29" grpId="0" animBg="1"/>
      <p:bldP spid="35" grpId="0" animBg="1"/>
      <p:bldP spid="48" grpId="0" animBg="1"/>
      <p:bldP spid="49" grpId="0" animBg="1"/>
      <p:bldP spid="50" grpId="0" animBg="1"/>
      <p:bldP spid="51" grpId="0" animBg="1"/>
      <p:bldP spid="5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1" grpId="0"/>
      <p:bldP spid="89" grpId="0" animBg="1"/>
      <p:bldP spid="90" grpId="0" animBg="1"/>
      <p:bldP spid="9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BFCAFF-4932-4A1A-AA95-296B288E3278}"/>
              </a:ext>
            </a:extLst>
          </p:cNvPr>
          <p:cNvSpPr/>
          <p:nvPr/>
        </p:nvSpPr>
        <p:spPr>
          <a:xfrm>
            <a:off x="7464718" y="0"/>
            <a:ext cx="7165682" cy="73551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17</a:t>
            </a:fld>
            <a:endParaRPr lang="en-CA"/>
          </a:p>
        </p:txBody>
      </p:sp>
      <p:pic>
        <p:nvPicPr>
          <p:cNvPr id="6" name="Picture 5">
            <a:extLst>
              <a:ext uri="{FF2B5EF4-FFF2-40B4-BE49-F238E27FC236}">
                <a16:creationId xmlns:a16="http://schemas.microsoft.com/office/drawing/2014/main" id="{A94871F6-67D4-408D-8BA6-19B22274ED5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55360" y="316856"/>
            <a:ext cx="4277285" cy="6721447"/>
          </a:xfrm>
          <a:prstGeom prst="rect">
            <a:avLst/>
          </a:prstGeom>
          <a:effectLst>
            <a:outerShdw blurRad="50800" dist="38100" dir="2700000" algn="tl" rotWithShape="0">
              <a:prstClr val="black">
                <a:alpha val="40000"/>
              </a:prstClr>
            </a:outerShdw>
          </a:effectLst>
        </p:spPr>
      </p:pic>
      <p:sp>
        <p:nvSpPr>
          <p:cNvPr id="12" name="Content Placeholder 1">
            <a:extLst>
              <a:ext uri="{FF2B5EF4-FFF2-40B4-BE49-F238E27FC236}">
                <a16:creationId xmlns:a16="http://schemas.microsoft.com/office/drawing/2014/main" id="{871792AB-D4CF-4BB8-AE2B-55256FB37157}"/>
              </a:ext>
            </a:extLst>
          </p:cNvPr>
          <p:cNvSpPr txBox="1">
            <a:spLocks/>
          </p:cNvSpPr>
          <p:nvPr/>
        </p:nvSpPr>
        <p:spPr>
          <a:xfrm>
            <a:off x="1194520" y="1666528"/>
            <a:ext cx="6400800" cy="421764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buClrTx/>
              <a:buFont typeface="Arial" panose="020B0604020202020204" pitchFamily="34" charset="0"/>
              <a:buChar char="•"/>
            </a:pPr>
            <a:r>
              <a:rPr lang="en-CA" sz="2400" dirty="0">
                <a:solidFill>
                  <a:schemeClr val="tx1"/>
                </a:solidFill>
              </a:rPr>
              <a:t>What rooms do we need to support our processes?</a:t>
            </a:r>
          </a:p>
          <a:p>
            <a:pPr lvl="2">
              <a:buClrTx/>
              <a:buFont typeface="Arial" panose="020B0604020202020204" pitchFamily="34" charset="0"/>
              <a:buChar char="•"/>
            </a:pPr>
            <a:r>
              <a:rPr lang="en-CA" sz="2400" dirty="0">
                <a:solidFill>
                  <a:schemeClr val="tx1"/>
                </a:solidFill>
              </a:rPr>
              <a:t>What are our layout requirements?</a:t>
            </a:r>
          </a:p>
          <a:p>
            <a:pPr marL="1714500" lvl="4" indent="0">
              <a:spcBef>
                <a:spcPts val="0"/>
              </a:spcBef>
              <a:spcAft>
                <a:spcPts val="1200"/>
              </a:spcAft>
              <a:buNone/>
            </a:pPr>
            <a:r>
              <a:rPr lang="en-CA" sz="2400" dirty="0">
                <a:solidFill>
                  <a:schemeClr val="tx1"/>
                </a:solidFill>
              </a:rPr>
              <a:t>Flows of People?</a:t>
            </a:r>
          </a:p>
          <a:p>
            <a:pPr marL="1714500" lvl="4" indent="0">
              <a:spcBef>
                <a:spcPts val="0"/>
              </a:spcBef>
              <a:spcAft>
                <a:spcPts val="1200"/>
              </a:spcAft>
              <a:buNone/>
            </a:pPr>
            <a:r>
              <a:rPr lang="en-CA" sz="2400" dirty="0">
                <a:solidFill>
                  <a:schemeClr val="tx1"/>
                </a:solidFill>
              </a:rPr>
              <a:t>Flows for Materials?</a:t>
            </a:r>
          </a:p>
          <a:p>
            <a:pPr marL="1714500" lvl="4" indent="0">
              <a:spcBef>
                <a:spcPts val="0"/>
              </a:spcBef>
              <a:spcAft>
                <a:spcPts val="1200"/>
              </a:spcAft>
              <a:buNone/>
            </a:pPr>
            <a:r>
              <a:rPr lang="en-CA" sz="2400" dirty="0">
                <a:solidFill>
                  <a:schemeClr val="tx1"/>
                </a:solidFill>
              </a:rPr>
              <a:t>Flows for Product?</a:t>
            </a:r>
          </a:p>
          <a:p>
            <a:pPr marL="1714500" lvl="4" indent="0">
              <a:spcBef>
                <a:spcPts val="0"/>
              </a:spcBef>
              <a:spcAft>
                <a:spcPts val="1200"/>
              </a:spcAft>
              <a:buNone/>
            </a:pPr>
            <a:r>
              <a:rPr lang="en-CA" sz="2400" dirty="0">
                <a:solidFill>
                  <a:schemeClr val="tx1"/>
                </a:solidFill>
              </a:rPr>
              <a:t>Flows for Waste?</a:t>
            </a:r>
          </a:p>
          <a:p>
            <a:pPr marL="341313" lvl="3" indent="0">
              <a:buNone/>
            </a:pPr>
            <a:endParaRPr lang="en-CA" dirty="0"/>
          </a:p>
        </p:txBody>
      </p:sp>
      <p:sp>
        <p:nvSpPr>
          <p:cNvPr id="8" name="Text Placeholder 2">
            <a:extLst>
              <a:ext uri="{FF2B5EF4-FFF2-40B4-BE49-F238E27FC236}">
                <a16:creationId xmlns:a16="http://schemas.microsoft.com/office/drawing/2014/main" id="{15DB0624-B326-4314-AB79-5BF9920599DC}"/>
              </a:ext>
            </a:extLst>
          </p:cNvPr>
          <p:cNvSpPr txBox="1">
            <a:spLocks/>
          </p:cNvSpPr>
          <p:nvPr/>
        </p:nvSpPr>
        <p:spPr>
          <a:xfrm>
            <a:off x="728821" y="664155"/>
            <a:ext cx="2561783"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Purposeful</a:t>
            </a:r>
            <a:r>
              <a:rPr lang="fr-CA" dirty="0">
                <a:solidFill>
                  <a:schemeClr val="tx1"/>
                </a:solidFill>
              </a:rPr>
              <a:t> </a:t>
            </a:r>
          </a:p>
        </p:txBody>
      </p:sp>
    </p:spTree>
    <p:extLst>
      <p:ext uri="{BB962C8B-B14F-4D97-AF65-F5344CB8AC3E}">
        <p14:creationId xmlns:p14="http://schemas.microsoft.com/office/powerpoint/2010/main" val="331362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A7016-9CE8-45E9-AF50-FF724B09A3F5}"/>
              </a:ext>
            </a:extLst>
          </p:cNvPr>
          <p:cNvSpPr/>
          <p:nvPr/>
        </p:nvSpPr>
        <p:spPr>
          <a:xfrm>
            <a:off x="-42392" y="2962671"/>
            <a:ext cx="14630400" cy="354941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18</a:t>
            </a:fld>
            <a:endParaRPr lang="en-CA"/>
          </a:p>
        </p:txBody>
      </p:sp>
      <p:sp>
        <p:nvSpPr>
          <p:cNvPr id="6" name="Text Placeholder 2">
            <a:extLst>
              <a:ext uri="{FF2B5EF4-FFF2-40B4-BE49-F238E27FC236}">
                <a16:creationId xmlns:a16="http://schemas.microsoft.com/office/drawing/2014/main" id="{1A964494-560C-463D-8553-E3A9E88AA398}"/>
              </a:ext>
            </a:extLst>
          </p:cNvPr>
          <p:cNvSpPr txBox="1">
            <a:spLocks/>
          </p:cNvSpPr>
          <p:nvPr/>
        </p:nvSpPr>
        <p:spPr>
          <a:xfrm>
            <a:off x="943218" y="668475"/>
            <a:ext cx="2561783"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Functional</a:t>
            </a:r>
            <a:r>
              <a:rPr lang="fr-CA" dirty="0">
                <a:solidFill>
                  <a:schemeClr val="tx1"/>
                </a:solidFill>
              </a:rPr>
              <a:t> </a:t>
            </a:r>
          </a:p>
        </p:txBody>
      </p:sp>
      <p:pic>
        <p:nvPicPr>
          <p:cNvPr id="12" name="Picture 11">
            <a:extLst>
              <a:ext uri="{FF2B5EF4-FFF2-40B4-BE49-F238E27FC236}">
                <a16:creationId xmlns:a16="http://schemas.microsoft.com/office/drawing/2014/main" id="{7331B89B-0887-4800-8A1A-40D99E64DBFA}"/>
              </a:ext>
            </a:extLst>
          </p:cNvPr>
          <p:cNvPicPr>
            <a:picLocks noChangeAspect="1"/>
          </p:cNvPicPr>
          <p:nvPr/>
        </p:nvPicPr>
        <p:blipFill>
          <a:blip r:embed="rId3"/>
          <a:stretch>
            <a:fillRect/>
          </a:stretch>
        </p:blipFill>
        <p:spPr>
          <a:xfrm>
            <a:off x="3714800" y="1450504"/>
            <a:ext cx="7669634" cy="4887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9054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19</a:t>
            </a:fld>
            <a:endParaRPr lang="en-CA"/>
          </a:p>
        </p:txBody>
      </p:sp>
      <p:pic>
        <p:nvPicPr>
          <p:cNvPr id="6" name="Picture 5">
            <a:extLst>
              <a:ext uri="{FF2B5EF4-FFF2-40B4-BE49-F238E27FC236}">
                <a16:creationId xmlns:a16="http://schemas.microsoft.com/office/drawing/2014/main" id="{919C10A9-914D-41C2-9FE4-5FBB25B9C86D}"/>
              </a:ext>
            </a:extLst>
          </p:cNvPr>
          <p:cNvPicPr>
            <a:picLocks noChangeAspect="1"/>
          </p:cNvPicPr>
          <p:nvPr/>
        </p:nvPicPr>
        <p:blipFill>
          <a:blip r:embed="rId3"/>
          <a:stretch>
            <a:fillRect/>
          </a:stretch>
        </p:blipFill>
        <p:spPr>
          <a:xfrm rot="5400000">
            <a:off x="1663060" y="622412"/>
            <a:ext cx="5471631" cy="698477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A847583-F868-4F08-86CE-20CDEA9C69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55" t="14793" r="-1655" b="-439"/>
          <a:stretch/>
        </p:blipFill>
        <p:spPr>
          <a:xfrm>
            <a:off x="8323312" y="658416"/>
            <a:ext cx="5112568" cy="294103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CA941CD-08BC-4E2F-BB6A-3D2A61DC1052}"/>
              </a:ext>
            </a:extLst>
          </p:cNvPr>
          <p:cNvPicPr>
            <a:picLocks noChangeAspect="1"/>
          </p:cNvPicPr>
          <p:nvPr/>
        </p:nvPicPr>
        <p:blipFill>
          <a:blip r:embed="rId5"/>
          <a:stretch>
            <a:fillRect/>
          </a:stretch>
        </p:blipFill>
        <p:spPr>
          <a:xfrm>
            <a:off x="9045591" y="3767300"/>
            <a:ext cx="3523993" cy="3523993"/>
          </a:xfrm>
          <a:prstGeom prst="rect">
            <a:avLst/>
          </a:prstGeom>
          <a:effectLst>
            <a:outerShdw blurRad="50800" dist="38100" dir="2700000" algn="tl" rotWithShape="0">
              <a:prstClr val="black">
                <a:alpha val="40000"/>
              </a:prstClr>
            </a:outerShdw>
          </a:effectLst>
        </p:spPr>
      </p:pic>
      <p:sp>
        <p:nvSpPr>
          <p:cNvPr id="11" name="Text Placeholder 2">
            <a:extLst>
              <a:ext uri="{FF2B5EF4-FFF2-40B4-BE49-F238E27FC236}">
                <a16:creationId xmlns:a16="http://schemas.microsoft.com/office/drawing/2014/main" id="{140BB3BF-CA0D-4599-B305-0F11A1DCFF48}"/>
              </a:ext>
            </a:extLst>
          </p:cNvPr>
          <p:cNvSpPr txBox="1">
            <a:spLocks/>
          </p:cNvSpPr>
          <p:nvPr/>
        </p:nvSpPr>
        <p:spPr>
          <a:xfrm>
            <a:off x="943218" y="668475"/>
            <a:ext cx="2561783"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Functional</a:t>
            </a:r>
            <a:r>
              <a:rPr lang="fr-CA" dirty="0">
                <a:solidFill>
                  <a:schemeClr val="tx1"/>
                </a:solidFill>
              </a:rPr>
              <a:t> </a:t>
            </a:r>
          </a:p>
        </p:txBody>
      </p:sp>
    </p:spTree>
    <p:extLst>
      <p:ext uri="{BB962C8B-B14F-4D97-AF65-F5344CB8AC3E}">
        <p14:creationId xmlns:p14="http://schemas.microsoft.com/office/powerpoint/2010/main" val="3208309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BF76B32-A728-42EA-A8B5-C4391EB20E08}"/>
              </a:ext>
            </a:extLst>
          </p:cNvPr>
          <p:cNvSpPr/>
          <p:nvPr/>
        </p:nvSpPr>
        <p:spPr>
          <a:xfrm>
            <a:off x="618456" y="658416"/>
            <a:ext cx="3312368"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2BA03FC-3E38-4DEC-A5CB-ADD6FA241836}"/>
              </a:ext>
            </a:extLst>
          </p:cNvPr>
          <p:cNvPicPr>
            <a:picLocks noChangeAspect="1"/>
          </p:cNvPicPr>
          <p:nvPr/>
        </p:nvPicPr>
        <p:blipFill>
          <a:blip r:embed="rId3"/>
          <a:stretch>
            <a:fillRect/>
          </a:stretch>
        </p:blipFill>
        <p:spPr>
          <a:xfrm>
            <a:off x="646911" y="802432"/>
            <a:ext cx="6102625" cy="5407621"/>
          </a:xfrm>
          <a:prstGeom prst="rect">
            <a:avLst/>
          </a:prstGeom>
        </p:spPr>
      </p:pic>
    </p:spTree>
    <p:extLst>
      <p:ext uri="{BB962C8B-B14F-4D97-AF65-F5344CB8AC3E}">
        <p14:creationId xmlns:p14="http://schemas.microsoft.com/office/powerpoint/2010/main" val="18928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957D82-7E2A-4169-9111-B759C772D7AF}"/>
              </a:ext>
            </a:extLst>
          </p:cNvPr>
          <p:cNvSpPr/>
          <p:nvPr/>
        </p:nvSpPr>
        <p:spPr>
          <a:xfrm>
            <a:off x="7464718" y="-75156"/>
            <a:ext cx="7165682" cy="745385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20</a:t>
            </a:fld>
            <a:endParaRPr lang="en-CA"/>
          </a:p>
        </p:txBody>
      </p:sp>
      <p:pic>
        <p:nvPicPr>
          <p:cNvPr id="5" name="Picture 4" descr="BioSpherix-Miltenyi_chamber.jpg">
            <a:extLst>
              <a:ext uri="{FF2B5EF4-FFF2-40B4-BE49-F238E27FC236}">
                <a16:creationId xmlns:a16="http://schemas.microsoft.com/office/drawing/2014/main" id="{885019A9-7D53-4D7D-847F-C0BBBA7BAEDA}"/>
              </a:ext>
            </a:extLst>
          </p:cNvPr>
          <p:cNvPicPr>
            <a:picLocks noChangeAspect="1"/>
          </p:cNvPicPr>
          <p:nvPr/>
        </p:nvPicPr>
        <p:blipFill>
          <a:blip r:embed="rId3" cstate="print"/>
          <a:stretch>
            <a:fillRect/>
          </a:stretch>
        </p:blipFill>
        <p:spPr>
          <a:xfrm>
            <a:off x="8238676" y="1611236"/>
            <a:ext cx="3763061" cy="2771156"/>
          </a:xfrm>
          <a:prstGeom prst="rect">
            <a:avLst/>
          </a:prstGeom>
          <a:effectLst>
            <a:outerShdw blurRad="50800" dist="38100" dir="2700000" algn="tl" rotWithShape="0">
              <a:prstClr val="black">
                <a:alpha val="40000"/>
              </a:prstClr>
            </a:outerShdw>
          </a:effectLst>
        </p:spPr>
      </p:pic>
      <p:pic>
        <p:nvPicPr>
          <p:cNvPr id="8" name="Content Placeholder 3">
            <a:extLst>
              <a:ext uri="{FF2B5EF4-FFF2-40B4-BE49-F238E27FC236}">
                <a16:creationId xmlns:a16="http://schemas.microsoft.com/office/drawing/2014/main" id="{6E1BFC47-896F-434B-9B68-ED4CF175ABAA}"/>
              </a:ext>
            </a:extLst>
          </p:cNvPr>
          <p:cNvPicPr>
            <a:picLocks noChangeAspect="1"/>
          </p:cNvPicPr>
          <p:nvPr/>
        </p:nvPicPr>
        <p:blipFill rotWithShape="1">
          <a:blip r:embed="rId4"/>
          <a:srcRect l="35520" t="44524"/>
          <a:stretch/>
        </p:blipFill>
        <p:spPr>
          <a:xfrm>
            <a:off x="10915600" y="4838514"/>
            <a:ext cx="3055687" cy="1776558"/>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4" name="Text Placeholder 2">
            <a:extLst>
              <a:ext uri="{FF2B5EF4-FFF2-40B4-BE49-F238E27FC236}">
                <a16:creationId xmlns:a16="http://schemas.microsoft.com/office/drawing/2014/main" id="{940AAD79-97CD-4159-9B2B-29CCC9BED36F}"/>
              </a:ext>
            </a:extLst>
          </p:cNvPr>
          <p:cNvSpPr txBox="1">
            <a:spLocks/>
          </p:cNvSpPr>
          <p:nvPr/>
        </p:nvSpPr>
        <p:spPr>
          <a:xfrm>
            <a:off x="8158651" y="776656"/>
            <a:ext cx="5184576"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Closed</a:t>
            </a:r>
            <a:r>
              <a:rPr lang="fr-CA" dirty="0">
                <a:solidFill>
                  <a:schemeClr val="tx1"/>
                </a:solidFill>
              </a:rPr>
              <a:t> </a:t>
            </a:r>
            <a:r>
              <a:rPr lang="fr-CA" dirty="0" err="1">
                <a:solidFill>
                  <a:schemeClr val="tx1"/>
                </a:solidFill>
              </a:rPr>
              <a:t>Processing</a:t>
            </a:r>
            <a:endParaRPr lang="fr-CA" dirty="0">
              <a:solidFill>
                <a:schemeClr val="tx1"/>
              </a:solidFill>
            </a:endParaRPr>
          </a:p>
          <a:p>
            <a:r>
              <a:rPr lang="fr-CA" dirty="0">
                <a:solidFill>
                  <a:schemeClr val="tx1"/>
                </a:solidFill>
              </a:rPr>
              <a:t> </a:t>
            </a:r>
          </a:p>
        </p:txBody>
      </p:sp>
      <p:sp>
        <p:nvSpPr>
          <p:cNvPr id="17" name="Text Placeholder 2">
            <a:extLst>
              <a:ext uri="{FF2B5EF4-FFF2-40B4-BE49-F238E27FC236}">
                <a16:creationId xmlns:a16="http://schemas.microsoft.com/office/drawing/2014/main" id="{1632EBAF-695C-4854-996E-A12C7948FB76}"/>
              </a:ext>
            </a:extLst>
          </p:cNvPr>
          <p:cNvSpPr txBox="1">
            <a:spLocks/>
          </p:cNvSpPr>
          <p:nvPr/>
        </p:nvSpPr>
        <p:spPr>
          <a:xfrm>
            <a:off x="1287173" y="776656"/>
            <a:ext cx="5184576"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a:solidFill>
                  <a:schemeClr val="tx1"/>
                </a:solidFill>
              </a:rPr>
              <a:t>Open </a:t>
            </a:r>
            <a:r>
              <a:rPr lang="fr-CA" dirty="0" err="1">
                <a:solidFill>
                  <a:schemeClr val="tx1"/>
                </a:solidFill>
              </a:rPr>
              <a:t>Processing</a:t>
            </a:r>
            <a:endParaRPr lang="fr-CA" dirty="0">
              <a:solidFill>
                <a:schemeClr val="tx1"/>
              </a:solidFill>
            </a:endParaRPr>
          </a:p>
          <a:p>
            <a:endParaRPr lang="fr-CA" sz="2400" b="0" dirty="0">
              <a:solidFill>
                <a:schemeClr val="tx1"/>
              </a:solidFill>
            </a:endParaRPr>
          </a:p>
        </p:txBody>
      </p:sp>
      <p:pic>
        <p:nvPicPr>
          <p:cNvPr id="2" name="Picture 1">
            <a:extLst>
              <a:ext uri="{FF2B5EF4-FFF2-40B4-BE49-F238E27FC236}">
                <a16:creationId xmlns:a16="http://schemas.microsoft.com/office/drawing/2014/main" id="{67843800-8943-4A78-BBEA-DAA416BBA30F}"/>
              </a:ext>
            </a:extLst>
          </p:cNvPr>
          <p:cNvPicPr>
            <a:picLocks noChangeAspect="1"/>
          </p:cNvPicPr>
          <p:nvPr/>
        </p:nvPicPr>
        <p:blipFill>
          <a:blip r:embed="rId5"/>
          <a:stretch>
            <a:fillRect/>
          </a:stretch>
        </p:blipFill>
        <p:spPr>
          <a:xfrm>
            <a:off x="906488" y="1611236"/>
            <a:ext cx="2078839" cy="1922682"/>
          </a:xfrm>
          <a:prstGeom prst="rect">
            <a:avLst/>
          </a:prstGeom>
          <a:effectLst>
            <a:outerShdw blurRad="50800" dist="38100" dir="2700000" algn="tl" rotWithShape="0">
              <a:prstClr val="black">
                <a:alpha val="40000"/>
              </a:prstClr>
            </a:outerShdw>
          </a:effectLst>
        </p:spPr>
      </p:pic>
      <p:pic>
        <p:nvPicPr>
          <p:cNvPr id="9" name="Picture 8" descr="clean_room_manipulating_samples_with_pipette_cd351051[1]">
            <a:extLst>
              <a:ext uri="{FF2B5EF4-FFF2-40B4-BE49-F238E27FC236}">
                <a16:creationId xmlns:a16="http://schemas.microsoft.com/office/drawing/2014/main" id="{2AD3C00C-5645-47C0-A53B-75CE54CF512B}"/>
              </a:ext>
            </a:extLst>
          </p:cNvPr>
          <p:cNvPicPr>
            <a:picLocks noChangeAspect="1" noChangeArrowheads="1"/>
          </p:cNvPicPr>
          <p:nvPr/>
        </p:nvPicPr>
        <p:blipFill rotWithShape="1">
          <a:blip r:embed="rId6" cstate="print"/>
          <a:srcRect t="12857" r="6017" b="22141"/>
          <a:stretch/>
        </p:blipFill>
        <p:spPr bwMode="auto">
          <a:xfrm>
            <a:off x="2845048" y="3661706"/>
            <a:ext cx="3982013" cy="326391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533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CB07C53-0899-40C6-8D29-78885D007E21}"/>
              </a:ext>
            </a:extLst>
          </p:cNvPr>
          <p:cNvCxnSpPr/>
          <p:nvPr/>
        </p:nvCxnSpPr>
        <p:spPr>
          <a:xfrm>
            <a:off x="1875658" y="5072111"/>
            <a:ext cx="198417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677431CD-109D-4799-81C2-761F8C28FE26}" type="slidenum">
              <a:rPr lang="en-CA" smtClean="0"/>
              <a:t>21</a:t>
            </a:fld>
            <a:endParaRPr lang="en-CA"/>
          </a:p>
        </p:txBody>
      </p:sp>
      <p:pic>
        <p:nvPicPr>
          <p:cNvPr id="6" name="Graphic 5" descr="Checklist">
            <a:extLst>
              <a:ext uri="{FF2B5EF4-FFF2-40B4-BE49-F238E27FC236}">
                <a16:creationId xmlns:a16="http://schemas.microsoft.com/office/drawing/2014/main" id="{EFB5AEFD-EE76-4F4B-B1D2-ACEC46C3F1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086" y="3707159"/>
            <a:ext cx="1535053" cy="1535053"/>
          </a:xfrm>
          <a:prstGeom prst="rect">
            <a:avLst/>
          </a:prstGeom>
          <a:effectLst>
            <a:outerShdw blurRad="50800" dist="38100" dir="2700000" algn="tl" rotWithShape="0">
              <a:prstClr val="black">
                <a:alpha val="40000"/>
              </a:prstClr>
            </a:outerShdw>
          </a:effectLst>
        </p:spPr>
      </p:pic>
      <p:pic>
        <p:nvPicPr>
          <p:cNvPr id="12" name="Graphic 11" descr="Construction worker">
            <a:extLst>
              <a:ext uri="{FF2B5EF4-FFF2-40B4-BE49-F238E27FC236}">
                <a16:creationId xmlns:a16="http://schemas.microsoft.com/office/drawing/2014/main" id="{BE5D8B27-8569-4A20-9A1C-265421D308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6537" y="3947356"/>
            <a:ext cx="1356857" cy="1356857"/>
          </a:xfrm>
          <a:prstGeom prst="rect">
            <a:avLst/>
          </a:prstGeom>
          <a:effectLst>
            <a:outerShdw blurRad="50800" dist="38100" dir="2700000" algn="tl" rotWithShape="0">
              <a:prstClr val="black">
                <a:alpha val="40000"/>
              </a:prstClr>
            </a:outerShdw>
          </a:effectLst>
        </p:spPr>
      </p:pic>
      <p:sp>
        <p:nvSpPr>
          <p:cNvPr id="13" name="Content Placeholder 1">
            <a:extLst>
              <a:ext uri="{FF2B5EF4-FFF2-40B4-BE49-F238E27FC236}">
                <a16:creationId xmlns:a16="http://schemas.microsoft.com/office/drawing/2014/main" id="{9CA61CDA-1168-497B-AEE0-8A14536B5DFD}"/>
              </a:ext>
            </a:extLst>
          </p:cNvPr>
          <p:cNvSpPr txBox="1">
            <a:spLocks/>
          </p:cNvSpPr>
          <p:nvPr/>
        </p:nvSpPr>
        <p:spPr>
          <a:xfrm>
            <a:off x="2066406" y="4261616"/>
            <a:ext cx="1435604" cy="74950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dirty="0"/>
              <a:t>Regulatory Compliance</a:t>
            </a:r>
          </a:p>
          <a:p>
            <a:pPr marL="0" lvl="2" indent="0" algn="ctr">
              <a:buFont typeface="Arial" panose="020B0604020202020204" pitchFamily="34" charset="0"/>
              <a:buNone/>
            </a:pPr>
            <a:endParaRPr lang="en-CA" dirty="0"/>
          </a:p>
        </p:txBody>
      </p:sp>
      <p:sp>
        <p:nvSpPr>
          <p:cNvPr id="14" name="Content Placeholder 1">
            <a:extLst>
              <a:ext uri="{FF2B5EF4-FFF2-40B4-BE49-F238E27FC236}">
                <a16:creationId xmlns:a16="http://schemas.microsoft.com/office/drawing/2014/main" id="{6F545DED-D98D-48F5-9DAE-3FB413159F1A}"/>
              </a:ext>
            </a:extLst>
          </p:cNvPr>
          <p:cNvSpPr txBox="1">
            <a:spLocks/>
          </p:cNvSpPr>
          <p:nvPr/>
        </p:nvSpPr>
        <p:spPr>
          <a:xfrm>
            <a:off x="5557987" y="4529750"/>
            <a:ext cx="1435604" cy="74950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dirty="0"/>
              <a:t>Accessibility</a:t>
            </a:r>
          </a:p>
          <a:p>
            <a:pPr marL="0" lvl="2" indent="0" algn="ctr">
              <a:buFont typeface="Arial" panose="020B0604020202020204" pitchFamily="34" charset="0"/>
              <a:buNone/>
            </a:pPr>
            <a:endParaRPr lang="en-CA" dirty="0"/>
          </a:p>
        </p:txBody>
      </p:sp>
      <p:sp>
        <p:nvSpPr>
          <p:cNvPr id="15" name="Content Placeholder 1">
            <a:extLst>
              <a:ext uri="{FF2B5EF4-FFF2-40B4-BE49-F238E27FC236}">
                <a16:creationId xmlns:a16="http://schemas.microsoft.com/office/drawing/2014/main" id="{8E9DD961-0887-45F3-B433-0FC51D0222C7}"/>
              </a:ext>
            </a:extLst>
          </p:cNvPr>
          <p:cNvSpPr txBox="1">
            <a:spLocks/>
          </p:cNvSpPr>
          <p:nvPr/>
        </p:nvSpPr>
        <p:spPr>
          <a:xfrm>
            <a:off x="8633995" y="4543055"/>
            <a:ext cx="1435604" cy="74950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dirty="0"/>
              <a:t>Quality</a:t>
            </a:r>
          </a:p>
          <a:p>
            <a:pPr marL="0" lvl="2" indent="0" algn="ctr">
              <a:buFont typeface="Arial" panose="020B0604020202020204" pitchFamily="34" charset="0"/>
              <a:buNone/>
            </a:pPr>
            <a:endParaRPr lang="en-CA" dirty="0"/>
          </a:p>
        </p:txBody>
      </p:sp>
      <p:sp>
        <p:nvSpPr>
          <p:cNvPr id="16" name="Content Placeholder 1">
            <a:extLst>
              <a:ext uri="{FF2B5EF4-FFF2-40B4-BE49-F238E27FC236}">
                <a16:creationId xmlns:a16="http://schemas.microsoft.com/office/drawing/2014/main" id="{8027FB34-3D31-4B86-84B9-A7F38B59013C}"/>
              </a:ext>
            </a:extLst>
          </p:cNvPr>
          <p:cNvSpPr txBox="1">
            <a:spLocks/>
          </p:cNvSpPr>
          <p:nvPr/>
        </p:nvSpPr>
        <p:spPr>
          <a:xfrm>
            <a:off x="11935949" y="4058253"/>
            <a:ext cx="2196901" cy="1135062"/>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dirty="0"/>
              <a:t>Construction and Manufacturing Safety</a:t>
            </a:r>
          </a:p>
          <a:p>
            <a:pPr marL="0" lvl="2" indent="0" algn="ctr">
              <a:buFont typeface="Arial" panose="020B0604020202020204" pitchFamily="34" charset="0"/>
              <a:buNone/>
            </a:pPr>
            <a:endParaRPr lang="en-CA" dirty="0"/>
          </a:p>
        </p:txBody>
      </p:sp>
      <p:sp>
        <p:nvSpPr>
          <p:cNvPr id="17" name="Rectangle 16">
            <a:extLst>
              <a:ext uri="{FF2B5EF4-FFF2-40B4-BE49-F238E27FC236}">
                <a16:creationId xmlns:a16="http://schemas.microsoft.com/office/drawing/2014/main" id="{045C06EB-722E-4674-918C-603501B2BA57}"/>
              </a:ext>
            </a:extLst>
          </p:cNvPr>
          <p:cNvSpPr/>
          <p:nvPr/>
        </p:nvSpPr>
        <p:spPr>
          <a:xfrm>
            <a:off x="-44448" y="1289343"/>
            <a:ext cx="14632456" cy="1547178"/>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2">
            <a:extLst>
              <a:ext uri="{FF2B5EF4-FFF2-40B4-BE49-F238E27FC236}">
                <a16:creationId xmlns:a16="http://schemas.microsoft.com/office/drawing/2014/main" id="{2C622340-71D8-4636-9F31-F89DE4509219}"/>
              </a:ext>
            </a:extLst>
          </p:cNvPr>
          <p:cNvSpPr txBox="1">
            <a:spLocks/>
          </p:cNvSpPr>
          <p:nvPr/>
        </p:nvSpPr>
        <p:spPr>
          <a:xfrm>
            <a:off x="2108086" y="1725566"/>
            <a:ext cx="10439465" cy="663657"/>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Safe</a:t>
            </a:r>
            <a:r>
              <a:rPr lang="en-US" sz="3600" b="1" i="1" dirty="0">
                <a:highlight>
                  <a:srgbClr val="FFFF00"/>
                </a:highlight>
              </a:rPr>
              <a:t>  </a:t>
            </a:r>
          </a:p>
        </p:txBody>
      </p:sp>
      <p:sp>
        <p:nvSpPr>
          <p:cNvPr id="21" name="Oval 20">
            <a:extLst>
              <a:ext uri="{FF2B5EF4-FFF2-40B4-BE49-F238E27FC236}">
                <a16:creationId xmlns:a16="http://schemas.microsoft.com/office/drawing/2014/main" id="{C47D5509-FC00-479F-8479-64208860E94D}"/>
              </a:ext>
            </a:extLst>
          </p:cNvPr>
          <p:cNvSpPr/>
          <p:nvPr/>
        </p:nvSpPr>
        <p:spPr>
          <a:xfrm>
            <a:off x="3776295" y="5036202"/>
            <a:ext cx="83536" cy="859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Person in wheelchair">
            <a:extLst>
              <a:ext uri="{FF2B5EF4-FFF2-40B4-BE49-F238E27FC236}">
                <a16:creationId xmlns:a16="http://schemas.microsoft.com/office/drawing/2014/main" id="{31944E0F-693D-454C-93B3-A69E88EF84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7334" y="3842384"/>
            <a:ext cx="1300653" cy="1300653"/>
          </a:xfrm>
          <a:prstGeom prst="rect">
            <a:avLst/>
          </a:prstGeom>
          <a:effectLst>
            <a:outerShdw blurRad="50800" dist="38100" dir="2700000" algn="tl" rotWithShape="0">
              <a:prstClr val="black">
                <a:alpha val="40000"/>
              </a:prstClr>
            </a:outerShdw>
          </a:effectLst>
        </p:spPr>
      </p:pic>
      <p:cxnSp>
        <p:nvCxnSpPr>
          <p:cNvPr id="23" name="Straight Connector 22">
            <a:extLst>
              <a:ext uri="{FF2B5EF4-FFF2-40B4-BE49-F238E27FC236}">
                <a16:creationId xmlns:a16="http://schemas.microsoft.com/office/drawing/2014/main" id="{2C97BBD6-D0DE-4279-85A7-0929AB1ACAF7}"/>
              </a:ext>
            </a:extLst>
          </p:cNvPr>
          <p:cNvCxnSpPr/>
          <p:nvPr/>
        </p:nvCxnSpPr>
        <p:spPr>
          <a:xfrm>
            <a:off x="5174821" y="5002637"/>
            <a:ext cx="198417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6556A56-B355-43F3-B15C-B5EDD96E3CE7}"/>
              </a:ext>
            </a:extLst>
          </p:cNvPr>
          <p:cNvSpPr/>
          <p:nvPr/>
        </p:nvSpPr>
        <p:spPr>
          <a:xfrm>
            <a:off x="7116809" y="4959652"/>
            <a:ext cx="83536" cy="85970"/>
          </a:xfrm>
          <a:prstGeom prst="ellipse">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Ribbon">
            <a:extLst>
              <a:ext uri="{FF2B5EF4-FFF2-40B4-BE49-F238E27FC236}">
                <a16:creationId xmlns:a16="http://schemas.microsoft.com/office/drawing/2014/main" id="{4B9B3074-D2C5-48E9-A953-0D05A8D67D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76297" y="3908030"/>
            <a:ext cx="1235007" cy="1235007"/>
          </a:xfrm>
          <a:prstGeom prst="rect">
            <a:avLst/>
          </a:prstGeom>
          <a:effectLst>
            <a:outerShdw blurRad="50800" dist="38100" dir="2700000" algn="tl" rotWithShape="0">
              <a:prstClr val="black">
                <a:alpha val="40000"/>
              </a:prstClr>
            </a:outerShdw>
          </a:effectLst>
        </p:spPr>
      </p:pic>
      <p:cxnSp>
        <p:nvCxnSpPr>
          <p:cNvPr id="29" name="Straight Connector 28">
            <a:extLst>
              <a:ext uri="{FF2B5EF4-FFF2-40B4-BE49-F238E27FC236}">
                <a16:creationId xmlns:a16="http://schemas.microsoft.com/office/drawing/2014/main" id="{0EB29833-1681-4F7B-B919-CF5C4D742C21}"/>
              </a:ext>
            </a:extLst>
          </p:cNvPr>
          <p:cNvCxnSpPr/>
          <p:nvPr/>
        </p:nvCxnSpPr>
        <p:spPr>
          <a:xfrm>
            <a:off x="8359906" y="5057067"/>
            <a:ext cx="198417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5A1A3BD-43AD-428C-B498-9D36CD21FE93}"/>
              </a:ext>
            </a:extLst>
          </p:cNvPr>
          <p:cNvSpPr/>
          <p:nvPr/>
        </p:nvSpPr>
        <p:spPr>
          <a:xfrm>
            <a:off x="10302311" y="5002637"/>
            <a:ext cx="83536" cy="85970"/>
          </a:xfrm>
          <a:prstGeom prst="ellipse">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8612F0C3-EC49-46D7-A1AC-EBBF3BFB7DB9}"/>
              </a:ext>
            </a:extLst>
          </p:cNvPr>
          <p:cNvCxnSpPr/>
          <p:nvPr/>
        </p:nvCxnSpPr>
        <p:spPr>
          <a:xfrm>
            <a:off x="11913241" y="5129584"/>
            <a:ext cx="198417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FFB73D6-EA2C-44D9-A671-E19BF9F25A96}"/>
              </a:ext>
            </a:extLst>
          </p:cNvPr>
          <p:cNvSpPr/>
          <p:nvPr/>
        </p:nvSpPr>
        <p:spPr>
          <a:xfrm>
            <a:off x="13855646" y="5067844"/>
            <a:ext cx="83536" cy="8597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432764B-773C-473C-921D-2EB3015119B2}"/>
              </a:ext>
            </a:extLst>
          </p:cNvPr>
          <p:cNvSpPr/>
          <p:nvPr/>
        </p:nvSpPr>
        <p:spPr>
          <a:xfrm>
            <a:off x="-44448" y="1306488"/>
            <a:ext cx="14632456" cy="1547178"/>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2">
            <a:extLst>
              <a:ext uri="{FF2B5EF4-FFF2-40B4-BE49-F238E27FC236}">
                <a16:creationId xmlns:a16="http://schemas.microsoft.com/office/drawing/2014/main" id="{17C020E2-39C5-485A-9C02-AEBF86459076}"/>
              </a:ext>
            </a:extLst>
          </p:cNvPr>
          <p:cNvSpPr txBox="1">
            <a:spLocks/>
          </p:cNvSpPr>
          <p:nvPr/>
        </p:nvSpPr>
        <p:spPr>
          <a:xfrm>
            <a:off x="2108086" y="1742711"/>
            <a:ext cx="10439465" cy="663657"/>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Safe</a:t>
            </a:r>
            <a:r>
              <a:rPr lang="en-US" sz="3600" b="1" i="1" dirty="0">
                <a:highlight>
                  <a:srgbClr val="FFFF00"/>
                </a:highlight>
              </a:rPr>
              <a:t>  </a:t>
            </a:r>
          </a:p>
        </p:txBody>
      </p:sp>
    </p:spTree>
    <p:extLst>
      <p:ext uri="{BB962C8B-B14F-4D97-AF65-F5344CB8AC3E}">
        <p14:creationId xmlns:p14="http://schemas.microsoft.com/office/powerpoint/2010/main" val="326859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22</a:t>
            </a:fld>
            <a:endParaRPr lang="en-CA"/>
          </a:p>
        </p:txBody>
      </p:sp>
      <p:pic>
        <p:nvPicPr>
          <p:cNvPr id="9" name="Graphic 8" descr="Dollar">
            <a:extLst>
              <a:ext uri="{FF2B5EF4-FFF2-40B4-BE49-F238E27FC236}">
                <a16:creationId xmlns:a16="http://schemas.microsoft.com/office/drawing/2014/main" id="{E8C37280-776E-4D12-B3FA-EF4184ABD7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9280" y="2098095"/>
            <a:ext cx="3528392" cy="3528392"/>
          </a:xfrm>
          <a:prstGeom prst="rect">
            <a:avLst/>
          </a:prstGeom>
          <a:effectLst>
            <a:outerShdw blurRad="50800" dist="38100" dir="2700000" algn="tl" rotWithShape="0">
              <a:prstClr val="black">
                <a:alpha val="40000"/>
              </a:prstClr>
            </a:outerShdw>
          </a:effectLst>
        </p:spPr>
      </p:pic>
      <p:pic>
        <p:nvPicPr>
          <p:cNvPr id="13" name="Graphic 12" descr="Clock">
            <a:extLst>
              <a:ext uri="{FF2B5EF4-FFF2-40B4-BE49-F238E27FC236}">
                <a16:creationId xmlns:a16="http://schemas.microsoft.com/office/drawing/2014/main" id="{7F9D43DF-87D7-488E-BE35-AD2B0D8242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8572" y="1875783"/>
            <a:ext cx="3973016" cy="3973016"/>
          </a:xfrm>
          <a:prstGeom prst="rect">
            <a:avLst/>
          </a:prstGeom>
          <a:effectLst>
            <a:outerShdw blurRad="50800" dist="38100" dir="2700000" algn="tl" rotWithShape="0">
              <a:prstClr val="black">
                <a:alpha val="40000"/>
              </a:prstClr>
            </a:outerShdw>
          </a:effectLst>
        </p:spPr>
      </p:pic>
      <p:sp>
        <p:nvSpPr>
          <p:cNvPr id="8" name="Text Placeholder 2">
            <a:extLst>
              <a:ext uri="{FF2B5EF4-FFF2-40B4-BE49-F238E27FC236}">
                <a16:creationId xmlns:a16="http://schemas.microsoft.com/office/drawing/2014/main" id="{0BDE81F5-E4A7-4733-9DD3-CCC214F71C04}"/>
              </a:ext>
            </a:extLst>
          </p:cNvPr>
          <p:cNvSpPr txBox="1">
            <a:spLocks/>
          </p:cNvSpPr>
          <p:nvPr/>
        </p:nvSpPr>
        <p:spPr>
          <a:xfrm>
            <a:off x="978496" y="874440"/>
            <a:ext cx="6660014"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a:solidFill>
                  <a:schemeClr val="tx1"/>
                </a:solidFill>
              </a:rPr>
              <a:t>To </a:t>
            </a:r>
            <a:r>
              <a:rPr lang="fr-CA" dirty="0" err="1">
                <a:solidFill>
                  <a:schemeClr val="tx1"/>
                </a:solidFill>
              </a:rPr>
              <a:t>reiterate</a:t>
            </a:r>
            <a:r>
              <a:rPr lang="fr-CA" dirty="0">
                <a:solidFill>
                  <a:schemeClr val="tx1"/>
                </a:solidFill>
              </a:rPr>
              <a:t>:</a:t>
            </a:r>
          </a:p>
        </p:txBody>
      </p:sp>
      <p:pic>
        <p:nvPicPr>
          <p:cNvPr id="3" name="Graphic 2" descr="Statistics">
            <a:extLst>
              <a:ext uri="{FF2B5EF4-FFF2-40B4-BE49-F238E27FC236}">
                <a16:creationId xmlns:a16="http://schemas.microsoft.com/office/drawing/2014/main" id="{143ABFA0-E1B0-4C01-A03C-B73669BCE1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9183" y="2098845"/>
            <a:ext cx="3769568" cy="3769568"/>
          </a:xfrm>
          <a:prstGeom prst="rect">
            <a:avLst/>
          </a:prstGeom>
          <a:effectLst>
            <a:outerShdw blurRad="50800" dist="38100" dir="2700000" algn="tl" rotWithShape="0">
              <a:prstClr val="black">
                <a:alpha val="40000"/>
              </a:prstClr>
            </a:outerShdw>
          </a:effectLst>
        </p:spPr>
      </p:pic>
      <p:sp>
        <p:nvSpPr>
          <p:cNvPr id="7" name="Content Placeholder 1">
            <a:extLst>
              <a:ext uri="{FF2B5EF4-FFF2-40B4-BE49-F238E27FC236}">
                <a16:creationId xmlns:a16="http://schemas.microsoft.com/office/drawing/2014/main" id="{2557E240-753B-4376-841A-7E5F3EBCD477}"/>
              </a:ext>
            </a:extLst>
          </p:cNvPr>
          <p:cNvSpPr txBox="1">
            <a:spLocks/>
          </p:cNvSpPr>
          <p:nvPr/>
        </p:nvSpPr>
        <p:spPr>
          <a:xfrm>
            <a:off x="2097278" y="5718981"/>
            <a:ext cx="1435604" cy="74950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sz="2400" b="1" dirty="0"/>
              <a:t>Schedule</a:t>
            </a:r>
            <a:r>
              <a:rPr lang="en-CA" b="1" dirty="0"/>
              <a:t> </a:t>
            </a:r>
          </a:p>
          <a:p>
            <a:pPr marL="0" lvl="2" indent="0" algn="ctr">
              <a:buFont typeface="Arial" panose="020B0604020202020204" pitchFamily="34" charset="0"/>
              <a:buNone/>
            </a:pPr>
            <a:endParaRPr lang="en-CA" dirty="0"/>
          </a:p>
        </p:txBody>
      </p:sp>
      <p:sp>
        <p:nvSpPr>
          <p:cNvPr id="10" name="Content Placeholder 1">
            <a:extLst>
              <a:ext uri="{FF2B5EF4-FFF2-40B4-BE49-F238E27FC236}">
                <a16:creationId xmlns:a16="http://schemas.microsoft.com/office/drawing/2014/main" id="{BABD8177-28FA-4D3D-946B-187381702839}"/>
              </a:ext>
            </a:extLst>
          </p:cNvPr>
          <p:cNvSpPr txBox="1">
            <a:spLocks/>
          </p:cNvSpPr>
          <p:nvPr/>
        </p:nvSpPr>
        <p:spPr>
          <a:xfrm>
            <a:off x="6492720" y="5686443"/>
            <a:ext cx="1435604" cy="74950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sz="2400" b="1" dirty="0"/>
              <a:t>Cost</a:t>
            </a:r>
            <a:r>
              <a:rPr lang="en-CA" b="1" dirty="0"/>
              <a:t> </a:t>
            </a:r>
          </a:p>
          <a:p>
            <a:pPr marL="0" lvl="2" indent="0" algn="ctr">
              <a:buFont typeface="Arial" panose="020B0604020202020204" pitchFamily="34" charset="0"/>
              <a:buNone/>
            </a:pPr>
            <a:endParaRPr lang="en-CA" dirty="0"/>
          </a:p>
        </p:txBody>
      </p:sp>
      <p:sp>
        <p:nvSpPr>
          <p:cNvPr id="12" name="Content Placeholder 1">
            <a:extLst>
              <a:ext uri="{FF2B5EF4-FFF2-40B4-BE49-F238E27FC236}">
                <a16:creationId xmlns:a16="http://schemas.microsoft.com/office/drawing/2014/main" id="{AA172E13-B69F-4E90-A1A6-6A393C49D8D5}"/>
              </a:ext>
            </a:extLst>
          </p:cNvPr>
          <p:cNvSpPr txBox="1">
            <a:spLocks/>
          </p:cNvSpPr>
          <p:nvPr/>
        </p:nvSpPr>
        <p:spPr>
          <a:xfrm>
            <a:off x="10415516" y="5714132"/>
            <a:ext cx="2196901" cy="1135062"/>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sz="2400" b="1" dirty="0"/>
              <a:t>Scope</a:t>
            </a:r>
            <a:r>
              <a:rPr lang="en-CA" b="1" dirty="0"/>
              <a:t> </a:t>
            </a:r>
          </a:p>
          <a:p>
            <a:pPr marL="0" lvl="2" indent="0" algn="ctr">
              <a:buFont typeface="Arial" panose="020B0604020202020204" pitchFamily="34" charset="0"/>
              <a:buNone/>
            </a:pPr>
            <a:endParaRPr lang="en-CA" dirty="0"/>
          </a:p>
        </p:txBody>
      </p:sp>
    </p:spTree>
    <p:extLst>
      <p:ext uri="{BB962C8B-B14F-4D97-AF65-F5344CB8AC3E}">
        <p14:creationId xmlns:p14="http://schemas.microsoft.com/office/powerpoint/2010/main" val="22009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4354" y="602178"/>
            <a:ext cx="13261975" cy="1135062"/>
          </a:xfrm>
          <a:effectLst/>
        </p:spPr>
        <p:txBody>
          <a:bodyPr/>
          <a:lstStyle/>
          <a:p>
            <a:r>
              <a:rPr lang="fr-CA" dirty="0" err="1">
                <a:solidFill>
                  <a:schemeClr val="tx1"/>
                </a:solidFill>
              </a:rPr>
              <a:t>Cost</a:t>
            </a:r>
            <a:r>
              <a:rPr lang="fr-CA" dirty="0">
                <a:solidFill>
                  <a:schemeClr val="tx1"/>
                </a:solidFill>
              </a:rPr>
              <a:t> &amp; Schedule Solutions</a:t>
            </a:r>
          </a:p>
        </p:txBody>
      </p:sp>
      <p:sp>
        <p:nvSpPr>
          <p:cNvPr id="4" name="Slide Number Placeholder 3"/>
          <p:cNvSpPr>
            <a:spLocks noGrp="1"/>
          </p:cNvSpPr>
          <p:nvPr>
            <p:ph type="sldNum" sz="quarter" idx="12"/>
          </p:nvPr>
        </p:nvSpPr>
        <p:spPr/>
        <p:txBody>
          <a:bodyPr/>
          <a:lstStyle/>
          <a:p>
            <a:fld id="{677431CD-109D-4799-81C2-761F8C28FE26}" type="slidenum">
              <a:rPr lang="en-CA" smtClean="0"/>
              <a:t>23</a:t>
            </a:fld>
            <a:endParaRPr lang="en-CA"/>
          </a:p>
        </p:txBody>
      </p:sp>
      <p:sp>
        <p:nvSpPr>
          <p:cNvPr id="12" name="Content Placeholder 1">
            <a:extLst>
              <a:ext uri="{FF2B5EF4-FFF2-40B4-BE49-F238E27FC236}">
                <a16:creationId xmlns:a16="http://schemas.microsoft.com/office/drawing/2014/main" id="{DCBC37D5-6ACC-4DBA-B010-E6CEEB2AD2CE}"/>
              </a:ext>
            </a:extLst>
          </p:cNvPr>
          <p:cNvSpPr txBox="1">
            <a:spLocks/>
          </p:cNvSpPr>
          <p:nvPr/>
        </p:nvSpPr>
        <p:spPr>
          <a:xfrm>
            <a:off x="1133153" y="1493678"/>
            <a:ext cx="13261975" cy="5256214"/>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buClrTx/>
              <a:buFont typeface="Arial" panose="020B0604020202020204" pitchFamily="34" charset="0"/>
              <a:buChar char="•"/>
            </a:pPr>
            <a:r>
              <a:rPr lang="en-CA" sz="2400" dirty="0"/>
              <a:t>Offsite Construction</a:t>
            </a:r>
          </a:p>
          <a:p>
            <a:pPr lvl="2">
              <a:buClrTx/>
              <a:buFont typeface="Arial" panose="020B0604020202020204" pitchFamily="34" charset="0"/>
              <a:buChar char="•"/>
            </a:pPr>
            <a:r>
              <a:rPr lang="en-CA" sz="2400" dirty="0"/>
              <a:t>Modules</a:t>
            </a:r>
          </a:p>
        </p:txBody>
      </p:sp>
      <p:pic>
        <p:nvPicPr>
          <p:cNvPr id="13" name="Picture 2">
            <a:extLst>
              <a:ext uri="{FF2B5EF4-FFF2-40B4-BE49-F238E27FC236}">
                <a16:creationId xmlns:a16="http://schemas.microsoft.com/office/drawing/2014/main" id="{463A7E3F-263F-4544-8F94-B3B8D82E7A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083" t="8839" r="16650" b="11304"/>
          <a:stretch>
            <a:fillRect/>
          </a:stretch>
        </p:blipFill>
        <p:spPr bwMode="auto">
          <a:xfrm>
            <a:off x="485073" y="2960922"/>
            <a:ext cx="4320480" cy="363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DSC06320">
            <a:extLst>
              <a:ext uri="{FF2B5EF4-FFF2-40B4-BE49-F238E27FC236}">
                <a16:creationId xmlns:a16="http://schemas.microsoft.com/office/drawing/2014/main" id="{A9780A92-30FF-4766-ABD3-9F500E6E7693}"/>
              </a:ext>
            </a:extLst>
          </p:cNvPr>
          <p:cNvPicPr>
            <a:picLocks noChangeAspect="1" noChangeArrowheads="1"/>
          </p:cNvPicPr>
          <p:nvPr/>
        </p:nvPicPr>
        <p:blipFill>
          <a:blip r:embed="rId4" cstate="print"/>
          <a:srcRect/>
          <a:stretch>
            <a:fillRect/>
          </a:stretch>
        </p:blipFill>
        <p:spPr bwMode="auto">
          <a:xfrm>
            <a:off x="8711777" y="3194697"/>
            <a:ext cx="5772150" cy="4099540"/>
          </a:xfrm>
          <a:prstGeom prst="rect">
            <a:avLst/>
          </a:prstGeom>
          <a:noFill/>
          <a:effectLst>
            <a:outerShdw blurRad="50800" dist="38100" dir="2700000" algn="tl" rotWithShape="0">
              <a:prstClr val="black">
                <a:alpha val="40000"/>
              </a:prstClr>
            </a:outerShdw>
          </a:effectLst>
        </p:spPr>
      </p:pic>
      <p:pic>
        <p:nvPicPr>
          <p:cNvPr id="16" name="Picture 5" descr="DSC06333">
            <a:extLst>
              <a:ext uri="{FF2B5EF4-FFF2-40B4-BE49-F238E27FC236}">
                <a16:creationId xmlns:a16="http://schemas.microsoft.com/office/drawing/2014/main" id="{C2C104FF-14FC-43E9-960D-9A04050F1842}"/>
              </a:ext>
            </a:extLst>
          </p:cNvPr>
          <p:cNvPicPr>
            <a:picLocks noChangeAspect="1" noChangeArrowheads="1"/>
          </p:cNvPicPr>
          <p:nvPr/>
        </p:nvPicPr>
        <p:blipFill>
          <a:blip r:embed="rId5" cstate="print"/>
          <a:srcRect/>
          <a:stretch>
            <a:fillRect/>
          </a:stretch>
        </p:blipFill>
        <p:spPr bwMode="auto">
          <a:xfrm>
            <a:off x="10195520" y="602178"/>
            <a:ext cx="3611880" cy="2534298"/>
          </a:xfrm>
          <a:prstGeom prst="rect">
            <a:avLst/>
          </a:prstGeom>
          <a:noFill/>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7F49F9E-A4AA-4724-9A27-381F67F09C92}"/>
              </a:ext>
            </a:extLst>
          </p:cNvPr>
          <p:cNvPicPr>
            <a:picLocks noChangeAspect="1" noChangeArrowheads="1"/>
          </p:cNvPicPr>
          <p:nvPr/>
        </p:nvPicPr>
        <p:blipFill>
          <a:blip r:embed="rId6" cstate="print"/>
          <a:srcRect t="13058" b="16557"/>
          <a:stretch>
            <a:fillRect/>
          </a:stretch>
        </p:blipFill>
        <p:spPr bwMode="auto">
          <a:xfrm>
            <a:off x="5082952" y="1458250"/>
            <a:ext cx="4187835" cy="205458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9" descr="P4120145">
            <a:extLst>
              <a:ext uri="{FF2B5EF4-FFF2-40B4-BE49-F238E27FC236}">
                <a16:creationId xmlns:a16="http://schemas.microsoft.com/office/drawing/2014/main" id="{D10F5923-C13E-4A3B-B5F7-393C014F41BE}"/>
              </a:ext>
            </a:extLst>
          </p:cNvPr>
          <p:cNvPicPr>
            <a:picLocks noChangeAspect="1" noChangeArrowheads="1"/>
          </p:cNvPicPr>
          <p:nvPr/>
        </p:nvPicPr>
        <p:blipFill>
          <a:blip r:embed="rId7" cstate="print"/>
          <a:srcRect l="19977" t="8333" r="8856"/>
          <a:stretch>
            <a:fillRect/>
          </a:stretch>
        </p:blipFill>
        <p:spPr bwMode="auto">
          <a:xfrm>
            <a:off x="5082952" y="3761447"/>
            <a:ext cx="2534389" cy="3260617"/>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994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24</a:t>
            </a:fld>
            <a:endParaRPr lang="en-CA"/>
          </a:p>
        </p:txBody>
      </p:sp>
      <p:pic>
        <p:nvPicPr>
          <p:cNvPr id="3" name="Picture 2">
            <a:extLst>
              <a:ext uri="{FF2B5EF4-FFF2-40B4-BE49-F238E27FC236}">
                <a16:creationId xmlns:a16="http://schemas.microsoft.com/office/drawing/2014/main" id="{78D7D73B-0A0D-4E44-8ACE-3B498E2665A1}"/>
              </a:ext>
            </a:extLst>
          </p:cNvPr>
          <p:cNvPicPr>
            <a:picLocks noChangeAspect="1"/>
          </p:cNvPicPr>
          <p:nvPr/>
        </p:nvPicPr>
        <p:blipFill>
          <a:blip r:embed="rId3"/>
          <a:stretch>
            <a:fillRect/>
          </a:stretch>
        </p:blipFill>
        <p:spPr>
          <a:xfrm>
            <a:off x="643448" y="3047692"/>
            <a:ext cx="3158356" cy="3215990"/>
          </a:xfrm>
          <a:prstGeom prst="rect">
            <a:avLst/>
          </a:prstGeom>
          <a:effectLst>
            <a:outerShdw blurRad="50800" dist="38100" dir="2700000" algn="tl" rotWithShape="0">
              <a:prstClr val="black">
                <a:alpha val="40000"/>
              </a:prstClr>
            </a:outerShdw>
          </a:effectLst>
        </p:spPr>
      </p:pic>
      <p:sp>
        <p:nvSpPr>
          <p:cNvPr id="21" name="Content Placeholder 1">
            <a:extLst>
              <a:ext uri="{FF2B5EF4-FFF2-40B4-BE49-F238E27FC236}">
                <a16:creationId xmlns:a16="http://schemas.microsoft.com/office/drawing/2014/main" id="{0F0FC4C7-F83B-4514-9C86-EDC0CFED7EC4}"/>
              </a:ext>
            </a:extLst>
          </p:cNvPr>
          <p:cNvSpPr txBox="1">
            <a:spLocks/>
          </p:cNvSpPr>
          <p:nvPr/>
        </p:nvSpPr>
        <p:spPr>
          <a:xfrm>
            <a:off x="1126092" y="6569320"/>
            <a:ext cx="2468470" cy="1243804"/>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spcAft>
                <a:spcPts val="0"/>
              </a:spcAft>
              <a:buFont typeface="Arial" panose="020B0604020202020204" pitchFamily="34" charset="0"/>
              <a:buNone/>
            </a:pPr>
            <a:r>
              <a:rPr lang="en-CA" dirty="0"/>
              <a:t>Single Use Bioreactor</a:t>
            </a:r>
          </a:p>
          <a:p>
            <a:pPr marL="0" lvl="2" indent="0" algn="ctr">
              <a:spcAft>
                <a:spcPts val="0"/>
              </a:spcAft>
              <a:buFont typeface="Arial" panose="020B0604020202020204" pitchFamily="34" charset="0"/>
              <a:buNone/>
            </a:pPr>
            <a:r>
              <a:rPr lang="en-CA" dirty="0"/>
              <a:t>GE </a:t>
            </a:r>
            <a:r>
              <a:rPr lang="en-CA" dirty="0" err="1"/>
              <a:t>Xcellerex</a:t>
            </a:r>
            <a:r>
              <a:rPr lang="en-CA" dirty="0"/>
              <a:t> XDR</a:t>
            </a:r>
          </a:p>
          <a:p>
            <a:pPr marL="0" lvl="2" indent="0">
              <a:buFont typeface="Arial" panose="020B0604020202020204" pitchFamily="34" charset="0"/>
              <a:buNone/>
            </a:pPr>
            <a:endParaRPr lang="en-CA" dirty="0"/>
          </a:p>
        </p:txBody>
      </p:sp>
      <p:pic>
        <p:nvPicPr>
          <p:cNvPr id="1026" name="Picture 2" descr=".sn!q0bN &#10;7' sn!qÖrl ">
            <a:extLst>
              <a:ext uri="{FF2B5EF4-FFF2-40B4-BE49-F238E27FC236}">
                <a16:creationId xmlns:a16="http://schemas.microsoft.com/office/drawing/2014/main" id="{2FF1067D-F6DF-478B-9FEC-4301E33E7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984" y="2843542"/>
            <a:ext cx="4382540" cy="35077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Content Placeholder 1">
            <a:extLst>
              <a:ext uri="{FF2B5EF4-FFF2-40B4-BE49-F238E27FC236}">
                <a16:creationId xmlns:a16="http://schemas.microsoft.com/office/drawing/2014/main" id="{F1E48BCB-F299-431D-B21A-9EC484F7D1DC}"/>
              </a:ext>
            </a:extLst>
          </p:cNvPr>
          <p:cNvSpPr txBox="1">
            <a:spLocks/>
          </p:cNvSpPr>
          <p:nvPr/>
        </p:nvSpPr>
        <p:spPr>
          <a:xfrm>
            <a:off x="5114815" y="6445282"/>
            <a:ext cx="3784709" cy="1243804"/>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spcAft>
                <a:spcPts val="0"/>
              </a:spcAft>
              <a:buFont typeface="Arial" panose="020B0604020202020204" pitchFamily="34" charset="0"/>
              <a:buNone/>
            </a:pPr>
            <a:r>
              <a:rPr lang="en-CA" dirty="0"/>
              <a:t>Single Use Chromatography Skid </a:t>
            </a:r>
          </a:p>
          <a:p>
            <a:pPr marL="0" lvl="2" indent="0" algn="ctr">
              <a:spcAft>
                <a:spcPts val="0"/>
              </a:spcAft>
              <a:buFont typeface="Arial" panose="020B0604020202020204" pitchFamily="34" charset="0"/>
              <a:buNone/>
            </a:pPr>
            <a:r>
              <a:rPr lang="en-CA" dirty="0"/>
              <a:t>Millipore Mobius </a:t>
            </a:r>
            <a:r>
              <a:rPr lang="en-CA" dirty="0" err="1"/>
              <a:t>FlexReady</a:t>
            </a:r>
            <a:endParaRPr lang="en-CA" dirty="0"/>
          </a:p>
          <a:p>
            <a:pPr marL="0" lvl="2" indent="0">
              <a:buFont typeface="Arial" panose="020B0604020202020204" pitchFamily="34" charset="0"/>
              <a:buNone/>
            </a:pPr>
            <a:endParaRPr lang="en-CA" dirty="0"/>
          </a:p>
        </p:txBody>
      </p:sp>
      <p:sp>
        <p:nvSpPr>
          <p:cNvPr id="27" name="Content Placeholder 1">
            <a:extLst>
              <a:ext uri="{FF2B5EF4-FFF2-40B4-BE49-F238E27FC236}">
                <a16:creationId xmlns:a16="http://schemas.microsoft.com/office/drawing/2014/main" id="{2EEFFF51-F0D0-4B7E-9EC8-A5F9C373CED1}"/>
              </a:ext>
            </a:extLst>
          </p:cNvPr>
          <p:cNvSpPr txBox="1">
            <a:spLocks/>
          </p:cNvSpPr>
          <p:nvPr/>
        </p:nvSpPr>
        <p:spPr>
          <a:xfrm>
            <a:off x="1082534" y="1341577"/>
            <a:ext cx="13261975" cy="5256214"/>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buClrTx/>
              <a:buFont typeface="Arial" panose="020B0604020202020204" pitchFamily="34" charset="0"/>
              <a:buChar char="•"/>
            </a:pPr>
            <a:r>
              <a:rPr lang="en-CA" sz="2400" dirty="0"/>
              <a:t>Integrated solutions to condense project schedule</a:t>
            </a:r>
          </a:p>
          <a:p>
            <a:pPr lvl="2">
              <a:buClrTx/>
              <a:buFont typeface="Arial" panose="020B0604020202020204" pitchFamily="34" charset="0"/>
              <a:buChar char="•"/>
            </a:pPr>
            <a:r>
              <a:rPr lang="en-CA" sz="2400" dirty="0"/>
              <a:t>Single Use Equipment within Flexible Facilities</a:t>
            </a:r>
          </a:p>
          <a:p>
            <a:pPr marL="0" lvl="2" indent="0">
              <a:buFont typeface="Arial" panose="020B0604020202020204" pitchFamily="34" charset="0"/>
              <a:buNone/>
            </a:pPr>
            <a:endParaRPr lang="en-CA" dirty="0"/>
          </a:p>
        </p:txBody>
      </p:sp>
      <p:pic>
        <p:nvPicPr>
          <p:cNvPr id="17" name="Picture 2">
            <a:extLst>
              <a:ext uri="{FF2B5EF4-FFF2-40B4-BE49-F238E27FC236}">
                <a16:creationId xmlns:a16="http://schemas.microsoft.com/office/drawing/2014/main" id="{93155916-B495-42CF-A57C-F1F38B9B9EDB}"/>
              </a:ext>
            </a:extLst>
          </p:cNvPr>
          <p:cNvPicPr>
            <a:picLocks noChangeAspect="1" noChangeArrowheads="1"/>
          </p:cNvPicPr>
          <p:nvPr/>
        </p:nvPicPr>
        <p:blipFill>
          <a:blip r:embed="rId5" cstate="print"/>
          <a:srcRect l="31905" t="16762" r="31429" b="8571"/>
          <a:stretch>
            <a:fillRect/>
          </a:stretch>
        </p:blipFill>
        <p:spPr bwMode="auto">
          <a:xfrm rot="21027922">
            <a:off x="10173450" y="3268524"/>
            <a:ext cx="2897135" cy="27673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8" name="Picture 3">
            <a:extLst>
              <a:ext uri="{FF2B5EF4-FFF2-40B4-BE49-F238E27FC236}">
                <a16:creationId xmlns:a16="http://schemas.microsoft.com/office/drawing/2014/main" id="{96901E4A-3C18-43D3-918A-DFD2C84C2027}"/>
              </a:ext>
            </a:extLst>
          </p:cNvPr>
          <p:cNvPicPr>
            <a:picLocks noChangeAspect="1" noChangeArrowheads="1"/>
          </p:cNvPicPr>
          <p:nvPr/>
        </p:nvPicPr>
        <p:blipFill>
          <a:blip r:embed="rId6" cstate="print"/>
          <a:srcRect l="31905" t="38185" r="31429" b="8571"/>
          <a:stretch>
            <a:fillRect/>
          </a:stretch>
        </p:blipFill>
        <p:spPr bwMode="auto">
          <a:xfrm rot="554458">
            <a:off x="10393893" y="1402623"/>
            <a:ext cx="3595676" cy="244774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20" name="Text Placeholder 2">
            <a:extLst>
              <a:ext uri="{FF2B5EF4-FFF2-40B4-BE49-F238E27FC236}">
                <a16:creationId xmlns:a16="http://schemas.microsoft.com/office/drawing/2014/main" id="{3F141E26-DE05-4F38-8A85-665BD540AC7C}"/>
              </a:ext>
            </a:extLst>
          </p:cNvPr>
          <p:cNvSpPr txBox="1">
            <a:spLocks/>
          </p:cNvSpPr>
          <p:nvPr/>
        </p:nvSpPr>
        <p:spPr>
          <a:xfrm>
            <a:off x="1044354" y="602178"/>
            <a:ext cx="13261975" cy="1135062"/>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a:solidFill>
                  <a:schemeClr val="tx1"/>
                </a:solidFill>
              </a:rPr>
              <a:t>Cost &amp; Schedule Solutions</a:t>
            </a:r>
            <a:endParaRPr lang="fr-CA" dirty="0">
              <a:solidFill>
                <a:schemeClr val="tx1"/>
              </a:solidFill>
            </a:endParaRPr>
          </a:p>
        </p:txBody>
      </p:sp>
    </p:spTree>
    <p:extLst>
      <p:ext uri="{BB962C8B-B14F-4D97-AF65-F5344CB8AC3E}">
        <p14:creationId xmlns:p14="http://schemas.microsoft.com/office/powerpoint/2010/main" val="951737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outerShdw blurRad="50800" dist="38100" dir="2700000" algn="tl" rotWithShape="0">
              <a:prstClr val="black">
                <a:alpha val="40000"/>
              </a:prstClr>
            </a:outerShdw>
          </a:effectLst>
        </p:spPr>
        <p:txBody>
          <a:bodyPr/>
          <a:lstStyle/>
          <a:p>
            <a:r>
              <a:rPr lang="fr-CA" sz="5400" dirty="0"/>
              <a:t>4. </a:t>
            </a:r>
            <a:r>
              <a:rPr lang="fr-CA" dirty="0"/>
              <a:t>LESSONS LEARNED</a:t>
            </a:r>
            <a:endParaRPr lang="en-CA" dirty="0"/>
          </a:p>
        </p:txBody>
      </p:sp>
      <p:pic>
        <p:nvPicPr>
          <p:cNvPr id="5" name="Graphic 4" descr="Teacher">
            <a:extLst>
              <a:ext uri="{FF2B5EF4-FFF2-40B4-BE49-F238E27FC236}">
                <a16:creationId xmlns:a16="http://schemas.microsoft.com/office/drawing/2014/main" id="{36741047-9A15-4D1C-8D85-C1147BB73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3152" y="3143003"/>
            <a:ext cx="1151473" cy="1151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19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C0D2DFD2-7437-43D8-B141-DA74346C9E89}"/>
              </a:ext>
            </a:extLst>
          </p:cNvPr>
          <p:cNvCxnSpPr>
            <a:cxnSpLocks/>
            <a:endCxn id="31" idx="2"/>
          </p:cNvCxnSpPr>
          <p:nvPr/>
        </p:nvCxnSpPr>
        <p:spPr>
          <a:xfrm>
            <a:off x="11463832" y="4972144"/>
            <a:ext cx="16404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677431CD-109D-4799-81C2-761F8C28FE26}" type="slidenum">
              <a:rPr lang="en-CA" smtClean="0"/>
              <a:t>26</a:t>
            </a:fld>
            <a:endParaRPr lang="en-CA"/>
          </a:p>
        </p:txBody>
      </p:sp>
      <p:pic>
        <p:nvPicPr>
          <p:cNvPr id="9" name="Graphic 8" descr="Line arrow Rotate right">
            <a:extLst>
              <a:ext uri="{FF2B5EF4-FFF2-40B4-BE49-F238E27FC236}">
                <a16:creationId xmlns:a16="http://schemas.microsoft.com/office/drawing/2014/main" id="{19019DA9-DB73-4516-9781-EE0D7DF670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7808" y="3750172"/>
            <a:ext cx="1547178" cy="1547178"/>
          </a:xfrm>
          <a:prstGeom prst="rect">
            <a:avLst/>
          </a:prstGeom>
        </p:spPr>
      </p:pic>
      <p:pic>
        <p:nvPicPr>
          <p:cNvPr id="11" name="Graphic 10" descr="Factory">
            <a:extLst>
              <a:ext uri="{FF2B5EF4-FFF2-40B4-BE49-F238E27FC236}">
                <a16:creationId xmlns:a16="http://schemas.microsoft.com/office/drawing/2014/main" id="{F109B1C9-46D5-4BF2-99C3-AFD7DDC54E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553" y="3416089"/>
            <a:ext cx="1614816" cy="1614816"/>
          </a:xfrm>
          <a:prstGeom prst="rect">
            <a:avLst/>
          </a:prstGeom>
        </p:spPr>
      </p:pic>
      <p:pic>
        <p:nvPicPr>
          <p:cNvPr id="14" name="Graphic 13" descr="Medicine">
            <a:extLst>
              <a:ext uri="{FF2B5EF4-FFF2-40B4-BE49-F238E27FC236}">
                <a16:creationId xmlns:a16="http://schemas.microsoft.com/office/drawing/2014/main" id="{47EE857A-9CF0-4D50-BA5D-1FBAC18A75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30362" y="3621668"/>
            <a:ext cx="1614816" cy="1614816"/>
          </a:xfrm>
          <a:prstGeom prst="rect">
            <a:avLst/>
          </a:prstGeom>
        </p:spPr>
      </p:pic>
      <p:sp>
        <p:nvSpPr>
          <p:cNvPr id="21" name="Content Placeholder 1">
            <a:extLst>
              <a:ext uri="{FF2B5EF4-FFF2-40B4-BE49-F238E27FC236}">
                <a16:creationId xmlns:a16="http://schemas.microsoft.com/office/drawing/2014/main" id="{ABB07C04-6B00-474B-84BB-E13ADB044B9D}"/>
              </a:ext>
            </a:extLst>
          </p:cNvPr>
          <p:cNvSpPr txBox="1">
            <a:spLocks/>
          </p:cNvSpPr>
          <p:nvPr/>
        </p:nvSpPr>
        <p:spPr>
          <a:xfrm>
            <a:off x="6379096" y="4402832"/>
            <a:ext cx="2736304" cy="521086"/>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Font typeface="Arial" panose="020B0604020202020204" pitchFamily="34" charset="0"/>
              <a:buNone/>
            </a:pPr>
            <a:r>
              <a:rPr lang="en-CA" dirty="0"/>
              <a:t>“Match Existing”</a:t>
            </a:r>
          </a:p>
        </p:txBody>
      </p:sp>
      <p:sp>
        <p:nvSpPr>
          <p:cNvPr id="22" name="Content Placeholder 1">
            <a:extLst>
              <a:ext uri="{FF2B5EF4-FFF2-40B4-BE49-F238E27FC236}">
                <a16:creationId xmlns:a16="http://schemas.microsoft.com/office/drawing/2014/main" id="{19C12C8F-8044-4A6B-9D6C-0E8126F49458}"/>
              </a:ext>
            </a:extLst>
          </p:cNvPr>
          <p:cNvSpPr txBox="1">
            <a:spLocks/>
          </p:cNvSpPr>
          <p:nvPr/>
        </p:nvSpPr>
        <p:spPr>
          <a:xfrm>
            <a:off x="11087828" y="3897591"/>
            <a:ext cx="2329735" cy="1135061"/>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Font typeface="Arial" panose="020B0604020202020204" pitchFamily="34" charset="0"/>
              <a:buNone/>
            </a:pPr>
            <a:r>
              <a:rPr lang="en-CA" dirty="0"/>
              <a:t>Contract Manufacturing Organizations</a:t>
            </a:r>
          </a:p>
        </p:txBody>
      </p:sp>
      <p:sp>
        <p:nvSpPr>
          <p:cNvPr id="10" name="Rectangle 9">
            <a:extLst>
              <a:ext uri="{FF2B5EF4-FFF2-40B4-BE49-F238E27FC236}">
                <a16:creationId xmlns:a16="http://schemas.microsoft.com/office/drawing/2014/main" id="{46AA60B6-F9A8-43E3-A315-7B81DD5C27CC}"/>
              </a:ext>
            </a:extLst>
          </p:cNvPr>
          <p:cNvSpPr/>
          <p:nvPr/>
        </p:nvSpPr>
        <p:spPr>
          <a:xfrm>
            <a:off x="-44448" y="1306488"/>
            <a:ext cx="14632456" cy="1547178"/>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2">
            <a:extLst>
              <a:ext uri="{FF2B5EF4-FFF2-40B4-BE49-F238E27FC236}">
                <a16:creationId xmlns:a16="http://schemas.microsoft.com/office/drawing/2014/main" id="{E11A9655-F7A0-4C65-AEBA-53803EC23923}"/>
              </a:ext>
            </a:extLst>
          </p:cNvPr>
          <p:cNvSpPr txBox="1">
            <a:spLocks/>
          </p:cNvSpPr>
          <p:nvPr/>
        </p:nvSpPr>
        <p:spPr>
          <a:xfrm>
            <a:off x="2108086" y="1742711"/>
            <a:ext cx="10439465" cy="663657"/>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Lessons Learned </a:t>
            </a:r>
            <a:r>
              <a:rPr lang="en-US" sz="3600" b="1" i="1" dirty="0">
                <a:highlight>
                  <a:srgbClr val="FFFF00"/>
                </a:highlight>
              </a:rPr>
              <a:t>  </a:t>
            </a:r>
          </a:p>
        </p:txBody>
      </p:sp>
      <p:sp>
        <p:nvSpPr>
          <p:cNvPr id="23" name="Content Placeholder 1">
            <a:extLst>
              <a:ext uri="{FF2B5EF4-FFF2-40B4-BE49-F238E27FC236}">
                <a16:creationId xmlns:a16="http://schemas.microsoft.com/office/drawing/2014/main" id="{73020743-9A18-4678-A3B4-EB62B89E3459}"/>
              </a:ext>
            </a:extLst>
          </p:cNvPr>
          <p:cNvSpPr txBox="1">
            <a:spLocks/>
          </p:cNvSpPr>
          <p:nvPr/>
        </p:nvSpPr>
        <p:spPr>
          <a:xfrm>
            <a:off x="2145111" y="4356387"/>
            <a:ext cx="2196901" cy="1135062"/>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800"/>
              </a:spcAft>
              <a:buFont typeface="Arial" panose="020B0604020202020204" pitchFamily="34" charset="0"/>
              <a:buNone/>
              <a:defRPr sz="2200" b="1" kern="1200">
                <a:solidFill>
                  <a:schemeClr val="accent1"/>
                </a:solidFill>
                <a:latin typeface="+mn-lt"/>
                <a:ea typeface="+mn-ea"/>
                <a:cs typeface="+mn-cs"/>
              </a:defRPr>
            </a:lvl1pPr>
            <a:lvl2pPr marL="3175" indent="0" algn="l" defTabSz="914400" rtl="0" eaLnBrk="1" latinLnBrk="0" hangingPunct="1">
              <a:lnSpc>
                <a:spcPts val="2400"/>
              </a:lnSpc>
              <a:spcBef>
                <a:spcPts val="0"/>
              </a:spcBef>
              <a:spcAft>
                <a:spcPts val="1800"/>
              </a:spcAft>
              <a:buFont typeface="Arial" panose="020B0604020202020204" pitchFamily="34" charset="0"/>
              <a:buNone/>
              <a:defRPr sz="2000" kern="1200">
                <a:solidFill>
                  <a:schemeClr val="tx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lgn="ctr">
              <a:buNone/>
            </a:pPr>
            <a:r>
              <a:rPr lang="en-CA" dirty="0"/>
              <a:t>Utilities </a:t>
            </a:r>
          </a:p>
          <a:p>
            <a:pPr marL="0" lvl="2" indent="0" algn="ctr">
              <a:buFont typeface="Arial" panose="020B0604020202020204" pitchFamily="34" charset="0"/>
              <a:buNone/>
            </a:pPr>
            <a:endParaRPr lang="en-CA" dirty="0"/>
          </a:p>
        </p:txBody>
      </p:sp>
      <p:cxnSp>
        <p:nvCxnSpPr>
          <p:cNvPr id="24" name="Straight Connector 23">
            <a:extLst>
              <a:ext uri="{FF2B5EF4-FFF2-40B4-BE49-F238E27FC236}">
                <a16:creationId xmlns:a16="http://schemas.microsoft.com/office/drawing/2014/main" id="{A8C5994A-CF7B-4F97-9092-80040E0DF190}"/>
              </a:ext>
            </a:extLst>
          </p:cNvPr>
          <p:cNvCxnSpPr/>
          <p:nvPr/>
        </p:nvCxnSpPr>
        <p:spPr>
          <a:xfrm>
            <a:off x="2232220" y="4745636"/>
            <a:ext cx="198417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92AC04-00F9-42EE-B7D4-B92375DA8D16}"/>
              </a:ext>
            </a:extLst>
          </p:cNvPr>
          <p:cNvSpPr/>
          <p:nvPr/>
        </p:nvSpPr>
        <p:spPr>
          <a:xfrm>
            <a:off x="4174625" y="4683896"/>
            <a:ext cx="83536" cy="8597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45D39E86-B3A0-40DC-9B9A-BE6408C61155}"/>
              </a:ext>
            </a:extLst>
          </p:cNvPr>
          <p:cNvCxnSpPr/>
          <p:nvPr/>
        </p:nvCxnSpPr>
        <p:spPr>
          <a:xfrm>
            <a:off x="6756719" y="4807522"/>
            <a:ext cx="1984173"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01C0016-D0B7-4D1B-B419-F0D208F736E0}"/>
              </a:ext>
            </a:extLst>
          </p:cNvPr>
          <p:cNvSpPr/>
          <p:nvPr/>
        </p:nvSpPr>
        <p:spPr>
          <a:xfrm>
            <a:off x="8657356" y="4771613"/>
            <a:ext cx="83536" cy="85970"/>
          </a:xfrm>
          <a:prstGeom prst="ellipse">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DCF59894-8E71-421F-8665-4D5C8B388075}"/>
              </a:ext>
            </a:extLst>
          </p:cNvPr>
          <p:cNvSpPr/>
          <p:nvPr/>
        </p:nvSpPr>
        <p:spPr>
          <a:xfrm>
            <a:off x="13104258" y="4929159"/>
            <a:ext cx="83536" cy="85970"/>
          </a:xfrm>
          <a:prstGeom prst="ellipse">
            <a:avLst/>
          </a:prstGeom>
          <a:solidFill>
            <a:schemeClr val="accent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13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animBg="1"/>
      <p:bldP spid="29"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CA" sz="5400" dirty="0"/>
              <a:t>5. </a:t>
            </a:r>
            <a:r>
              <a:rPr lang="fr-CA" dirty="0"/>
              <a:t>Q &amp; A</a:t>
            </a:r>
            <a:endParaRPr lang="en-CA" dirty="0"/>
          </a:p>
        </p:txBody>
      </p:sp>
      <p:pic>
        <p:nvPicPr>
          <p:cNvPr id="8" name="Graphic 7" descr="Meeting">
            <a:extLst>
              <a:ext uri="{FF2B5EF4-FFF2-40B4-BE49-F238E27FC236}">
                <a16:creationId xmlns:a16="http://schemas.microsoft.com/office/drawing/2014/main" id="{71ADDAE4-6F08-4CB9-B72A-7209D1A82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6768" y="3058534"/>
            <a:ext cx="1152128" cy="1152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9573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761031-7401-4791-A587-7D89BE814D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46648" y="449573"/>
            <a:ext cx="9773938" cy="7330454"/>
          </a:xfrm>
          <a:prstGeom prst="rect">
            <a:avLst/>
          </a:prstGeom>
          <a:ln>
            <a:solidFill>
              <a:schemeClr val="bg2"/>
            </a:solidFill>
          </a:ln>
          <a:effectLst>
            <a:outerShdw blurRad="50800" dist="38100" dir="2700000" algn="tl" rotWithShape="0">
              <a:prstClr val="black">
                <a:alpha val="40000"/>
              </a:prstClr>
            </a:outerShdw>
          </a:effectLst>
        </p:spPr>
      </p:pic>
      <p:sp>
        <p:nvSpPr>
          <p:cNvPr id="13" name="Content Placeholder 1">
            <a:extLst>
              <a:ext uri="{FF2B5EF4-FFF2-40B4-BE49-F238E27FC236}">
                <a16:creationId xmlns:a16="http://schemas.microsoft.com/office/drawing/2014/main" id="{890AA971-116B-44DB-BB7B-C04E15FC72DB}"/>
              </a:ext>
            </a:extLst>
          </p:cNvPr>
          <p:cNvSpPr txBox="1">
            <a:spLocks/>
          </p:cNvSpPr>
          <p:nvPr/>
        </p:nvSpPr>
        <p:spPr>
          <a:xfrm>
            <a:off x="5550351" y="1230037"/>
            <a:ext cx="5514229" cy="851469"/>
          </a:xfrm>
          <a:prstGeom prst="rect">
            <a:avLst/>
          </a:prstGeom>
        </p:spPr>
        <p:txBody>
          <a:bodyPr lIns="0" tIns="0" rIns="0" bIns="0"/>
          <a:lstStyle>
            <a:lvl1pPr marL="230188" indent="-230188" algn="l" defTabSz="914400" rtl="0" eaLnBrk="1" latinLnBrk="0" hangingPunct="1">
              <a:lnSpc>
                <a:spcPts val="2400"/>
              </a:lnSpc>
              <a:spcBef>
                <a:spcPts val="0"/>
              </a:spcBef>
              <a:buFont typeface="Arial" panose="020B0604020202020204" pitchFamily="34" charset="0"/>
              <a:buChar char="/"/>
              <a:defRPr sz="2400" kern="1200" cap="all"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lgn="r">
              <a:spcBef>
                <a:spcPts val="0"/>
              </a:spcBef>
              <a:spcAft>
                <a:spcPts val="100"/>
              </a:spcAft>
            </a:pPr>
            <a:r>
              <a:rPr lang="en-CA" sz="2800" dirty="0">
                <a:solidFill>
                  <a:schemeClr val="tx1"/>
                </a:solidFill>
              </a:rPr>
              <a:t>Stacy Sodomsky </a:t>
            </a:r>
          </a:p>
          <a:p>
            <a:pPr marL="0" lvl="2" algn="r">
              <a:spcBef>
                <a:spcPts val="0"/>
              </a:spcBef>
            </a:pPr>
            <a:r>
              <a:rPr lang="en-CA" sz="2000" dirty="0"/>
              <a:t>Stacy.Sodomsky@crbusa.com</a:t>
            </a:r>
          </a:p>
          <a:p>
            <a:pPr marL="0" lvl="2"/>
            <a:endParaRPr lang="en-CA" dirty="0"/>
          </a:p>
        </p:txBody>
      </p:sp>
      <p:pic>
        <p:nvPicPr>
          <p:cNvPr id="14" name="Picture 13" descr="A sign in the dark&#10;&#10;Description automatically generated">
            <a:extLst>
              <a:ext uri="{FF2B5EF4-FFF2-40B4-BE49-F238E27FC236}">
                <a16:creationId xmlns:a16="http://schemas.microsoft.com/office/drawing/2014/main" id="{9E1FC69F-255F-4158-A663-2FB087F3B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504" y="658416"/>
            <a:ext cx="966831" cy="571621"/>
          </a:xfrm>
          <a:prstGeom prst="rect">
            <a:avLst/>
          </a:prstGeom>
        </p:spPr>
      </p:pic>
    </p:spTree>
    <p:extLst>
      <p:ext uri="{BB962C8B-B14F-4D97-AF65-F5344CB8AC3E}">
        <p14:creationId xmlns:p14="http://schemas.microsoft.com/office/powerpoint/2010/main" val="394094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253639"/>
            <a:ext cx="8200999" cy="1765300"/>
          </a:xfrm>
        </p:spPr>
        <p:txBody>
          <a:bodyPr/>
          <a:lstStyle/>
          <a:p>
            <a:r>
              <a:rPr lang="fr-CA" sz="5400" dirty="0"/>
              <a:t>1. </a:t>
            </a:r>
            <a:r>
              <a:rPr lang="fr-CA" dirty="0" err="1"/>
              <a:t>Terminology</a:t>
            </a:r>
            <a:r>
              <a:rPr lang="fr-CA" dirty="0"/>
              <a:t> </a:t>
            </a:r>
            <a:r>
              <a:rPr lang="fr-CA" dirty="0" err="1"/>
              <a:t>refresh</a:t>
            </a:r>
            <a:endParaRPr lang="en-CA" dirty="0"/>
          </a:p>
        </p:txBody>
      </p:sp>
      <p:pic>
        <p:nvPicPr>
          <p:cNvPr id="4" name="Graphic 3" descr="Repeat">
            <a:extLst>
              <a:ext uri="{FF2B5EF4-FFF2-40B4-BE49-F238E27FC236}">
                <a16:creationId xmlns:a16="http://schemas.microsoft.com/office/drawing/2014/main" id="{10B64DD2-49A9-4EC2-84D4-0C7C268DDA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9097" y="3178696"/>
            <a:ext cx="1031966" cy="10319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755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4</a:t>
            </a:fld>
            <a:endParaRPr lang="en-CA"/>
          </a:p>
        </p:txBody>
      </p:sp>
      <p:pic>
        <p:nvPicPr>
          <p:cNvPr id="10" name="Picture 9" descr="A screen shot of a social media post&#10;&#10;Description automatically generated">
            <a:extLst>
              <a:ext uri="{FF2B5EF4-FFF2-40B4-BE49-F238E27FC236}">
                <a16:creationId xmlns:a16="http://schemas.microsoft.com/office/drawing/2014/main" id="{1D731A31-864B-440F-9D1F-6ECED3E94C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61" t="11042" r="6217" b="22207"/>
          <a:stretch/>
        </p:blipFill>
        <p:spPr>
          <a:xfrm>
            <a:off x="1482552" y="298376"/>
            <a:ext cx="11905868" cy="6984776"/>
          </a:xfrm>
          <a:prstGeom prst="rect">
            <a:avLst/>
          </a:prstGeom>
        </p:spPr>
      </p:pic>
    </p:spTree>
    <p:extLst>
      <p:ext uri="{BB962C8B-B14F-4D97-AF65-F5344CB8AC3E}">
        <p14:creationId xmlns:p14="http://schemas.microsoft.com/office/powerpoint/2010/main" val="109174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F97E7-D449-43F9-B1F0-0121D7BBEACA}"/>
              </a:ext>
            </a:extLst>
          </p:cNvPr>
          <p:cNvSpPr/>
          <p:nvPr/>
        </p:nvSpPr>
        <p:spPr>
          <a:xfrm>
            <a:off x="7213576" y="0"/>
            <a:ext cx="7416824" cy="73551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5</a:t>
            </a:fld>
            <a:endParaRPr lang="en-CA"/>
          </a:p>
        </p:txBody>
      </p:sp>
      <p:sp>
        <p:nvSpPr>
          <p:cNvPr id="66" name="TextBox 65">
            <a:extLst>
              <a:ext uri="{FF2B5EF4-FFF2-40B4-BE49-F238E27FC236}">
                <a16:creationId xmlns:a16="http://schemas.microsoft.com/office/drawing/2014/main" id="{7B211FBC-463D-4750-A269-9A42B76EDD35}"/>
              </a:ext>
            </a:extLst>
          </p:cNvPr>
          <p:cNvSpPr txBox="1"/>
          <p:nvPr/>
        </p:nvSpPr>
        <p:spPr>
          <a:xfrm>
            <a:off x="1133414" y="1824064"/>
            <a:ext cx="5786760" cy="3811300"/>
          </a:xfrm>
          <a:prstGeom prst="rect">
            <a:avLst/>
          </a:prstGeom>
          <a:noFill/>
        </p:spPr>
        <p:txBody>
          <a:bodyPr wrap="square" rtlCol="0">
            <a:spAutoFit/>
          </a:bodyPr>
          <a:lstStyle/>
          <a:p>
            <a:pPr>
              <a:spcAft>
                <a:spcPts val="1000"/>
              </a:spcAft>
            </a:pPr>
            <a:r>
              <a:rPr lang="en-US" sz="2800" b="1" u="sng" dirty="0">
                <a:solidFill>
                  <a:schemeClr val="accent1"/>
                </a:solidFill>
              </a:rPr>
              <a:t>Upstream Processing </a:t>
            </a:r>
            <a:endParaRPr lang="en-US" sz="2800" u="sng" dirty="0">
              <a:solidFill>
                <a:schemeClr val="accent1"/>
              </a:solidFill>
              <a:highlight>
                <a:srgbClr val="FFFF00"/>
              </a:highlight>
            </a:endParaRPr>
          </a:p>
          <a:p>
            <a:pPr>
              <a:spcAft>
                <a:spcPts val="2000"/>
              </a:spcAft>
            </a:pPr>
            <a:r>
              <a:rPr lang="en-US" sz="2400" dirty="0"/>
              <a:t>Stage of manufacturing where microbes or cells are grown</a:t>
            </a:r>
          </a:p>
          <a:p>
            <a:pPr marL="1074420" lvl="1" indent="-342900">
              <a:spcAft>
                <a:spcPts val="1000"/>
              </a:spcAft>
              <a:buFont typeface="Arial" panose="020B0604020202020204" pitchFamily="34" charset="0"/>
              <a:buChar char="•"/>
            </a:pPr>
            <a:r>
              <a:rPr lang="en-US" sz="2400" dirty="0"/>
              <a:t>Inoculation</a:t>
            </a:r>
          </a:p>
          <a:p>
            <a:pPr marL="1074420" lvl="1" indent="-342900">
              <a:spcAft>
                <a:spcPts val="1000"/>
              </a:spcAft>
              <a:buFont typeface="Arial" panose="020B0604020202020204" pitchFamily="34" charset="0"/>
              <a:buChar char="•"/>
            </a:pPr>
            <a:endParaRPr lang="en-US" sz="2400" dirty="0"/>
          </a:p>
          <a:p>
            <a:pPr marL="1074420" lvl="1" indent="-342900">
              <a:buFont typeface="Arial" panose="020B0604020202020204" pitchFamily="34" charset="0"/>
              <a:buChar char="•"/>
            </a:pPr>
            <a:r>
              <a:rPr lang="en-US" sz="2400" dirty="0"/>
              <a:t>Cell Culture</a:t>
            </a:r>
          </a:p>
          <a:p>
            <a:endParaRPr lang="en-US" sz="2000" dirty="0"/>
          </a:p>
          <a:p>
            <a:pPr marL="171450" indent="-171450">
              <a:buFont typeface="Wingdings" panose="05000000000000000000" pitchFamily="2" charset="2"/>
              <a:buChar char="ü"/>
            </a:pPr>
            <a:endParaRPr lang="en-US" sz="1600" dirty="0">
              <a:highlight>
                <a:srgbClr val="FFFF00"/>
              </a:highlight>
            </a:endParaRPr>
          </a:p>
          <a:p>
            <a:pPr marL="171450" indent="-171450">
              <a:buFont typeface="Wingdings" panose="05000000000000000000" pitchFamily="2" charset="2"/>
              <a:buChar char="ü"/>
            </a:pPr>
            <a:endParaRPr lang="en-US" sz="1600" dirty="0">
              <a:highlight>
                <a:srgbClr val="FFFF00"/>
              </a:highlight>
            </a:endParaRPr>
          </a:p>
        </p:txBody>
      </p:sp>
      <p:sp>
        <p:nvSpPr>
          <p:cNvPr id="67" name="TextBox 66">
            <a:extLst>
              <a:ext uri="{FF2B5EF4-FFF2-40B4-BE49-F238E27FC236}">
                <a16:creationId xmlns:a16="http://schemas.microsoft.com/office/drawing/2014/main" id="{AC190D42-4A4C-4D45-910F-08A8D556688B}"/>
              </a:ext>
            </a:extLst>
          </p:cNvPr>
          <p:cNvSpPr txBox="1"/>
          <p:nvPr/>
        </p:nvSpPr>
        <p:spPr>
          <a:xfrm>
            <a:off x="7986468" y="1638026"/>
            <a:ext cx="5786760" cy="4252446"/>
          </a:xfrm>
          <a:prstGeom prst="rect">
            <a:avLst/>
          </a:prstGeom>
          <a:noFill/>
        </p:spPr>
        <p:txBody>
          <a:bodyPr wrap="square" rtlCol="0">
            <a:spAutoFit/>
          </a:bodyPr>
          <a:lstStyle/>
          <a:p>
            <a:pPr>
              <a:spcAft>
                <a:spcPts val="1000"/>
              </a:spcAft>
            </a:pPr>
            <a:r>
              <a:rPr lang="en-US" sz="2800" b="1" u="sng" dirty="0">
                <a:solidFill>
                  <a:schemeClr val="accent1"/>
                </a:solidFill>
              </a:rPr>
              <a:t>Downstream Processing</a:t>
            </a:r>
          </a:p>
          <a:p>
            <a:pPr>
              <a:spcAft>
                <a:spcPts val="2000"/>
              </a:spcAft>
            </a:pPr>
            <a:r>
              <a:rPr lang="en-US" sz="2400" dirty="0"/>
              <a:t>Stage of manufacturing where microbes or cells are processed to meet purity &amp; quality product requirements</a:t>
            </a:r>
          </a:p>
          <a:p>
            <a:pPr marL="1074420" lvl="1" indent="-342900">
              <a:spcAft>
                <a:spcPts val="1000"/>
              </a:spcAft>
              <a:buFont typeface="Arial" panose="020B0604020202020204" pitchFamily="34" charset="0"/>
              <a:buChar char="•"/>
            </a:pPr>
            <a:r>
              <a:rPr lang="en-US" sz="2400" dirty="0"/>
              <a:t>Cell disruption</a:t>
            </a:r>
          </a:p>
          <a:p>
            <a:pPr marL="1074420" lvl="1" indent="-342900">
              <a:spcAft>
                <a:spcPts val="1000"/>
              </a:spcAft>
              <a:buFont typeface="Arial" panose="020B0604020202020204" pitchFamily="34" charset="0"/>
              <a:buChar char="•"/>
            </a:pPr>
            <a:endParaRPr lang="en-US" sz="2400" dirty="0"/>
          </a:p>
          <a:p>
            <a:pPr marL="1074420" lvl="1" indent="-342900">
              <a:spcAft>
                <a:spcPts val="1000"/>
              </a:spcAft>
              <a:buFont typeface="Arial" panose="020B0604020202020204" pitchFamily="34" charset="0"/>
              <a:buChar char="•"/>
            </a:pPr>
            <a:r>
              <a:rPr lang="en-US" sz="2400" dirty="0"/>
              <a:t>Purification/polishing</a:t>
            </a:r>
          </a:p>
          <a:p>
            <a:pPr lvl="1">
              <a:spcAft>
                <a:spcPts val="1000"/>
              </a:spcAft>
            </a:pPr>
            <a:endParaRPr lang="en-US" sz="2000" dirty="0"/>
          </a:p>
          <a:p>
            <a:pPr lvl="1">
              <a:spcAft>
                <a:spcPts val="1000"/>
              </a:spcAft>
            </a:pPr>
            <a:endParaRPr lang="en-US" sz="2000" dirty="0"/>
          </a:p>
        </p:txBody>
      </p:sp>
      <p:pic>
        <p:nvPicPr>
          <p:cNvPr id="69" name="Picture 68">
            <a:extLst>
              <a:ext uri="{FF2B5EF4-FFF2-40B4-BE49-F238E27FC236}">
                <a16:creationId xmlns:a16="http://schemas.microsoft.com/office/drawing/2014/main" id="{B87AF5C5-3E0C-4B08-8AF6-8CDA84B8B686}"/>
              </a:ext>
            </a:extLst>
          </p:cNvPr>
          <p:cNvPicPr>
            <a:picLocks noChangeAspect="1"/>
          </p:cNvPicPr>
          <p:nvPr/>
        </p:nvPicPr>
        <p:blipFill>
          <a:blip r:embed="rId3">
            <a:clrChange>
              <a:clrFrom>
                <a:srgbClr val="E0E9CE"/>
              </a:clrFrom>
              <a:clrTo>
                <a:srgbClr val="E0E9CE">
                  <a:alpha val="0"/>
                </a:srgbClr>
              </a:clrTo>
            </a:clrChange>
          </a:blip>
          <a:stretch>
            <a:fillRect/>
          </a:stretch>
        </p:blipFill>
        <p:spPr>
          <a:xfrm>
            <a:off x="3426768" y="4468341"/>
            <a:ext cx="1497227" cy="1854576"/>
          </a:xfrm>
          <a:prstGeom prst="rect">
            <a:avLst/>
          </a:prstGeom>
          <a:effectLst>
            <a:outerShdw blurRad="50800" dist="38100" dir="2700000" algn="tl" rotWithShape="0">
              <a:prstClr val="black">
                <a:alpha val="40000"/>
              </a:prstClr>
            </a:outerShdw>
          </a:effectLst>
        </p:spPr>
      </p:pic>
      <p:pic>
        <p:nvPicPr>
          <p:cNvPr id="70" name="Picture 69">
            <a:extLst>
              <a:ext uri="{FF2B5EF4-FFF2-40B4-BE49-F238E27FC236}">
                <a16:creationId xmlns:a16="http://schemas.microsoft.com/office/drawing/2014/main" id="{EB8ECCE8-B8D7-4CC9-B25F-2A7C6EE4B291}"/>
              </a:ext>
            </a:extLst>
          </p:cNvPr>
          <p:cNvPicPr>
            <a:picLocks noChangeAspect="1"/>
          </p:cNvPicPr>
          <p:nvPr/>
        </p:nvPicPr>
        <p:blipFill>
          <a:blip r:embed="rId4">
            <a:clrChange>
              <a:clrFrom>
                <a:srgbClr val="E0E9CE"/>
              </a:clrFrom>
              <a:clrTo>
                <a:srgbClr val="E0E9CE">
                  <a:alpha val="0"/>
                </a:srgbClr>
              </a:clrTo>
            </a:clrChange>
          </a:blip>
          <a:stretch>
            <a:fillRect/>
          </a:stretch>
        </p:blipFill>
        <p:spPr>
          <a:xfrm>
            <a:off x="4893380" y="3329239"/>
            <a:ext cx="1463024" cy="859877"/>
          </a:xfrm>
          <a:prstGeom prst="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19186907-91C9-49AD-AEC7-8107076BF51D}"/>
              </a:ext>
            </a:extLst>
          </p:cNvPr>
          <p:cNvPicPr>
            <a:picLocks noChangeAspect="1"/>
          </p:cNvPicPr>
          <p:nvPr/>
        </p:nvPicPr>
        <p:blipFill>
          <a:blip r:embed="rId5">
            <a:clrChange>
              <a:clrFrom>
                <a:srgbClr val="E0E9CE"/>
              </a:clrFrom>
              <a:clrTo>
                <a:srgbClr val="E0E9CE">
                  <a:alpha val="0"/>
                </a:srgbClr>
              </a:clrTo>
            </a:clrChange>
          </a:blip>
          <a:stretch>
            <a:fillRect/>
          </a:stretch>
        </p:blipFill>
        <p:spPr>
          <a:xfrm>
            <a:off x="4022747" y="3538736"/>
            <a:ext cx="470648" cy="621168"/>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18C24690-F5EE-4F33-855C-BF7D571B1486}"/>
              </a:ext>
            </a:extLst>
          </p:cNvPr>
          <p:cNvPicPr>
            <a:picLocks noChangeAspect="1"/>
          </p:cNvPicPr>
          <p:nvPr/>
        </p:nvPicPr>
        <p:blipFill>
          <a:blip r:embed="rId6">
            <a:clrChange>
              <a:clrFrom>
                <a:srgbClr val="E0E9CE"/>
              </a:clrFrom>
              <a:clrTo>
                <a:srgbClr val="E0E9CE">
                  <a:alpha val="0"/>
                </a:srgbClr>
              </a:clrTo>
            </a:clrChange>
          </a:blip>
          <a:stretch>
            <a:fillRect/>
          </a:stretch>
        </p:blipFill>
        <p:spPr>
          <a:xfrm>
            <a:off x="11394645" y="5145889"/>
            <a:ext cx="1714150" cy="1616668"/>
          </a:xfrm>
          <a:prstGeom prst="rect">
            <a:avLst/>
          </a:prstGeom>
          <a:effectLst>
            <a:outerShdw blurRad="50800" dist="38100" dir="2700000" algn="tl" rotWithShape="0">
              <a:prstClr val="black">
                <a:alpha val="40000"/>
              </a:prstClr>
            </a:outerShdw>
          </a:effectLst>
        </p:spPr>
      </p:pic>
      <p:pic>
        <p:nvPicPr>
          <p:cNvPr id="74" name="Picture 73">
            <a:extLst>
              <a:ext uri="{FF2B5EF4-FFF2-40B4-BE49-F238E27FC236}">
                <a16:creationId xmlns:a16="http://schemas.microsoft.com/office/drawing/2014/main" id="{D4D3DD6E-1B26-4C8B-99CC-ED1369BF621D}"/>
              </a:ext>
            </a:extLst>
          </p:cNvPr>
          <p:cNvPicPr>
            <a:picLocks noChangeAspect="1"/>
          </p:cNvPicPr>
          <p:nvPr/>
        </p:nvPicPr>
        <p:blipFill>
          <a:blip r:embed="rId7">
            <a:clrChange>
              <a:clrFrom>
                <a:srgbClr val="E0E9CE"/>
              </a:clrFrom>
              <a:clrTo>
                <a:srgbClr val="E0E9CE">
                  <a:alpha val="0"/>
                </a:srgbClr>
              </a:clrTo>
            </a:clrChange>
          </a:blip>
          <a:stretch>
            <a:fillRect/>
          </a:stretch>
        </p:blipFill>
        <p:spPr>
          <a:xfrm>
            <a:off x="9236657" y="5059432"/>
            <a:ext cx="1493555" cy="1703125"/>
          </a:xfrm>
          <a:prstGeom prst="rect">
            <a:avLst/>
          </a:prstGeom>
          <a:effectLst>
            <a:outerShdw blurRad="50800" dist="38100" dir="2700000" algn="tl" rotWithShape="0">
              <a:prstClr val="black">
                <a:alpha val="40000"/>
              </a:prstClr>
            </a:outerShdw>
          </a:effectLst>
        </p:spPr>
      </p:pic>
      <p:sp>
        <p:nvSpPr>
          <p:cNvPr id="77" name="Text Placeholder 2">
            <a:extLst>
              <a:ext uri="{FF2B5EF4-FFF2-40B4-BE49-F238E27FC236}">
                <a16:creationId xmlns:a16="http://schemas.microsoft.com/office/drawing/2014/main" id="{87EF7FD9-937E-4F46-BD66-3F3F8CF3BC70}"/>
              </a:ext>
            </a:extLst>
          </p:cNvPr>
          <p:cNvSpPr txBox="1">
            <a:spLocks/>
          </p:cNvSpPr>
          <p:nvPr/>
        </p:nvSpPr>
        <p:spPr>
          <a:xfrm>
            <a:off x="684212" y="1099828"/>
            <a:ext cx="13261975" cy="538198"/>
          </a:xfrm>
          <a:prstGeom prst="rect">
            <a:avLst/>
          </a:prstGeom>
          <a:effectLst/>
        </p:spPr>
        <p:txBody>
          <a:bodyPr vert="horz" lIns="0" tIns="0" rIns="0" bIns="0" rtlCol="0" anchor="t" anchorCtr="0">
            <a:noAutofit/>
          </a:bodyPr>
          <a:lstStyle>
            <a:lvl1pPr marL="0" indent="0" algn="l" defTabSz="914400" rtl="0" eaLnBrk="1" latinLnBrk="0" hangingPunct="1">
              <a:lnSpc>
                <a:spcPts val="3600"/>
              </a:lnSpc>
              <a:spcBef>
                <a:spcPts val="0"/>
              </a:spcBef>
              <a:spcAft>
                <a:spcPts val="0"/>
              </a:spcAft>
              <a:buFont typeface="Arial" panose="020B0604020202020204" pitchFamily="34" charset="0"/>
              <a:buNone/>
              <a:defRPr sz="3600" b="1" kern="1200">
                <a:solidFill>
                  <a:schemeClr val="accent1"/>
                </a:solidFill>
                <a:latin typeface="+mn-lt"/>
                <a:ea typeface="+mn-ea"/>
                <a:cs typeface="+mn-cs"/>
              </a:defRPr>
            </a:lvl1pPr>
            <a:lvl2pPr marL="3175" indent="0" algn="l" defTabSz="914400" rtl="0" eaLnBrk="1" latinLnBrk="0" hangingPunct="1">
              <a:lnSpc>
                <a:spcPts val="2400"/>
              </a:lnSpc>
              <a:spcBef>
                <a:spcPts val="600"/>
              </a:spcBef>
              <a:spcAft>
                <a:spcPts val="0"/>
              </a:spcAft>
              <a:buFont typeface="Arial" panose="020B0604020202020204" pitchFamily="34" charset="0"/>
              <a:buNone/>
              <a:defRPr sz="2400" kern="1200">
                <a:solidFill>
                  <a:schemeClr val="accent2"/>
                </a:solidFill>
                <a:latin typeface="+mn-lt"/>
                <a:ea typeface="+mn-ea"/>
                <a:cs typeface="+mn-cs"/>
              </a:defRPr>
            </a:lvl2pPr>
            <a:lvl3pPr marL="341313" indent="-341313" algn="l" defTabSz="914400" rtl="0" eaLnBrk="1" latinLnBrk="0" hangingPunct="1">
              <a:lnSpc>
                <a:spcPts val="2400"/>
              </a:lnSpc>
              <a:spcBef>
                <a:spcPts val="0"/>
              </a:spcBef>
              <a:spcAft>
                <a:spcPts val="1800"/>
              </a:spcAft>
              <a:buClr>
                <a:schemeClr val="accent2"/>
              </a:buClr>
              <a:buFont typeface="Arial" panose="020B0604020202020204" pitchFamily="34" charset="0"/>
              <a:buChar char="&gt;"/>
              <a:defRPr sz="2000" kern="1200">
                <a:solidFill>
                  <a:schemeClr val="tx2"/>
                </a:solidFill>
                <a:latin typeface="+mn-lt"/>
                <a:ea typeface="+mn-ea"/>
                <a:cs typeface="+mn-cs"/>
              </a:defRPr>
            </a:lvl3pPr>
            <a:lvl4pPr marL="684213" indent="-342900" algn="l" defTabSz="914400" rtl="0" eaLnBrk="1" latinLnBrk="0" hangingPunct="1">
              <a:lnSpc>
                <a:spcPts val="2400"/>
              </a:lnSpc>
              <a:spcBef>
                <a:spcPts val="0"/>
              </a:spcBef>
              <a:spcAft>
                <a:spcPts val="1800"/>
              </a:spcAft>
              <a:buFont typeface="Arial" panose="020B0604020202020204" pitchFamily="34" charset="0"/>
              <a:buChar char="–"/>
              <a:tabLst/>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dirty="0" err="1">
                <a:solidFill>
                  <a:schemeClr val="tx1"/>
                </a:solidFill>
              </a:rPr>
              <a:t>Bioprocessing</a:t>
            </a:r>
            <a:endParaRPr lang="fr-CA" dirty="0">
              <a:solidFill>
                <a:schemeClr val="tx1"/>
              </a:solidFill>
            </a:endParaRPr>
          </a:p>
        </p:txBody>
      </p:sp>
      <p:pic>
        <p:nvPicPr>
          <p:cNvPr id="2" name="Picture 1">
            <a:extLst>
              <a:ext uri="{FF2B5EF4-FFF2-40B4-BE49-F238E27FC236}">
                <a16:creationId xmlns:a16="http://schemas.microsoft.com/office/drawing/2014/main" id="{CD745831-4371-483D-A3CC-AE7A26D9421B}"/>
              </a:ext>
            </a:extLst>
          </p:cNvPr>
          <p:cNvPicPr>
            <a:picLocks noChangeAspect="1"/>
          </p:cNvPicPr>
          <p:nvPr/>
        </p:nvPicPr>
        <p:blipFill>
          <a:blip r:embed="rId8"/>
          <a:stretch>
            <a:fillRect/>
          </a:stretch>
        </p:blipFill>
        <p:spPr>
          <a:xfrm>
            <a:off x="11254467" y="3347567"/>
            <a:ext cx="1177983" cy="1221612"/>
          </a:xfrm>
          <a:prstGeom prst="rect">
            <a:avLst/>
          </a:prstGeom>
        </p:spPr>
      </p:pic>
    </p:spTree>
    <p:extLst>
      <p:ext uri="{BB962C8B-B14F-4D97-AF65-F5344CB8AC3E}">
        <p14:creationId xmlns:p14="http://schemas.microsoft.com/office/powerpoint/2010/main" val="1807584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outerShdw blurRad="50800" dist="38100" dir="2700000" algn="tl" rotWithShape="0">
              <a:prstClr val="black">
                <a:alpha val="40000"/>
              </a:prstClr>
            </a:outerShdw>
          </a:effectLst>
        </p:spPr>
        <p:txBody>
          <a:bodyPr/>
          <a:lstStyle/>
          <a:p>
            <a:r>
              <a:rPr lang="fr-CA" sz="5400" dirty="0"/>
              <a:t>2. </a:t>
            </a:r>
            <a:r>
              <a:rPr lang="fr-CA" dirty="0"/>
              <a:t>PROJECT FLOW</a:t>
            </a:r>
            <a:endParaRPr lang="en-CA" dirty="0"/>
          </a:p>
        </p:txBody>
      </p:sp>
      <p:pic>
        <p:nvPicPr>
          <p:cNvPr id="6" name="Graphic 5" descr="Wave">
            <a:extLst>
              <a:ext uri="{FF2B5EF4-FFF2-40B4-BE49-F238E27FC236}">
                <a16:creationId xmlns:a16="http://schemas.microsoft.com/office/drawing/2014/main" id="{BCA61A56-127B-473A-BD50-1E84DEB5D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7048" y="3033047"/>
            <a:ext cx="1080120" cy="10801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168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D972DE-C8A2-4407-BB6F-261036F3FE1C}"/>
              </a:ext>
            </a:extLst>
          </p:cNvPr>
          <p:cNvSpPr/>
          <p:nvPr/>
        </p:nvSpPr>
        <p:spPr>
          <a:xfrm>
            <a:off x="-15861" y="1450504"/>
            <a:ext cx="14630400" cy="4536504"/>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7431CD-109D-4799-81C2-761F8C28FE26}" type="slidenum">
              <a:rPr lang="en-CA" smtClean="0"/>
              <a:t>7</a:t>
            </a:fld>
            <a:endParaRPr lang="en-CA"/>
          </a:p>
        </p:txBody>
      </p:sp>
      <p:pic>
        <p:nvPicPr>
          <p:cNvPr id="12" name="Picture 11">
            <a:extLst>
              <a:ext uri="{FF2B5EF4-FFF2-40B4-BE49-F238E27FC236}">
                <a16:creationId xmlns:a16="http://schemas.microsoft.com/office/drawing/2014/main" id="{CFB1FA58-0F10-4A95-A10D-62EE845AEE0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96169" y="2962672"/>
            <a:ext cx="1953693" cy="825228"/>
          </a:xfrm>
          <a:prstGeom prst="rect">
            <a:avLst/>
          </a:prstGeom>
          <a:ln w="38100">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4855807-2673-4B63-8A89-CC4796A41DC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18856" y="2962672"/>
            <a:ext cx="1950313" cy="825228"/>
          </a:xfrm>
          <a:prstGeom prst="rect">
            <a:avLst/>
          </a:prstGeom>
          <a:ln w="38100">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FD2D9E-9F3C-4204-A870-9BBAC59870F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153863" y="2962672"/>
            <a:ext cx="1937994" cy="825228"/>
          </a:xfrm>
          <a:prstGeom prst="rect">
            <a:avLst/>
          </a:prstGeom>
          <a:ln w="38100">
            <a:noFill/>
          </a:ln>
          <a:effectLst>
            <a:outerShdw blurRad="50800" dist="38100" dir="2700000" algn="tl" rotWithShape="0">
              <a:prstClr val="black">
                <a:alpha val="40000"/>
              </a:prstClr>
            </a:outerShdw>
          </a:effectLst>
        </p:spPr>
      </p:pic>
      <p:sp>
        <p:nvSpPr>
          <p:cNvPr id="3" name="Freeform: Shape 2">
            <a:extLst>
              <a:ext uri="{FF2B5EF4-FFF2-40B4-BE49-F238E27FC236}">
                <a16:creationId xmlns:a16="http://schemas.microsoft.com/office/drawing/2014/main" id="{A4A676C2-F735-4D10-88A5-A9978BB43665}"/>
              </a:ext>
            </a:extLst>
          </p:cNvPr>
          <p:cNvSpPr/>
          <p:nvPr/>
        </p:nvSpPr>
        <p:spPr>
          <a:xfrm>
            <a:off x="2147230" y="3851400"/>
            <a:ext cx="2317998" cy="762000"/>
          </a:xfrm>
          <a:custGeom>
            <a:avLst/>
            <a:gdLst>
              <a:gd name="connsiteX0" fmla="*/ 0 w 2317998"/>
              <a:gd name="connsiteY0" fmla="*/ 0 h 762000"/>
              <a:gd name="connsiteX1" fmla="*/ 1936998 w 2317998"/>
              <a:gd name="connsiteY1" fmla="*/ 0 h 762000"/>
              <a:gd name="connsiteX2" fmla="*/ 2317998 w 2317998"/>
              <a:gd name="connsiteY2" fmla="*/ 381000 h 762000"/>
              <a:gd name="connsiteX3" fmla="*/ 1936998 w 2317998"/>
              <a:gd name="connsiteY3" fmla="*/ 762000 h 762000"/>
              <a:gd name="connsiteX4" fmla="*/ 0 w 2317998"/>
              <a:gd name="connsiteY4" fmla="*/ 762000 h 762000"/>
              <a:gd name="connsiteX5" fmla="*/ 381000 w 2317998"/>
              <a:gd name="connsiteY5" fmla="*/ 381000 h 762000"/>
              <a:gd name="connsiteX6" fmla="*/ 0 w 2317998"/>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998" h="762000">
                <a:moveTo>
                  <a:pt x="0" y="0"/>
                </a:moveTo>
                <a:lnTo>
                  <a:pt x="1936998" y="0"/>
                </a:lnTo>
                <a:lnTo>
                  <a:pt x="2317998" y="381000"/>
                </a:lnTo>
                <a:lnTo>
                  <a:pt x="1936998" y="762000"/>
                </a:lnTo>
                <a:lnTo>
                  <a:pt x="0" y="762000"/>
                </a:lnTo>
                <a:lnTo>
                  <a:pt x="381000" y="38100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77012" tIns="32004" rIns="413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Plan</a:t>
            </a:r>
          </a:p>
        </p:txBody>
      </p:sp>
      <p:sp>
        <p:nvSpPr>
          <p:cNvPr id="6" name="Freeform: Shape 5">
            <a:extLst>
              <a:ext uri="{FF2B5EF4-FFF2-40B4-BE49-F238E27FC236}">
                <a16:creationId xmlns:a16="http://schemas.microsoft.com/office/drawing/2014/main" id="{501FE32D-F404-4FB5-8A6F-DC76B27F2579}"/>
              </a:ext>
            </a:extLst>
          </p:cNvPr>
          <p:cNvSpPr/>
          <p:nvPr/>
        </p:nvSpPr>
        <p:spPr>
          <a:xfrm>
            <a:off x="4233428" y="3851400"/>
            <a:ext cx="2317998" cy="762000"/>
          </a:xfrm>
          <a:custGeom>
            <a:avLst/>
            <a:gdLst>
              <a:gd name="connsiteX0" fmla="*/ 0 w 2317998"/>
              <a:gd name="connsiteY0" fmla="*/ 0 h 762000"/>
              <a:gd name="connsiteX1" fmla="*/ 1936998 w 2317998"/>
              <a:gd name="connsiteY1" fmla="*/ 0 h 762000"/>
              <a:gd name="connsiteX2" fmla="*/ 2317998 w 2317998"/>
              <a:gd name="connsiteY2" fmla="*/ 381000 h 762000"/>
              <a:gd name="connsiteX3" fmla="*/ 1936998 w 2317998"/>
              <a:gd name="connsiteY3" fmla="*/ 762000 h 762000"/>
              <a:gd name="connsiteX4" fmla="*/ 0 w 2317998"/>
              <a:gd name="connsiteY4" fmla="*/ 762000 h 762000"/>
              <a:gd name="connsiteX5" fmla="*/ 381000 w 2317998"/>
              <a:gd name="connsiteY5" fmla="*/ 381000 h 762000"/>
              <a:gd name="connsiteX6" fmla="*/ 0 w 2317998"/>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998" h="762000">
                <a:moveTo>
                  <a:pt x="0" y="0"/>
                </a:moveTo>
                <a:lnTo>
                  <a:pt x="1936998" y="0"/>
                </a:lnTo>
                <a:lnTo>
                  <a:pt x="2317998" y="381000"/>
                </a:lnTo>
                <a:lnTo>
                  <a:pt x="1936998" y="762000"/>
                </a:lnTo>
                <a:lnTo>
                  <a:pt x="0" y="762000"/>
                </a:lnTo>
                <a:lnTo>
                  <a:pt x="381000" y="381000"/>
                </a:lnTo>
                <a:lnTo>
                  <a:pt x="0" y="0"/>
                </a:lnTo>
                <a:close/>
              </a:path>
            </a:pathLst>
          </a:custGeom>
          <a:solidFill>
            <a:srgbClr val="00A1E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77012" tIns="32004" rIns="413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Design</a:t>
            </a:r>
          </a:p>
        </p:txBody>
      </p:sp>
      <p:sp>
        <p:nvSpPr>
          <p:cNvPr id="7" name="Freeform: Shape 6">
            <a:extLst>
              <a:ext uri="{FF2B5EF4-FFF2-40B4-BE49-F238E27FC236}">
                <a16:creationId xmlns:a16="http://schemas.microsoft.com/office/drawing/2014/main" id="{9CA61AFD-A5D0-43EF-B8E7-D09B6B805A86}"/>
              </a:ext>
            </a:extLst>
          </p:cNvPr>
          <p:cNvSpPr/>
          <p:nvPr/>
        </p:nvSpPr>
        <p:spPr>
          <a:xfrm>
            <a:off x="6319626" y="3851400"/>
            <a:ext cx="2317998" cy="762000"/>
          </a:xfrm>
          <a:custGeom>
            <a:avLst/>
            <a:gdLst>
              <a:gd name="connsiteX0" fmla="*/ 0 w 2317998"/>
              <a:gd name="connsiteY0" fmla="*/ 0 h 762000"/>
              <a:gd name="connsiteX1" fmla="*/ 1936998 w 2317998"/>
              <a:gd name="connsiteY1" fmla="*/ 0 h 762000"/>
              <a:gd name="connsiteX2" fmla="*/ 2317998 w 2317998"/>
              <a:gd name="connsiteY2" fmla="*/ 381000 h 762000"/>
              <a:gd name="connsiteX3" fmla="*/ 1936998 w 2317998"/>
              <a:gd name="connsiteY3" fmla="*/ 762000 h 762000"/>
              <a:gd name="connsiteX4" fmla="*/ 0 w 2317998"/>
              <a:gd name="connsiteY4" fmla="*/ 762000 h 762000"/>
              <a:gd name="connsiteX5" fmla="*/ 381000 w 2317998"/>
              <a:gd name="connsiteY5" fmla="*/ 381000 h 762000"/>
              <a:gd name="connsiteX6" fmla="*/ 0 w 2317998"/>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998" h="762000">
                <a:moveTo>
                  <a:pt x="0" y="0"/>
                </a:moveTo>
                <a:lnTo>
                  <a:pt x="1936998" y="0"/>
                </a:lnTo>
                <a:lnTo>
                  <a:pt x="2317998" y="381000"/>
                </a:lnTo>
                <a:lnTo>
                  <a:pt x="1936998" y="762000"/>
                </a:lnTo>
                <a:lnTo>
                  <a:pt x="0" y="762000"/>
                </a:lnTo>
                <a:lnTo>
                  <a:pt x="381000" y="381000"/>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77012" tIns="32004" rIns="413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Build</a:t>
            </a:r>
          </a:p>
        </p:txBody>
      </p:sp>
      <p:sp>
        <p:nvSpPr>
          <p:cNvPr id="8" name="Freeform: Shape 7">
            <a:extLst>
              <a:ext uri="{FF2B5EF4-FFF2-40B4-BE49-F238E27FC236}">
                <a16:creationId xmlns:a16="http://schemas.microsoft.com/office/drawing/2014/main" id="{BFD54ED7-8371-447A-AB64-3464E49585E9}"/>
              </a:ext>
            </a:extLst>
          </p:cNvPr>
          <p:cNvSpPr/>
          <p:nvPr/>
        </p:nvSpPr>
        <p:spPr>
          <a:xfrm>
            <a:off x="8405823" y="3851400"/>
            <a:ext cx="2918347" cy="762000"/>
          </a:xfrm>
          <a:custGeom>
            <a:avLst/>
            <a:gdLst>
              <a:gd name="connsiteX0" fmla="*/ 0 w 2317998"/>
              <a:gd name="connsiteY0" fmla="*/ 0 h 762000"/>
              <a:gd name="connsiteX1" fmla="*/ 1936998 w 2317998"/>
              <a:gd name="connsiteY1" fmla="*/ 0 h 762000"/>
              <a:gd name="connsiteX2" fmla="*/ 2317998 w 2317998"/>
              <a:gd name="connsiteY2" fmla="*/ 381000 h 762000"/>
              <a:gd name="connsiteX3" fmla="*/ 1936998 w 2317998"/>
              <a:gd name="connsiteY3" fmla="*/ 762000 h 762000"/>
              <a:gd name="connsiteX4" fmla="*/ 0 w 2317998"/>
              <a:gd name="connsiteY4" fmla="*/ 762000 h 762000"/>
              <a:gd name="connsiteX5" fmla="*/ 381000 w 2317998"/>
              <a:gd name="connsiteY5" fmla="*/ 381000 h 762000"/>
              <a:gd name="connsiteX6" fmla="*/ 0 w 2317998"/>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998" h="762000">
                <a:moveTo>
                  <a:pt x="0" y="0"/>
                </a:moveTo>
                <a:lnTo>
                  <a:pt x="1936998" y="0"/>
                </a:lnTo>
                <a:lnTo>
                  <a:pt x="2317998" y="381000"/>
                </a:lnTo>
                <a:lnTo>
                  <a:pt x="1936998" y="762000"/>
                </a:lnTo>
                <a:lnTo>
                  <a:pt x="0" y="762000"/>
                </a:lnTo>
                <a:lnTo>
                  <a:pt x="381000" y="381000"/>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61010" tIns="26670" rIns="407670" bIns="26670" numCol="1" spcCol="1270" anchor="ctr" anchorCtr="0">
            <a:noAutofit/>
          </a:bodyPr>
          <a:lstStyle/>
          <a:p>
            <a:pPr marL="0" lvl="0" indent="0" algn="ctr" defTabSz="889000">
              <a:lnSpc>
                <a:spcPct val="90000"/>
              </a:lnSpc>
              <a:spcBef>
                <a:spcPct val="0"/>
              </a:spcBef>
              <a:spcAft>
                <a:spcPct val="35000"/>
              </a:spcAft>
              <a:buNone/>
            </a:pPr>
            <a:r>
              <a:rPr lang="en-US" sz="2400" b="1" kern="1200" dirty="0"/>
              <a:t>Commission</a:t>
            </a:r>
          </a:p>
        </p:txBody>
      </p:sp>
      <p:sp>
        <p:nvSpPr>
          <p:cNvPr id="9" name="Freeform: Shape 8">
            <a:extLst>
              <a:ext uri="{FF2B5EF4-FFF2-40B4-BE49-F238E27FC236}">
                <a16:creationId xmlns:a16="http://schemas.microsoft.com/office/drawing/2014/main" id="{C32F8ADB-24A4-4C2C-9177-DF2D9C4D0A3F}"/>
              </a:ext>
            </a:extLst>
          </p:cNvPr>
          <p:cNvSpPr/>
          <p:nvPr/>
        </p:nvSpPr>
        <p:spPr>
          <a:xfrm>
            <a:off x="11059616" y="3851400"/>
            <a:ext cx="2317998" cy="762000"/>
          </a:xfrm>
          <a:custGeom>
            <a:avLst/>
            <a:gdLst>
              <a:gd name="connsiteX0" fmla="*/ 0 w 2317998"/>
              <a:gd name="connsiteY0" fmla="*/ 0 h 762000"/>
              <a:gd name="connsiteX1" fmla="*/ 1936998 w 2317998"/>
              <a:gd name="connsiteY1" fmla="*/ 0 h 762000"/>
              <a:gd name="connsiteX2" fmla="*/ 2317998 w 2317998"/>
              <a:gd name="connsiteY2" fmla="*/ 381000 h 762000"/>
              <a:gd name="connsiteX3" fmla="*/ 1936998 w 2317998"/>
              <a:gd name="connsiteY3" fmla="*/ 762000 h 762000"/>
              <a:gd name="connsiteX4" fmla="*/ 0 w 2317998"/>
              <a:gd name="connsiteY4" fmla="*/ 762000 h 762000"/>
              <a:gd name="connsiteX5" fmla="*/ 381000 w 2317998"/>
              <a:gd name="connsiteY5" fmla="*/ 381000 h 762000"/>
              <a:gd name="connsiteX6" fmla="*/ 0 w 2317998"/>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998" h="762000">
                <a:moveTo>
                  <a:pt x="0" y="0"/>
                </a:moveTo>
                <a:lnTo>
                  <a:pt x="1936998" y="0"/>
                </a:lnTo>
                <a:lnTo>
                  <a:pt x="2317998" y="381000"/>
                </a:lnTo>
                <a:lnTo>
                  <a:pt x="1936998" y="762000"/>
                </a:lnTo>
                <a:lnTo>
                  <a:pt x="0" y="762000"/>
                </a:lnTo>
                <a:lnTo>
                  <a:pt x="381000" y="381000"/>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1015" tIns="40005" rIns="421005" bIns="40005" numCol="1" spcCol="1270" anchor="ctr" anchorCtr="0">
            <a:noAutofit/>
          </a:bodyPr>
          <a:lstStyle/>
          <a:p>
            <a:pPr marL="0" lvl="0" indent="0" algn="ctr" defTabSz="1333500">
              <a:lnSpc>
                <a:spcPct val="90000"/>
              </a:lnSpc>
              <a:spcBef>
                <a:spcPct val="0"/>
              </a:spcBef>
              <a:spcAft>
                <a:spcPct val="35000"/>
              </a:spcAft>
              <a:buNone/>
            </a:pPr>
            <a:r>
              <a:rPr lang="en-US" sz="2400" b="1" kern="1200" dirty="0"/>
              <a:t>Improve</a:t>
            </a:r>
          </a:p>
        </p:txBody>
      </p:sp>
      <p:pic>
        <p:nvPicPr>
          <p:cNvPr id="16" name="Picture 15">
            <a:extLst>
              <a:ext uri="{FF2B5EF4-FFF2-40B4-BE49-F238E27FC236}">
                <a16:creationId xmlns:a16="http://schemas.microsoft.com/office/drawing/2014/main" id="{389AC6E6-6F7D-45C1-93D9-AC6A30182E2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0970592" y="2962672"/>
            <a:ext cx="1967922" cy="825228"/>
          </a:xfrm>
          <a:prstGeom prst="rect">
            <a:avLst/>
          </a:prstGeom>
          <a:ln w="38100">
            <a:no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5FA86BD-3321-49E7-A31F-E757493BE647}"/>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8376862" y="2962672"/>
            <a:ext cx="2466730" cy="825228"/>
          </a:xfrm>
          <a:prstGeom prst="rect">
            <a:avLst/>
          </a:prstGeom>
          <a:ln w="38100">
            <a:noFill/>
          </a:ln>
          <a:effectLst>
            <a:outerShdw blurRad="50800" dist="38100" dir="2700000" algn="tl" rotWithShape="0">
              <a:prstClr val="black">
                <a:alpha val="40000"/>
              </a:prstClr>
            </a:outerShdw>
          </a:effectLst>
        </p:spPr>
      </p:pic>
      <p:sp>
        <p:nvSpPr>
          <p:cNvPr id="11" name="Text Placeholder 2">
            <a:extLst>
              <a:ext uri="{FF2B5EF4-FFF2-40B4-BE49-F238E27FC236}">
                <a16:creationId xmlns:a16="http://schemas.microsoft.com/office/drawing/2014/main" id="{3E69509B-4D6F-4DC1-BF79-FBAFE76D3744}"/>
              </a:ext>
            </a:extLst>
          </p:cNvPr>
          <p:cNvSpPr>
            <a:spLocks noGrp="1"/>
          </p:cNvSpPr>
          <p:nvPr>
            <p:ph type="body" sz="quarter" idx="13"/>
          </p:nvPr>
        </p:nvSpPr>
        <p:spPr>
          <a:xfrm>
            <a:off x="921091" y="2240224"/>
            <a:ext cx="6463506" cy="1135062"/>
          </a:xfrm>
          <a:effectLst/>
        </p:spPr>
        <p:txBody>
          <a:bodyPr/>
          <a:lstStyle/>
          <a:p>
            <a:r>
              <a:rPr lang="fr-CA" dirty="0"/>
              <a:t>Project Flow </a:t>
            </a:r>
            <a:endParaRPr lang="en-CA" dirty="0"/>
          </a:p>
        </p:txBody>
      </p:sp>
    </p:spTree>
    <p:extLst>
      <p:ext uri="{BB962C8B-B14F-4D97-AF65-F5344CB8AC3E}">
        <p14:creationId xmlns:p14="http://schemas.microsoft.com/office/powerpoint/2010/main" val="715867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8</a:t>
            </a:fld>
            <a:endParaRPr lang="en-CA"/>
          </a:p>
        </p:txBody>
      </p:sp>
      <p:grpSp>
        <p:nvGrpSpPr>
          <p:cNvPr id="7" name="Group 6">
            <a:extLst>
              <a:ext uri="{FF2B5EF4-FFF2-40B4-BE49-F238E27FC236}">
                <a16:creationId xmlns:a16="http://schemas.microsoft.com/office/drawing/2014/main" id="{01350AA0-3048-4F13-A2FA-C79DE37A585D}"/>
              </a:ext>
            </a:extLst>
          </p:cNvPr>
          <p:cNvGrpSpPr/>
          <p:nvPr/>
        </p:nvGrpSpPr>
        <p:grpSpPr>
          <a:xfrm>
            <a:off x="774282" y="947040"/>
            <a:ext cx="2317998" cy="762000"/>
            <a:chOff x="2604" y="0"/>
            <a:chExt cx="2317998" cy="762000"/>
          </a:xfrm>
          <a:effectLst>
            <a:outerShdw blurRad="50800" dist="38100" dir="2700000" algn="tl" rotWithShape="0">
              <a:prstClr val="black">
                <a:alpha val="40000"/>
              </a:prstClr>
            </a:outerShdw>
          </a:effectLst>
        </p:grpSpPr>
        <p:sp>
          <p:nvSpPr>
            <p:cNvPr id="8" name="Arrow: Chevron 7">
              <a:extLst>
                <a:ext uri="{FF2B5EF4-FFF2-40B4-BE49-F238E27FC236}">
                  <a16:creationId xmlns:a16="http://schemas.microsoft.com/office/drawing/2014/main" id="{FC80CEDD-7B5E-422B-B400-C2C05FF978FA}"/>
                </a:ext>
              </a:extLst>
            </p:cNvPr>
            <p:cNvSpPr/>
            <p:nvPr/>
          </p:nvSpPr>
          <p:spPr>
            <a:xfrm>
              <a:off x="2604" y="0"/>
              <a:ext cx="2317998" cy="762000"/>
            </a:xfrm>
            <a:prstGeom prst="chevron">
              <a:avLst/>
            </a:pr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4DBCE6D5-4444-4C11-969E-36143769139A}"/>
                </a:ext>
              </a:extLst>
            </p:cNvPr>
            <p:cNvSpPr txBox="1"/>
            <p:nvPr/>
          </p:nvSpPr>
          <p:spPr>
            <a:xfrm>
              <a:off x="383604" y="0"/>
              <a:ext cx="1555998" cy="7620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3200" b="1" kern="1200" dirty="0"/>
                <a:t>Plan</a:t>
              </a:r>
            </a:p>
          </p:txBody>
        </p:sp>
      </p:grpSp>
      <p:pic>
        <p:nvPicPr>
          <p:cNvPr id="10" name="Picture 9">
            <a:extLst>
              <a:ext uri="{FF2B5EF4-FFF2-40B4-BE49-F238E27FC236}">
                <a16:creationId xmlns:a16="http://schemas.microsoft.com/office/drawing/2014/main" id="{4958C657-E04E-4BEA-A8F9-CEAF580B1C63}"/>
              </a:ext>
            </a:extLst>
          </p:cNvPr>
          <p:cNvPicPr>
            <a:picLocks noChangeAspect="1"/>
          </p:cNvPicPr>
          <p:nvPr/>
        </p:nvPicPr>
        <p:blipFill>
          <a:blip r:embed="rId3"/>
          <a:stretch>
            <a:fillRect/>
          </a:stretch>
        </p:blipFill>
        <p:spPr>
          <a:xfrm>
            <a:off x="762472" y="4978896"/>
            <a:ext cx="4709485" cy="1616851"/>
          </a:xfrm>
          <a:prstGeom prst="rect">
            <a:avLst/>
          </a:prstGeom>
          <a:ln w="3175">
            <a:solidFill>
              <a:schemeClr val="tx1"/>
            </a:solidFill>
          </a:ln>
          <a:effectLst>
            <a:outerShdw blurRad="50800" dist="38100" dir="2700000" algn="tl" rotWithShape="0">
              <a:prstClr val="black">
                <a:alpha val="40000"/>
              </a:prstClr>
            </a:outerShdw>
          </a:effectLst>
        </p:spPr>
      </p:pic>
      <p:pic>
        <p:nvPicPr>
          <p:cNvPr id="12" name="Picture 11" descr="A close up of a logo&#10;&#10;Description automatically generated">
            <a:extLst>
              <a:ext uri="{FF2B5EF4-FFF2-40B4-BE49-F238E27FC236}">
                <a16:creationId xmlns:a16="http://schemas.microsoft.com/office/drawing/2014/main" id="{EFE9E19F-5355-4B48-9CBB-09BB8F35F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3" y="2069140"/>
            <a:ext cx="4709484" cy="2799033"/>
          </a:xfrm>
          <a:prstGeom prst="rect">
            <a:avLst/>
          </a:prstGeom>
          <a:ln w="3175">
            <a:solidFill>
              <a:schemeClr val="tx1"/>
            </a:solidFill>
          </a:ln>
          <a:effectLst>
            <a:outerShdw blurRad="50800" dist="38100" dir="2700000" algn="tl" rotWithShape="0">
              <a:prstClr val="black">
                <a:alpha val="40000"/>
              </a:prstClr>
            </a:outerShdw>
          </a:effectLst>
        </p:spPr>
      </p:pic>
      <p:pic>
        <p:nvPicPr>
          <p:cNvPr id="14" name="Picture 13" descr="A screenshot of a cell phone&#10;&#10;Description automatically generated">
            <a:extLst>
              <a:ext uri="{FF2B5EF4-FFF2-40B4-BE49-F238E27FC236}">
                <a16:creationId xmlns:a16="http://schemas.microsoft.com/office/drawing/2014/main" id="{E2A7A5A6-1D73-4330-998A-755896D96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3032" y="2069140"/>
            <a:ext cx="8364084" cy="4565940"/>
          </a:xfrm>
          <a:prstGeom prst="rect">
            <a:avLst/>
          </a:prstGeom>
          <a:ln w="3175">
            <a:solidFill>
              <a:schemeClr val="tx1"/>
            </a:solidFill>
          </a:ln>
          <a:effectLst>
            <a:outerShdw blurRad="50800" dist="381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18F1C2F3-21A4-4E92-84C8-D1C0276AFC1E}"/>
              </a:ext>
            </a:extLst>
          </p:cNvPr>
          <p:cNvCxnSpPr>
            <a:cxnSpLocks/>
          </p:cNvCxnSpPr>
          <p:nvPr/>
        </p:nvCxnSpPr>
        <p:spPr>
          <a:xfrm flipV="1">
            <a:off x="3117214" y="1328040"/>
            <a:ext cx="11069864" cy="312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37427FF-064B-4E50-A639-96449FC40786}"/>
              </a:ext>
            </a:extLst>
          </p:cNvPr>
          <p:cNvSpPr/>
          <p:nvPr/>
        </p:nvSpPr>
        <p:spPr>
          <a:xfrm>
            <a:off x="14050714" y="1265638"/>
            <a:ext cx="123502" cy="124804"/>
          </a:xfrm>
          <a:prstGeom prst="ellipse">
            <a:avLst/>
          </a:prstGeom>
          <a:solidFill>
            <a:schemeClr val="accent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07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431CD-109D-4799-81C2-761F8C28FE26}" type="slidenum">
              <a:rPr lang="en-CA" smtClean="0"/>
              <a:t>9</a:t>
            </a:fld>
            <a:endParaRPr lang="en-CA"/>
          </a:p>
        </p:txBody>
      </p:sp>
      <p:grpSp>
        <p:nvGrpSpPr>
          <p:cNvPr id="12" name="Group 11">
            <a:extLst>
              <a:ext uri="{FF2B5EF4-FFF2-40B4-BE49-F238E27FC236}">
                <a16:creationId xmlns:a16="http://schemas.microsoft.com/office/drawing/2014/main" id="{FC94572A-B4CA-457D-8DC6-A8047F4246DE}"/>
              </a:ext>
            </a:extLst>
          </p:cNvPr>
          <p:cNvGrpSpPr/>
          <p:nvPr/>
        </p:nvGrpSpPr>
        <p:grpSpPr>
          <a:xfrm>
            <a:off x="774282" y="947040"/>
            <a:ext cx="2317998" cy="762000"/>
            <a:chOff x="2604" y="0"/>
            <a:chExt cx="2317998" cy="762000"/>
          </a:xfrm>
          <a:effectLst>
            <a:outerShdw blurRad="50800" dist="38100" dir="2700000" algn="tl" rotWithShape="0">
              <a:prstClr val="black">
                <a:alpha val="40000"/>
              </a:prstClr>
            </a:outerShdw>
          </a:effectLst>
        </p:grpSpPr>
        <p:sp>
          <p:nvSpPr>
            <p:cNvPr id="14" name="Arrow: Chevron 13">
              <a:extLst>
                <a:ext uri="{FF2B5EF4-FFF2-40B4-BE49-F238E27FC236}">
                  <a16:creationId xmlns:a16="http://schemas.microsoft.com/office/drawing/2014/main" id="{3A7E68FF-DD4C-48C6-93A6-ED21638832E2}"/>
                </a:ext>
              </a:extLst>
            </p:cNvPr>
            <p:cNvSpPr/>
            <p:nvPr/>
          </p:nvSpPr>
          <p:spPr>
            <a:xfrm>
              <a:off x="2604" y="0"/>
              <a:ext cx="2317998" cy="762000"/>
            </a:xfrm>
            <a:prstGeom prst="chevron">
              <a:avLst/>
            </a:prstGeom>
            <a:solidFill>
              <a:schemeClr val="accent2"/>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Arrow: Chevron 4">
              <a:extLst>
                <a:ext uri="{FF2B5EF4-FFF2-40B4-BE49-F238E27FC236}">
                  <a16:creationId xmlns:a16="http://schemas.microsoft.com/office/drawing/2014/main" id="{04798C84-A4A6-4273-B5BC-A523E8D926BD}"/>
                </a:ext>
              </a:extLst>
            </p:cNvPr>
            <p:cNvSpPr txBox="1"/>
            <p:nvPr/>
          </p:nvSpPr>
          <p:spPr>
            <a:xfrm>
              <a:off x="383604" y="0"/>
              <a:ext cx="1555998" cy="7620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3200" b="1" kern="1200" dirty="0"/>
                <a:t>Design</a:t>
              </a:r>
            </a:p>
          </p:txBody>
        </p:sp>
      </p:grpSp>
      <p:cxnSp>
        <p:nvCxnSpPr>
          <p:cNvPr id="16" name="Straight Connector 15">
            <a:extLst>
              <a:ext uri="{FF2B5EF4-FFF2-40B4-BE49-F238E27FC236}">
                <a16:creationId xmlns:a16="http://schemas.microsoft.com/office/drawing/2014/main" id="{9D7BD372-D30A-4779-87A0-D92317652913}"/>
              </a:ext>
            </a:extLst>
          </p:cNvPr>
          <p:cNvCxnSpPr>
            <a:cxnSpLocks/>
          </p:cNvCxnSpPr>
          <p:nvPr/>
        </p:nvCxnSpPr>
        <p:spPr>
          <a:xfrm flipV="1">
            <a:off x="3117214" y="1328040"/>
            <a:ext cx="11069864" cy="31267"/>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285AFC4-BC45-41EE-9669-5DDF9A458800}"/>
              </a:ext>
            </a:extLst>
          </p:cNvPr>
          <p:cNvSpPr/>
          <p:nvPr/>
        </p:nvSpPr>
        <p:spPr>
          <a:xfrm>
            <a:off x="14050714" y="1265638"/>
            <a:ext cx="123502" cy="124804"/>
          </a:xfrm>
          <a:prstGeom prst="ellipse">
            <a:avLst/>
          </a:prstGeom>
          <a:solidFill>
            <a:schemeClr val="accent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Placeholder 2">
            <a:extLst>
              <a:ext uri="{FF2B5EF4-FFF2-40B4-BE49-F238E27FC236}">
                <a16:creationId xmlns:a16="http://schemas.microsoft.com/office/drawing/2014/main" id="{DBDAC53B-4BA4-46AA-AD5B-9218B5DE6704}"/>
              </a:ext>
            </a:extLst>
          </p:cNvPr>
          <p:cNvPicPr>
            <a:picLocks noChangeAspect="1"/>
          </p:cNvPicPr>
          <p:nvPr/>
        </p:nvPicPr>
        <p:blipFill>
          <a:blip r:embed="rId3"/>
          <a:srcRect t="5144" b="5144"/>
          <a:stretch>
            <a:fillRect/>
          </a:stretch>
        </p:blipFill>
        <p:spPr>
          <a:xfrm>
            <a:off x="258416" y="2574748"/>
            <a:ext cx="6736295" cy="3726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1053CF3-41C8-4C18-A107-8BC7C3E429AB}"/>
              </a:ext>
            </a:extLst>
          </p:cNvPr>
          <p:cNvPicPr>
            <a:picLocks noChangeAspect="1"/>
          </p:cNvPicPr>
          <p:nvPr/>
        </p:nvPicPr>
        <p:blipFill>
          <a:blip r:embed="rId4"/>
          <a:stretch>
            <a:fillRect/>
          </a:stretch>
        </p:blipFill>
        <p:spPr>
          <a:xfrm>
            <a:off x="7315200" y="2257969"/>
            <a:ext cx="6462503" cy="4042792"/>
          </a:xfrm>
          <a:prstGeom prst="rect">
            <a:avLst/>
          </a:prstGeom>
        </p:spPr>
      </p:pic>
    </p:spTree>
    <p:extLst>
      <p:ext uri="{BB962C8B-B14F-4D97-AF65-F5344CB8AC3E}">
        <p14:creationId xmlns:p14="http://schemas.microsoft.com/office/powerpoint/2010/main" val="3182616411"/>
      </p:ext>
    </p:extLst>
  </p:cSld>
  <p:clrMapOvr>
    <a:masterClrMapping/>
  </p:clrMapOvr>
</p:sld>
</file>

<file path=ppt/theme/theme1.xml><?xml version="1.0" encoding="utf-8"?>
<a:theme xmlns:a="http://schemas.openxmlformats.org/drawingml/2006/main" name="ISPE cover">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SPE section">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SPE content">
  <a:themeElements>
    <a:clrScheme name="ISPE">
      <a:dk1>
        <a:sysClr val="windowText" lastClr="000000"/>
      </a:dk1>
      <a:lt1>
        <a:sysClr val="window" lastClr="FFFFFF"/>
      </a:lt1>
      <a:dk2>
        <a:srgbClr val="59595B"/>
      </a:dk2>
      <a:lt2>
        <a:srgbClr val="D8D8D8"/>
      </a:lt2>
      <a:accent1>
        <a:srgbClr val="00549F"/>
      </a:accent1>
      <a:accent2>
        <a:srgbClr val="00B9E4"/>
      </a:accent2>
      <a:accent3>
        <a:srgbClr val="B6BF00"/>
      </a:accent3>
      <a:accent4>
        <a:srgbClr val="80379B"/>
      </a:accent4>
      <a:accent5>
        <a:srgbClr val="CD202C"/>
      </a:accent5>
      <a:accent6>
        <a:srgbClr val="F2AF00"/>
      </a:accent6>
      <a:hlink>
        <a:srgbClr val="464646"/>
      </a:hlink>
      <a:folHlink>
        <a:srgbClr val="4646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1415</TotalTime>
  <Words>823</Words>
  <Application>Microsoft Office PowerPoint</Application>
  <PresentationFormat>Custom</PresentationFormat>
  <Paragraphs>202</Paragraphs>
  <Slides>28</Slides>
  <Notes>28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Calibri</vt:lpstr>
      <vt:lpstr>Wingdings</vt:lpstr>
      <vt:lpstr>ISPE cover</vt:lpstr>
      <vt:lpstr>ISPE section</vt:lpstr>
      <vt:lpstr>ISPE content</vt:lpstr>
      <vt:lpstr>FACILITY DESIGN 101</vt:lpstr>
      <vt:lpstr>PowerPoint Presentation</vt:lpstr>
      <vt:lpstr>1. Terminology refresh</vt:lpstr>
      <vt:lpstr>PowerPoint Presentation</vt:lpstr>
      <vt:lpstr>PowerPoint Presentation</vt:lpstr>
      <vt:lpstr>2. PROJECT FLOW</vt:lpstr>
      <vt:lpstr>PowerPoint Presentation</vt:lpstr>
      <vt:lpstr>PowerPoint Presentation</vt:lpstr>
      <vt:lpstr>PowerPoint Presentation</vt:lpstr>
      <vt:lpstr>PowerPoint Presentation</vt:lpstr>
      <vt:lpstr>PowerPoint Presentation</vt:lpstr>
      <vt:lpstr>PowerPoint Presentation</vt:lpstr>
      <vt:lpstr>3. KEY DESIGN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LESSONS LEARNED</vt:lpstr>
      <vt:lpstr>PowerPoint Presentation</vt:lpstr>
      <vt:lpstr>5. 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Stacy Sodomsky</cp:lastModifiedBy>
  <cp:revision>207</cp:revision>
  <dcterms:created xsi:type="dcterms:W3CDTF">2015-12-10T20:50:24Z</dcterms:created>
  <dcterms:modified xsi:type="dcterms:W3CDTF">2020-03-02T18:02:03Z</dcterms:modified>
</cp:coreProperties>
</file>