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Default Extension="xlsx" ContentType="application/vnd.openxmlformats-officedocument.spreadsheetml.sheet"/>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charts/chart1.xml" ContentType="application/vnd.openxmlformats-officedocument.drawingml.chart+xml"/>
  <Override PartName="/ppt/diagrams/data1.xml" ContentType="application/vnd.openxmlformats-officedocument.drawingml.diagramData+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5.xml" ContentType="application/vnd.openxmlformats-officedocument.presentationml.slideLayout+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4" r:id="rId3"/>
  </p:sldMasterIdLst>
  <p:sldIdLst>
    <p:sldId id="256" r:id="rId4"/>
    <p:sldId id="258" r:id="rId5"/>
    <p:sldId id="257" r:id="rId6"/>
    <p:sldId id="263" r:id="rId7"/>
    <p:sldId id="261" r:id="rId8"/>
    <p:sldId id="264" r:id="rId9"/>
    <p:sldId id="266" r:id="rId10"/>
    <p:sldId id="262" r:id="rId11"/>
    <p:sldId id="267" r:id="rId12"/>
    <p:sldId id="268" r:id="rId13"/>
    <p:sldId id="269" r:id="rId14"/>
    <p:sldId id="270" r:id="rId15"/>
    <p:sldId id="272" r:id="rId16"/>
    <p:sldId id="273" r:id="rId17"/>
    <p:sldId id="274" r:id="rId18"/>
    <p:sldId id="275" r:id="rId19"/>
    <p:sldId id="276" r:id="rId20"/>
    <p:sldId id="277" r:id="rId21"/>
    <p:sldId id="271" r:id="rId22"/>
    <p:sldId id="278" r:id="rId23"/>
    <p:sldId id="279" r:id="rId24"/>
    <p:sldId id="281" r:id="rId25"/>
    <p:sldId id="282" r:id="rId26"/>
    <p:sldId id="283" r:id="rId27"/>
    <p:sldId id="284" r:id="rId28"/>
    <p:sldId id="285" r:id="rId29"/>
    <p:sldId id="286" r:id="rId30"/>
    <p:sldId id="287"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A6B14"/>
    <a:srgbClr val="DB6413"/>
    <a:srgbClr val="ED7D31"/>
    <a:srgbClr val="FFE0C1"/>
    <a:srgbClr val="B9DEFF"/>
    <a:srgbClr val="FF99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43" autoAdjust="0"/>
    <p:restoredTop sz="94660"/>
  </p:normalViewPr>
  <p:slideViewPr>
    <p:cSldViewPr snapToGrid="0">
      <p:cViewPr>
        <p:scale>
          <a:sx n="84" d="100"/>
          <a:sy n="84" d="100"/>
        </p:scale>
        <p:origin x="-648" y="-648"/>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sz="1600"/>
            </a:pPr>
            <a:r>
              <a:rPr lang="en-US" sz="1600" dirty="0" smtClean="0"/>
              <a:t>2015 CWM Survey Responses</a:t>
            </a:r>
            <a:endParaRPr lang="en-US" sz="1600" dirty="0"/>
          </a:p>
        </c:rich>
      </c:tx>
      <c:layout>
        <c:manualLayout>
          <c:xMode val="edge"/>
          <c:yMode val="edge"/>
          <c:x val="0.24460374276937644"/>
          <c:y val="1.0296936904505631E-2"/>
        </c:manualLayout>
      </c:layout>
    </c:title>
    <c:plotArea>
      <c:layout>
        <c:manualLayout>
          <c:layoutTarget val="inner"/>
          <c:xMode val="edge"/>
          <c:yMode val="edge"/>
          <c:x val="3.0360342374915087E-2"/>
          <c:y val="0.18744188322811184"/>
          <c:w val="0.43931818957024793"/>
          <c:h val="0.74544928387370135"/>
        </c:manualLayout>
      </c:layout>
      <c:pieChart>
        <c:varyColors val="1"/>
        <c:ser>
          <c:idx val="0"/>
          <c:order val="0"/>
          <c:tx>
            <c:strRef>
              <c:f>Sheet1!$B$1</c:f>
              <c:strCache>
                <c:ptCount val="1"/>
                <c:pt idx="0">
                  <c:v>Response</c:v>
                </c:pt>
              </c:strCache>
            </c:strRef>
          </c:tx>
          <c:dLbls>
            <c:dLbl>
              <c:idx val="0"/>
              <c:layout>
                <c:manualLayout>
                  <c:x val="-0.12555326935539859"/>
                  <c:y val="0.15830810786487387"/>
                </c:manualLayout>
              </c:layout>
              <c:dLblPos val="bestFit"/>
              <c:showVal val="1"/>
            </c:dLbl>
            <c:dLbl>
              <c:idx val="1"/>
              <c:layout>
                <c:manualLayout>
                  <c:x val="-0.13789097533913455"/>
                  <c:y val="-7.2036803036218372E-2"/>
                </c:manualLayout>
              </c:layout>
              <c:dLblPos val="bestFit"/>
              <c:showVal val="1"/>
            </c:dLbl>
            <c:dLbl>
              <c:idx val="2"/>
              <c:layout/>
              <c:dLblPos val="ctr"/>
              <c:showVal val="1"/>
            </c:dLbl>
            <c:txPr>
              <a:bodyPr/>
              <a:lstStyle/>
              <a:p>
                <a:pPr>
                  <a:defRPr sz="1400" b="1"/>
                </a:pPr>
                <a:endParaRPr lang="en-US"/>
              </a:p>
            </c:txPr>
            <c:dLblPos val="bestFit"/>
            <c:showVal val="1"/>
            <c:showLeaderLines val="1"/>
          </c:dLbls>
          <c:cat>
            <c:strRef>
              <c:f>Sheet1!$A$2:$A$6</c:f>
              <c:strCache>
                <c:ptCount val="5"/>
                <c:pt idx="0">
                  <c:v>North America</c:v>
                </c:pt>
                <c:pt idx="1">
                  <c:v>South America</c:v>
                </c:pt>
                <c:pt idx="2">
                  <c:v>Europe</c:v>
                </c:pt>
                <c:pt idx="3">
                  <c:v>Asia Pacific</c:v>
                </c:pt>
                <c:pt idx="4">
                  <c:v>Africa &amp; Caribbean</c:v>
                </c:pt>
              </c:strCache>
            </c:strRef>
          </c:cat>
          <c:val>
            <c:numRef>
              <c:f>Sheet1!$B$2:$B$6</c:f>
              <c:numCache>
                <c:formatCode>0%</c:formatCode>
                <c:ptCount val="5"/>
                <c:pt idx="0">
                  <c:v>0.24000000000000021</c:v>
                </c:pt>
                <c:pt idx="1">
                  <c:v>0.13</c:v>
                </c:pt>
                <c:pt idx="2">
                  <c:v>0.53</c:v>
                </c:pt>
                <c:pt idx="3">
                  <c:v>7.0000000000000034E-2</c:v>
                </c:pt>
                <c:pt idx="4">
                  <c:v>2.0000000000000049E-2</c:v>
                </c:pt>
              </c:numCache>
            </c:numRef>
          </c:val>
        </c:ser>
        <c:firstSliceAng val="0"/>
      </c:pieChart>
    </c:plotArea>
    <c:legend>
      <c:legendPos val="r"/>
      <c:layout>
        <c:manualLayout>
          <c:xMode val="edge"/>
          <c:yMode val="edge"/>
          <c:x val="0.53577189853150653"/>
          <c:y val="0.17826227433391181"/>
          <c:w val="0.44511698411520195"/>
          <c:h val="0.69768882413440192"/>
        </c:manualLayout>
      </c:layout>
      <c:txPr>
        <a:bodyPr/>
        <a:lstStyle/>
        <a:p>
          <a:pPr>
            <a:defRPr sz="1400"/>
          </a:pPr>
          <a:endParaRPr lang="en-US"/>
        </a:p>
      </c:txPr>
    </c:legend>
    <c:plotVisOnly val="1"/>
  </c:chart>
  <c:spPr>
    <a:solidFill>
      <a:schemeClr val="accent2">
        <a:lumMod val="20000"/>
        <a:lumOff val="80000"/>
      </a:schemeClr>
    </a:solidFill>
    <a:ln w="28575">
      <a:solidFill>
        <a:schemeClr val="accent2"/>
      </a:solidFill>
    </a:ln>
  </c:spPr>
  <c:txPr>
    <a:bodyPr/>
    <a:lstStyle/>
    <a:p>
      <a:pPr>
        <a:defRPr sz="1800"/>
      </a:pPr>
      <a:endParaRPr lang="en-US"/>
    </a:p>
  </c:txPr>
  <c:externalData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C9AF42-417E-4B7A-BAAE-FAD2321F7FAD}" type="doc">
      <dgm:prSet loTypeId="urn:microsoft.com/office/officeart/2005/8/layout/hProcess9" loCatId="process" qsTypeId="urn:microsoft.com/office/officeart/2005/8/quickstyle/3d3" qsCatId="3D" csTypeId="urn:microsoft.com/office/officeart/2005/8/colors/accent1_2" csCatId="accent1" phldr="1"/>
      <dgm:spPr/>
      <dgm:t>
        <a:bodyPr/>
        <a:lstStyle/>
        <a:p>
          <a:endParaRPr lang="en-US"/>
        </a:p>
      </dgm:t>
    </dgm:pt>
    <dgm:pt modelId="{8FFB54CD-4010-4A76-96B1-6FC9F678E49F}">
      <dgm:prSet phldrT="[Text]" custT="1"/>
      <dgm:spPr>
        <a:xfrm>
          <a:off x="2106023" y="691276"/>
          <a:ext cx="1852463" cy="921702"/>
        </a:xfrm>
        <a:prstGeom prst="roundRect">
          <a:avLst/>
        </a:prstGeom>
        <a:solidFill>
          <a:srgbClr val="5B9BD5">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en-US" sz="1600" b="1" dirty="0" smtClean="0">
              <a:solidFill>
                <a:sysClr val="window" lastClr="FFFFFF"/>
              </a:solidFill>
              <a:latin typeface="Calibri"/>
              <a:ea typeface="+mn-ea"/>
              <a:cs typeface="+mn-cs"/>
            </a:rPr>
            <a:t>Patient Kit consumption rates</a:t>
          </a:r>
          <a:endParaRPr lang="en-US" sz="1400" b="1" dirty="0">
            <a:solidFill>
              <a:sysClr val="window" lastClr="FFFFFF"/>
            </a:solidFill>
            <a:latin typeface="Calibri"/>
            <a:ea typeface="+mn-ea"/>
            <a:cs typeface="+mn-cs"/>
          </a:endParaRPr>
        </a:p>
      </dgm:t>
    </dgm:pt>
    <dgm:pt modelId="{DDA6C768-8BF9-4AE9-92C2-BE019FDD3FE4}" type="parTrans" cxnId="{E202FDC7-9D24-4F57-8C4F-2F4A0BEA3F3C}">
      <dgm:prSet/>
      <dgm:spPr/>
      <dgm:t>
        <a:bodyPr/>
        <a:lstStyle/>
        <a:p>
          <a:endParaRPr lang="en-US"/>
        </a:p>
      </dgm:t>
    </dgm:pt>
    <dgm:pt modelId="{7397A643-8CA9-4E72-AAE3-C04BB2DBE151}" type="sibTrans" cxnId="{E202FDC7-9D24-4F57-8C4F-2F4A0BEA3F3C}">
      <dgm:prSet/>
      <dgm:spPr/>
      <dgm:t>
        <a:bodyPr/>
        <a:lstStyle/>
        <a:p>
          <a:endParaRPr lang="en-US"/>
        </a:p>
      </dgm:t>
    </dgm:pt>
    <dgm:pt modelId="{C75341F1-EA91-490A-839E-1417DC4561AA}">
      <dgm:prSet phldrT="[Text]" custT="1"/>
      <dgm:spPr>
        <a:xfrm>
          <a:off x="4238080" y="691276"/>
          <a:ext cx="1799721" cy="921702"/>
        </a:xfrm>
        <a:prstGeom prst="roundRect">
          <a:avLst/>
        </a:prstGeom>
        <a:solidFill>
          <a:srgbClr val="5B9BD5">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en-US" sz="1600" b="1" dirty="0" smtClean="0">
              <a:solidFill>
                <a:sysClr val="window" lastClr="FFFFFF"/>
              </a:solidFill>
              <a:latin typeface="Calibri"/>
              <a:ea typeface="+mn-ea"/>
              <a:cs typeface="+mn-cs"/>
            </a:rPr>
            <a:t>Packaging Activity</a:t>
          </a:r>
          <a:endParaRPr lang="en-US" sz="1600" dirty="0">
            <a:solidFill>
              <a:sysClr val="window" lastClr="FFFFFF"/>
            </a:solidFill>
            <a:latin typeface="Calibri"/>
            <a:ea typeface="+mn-ea"/>
            <a:cs typeface="+mn-cs"/>
          </a:endParaRPr>
        </a:p>
      </dgm:t>
    </dgm:pt>
    <dgm:pt modelId="{BEA393B8-A0B2-4FA2-9BC2-811C3C984517}" type="parTrans" cxnId="{51514FD0-734E-4CA0-A110-4553BB93B091}">
      <dgm:prSet/>
      <dgm:spPr/>
      <dgm:t>
        <a:bodyPr/>
        <a:lstStyle/>
        <a:p>
          <a:endParaRPr lang="en-US"/>
        </a:p>
      </dgm:t>
    </dgm:pt>
    <dgm:pt modelId="{7717A719-3AE7-48CF-97C0-B57DFD5B7B74}" type="sibTrans" cxnId="{51514FD0-734E-4CA0-A110-4553BB93B091}">
      <dgm:prSet/>
      <dgm:spPr/>
      <dgm:t>
        <a:bodyPr/>
        <a:lstStyle/>
        <a:p>
          <a:endParaRPr lang="en-US"/>
        </a:p>
      </dgm:t>
    </dgm:pt>
    <dgm:pt modelId="{83C4B241-82BA-4DD8-823D-2CE0EB3171B3}">
      <dgm:prSet phldrT="[Text]" custT="1"/>
      <dgm:spPr>
        <a:xfrm>
          <a:off x="6317395" y="691276"/>
          <a:ext cx="1745653" cy="921702"/>
        </a:xfrm>
        <a:prstGeom prst="roundRect">
          <a:avLst/>
        </a:prstGeom>
        <a:solidFill>
          <a:srgbClr val="5B9BD5">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en-US" sz="1600" b="1" dirty="0" smtClean="0">
              <a:solidFill>
                <a:sysClr val="window" lastClr="FFFFFF"/>
              </a:solidFill>
              <a:latin typeface="Calibri"/>
              <a:ea typeface="+mn-ea"/>
              <a:cs typeface="+mn-cs"/>
            </a:rPr>
            <a:t>Manufacturing Activity</a:t>
          </a:r>
          <a:endParaRPr lang="en-US" sz="1600" dirty="0">
            <a:solidFill>
              <a:sysClr val="window" lastClr="FFFFFF"/>
            </a:solidFill>
            <a:latin typeface="Calibri"/>
            <a:ea typeface="+mn-ea"/>
            <a:cs typeface="+mn-cs"/>
          </a:endParaRPr>
        </a:p>
      </dgm:t>
    </dgm:pt>
    <dgm:pt modelId="{005850CE-B460-4069-B462-103A2ECF7C04}" type="parTrans" cxnId="{BA0A01F7-2204-4CA4-BCBD-6471CC369943}">
      <dgm:prSet/>
      <dgm:spPr/>
      <dgm:t>
        <a:bodyPr/>
        <a:lstStyle/>
        <a:p>
          <a:endParaRPr lang="en-US"/>
        </a:p>
      </dgm:t>
    </dgm:pt>
    <dgm:pt modelId="{7F94419E-5509-41D7-A965-6B52ABD07CE2}" type="sibTrans" cxnId="{BA0A01F7-2204-4CA4-BCBD-6471CC369943}">
      <dgm:prSet/>
      <dgm:spPr/>
      <dgm:t>
        <a:bodyPr/>
        <a:lstStyle/>
        <a:p>
          <a:endParaRPr lang="en-US"/>
        </a:p>
      </dgm:t>
    </dgm:pt>
    <dgm:pt modelId="{A9A7D970-F78A-4CBC-B28D-507B6D0C3D1C}">
      <dgm:prSet custT="1"/>
      <dgm:spPr>
        <a:xfrm>
          <a:off x="1846" y="691276"/>
          <a:ext cx="1824582" cy="921702"/>
        </a:xfrm>
        <a:prstGeom prst="roundRect">
          <a:avLst/>
        </a:prstGeom>
        <a:solidFill>
          <a:srgbClr val="5B9BD5">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en-US" sz="1600" b="1" dirty="0" smtClean="0">
              <a:solidFill>
                <a:sysClr val="window" lastClr="FFFFFF"/>
              </a:solidFill>
              <a:latin typeface="Calibri"/>
              <a:ea typeface="+mn-ea"/>
              <a:cs typeface="+mn-cs"/>
            </a:rPr>
            <a:t>Patient Enrollment projections</a:t>
          </a:r>
          <a:endParaRPr lang="en-US" sz="1600" b="1" dirty="0">
            <a:solidFill>
              <a:sysClr val="window" lastClr="FFFFFF"/>
            </a:solidFill>
            <a:latin typeface="Calibri"/>
            <a:ea typeface="+mn-ea"/>
            <a:cs typeface="+mn-cs"/>
          </a:endParaRPr>
        </a:p>
      </dgm:t>
    </dgm:pt>
    <dgm:pt modelId="{2EBBFD4D-9948-4BF7-A5A4-49828937B5EE}" type="parTrans" cxnId="{038FD933-BEE8-4468-BEFE-3D7046498720}">
      <dgm:prSet/>
      <dgm:spPr/>
      <dgm:t>
        <a:bodyPr/>
        <a:lstStyle/>
        <a:p>
          <a:endParaRPr lang="en-US"/>
        </a:p>
      </dgm:t>
    </dgm:pt>
    <dgm:pt modelId="{0FDE3EA2-8321-4821-9F7B-9CB3DF316A92}" type="sibTrans" cxnId="{038FD933-BEE8-4468-BEFE-3D7046498720}">
      <dgm:prSet/>
      <dgm:spPr/>
      <dgm:t>
        <a:bodyPr/>
        <a:lstStyle/>
        <a:p>
          <a:endParaRPr lang="en-US"/>
        </a:p>
      </dgm:t>
    </dgm:pt>
    <dgm:pt modelId="{39683B91-95F5-4A54-AC69-FD0E5C4FF58A}" type="pres">
      <dgm:prSet presAssocID="{18C9AF42-417E-4B7A-BAAE-FAD2321F7FAD}" presName="CompostProcess" presStyleCnt="0">
        <dgm:presLayoutVars>
          <dgm:dir/>
          <dgm:resizeHandles val="exact"/>
        </dgm:presLayoutVars>
      </dgm:prSet>
      <dgm:spPr/>
      <dgm:t>
        <a:bodyPr/>
        <a:lstStyle/>
        <a:p>
          <a:endParaRPr lang="en-US"/>
        </a:p>
      </dgm:t>
    </dgm:pt>
    <dgm:pt modelId="{7EE0EE9E-23F5-40E2-B348-AF6E2B4E342E}" type="pres">
      <dgm:prSet presAssocID="{18C9AF42-417E-4B7A-BAAE-FAD2321F7FAD}" presName="arrow" presStyleLbl="bgShp" presStyleIdx="0" presStyleCnt="1" custAng="0" custScaleX="114285" custLinFactNeighborX="1470" custLinFactNeighborY="15625"/>
      <dgm:spPr>
        <a:xfrm>
          <a:off x="216008" y="0"/>
          <a:ext cx="7834421" cy="2304256"/>
        </a:xfrm>
        <a:prstGeom prst="rightArrow">
          <a:avLst/>
        </a:prstGeom>
        <a:solidFill>
          <a:srgbClr val="5B9BD5">
            <a:tint val="40000"/>
            <a:hueOff val="0"/>
            <a:satOff val="0"/>
            <a:lumOff val="0"/>
            <a:alphaOff val="0"/>
          </a:srgbClr>
        </a:solidFill>
        <a:ln w="6350" cap="flat" cmpd="sng" algn="ctr">
          <a:solidFill>
            <a:srgbClr val="5B9BD5">
              <a:hueOff val="0"/>
              <a:satOff val="0"/>
              <a:lumOff val="0"/>
              <a:alphaOff val="0"/>
            </a:srgbClr>
          </a:solidFill>
          <a:prstDash val="solid"/>
          <a:miter lim="800000"/>
        </a:ln>
        <a:effectLst/>
        <a:scene3d>
          <a:camera prst="orthographicFront">
            <a:rot lat="0" lon="0" rev="0"/>
          </a:camera>
          <a:lightRig rig="contrasting" dir="t">
            <a:rot lat="0" lon="0" rev="1200000"/>
          </a:lightRig>
        </a:scene3d>
        <a:sp3d z="-300000" prstMaterial="plastic"/>
      </dgm:spPr>
      <dgm:t>
        <a:bodyPr/>
        <a:lstStyle/>
        <a:p>
          <a:endParaRPr lang="en-US"/>
        </a:p>
      </dgm:t>
    </dgm:pt>
    <dgm:pt modelId="{D2ED9171-A214-47F3-8ED1-68691C96E8A9}" type="pres">
      <dgm:prSet presAssocID="{18C9AF42-417E-4B7A-BAAE-FAD2321F7FAD}" presName="linearProcess" presStyleCnt="0"/>
      <dgm:spPr/>
      <dgm:t>
        <a:bodyPr/>
        <a:lstStyle/>
        <a:p>
          <a:endParaRPr lang="en-US"/>
        </a:p>
      </dgm:t>
    </dgm:pt>
    <dgm:pt modelId="{71DEDA26-986E-4332-92A0-23185B9A41FF}" type="pres">
      <dgm:prSet presAssocID="{A9A7D970-F78A-4CBC-B28D-507B6D0C3D1C}" presName="textNode" presStyleLbl="node1" presStyleIdx="0" presStyleCnt="4" custScaleX="108764">
        <dgm:presLayoutVars>
          <dgm:bulletEnabled val="1"/>
        </dgm:presLayoutVars>
      </dgm:prSet>
      <dgm:spPr/>
      <dgm:t>
        <a:bodyPr/>
        <a:lstStyle/>
        <a:p>
          <a:endParaRPr lang="en-US"/>
        </a:p>
      </dgm:t>
    </dgm:pt>
    <dgm:pt modelId="{E4FFCECE-FA97-4A38-8DA6-E3DF279E0A68}" type="pres">
      <dgm:prSet presAssocID="{0FDE3EA2-8321-4821-9F7B-9CB3DF316A92}" presName="sibTrans" presStyleCnt="0"/>
      <dgm:spPr/>
      <dgm:t>
        <a:bodyPr/>
        <a:lstStyle/>
        <a:p>
          <a:endParaRPr lang="en-US"/>
        </a:p>
      </dgm:t>
    </dgm:pt>
    <dgm:pt modelId="{6D0EC896-B03A-4BAC-B98F-0BA83CAB2FB4}" type="pres">
      <dgm:prSet presAssocID="{8FFB54CD-4010-4A76-96B1-6FC9F678E49F}" presName="textNode" presStyleLbl="node1" presStyleIdx="1" presStyleCnt="4" custScaleX="110426">
        <dgm:presLayoutVars>
          <dgm:bulletEnabled val="1"/>
        </dgm:presLayoutVars>
      </dgm:prSet>
      <dgm:spPr/>
      <dgm:t>
        <a:bodyPr/>
        <a:lstStyle/>
        <a:p>
          <a:endParaRPr lang="en-US"/>
        </a:p>
      </dgm:t>
    </dgm:pt>
    <dgm:pt modelId="{710D2387-0791-4081-A61B-B14FCB27D18C}" type="pres">
      <dgm:prSet presAssocID="{7397A643-8CA9-4E72-AAE3-C04BB2DBE151}" presName="sibTrans" presStyleCnt="0"/>
      <dgm:spPr/>
      <dgm:t>
        <a:bodyPr/>
        <a:lstStyle/>
        <a:p>
          <a:endParaRPr lang="en-US"/>
        </a:p>
      </dgm:t>
    </dgm:pt>
    <dgm:pt modelId="{2D7A6AC4-2131-40F3-95D7-45FEF0E4D893}" type="pres">
      <dgm:prSet presAssocID="{C75341F1-EA91-490A-839E-1417DC4561AA}" presName="textNode" presStyleLbl="node1" presStyleIdx="2" presStyleCnt="4" custScaleX="107282">
        <dgm:presLayoutVars>
          <dgm:bulletEnabled val="1"/>
        </dgm:presLayoutVars>
      </dgm:prSet>
      <dgm:spPr/>
      <dgm:t>
        <a:bodyPr/>
        <a:lstStyle/>
        <a:p>
          <a:endParaRPr lang="en-US"/>
        </a:p>
      </dgm:t>
    </dgm:pt>
    <dgm:pt modelId="{241BEC7A-327B-40B5-8E5A-56ADE9BA4304}" type="pres">
      <dgm:prSet presAssocID="{7717A719-3AE7-48CF-97C0-B57DFD5B7B74}" presName="sibTrans" presStyleCnt="0"/>
      <dgm:spPr/>
      <dgm:t>
        <a:bodyPr/>
        <a:lstStyle/>
        <a:p>
          <a:endParaRPr lang="en-US"/>
        </a:p>
      </dgm:t>
    </dgm:pt>
    <dgm:pt modelId="{E87D850D-1ECE-4C33-A827-DEC1181BE70D}" type="pres">
      <dgm:prSet presAssocID="{83C4B241-82BA-4DD8-823D-2CE0EB3171B3}" presName="textNode" presStyleLbl="node1" presStyleIdx="3" presStyleCnt="4" custScaleX="104059">
        <dgm:presLayoutVars>
          <dgm:bulletEnabled val="1"/>
        </dgm:presLayoutVars>
      </dgm:prSet>
      <dgm:spPr/>
      <dgm:t>
        <a:bodyPr/>
        <a:lstStyle/>
        <a:p>
          <a:endParaRPr lang="en-US"/>
        </a:p>
      </dgm:t>
    </dgm:pt>
  </dgm:ptLst>
  <dgm:cxnLst>
    <dgm:cxn modelId="{038FD933-BEE8-4468-BEFE-3D7046498720}" srcId="{18C9AF42-417E-4B7A-BAAE-FAD2321F7FAD}" destId="{A9A7D970-F78A-4CBC-B28D-507B6D0C3D1C}" srcOrd="0" destOrd="0" parTransId="{2EBBFD4D-9948-4BF7-A5A4-49828937B5EE}" sibTransId="{0FDE3EA2-8321-4821-9F7B-9CB3DF316A92}"/>
    <dgm:cxn modelId="{BA0A01F7-2204-4CA4-BCBD-6471CC369943}" srcId="{18C9AF42-417E-4B7A-BAAE-FAD2321F7FAD}" destId="{83C4B241-82BA-4DD8-823D-2CE0EB3171B3}" srcOrd="3" destOrd="0" parTransId="{005850CE-B460-4069-B462-103A2ECF7C04}" sibTransId="{7F94419E-5509-41D7-A965-6B52ABD07CE2}"/>
    <dgm:cxn modelId="{51514FD0-734E-4CA0-A110-4553BB93B091}" srcId="{18C9AF42-417E-4B7A-BAAE-FAD2321F7FAD}" destId="{C75341F1-EA91-490A-839E-1417DC4561AA}" srcOrd="2" destOrd="0" parTransId="{BEA393B8-A0B2-4FA2-9BC2-811C3C984517}" sibTransId="{7717A719-3AE7-48CF-97C0-B57DFD5B7B74}"/>
    <dgm:cxn modelId="{1B806141-D581-4304-90E6-DDB63E06490F}" type="presOf" srcId="{A9A7D970-F78A-4CBC-B28D-507B6D0C3D1C}" destId="{71DEDA26-986E-4332-92A0-23185B9A41FF}" srcOrd="0" destOrd="0" presId="urn:microsoft.com/office/officeart/2005/8/layout/hProcess9"/>
    <dgm:cxn modelId="{00078FA2-7A30-4578-991C-4BE423FB3914}" type="presOf" srcId="{8FFB54CD-4010-4A76-96B1-6FC9F678E49F}" destId="{6D0EC896-B03A-4BAC-B98F-0BA83CAB2FB4}" srcOrd="0" destOrd="0" presId="urn:microsoft.com/office/officeart/2005/8/layout/hProcess9"/>
    <dgm:cxn modelId="{A6BC254C-A28D-4BC1-83FB-78BC507320DC}" type="presOf" srcId="{83C4B241-82BA-4DD8-823D-2CE0EB3171B3}" destId="{E87D850D-1ECE-4C33-A827-DEC1181BE70D}" srcOrd="0" destOrd="0" presId="urn:microsoft.com/office/officeart/2005/8/layout/hProcess9"/>
    <dgm:cxn modelId="{45B479C4-EBF9-42E3-8E4C-D7D6E16A9E84}" type="presOf" srcId="{C75341F1-EA91-490A-839E-1417DC4561AA}" destId="{2D7A6AC4-2131-40F3-95D7-45FEF0E4D893}" srcOrd="0" destOrd="0" presId="urn:microsoft.com/office/officeart/2005/8/layout/hProcess9"/>
    <dgm:cxn modelId="{E202FDC7-9D24-4F57-8C4F-2F4A0BEA3F3C}" srcId="{18C9AF42-417E-4B7A-BAAE-FAD2321F7FAD}" destId="{8FFB54CD-4010-4A76-96B1-6FC9F678E49F}" srcOrd="1" destOrd="0" parTransId="{DDA6C768-8BF9-4AE9-92C2-BE019FDD3FE4}" sibTransId="{7397A643-8CA9-4E72-AAE3-C04BB2DBE151}"/>
    <dgm:cxn modelId="{25A17CEA-D8C7-4EA3-B1F3-AF52C0369CE5}" type="presOf" srcId="{18C9AF42-417E-4B7A-BAAE-FAD2321F7FAD}" destId="{39683B91-95F5-4A54-AC69-FD0E5C4FF58A}" srcOrd="0" destOrd="0" presId="urn:microsoft.com/office/officeart/2005/8/layout/hProcess9"/>
    <dgm:cxn modelId="{5D52E6CA-DF5F-44AC-B8BE-FAA9DADE5022}" type="presParOf" srcId="{39683B91-95F5-4A54-AC69-FD0E5C4FF58A}" destId="{7EE0EE9E-23F5-40E2-B348-AF6E2B4E342E}" srcOrd="0" destOrd="0" presId="urn:microsoft.com/office/officeart/2005/8/layout/hProcess9"/>
    <dgm:cxn modelId="{102F8C67-3EB6-4C94-8B46-565C4F062829}" type="presParOf" srcId="{39683B91-95F5-4A54-AC69-FD0E5C4FF58A}" destId="{D2ED9171-A214-47F3-8ED1-68691C96E8A9}" srcOrd="1" destOrd="0" presId="urn:microsoft.com/office/officeart/2005/8/layout/hProcess9"/>
    <dgm:cxn modelId="{0E3D3C3D-34C9-4A99-8CC6-86CF2050578C}" type="presParOf" srcId="{D2ED9171-A214-47F3-8ED1-68691C96E8A9}" destId="{71DEDA26-986E-4332-92A0-23185B9A41FF}" srcOrd="0" destOrd="0" presId="urn:microsoft.com/office/officeart/2005/8/layout/hProcess9"/>
    <dgm:cxn modelId="{B04D07EB-D12D-44ED-BFFA-7E110D7CA66C}" type="presParOf" srcId="{D2ED9171-A214-47F3-8ED1-68691C96E8A9}" destId="{E4FFCECE-FA97-4A38-8DA6-E3DF279E0A68}" srcOrd="1" destOrd="0" presId="urn:microsoft.com/office/officeart/2005/8/layout/hProcess9"/>
    <dgm:cxn modelId="{F67EB0C3-E718-404A-9621-64503FEDC816}" type="presParOf" srcId="{D2ED9171-A214-47F3-8ED1-68691C96E8A9}" destId="{6D0EC896-B03A-4BAC-B98F-0BA83CAB2FB4}" srcOrd="2" destOrd="0" presId="urn:microsoft.com/office/officeart/2005/8/layout/hProcess9"/>
    <dgm:cxn modelId="{E2D52D7E-58FB-48E3-BE91-69F4A6135AB9}" type="presParOf" srcId="{D2ED9171-A214-47F3-8ED1-68691C96E8A9}" destId="{710D2387-0791-4081-A61B-B14FCB27D18C}" srcOrd="3" destOrd="0" presId="urn:microsoft.com/office/officeart/2005/8/layout/hProcess9"/>
    <dgm:cxn modelId="{5DF66DF2-7F56-4563-8F5B-BDEDBF5AD2EE}" type="presParOf" srcId="{D2ED9171-A214-47F3-8ED1-68691C96E8A9}" destId="{2D7A6AC4-2131-40F3-95D7-45FEF0E4D893}" srcOrd="4" destOrd="0" presId="urn:microsoft.com/office/officeart/2005/8/layout/hProcess9"/>
    <dgm:cxn modelId="{40AE0444-D1E8-4BAA-A59B-AA8CC10F2CE5}" type="presParOf" srcId="{D2ED9171-A214-47F3-8ED1-68691C96E8A9}" destId="{241BEC7A-327B-40B5-8E5A-56ADE9BA4304}" srcOrd="5" destOrd="0" presId="urn:microsoft.com/office/officeart/2005/8/layout/hProcess9"/>
    <dgm:cxn modelId="{184121DA-F18B-478E-9CBD-E5ACE72288E6}" type="presParOf" srcId="{D2ED9171-A214-47F3-8ED1-68691C96E8A9}" destId="{E87D850D-1ECE-4C33-A827-DEC1181BE70D}" srcOrd="6"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EE0EE9E-23F5-40E2-B348-AF6E2B4E342E}">
      <dsp:nvSpPr>
        <dsp:cNvPr id="0" name=""/>
        <dsp:cNvSpPr/>
      </dsp:nvSpPr>
      <dsp:spPr>
        <a:xfrm>
          <a:off x="216008" y="0"/>
          <a:ext cx="7834421" cy="2304256"/>
        </a:xfrm>
        <a:prstGeom prst="rightArrow">
          <a:avLst/>
        </a:prstGeom>
        <a:solidFill>
          <a:srgbClr val="5B9BD5">
            <a:tint val="40000"/>
            <a:hueOff val="0"/>
            <a:satOff val="0"/>
            <a:lumOff val="0"/>
            <a:alphaOff val="0"/>
          </a:srgbClr>
        </a:solidFill>
        <a:ln w="6350" cap="flat" cmpd="sng" algn="ctr">
          <a:solidFill>
            <a:srgbClr val="5B9BD5">
              <a:hueOff val="0"/>
              <a:satOff val="0"/>
              <a:lumOff val="0"/>
              <a:alphaOff val="0"/>
            </a:srgb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71DEDA26-986E-4332-92A0-23185B9A41FF}">
      <dsp:nvSpPr>
        <dsp:cNvPr id="0" name=""/>
        <dsp:cNvSpPr/>
      </dsp:nvSpPr>
      <dsp:spPr>
        <a:xfrm>
          <a:off x="1846" y="691276"/>
          <a:ext cx="1824582" cy="921702"/>
        </a:xfrm>
        <a:prstGeom prst="roundRect">
          <a:avLst/>
        </a:prstGeom>
        <a:solidFill>
          <a:srgbClr val="5B9BD5">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ysClr val="window" lastClr="FFFFFF"/>
              </a:solidFill>
              <a:latin typeface="Calibri"/>
              <a:ea typeface="+mn-ea"/>
              <a:cs typeface="+mn-cs"/>
            </a:rPr>
            <a:t>Patient Enrollment projections</a:t>
          </a:r>
          <a:endParaRPr lang="en-US" sz="1600" b="1" kern="1200" dirty="0">
            <a:solidFill>
              <a:sysClr val="window" lastClr="FFFFFF"/>
            </a:solidFill>
            <a:latin typeface="Calibri"/>
            <a:ea typeface="+mn-ea"/>
            <a:cs typeface="+mn-cs"/>
          </a:endParaRPr>
        </a:p>
      </dsp:txBody>
      <dsp:txXfrm>
        <a:off x="1846" y="691276"/>
        <a:ext cx="1824582" cy="921702"/>
      </dsp:txXfrm>
    </dsp:sp>
    <dsp:sp modelId="{6D0EC896-B03A-4BAC-B98F-0BA83CAB2FB4}">
      <dsp:nvSpPr>
        <dsp:cNvPr id="0" name=""/>
        <dsp:cNvSpPr/>
      </dsp:nvSpPr>
      <dsp:spPr>
        <a:xfrm>
          <a:off x="2106023" y="691276"/>
          <a:ext cx="1852463" cy="921702"/>
        </a:xfrm>
        <a:prstGeom prst="roundRect">
          <a:avLst/>
        </a:prstGeom>
        <a:solidFill>
          <a:srgbClr val="5B9BD5">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ysClr val="window" lastClr="FFFFFF"/>
              </a:solidFill>
              <a:latin typeface="Calibri"/>
              <a:ea typeface="+mn-ea"/>
              <a:cs typeface="+mn-cs"/>
            </a:rPr>
            <a:t>Patient Kit consumption rates</a:t>
          </a:r>
          <a:endParaRPr lang="en-US" sz="1400" b="1" kern="1200" dirty="0">
            <a:solidFill>
              <a:sysClr val="window" lastClr="FFFFFF"/>
            </a:solidFill>
            <a:latin typeface="Calibri"/>
            <a:ea typeface="+mn-ea"/>
            <a:cs typeface="+mn-cs"/>
          </a:endParaRPr>
        </a:p>
      </dsp:txBody>
      <dsp:txXfrm>
        <a:off x="2106023" y="691276"/>
        <a:ext cx="1852463" cy="921702"/>
      </dsp:txXfrm>
    </dsp:sp>
    <dsp:sp modelId="{2D7A6AC4-2131-40F3-95D7-45FEF0E4D893}">
      <dsp:nvSpPr>
        <dsp:cNvPr id="0" name=""/>
        <dsp:cNvSpPr/>
      </dsp:nvSpPr>
      <dsp:spPr>
        <a:xfrm>
          <a:off x="4238080" y="691276"/>
          <a:ext cx="1799721" cy="921702"/>
        </a:xfrm>
        <a:prstGeom prst="roundRect">
          <a:avLst/>
        </a:prstGeom>
        <a:solidFill>
          <a:srgbClr val="5B9BD5">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ysClr val="window" lastClr="FFFFFF"/>
              </a:solidFill>
              <a:latin typeface="Calibri"/>
              <a:ea typeface="+mn-ea"/>
              <a:cs typeface="+mn-cs"/>
            </a:rPr>
            <a:t>Packaging Activity</a:t>
          </a:r>
          <a:endParaRPr lang="en-US" sz="1600" kern="1200" dirty="0">
            <a:solidFill>
              <a:sysClr val="window" lastClr="FFFFFF"/>
            </a:solidFill>
            <a:latin typeface="Calibri"/>
            <a:ea typeface="+mn-ea"/>
            <a:cs typeface="+mn-cs"/>
          </a:endParaRPr>
        </a:p>
      </dsp:txBody>
      <dsp:txXfrm>
        <a:off x="4238080" y="691276"/>
        <a:ext cx="1799721" cy="921702"/>
      </dsp:txXfrm>
    </dsp:sp>
    <dsp:sp modelId="{E87D850D-1ECE-4C33-A827-DEC1181BE70D}">
      <dsp:nvSpPr>
        <dsp:cNvPr id="0" name=""/>
        <dsp:cNvSpPr/>
      </dsp:nvSpPr>
      <dsp:spPr>
        <a:xfrm>
          <a:off x="6317395" y="691276"/>
          <a:ext cx="1745653" cy="921702"/>
        </a:xfrm>
        <a:prstGeom prst="roundRect">
          <a:avLst/>
        </a:prstGeom>
        <a:solidFill>
          <a:srgbClr val="5B9BD5">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ysClr val="window" lastClr="FFFFFF"/>
              </a:solidFill>
              <a:latin typeface="Calibri"/>
              <a:ea typeface="+mn-ea"/>
              <a:cs typeface="+mn-cs"/>
            </a:rPr>
            <a:t>Manufacturing Activity</a:t>
          </a:r>
          <a:endParaRPr lang="en-US" sz="1600" kern="1200" dirty="0">
            <a:solidFill>
              <a:sysClr val="window" lastClr="FFFFFF"/>
            </a:solidFill>
            <a:latin typeface="Calibri"/>
            <a:ea typeface="+mn-ea"/>
            <a:cs typeface="+mn-cs"/>
          </a:endParaRPr>
        </a:p>
      </dsp:txBody>
      <dsp:txXfrm>
        <a:off x="6317395" y="691276"/>
        <a:ext cx="1745653" cy="92170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79678" y="2878906"/>
            <a:ext cx="4099718" cy="1243673"/>
          </a:xfrm>
        </p:spPr>
        <p:txBody>
          <a:bodyPr/>
          <a:lstStyle>
            <a:lvl1pPr>
              <a:defRPr/>
            </a:lvl1pPr>
          </a:lstStyle>
          <a:p>
            <a:r>
              <a:rPr lang="en-US" dirty="0" smtClean="0"/>
              <a:t>PRESENTATION TITLE</a:t>
            </a:r>
            <a:endParaRPr lang="en-CA" dirty="0"/>
          </a:p>
        </p:txBody>
      </p:sp>
      <p:sp>
        <p:nvSpPr>
          <p:cNvPr id="3" name="Subtitle 2"/>
          <p:cNvSpPr>
            <a:spLocks noGrp="1"/>
          </p:cNvSpPr>
          <p:nvPr>
            <p:ph type="subTitle" idx="1" hasCustomPrompt="1"/>
          </p:nvPr>
        </p:nvSpPr>
        <p:spPr>
          <a:xfrm>
            <a:off x="379678" y="4436707"/>
            <a:ext cx="4099718" cy="1752600"/>
          </a:xfrm>
          <a:prstGeom prst="rect">
            <a:avLst/>
          </a:prstGeom>
        </p:spPr>
        <p:txBody>
          <a:bodyPr lIns="0" tIns="0" rIns="0" bIns="0"/>
          <a:lstStyle>
            <a:lvl1pPr marL="0" indent="0" algn="l">
              <a:lnSpc>
                <a:spcPts val="1500"/>
              </a:lnSpc>
              <a:spcBef>
                <a:spcPts val="0"/>
              </a:spcBef>
              <a:spcAft>
                <a:spcPts val="375"/>
              </a:spcAft>
              <a:buNone/>
              <a:defRPr sz="1500" baseline="0">
                <a:solidFill>
                  <a:schemeClr val="accent2"/>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1"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Presenter Information, Conference and Date</a:t>
            </a:r>
            <a:endParaRPr lang="en-CA" dirty="0"/>
          </a:p>
        </p:txBody>
      </p:sp>
    </p:spTree>
    <p:extLst>
      <p:ext uri="{BB962C8B-B14F-4D97-AF65-F5344CB8AC3E}">
        <p14:creationId xmlns:p14="http://schemas.microsoft.com/office/powerpoint/2010/main" xmlns="" val="3619014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ection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79680" y="1878036"/>
            <a:ext cx="4099718" cy="1471083"/>
          </a:xfrm>
          <a:prstGeom prst="rect">
            <a:avLst/>
          </a:prstGeom>
        </p:spPr>
        <p:txBody>
          <a:bodyPr lIns="0" tIns="0" rIns="0" bIns="0" anchor="b" anchorCtr="0"/>
          <a:lstStyle>
            <a:lvl1pPr algn="l">
              <a:lnSpc>
                <a:spcPts val="2375"/>
              </a:lnSpc>
              <a:defRPr sz="2500" b="1" cap="all" baseline="0">
                <a:solidFill>
                  <a:schemeClr val="bg1"/>
                </a:solidFill>
              </a:defRPr>
            </a:lvl1pPr>
          </a:lstStyle>
          <a:p>
            <a:r>
              <a:rPr lang="en-US" dirty="0" smtClean="0"/>
              <a:t>SECTION TITLE</a:t>
            </a:r>
            <a:endParaRPr lang="en-CA" dirty="0"/>
          </a:p>
        </p:txBody>
      </p:sp>
      <p:sp>
        <p:nvSpPr>
          <p:cNvPr id="3" name="Subtitle 2"/>
          <p:cNvSpPr>
            <a:spLocks noGrp="1"/>
          </p:cNvSpPr>
          <p:nvPr>
            <p:ph type="subTitle" idx="1" hasCustomPrompt="1"/>
          </p:nvPr>
        </p:nvSpPr>
        <p:spPr>
          <a:xfrm>
            <a:off x="379679" y="3429000"/>
            <a:ext cx="4099719" cy="1751542"/>
          </a:xfrm>
          <a:prstGeom prst="rect">
            <a:avLst/>
          </a:prstGeom>
        </p:spPr>
        <p:txBody>
          <a:bodyPr lIns="0" tIns="0" rIns="0" bIns="0"/>
          <a:lstStyle>
            <a:lvl1pPr marL="0" indent="0" algn="l">
              <a:lnSpc>
                <a:spcPts val="1500"/>
              </a:lnSpc>
              <a:spcBef>
                <a:spcPts val="0"/>
              </a:spcBef>
              <a:buFont typeface="Arial" panose="020B0604020202020204" pitchFamily="34" charset="0"/>
              <a:buNone/>
              <a:defRPr sz="1500" cap="all" baseline="0">
                <a:solidFill>
                  <a:schemeClr val="bg1"/>
                </a:solidFill>
              </a:defRPr>
            </a:lvl1pPr>
            <a:lvl2pPr marL="285739" indent="0" algn="ctr">
              <a:buNone/>
              <a:defRPr>
                <a:solidFill>
                  <a:schemeClr val="tx1">
                    <a:tint val="75000"/>
                  </a:schemeClr>
                </a:solidFill>
              </a:defRPr>
            </a:lvl2pPr>
            <a:lvl3pPr marL="571478" indent="0" algn="ctr">
              <a:buNone/>
              <a:defRPr>
                <a:solidFill>
                  <a:schemeClr val="tx1">
                    <a:tint val="75000"/>
                  </a:schemeClr>
                </a:solidFill>
              </a:defRPr>
            </a:lvl3pPr>
            <a:lvl4pPr marL="857216" indent="0" algn="ctr">
              <a:buNone/>
              <a:defRPr>
                <a:solidFill>
                  <a:schemeClr val="tx1">
                    <a:tint val="75000"/>
                  </a:schemeClr>
                </a:solidFill>
              </a:defRPr>
            </a:lvl4pPr>
            <a:lvl5pPr marL="1142954" indent="0" algn="ctr">
              <a:buNone/>
              <a:defRPr>
                <a:solidFill>
                  <a:schemeClr val="tx1">
                    <a:tint val="75000"/>
                  </a:schemeClr>
                </a:solidFill>
              </a:defRPr>
            </a:lvl5pPr>
            <a:lvl6pPr marL="1428693" indent="0" algn="ctr">
              <a:buNone/>
              <a:defRPr>
                <a:solidFill>
                  <a:schemeClr val="tx1">
                    <a:tint val="75000"/>
                  </a:schemeClr>
                </a:solidFill>
              </a:defRPr>
            </a:lvl6pPr>
            <a:lvl7pPr marL="1714432" indent="0" algn="ctr">
              <a:buNone/>
              <a:defRPr>
                <a:solidFill>
                  <a:schemeClr val="tx1">
                    <a:tint val="75000"/>
                  </a:schemeClr>
                </a:solidFill>
              </a:defRPr>
            </a:lvl7pPr>
            <a:lvl8pPr marL="2000170" indent="0" algn="ctr">
              <a:buNone/>
              <a:defRPr>
                <a:solidFill>
                  <a:schemeClr val="tx1">
                    <a:tint val="75000"/>
                  </a:schemeClr>
                </a:solidFill>
              </a:defRPr>
            </a:lvl8pPr>
            <a:lvl9pPr marL="2285909" indent="0" algn="ctr">
              <a:buNone/>
              <a:defRPr>
                <a:solidFill>
                  <a:schemeClr val="tx1">
                    <a:tint val="75000"/>
                  </a:schemeClr>
                </a:solidFill>
              </a:defRPr>
            </a:lvl9pPr>
          </a:lstStyle>
          <a:p>
            <a:r>
              <a:rPr lang="en-CA" dirty="0" smtClean="0"/>
              <a:t>SUBTITLE</a:t>
            </a:r>
            <a:endParaRPr lang="en-CA" dirty="0"/>
          </a:p>
        </p:txBody>
      </p:sp>
    </p:spTree>
    <p:extLst>
      <p:ext uri="{BB962C8B-B14F-4D97-AF65-F5344CB8AC3E}">
        <p14:creationId xmlns:p14="http://schemas.microsoft.com/office/powerpoint/2010/main" xmlns="" val="3880353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a:defRPr/>
            </a:lvl1pPr>
          </a:lstStyle>
          <a:p>
            <a:pPr lvl="0"/>
            <a:r>
              <a:rPr lang="en-US" dirty="0" smtClean="0"/>
              <a:t>Text</a:t>
            </a:r>
          </a:p>
          <a:p>
            <a:pPr lvl="1"/>
            <a:r>
              <a:rPr lang="en-US" dirty="0" smtClean="0"/>
              <a:t>Second level</a:t>
            </a:r>
          </a:p>
          <a:p>
            <a:pPr lvl="2"/>
            <a:r>
              <a:rPr lang="en-US" dirty="0" smtClean="0"/>
              <a:t>Third level</a:t>
            </a:r>
          </a:p>
          <a:p>
            <a:pPr lvl="3"/>
            <a:r>
              <a:rPr lang="en-US" dirty="0" smtClean="0"/>
              <a:t>Fourth level</a:t>
            </a:r>
            <a:endParaRPr lang="en-CA" dirty="0"/>
          </a:p>
        </p:txBody>
      </p:sp>
      <p:sp>
        <p:nvSpPr>
          <p:cNvPr id="6" name="Slide Number Placeholder 5"/>
          <p:cNvSpPr>
            <a:spLocks noGrp="1"/>
          </p:cNvSpPr>
          <p:nvPr>
            <p:ph type="sldNum" sz="quarter" idx="12"/>
          </p:nvPr>
        </p:nvSpPr>
        <p:spPr/>
        <p:txBody>
          <a:bodyPr/>
          <a:lstStyle/>
          <a:p>
            <a:fld id="{677431CD-109D-4799-81C2-761F8C28FE26}" type="slidenum">
              <a:rPr lang="en-CA" smtClean="0"/>
              <a:pPr/>
              <a:t>‹#›</a:t>
            </a:fld>
            <a:endParaRPr lang="en-CA"/>
          </a:p>
        </p:txBody>
      </p:sp>
      <p:sp>
        <p:nvSpPr>
          <p:cNvPr id="9" name="Text Placeholder 8"/>
          <p:cNvSpPr>
            <a:spLocks noGrp="1"/>
          </p:cNvSpPr>
          <p:nvPr>
            <p:ph type="body" sz="quarter" idx="13" hasCustomPrompt="1"/>
          </p:nvPr>
        </p:nvSpPr>
        <p:spPr>
          <a:xfrm>
            <a:off x="379679" y="382326"/>
            <a:ext cx="8380677" cy="945885"/>
          </a:xfrm>
        </p:spPr>
        <p:txBody>
          <a:bodyPr/>
          <a:lstStyle>
            <a:lvl1pPr>
              <a:lnSpc>
                <a:spcPts val="2250"/>
              </a:lnSpc>
              <a:spcAft>
                <a:spcPts val="0"/>
              </a:spcAft>
              <a:defRPr sz="2250"/>
            </a:lvl1pPr>
            <a:lvl2pPr>
              <a:spcBef>
                <a:spcPts val="375"/>
              </a:spcBef>
              <a:spcAft>
                <a:spcPts val="0"/>
              </a:spcAft>
              <a:defRPr sz="1500">
                <a:solidFill>
                  <a:schemeClr val="accent2"/>
                </a:solidFill>
              </a:defRPr>
            </a:lvl2pPr>
          </a:lstStyle>
          <a:p>
            <a:pPr lvl="0"/>
            <a:r>
              <a:rPr lang="en-US" dirty="0" smtClean="0"/>
              <a:t>Title</a:t>
            </a:r>
          </a:p>
          <a:p>
            <a:pPr lvl="1"/>
            <a:r>
              <a:rPr lang="en-US" dirty="0" smtClean="0"/>
              <a:t>Subtitle</a:t>
            </a:r>
            <a:endParaRPr lang="en-CA" dirty="0"/>
          </a:p>
        </p:txBody>
      </p:sp>
    </p:spTree>
    <p:extLst>
      <p:ext uri="{BB962C8B-B14F-4D97-AF65-F5344CB8AC3E}">
        <p14:creationId xmlns:p14="http://schemas.microsoft.com/office/powerpoint/2010/main" xmlns="" val="1209191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79678" y="1714499"/>
            <a:ext cx="4099718" cy="4380178"/>
          </a:xfrm>
        </p:spPr>
        <p:txBody>
          <a:bodyPr/>
          <a:lstStyle>
            <a:lvl1pPr>
              <a:defRPr/>
            </a:lvl1pPr>
          </a:lstStyle>
          <a:p>
            <a:pPr lvl="0"/>
            <a:r>
              <a:rPr lang="en-US" dirty="0" smtClean="0"/>
              <a:t>Text</a:t>
            </a:r>
          </a:p>
          <a:p>
            <a:pPr lvl="1"/>
            <a:r>
              <a:rPr lang="en-US" dirty="0" smtClean="0"/>
              <a:t>Second level</a:t>
            </a:r>
          </a:p>
          <a:p>
            <a:pPr lvl="2"/>
            <a:r>
              <a:rPr lang="en-US" dirty="0" smtClean="0"/>
              <a:t>Third level</a:t>
            </a:r>
          </a:p>
          <a:p>
            <a:pPr lvl="3"/>
            <a:r>
              <a:rPr lang="en-US" dirty="0" smtClean="0"/>
              <a:t>Fourth level</a:t>
            </a:r>
            <a:endParaRPr lang="en-CA" dirty="0"/>
          </a:p>
        </p:txBody>
      </p:sp>
      <p:sp>
        <p:nvSpPr>
          <p:cNvPr id="6" name="Slide Number Placeholder 5"/>
          <p:cNvSpPr>
            <a:spLocks noGrp="1"/>
          </p:cNvSpPr>
          <p:nvPr>
            <p:ph type="sldNum" sz="quarter" idx="12"/>
          </p:nvPr>
        </p:nvSpPr>
        <p:spPr/>
        <p:txBody>
          <a:bodyPr/>
          <a:lstStyle/>
          <a:p>
            <a:fld id="{677431CD-109D-4799-81C2-761F8C28FE26}" type="slidenum">
              <a:rPr lang="en-CA" smtClean="0"/>
              <a:pPr/>
              <a:t>‹#›</a:t>
            </a:fld>
            <a:endParaRPr lang="en-CA"/>
          </a:p>
        </p:txBody>
      </p:sp>
      <p:sp>
        <p:nvSpPr>
          <p:cNvPr id="9" name="Text Placeholder 8"/>
          <p:cNvSpPr>
            <a:spLocks noGrp="1"/>
          </p:cNvSpPr>
          <p:nvPr>
            <p:ph type="body" sz="quarter" idx="13" hasCustomPrompt="1"/>
          </p:nvPr>
        </p:nvSpPr>
        <p:spPr>
          <a:xfrm>
            <a:off x="379679" y="382326"/>
            <a:ext cx="8380677" cy="945885"/>
          </a:xfrm>
        </p:spPr>
        <p:txBody>
          <a:bodyPr/>
          <a:lstStyle>
            <a:lvl1pPr>
              <a:lnSpc>
                <a:spcPts val="2250"/>
              </a:lnSpc>
              <a:spcAft>
                <a:spcPts val="0"/>
              </a:spcAft>
              <a:defRPr sz="2250"/>
            </a:lvl1pPr>
            <a:lvl2pPr>
              <a:spcBef>
                <a:spcPts val="375"/>
              </a:spcBef>
              <a:spcAft>
                <a:spcPts val="0"/>
              </a:spcAft>
              <a:defRPr sz="1500">
                <a:solidFill>
                  <a:schemeClr val="accent2"/>
                </a:solidFill>
              </a:defRPr>
            </a:lvl2pPr>
          </a:lstStyle>
          <a:p>
            <a:pPr lvl="0"/>
            <a:r>
              <a:rPr lang="en-US" dirty="0" smtClean="0"/>
              <a:t>Title</a:t>
            </a:r>
          </a:p>
          <a:p>
            <a:pPr lvl="1"/>
            <a:r>
              <a:rPr lang="en-US" dirty="0" smtClean="0"/>
              <a:t>Subtitle</a:t>
            </a:r>
            <a:endParaRPr lang="en-CA" dirty="0"/>
          </a:p>
        </p:txBody>
      </p:sp>
      <p:sp>
        <p:nvSpPr>
          <p:cNvPr id="4" name="Picture Placeholder 3"/>
          <p:cNvSpPr>
            <a:spLocks noGrp="1"/>
          </p:cNvSpPr>
          <p:nvPr>
            <p:ph type="pic" sz="quarter" idx="14"/>
          </p:nvPr>
        </p:nvSpPr>
        <p:spPr>
          <a:xfrm>
            <a:off x="4661960" y="1714501"/>
            <a:ext cx="4482043" cy="4380178"/>
          </a:xfrm>
        </p:spPr>
        <p:txBody>
          <a:bodyPr/>
          <a:lstStyle/>
          <a:p>
            <a:endParaRPr lang="en-CA"/>
          </a:p>
        </p:txBody>
      </p:sp>
    </p:spTree>
    <p:extLst>
      <p:ext uri="{BB962C8B-B14F-4D97-AF65-F5344CB8AC3E}">
        <p14:creationId xmlns:p14="http://schemas.microsoft.com/office/powerpoint/2010/main" xmlns="" val="4237333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with Image and Highligh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79678" y="1714499"/>
            <a:ext cx="4099718" cy="4380178"/>
          </a:xfrm>
        </p:spPr>
        <p:txBody>
          <a:bodyPr/>
          <a:lstStyle>
            <a:lvl1pPr>
              <a:defRPr/>
            </a:lvl1pPr>
          </a:lstStyle>
          <a:p>
            <a:pPr lvl="0"/>
            <a:r>
              <a:rPr lang="en-US" dirty="0" smtClean="0"/>
              <a:t>Text</a:t>
            </a:r>
          </a:p>
          <a:p>
            <a:pPr lvl="1"/>
            <a:r>
              <a:rPr lang="en-US" dirty="0" smtClean="0"/>
              <a:t>Second level</a:t>
            </a:r>
          </a:p>
          <a:p>
            <a:pPr lvl="2"/>
            <a:r>
              <a:rPr lang="en-US" dirty="0" smtClean="0"/>
              <a:t>Third level</a:t>
            </a:r>
          </a:p>
          <a:p>
            <a:pPr lvl="3"/>
            <a:r>
              <a:rPr lang="en-US" dirty="0" smtClean="0"/>
              <a:t>Fourth level</a:t>
            </a:r>
            <a:endParaRPr lang="en-CA" dirty="0"/>
          </a:p>
        </p:txBody>
      </p:sp>
      <p:sp>
        <p:nvSpPr>
          <p:cNvPr id="6" name="Slide Number Placeholder 5"/>
          <p:cNvSpPr>
            <a:spLocks noGrp="1"/>
          </p:cNvSpPr>
          <p:nvPr>
            <p:ph type="sldNum" sz="quarter" idx="12"/>
          </p:nvPr>
        </p:nvSpPr>
        <p:spPr/>
        <p:txBody>
          <a:bodyPr/>
          <a:lstStyle/>
          <a:p>
            <a:fld id="{677431CD-109D-4799-81C2-761F8C28FE26}" type="slidenum">
              <a:rPr lang="en-CA" smtClean="0"/>
              <a:pPr/>
              <a:t>‹#›</a:t>
            </a:fld>
            <a:endParaRPr lang="en-CA"/>
          </a:p>
        </p:txBody>
      </p:sp>
      <p:sp>
        <p:nvSpPr>
          <p:cNvPr id="9" name="Text Placeholder 8"/>
          <p:cNvSpPr>
            <a:spLocks noGrp="1"/>
          </p:cNvSpPr>
          <p:nvPr>
            <p:ph type="body" sz="quarter" idx="13" hasCustomPrompt="1"/>
          </p:nvPr>
        </p:nvSpPr>
        <p:spPr>
          <a:xfrm>
            <a:off x="379679" y="382326"/>
            <a:ext cx="8392583" cy="945885"/>
          </a:xfrm>
        </p:spPr>
        <p:txBody>
          <a:bodyPr/>
          <a:lstStyle>
            <a:lvl1pPr>
              <a:lnSpc>
                <a:spcPts val="2250"/>
              </a:lnSpc>
              <a:spcAft>
                <a:spcPts val="0"/>
              </a:spcAft>
              <a:defRPr sz="2250"/>
            </a:lvl1pPr>
            <a:lvl2pPr>
              <a:spcBef>
                <a:spcPts val="375"/>
              </a:spcBef>
              <a:spcAft>
                <a:spcPts val="0"/>
              </a:spcAft>
              <a:defRPr sz="1500">
                <a:solidFill>
                  <a:schemeClr val="accent2"/>
                </a:solidFill>
              </a:defRPr>
            </a:lvl2pPr>
          </a:lstStyle>
          <a:p>
            <a:pPr lvl="0"/>
            <a:r>
              <a:rPr lang="en-US" dirty="0" smtClean="0"/>
              <a:t>Title</a:t>
            </a:r>
          </a:p>
          <a:p>
            <a:pPr lvl="1"/>
            <a:r>
              <a:rPr lang="en-US" dirty="0" smtClean="0"/>
              <a:t>Subtitle</a:t>
            </a:r>
            <a:endParaRPr lang="en-CA" dirty="0"/>
          </a:p>
        </p:txBody>
      </p:sp>
      <p:sp>
        <p:nvSpPr>
          <p:cNvPr id="4" name="Picture Placeholder 3"/>
          <p:cNvSpPr>
            <a:spLocks noGrp="1"/>
          </p:cNvSpPr>
          <p:nvPr>
            <p:ph type="pic" sz="quarter" idx="14"/>
          </p:nvPr>
        </p:nvSpPr>
        <p:spPr>
          <a:xfrm>
            <a:off x="4661958" y="1714501"/>
            <a:ext cx="1959240" cy="4380178"/>
          </a:xfrm>
        </p:spPr>
        <p:txBody>
          <a:bodyPr/>
          <a:lstStyle/>
          <a:p>
            <a:endParaRPr lang="en-CA"/>
          </a:p>
        </p:txBody>
      </p:sp>
      <p:cxnSp>
        <p:nvCxnSpPr>
          <p:cNvPr id="7" name="Straight Connector 6"/>
          <p:cNvCxnSpPr/>
          <p:nvPr userDrawn="1"/>
        </p:nvCxnSpPr>
        <p:spPr>
          <a:xfrm>
            <a:off x="6802438" y="1714500"/>
            <a:ext cx="195791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5" hasCustomPrompt="1"/>
          </p:nvPr>
        </p:nvSpPr>
        <p:spPr>
          <a:xfrm>
            <a:off x="6802438" y="2148612"/>
            <a:ext cx="1957917" cy="3946069"/>
          </a:xfrm>
        </p:spPr>
        <p:txBody>
          <a:bodyPr/>
          <a:lstStyle>
            <a:lvl1pPr>
              <a:lnSpc>
                <a:spcPts val="1750"/>
              </a:lnSpc>
              <a:defRPr sz="1375">
                <a:solidFill>
                  <a:schemeClr val="accent2"/>
                </a:solidFill>
              </a:defRPr>
            </a:lvl1pPr>
          </a:lstStyle>
          <a:p>
            <a:pPr lvl="0"/>
            <a:r>
              <a:rPr lang="en-US" smtClean="0"/>
              <a:t>Text</a:t>
            </a:r>
            <a:endParaRPr lang="en-US" dirty="0" smtClean="0"/>
          </a:p>
        </p:txBody>
      </p:sp>
    </p:spTree>
    <p:extLst>
      <p:ext uri="{BB962C8B-B14F-4D97-AF65-F5344CB8AC3E}">
        <p14:creationId xmlns:p14="http://schemas.microsoft.com/office/powerpoint/2010/main" xmlns="" val="15167728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9680" y="2888943"/>
            <a:ext cx="4099718" cy="1330647"/>
          </a:xfrm>
          <a:prstGeom prst="rect">
            <a:avLst/>
          </a:prstGeom>
        </p:spPr>
        <p:txBody>
          <a:bodyPr vert="horz" lIns="0" tIns="0" rIns="0" bIns="0" rtlCol="0" anchor="t" anchorCtr="0">
            <a:noAutofit/>
          </a:bodyPr>
          <a:lstStyle/>
          <a:p>
            <a:r>
              <a:rPr lang="en-US" dirty="0" smtClean="0"/>
              <a:t>PRESENTATION TITLE</a:t>
            </a:r>
            <a:endParaRPr lang="en-CA" dirty="0"/>
          </a:p>
        </p:txBody>
      </p:sp>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9678" y="608687"/>
            <a:ext cx="2286000" cy="735330"/>
          </a:xfrm>
          <a:prstGeom prst="rect">
            <a:avLst/>
          </a:prstGeom>
        </p:spPr>
      </p:pic>
    </p:spTree>
    <p:extLst>
      <p:ext uri="{BB962C8B-B14F-4D97-AF65-F5344CB8AC3E}">
        <p14:creationId xmlns:p14="http://schemas.microsoft.com/office/powerpoint/2010/main" xmlns="" val="1150866123"/>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l" defTabSz="914363" rtl="0" eaLnBrk="1" latinLnBrk="0" hangingPunct="1">
        <a:lnSpc>
          <a:spcPts val="2625"/>
        </a:lnSpc>
        <a:spcBef>
          <a:spcPct val="0"/>
        </a:spcBef>
        <a:buNone/>
        <a:defRPr sz="2500" kern="1200" cap="all" baseline="0">
          <a:solidFill>
            <a:schemeClr val="tx2"/>
          </a:solidFill>
          <a:latin typeface="+mj-lt"/>
          <a:ea typeface="+mj-ea"/>
          <a:cs typeface="+mj-cs"/>
        </a:defRPr>
      </a:lvl1pPr>
    </p:titleStyle>
    <p:bodyStyle>
      <a:lvl1pPr marL="342887" indent="-342887" algn="l" defTabSz="914363" rtl="0" eaLnBrk="1" latinLnBrk="0" hangingPunct="1">
        <a:spcBef>
          <a:spcPct val="20000"/>
        </a:spcBef>
        <a:buFont typeface="Arial" panose="020B0604020202020204" pitchFamily="34" charset="0"/>
        <a:buChar char="•"/>
        <a:defRPr sz="3188" kern="1200">
          <a:solidFill>
            <a:schemeClr val="tx1"/>
          </a:solidFill>
          <a:latin typeface="+mn-lt"/>
          <a:ea typeface="+mn-ea"/>
          <a:cs typeface="+mn-cs"/>
        </a:defRPr>
      </a:lvl1pPr>
      <a:lvl2pPr marL="742920" indent="-285739" algn="l" defTabSz="914363" rtl="0" eaLnBrk="1" latinLnBrk="0" hangingPunct="1">
        <a:spcBef>
          <a:spcPct val="20000"/>
        </a:spcBef>
        <a:buFont typeface="Arial" panose="020B0604020202020204" pitchFamily="34" charset="0"/>
        <a:buChar char="–"/>
        <a:defRPr sz="2813" kern="1200">
          <a:solidFill>
            <a:schemeClr val="tx1"/>
          </a:solidFill>
          <a:latin typeface="+mn-lt"/>
          <a:ea typeface="+mn-ea"/>
          <a:cs typeface="+mn-cs"/>
        </a:defRPr>
      </a:lvl2pPr>
      <a:lvl3pPr marL="1142954" indent="-228591" algn="l" defTabSz="914363" rtl="0" eaLnBrk="1" latinLnBrk="0" hangingPunct="1">
        <a:spcBef>
          <a:spcPct val="20000"/>
        </a:spcBef>
        <a:buFont typeface="Arial" panose="020B0604020202020204" pitchFamily="34" charset="0"/>
        <a:buChar char="•"/>
        <a:defRPr sz="2375" kern="1200">
          <a:solidFill>
            <a:schemeClr val="tx1"/>
          </a:solidFill>
          <a:latin typeface="+mn-lt"/>
          <a:ea typeface="+mn-ea"/>
          <a:cs typeface="+mn-cs"/>
        </a:defRPr>
      </a:lvl3pPr>
      <a:lvl4pPr marL="1600136" indent="-228591" algn="l" defTabSz="9143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18" indent="-228591" algn="l" defTabSz="9143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00" indent="-228591" algn="l" defTabSz="9143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82" indent="-228591" algn="l" defTabSz="9143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13" kern="1200">
          <a:solidFill>
            <a:schemeClr val="tx1"/>
          </a:solidFill>
          <a:latin typeface="+mn-lt"/>
          <a:ea typeface="+mn-ea"/>
          <a:cs typeface="+mn-cs"/>
        </a:defRPr>
      </a:lvl1pPr>
      <a:lvl2pPr marL="457182" algn="l" defTabSz="914363" rtl="0" eaLnBrk="1" latinLnBrk="0" hangingPunct="1">
        <a:defRPr sz="1813" kern="1200">
          <a:solidFill>
            <a:schemeClr val="tx1"/>
          </a:solidFill>
          <a:latin typeface="+mn-lt"/>
          <a:ea typeface="+mn-ea"/>
          <a:cs typeface="+mn-cs"/>
        </a:defRPr>
      </a:lvl2pPr>
      <a:lvl3pPr marL="914363" algn="l" defTabSz="914363" rtl="0" eaLnBrk="1" latinLnBrk="0" hangingPunct="1">
        <a:defRPr sz="1813" kern="1200">
          <a:solidFill>
            <a:schemeClr val="tx1"/>
          </a:solidFill>
          <a:latin typeface="+mn-lt"/>
          <a:ea typeface="+mn-ea"/>
          <a:cs typeface="+mn-cs"/>
        </a:defRPr>
      </a:lvl3pPr>
      <a:lvl4pPr marL="1371545" algn="l" defTabSz="914363" rtl="0" eaLnBrk="1" latinLnBrk="0" hangingPunct="1">
        <a:defRPr sz="1813" kern="1200">
          <a:solidFill>
            <a:schemeClr val="tx1"/>
          </a:solidFill>
          <a:latin typeface="+mn-lt"/>
          <a:ea typeface="+mn-ea"/>
          <a:cs typeface="+mn-cs"/>
        </a:defRPr>
      </a:lvl4pPr>
      <a:lvl5pPr marL="1828727" algn="l" defTabSz="914363" rtl="0" eaLnBrk="1" latinLnBrk="0" hangingPunct="1">
        <a:defRPr sz="1813" kern="1200">
          <a:solidFill>
            <a:schemeClr val="tx1"/>
          </a:solidFill>
          <a:latin typeface="+mn-lt"/>
          <a:ea typeface="+mn-ea"/>
          <a:cs typeface="+mn-cs"/>
        </a:defRPr>
      </a:lvl5pPr>
      <a:lvl6pPr marL="2285909" algn="l" defTabSz="914363" rtl="0" eaLnBrk="1" latinLnBrk="0" hangingPunct="1">
        <a:defRPr sz="1813" kern="1200">
          <a:solidFill>
            <a:schemeClr val="tx1"/>
          </a:solidFill>
          <a:latin typeface="+mn-lt"/>
          <a:ea typeface="+mn-ea"/>
          <a:cs typeface="+mn-cs"/>
        </a:defRPr>
      </a:lvl6pPr>
      <a:lvl7pPr marL="2743091" algn="l" defTabSz="914363" rtl="0" eaLnBrk="1" latinLnBrk="0" hangingPunct="1">
        <a:defRPr sz="1813" kern="1200">
          <a:solidFill>
            <a:schemeClr val="tx1"/>
          </a:solidFill>
          <a:latin typeface="+mn-lt"/>
          <a:ea typeface="+mn-ea"/>
          <a:cs typeface="+mn-cs"/>
        </a:defRPr>
      </a:lvl7pPr>
      <a:lvl8pPr marL="3200272" algn="l" defTabSz="914363" rtl="0" eaLnBrk="1" latinLnBrk="0" hangingPunct="1">
        <a:defRPr sz="1813" kern="1200">
          <a:solidFill>
            <a:schemeClr val="tx1"/>
          </a:solidFill>
          <a:latin typeface="+mn-lt"/>
          <a:ea typeface="+mn-ea"/>
          <a:cs typeface="+mn-cs"/>
        </a:defRPr>
      </a:lvl8pPr>
      <a:lvl9pPr marL="3657454" algn="l" defTabSz="914363" rtl="0" eaLnBrk="1" latinLnBrk="0" hangingPunct="1">
        <a:defRPr sz="18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accent1"/>
            </a:gs>
            <a:gs pos="100000">
              <a:schemeClr val="accent2"/>
            </a:gs>
          </a:gsLst>
          <a:lin ang="0" scaled="0"/>
        </a:gra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4"/>
            <a:ext cx="9144000" cy="6857999"/>
          </a:xfrm>
          <a:prstGeom prst="rect">
            <a:avLst/>
          </a:prstGeom>
        </p:spPr>
      </p:pic>
    </p:spTree>
    <p:extLst>
      <p:ext uri="{BB962C8B-B14F-4D97-AF65-F5344CB8AC3E}">
        <p14:creationId xmlns:p14="http://schemas.microsoft.com/office/powerpoint/2010/main" xmlns="" val="2336286670"/>
      </p:ext>
    </p:extLst>
  </p:cSld>
  <p:clrMap bg1="lt1" tx1="dk1" bg2="lt2" tx2="dk2" accent1="accent1" accent2="accent2" accent3="accent3" accent4="accent4" accent5="accent5" accent6="accent6" hlink="hlink" folHlink="folHlink"/>
  <p:sldLayoutIdLst>
    <p:sldLayoutId id="2147483663" r:id="rId1"/>
  </p:sldLayoutIdLst>
  <p:hf hdr="0" ftr="0" dt="0"/>
  <p:txStyles>
    <p:titleStyle>
      <a:lvl1pPr algn="ctr" defTabSz="571478" rtl="0" eaLnBrk="1" latinLnBrk="0" hangingPunct="1">
        <a:spcBef>
          <a:spcPct val="0"/>
        </a:spcBef>
        <a:buNone/>
        <a:defRPr sz="2750" kern="1200">
          <a:solidFill>
            <a:schemeClr val="tx1"/>
          </a:solidFill>
          <a:latin typeface="+mj-lt"/>
          <a:ea typeface="+mj-ea"/>
          <a:cs typeface="+mj-cs"/>
        </a:defRPr>
      </a:lvl1pPr>
    </p:titleStyle>
    <p:bodyStyle>
      <a:lvl1pPr marL="214304" indent="-214304" algn="l" defTabSz="5714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464325" indent="-178586" algn="l" defTabSz="571478" rtl="0" eaLnBrk="1" latinLnBrk="0" hangingPunct="1">
        <a:spcBef>
          <a:spcPct val="20000"/>
        </a:spcBef>
        <a:buFont typeface="Arial" panose="020B0604020202020204" pitchFamily="34" charset="0"/>
        <a:buChar char="–"/>
        <a:defRPr sz="1750" kern="1200">
          <a:solidFill>
            <a:schemeClr val="tx1"/>
          </a:solidFill>
          <a:latin typeface="+mn-lt"/>
          <a:ea typeface="+mn-ea"/>
          <a:cs typeface="+mn-cs"/>
        </a:defRPr>
      </a:lvl2pPr>
      <a:lvl3pPr marL="714347" indent="-142869" algn="l" defTabSz="571478"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3pPr>
      <a:lvl4pPr marL="1000085"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4pPr>
      <a:lvl5pPr marL="1285823"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5pPr>
      <a:lvl6pPr marL="1571562"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6pPr>
      <a:lvl7pPr marL="1857301"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7pPr>
      <a:lvl8pPr marL="2143040"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8pPr>
      <a:lvl9pPr marL="2428778"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9pPr>
    </p:bodyStyle>
    <p:otherStyle>
      <a:defPPr>
        <a:defRPr lang="en-US"/>
      </a:defPPr>
      <a:lvl1pPr marL="0" algn="l" defTabSz="571478" rtl="0" eaLnBrk="1" latinLnBrk="0" hangingPunct="1">
        <a:defRPr sz="1125" kern="1200">
          <a:solidFill>
            <a:schemeClr val="tx1"/>
          </a:solidFill>
          <a:latin typeface="+mn-lt"/>
          <a:ea typeface="+mn-ea"/>
          <a:cs typeface="+mn-cs"/>
        </a:defRPr>
      </a:lvl1pPr>
      <a:lvl2pPr marL="285739" algn="l" defTabSz="571478" rtl="0" eaLnBrk="1" latinLnBrk="0" hangingPunct="1">
        <a:defRPr sz="1125" kern="1200">
          <a:solidFill>
            <a:schemeClr val="tx1"/>
          </a:solidFill>
          <a:latin typeface="+mn-lt"/>
          <a:ea typeface="+mn-ea"/>
          <a:cs typeface="+mn-cs"/>
        </a:defRPr>
      </a:lvl2pPr>
      <a:lvl3pPr marL="571478" algn="l" defTabSz="571478" rtl="0" eaLnBrk="1" latinLnBrk="0" hangingPunct="1">
        <a:defRPr sz="1125" kern="1200">
          <a:solidFill>
            <a:schemeClr val="tx1"/>
          </a:solidFill>
          <a:latin typeface="+mn-lt"/>
          <a:ea typeface="+mn-ea"/>
          <a:cs typeface="+mn-cs"/>
        </a:defRPr>
      </a:lvl3pPr>
      <a:lvl4pPr marL="857216" algn="l" defTabSz="571478" rtl="0" eaLnBrk="1" latinLnBrk="0" hangingPunct="1">
        <a:defRPr sz="1125" kern="1200">
          <a:solidFill>
            <a:schemeClr val="tx1"/>
          </a:solidFill>
          <a:latin typeface="+mn-lt"/>
          <a:ea typeface="+mn-ea"/>
          <a:cs typeface="+mn-cs"/>
        </a:defRPr>
      </a:lvl4pPr>
      <a:lvl5pPr marL="1142954" algn="l" defTabSz="571478" rtl="0" eaLnBrk="1" latinLnBrk="0" hangingPunct="1">
        <a:defRPr sz="1125" kern="1200">
          <a:solidFill>
            <a:schemeClr val="tx1"/>
          </a:solidFill>
          <a:latin typeface="+mn-lt"/>
          <a:ea typeface="+mn-ea"/>
          <a:cs typeface="+mn-cs"/>
        </a:defRPr>
      </a:lvl5pPr>
      <a:lvl6pPr marL="1428693" algn="l" defTabSz="571478" rtl="0" eaLnBrk="1" latinLnBrk="0" hangingPunct="1">
        <a:defRPr sz="1125" kern="1200">
          <a:solidFill>
            <a:schemeClr val="tx1"/>
          </a:solidFill>
          <a:latin typeface="+mn-lt"/>
          <a:ea typeface="+mn-ea"/>
          <a:cs typeface="+mn-cs"/>
        </a:defRPr>
      </a:lvl6pPr>
      <a:lvl7pPr marL="1714432" algn="l" defTabSz="571478" rtl="0" eaLnBrk="1" latinLnBrk="0" hangingPunct="1">
        <a:defRPr sz="1125" kern="1200">
          <a:solidFill>
            <a:schemeClr val="tx1"/>
          </a:solidFill>
          <a:latin typeface="+mn-lt"/>
          <a:ea typeface="+mn-ea"/>
          <a:cs typeface="+mn-cs"/>
        </a:defRPr>
      </a:lvl7pPr>
      <a:lvl8pPr marL="2000170" algn="l" defTabSz="571478" rtl="0" eaLnBrk="1" latinLnBrk="0" hangingPunct="1">
        <a:defRPr sz="1125" kern="1200">
          <a:solidFill>
            <a:schemeClr val="tx1"/>
          </a:solidFill>
          <a:latin typeface="+mn-lt"/>
          <a:ea typeface="+mn-ea"/>
          <a:cs typeface="+mn-cs"/>
        </a:defRPr>
      </a:lvl8pPr>
      <a:lvl9pPr marL="2285909" algn="l" defTabSz="571478" rtl="0" eaLnBrk="1" latinLnBrk="0" hangingPunct="1">
        <a:defRPr sz="112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79679" y="1714499"/>
            <a:ext cx="8380677" cy="4380178"/>
          </a:xfrm>
          <a:prstGeom prst="rect">
            <a:avLst/>
          </a:prstGeom>
        </p:spPr>
        <p:txBody>
          <a:bodyPr vert="horz" lIns="0" tIns="0" rIns="0" bIns="0" rtlCol="0" anchor="t" anchorCtr="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5"/>
          <p:cNvSpPr>
            <a:spLocks noGrp="1"/>
          </p:cNvSpPr>
          <p:nvPr>
            <p:ph type="sldNum" sz="quarter" idx="4"/>
          </p:nvPr>
        </p:nvSpPr>
        <p:spPr>
          <a:xfrm>
            <a:off x="8697278" y="6229067"/>
            <a:ext cx="304373" cy="365125"/>
          </a:xfrm>
          <a:prstGeom prst="rect">
            <a:avLst/>
          </a:prstGeom>
        </p:spPr>
        <p:txBody>
          <a:bodyPr vert="horz" lIns="0" tIns="0" rIns="0" bIns="0" rtlCol="0" anchor="b" anchorCtr="0"/>
          <a:lstStyle>
            <a:lvl1pPr algn="l">
              <a:defRPr sz="625" b="1">
                <a:solidFill>
                  <a:schemeClr val="bg1"/>
                </a:solidFill>
              </a:defRPr>
            </a:lvl1pPr>
          </a:lstStyle>
          <a:p>
            <a:fld id="{677431CD-109D-4799-81C2-761F8C28FE26}" type="slidenum">
              <a:rPr lang="en-CA" smtClean="0"/>
              <a:pPr/>
              <a:t>‹#›</a:t>
            </a:fld>
            <a:endParaRPr lang="en-CA"/>
          </a:p>
        </p:txBody>
      </p:sp>
      <p:sp>
        <p:nvSpPr>
          <p:cNvPr id="20" name="TextBox 19"/>
          <p:cNvSpPr txBox="1"/>
          <p:nvPr/>
        </p:nvSpPr>
        <p:spPr>
          <a:xfrm>
            <a:off x="7776338" y="6478773"/>
            <a:ext cx="675075" cy="115416"/>
          </a:xfrm>
          <a:prstGeom prst="rect">
            <a:avLst/>
          </a:prstGeom>
          <a:noFill/>
        </p:spPr>
        <p:txBody>
          <a:bodyPr wrap="square" lIns="0" tIns="0" rIns="0" bIns="0" rtlCol="0" anchor="b" anchorCtr="0">
            <a:spAutoFit/>
          </a:bodyPr>
          <a:lstStyle/>
          <a:p>
            <a:pPr algn="r"/>
            <a:r>
              <a:rPr lang="fr-CA" sz="750" b="1" smtClean="0">
                <a:solidFill>
                  <a:schemeClr val="bg1"/>
                </a:solidFill>
              </a:rPr>
              <a:t>ispe.org</a:t>
            </a:r>
            <a:endParaRPr lang="en-CA" sz="750" b="1">
              <a:solidFill>
                <a:schemeClr val="bg1"/>
              </a:solidFill>
            </a:endParaRPr>
          </a:p>
        </p:txBody>
      </p:sp>
      <p:cxnSp>
        <p:nvCxnSpPr>
          <p:cNvPr id="23" name="Straight Connector 22"/>
          <p:cNvCxnSpPr/>
          <p:nvPr/>
        </p:nvCxnSpPr>
        <p:spPr>
          <a:xfrm>
            <a:off x="8570596" y="6482080"/>
            <a:ext cx="0" cy="10668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371535" y="6306128"/>
            <a:ext cx="1143055" cy="367665"/>
          </a:xfrm>
          <a:prstGeom prst="rect">
            <a:avLst/>
          </a:prstGeom>
        </p:spPr>
      </p:pic>
      <p:sp>
        <p:nvSpPr>
          <p:cNvPr id="14" name="TextBox 13"/>
          <p:cNvSpPr txBox="1"/>
          <p:nvPr/>
        </p:nvSpPr>
        <p:spPr>
          <a:xfrm>
            <a:off x="2771802" y="6482221"/>
            <a:ext cx="900100" cy="115416"/>
          </a:xfrm>
          <a:prstGeom prst="rect">
            <a:avLst/>
          </a:prstGeom>
          <a:noFill/>
        </p:spPr>
        <p:txBody>
          <a:bodyPr wrap="square" lIns="0" tIns="0" rIns="0" bIns="0" rtlCol="0" anchor="b" anchorCtr="0">
            <a:spAutoFit/>
          </a:bodyPr>
          <a:lstStyle/>
          <a:p>
            <a:r>
              <a:rPr lang="fr-CA" sz="750" b="1" smtClean="0">
                <a:solidFill>
                  <a:schemeClr val="bg1"/>
                </a:solidFill>
              </a:rPr>
              <a:t>Connecting</a:t>
            </a:r>
            <a:endParaRPr lang="en-CA" sz="750" b="1">
              <a:solidFill>
                <a:schemeClr val="bg1"/>
              </a:solidFill>
            </a:endParaRPr>
          </a:p>
        </p:txBody>
      </p:sp>
      <p:sp>
        <p:nvSpPr>
          <p:cNvPr id="15" name="TextBox 14"/>
          <p:cNvSpPr txBox="1"/>
          <p:nvPr/>
        </p:nvSpPr>
        <p:spPr>
          <a:xfrm>
            <a:off x="3896473" y="6482221"/>
            <a:ext cx="1126435" cy="115416"/>
          </a:xfrm>
          <a:prstGeom prst="rect">
            <a:avLst/>
          </a:prstGeom>
          <a:noFill/>
        </p:spPr>
        <p:txBody>
          <a:bodyPr wrap="square" lIns="0" tIns="0" rIns="0" bIns="0" rtlCol="0" anchor="b" anchorCtr="0">
            <a:spAutoFit/>
          </a:bodyPr>
          <a:lstStyle/>
          <a:p>
            <a:r>
              <a:rPr lang="fr-CA" sz="750" b="1" smtClean="0">
                <a:solidFill>
                  <a:schemeClr val="bg1"/>
                </a:solidFill>
              </a:rPr>
              <a:t>Pharmaceutical</a:t>
            </a:r>
            <a:endParaRPr lang="en-CA" sz="750" b="1">
              <a:solidFill>
                <a:schemeClr val="bg1"/>
              </a:solidFill>
            </a:endParaRPr>
          </a:p>
        </p:txBody>
      </p:sp>
      <p:sp>
        <p:nvSpPr>
          <p:cNvPr id="16" name="TextBox 15"/>
          <p:cNvSpPr txBox="1"/>
          <p:nvPr/>
        </p:nvSpPr>
        <p:spPr>
          <a:xfrm>
            <a:off x="5259740" y="6482221"/>
            <a:ext cx="900100" cy="115416"/>
          </a:xfrm>
          <a:prstGeom prst="rect">
            <a:avLst/>
          </a:prstGeom>
          <a:noFill/>
        </p:spPr>
        <p:txBody>
          <a:bodyPr wrap="square" lIns="0" tIns="0" rIns="0" bIns="0" rtlCol="0" anchor="b" anchorCtr="0">
            <a:spAutoFit/>
          </a:bodyPr>
          <a:lstStyle/>
          <a:p>
            <a:r>
              <a:rPr lang="fr-CA" sz="750" b="1" smtClean="0">
                <a:solidFill>
                  <a:schemeClr val="bg1"/>
                </a:solidFill>
              </a:rPr>
              <a:t>Knowledge</a:t>
            </a:r>
            <a:endParaRPr lang="en-CA" sz="750" b="1">
              <a:solidFill>
                <a:schemeClr val="bg1"/>
              </a:solidFill>
            </a:endParaRPr>
          </a:p>
        </p:txBody>
      </p:sp>
    </p:spTree>
    <p:extLst>
      <p:ext uri="{BB962C8B-B14F-4D97-AF65-F5344CB8AC3E}">
        <p14:creationId xmlns:p14="http://schemas.microsoft.com/office/powerpoint/2010/main" xmlns="" val="149529942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hf hdr="0" ftr="0" dt="0"/>
  <p:txStyles>
    <p:titleStyle>
      <a:lvl1pPr algn="ctr" defTabSz="571478" rtl="0" eaLnBrk="1" latinLnBrk="0" hangingPunct="1">
        <a:spcBef>
          <a:spcPct val="0"/>
        </a:spcBef>
        <a:buNone/>
        <a:defRPr sz="2750" kern="1200">
          <a:solidFill>
            <a:schemeClr val="tx1"/>
          </a:solidFill>
          <a:latin typeface="+mj-lt"/>
          <a:ea typeface="+mj-ea"/>
          <a:cs typeface="+mj-cs"/>
        </a:defRPr>
      </a:lvl1pPr>
    </p:titleStyle>
    <p:bodyStyle>
      <a:lvl1pPr marL="0" indent="0" algn="l" defTabSz="571478" rtl="0" eaLnBrk="1" latinLnBrk="0" hangingPunct="1">
        <a:lnSpc>
          <a:spcPts val="1500"/>
        </a:lnSpc>
        <a:spcBef>
          <a:spcPts val="0"/>
        </a:spcBef>
        <a:spcAft>
          <a:spcPts val="1125"/>
        </a:spcAft>
        <a:buFont typeface="Arial" panose="020B0604020202020204" pitchFamily="34" charset="0"/>
        <a:buNone/>
        <a:defRPr sz="1375" b="1" kern="1200">
          <a:solidFill>
            <a:schemeClr val="accent1"/>
          </a:solidFill>
          <a:latin typeface="+mn-lt"/>
          <a:ea typeface="+mn-ea"/>
          <a:cs typeface="+mn-cs"/>
        </a:defRPr>
      </a:lvl1pPr>
      <a:lvl2pPr marL="1985" indent="0" algn="l" defTabSz="571478" rtl="0" eaLnBrk="1" latinLnBrk="0" hangingPunct="1">
        <a:lnSpc>
          <a:spcPts val="1500"/>
        </a:lnSpc>
        <a:spcBef>
          <a:spcPts val="0"/>
        </a:spcBef>
        <a:spcAft>
          <a:spcPts val="1125"/>
        </a:spcAft>
        <a:buFont typeface="Arial" panose="020B0604020202020204" pitchFamily="34" charset="0"/>
        <a:buNone/>
        <a:defRPr sz="1250" kern="1200">
          <a:solidFill>
            <a:schemeClr val="tx2"/>
          </a:solidFill>
          <a:latin typeface="+mn-lt"/>
          <a:ea typeface="+mn-ea"/>
          <a:cs typeface="+mn-cs"/>
        </a:defRPr>
      </a:lvl2pPr>
      <a:lvl3pPr marL="213312" indent="-213312" algn="l" defTabSz="571478" rtl="0" eaLnBrk="1" latinLnBrk="0" hangingPunct="1">
        <a:lnSpc>
          <a:spcPts val="1500"/>
        </a:lnSpc>
        <a:spcBef>
          <a:spcPts val="0"/>
        </a:spcBef>
        <a:spcAft>
          <a:spcPts val="1125"/>
        </a:spcAft>
        <a:buClr>
          <a:schemeClr val="accent2"/>
        </a:buClr>
        <a:buFont typeface="Arial" panose="020B0604020202020204" pitchFamily="34" charset="0"/>
        <a:buChar char="&gt;"/>
        <a:defRPr sz="1250" kern="1200">
          <a:solidFill>
            <a:schemeClr val="tx2"/>
          </a:solidFill>
          <a:latin typeface="+mn-lt"/>
          <a:ea typeface="+mn-ea"/>
          <a:cs typeface="+mn-cs"/>
        </a:defRPr>
      </a:lvl3pPr>
      <a:lvl4pPr marL="427616" indent="-214304" algn="l" defTabSz="571478" rtl="0" eaLnBrk="1" latinLnBrk="0" hangingPunct="1">
        <a:lnSpc>
          <a:spcPts val="1500"/>
        </a:lnSpc>
        <a:spcBef>
          <a:spcPts val="0"/>
        </a:spcBef>
        <a:spcAft>
          <a:spcPts val="1125"/>
        </a:spcAft>
        <a:buFont typeface="Arial" panose="020B0604020202020204" pitchFamily="34" charset="0"/>
        <a:buChar char="–"/>
        <a:tabLst/>
        <a:defRPr sz="1250" kern="1200">
          <a:solidFill>
            <a:schemeClr val="tx2"/>
          </a:solidFill>
          <a:latin typeface="+mn-lt"/>
          <a:ea typeface="+mn-ea"/>
          <a:cs typeface="+mn-cs"/>
        </a:defRPr>
      </a:lvl4pPr>
      <a:lvl5pPr marL="1285823" indent="-142869" algn="l" defTabSz="571478" rtl="0" eaLnBrk="1" latinLnBrk="0" hangingPunct="1">
        <a:spcBef>
          <a:spcPct val="20000"/>
        </a:spcBef>
        <a:buFont typeface="Arial" panose="020B0604020202020204" pitchFamily="34" charset="0"/>
        <a:buChar char="»"/>
        <a:defRPr sz="1250" kern="1200">
          <a:solidFill>
            <a:schemeClr val="tx2"/>
          </a:solidFill>
          <a:latin typeface="+mn-lt"/>
          <a:ea typeface="+mn-ea"/>
          <a:cs typeface="+mn-cs"/>
        </a:defRPr>
      </a:lvl5pPr>
      <a:lvl6pPr marL="1571562"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6pPr>
      <a:lvl7pPr marL="1857301"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7pPr>
      <a:lvl8pPr marL="2143040"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8pPr>
      <a:lvl9pPr marL="2428778"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9pPr>
    </p:bodyStyle>
    <p:otherStyle>
      <a:defPPr>
        <a:defRPr lang="en-US"/>
      </a:defPPr>
      <a:lvl1pPr marL="0" algn="l" defTabSz="571478" rtl="0" eaLnBrk="1" latinLnBrk="0" hangingPunct="1">
        <a:defRPr sz="1125" kern="1200">
          <a:solidFill>
            <a:schemeClr val="tx1"/>
          </a:solidFill>
          <a:latin typeface="+mn-lt"/>
          <a:ea typeface="+mn-ea"/>
          <a:cs typeface="+mn-cs"/>
        </a:defRPr>
      </a:lvl1pPr>
      <a:lvl2pPr marL="285739" algn="l" defTabSz="571478" rtl="0" eaLnBrk="1" latinLnBrk="0" hangingPunct="1">
        <a:defRPr sz="1125" kern="1200">
          <a:solidFill>
            <a:schemeClr val="tx1"/>
          </a:solidFill>
          <a:latin typeface="+mn-lt"/>
          <a:ea typeface="+mn-ea"/>
          <a:cs typeface="+mn-cs"/>
        </a:defRPr>
      </a:lvl2pPr>
      <a:lvl3pPr marL="571478" algn="l" defTabSz="571478" rtl="0" eaLnBrk="1" latinLnBrk="0" hangingPunct="1">
        <a:defRPr sz="1125" kern="1200">
          <a:solidFill>
            <a:schemeClr val="tx1"/>
          </a:solidFill>
          <a:latin typeface="+mn-lt"/>
          <a:ea typeface="+mn-ea"/>
          <a:cs typeface="+mn-cs"/>
        </a:defRPr>
      </a:lvl3pPr>
      <a:lvl4pPr marL="857216" algn="l" defTabSz="571478" rtl="0" eaLnBrk="1" latinLnBrk="0" hangingPunct="1">
        <a:defRPr sz="1125" kern="1200">
          <a:solidFill>
            <a:schemeClr val="tx1"/>
          </a:solidFill>
          <a:latin typeface="+mn-lt"/>
          <a:ea typeface="+mn-ea"/>
          <a:cs typeface="+mn-cs"/>
        </a:defRPr>
      </a:lvl4pPr>
      <a:lvl5pPr marL="1142954" algn="l" defTabSz="571478" rtl="0" eaLnBrk="1" latinLnBrk="0" hangingPunct="1">
        <a:defRPr sz="1125" kern="1200">
          <a:solidFill>
            <a:schemeClr val="tx1"/>
          </a:solidFill>
          <a:latin typeface="+mn-lt"/>
          <a:ea typeface="+mn-ea"/>
          <a:cs typeface="+mn-cs"/>
        </a:defRPr>
      </a:lvl5pPr>
      <a:lvl6pPr marL="1428693" algn="l" defTabSz="571478" rtl="0" eaLnBrk="1" latinLnBrk="0" hangingPunct="1">
        <a:defRPr sz="1125" kern="1200">
          <a:solidFill>
            <a:schemeClr val="tx1"/>
          </a:solidFill>
          <a:latin typeface="+mn-lt"/>
          <a:ea typeface="+mn-ea"/>
          <a:cs typeface="+mn-cs"/>
        </a:defRPr>
      </a:lvl6pPr>
      <a:lvl7pPr marL="1714432" algn="l" defTabSz="571478" rtl="0" eaLnBrk="1" latinLnBrk="0" hangingPunct="1">
        <a:defRPr sz="1125" kern="1200">
          <a:solidFill>
            <a:schemeClr val="tx1"/>
          </a:solidFill>
          <a:latin typeface="+mn-lt"/>
          <a:ea typeface="+mn-ea"/>
          <a:cs typeface="+mn-cs"/>
        </a:defRPr>
      </a:lvl7pPr>
      <a:lvl8pPr marL="2000170" algn="l" defTabSz="571478" rtl="0" eaLnBrk="1" latinLnBrk="0" hangingPunct="1">
        <a:defRPr sz="1125" kern="1200">
          <a:solidFill>
            <a:schemeClr val="tx1"/>
          </a:solidFill>
          <a:latin typeface="+mn-lt"/>
          <a:ea typeface="+mn-ea"/>
          <a:cs typeface="+mn-cs"/>
        </a:defRPr>
      </a:lvl8pPr>
      <a:lvl9pPr marL="2285909" algn="l" defTabSz="571478" rtl="0" eaLnBrk="1" latinLnBrk="0" hangingPunct="1">
        <a:defRPr sz="11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9678" y="1907820"/>
            <a:ext cx="4099718" cy="1943823"/>
          </a:xfrm>
        </p:spPr>
        <p:txBody>
          <a:bodyPr anchor="ctr" anchorCtr="0"/>
          <a:lstStyle/>
          <a:p>
            <a:pPr algn="ctr">
              <a:lnSpc>
                <a:spcPct val="85000"/>
              </a:lnSpc>
            </a:pPr>
            <a:r>
              <a:rPr lang="en-GB" sz="3600" dirty="0" smtClean="0">
                <a:latin typeface="Calibri" pitchFamily="34" charset="0"/>
                <a:cs typeface="Calibri" pitchFamily="34" charset="0"/>
              </a:rPr>
              <a:t>Delivering Superior Service to Clinical Sites and Patients</a:t>
            </a:r>
            <a:endParaRPr lang="en-US" sz="3200" dirty="0">
              <a:latin typeface="Calibri" pitchFamily="34" charset="0"/>
              <a:cs typeface="Calibri" pitchFamily="34" charset="0"/>
            </a:endParaRPr>
          </a:p>
        </p:txBody>
      </p:sp>
      <p:sp>
        <p:nvSpPr>
          <p:cNvPr id="3" name="Subtitle 2"/>
          <p:cNvSpPr>
            <a:spLocks noGrp="1"/>
          </p:cNvSpPr>
          <p:nvPr>
            <p:ph type="subTitle" idx="1"/>
          </p:nvPr>
        </p:nvSpPr>
        <p:spPr>
          <a:xfrm>
            <a:off x="379678" y="3939991"/>
            <a:ext cx="4099718" cy="1546405"/>
          </a:xfrm>
        </p:spPr>
        <p:txBody>
          <a:bodyPr anchor="ctr" anchorCtr="0"/>
          <a:lstStyle/>
          <a:p>
            <a:pPr algn="ctr">
              <a:lnSpc>
                <a:spcPct val="100000"/>
              </a:lnSpc>
              <a:spcAft>
                <a:spcPts val="1200"/>
              </a:spcAft>
            </a:pPr>
            <a:r>
              <a:rPr lang="en-US" sz="2000" b="1" dirty="0" smtClean="0">
                <a:solidFill>
                  <a:srgbClr val="DB6413"/>
                </a:solidFill>
                <a:latin typeface="Calibri" pitchFamily="34" charset="0"/>
                <a:cs typeface="Calibri" pitchFamily="34" charset="0"/>
              </a:rPr>
              <a:t>Greg Hottell</a:t>
            </a:r>
          </a:p>
          <a:p>
            <a:pPr algn="ctr">
              <a:lnSpc>
                <a:spcPct val="100000"/>
              </a:lnSpc>
              <a:spcAft>
                <a:spcPts val="0"/>
              </a:spcAft>
            </a:pPr>
            <a:r>
              <a:rPr lang="en-US" sz="1800" dirty="0" smtClean="0">
                <a:solidFill>
                  <a:srgbClr val="DB6413"/>
                </a:solidFill>
                <a:latin typeface="Calibri" pitchFamily="34" charset="0"/>
                <a:cs typeface="Calibri" pitchFamily="34" charset="0"/>
              </a:rPr>
              <a:t>Director, Supply Chain Group Lead</a:t>
            </a:r>
          </a:p>
          <a:p>
            <a:pPr algn="ctr">
              <a:lnSpc>
                <a:spcPct val="100000"/>
              </a:lnSpc>
              <a:spcAft>
                <a:spcPts val="1200"/>
              </a:spcAft>
            </a:pPr>
            <a:r>
              <a:rPr lang="en-US" sz="1800" dirty="0" smtClean="0">
                <a:solidFill>
                  <a:srgbClr val="DB6413"/>
                </a:solidFill>
                <a:latin typeface="Calibri" pitchFamily="34" charset="0"/>
                <a:cs typeface="Calibri" pitchFamily="34" charset="0"/>
              </a:rPr>
              <a:t>GSK – Target to Patient Supply </a:t>
            </a:r>
            <a:r>
              <a:rPr lang="en-US" sz="1800" dirty="0" smtClean="0">
                <a:solidFill>
                  <a:srgbClr val="DB6413"/>
                </a:solidFill>
                <a:latin typeface="Calibri" pitchFamily="34" charset="0"/>
                <a:cs typeface="Calibri" pitchFamily="34" charset="0"/>
              </a:rPr>
              <a:t>Chain</a:t>
            </a:r>
          </a:p>
          <a:p>
            <a:pPr algn="ctr">
              <a:lnSpc>
                <a:spcPct val="100000"/>
              </a:lnSpc>
            </a:pPr>
            <a:r>
              <a:rPr lang="en-US" sz="1800" b="1" dirty="0" smtClean="0">
                <a:solidFill>
                  <a:srgbClr val="DB6413"/>
                </a:solidFill>
                <a:latin typeface="Calibri" pitchFamily="34" charset="0"/>
                <a:cs typeface="Calibri" pitchFamily="34" charset="0"/>
              </a:rPr>
              <a:t>March </a:t>
            </a:r>
            <a:r>
              <a:rPr lang="en-US" sz="1800" b="1" dirty="0" smtClean="0">
                <a:solidFill>
                  <a:srgbClr val="DB6413"/>
                </a:solidFill>
                <a:latin typeface="Calibri" pitchFamily="34" charset="0"/>
                <a:cs typeface="Calibri" pitchFamily="34" charset="0"/>
              </a:rPr>
              <a:t>2017</a:t>
            </a:r>
            <a:endParaRPr lang="en-US" sz="1800" dirty="0">
              <a:solidFill>
                <a:srgbClr val="DB6413"/>
              </a:solidFill>
              <a:latin typeface="Calibri" pitchFamily="34" charset="0"/>
              <a:cs typeface="Calibri" pitchFamily="34" charset="0"/>
            </a:endParaRPr>
          </a:p>
        </p:txBody>
      </p:sp>
    </p:spTree>
    <p:extLst>
      <p:ext uri="{BB962C8B-B14F-4D97-AF65-F5344CB8AC3E}">
        <p14:creationId xmlns:p14="http://schemas.microsoft.com/office/powerpoint/2010/main" xmlns="" val="2796095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395536" y="246063"/>
            <a:ext cx="7416824" cy="430887"/>
          </a:xfrm>
          <a:prstGeom prst="rect">
            <a:avLst/>
          </a:prstGeom>
          <a:noFill/>
        </p:spPr>
        <p:txBody>
          <a:bodyPr vert="horz" lIns="91440" tIns="45720" rIns="91440" bIns="45720" rtlCol="0" anchor="ctr">
            <a:noAutofit/>
          </a:bodyPr>
          <a:lstStyle/>
          <a:p>
            <a:pPr marL="0" marR="0" lvl="0" indent="0" algn="l" defTabSz="914400" rtl="0" eaLnBrk="1" fontAlgn="auto" latinLnBrk="0" hangingPunct="1">
              <a:spcBef>
                <a:spcPct val="0"/>
              </a:spcBef>
              <a:spcAft>
                <a:spcPts val="0"/>
              </a:spcAft>
              <a:buClrTx/>
              <a:buSzTx/>
              <a:buFontTx/>
              <a:buNone/>
              <a:tabLst/>
              <a:defRPr/>
            </a:pPr>
            <a:r>
              <a:rPr kumimoji="0" lang="en-US" sz="2800" b="1" i="0" u="none" strike="noStrike" kern="1200" cap="none" spc="0" normalizeH="0" baseline="0" noProof="0" dirty="0" smtClean="0">
                <a:ln>
                  <a:noFill/>
                </a:ln>
                <a:solidFill>
                  <a:srgbClr val="ED7D31"/>
                </a:solidFill>
                <a:effectLst/>
                <a:uLnTx/>
                <a:uFillTx/>
                <a:latin typeface="Calibri" pitchFamily="34" charset="0"/>
                <a:ea typeface="+mj-ea"/>
                <a:cs typeface="Calibri" pitchFamily="34" charset="0"/>
              </a:rPr>
              <a:t>1.  </a:t>
            </a:r>
            <a:r>
              <a:rPr kumimoji="0" lang="en-US" sz="2800" b="1" i="0" u="none" strike="noStrike" kern="1200" cap="none" spc="0" normalizeH="0" baseline="0" noProof="0" dirty="0" smtClean="0">
                <a:ln>
                  <a:noFill/>
                </a:ln>
                <a:solidFill>
                  <a:srgbClr val="EA6B14"/>
                </a:solidFill>
                <a:effectLst/>
                <a:uLnTx/>
                <a:uFillTx/>
                <a:latin typeface="Calibri" pitchFamily="34" charset="0"/>
                <a:ea typeface="+mj-ea"/>
                <a:cs typeface="Calibri" pitchFamily="34" charset="0"/>
              </a:rPr>
              <a:t>Clinical Supplies – Getting Back to the Basics</a:t>
            </a:r>
            <a:endParaRPr kumimoji="0" lang="en-US" sz="2800" b="1" i="0" u="none" strike="noStrike" kern="1200" cap="none" spc="0" normalizeH="0" baseline="0" noProof="0" dirty="0">
              <a:ln>
                <a:noFill/>
              </a:ln>
              <a:solidFill>
                <a:srgbClr val="EA6B14"/>
              </a:solidFill>
              <a:effectLst/>
              <a:uLnTx/>
              <a:uFillTx/>
              <a:latin typeface="Calibri" pitchFamily="34" charset="0"/>
              <a:ea typeface="+mj-ea"/>
              <a:cs typeface="Calibri" pitchFamily="34" charset="0"/>
            </a:endParaRPr>
          </a:p>
        </p:txBody>
      </p:sp>
      <p:sp>
        <p:nvSpPr>
          <p:cNvPr id="11" name="Text Placeholder 4"/>
          <p:cNvSpPr>
            <a:spLocks noGrp="1"/>
          </p:cNvSpPr>
          <p:nvPr>
            <p:ph type="body" sz="quarter" idx="13"/>
          </p:nvPr>
        </p:nvSpPr>
        <p:spPr>
          <a:xfrm>
            <a:off x="392907" y="693495"/>
            <a:ext cx="7419454" cy="417287"/>
          </a:xfrm>
          <a:noFill/>
        </p:spPr>
        <p:txBody>
          <a:bodyPr>
            <a:normAutofit/>
          </a:bodyPr>
          <a:lstStyle/>
          <a:p>
            <a:pPr>
              <a:lnSpc>
                <a:spcPct val="100000"/>
              </a:lnSpc>
            </a:pPr>
            <a:r>
              <a:rPr lang="en-US" sz="2400" b="0" dirty="0" smtClean="0">
                <a:solidFill>
                  <a:schemeClr val="tx2"/>
                </a:solidFill>
                <a:latin typeface="Calibri" pitchFamily="34" charset="0"/>
                <a:cs typeface="Calibri" pitchFamily="34" charset="0"/>
              </a:rPr>
              <a:t>Refocusing on our primary reason for existence</a:t>
            </a:r>
            <a:endParaRPr lang="en-US" sz="2400" b="0" dirty="0">
              <a:solidFill>
                <a:schemeClr val="tx2"/>
              </a:solidFill>
              <a:latin typeface="Calibri" pitchFamily="34" charset="0"/>
              <a:cs typeface="Calibri" pitchFamily="34" charset="0"/>
            </a:endParaRPr>
          </a:p>
        </p:txBody>
      </p:sp>
      <p:sp>
        <p:nvSpPr>
          <p:cNvPr id="12" name="TextBox 11"/>
          <p:cNvSpPr txBox="1"/>
          <p:nvPr/>
        </p:nvSpPr>
        <p:spPr>
          <a:xfrm>
            <a:off x="648585" y="1640298"/>
            <a:ext cx="7751135" cy="914400"/>
          </a:xfrm>
          <a:prstGeom prst="rect">
            <a:avLst/>
          </a:prstGeom>
          <a:noFill/>
        </p:spPr>
        <p:txBody>
          <a:bodyPr wrap="square" lIns="0" tIns="0" rIns="0" bIns="0"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We had to get on the same page as to who our </a:t>
            </a:r>
            <a:r>
              <a:rPr kumimoji="0" lang="en-US" sz="2800" b="1" i="0" u="none" strike="noStrike" kern="0" cap="none" spc="0" normalizeH="0" baseline="0" noProof="0" dirty="0" smtClean="0">
                <a:ln>
                  <a:noFill/>
                </a:ln>
                <a:solidFill>
                  <a:srgbClr val="EA6B14"/>
                </a:solidFill>
                <a:effectLst/>
                <a:uLnTx/>
                <a:uFillTx/>
                <a:latin typeface="Calibri" pitchFamily="34" charset="0"/>
                <a:cs typeface="Calibri" pitchFamily="34" charset="0"/>
              </a:rPr>
              <a:t>customers</a:t>
            </a:r>
            <a:r>
              <a:rPr kumimoji="0" lang="en-US" sz="28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 are and our </a:t>
            </a:r>
            <a:r>
              <a:rPr kumimoji="0" lang="en-US" sz="2800" b="1" i="0" u="none" strike="noStrike" kern="0" cap="none" spc="0" normalizeH="0" baseline="0" noProof="0" dirty="0" smtClean="0">
                <a:ln>
                  <a:noFill/>
                </a:ln>
                <a:solidFill>
                  <a:srgbClr val="EA6B14"/>
                </a:solidFill>
                <a:effectLst/>
                <a:uLnTx/>
                <a:uFillTx/>
                <a:latin typeface="Calibri" pitchFamily="34" charset="0"/>
                <a:cs typeface="Calibri" pitchFamily="34" charset="0"/>
              </a:rPr>
              <a:t>reason for existence</a:t>
            </a:r>
            <a:r>
              <a:rPr kumimoji="0" lang="en-US" sz="28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a:t>
            </a:r>
          </a:p>
        </p:txBody>
      </p:sp>
      <p:sp>
        <p:nvSpPr>
          <p:cNvPr id="13" name="TextBox 12"/>
          <p:cNvSpPr txBox="1"/>
          <p:nvPr/>
        </p:nvSpPr>
        <p:spPr>
          <a:xfrm>
            <a:off x="1026041" y="4444389"/>
            <a:ext cx="6996223" cy="871869"/>
          </a:xfrm>
          <a:prstGeom prst="rect">
            <a:avLst/>
          </a:prstGeom>
          <a:noFill/>
        </p:spPr>
        <p:txBody>
          <a:bodyPr wrap="square" lIns="0" tIns="0" rIns="0" bIns="0"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It is our responsibility to create effective </a:t>
            </a:r>
            <a:r>
              <a:rPr kumimoji="0" lang="en-US" sz="2800" b="1" i="0" u="none" strike="noStrike" kern="0" cap="none" spc="0" normalizeH="0" baseline="0" noProof="0" dirty="0" smtClean="0">
                <a:ln>
                  <a:noFill/>
                </a:ln>
                <a:solidFill>
                  <a:srgbClr val="EA6B14"/>
                </a:solidFill>
                <a:effectLst/>
                <a:uLnTx/>
                <a:uFillTx/>
                <a:latin typeface="Calibri" pitchFamily="34" charset="0"/>
                <a:cs typeface="Calibri" pitchFamily="34" charset="0"/>
              </a:rPr>
              <a:t>plans</a:t>
            </a:r>
            <a:r>
              <a:rPr kumimoji="0" lang="en-US" sz="28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 that are able to survive in the real world…</a:t>
            </a:r>
          </a:p>
        </p:txBody>
      </p:sp>
      <p:sp>
        <p:nvSpPr>
          <p:cNvPr id="14" name="TextBox 13"/>
          <p:cNvSpPr txBox="1"/>
          <p:nvPr/>
        </p:nvSpPr>
        <p:spPr>
          <a:xfrm>
            <a:off x="584790" y="2749610"/>
            <a:ext cx="7878725" cy="1477328"/>
          </a:xfrm>
          <a:prstGeom prst="rect">
            <a:avLst/>
          </a:prstGeom>
          <a:solidFill>
            <a:srgbClr val="5B9BD5">
              <a:lumMod val="75000"/>
            </a:srgbClr>
          </a:solidFill>
          <a:ln w="12700" cap="flat" cmpd="sng" algn="ctr">
            <a:solidFill>
              <a:srgbClr val="ED7D31">
                <a:lumMod val="50000"/>
              </a:srgbClr>
            </a:solidFill>
            <a:prstDash val="solid"/>
            <a:miter lim="800000"/>
          </a:ln>
          <a:effectLst/>
        </p:spPr>
        <p:txBody>
          <a:bodyPr wrap="square" lIns="91440" tIns="91440" rIns="91440" bIns="9144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ysClr val="window" lastClr="FFFFFF"/>
                </a:solidFill>
                <a:effectLst/>
                <a:uLnTx/>
                <a:uFillTx/>
                <a:latin typeface="Calibri" pitchFamily="34" charset="0"/>
                <a:ea typeface="+mn-ea"/>
                <a:cs typeface="Calibri" pitchFamily="34" charset="0"/>
              </a:rPr>
              <a:t>“To design and execute clinical supply chains that deliver on-time to </a:t>
            </a:r>
            <a:r>
              <a:rPr kumimoji="0" lang="en-US" sz="2800" b="1" i="0" u="none" strike="noStrike" kern="0" cap="none" spc="0" normalizeH="0" baseline="0" noProof="0" dirty="0" smtClean="0">
                <a:ln>
                  <a:noFill/>
                </a:ln>
                <a:solidFill>
                  <a:srgbClr val="ED7D31">
                    <a:lumMod val="40000"/>
                    <a:lumOff val="60000"/>
                  </a:srgbClr>
                </a:solidFill>
                <a:effectLst/>
                <a:uLnTx/>
                <a:uFillTx/>
                <a:latin typeface="Calibri" pitchFamily="34" charset="0"/>
                <a:ea typeface="+mn-ea"/>
                <a:cs typeface="Calibri" pitchFamily="34" charset="0"/>
              </a:rPr>
              <a:t>patients</a:t>
            </a:r>
            <a:r>
              <a:rPr kumimoji="0" lang="en-US" sz="2800" b="0" i="0" u="none" strike="noStrike" kern="0" cap="none" spc="0" normalizeH="0" baseline="0" noProof="0" dirty="0" smtClean="0">
                <a:ln>
                  <a:noFill/>
                </a:ln>
                <a:solidFill>
                  <a:sysClr val="window" lastClr="FFFFFF"/>
                </a:solidFill>
                <a:effectLst/>
                <a:uLnTx/>
                <a:uFillTx/>
                <a:latin typeface="Calibri" pitchFamily="34" charset="0"/>
                <a:ea typeface="+mn-ea"/>
                <a:cs typeface="Calibri" pitchFamily="34" charset="0"/>
              </a:rPr>
              <a:t> while supporting the potential of the </a:t>
            </a:r>
            <a:r>
              <a:rPr kumimoji="0" lang="en-US" sz="2800" b="1" i="0" u="none" strike="noStrike" kern="0" cap="none" spc="0" normalizeH="0" baseline="0" noProof="0" dirty="0" smtClean="0">
                <a:ln>
                  <a:noFill/>
                </a:ln>
                <a:solidFill>
                  <a:srgbClr val="ED7D31">
                    <a:lumMod val="40000"/>
                    <a:lumOff val="60000"/>
                  </a:srgbClr>
                </a:solidFill>
                <a:effectLst/>
                <a:uLnTx/>
                <a:uFillTx/>
                <a:latin typeface="Calibri" pitchFamily="34" charset="0"/>
                <a:ea typeface="+mn-ea"/>
                <a:cs typeface="Calibri" pitchFamily="34" charset="0"/>
              </a:rPr>
              <a:t>R&amp;D</a:t>
            </a:r>
            <a:r>
              <a:rPr kumimoji="0" lang="en-US" sz="2800" b="0" i="0" u="none" strike="noStrike" kern="0" cap="none" spc="0" normalizeH="0" baseline="0" noProof="0" dirty="0" smtClean="0">
                <a:ln>
                  <a:noFill/>
                </a:ln>
                <a:solidFill>
                  <a:sysClr val="window" lastClr="FFFFFF"/>
                </a:solidFill>
                <a:effectLst/>
                <a:uLnTx/>
                <a:uFillTx/>
                <a:latin typeface="Calibri" pitchFamily="34" charset="0"/>
                <a:ea typeface="+mn-ea"/>
                <a:cs typeface="Calibri" pitchFamily="34" charset="0"/>
              </a:rPr>
              <a:t> pipeline.”</a:t>
            </a:r>
          </a:p>
        </p:txBody>
      </p:sp>
      <p:grpSp>
        <p:nvGrpSpPr>
          <p:cNvPr id="15" name="Group 14"/>
          <p:cNvGrpSpPr/>
          <p:nvPr/>
        </p:nvGrpSpPr>
        <p:grpSpPr>
          <a:xfrm>
            <a:off x="214772" y="148855"/>
            <a:ext cx="657100" cy="599677"/>
            <a:chOff x="2454821" y="178981"/>
            <a:chExt cx="1592756" cy="1592756"/>
          </a:xfrm>
          <a:solidFill>
            <a:srgbClr val="5B9BD5">
              <a:lumMod val="50000"/>
            </a:srgbClr>
          </a:solidFill>
        </p:grpSpPr>
        <p:sp>
          <p:nvSpPr>
            <p:cNvPr id="16" name=" 3"/>
            <p:cNvSpPr/>
            <p:nvPr/>
          </p:nvSpPr>
          <p:spPr>
            <a:xfrm rot="20700000">
              <a:off x="2454821" y="178981"/>
              <a:ext cx="1592756" cy="1592756"/>
            </a:xfrm>
            <a:prstGeom prst="gear6">
              <a:avLst/>
            </a:prstGeom>
            <a:solidFill>
              <a:srgbClr val="FF6600"/>
            </a:solidFill>
            <a:ln w="12700" cap="flat" cmpd="sng" algn="ctr">
              <a:solidFill>
                <a:srgbClr val="ED7D31">
                  <a:lumMod val="50000"/>
                </a:srgbClr>
              </a:solidFill>
              <a:prstDash val="solid"/>
              <a:miter lim="800000"/>
            </a:ln>
            <a:effectLst/>
          </p:spPr>
        </p:sp>
        <p:sp>
          <p:nvSpPr>
            <p:cNvPr id="17" name=" 4"/>
            <p:cNvSpPr/>
            <p:nvPr/>
          </p:nvSpPr>
          <p:spPr>
            <a:xfrm>
              <a:off x="2804160" y="528320"/>
              <a:ext cx="894079" cy="894079"/>
            </a:xfrm>
            <a:prstGeom prst="rect">
              <a:avLst/>
            </a:prstGeom>
            <a:noFill/>
            <a:ln>
              <a:noFill/>
            </a:ln>
            <a:effectLst/>
          </p:spPr>
          <p:txBody>
            <a:bodyPr spcFirstLastPara="0" vert="horz" wrap="square" lIns="60960" tIns="60960" rIns="60960" bIns="60960" numCol="1" spcCol="1270" anchor="ctr" anchorCtr="0">
              <a:noAutofit/>
            </a:bodyPr>
            <a:lstStyle/>
            <a:p>
              <a:pPr marL="0" marR="0" lvl="0" indent="0" algn="ctr" defTabSz="2133600" eaLnBrk="1" fontAlgn="auto" latinLnBrk="0" hangingPunct="1">
                <a:lnSpc>
                  <a:spcPct val="90000"/>
                </a:lnSpc>
                <a:spcBef>
                  <a:spcPct val="0"/>
                </a:spcBef>
                <a:spcAft>
                  <a:spcPct val="35000"/>
                </a:spcAft>
                <a:buClrTx/>
                <a:buSzTx/>
                <a:buFontTx/>
                <a:buNone/>
                <a:tabLst/>
                <a:defRPr/>
              </a:pPr>
              <a:r>
                <a:rPr kumimoji="0" lang="en-US" sz="2400" b="1" i="0" u="none" strike="noStrike" kern="1200" cap="none" spc="0" normalizeH="0" baseline="0" noProof="0" dirty="0" smtClean="0">
                  <a:ln>
                    <a:noFill/>
                  </a:ln>
                  <a:solidFill>
                    <a:sysClr val="window" lastClr="FFFFFF"/>
                  </a:solidFill>
                  <a:effectLst/>
                  <a:uLnTx/>
                  <a:uFillTx/>
                  <a:latin typeface="Calibri"/>
                  <a:ea typeface="+mn-ea"/>
                  <a:cs typeface="+mn-cs"/>
                </a:rPr>
                <a:t>1</a:t>
              </a:r>
              <a:endParaRPr kumimoji="0" lang="en-US" sz="2400" b="1" i="0" u="none" strike="noStrike" kern="1200" cap="none" spc="0" normalizeH="0" baseline="0" noProof="0" dirty="0">
                <a:ln>
                  <a:noFill/>
                </a:ln>
                <a:solidFill>
                  <a:sysClr val="window" lastClr="FFFFFF"/>
                </a:solidFill>
                <a:effectLst/>
                <a:uLnTx/>
                <a:uFillTx/>
                <a:latin typeface="Calibri"/>
                <a:ea typeface="+mn-ea"/>
                <a:cs typeface="+mn-cs"/>
              </a:endParaRPr>
            </a:p>
          </p:txBody>
        </p:sp>
      </p:grpSp>
      <p:sp>
        <p:nvSpPr>
          <p:cNvPr id="18" name="TextBox 17"/>
          <p:cNvSpPr txBox="1"/>
          <p:nvPr/>
        </p:nvSpPr>
        <p:spPr>
          <a:xfrm rot="16200000">
            <a:off x="8147413" y="5181600"/>
            <a:ext cx="1731564" cy="261610"/>
          </a:xfrm>
          <a:prstGeom prst="rect">
            <a:avLst/>
          </a:prstGeom>
          <a:noFill/>
        </p:spPr>
        <p:txBody>
          <a:bodyPr wrap="none" rtlCol="0">
            <a:spAutoFit/>
          </a:bodyPr>
          <a:lstStyle/>
          <a:p>
            <a:r>
              <a:rPr lang="en-US" sz="1100" b="1" dirty="0" smtClean="0">
                <a:solidFill>
                  <a:schemeClr val="accent2"/>
                </a:solidFill>
                <a:latin typeface="Calibri" pitchFamily="34" charset="0"/>
                <a:cs typeface="Calibri" pitchFamily="34" charset="0"/>
              </a:rPr>
              <a:t>Greg Hottell – March 2017</a:t>
            </a:r>
            <a:endParaRPr lang="en-US" sz="1100" b="1" dirty="0">
              <a:solidFill>
                <a:schemeClr val="accent2"/>
              </a:solidFill>
              <a:latin typeface="Calibri" pitchFamily="34" charset="0"/>
              <a:cs typeface="Calibri" pitchFamily="34" charset="0"/>
            </a:endParaRPr>
          </a:p>
        </p:txBody>
      </p:sp>
    </p:spTree>
    <p:extLst>
      <p:ext uri="{BB962C8B-B14F-4D97-AF65-F5344CB8AC3E}">
        <p14:creationId xmlns:p14="http://schemas.microsoft.com/office/powerpoint/2010/main" xmlns="" val="432545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5241850" y="3631665"/>
            <a:ext cx="3232297" cy="1823144"/>
          </a:xfrm>
          <a:prstGeom prst="rect">
            <a:avLst/>
          </a:prstGeom>
          <a:solidFill>
            <a:srgbClr val="5B9BD5"/>
          </a:solidFill>
          <a:ln>
            <a:solidFill>
              <a:srgbClr val="5B9BD5"/>
            </a:solidFill>
          </a:ln>
          <a:effectLst>
            <a:outerShdw blurRad="57150" dist="19050" dir="5400000" algn="ctr" rotWithShape="0">
              <a:srgbClr val="000000">
                <a:alpha val="63000"/>
              </a:srgbClr>
            </a:outerShdw>
          </a:effectLst>
        </p:spPr>
        <p:txBody>
          <a:bodyPr wrap="square" lIns="91440" tIns="91440" rIns="91440" bIns="91440"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 lastClr="FFFFFF"/>
                </a:solidFill>
                <a:effectLst/>
                <a:uLnTx/>
                <a:uFillTx/>
                <a:latin typeface="Calibri" pitchFamily="34" charset="0"/>
                <a:ea typeface="+mn-ea"/>
                <a:cs typeface="Calibri" pitchFamily="34" charset="0"/>
              </a:rPr>
              <a:t>Cost pressures continue to mount for many Pharma companies dealing with declining revenues due to patent losses for blockbuster medicines. </a:t>
            </a:r>
          </a:p>
        </p:txBody>
      </p:sp>
      <p:sp>
        <p:nvSpPr>
          <p:cNvPr id="18" name="Title 1"/>
          <p:cNvSpPr txBox="1">
            <a:spLocks/>
          </p:cNvSpPr>
          <p:nvPr/>
        </p:nvSpPr>
        <p:spPr>
          <a:xfrm>
            <a:off x="395536" y="246063"/>
            <a:ext cx="8429487" cy="430887"/>
          </a:xfrm>
          <a:prstGeom prst="rect">
            <a:avLst/>
          </a:prstGeom>
          <a:no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rgbClr val="EA6B14"/>
                </a:solidFill>
                <a:effectLst/>
                <a:uLnTx/>
                <a:uFillTx/>
                <a:latin typeface="Calibri" pitchFamily="34" charset="0"/>
                <a:ea typeface="+mj-ea"/>
                <a:cs typeface="Calibri" pitchFamily="34" charset="0"/>
              </a:rPr>
              <a:t>1.  Clinical Supplies – Getting Back to the Basics (cont.)</a:t>
            </a:r>
            <a:endParaRPr kumimoji="0" lang="en-US" sz="2800" b="1" i="0" u="none" strike="noStrike" kern="1200" cap="none" spc="0" normalizeH="0" baseline="0" noProof="0" dirty="0">
              <a:ln>
                <a:noFill/>
              </a:ln>
              <a:solidFill>
                <a:srgbClr val="EA6B14"/>
              </a:solidFill>
              <a:effectLst/>
              <a:uLnTx/>
              <a:uFillTx/>
              <a:latin typeface="Calibri" pitchFamily="34" charset="0"/>
              <a:ea typeface="+mj-ea"/>
              <a:cs typeface="Calibri" pitchFamily="34" charset="0"/>
            </a:endParaRPr>
          </a:p>
        </p:txBody>
      </p:sp>
      <p:sp>
        <p:nvSpPr>
          <p:cNvPr id="19" name="Text Placeholder 4"/>
          <p:cNvSpPr>
            <a:spLocks noGrp="1"/>
          </p:cNvSpPr>
          <p:nvPr>
            <p:ph type="body" sz="quarter" idx="13"/>
          </p:nvPr>
        </p:nvSpPr>
        <p:spPr>
          <a:xfrm>
            <a:off x="392907" y="704784"/>
            <a:ext cx="7419454" cy="417287"/>
          </a:xfrm>
          <a:noFill/>
        </p:spPr>
        <p:txBody>
          <a:bodyPr>
            <a:normAutofit/>
          </a:bodyPr>
          <a:lstStyle/>
          <a:p>
            <a:pPr>
              <a:lnSpc>
                <a:spcPct val="100000"/>
              </a:lnSpc>
            </a:pPr>
            <a:r>
              <a:rPr lang="en-US" sz="2400" b="0" dirty="0" smtClean="0">
                <a:solidFill>
                  <a:schemeClr val="tx2"/>
                </a:solidFill>
                <a:latin typeface="Calibri" pitchFamily="34" charset="0"/>
                <a:cs typeface="Calibri" pitchFamily="34" charset="0"/>
              </a:rPr>
              <a:t>The reality of clinical supplies management</a:t>
            </a:r>
            <a:endParaRPr lang="en-US" sz="2400" b="0" dirty="0">
              <a:solidFill>
                <a:schemeClr val="tx2"/>
              </a:solidFill>
              <a:latin typeface="Calibri" pitchFamily="34" charset="0"/>
              <a:cs typeface="Calibri" pitchFamily="34" charset="0"/>
            </a:endParaRPr>
          </a:p>
        </p:txBody>
      </p:sp>
      <p:sp>
        <p:nvSpPr>
          <p:cNvPr id="20" name="TextBox 19"/>
          <p:cNvSpPr txBox="1"/>
          <p:nvPr/>
        </p:nvSpPr>
        <p:spPr>
          <a:xfrm>
            <a:off x="485775" y="1299845"/>
            <a:ext cx="7734299" cy="866775"/>
          </a:xfrm>
          <a:prstGeom prst="rect">
            <a:avLst/>
          </a:prstGeom>
          <a:noFill/>
        </p:spPr>
        <p:txBody>
          <a:bodyPr wrap="square" lIns="0" tIns="0" rIns="0" bIns="0"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In our business, pressure comes from </a:t>
            </a:r>
            <a:r>
              <a:rPr kumimoji="0" lang="en-US" sz="2800" b="1" i="0" u="none" strike="noStrike" kern="0" cap="none" spc="0" normalizeH="0" baseline="0" noProof="0" dirty="0" smtClean="0">
                <a:ln>
                  <a:noFill/>
                </a:ln>
                <a:solidFill>
                  <a:srgbClr val="EA6B14"/>
                </a:solidFill>
                <a:effectLst/>
                <a:uLnTx/>
                <a:uFillTx/>
                <a:latin typeface="Calibri" pitchFamily="34" charset="0"/>
                <a:cs typeface="Calibri" pitchFamily="34" charset="0"/>
              </a:rPr>
              <a:t>uncertainty</a:t>
            </a:r>
            <a:r>
              <a:rPr kumimoji="0" lang="en-US" sz="2800" b="1" i="0" u="none" strike="noStrike" kern="0" cap="none" spc="0" normalizeH="0" baseline="0" noProof="0" dirty="0" smtClean="0">
                <a:ln>
                  <a:noFill/>
                </a:ln>
                <a:solidFill>
                  <a:srgbClr val="ED7D31"/>
                </a:solidFill>
                <a:effectLst/>
                <a:uLnTx/>
                <a:uFillTx/>
                <a:latin typeface="Calibri" pitchFamily="34" charset="0"/>
                <a:cs typeface="Calibri" pitchFamily="34" charset="0"/>
              </a:rPr>
              <a:t> </a:t>
            </a:r>
            <a:r>
              <a:rPr kumimoji="0" lang="en-US" sz="28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and the need to serve </a:t>
            </a:r>
            <a:r>
              <a:rPr kumimoji="0" lang="en-US" sz="2800" b="1" i="0" u="none" strike="noStrike" kern="0" cap="none" spc="0" normalizeH="0" baseline="0" noProof="0" dirty="0" smtClean="0">
                <a:ln>
                  <a:noFill/>
                </a:ln>
                <a:solidFill>
                  <a:srgbClr val="EA6B14"/>
                </a:solidFill>
                <a:effectLst/>
                <a:uLnTx/>
                <a:uFillTx/>
                <a:latin typeface="Calibri" pitchFamily="34" charset="0"/>
                <a:cs typeface="Calibri" pitchFamily="34" charset="0"/>
              </a:rPr>
              <a:t>2 masters</a:t>
            </a:r>
            <a:r>
              <a:rPr kumimoji="0" lang="en-US" sz="28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a:t>
            </a:r>
          </a:p>
        </p:txBody>
      </p:sp>
      <p:pic>
        <p:nvPicPr>
          <p:cNvPr id="21" name="Picture 2"/>
          <p:cNvPicPr>
            <a:picLocks noChangeAspect="1" noChangeArrowheads="1"/>
          </p:cNvPicPr>
          <p:nvPr/>
        </p:nvPicPr>
        <p:blipFill>
          <a:blip r:embed="rId2" cstate="print"/>
          <a:srcRect/>
          <a:stretch>
            <a:fillRect/>
          </a:stretch>
        </p:blipFill>
        <p:spPr bwMode="auto">
          <a:xfrm>
            <a:off x="58436" y="3631665"/>
            <a:ext cx="4896336" cy="2181380"/>
          </a:xfrm>
          <a:prstGeom prst="rect">
            <a:avLst/>
          </a:prstGeom>
          <a:noFill/>
          <a:ln w="9525">
            <a:noFill/>
            <a:miter lim="800000"/>
            <a:headEnd/>
            <a:tailEnd/>
          </a:ln>
        </p:spPr>
      </p:pic>
      <p:sp>
        <p:nvSpPr>
          <p:cNvPr id="22" name="Right Arrow 21"/>
          <p:cNvSpPr/>
          <p:nvPr/>
        </p:nvSpPr>
        <p:spPr>
          <a:xfrm>
            <a:off x="2352163" y="2280726"/>
            <a:ext cx="1805050" cy="1509824"/>
          </a:xfrm>
          <a:prstGeom prst="rightArrow">
            <a:avLst/>
          </a:prstGeom>
          <a:solidFill>
            <a:sysClr val="window" lastClr="FFFFFF">
              <a:lumMod val="85000"/>
            </a:sysClr>
          </a:solidFill>
          <a:ln w="635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ysClr val="windowText" lastClr="000000">
                  <a:lumMod val="75000"/>
                </a:sysClr>
              </a:solidFill>
              <a:effectLst/>
              <a:uLnTx/>
              <a:uFillTx/>
              <a:latin typeface="Calibri" pitchFamily="34" charset="0"/>
              <a:ea typeface="+mn-ea"/>
              <a:cs typeface="Calibri" pitchFamily="34" charset="0"/>
            </a:endParaRPr>
          </a:p>
        </p:txBody>
      </p:sp>
      <p:sp>
        <p:nvSpPr>
          <p:cNvPr id="23" name="Right Arrow 22"/>
          <p:cNvSpPr/>
          <p:nvPr/>
        </p:nvSpPr>
        <p:spPr>
          <a:xfrm flipH="1">
            <a:off x="4903377" y="2280726"/>
            <a:ext cx="1805050" cy="1509824"/>
          </a:xfrm>
          <a:prstGeom prst="rightArrow">
            <a:avLst/>
          </a:prstGeom>
          <a:solidFill>
            <a:sysClr val="window" lastClr="FFFFFF">
              <a:lumMod val="85000"/>
            </a:sysClr>
          </a:soli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5B9BD5"/>
              </a:solidFill>
              <a:effectLst/>
              <a:uLnTx/>
              <a:uFillTx/>
              <a:latin typeface="Calibri" pitchFamily="34" charset="0"/>
              <a:ea typeface="+mn-ea"/>
              <a:cs typeface="Calibri" pitchFamily="34" charset="0"/>
            </a:endParaRPr>
          </a:p>
        </p:txBody>
      </p:sp>
      <p:sp>
        <p:nvSpPr>
          <p:cNvPr id="24" name="TextBox 23"/>
          <p:cNvSpPr txBox="1"/>
          <p:nvPr/>
        </p:nvSpPr>
        <p:spPr>
          <a:xfrm rot="18797721">
            <a:off x="3570853" y="2743679"/>
            <a:ext cx="1938005" cy="583919"/>
          </a:xfrm>
          <a:prstGeom prst="rect">
            <a:avLst/>
          </a:prstGeom>
          <a:noFill/>
        </p:spPr>
        <p:txBody>
          <a:bodyPr wrap="none" lIns="0" tIns="0" rIns="0" bIns="0" rtlCol="0">
            <a:noAutofit/>
          </a:bodyPr>
          <a:lstStyle/>
          <a:p>
            <a:r>
              <a:rPr lang="en-US" sz="4400" b="1" dirty="0" smtClean="0">
                <a:solidFill>
                  <a:srgbClr val="000000"/>
                </a:solidFill>
                <a:latin typeface="Chiller" pitchFamily="82" charset="0"/>
              </a:rPr>
              <a:t>PRESSURE!</a:t>
            </a:r>
          </a:p>
        </p:txBody>
      </p:sp>
      <p:sp>
        <p:nvSpPr>
          <p:cNvPr id="25" name="TextBox 24"/>
          <p:cNvSpPr txBox="1"/>
          <p:nvPr/>
        </p:nvSpPr>
        <p:spPr>
          <a:xfrm>
            <a:off x="2551826" y="2876150"/>
            <a:ext cx="1137684" cy="318977"/>
          </a:xfrm>
          <a:prstGeom prst="rect">
            <a:avLst/>
          </a:prstGeom>
          <a:noFill/>
        </p:spPr>
        <p:txBody>
          <a:bodyPr wrap="none" lIns="0" tIns="0" rIns="0" bIns="0" rtlCol="0">
            <a:noAutofit/>
          </a:bodyPr>
          <a:lstStyle/>
          <a:p>
            <a:pPr algn="ctr"/>
            <a:r>
              <a:rPr lang="en-US" sz="2400" b="1" dirty="0" smtClean="0">
                <a:solidFill>
                  <a:srgbClr val="C00000"/>
                </a:solidFill>
                <a:latin typeface="Calibri" pitchFamily="34" charset="0"/>
                <a:cs typeface="Calibri" pitchFamily="34" charset="0"/>
              </a:rPr>
              <a:t>DEMAND</a:t>
            </a:r>
          </a:p>
        </p:txBody>
      </p:sp>
      <p:sp>
        <p:nvSpPr>
          <p:cNvPr id="26" name="TextBox 25"/>
          <p:cNvSpPr txBox="1"/>
          <p:nvPr/>
        </p:nvSpPr>
        <p:spPr>
          <a:xfrm>
            <a:off x="5319835" y="2876150"/>
            <a:ext cx="1304261" cy="318977"/>
          </a:xfrm>
          <a:prstGeom prst="rect">
            <a:avLst/>
          </a:prstGeom>
          <a:noFill/>
        </p:spPr>
        <p:txBody>
          <a:bodyPr wrap="none" lIns="0" tIns="0" rIns="0" bIns="0"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5B9BD5"/>
                </a:solidFill>
                <a:effectLst/>
                <a:uLnTx/>
                <a:uFillTx/>
                <a:latin typeface="Calibri" pitchFamily="34" charset="0"/>
                <a:cs typeface="Calibri" pitchFamily="34" charset="0"/>
              </a:rPr>
              <a:t>SUPPLY</a:t>
            </a:r>
          </a:p>
        </p:txBody>
      </p:sp>
      <p:sp>
        <p:nvSpPr>
          <p:cNvPr id="27" name="TextBox 26"/>
          <p:cNvSpPr txBox="1"/>
          <p:nvPr/>
        </p:nvSpPr>
        <p:spPr>
          <a:xfrm>
            <a:off x="6858012" y="2727294"/>
            <a:ext cx="1828800" cy="616689"/>
          </a:xfrm>
          <a:prstGeom prst="rect">
            <a:avLst/>
          </a:prstGeom>
          <a:noFill/>
        </p:spPr>
        <p:txBody>
          <a:bodyPr wrap="square" lIns="0" tIns="0" rIns="0" bIns="0"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rgbClr val="5B9BD5"/>
                </a:solidFill>
                <a:effectLst/>
                <a:uLnTx/>
                <a:uFillTx/>
                <a:latin typeface="Calibri" pitchFamily="34" charset="0"/>
                <a:cs typeface="Calibri" pitchFamily="34" charset="0"/>
              </a:rPr>
              <a:t>At minimal cost / least waste</a:t>
            </a:r>
          </a:p>
        </p:txBody>
      </p:sp>
      <p:sp>
        <p:nvSpPr>
          <p:cNvPr id="28" name="TextBox 27"/>
          <p:cNvSpPr txBox="1"/>
          <p:nvPr/>
        </p:nvSpPr>
        <p:spPr>
          <a:xfrm>
            <a:off x="949855" y="2727294"/>
            <a:ext cx="1233376" cy="616689"/>
          </a:xfrm>
          <a:prstGeom prst="rect">
            <a:avLst/>
          </a:prstGeom>
          <a:noFill/>
        </p:spPr>
        <p:txBody>
          <a:bodyPr wrap="square" lIns="0" tIns="0" rIns="0" bIns="0" rtlCol="0">
            <a:noAutofit/>
          </a:bodyPr>
          <a:lstStyle/>
          <a:p>
            <a:pPr algn="ctr"/>
            <a:r>
              <a:rPr lang="en-US" sz="2000" b="1" dirty="0" smtClean="0">
                <a:solidFill>
                  <a:srgbClr val="C00000"/>
                </a:solidFill>
                <a:latin typeface="Calibri" pitchFamily="34" charset="0"/>
                <a:cs typeface="Calibri" pitchFamily="34" charset="0"/>
              </a:rPr>
              <a:t>On-time, Every time</a:t>
            </a:r>
          </a:p>
        </p:txBody>
      </p:sp>
      <p:grpSp>
        <p:nvGrpSpPr>
          <p:cNvPr id="29" name="Group 28"/>
          <p:cNvGrpSpPr/>
          <p:nvPr/>
        </p:nvGrpSpPr>
        <p:grpSpPr>
          <a:xfrm>
            <a:off x="214772" y="148855"/>
            <a:ext cx="657100" cy="599677"/>
            <a:chOff x="2454821" y="178981"/>
            <a:chExt cx="1592756" cy="1592756"/>
          </a:xfrm>
          <a:solidFill>
            <a:srgbClr val="5B9BD5">
              <a:lumMod val="50000"/>
            </a:srgbClr>
          </a:solidFill>
        </p:grpSpPr>
        <p:sp>
          <p:nvSpPr>
            <p:cNvPr id="30" name=" 3"/>
            <p:cNvSpPr/>
            <p:nvPr/>
          </p:nvSpPr>
          <p:spPr>
            <a:xfrm rot="20700000">
              <a:off x="2454821" y="178981"/>
              <a:ext cx="1592756" cy="1592756"/>
            </a:xfrm>
            <a:prstGeom prst="gear6">
              <a:avLst/>
            </a:prstGeom>
            <a:solidFill>
              <a:srgbClr val="FF6600"/>
            </a:solidFill>
            <a:ln w="12700" cap="flat" cmpd="sng" algn="ctr">
              <a:solidFill>
                <a:srgbClr val="ED7D31">
                  <a:lumMod val="50000"/>
                </a:srgbClr>
              </a:solidFill>
              <a:prstDash val="solid"/>
              <a:miter lim="800000"/>
            </a:ln>
            <a:effectLst/>
          </p:spPr>
        </p:sp>
        <p:sp>
          <p:nvSpPr>
            <p:cNvPr id="31" name=" 4"/>
            <p:cNvSpPr/>
            <p:nvPr/>
          </p:nvSpPr>
          <p:spPr>
            <a:xfrm>
              <a:off x="2804160" y="528320"/>
              <a:ext cx="894079" cy="894079"/>
            </a:xfrm>
            <a:prstGeom prst="rect">
              <a:avLst/>
            </a:prstGeom>
            <a:noFill/>
            <a:ln>
              <a:noFill/>
            </a:ln>
            <a:effectLst/>
          </p:spPr>
          <p:txBody>
            <a:bodyPr spcFirstLastPara="0" vert="horz" wrap="square" lIns="60960" tIns="60960" rIns="60960" bIns="60960" numCol="1" spcCol="1270" anchor="ctr" anchorCtr="0">
              <a:noAutofit/>
            </a:bodyPr>
            <a:lstStyle/>
            <a:p>
              <a:pPr marL="0" marR="0" lvl="0" indent="0" algn="ctr" defTabSz="2133600" eaLnBrk="1" fontAlgn="auto" latinLnBrk="0" hangingPunct="1">
                <a:lnSpc>
                  <a:spcPct val="90000"/>
                </a:lnSpc>
                <a:spcBef>
                  <a:spcPct val="0"/>
                </a:spcBef>
                <a:spcAft>
                  <a:spcPct val="35000"/>
                </a:spcAft>
                <a:buClrTx/>
                <a:buSzTx/>
                <a:buFontTx/>
                <a:buNone/>
                <a:tabLst/>
                <a:defRPr/>
              </a:pPr>
              <a:r>
                <a:rPr kumimoji="0" lang="en-US" sz="2400" b="1" i="0" u="none" strike="noStrike" kern="1200" cap="none" spc="0" normalizeH="0" baseline="0" noProof="0" dirty="0" smtClean="0">
                  <a:ln>
                    <a:noFill/>
                  </a:ln>
                  <a:solidFill>
                    <a:sysClr val="window" lastClr="FFFFFF"/>
                  </a:solidFill>
                  <a:effectLst/>
                  <a:uLnTx/>
                  <a:uFillTx/>
                  <a:latin typeface="Calibri"/>
                  <a:ea typeface="+mn-ea"/>
                  <a:cs typeface="+mn-cs"/>
                </a:rPr>
                <a:t>1</a:t>
              </a:r>
              <a:endParaRPr kumimoji="0" lang="en-US" sz="2400" b="1" i="0" u="none" strike="noStrike" kern="1200" cap="none" spc="0" normalizeH="0" baseline="0" noProof="0" dirty="0">
                <a:ln>
                  <a:noFill/>
                </a:ln>
                <a:solidFill>
                  <a:sysClr val="window" lastClr="FFFFFF"/>
                </a:solidFill>
                <a:effectLst/>
                <a:uLnTx/>
                <a:uFillTx/>
                <a:latin typeface="Calibri"/>
                <a:ea typeface="+mn-ea"/>
                <a:cs typeface="+mn-cs"/>
              </a:endParaRPr>
            </a:p>
          </p:txBody>
        </p:sp>
      </p:grpSp>
      <p:sp>
        <p:nvSpPr>
          <p:cNvPr id="32" name="TextBox 31"/>
          <p:cNvSpPr txBox="1"/>
          <p:nvPr/>
        </p:nvSpPr>
        <p:spPr>
          <a:xfrm rot="16200000">
            <a:off x="8147413" y="5181600"/>
            <a:ext cx="1731564" cy="261610"/>
          </a:xfrm>
          <a:prstGeom prst="rect">
            <a:avLst/>
          </a:prstGeom>
          <a:noFill/>
        </p:spPr>
        <p:txBody>
          <a:bodyPr wrap="none" rtlCol="0">
            <a:spAutoFit/>
          </a:bodyPr>
          <a:lstStyle/>
          <a:p>
            <a:r>
              <a:rPr lang="en-US" sz="1100" b="1" dirty="0" smtClean="0">
                <a:solidFill>
                  <a:schemeClr val="accent2"/>
                </a:solidFill>
                <a:latin typeface="Calibri" pitchFamily="34" charset="0"/>
                <a:cs typeface="Calibri" pitchFamily="34" charset="0"/>
              </a:rPr>
              <a:t>Greg Hottell – March 2017</a:t>
            </a:r>
            <a:endParaRPr lang="en-US" sz="1100" b="1" dirty="0">
              <a:solidFill>
                <a:schemeClr val="accent2"/>
              </a:solidFill>
              <a:latin typeface="Calibri" pitchFamily="34" charset="0"/>
              <a:cs typeface="Calibri" pitchFamily="34" charset="0"/>
            </a:endParaRPr>
          </a:p>
        </p:txBody>
      </p:sp>
    </p:spTree>
    <p:extLst>
      <p:ext uri="{BB962C8B-B14F-4D97-AF65-F5344CB8AC3E}">
        <p14:creationId xmlns:p14="http://schemas.microsoft.com/office/powerpoint/2010/main" xmlns="" val="432545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95536" y="246063"/>
            <a:ext cx="8333794" cy="430887"/>
          </a:xfrm>
          <a:prstGeom prst="rect">
            <a:avLst/>
          </a:prstGeom>
          <a:no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rgbClr val="EA6B14"/>
                </a:solidFill>
                <a:effectLst/>
                <a:uLnTx/>
                <a:uFillTx/>
                <a:latin typeface="Calibri" pitchFamily="34" charset="0"/>
                <a:ea typeface="+mj-ea"/>
                <a:cs typeface="Calibri" pitchFamily="34" charset="0"/>
              </a:rPr>
              <a:t>1.  Clinical Supplies – Getting Back to the Basics (cont.)</a:t>
            </a:r>
            <a:endParaRPr kumimoji="0" lang="en-US" sz="2800" b="1" i="0" u="none" strike="noStrike" kern="1200" cap="none" spc="0" normalizeH="0" baseline="0" noProof="0" dirty="0">
              <a:ln>
                <a:noFill/>
              </a:ln>
              <a:solidFill>
                <a:srgbClr val="EA6B14"/>
              </a:solidFill>
              <a:effectLst/>
              <a:uLnTx/>
              <a:uFillTx/>
              <a:latin typeface="Calibri" pitchFamily="34" charset="0"/>
              <a:ea typeface="+mj-ea"/>
              <a:cs typeface="Calibri" pitchFamily="34" charset="0"/>
            </a:endParaRPr>
          </a:p>
        </p:txBody>
      </p:sp>
      <p:sp>
        <p:nvSpPr>
          <p:cNvPr id="12" name="Text Placeholder 4"/>
          <p:cNvSpPr>
            <a:spLocks noGrp="1"/>
          </p:cNvSpPr>
          <p:nvPr>
            <p:ph type="body" sz="quarter" idx="13"/>
          </p:nvPr>
        </p:nvSpPr>
        <p:spPr>
          <a:xfrm>
            <a:off x="392907" y="704784"/>
            <a:ext cx="7419454" cy="417287"/>
          </a:xfrm>
          <a:noFill/>
        </p:spPr>
        <p:txBody>
          <a:bodyPr>
            <a:normAutofit/>
          </a:bodyPr>
          <a:lstStyle/>
          <a:p>
            <a:pPr>
              <a:lnSpc>
                <a:spcPct val="100000"/>
              </a:lnSpc>
            </a:pPr>
            <a:r>
              <a:rPr lang="en-US" sz="2400" b="0" dirty="0" smtClean="0">
                <a:solidFill>
                  <a:schemeClr val="tx2"/>
                </a:solidFill>
                <a:latin typeface="Calibri" pitchFamily="34" charset="0"/>
                <a:cs typeface="Calibri" pitchFamily="34" charset="0"/>
              </a:rPr>
              <a:t>Building a framework for a consistent tool kit</a:t>
            </a:r>
            <a:endParaRPr lang="en-US" sz="2400" b="0" dirty="0">
              <a:solidFill>
                <a:schemeClr val="tx2"/>
              </a:solidFill>
              <a:latin typeface="Calibri" pitchFamily="34" charset="0"/>
              <a:cs typeface="Calibri" pitchFamily="34" charset="0"/>
            </a:endParaRPr>
          </a:p>
        </p:txBody>
      </p:sp>
      <p:sp>
        <p:nvSpPr>
          <p:cNvPr id="13" name="Text Placeholder 8"/>
          <p:cNvSpPr>
            <a:spLocks noGrp="1"/>
          </p:cNvSpPr>
          <p:nvPr>
            <p:ph idx="1"/>
          </p:nvPr>
        </p:nvSpPr>
        <p:spPr>
          <a:xfrm>
            <a:off x="395536" y="1457325"/>
            <a:ext cx="8352928" cy="4146033"/>
          </a:xfrm>
          <a:noFill/>
        </p:spPr>
        <p:txBody>
          <a:bodyPr>
            <a:normAutofit/>
          </a:bodyPr>
          <a:lstStyle/>
          <a:p>
            <a:pPr marL="396875" indent="-396875">
              <a:spcBef>
                <a:spcPts val="1800"/>
              </a:spcBef>
              <a:buClr>
                <a:srgbClr val="ED7D31"/>
              </a:buClr>
              <a:buFont typeface="+mj-lt"/>
              <a:buAutoNum type="arabicPeriod"/>
            </a:pPr>
            <a:r>
              <a:rPr lang="en-US" sz="2400" dirty="0" smtClean="0">
                <a:latin typeface="Calibri" pitchFamily="34" charset="0"/>
                <a:cs typeface="Calibri" pitchFamily="34" charset="0"/>
              </a:rPr>
              <a:t>One global organization (vs. regional model)</a:t>
            </a:r>
          </a:p>
          <a:p>
            <a:pPr marL="396875" indent="-396875">
              <a:spcBef>
                <a:spcPts val="1800"/>
              </a:spcBef>
              <a:buClr>
                <a:srgbClr val="ED7D31"/>
              </a:buClr>
              <a:buFont typeface="+mj-lt"/>
              <a:buAutoNum type="arabicPeriod"/>
            </a:pPr>
            <a:r>
              <a:rPr lang="en-US" sz="2400" dirty="0" smtClean="0">
                <a:latin typeface="Calibri" pitchFamily="34" charset="0"/>
                <a:cs typeface="Calibri" pitchFamily="34" charset="0"/>
              </a:rPr>
              <a:t>Clear mission and sense of purpose</a:t>
            </a:r>
          </a:p>
          <a:p>
            <a:pPr marL="396875" indent="-396875">
              <a:spcBef>
                <a:spcPts val="1800"/>
              </a:spcBef>
              <a:buClr>
                <a:srgbClr val="ED7D31"/>
              </a:buClr>
              <a:buFont typeface="+mj-lt"/>
              <a:buAutoNum type="arabicPeriod"/>
            </a:pPr>
            <a:r>
              <a:rPr lang="en-US" sz="2400" dirty="0" smtClean="0">
                <a:latin typeface="Calibri" pitchFamily="34" charset="0"/>
                <a:cs typeface="Calibri" pitchFamily="34" charset="0"/>
              </a:rPr>
              <a:t>Core skills reinforced:</a:t>
            </a:r>
          </a:p>
          <a:p>
            <a:pPr marL="854075" lvl="1" indent="-396875">
              <a:spcBef>
                <a:spcPts val="1200"/>
              </a:spcBef>
              <a:buClr>
                <a:schemeClr val="accent2"/>
              </a:buClr>
            </a:pPr>
            <a:r>
              <a:rPr lang="en-US" sz="2000" dirty="0" smtClean="0">
                <a:latin typeface="Calibri" pitchFamily="34" charset="0"/>
                <a:cs typeface="Calibri" pitchFamily="34" charset="0"/>
              </a:rPr>
              <a:t>Defining and documenting key assumptions</a:t>
            </a:r>
          </a:p>
          <a:p>
            <a:pPr marL="854075" lvl="1" indent="-396875">
              <a:spcBef>
                <a:spcPts val="1200"/>
              </a:spcBef>
              <a:buClr>
                <a:schemeClr val="accent2"/>
              </a:buClr>
            </a:pPr>
            <a:r>
              <a:rPr lang="en-US" sz="2000" dirty="0" smtClean="0">
                <a:latin typeface="Calibri" pitchFamily="34" charset="0"/>
                <a:cs typeface="Calibri" pitchFamily="34" charset="0"/>
              </a:rPr>
              <a:t>Demand modeling &amp; demand planning</a:t>
            </a:r>
          </a:p>
          <a:p>
            <a:pPr marL="854075" lvl="1" indent="-396875">
              <a:spcBef>
                <a:spcPts val="1200"/>
              </a:spcBef>
              <a:buClr>
                <a:schemeClr val="accent2"/>
              </a:buClr>
            </a:pPr>
            <a:r>
              <a:rPr lang="en-US" sz="2000" dirty="0" smtClean="0">
                <a:latin typeface="Calibri" pitchFamily="34" charset="0"/>
                <a:cs typeface="Calibri" pitchFamily="34" charset="0"/>
              </a:rPr>
              <a:t>Aligning on deliverables and due dates</a:t>
            </a:r>
          </a:p>
          <a:p>
            <a:pPr marL="854075" lvl="1" indent="-396875">
              <a:spcBef>
                <a:spcPts val="1200"/>
              </a:spcBef>
              <a:buClr>
                <a:schemeClr val="accent2"/>
              </a:buClr>
            </a:pPr>
            <a:r>
              <a:rPr lang="en-US" sz="2000" dirty="0" smtClean="0">
                <a:latin typeface="Calibri" pitchFamily="34" charset="0"/>
                <a:cs typeface="Calibri" pitchFamily="34" charset="0"/>
              </a:rPr>
              <a:t>Supply planning &amp; inventory management</a:t>
            </a:r>
          </a:p>
          <a:p>
            <a:pPr marL="396875" indent="-396875">
              <a:spcBef>
                <a:spcPts val="1800"/>
              </a:spcBef>
              <a:buClr>
                <a:srgbClr val="ED7D31"/>
              </a:buClr>
              <a:buFont typeface="+mj-lt"/>
              <a:buAutoNum type="arabicPeriod"/>
            </a:pPr>
            <a:r>
              <a:rPr lang="en-US" sz="2400" dirty="0" smtClean="0">
                <a:latin typeface="Calibri" pitchFamily="34" charset="0"/>
                <a:cs typeface="Calibri" pitchFamily="34" charset="0"/>
              </a:rPr>
              <a:t>Risk Planning &amp; Risk logs</a:t>
            </a:r>
          </a:p>
        </p:txBody>
      </p:sp>
      <p:pic>
        <p:nvPicPr>
          <p:cNvPr id="14" name="Picture 2"/>
          <p:cNvPicPr>
            <a:picLocks noChangeAspect="1" noChangeArrowheads="1"/>
          </p:cNvPicPr>
          <p:nvPr/>
        </p:nvPicPr>
        <p:blipFill>
          <a:blip r:embed="rId2" cstate="print"/>
          <a:srcRect/>
          <a:stretch>
            <a:fillRect/>
          </a:stretch>
        </p:blipFill>
        <p:spPr bwMode="auto">
          <a:xfrm>
            <a:off x="6188149" y="2965180"/>
            <a:ext cx="2706651" cy="2010874"/>
          </a:xfrm>
          <a:prstGeom prst="rect">
            <a:avLst/>
          </a:prstGeom>
          <a:noFill/>
          <a:ln w="28575">
            <a:solidFill>
              <a:srgbClr val="5B9BD5"/>
            </a:solidFill>
            <a:miter lim="800000"/>
            <a:headEnd/>
            <a:tailEnd/>
          </a:ln>
        </p:spPr>
      </p:pic>
      <p:sp>
        <p:nvSpPr>
          <p:cNvPr id="15" name="TextBox 14"/>
          <p:cNvSpPr txBox="1"/>
          <p:nvPr/>
        </p:nvSpPr>
        <p:spPr>
          <a:xfrm>
            <a:off x="6145607" y="2679417"/>
            <a:ext cx="2490041"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5B9BD5"/>
                </a:solidFill>
                <a:effectLst/>
                <a:uLnTx/>
                <a:uFillTx/>
              </a:rPr>
              <a:t>vs. ‘Brute Force’ Approach:</a:t>
            </a:r>
            <a:endParaRPr kumimoji="0" lang="en-US" sz="1600" b="1" i="0" u="none" strike="noStrike" kern="0" cap="none" spc="0" normalizeH="0" baseline="0" noProof="0" dirty="0">
              <a:ln>
                <a:noFill/>
              </a:ln>
              <a:solidFill>
                <a:srgbClr val="5B9BD5"/>
              </a:solidFill>
              <a:effectLst/>
              <a:uLnTx/>
              <a:uFillTx/>
            </a:endParaRPr>
          </a:p>
        </p:txBody>
      </p:sp>
      <p:pic>
        <p:nvPicPr>
          <p:cNvPr id="16" name="Picture 7" descr="C:\Users\gh585948\AppData\Local\Microsoft\Windows\Temporary Internet Files\Content.IE5\P222WK3T\firefight01[1].png"/>
          <p:cNvPicPr>
            <a:picLocks noChangeAspect="1" noChangeArrowheads="1"/>
          </p:cNvPicPr>
          <p:nvPr/>
        </p:nvPicPr>
        <p:blipFill>
          <a:blip r:embed="rId3" cstate="print"/>
          <a:srcRect/>
          <a:stretch>
            <a:fillRect/>
          </a:stretch>
        </p:blipFill>
        <p:spPr bwMode="auto">
          <a:xfrm>
            <a:off x="7886050" y="4001521"/>
            <a:ext cx="1034666" cy="1034666"/>
          </a:xfrm>
          <a:prstGeom prst="rect">
            <a:avLst/>
          </a:prstGeom>
          <a:noFill/>
        </p:spPr>
      </p:pic>
      <p:grpSp>
        <p:nvGrpSpPr>
          <p:cNvPr id="17" name="Group 16"/>
          <p:cNvGrpSpPr/>
          <p:nvPr/>
        </p:nvGrpSpPr>
        <p:grpSpPr>
          <a:xfrm>
            <a:off x="214772" y="148855"/>
            <a:ext cx="657100" cy="599677"/>
            <a:chOff x="2454821" y="178981"/>
            <a:chExt cx="1592756" cy="1592756"/>
          </a:xfrm>
          <a:solidFill>
            <a:srgbClr val="5B9BD5">
              <a:lumMod val="50000"/>
            </a:srgbClr>
          </a:solidFill>
        </p:grpSpPr>
        <p:sp>
          <p:nvSpPr>
            <p:cNvPr id="18" name=" 3"/>
            <p:cNvSpPr/>
            <p:nvPr/>
          </p:nvSpPr>
          <p:spPr>
            <a:xfrm rot="20700000">
              <a:off x="2454821" y="178981"/>
              <a:ext cx="1592756" cy="1592756"/>
            </a:xfrm>
            <a:prstGeom prst="gear6">
              <a:avLst/>
            </a:prstGeom>
            <a:solidFill>
              <a:srgbClr val="FF6600"/>
            </a:solidFill>
            <a:ln w="12700" cap="flat" cmpd="sng" algn="ctr">
              <a:solidFill>
                <a:srgbClr val="ED7D31">
                  <a:lumMod val="50000"/>
                </a:srgbClr>
              </a:solidFill>
              <a:prstDash val="solid"/>
              <a:miter lim="800000"/>
            </a:ln>
            <a:effectLst/>
          </p:spPr>
        </p:sp>
        <p:sp>
          <p:nvSpPr>
            <p:cNvPr id="19" name=" 4"/>
            <p:cNvSpPr/>
            <p:nvPr/>
          </p:nvSpPr>
          <p:spPr>
            <a:xfrm>
              <a:off x="2804160" y="528320"/>
              <a:ext cx="894079" cy="894079"/>
            </a:xfrm>
            <a:prstGeom prst="rect">
              <a:avLst/>
            </a:prstGeom>
            <a:noFill/>
            <a:ln>
              <a:noFill/>
            </a:ln>
            <a:effectLst/>
          </p:spPr>
          <p:txBody>
            <a:bodyPr spcFirstLastPara="0" vert="horz" wrap="square" lIns="60960" tIns="60960" rIns="60960" bIns="60960" numCol="1" spcCol="1270" anchor="ctr" anchorCtr="0">
              <a:noAutofit/>
            </a:bodyPr>
            <a:lstStyle/>
            <a:p>
              <a:pPr marL="0" marR="0" lvl="0" indent="0" algn="ctr" defTabSz="2133600" eaLnBrk="1" fontAlgn="auto" latinLnBrk="0" hangingPunct="1">
                <a:lnSpc>
                  <a:spcPct val="90000"/>
                </a:lnSpc>
                <a:spcBef>
                  <a:spcPct val="0"/>
                </a:spcBef>
                <a:spcAft>
                  <a:spcPct val="35000"/>
                </a:spcAft>
                <a:buClrTx/>
                <a:buSzTx/>
                <a:buFontTx/>
                <a:buNone/>
                <a:tabLst/>
                <a:defRPr/>
              </a:pPr>
              <a:r>
                <a:rPr kumimoji="0" lang="en-US" sz="2400" b="1" i="0" u="none" strike="noStrike" kern="1200" cap="none" spc="0" normalizeH="0" baseline="0" noProof="0" dirty="0" smtClean="0">
                  <a:ln>
                    <a:noFill/>
                  </a:ln>
                  <a:solidFill>
                    <a:sysClr val="window" lastClr="FFFFFF"/>
                  </a:solidFill>
                  <a:effectLst/>
                  <a:uLnTx/>
                  <a:uFillTx/>
                  <a:latin typeface="Calibri"/>
                  <a:ea typeface="+mn-ea"/>
                  <a:cs typeface="+mn-cs"/>
                </a:rPr>
                <a:t>1</a:t>
              </a:r>
              <a:endParaRPr kumimoji="0" lang="en-US" sz="2400" b="1" i="0" u="none" strike="noStrike" kern="1200" cap="none" spc="0" normalizeH="0" baseline="0" noProof="0" dirty="0">
                <a:ln>
                  <a:noFill/>
                </a:ln>
                <a:solidFill>
                  <a:sysClr val="window" lastClr="FFFFFF"/>
                </a:solidFill>
                <a:effectLst/>
                <a:uLnTx/>
                <a:uFillTx/>
                <a:latin typeface="Calibri"/>
                <a:ea typeface="+mn-ea"/>
                <a:cs typeface="+mn-cs"/>
              </a:endParaRPr>
            </a:p>
          </p:txBody>
        </p:sp>
      </p:grpSp>
      <p:sp>
        <p:nvSpPr>
          <p:cNvPr id="20" name="TextBox 19"/>
          <p:cNvSpPr txBox="1"/>
          <p:nvPr/>
        </p:nvSpPr>
        <p:spPr>
          <a:xfrm rot="16200000">
            <a:off x="8147413" y="5181600"/>
            <a:ext cx="1731564" cy="261610"/>
          </a:xfrm>
          <a:prstGeom prst="rect">
            <a:avLst/>
          </a:prstGeom>
          <a:noFill/>
        </p:spPr>
        <p:txBody>
          <a:bodyPr wrap="none" rtlCol="0">
            <a:spAutoFit/>
          </a:bodyPr>
          <a:lstStyle/>
          <a:p>
            <a:r>
              <a:rPr lang="en-US" sz="1100" b="1" dirty="0" smtClean="0">
                <a:solidFill>
                  <a:schemeClr val="accent2"/>
                </a:solidFill>
                <a:latin typeface="Calibri" pitchFamily="34" charset="0"/>
                <a:cs typeface="Calibri" pitchFamily="34" charset="0"/>
              </a:rPr>
              <a:t>Greg Hottell – March 2017</a:t>
            </a:r>
            <a:endParaRPr lang="en-US" sz="1100" b="1" dirty="0">
              <a:solidFill>
                <a:schemeClr val="accent2"/>
              </a:solidFill>
              <a:latin typeface="Calibri" pitchFamily="34" charset="0"/>
              <a:cs typeface="Calibri" pitchFamily="34" charset="0"/>
            </a:endParaRPr>
          </a:p>
        </p:txBody>
      </p:sp>
    </p:spTree>
    <p:extLst>
      <p:ext uri="{BB962C8B-B14F-4D97-AF65-F5344CB8AC3E}">
        <p14:creationId xmlns:p14="http://schemas.microsoft.com/office/powerpoint/2010/main" xmlns="" val="432545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5358842" y="3905021"/>
            <a:ext cx="3530009" cy="2232248"/>
            <a:chOff x="4572000" y="3886619"/>
            <a:chExt cx="3530009" cy="2232248"/>
          </a:xfrm>
        </p:grpSpPr>
        <p:sp>
          <p:nvSpPr>
            <p:cNvPr id="18" name="Rectangle 17"/>
            <p:cNvSpPr/>
            <p:nvPr/>
          </p:nvSpPr>
          <p:spPr bwMode="auto">
            <a:xfrm>
              <a:off x="4572000" y="3886619"/>
              <a:ext cx="3530009" cy="2160240"/>
            </a:xfrm>
            <a:prstGeom prst="rect">
              <a:avLst/>
            </a:prstGeom>
            <a:solidFill>
              <a:srgbClr val="70AD47">
                <a:lumMod val="20000"/>
                <a:lumOff val="80000"/>
              </a:srgbClr>
            </a:solidFill>
            <a:ln w="6350" cap="flat" cmpd="sng" algn="ctr">
              <a:solidFill>
                <a:srgbClr val="5B9BD5"/>
              </a:solidFill>
              <a:prstDash val="solid"/>
              <a:miter lim="800000"/>
              <a:headEnd/>
              <a:tailEnd/>
            </a:ln>
            <a:effectLst/>
          </p:spPr>
          <p:txBody>
            <a:bodyPr lIns="82296" tIns="36576" rIns="82296" bIns="36576"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2800" b="1" i="0" u="none" strike="noStrike" kern="0" cap="none" spc="0" normalizeH="0" baseline="0" noProof="0" dirty="0" err="1" smtClean="0">
                <a:ln>
                  <a:noFill/>
                </a:ln>
                <a:solidFill>
                  <a:srgbClr val="FFFFFF"/>
                </a:solidFill>
                <a:effectLst/>
                <a:uLnTx/>
                <a:uFillTx/>
                <a:latin typeface="Arial"/>
                <a:ea typeface="+mn-ea"/>
                <a:cs typeface="+mn-cs"/>
              </a:endParaRPr>
            </a:p>
          </p:txBody>
        </p:sp>
        <p:sp>
          <p:nvSpPr>
            <p:cNvPr id="19" name="Content Placeholder 14"/>
            <p:cNvSpPr txBox="1">
              <a:spLocks/>
            </p:cNvSpPr>
            <p:nvPr/>
          </p:nvSpPr>
          <p:spPr>
            <a:xfrm>
              <a:off x="4572000" y="3958627"/>
              <a:ext cx="3519377" cy="2160240"/>
            </a:xfrm>
            <a:prstGeom prst="rect">
              <a:avLst/>
            </a:prstGeom>
            <a:noFill/>
          </p:spPr>
          <p:txBody>
            <a:bodyPr/>
            <a:lstStyle/>
            <a:p>
              <a:pPr marL="290513" marR="0" lvl="0" indent="-290513" defTabSz="914400" eaLnBrk="1" fontAlgn="auto" latinLnBrk="0" hangingPunct="1">
                <a:lnSpc>
                  <a:spcPct val="100000"/>
                </a:lnSpc>
                <a:spcBef>
                  <a:spcPts val="0"/>
                </a:spcBef>
                <a:spcAft>
                  <a:spcPts val="300"/>
                </a:spcAft>
                <a:buClr>
                  <a:srgbClr val="FF7800"/>
                </a:buClr>
                <a:buSzPct val="75000"/>
                <a:buFontTx/>
                <a:buNone/>
                <a:tabLst/>
                <a:defRPr/>
              </a:pPr>
              <a:r>
                <a:rPr kumimoji="0" lang="en-US" sz="1800" b="0" i="0" u="none" strike="noStrike" kern="0" cap="none" spc="0" normalizeH="0" baseline="0" noProof="0" dirty="0" smtClean="0">
                  <a:ln>
                    <a:noFill/>
                  </a:ln>
                  <a:solidFill>
                    <a:srgbClr val="000066"/>
                  </a:solidFill>
                  <a:effectLst/>
                  <a:uLnTx/>
                  <a:uFillTx/>
                  <a:latin typeface="Calibri"/>
                </a:rPr>
                <a:t>Planning occurs at multiple levels:</a:t>
              </a:r>
            </a:p>
            <a:p>
              <a:pPr marL="747713" marR="0" lvl="1" indent="-290513" defTabSz="914400" eaLnBrk="1" fontAlgn="auto" latinLnBrk="0" hangingPunct="1">
                <a:lnSpc>
                  <a:spcPct val="100000"/>
                </a:lnSpc>
                <a:spcBef>
                  <a:spcPts val="300"/>
                </a:spcBef>
                <a:spcAft>
                  <a:spcPts val="400"/>
                </a:spcAft>
                <a:buClr>
                  <a:srgbClr val="FF7800"/>
                </a:buClr>
                <a:buSzPct val="75000"/>
                <a:buFontTx/>
                <a:buNone/>
                <a:tabLst/>
                <a:defRPr/>
              </a:pPr>
              <a:r>
                <a:rPr kumimoji="0" lang="en-US" sz="1600" b="0" i="0" u="none" strike="noStrike" kern="0" cap="none" spc="0" normalizeH="0" baseline="0" noProof="0" dirty="0" smtClean="0">
                  <a:ln>
                    <a:noFill/>
                  </a:ln>
                  <a:solidFill>
                    <a:srgbClr val="000066"/>
                  </a:solidFill>
                  <a:effectLst/>
                  <a:uLnTx/>
                  <a:uFillTx/>
                  <a:latin typeface="Calibri"/>
                </a:rPr>
                <a:t>Patient Kit Demand</a:t>
              </a:r>
            </a:p>
            <a:p>
              <a:pPr marL="1204913" marR="0" lvl="2" indent="-290513" defTabSz="914400" eaLnBrk="1" fontAlgn="auto" latinLnBrk="0" hangingPunct="1">
                <a:lnSpc>
                  <a:spcPct val="100000"/>
                </a:lnSpc>
                <a:spcBef>
                  <a:spcPts val="300"/>
                </a:spcBef>
                <a:spcAft>
                  <a:spcPts val="400"/>
                </a:spcAft>
                <a:buClr>
                  <a:srgbClr val="FF7800"/>
                </a:buClr>
                <a:buSzPct val="75000"/>
                <a:buFontTx/>
                <a:buNone/>
                <a:tabLst/>
                <a:defRPr/>
              </a:pPr>
              <a:r>
                <a:rPr kumimoji="0" lang="en-US" sz="1600" b="0" i="0" u="none" strike="noStrike" kern="0" cap="none" spc="0" normalizeH="0" baseline="0" noProof="0" dirty="0" smtClean="0">
                  <a:ln>
                    <a:noFill/>
                  </a:ln>
                  <a:solidFill>
                    <a:srgbClr val="000066"/>
                  </a:solidFill>
                  <a:effectLst/>
                  <a:uLnTx/>
                  <a:uFillTx/>
                  <a:latin typeface="Calibri"/>
                </a:rPr>
                <a:t>Secondary Packaging</a:t>
              </a:r>
            </a:p>
            <a:p>
              <a:pPr marL="1662113" marR="0" lvl="3" indent="-290513" defTabSz="914400" eaLnBrk="1" fontAlgn="auto" latinLnBrk="0" hangingPunct="1">
                <a:lnSpc>
                  <a:spcPct val="100000"/>
                </a:lnSpc>
                <a:spcBef>
                  <a:spcPts val="300"/>
                </a:spcBef>
                <a:spcAft>
                  <a:spcPts val="400"/>
                </a:spcAft>
                <a:buClr>
                  <a:srgbClr val="FF7800"/>
                </a:buClr>
                <a:buSzPct val="75000"/>
                <a:buFontTx/>
                <a:buNone/>
                <a:tabLst/>
                <a:defRPr/>
              </a:pPr>
              <a:r>
                <a:rPr kumimoji="0" lang="en-US" sz="1600" b="0" i="0" u="none" strike="noStrike" kern="0" cap="none" spc="0" normalizeH="0" baseline="0" noProof="0" dirty="0" smtClean="0">
                  <a:ln>
                    <a:noFill/>
                  </a:ln>
                  <a:solidFill>
                    <a:srgbClr val="000066"/>
                  </a:solidFill>
                  <a:effectLst/>
                  <a:uLnTx/>
                  <a:uFillTx/>
                  <a:latin typeface="Calibri"/>
                </a:rPr>
                <a:t>Primary Packaging</a:t>
              </a:r>
            </a:p>
            <a:p>
              <a:pPr marL="2119313" marR="0" lvl="4" indent="-290513" defTabSz="914400" eaLnBrk="1" fontAlgn="auto" latinLnBrk="0" hangingPunct="1">
                <a:lnSpc>
                  <a:spcPct val="100000"/>
                </a:lnSpc>
                <a:spcBef>
                  <a:spcPts val="300"/>
                </a:spcBef>
                <a:spcAft>
                  <a:spcPts val="400"/>
                </a:spcAft>
                <a:buClr>
                  <a:srgbClr val="FF7800"/>
                </a:buClr>
                <a:buSzPct val="75000"/>
                <a:buFontTx/>
                <a:buNone/>
                <a:tabLst/>
                <a:defRPr/>
              </a:pPr>
              <a:r>
                <a:rPr kumimoji="0" lang="en-US" sz="1600" b="0" i="0" u="none" strike="noStrike" kern="0" cap="none" spc="0" normalizeH="0" baseline="0" noProof="0" dirty="0" smtClean="0">
                  <a:ln>
                    <a:noFill/>
                  </a:ln>
                  <a:solidFill>
                    <a:srgbClr val="000066"/>
                  </a:solidFill>
                  <a:effectLst/>
                  <a:uLnTx/>
                  <a:uFillTx/>
                  <a:latin typeface="Calibri"/>
                </a:rPr>
                <a:t>Drug Product</a:t>
              </a:r>
            </a:p>
            <a:p>
              <a:pPr marL="2576513" marR="0" lvl="5" indent="-290513" defTabSz="914400" eaLnBrk="1" fontAlgn="auto" latinLnBrk="0" hangingPunct="1">
                <a:lnSpc>
                  <a:spcPct val="100000"/>
                </a:lnSpc>
                <a:spcBef>
                  <a:spcPct val="20000"/>
                </a:spcBef>
                <a:spcAft>
                  <a:spcPts val="0"/>
                </a:spcAft>
                <a:buClr>
                  <a:srgbClr val="FF7800"/>
                </a:buClr>
                <a:buSzPct val="75000"/>
                <a:buFontTx/>
                <a:buNone/>
                <a:tabLst/>
                <a:defRPr/>
              </a:pPr>
              <a:r>
                <a:rPr kumimoji="0" lang="en-US" sz="1600" b="0" i="0" u="none" strike="noStrike" kern="0" cap="none" spc="0" normalizeH="0" baseline="0" noProof="0" dirty="0" smtClean="0">
                  <a:ln>
                    <a:noFill/>
                  </a:ln>
                  <a:solidFill>
                    <a:srgbClr val="000066"/>
                  </a:solidFill>
                  <a:effectLst/>
                  <a:uLnTx/>
                  <a:uFillTx/>
                  <a:latin typeface="Calibri"/>
                </a:rPr>
                <a:t>API</a:t>
              </a:r>
              <a:endParaRPr kumimoji="0" lang="en-US" sz="1800" b="0" i="0" u="none" strike="noStrike" kern="0" cap="none" spc="0" normalizeH="0" baseline="0" noProof="0" dirty="0" smtClean="0">
                <a:ln>
                  <a:noFill/>
                </a:ln>
                <a:solidFill>
                  <a:srgbClr val="000066"/>
                </a:solidFill>
                <a:effectLst/>
                <a:uLnTx/>
                <a:uFillTx/>
                <a:latin typeface="Calibri"/>
              </a:endParaRPr>
            </a:p>
          </p:txBody>
        </p:sp>
        <p:cxnSp>
          <p:nvCxnSpPr>
            <p:cNvPr id="20" name="Shape 19"/>
            <p:cNvCxnSpPr/>
            <p:nvPr/>
          </p:nvCxnSpPr>
          <p:spPr bwMode="auto">
            <a:xfrm rot="16200000" flipH="1">
              <a:off x="5756027" y="4937265"/>
              <a:ext cx="194758" cy="216024"/>
            </a:xfrm>
            <a:prstGeom prst="bentConnector2">
              <a:avLst/>
            </a:prstGeom>
            <a:noFill/>
            <a:ln w="28575" cap="flat" cmpd="sng" algn="ctr">
              <a:solidFill>
                <a:srgbClr val="0070C0"/>
              </a:solidFill>
              <a:prstDash val="sysDot"/>
              <a:round/>
              <a:headEnd type="none" w="med" len="med"/>
              <a:tailEnd type="triangle" w="lg" len="med"/>
            </a:ln>
            <a:effectLst/>
          </p:spPr>
        </p:cxnSp>
        <p:cxnSp>
          <p:nvCxnSpPr>
            <p:cNvPr id="21" name="Shape 20"/>
            <p:cNvCxnSpPr/>
            <p:nvPr/>
          </p:nvCxnSpPr>
          <p:spPr bwMode="auto">
            <a:xfrm rot="16200000" flipH="1">
              <a:off x="5292080" y="4596067"/>
              <a:ext cx="194758" cy="216024"/>
            </a:xfrm>
            <a:prstGeom prst="bentConnector2">
              <a:avLst/>
            </a:prstGeom>
            <a:noFill/>
            <a:ln w="28575" cap="flat" cmpd="sng" algn="ctr">
              <a:solidFill>
                <a:srgbClr val="00B0F0"/>
              </a:solidFill>
              <a:prstDash val="sysDot"/>
              <a:round/>
              <a:headEnd type="none" w="med" len="med"/>
              <a:tailEnd type="triangle" w="lg" len="med"/>
            </a:ln>
            <a:effectLst/>
          </p:spPr>
        </p:cxnSp>
        <p:cxnSp>
          <p:nvCxnSpPr>
            <p:cNvPr id="22" name="Shape 21"/>
            <p:cNvCxnSpPr/>
            <p:nvPr/>
          </p:nvCxnSpPr>
          <p:spPr bwMode="auto">
            <a:xfrm rot="16200000" flipH="1">
              <a:off x="6228184" y="5257195"/>
              <a:ext cx="194758" cy="216024"/>
            </a:xfrm>
            <a:prstGeom prst="bentConnector2">
              <a:avLst/>
            </a:prstGeom>
            <a:noFill/>
            <a:ln w="28575" cap="flat" cmpd="sng" algn="ctr">
              <a:solidFill>
                <a:srgbClr val="0070C0"/>
              </a:solidFill>
              <a:prstDash val="sysDot"/>
              <a:round/>
              <a:headEnd type="none" w="med" len="med"/>
              <a:tailEnd type="triangle" w="lg" len="med"/>
            </a:ln>
            <a:effectLst/>
          </p:spPr>
        </p:cxnSp>
        <p:cxnSp>
          <p:nvCxnSpPr>
            <p:cNvPr id="23" name="Shape 22"/>
            <p:cNvCxnSpPr/>
            <p:nvPr/>
          </p:nvCxnSpPr>
          <p:spPr bwMode="auto">
            <a:xfrm rot="16200000" flipH="1">
              <a:off x="6660232" y="5595969"/>
              <a:ext cx="194758" cy="216024"/>
            </a:xfrm>
            <a:prstGeom prst="bentConnector2">
              <a:avLst/>
            </a:prstGeom>
            <a:noFill/>
            <a:ln w="28575" cap="flat" cmpd="sng" algn="ctr">
              <a:solidFill>
                <a:srgbClr val="0070C0"/>
              </a:solidFill>
              <a:prstDash val="sysDot"/>
              <a:round/>
              <a:headEnd type="none" w="med" len="med"/>
              <a:tailEnd type="triangle" w="lg" len="med"/>
            </a:ln>
            <a:effectLst/>
          </p:spPr>
        </p:cxnSp>
      </p:grpSp>
      <p:graphicFrame>
        <p:nvGraphicFramePr>
          <p:cNvPr id="24" name="Content Placeholder 3"/>
          <p:cNvGraphicFramePr>
            <a:graphicFrameLocks/>
          </p:cNvGraphicFramePr>
          <p:nvPr/>
        </p:nvGraphicFramePr>
        <p:xfrm>
          <a:off x="539552" y="1736071"/>
          <a:ext cx="8064896" cy="2304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5" name="TextBox 24"/>
          <p:cNvSpPr txBox="1"/>
          <p:nvPr/>
        </p:nvSpPr>
        <p:spPr>
          <a:xfrm>
            <a:off x="323527" y="1276970"/>
            <a:ext cx="8533393" cy="7078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000000"/>
                </a:solidFill>
                <a:effectLst/>
                <a:uLnTx/>
                <a:uFillTx/>
                <a:latin typeface="Calibri" pitchFamily="34" charset="0"/>
                <a:cs typeface="Calibri" pitchFamily="34" charset="0"/>
              </a:rPr>
              <a:t>On a monthly basis, translate patient enrollment (demand) information into a plan for supply activities needed to support GSK studies…</a:t>
            </a:r>
            <a:endParaRPr kumimoji="0" lang="en-US" sz="2000" b="0" i="0" u="none" strike="noStrike" kern="0" cap="none" spc="0" normalizeH="0" baseline="0" noProof="0" dirty="0">
              <a:ln>
                <a:noFill/>
              </a:ln>
              <a:solidFill>
                <a:srgbClr val="000000"/>
              </a:solidFill>
              <a:effectLst/>
              <a:uLnTx/>
              <a:uFillTx/>
              <a:latin typeface="Calibri" pitchFamily="34" charset="0"/>
              <a:cs typeface="Calibri" pitchFamily="34" charset="0"/>
            </a:endParaRPr>
          </a:p>
        </p:txBody>
      </p:sp>
      <p:sp>
        <p:nvSpPr>
          <p:cNvPr id="26" name="TextBox 25"/>
          <p:cNvSpPr txBox="1"/>
          <p:nvPr/>
        </p:nvSpPr>
        <p:spPr>
          <a:xfrm>
            <a:off x="846667" y="3852605"/>
            <a:ext cx="4368158" cy="224676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000000"/>
                </a:solidFill>
                <a:effectLst/>
                <a:uLnTx/>
                <a:uFillTx/>
                <a:latin typeface="Calibri" pitchFamily="34" charset="0"/>
                <a:cs typeface="Calibri" pitchFamily="34" charset="0"/>
              </a:rPr>
              <a:t>Linking patient demands all the way back to manufacturing provides </a:t>
            </a:r>
            <a:r>
              <a:rPr kumimoji="0" lang="en-US" sz="2000" b="1" i="0" u="none" strike="noStrike" kern="0" cap="none" spc="0" normalizeH="0" baseline="0" noProof="0" dirty="0" smtClean="0">
                <a:ln>
                  <a:noFill/>
                </a:ln>
                <a:solidFill>
                  <a:srgbClr val="EA6B14"/>
                </a:solidFill>
                <a:effectLst/>
                <a:uLnTx/>
                <a:uFillTx/>
                <a:latin typeface="Calibri" pitchFamily="34" charset="0"/>
                <a:cs typeface="Calibri" pitchFamily="34" charset="0"/>
              </a:rPr>
              <a:t>end-to-end visibility</a:t>
            </a:r>
            <a:r>
              <a:rPr kumimoji="0" lang="en-US" sz="2000" b="1" i="0" u="none" strike="noStrike" kern="0" cap="none" spc="0" normalizeH="0" baseline="0" noProof="0" dirty="0" smtClean="0">
                <a:ln>
                  <a:noFill/>
                </a:ln>
                <a:solidFill>
                  <a:srgbClr val="ED7D31"/>
                </a:solidFill>
                <a:effectLst/>
                <a:uLnTx/>
                <a:uFillTx/>
                <a:latin typeface="Calibri" pitchFamily="34" charset="0"/>
                <a:cs typeface="Calibri" pitchFamily="34" charset="0"/>
              </a:rPr>
              <a:t> </a:t>
            </a:r>
            <a:r>
              <a:rPr kumimoji="0" lang="en-US" sz="2000" b="0" i="0" u="none" strike="noStrike" kern="0" cap="none" spc="0" normalizeH="0" baseline="0" noProof="0" dirty="0" smtClean="0">
                <a:ln>
                  <a:noFill/>
                </a:ln>
                <a:solidFill>
                  <a:srgbClr val="000000"/>
                </a:solidFill>
                <a:effectLst/>
                <a:uLnTx/>
                <a:uFillTx/>
                <a:latin typeface="Calibri" pitchFamily="34" charset="0"/>
                <a:cs typeface="Calibri" pitchFamily="34" charset="0"/>
              </a:rPr>
              <a:t>for how a change in clinical demand translates into revised requirements for operations or how a change in supply availability might impact delivery for patients.</a:t>
            </a:r>
            <a:endParaRPr kumimoji="0" lang="en-US" sz="2000" b="0" i="0" u="none" strike="noStrike" kern="0" cap="none" spc="0" normalizeH="0" baseline="0" noProof="0" dirty="0">
              <a:ln>
                <a:noFill/>
              </a:ln>
              <a:solidFill>
                <a:srgbClr val="000000"/>
              </a:solidFill>
              <a:effectLst/>
              <a:uLnTx/>
              <a:uFillTx/>
              <a:latin typeface="Calibri" pitchFamily="34" charset="0"/>
              <a:cs typeface="Calibri" pitchFamily="34" charset="0"/>
            </a:endParaRPr>
          </a:p>
        </p:txBody>
      </p:sp>
      <p:sp>
        <p:nvSpPr>
          <p:cNvPr id="27" name="Title 1"/>
          <p:cNvSpPr txBox="1">
            <a:spLocks/>
          </p:cNvSpPr>
          <p:nvPr/>
        </p:nvSpPr>
        <p:spPr>
          <a:xfrm>
            <a:off x="395535" y="246063"/>
            <a:ext cx="8227469" cy="430887"/>
          </a:xfrm>
          <a:prstGeom prst="rect">
            <a:avLst/>
          </a:prstGeom>
          <a:no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rgbClr val="EA6B14"/>
                </a:solidFill>
                <a:effectLst/>
                <a:uLnTx/>
                <a:uFillTx/>
                <a:latin typeface="Calibri" pitchFamily="34" charset="0"/>
                <a:ea typeface="+mj-ea"/>
                <a:cs typeface="Calibri" pitchFamily="34" charset="0"/>
              </a:rPr>
              <a:t>2.  Implementing an End-to-End Planning Platform</a:t>
            </a:r>
            <a:endParaRPr kumimoji="0" lang="en-US" sz="2800" b="1" i="0" u="none" strike="noStrike" kern="1200" cap="none" spc="0" normalizeH="0" baseline="0" noProof="0" dirty="0">
              <a:ln>
                <a:noFill/>
              </a:ln>
              <a:solidFill>
                <a:srgbClr val="EA6B14"/>
              </a:solidFill>
              <a:effectLst/>
              <a:uLnTx/>
              <a:uFillTx/>
              <a:latin typeface="Calibri" pitchFamily="34" charset="0"/>
              <a:ea typeface="+mj-ea"/>
              <a:cs typeface="Calibri" pitchFamily="34" charset="0"/>
            </a:endParaRPr>
          </a:p>
        </p:txBody>
      </p:sp>
      <p:sp>
        <p:nvSpPr>
          <p:cNvPr id="28" name="Text Placeholder 4"/>
          <p:cNvSpPr txBox="1">
            <a:spLocks/>
          </p:cNvSpPr>
          <p:nvPr/>
        </p:nvSpPr>
        <p:spPr>
          <a:xfrm>
            <a:off x="392907" y="679582"/>
            <a:ext cx="8254382" cy="417287"/>
          </a:xfrm>
          <a:prstGeom prst="rect">
            <a:avLst/>
          </a:prstGeom>
          <a:noFill/>
        </p:spPr>
        <p:txBody>
          <a:bodyPr>
            <a:noAutofit/>
          </a:bodyPr>
          <a:lstStyle/>
          <a:p>
            <a:pPr marL="228600" marR="0" lvl="0" indent="-228600" algn="l" defTabSz="914400" rtl="0" eaLnBrk="1" fontAlgn="auto" latinLnBrk="0" hangingPunct="1">
              <a:lnSpc>
                <a:spcPct val="110000"/>
              </a:lnSpc>
              <a:spcBef>
                <a:spcPts val="1000"/>
              </a:spcBef>
              <a:spcAft>
                <a:spcPts val="0"/>
              </a:spcAft>
              <a:buClrTx/>
              <a:buSzTx/>
              <a:buFontTx/>
              <a:buNone/>
              <a:tabLst/>
              <a:defRPr/>
            </a:pPr>
            <a:r>
              <a:rPr kumimoji="0" lang="en-US" sz="2400" b="0" i="0" u="none" strike="noStrike" kern="1200" cap="none" spc="0" normalizeH="0" baseline="0" noProof="0" dirty="0" smtClean="0">
                <a:ln>
                  <a:noFill/>
                </a:ln>
                <a:solidFill>
                  <a:schemeClr val="tx2"/>
                </a:solidFill>
                <a:effectLst/>
                <a:uLnTx/>
                <a:uFillTx/>
                <a:latin typeface="Calibri" pitchFamily="34" charset="0"/>
                <a:ea typeface="+mn-ea"/>
                <a:cs typeface="Calibri" pitchFamily="34" charset="0"/>
              </a:rPr>
              <a:t>Planning extends from API to Patient Consumption  </a:t>
            </a:r>
            <a:endParaRPr kumimoji="0" lang="en-US" sz="2400" b="0" i="0" u="none" strike="noStrike" kern="1200" cap="none" spc="0" normalizeH="0" baseline="0" noProof="0" dirty="0">
              <a:ln>
                <a:noFill/>
              </a:ln>
              <a:solidFill>
                <a:schemeClr val="tx2"/>
              </a:solidFill>
              <a:effectLst/>
              <a:uLnTx/>
              <a:uFillTx/>
              <a:latin typeface="Calibri" pitchFamily="34" charset="0"/>
              <a:ea typeface="+mn-ea"/>
              <a:cs typeface="Calibri" pitchFamily="34" charset="0"/>
            </a:endParaRPr>
          </a:p>
        </p:txBody>
      </p:sp>
      <p:grpSp>
        <p:nvGrpSpPr>
          <p:cNvPr id="29" name="Group 28"/>
          <p:cNvGrpSpPr/>
          <p:nvPr/>
        </p:nvGrpSpPr>
        <p:grpSpPr>
          <a:xfrm>
            <a:off x="220181" y="116957"/>
            <a:ext cx="651687" cy="642845"/>
            <a:chOff x="3126533" y="1605782"/>
            <a:chExt cx="1962622" cy="1962622"/>
          </a:xfrm>
        </p:grpSpPr>
        <p:sp>
          <p:nvSpPr>
            <p:cNvPr id="30" name=" 3"/>
            <p:cNvSpPr/>
            <p:nvPr/>
          </p:nvSpPr>
          <p:spPr>
            <a:xfrm>
              <a:off x="3126533" y="1605782"/>
              <a:ext cx="1962622" cy="1962622"/>
            </a:xfrm>
            <a:prstGeom prst="gear9">
              <a:avLst/>
            </a:prstGeom>
            <a:solidFill>
              <a:srgbClr val="FF6600"/>
            </a:solidFill>
            <a:ln w="12700" cap="flat" cmpd="sng" algn="ctr">
              <a:solidFill>
                <a:srgbClr val="ED7D31">
                  <a:lumMod val="50000"/>
                </a:srgbClr>
              </a:solidFill>
              <a:prstDash val="solid"/>
              <a:miter lim="800000"/>
            </a:ln>
            <a:effectLst/>
          </p:spPr>
        </p:sp>
        <p:sp>
          <p:nvSpPr>
            <p:cNvPr id="31" name=" 4"/>
            <p:cNvSpPr/>
            <p:nvPr/>
          </p:nvSpPr>
          <p:spPr>
            <a:xfrm>
              <a:off x="3521106" y="2065518"/>
              <a:ext cx="1173476" cy="1008827"/>
            </a:xfrm>
            <a:prstGeom prst="rect">
              <a:avLst/>
            </a:prstGeom>
            <a:noFill/>
            <a:ln>
              <a:noFill/>
            </a:ln>
            <a:effectLst/>
          </p:spPr>
          <p:txBody>
            <a:bodyPr spcFirstLastPara="0" vert="horz" wrap="square" lIns="31750" tIns="31750" rIns="31750" bIns="31750" numCol="1" spcCol="1270" anchor="ctr" anchorCtr="0">
              <a:noAutofit/>
            </a:bodyPr>
            <a:lstStyle/>
            <a:p>
              <a:pPr marL="0" marR="0" lvl="0" indent="0" algn="ctr" defTabSz="1111250" eaLnBrk="1" fontAlgn="auto" latinLnBrk="0" hangingPunct="1">
                <a:lnSpc>
                  <a:spcPct val="90000"/>
                </a:lnSpc>
                <a:spcBef>
                  <a:spcPct val="0"/>
                </a:spcBef>
                <a:spcAft>
                  <a:spcPct val="35000"/>
                </a:spcAft>
                <a:buClrTx/>
                <a:buSzTx/>
                <a:buFontTx/>
                <a:buNone/>
                <a:tabLst/>
                <a:defRPr/>
              </a:pPr>
              <a:r>
                <a:rPr kumimoji="0" lang="en-US" sz="2400" b="1" i="0" u="none" strike="noStrike" kern="0" cap="none" spc="0" normalizeH="0" baseline="0" noProof="0" dirty="0" smtClean="0">
                  <a:ln>
                    <a:noFill/>
                  </a:ln>
                  <a:solidFill>
                    <a:sysClr val="window" lastClr="FFFFFF"/>
                  </a:solidFill>
                  <a:effectLst/>
                  <a:uLnTx/>
                  <a:uFillTx/>
                  <a:latin typeface="Calibri"/>
                  <a:ea typeface="+mn-ea"/>
                  <a:cs typeface="+mn-cs"/>
                </a:rPr>
                <a:t>2</a:t>
              </a:r>
              <a:endParaRPr kumimoji="0" lang="en-US" sz="2400" b="1" i="0" u="none" strike="noStrike" kern="1200" cap="none" spc="0" normalizeH="0" baseline="0" noProof="0" dirty="0">
                <a:ln>
                  <a:noFill/>
                </a:ln>
                <a:solidFill>
                  <a:sysClr val="window" lastClr="FFFFFF"/>
                </a:solidFill>
                <a:effectLst/>
                <a:uLnTx/>
                <a:uFillTx/>
                <a:latin typeface="Calibri"/>
                <a:ea typeface="+mn-ea"/>
                <a:cs typeface="+mn-cs"/>
              </a:endParaRPr>
            </a:p>
          </p:txBody>
        </p:sp>
      </p:grpSp>
      <p:sp>
        <p:nvSpPr>
          <p:cNvPr id="32" name="TextBox 31"/>
          <p:cNvSpPr txBox="1"/>
          <p:nvPr/>
        </p:nvSpPr>
        <p:spPr>
          <a:xfrm rot="16200000">
            <a:off x="8147413" y="5181600"/>
            <a:ext cx="1731564" cy="261610"/>
          </a:xfrm>
          <a:prstGeom prst="rect">
            <a:avLst/>
          </a:prstGeom>
          <a:noFill/>
        </p:spPr>
        <p:txBody>
          <a:bodyPr wrap="none" rtlCol="0">
            <a:spAutoFit/>
          </a:bodyPr>
          <a:lstStyle/>
          <a:p>
            <a:r>
              <a:rPr lang="en-US" sz="1100" b="1" dirty="0" smtClean="0">
                <a:solidFill>
                  <a:schemeClr val="accent2"/>
                </a:solidFill>
                <a:latin typeface="Calibri" pitchFamily="34" charset="0"/>
                <a:cs typeface="Calibri" pitchFamily="34" charset="0"/>
              </a:rPr>
              <a:t>Greg Hottell – March 2017</a:t>
            </a:r>
            <a:endParaRPr lang="en-US" sz="1100" b="1" dirty="0">
              <a:solidFill>
                <a:schemeClr val="accent2"/>
              </a:solidFill>
              <a:latin typeface="Calibri" pitchFamily="34" charset="0"/>
              <a:cs typeface="Calibri" pitchFamily="34" charset="0"/>
            </a:endParaRPr>
          </a:p>
        </p:txBody>
      </p:sp>
    </p:spTree>
    <p:extLst>
      <p:ext uri="{BB962C8B-B14F-4D97-AF65-F5344CB8AC3E}">
        <p14:creationId xmlns:p14="http://schemas.microsoft.com/office/powerpoint/2010/main" xmlns="" val="432545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a:spLocks/>
          </p:cNvSpPr>
          <p:nvPr/>
        </p:nvSpPr>
        <p:spPr>
          <a:xfrm>
            <a:off x="395536" y="246063"/>
            <a:ext cx="8596064" cy="430887"/>
          </a:xfrm>
          <a:prstGeom prst="rect">
            <a:avLst/>
          </a:prstGeom>
          <a:no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rgbClr val="EA6B14"/>
                </a:solidFill>
                <a:effectLst/>
                <a:uLnTx/>
                <a:uFillTx/>
                <a:latin typeface="Calibri" pitchFamily="34" charset="0"/>
                <a:ea typeface="+mj-ea"/>
                <a:cs typeface="Calibri" pitchFamily="34" charset="0"/>
              </a:rPr>
              <a:t>2.  Implementing an End-to-End Planning Platform </a:t>
            </a:r>
            <a:r>
              <a:rPr kumimoji="0" lang="en-US" sz="2000" b="1" i="0" u="none" strike="noStrike" kern="1200" cap="none" spc="0" normalizeH="0" baseline="0" noProof="0" dirty="0" smtClean="0">
                <a:ln>
                  <a:noFill/>
                </a:ln>
                <a:solidFill>
                  <a:srgbClr val="EA6B14"/>
                </a:solidFill>
                <a:effectLst/>
                <a:uLnTx/>
                <a:uFillTx/>
                <a:latin typeface="Calibri" pitchFamily="34" charset="0"/>
                <a:ea typeface="+mj-ea"/>
                <a:cs typeface="Calibri" pitchFamily="34" charset="0"/>
              </a:rPr>
              <a:t>(cont.)</a:t>
            </a:r>
            <a:endParaRPr kumimoji="0" lang="en-US" sz="2000" b="1" i="0" u="none" strike="noStrike" kern="1200" cap="none" spc="0" normalizeH="0" baseline="0" noProof="0" dirty="0">
              <a:ln>
                <a:noFill/>
              </a:ln>
              <a:solidFill>
                <a:srgbClr val="EA6B14"/>
              </a:solidFill>
              <a:effectLst/>
              <a:uLnTx/>
              <a:uFillTx/>
              <a:latin typeface="Calibri" pitchFamily="34" charset="0"/>
              <a:ea typeface="+mj-ea"/>
              <a:cs typeface="Calibri" pitchFamily="34" charset="0"/>
            </a:endParaRPr>
          </a:p>
        </p:txBody>
      </p:sp>
      <p:sp>
        <p:nvSpPr>
          <p:cNvPr id="32" name="Text Placeholder 4"/>
          <p:cNvSpPr>
            <a:spLocks noGrp="1"/>
          </p:cNvSpPr>
          <p:nvPr>
            <p:ph type="body" sz="quarter" idx="13"/>
          </p:nvPr>
        </p:nvSpPr>
        <p:spPr>
          <a:xfrm>
            <a:off x="392907" y="715417"/>
            <a:ext cx="7419454" cy="417287"/>
          </a:xfrm>
          <a:noFill/>
        </p:spPr>
        <p:txBody>
          <a:bodyPr>
            <a:normAutofit/>
          </a:bodyPr>
          <a:lstStyle/>
          <a:p>
            <a:pPr>
              <a:lnSpc>
                <a:spcPct val="100000"/>
              </a:lnSpc>
            </a:pPr>
            <a:r>
              <a:rPr lang="en-US" sz="2400" b="0" dirty="0" smtClean="0">
                <a:solidFill>
                  <a:schemeClr val="tx2"/>
                </a:solidFill>
                <a:latin typeface="Calibri" pitchFamily="34" charset="0"/>
                <a:cs typeface="Calibri" pitchFamily="34" charset="0"/>
              </a:rPr>
              <a:t>Linking the Clinical supply chain from API to Patient Kit </a:t>
            </a:r>
            <a:endParaRPr lang="en-US" sz="2400" b="0" dirty="0">
              <a:solidFill>
                <a:schemeClr val="tx2"/>
              </a:solidFill>
              <a:latin typeface="Calibri" pitchFamily="34" charset="0"/>
              <a:cs typeface="Calibri" pitchFamily="34" charset="0"/>
            </a:endParaRPr>
          </a:p>
        </p:txBody>
      </p:sp>
      <p:sp>
        <p:nvSpPr>
          <p:cNvPr id="33" name="TextBox 32"/>
          <p:cNvSpPr txBox="1"/>
          <p:nvPr/>
        </p:nvSpPr>
        <p:spPr>
          <a:xfrm>
            <a:off x="416842" y="4939462"/>
            <a:ext cx="8422358" cy="938719"/>
          </a:xfrm>
          <a:prstGeom prst="rect">
            <a:avLst/>
          </a:prstGeom>
          <a:noFill/>
        </p:spPr>
        <p:txBody>
          <a:bodyPr wrap="square" rtlCol="0">
            <a:spAutoFit/>
          </a:bodyPr>
          <a:lstStyle/>
          <a:p>
            <a:pPr marL="169863" marR="0" lvl="0" indent="-169863" defTabSz="914400" eaLnBrk="1" fontAlgn="auto" latinLnBrk="0" hangingPunct="1">
              <a:lnSpc>
                <a:spcPct val="100000"/>
              </a:lnSpc>
              <a:spcBef>
                <a:spcPts val="1800"/>
              </a:spcBef>
              <a:spcAft>
                <a:spcPts val="0"/>
              </a:spcAft>
              <a:buClr>
                <a:srgbClr val="ED7D31"/>
              </a:buClr>
              <a:buSzTx/>
              <a:buFont typeface="Arial" pitchFamily="34" charset="0"/>
              <a:buChar char="•"/>
              <a:tabLst/>
              <a:defRPr/>
            </a:pPr>
            <a:r>
              <a:rPr kumimoji="0" lang="en-US" sz="2000" b="0" i="0" u="none" strike="noStrike" kern="0" cap="none" spc="0" normalizeH="0" baseline="0" noProof="0" dirty="0" smtClean="0">
                <a:ln>
                  <a:noFill/>
                </a:ln>
                <a:solidFill>
                  <a:sysClr val="windowText" lastClr="000000"/>
                </a:solidFill>
                <a:effectLst/>
                <a:uLnTx/>
                <a:uFillTx/>
              </a:rPr>
              <a:t>This fundamentally changed the nature of the Study Lead role</a:t>
            </a:r>
          </a:p>
          <a:p>
            <a:pPr marL="169863" marR="0" lvl="0" indent="-169863" defTabSz="914400" eaLnBrk="1" fontAlgn="auto" latinLnBrk="0" hangingPunct="1">
              <a:lnSpc>
                <a:spcPct val="100000"/>
              </a:lnSpc>
              <a:spcBef>
                <a:spcPts val="1800"/>
              </a:spcBef>
              <a:spcAft>
                <a:spcPts val="0"/>
              </a:spcAft>
              <a:buClr>
                <a:srgbClr val="ED7D31"/>
              </a:buClr>
              <a:buSzTx/>
              <a:buFont typeface="Arial" pitchFamily="34" charset="0"/>
              <a:buChar char="•"/>
              <a:tabLst/>
              <a:defRPr/>
            </a:pPr>
            <a:r>
              <a:rPr kumimoji="0" lang="en-US" sz="2000" b="0" i="0" u="none" strike="noStrike" kern="0" cap="none" spc="0" normalizeH="0" baseline="0" noProof="0" dirty="0" smtClean="0">
                <a:ln>
                  <a:noFill/>
                </a:ln>
                <a:solidFill>
                  <a:sysClr val="windowText" lastClr="000000"/>
                </a:solidFill>
                <a:effectLst/>
                <a:uLnTx/>
                <a:uFillTx/>
              </a:rPr>
              <a:t>New-found visibility allowed us to challenge decisions and intervene…</a:t>
            </a:r>
            <a:endParaRPr kumimoji="0" lang="en-US" sz="2000" b="0" i="0" u="none" strike="noStrike" kern="0" cap="none" spc="0" normalizeH="0" baseline="0" noProof="0" dirty="0">
              <a:ln>
                <a:noFill/>
              </a:ln>
              <a:solidFill>
                <a:sysClr val="windowText" lastClr="000000"/>
              </a:solidFill>
              <a:effectLst/>
              <a:uLnTx/>
              <a:uFillTx/>
            </a:endParaRPr>
          </a:p>
        </p:txBody>
      </p:sp>
      <p:grpSp>
        <p:nvGrpSpPr>
          <p:cNvPr id="34" name="Group 33"/>
          <p:cNvGrpSpPr/>
          <p:nvPr/>
        </p:nvGrpSpPr>
        <p:grpSpPr>
          <a:xfrm>
            <a:off x="220181" y="116957"/>
            <a:ext cx="651687" cy="642845"/>
            <a:chOff x="3126533" y="1605782"/>
            <a:chExt cx="1962622" cy="1962622"/>
          </a:xfrm>
        </p:grpSpPr>
        <p:sp>
          <p:nvSpPr>
            <p:cNvPr id="35" name=" 3"/>
            <p:cNvSpPr/>
            <p:nvPr/>
          </p:nvSpPr>
          <p:spPr>
            <a:xfrm>
              <a:off x="3126533" y="1605782"/>
              <a:ext cx="1962622" cy="1962622"/>
            </a:xfrm>
            <a:prstGeom prst="gear9">
              <a:avLst/>
            </a:prstGeom>
            <a:solidFill>
              <a:srgbClr val="FF6600"/>
            </a:solidFill>
            <a:ln w="12700" cap="flat" cmpd="sng" algn="ctr">
              <a:solidFill>
                <a:srgbClr val="ED7D31">
                  <a:lumMod val="50000"/>
                </a:srgbClr>
              </a:solidFill>
              <a:prstDash val="solid"/>
              <a:miter lim="800000"/>
            </a:ln>
            <a:effectLst/>
          </p:spPr>
        </p:sp>
        <p:sp>
          <p:nvSpPr>
            <p:cNvPr id="36" name=" 4"/>
            <p:cNvSpPr/>
            <p:nvPr/>
          </p:nvSpPr>
          <p:spPr>
            <a:xfrm>
              <a:off x="3521106" y="2065518"/>
              <a:ext cx="1173476" cy="1008827"/>
            </a:xfrm>
            <a:prstGeom prst="rect">
              <a:avLst/>
            </a:prstGeom>
            <a:noFill/>
            <a:ln>
              <a:noFill/>
            </a:ln>
            <a:effectLst/>
          </p:spPr>
          <p:txBody>
            <a:bodyPr spcFirstLastPara="0" vert="horz" wrap="square" lIns="31750" tIns="31750" rIns="31750" bIns="31750" numCol="1" spcCol="1270" anchor="ctr" anchorCtr="0">
              <a:noAutofit/>
            </a:bodyPr>
            <a:lstStyle/>
            <a:p>
              <a:pPr marL="0" marR="0" lvl="0" indent="0" algn="ctr" defTabSz="1111250" eaLnBrk="1" fontAlgn="auto" latinLnBrk="0" hangingPunct="1">
                <a:lnSpc>
                  <a:spcPct val="90000"/>
                </a:lnSpc>
                <a:spcBef>
                  <a:spcPct val="0"/>
                </a:spcBef>
                <a:spcAft>
                  <a:spcPct val="35000"/>
                </a:spcAft>
                <a:buClrTx/>
                <a:buSzTx/>
                <a:buFontTx/>
                <a:buNone/>
                <a:tabLst/>
                <a:defRPr/>
              </a:pPr>
              <a:r>
                <a:rPr kumimoji="0" lang="en-US" sz="2400" b="1" i="0" u="none" strike="noStrike" kern="0" cap="none" spc="0" normalizeH="0" baseline="0" noProof="0" dirty="0" smtClean="0">
                  <a:ln>
                    <a:noFill/>
                  </a:ln>
                  <a:solidFill>
                    <a:sysClr val="window" lastClr="FFFFFF"/>
                  </a:solidFill>
                  <a:effectLst/>
                  <a:uLnTx/>
                  <a:uFillTx/>
                  <a:latin typeface="Calibri"/>
                  <a:ea typeface="+mn-ea"/>
                  <a:cs typeface="+mn-cs"/>
                </a:rPr>
                <a:t>2</a:t>
              </a:r>
              <a:endParaRPr kumimoji="0" lang="en-US" sz="2400" b="1" i="0" u="none" strike="noStrike" kern="1200" cap="none" spc="0" normalizeH="0" baseline="0" noProof="0" dirty="0">
                <a:ln>
                  <a:noFill/>
                </a:ln>
                <a:solidFill>
                  <a:sysClr val="window" lastClr="FFFFFF"/>
                </a:solidFill>
                <a:effectLst/>
                <a:uLnTx/>
                <a:uFillTx/>
                <a:latin typeface="Calibri"/>
                <a:ea typeface="+mn-ea"/>
                <a:cs typeface="+mn-cs"/>
              </a:endParaRPr>
            </a:p>
          </p:txBody>
        </p:sp>
      </p:grpSp>
      <p:sp>
        <p:nvSpPr>
          <p:cNvPr id="37" name="TextBox 36"/>
          <p:cNvSpPr txBox="1"/>
          <p:nvPr/>
        </p:nvSpPr>
        <p:spPr>
          <a:xfrm>
            <a:off x="406400" y="1346422"/>
            <a:ext cx="8537576" cy="400110"/>
          </a:xfrm>
          <a:prstGeom prst="rect">
            <a:avLst/>
          </a:prstGeom>
          <a:noFill/>
        </p:spPr>
        <p:txBody>
          <a:bodyPr wrap="square" rtlCol="0">
            <a:spAutoFit/>
          </a:bodyPr>
          <a:lstStyle/>
          <a:p>
            <a:pPr marL="169863" marR="0" lvl="0" indent="-169863" defTabSz="914400" eaLnBrk="1" fontAlgn="auto" latinLnBrk="0" hangingPunct="1">
              <a:lnSpc>
                <a:spcPct val="100000"/>
              </a:lnSpc>
              <a:spcBef>
                <a:spcPts val="1800"/>
              </a:spcBef>
              <a:spcAft>
                <a:spcPts val="0"/>
              </a:spcAft>
              <a:buClr>
                <a:srgbClr val="ED7D31"/>
              </a:buClr>
              <a:buSzTx/>
              <a:buFont typeface="Arial" pitchFamily="34" charset="0"/>
              <a:buChar char="•"/>
              <a:tabLst/>
              <a:defRPr/>
            </a:pPr>
            <a:r>
              <a:rPr kumimoji="0" lang="en-US" sz="2000" b="0" i="0" u="none" strike="noStrike" kern="0" cap="none" spc="0" normalizeH="0" baseline="0" noProof="0" dirty="0" smtClean="0">
                <a:ln>
                  <a:noFill/>
                </a:ln>
                <a:solidFill>
                  <a:sysClr val="windowText" lastClr="000000"/>
                </a:solidFill>
                <a:effectLst/>
                <a:uLnTx/>
                <a:uFillTx/>
              </a:rPr>
              <a:t>Involved closing gaps and building interfaces across disparate systems</a:t>
            </a:r>
            <a:endParaRPr kumimoji="0" lang="en-US" sz="2000" b="0" i="0" u="none" strike="noStrike" kern="0" cap="none" spc="0" normalizeH="0" baseline="0" noProof="0" dirty="0">
              <a:ln>
                <a:noFill/>
              </a:ln>
              <a:solidFill>
                <a:sysClr val="windowText" lastClr="000000"/>
              </a:solidFill>
              <a:effectLst/>
              <a:uLnTx/>
              <a:uFillTx/>
            </a:endParaRPr>
          </a:p>
        </p:txBody>
      </p:sp>
      <p:grpSp>
        <p:nvGrpSpPr>
          <p:cNvPr id="38" name="Group 37"/>
          <p:cNvGrpSpPr/>
          <p:nvPr/>
        </p:nvGrpSpPr>
        <p:grpSpPr>
          <a:xfrm>
            <a:off x="390524" y="1924050"/>
            <a:ext cx="8534401" cy="2790825"/>
            <a:chOff x="390524" y="1771650"/>
            <a:chExt cx="8534401" cy="2790825"/>
          </a:xfrm>
        </p:grpSpPr>
        <p:sp>
          <p:nvSpPr>
            <p:cNvPr id="39" name="Rectangle 38"/>
            <p:cNvSpPr/>
            <p:nvPr/>
          </p:nvSpPr>
          <p:spPr>
            <a:xfrm>
              <a:off x="390524" y="1771650"/>
              <a:ext cx="8534401" cy="2790825"/>
            </a:xfrm>
            <a:prstGeom prst="rect">
              <a:avLst/>
            </a:prstGeom>
            <a:solidFill>
              <a:sysClr val="window" lastClr="FFFFFF"/>
            </a:solidFill>
            <a:ln w="28575" cap="flat" cmpd="sng" algn="ctr">
              <a:solidFill>
                <a:srgbClr val="ED7D31"/>
              </a:solidFill>
              <a:prstDash val="solid"/>
              <a:miter lim="800000"/>
            </a:ln>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rgbClr val="ED7D31"/>
                  </a:solidFill>
                  <a:effectLst/>
                  <a:uLnTx/>
                  <a:uFillTx/>
                  <a:latin typeface="Calibri"/>
                  <a:ea typeface="+mn-ea"/>
                  <a:cs typeface="+mn-cs"/>
                </a:rPr>
                <a:t>SIMPLIFIED ILLUSTRATION:</a:t>
              </a:r>
              <a:endParaRPr kumimoji="0" lang="en-US" sz="1100" b="1" i="0" u="none" strike="noStrike" kern="0" cap="none" spc="0" normalizeH="0" baseline="0" noProof="0" dirty="0">
                <a:ln>
                  <a:noFill/>
                </a:ln>
                <a:solidFill>
                  <a:srgbClr val="ED7D31"/>
                </a:solidFill>
                <a:effectLst/>
                <a:uLnTx/>
                <a:uFillTx/>
                <a:latin typeface="Calibri"/>
                <a:ea typeface="+mn-ea"/>
                <a:cs typeface="+mn-cs"/>
              </a:endParaRPr>
            </a:p>
          </p:txBody>
        </p:sp>
        <p:sp>
          <p:nvSpPr>
            <p:cNvPr id="40" name="Rectangle 39"/>
            <p:cNvSpPr/>
            <p:nvPr/>
          </p:nvSpPr>
          <p:spPr>
            <a:xfrm>
              <a:off x="7293953" y="3520305"/>
              <a:ext cx="1552353" cy="945357"/>
            </a:xfrm>
            <a:prstGeom prst="rect">
              <a:avLst/>
            </a:prstGeom>
            <a:solidFill>
              <a:srgbClr val="ED7D31">
                <a:lumMod val="20000"/>
                <a:lumOff val="80000"/>
              </a:srgbClr>
            </a:solidFill>
            <a:ln w="1270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ED7D31">
                      <a:lumMod val="75000"/>
                    </a:srgbClr>
                  </a:solidFill>
                  <a:effectLst/>
                  <a:uLnTx/>
                  <a:uFillTx/>
                  <a:latin typeface="Calibri"/>
                  <a:ea typeface="+mn-ea"/>
                  <a:cs typeface="+mn-cs"/>
                </a:rPr>
                <a:t>Patient Dispensing &amp; Site Inventory</a:t>
              </a:r>
            </a:p>
          </p:txBody>
        </p:sp>
        <p:sp>
          <p:nvSpPr>
            <p:cNvPr id="41" name="Rectangle 40"/>
            <p:cNvSpPr/>
            <p:nvPr/>
          </p:nvSpPr>
          <p:spPr>
            <a:xfrm>
              <a:off x="5660083" y="3520305"/>
              <a:ext cx="1552353" cy="945357"/>
            </a:xfrm>
            <a:prstGeom prst="rect">
              <a:avLst/>
            </a:prstGeom>
            <a:solidFill>
              <a:srgbClr val="ED7D31">
                <a:lumMod val="20000"/>
                <a:lumOff val="80000"/>
              </a:srgbClr>
            </a:solidFill>
            <a:ln w="1270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ED7D31">
                      <a:lumMod val="75000"/>
                    </a:srgbClr>
                  </a:solidFill>
                  <a:effectLst/>
                  <a:uLnTx/>
                  <a:uFillTx/>
                  <a:latin typeface="Calibri"/>
                  <a:ea typeface="+mn-ea"/>
                  <a:cs typeface="+mn-cs"/>
                </a:rPr>
                <a:t>Distribution and Logistics</a:t>
              </a:r>
            </a:p>
          </p:txBody>
        </p:sp>
        <p:sp>
          <p:nvSpPr>
            <p:cNvPr id="42" name="Rectangle 41"/>
            <p:cNvSpPr/>
            <p:nvPr/>
          </p:nvSpPr>
          <p:spPr>
            <a:xfrm>
              <a:off x="4026213" y="3520305"/>
              <a:ext cx="1552353" cy="945357"/>
            </a:xfrm>
            <a:prstGeom prst="rect">
              <a:avLst/>
            </a:prstGeom>
            <a:solidFill>
              <a:srgbClr val="ED7D31">
                <a:lumMod val="20000"/>
                <a:lumOff val="80000"/>
              </a:srgbClr>
            </a:solidFill>
            <a:ln w="1270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ED7D31">
                      <a:lumMod val="75000"/>
                    </a:srgbClr>
                  </a:solidFill>
                  <a:effectLst/>
                  <a:uLnTx/>
                  <a:uFillTx/>
                  <a:latin typeface="Calibri"/>
                  <a:ea typeface="+mn-ea"/>
                  <a:cs typeface="+mn-cs"/>
                </a:rPr>
                <a:t>Packaging and Labeling</a:t>
              </a:r>
            </a:p>
          </p:txBody>
        </p:sp>
        <p:sp>
          <p:nvSpPr>
            <p:cNvPr id="43" name="Rectangle 42"/>
            <p:cNvSpPr/>
            <p:nvPr/>
          </p:nvSpPr>
          <p:spPr>
            <a:xfrm>
              <a:off x="2413608" y="3520305"/>
              <a:ext cx="1552353" cy="945357"/>
            </a:xfrm>
            <a:prstGeom prst="rect">
              <a:avLst/>
            </a:prstGeom>
            <a:solidFill>
              <a:srgbClr val="ED7D31">
                <a:lumMod val="20000"/>
                <a:lumOff val="80000"/>
              </a:srgbClr>
            </a:solidFill>
            <a:ln w="1270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ED7D31">
                      <a:lumMod val="75000"/>
                    </a:srgbClr>
                  </a:solidFill>
                  <a:effectLst/>
                  <a:uLnTx/>
                  <a:uFillTx/>
                  <a:latin typeface="Calibri"/>
                  <a:ea typeface="+mn-ea"/>
                  <a:cs typeface="+mn-cs"/>
                </a:rPr>
                <a:t>Drug Product Manufacture</a:t>
              </a:r>
            </a:p>
          </p:txBody>
        </p:sp>
        <p:sp>
          <p:nvSpPr>
            <p:cNvPr id="44" name="Rectangle 43"/>
            <p:cNvSpPr/>
            <p:nvPr/>
          </p:nvSpPr>
          <p:spPr>
            <a:xfrm>
              <a:off x="790371" y="3520305"/>
              <a:ext cx="1552353" cy="945357"/>
            </a:xfrm>
            <a:prstGeom prst="rect">
              <a:avLst/>
            </a:prstGeom>
            <a:solidFill>
              <a:srgbClr val="ED7D31">
                <a:lumMod val="20000"/>
                <a:lumOff val="80000"/>
              </a:srgbClr>
            </a:solidFill>
            <a:ln w="1270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ED7D31">
                      <a:lumMod val="75000"/>
                    </a:srgbClr>
                  </a:solidFill>
                  <a:effectLst/>
                  <a:uLnTx/>
                  <a:uFillTx/>
                  <a:latin typeface="Calibri"/>
                  <a:ea typeface="+mn-ea"/>
                  <a:cs typeface="+mn-cs"/>
                </a:rPr>
                <a:t>Drug Substance Manufacture</a:t>
              </a:r>
            </a:p>
          </p:txBody>
        </p:sp>
        <p:sp>
          <p:nvSpPr>
            <p:cNvPr id="45" name="Rounded Rectangle 44"/>
            <p:cNvSpPr/>
            <p:nvPr/>
          </p:nvSpPr>
          <p:spPr>
            <a:xfrm>
              <a:off x="7559749" y="3356385"/>
              <a:ext cx="1031377" cy="265814"/>
            </a:xfrm>
            <a:prstGeom prst="roundRect">
              <a:avLst/>
            </a:prstGeom>
            <a:solidFill>
              <a:srgbClr val="ED7D31">
                <a:lumMod val="75000"/>
              </a:srgbClr>
            </a:solidFill>
            <a:ln>
              <a:solidFill>
                <a:srgbClr val="ED7D31">
                  <a:lumMod val="50000"/>
                </a:srgbClr>
              </a:solid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 lastClr="FFFFFF"/>
                  </a:solidFill>
                  <a:effectLst/>
                  <a:uLnTx/>
                  <a:uFillTx/>
                  <a:latin typeface="Calibri"/>
                  <a:ea typeface="+mn-ea"/>
                  <a:cs typeface="+mn-cs"/>
                </a:rPr>
                <a:t>IRT</a:t>
              </a: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46" name="Rounded Rectangle 45"/>
            <p:cNvSpPr/>
            <p:nvPr/>
          </p:nvSpPr>
          <p:spPr>
            <a:xfrm>
              <a:off x="5894000" y="3356385"/>
              <a:ext cx="1084521" cy="265814"/>
            </a:xfrm>
            <a:prstGeom prst="roundRect">
              <a:avLst/>
            </a:prstGeom>
            <a:solidFill>
              <a:srgbClr val="ED7D31">
                <a:lumMod val="75000"/>
              </a:srgbClr>
            </a:solidFill>
            <a:ln>
              <a:solidFill>
                <a:srgbClr val="ED7D31">
                  <a:lumMod val="50000"/>
                </a:srgbClr>
              </a:solid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 lastClr="FFFFFF"/>
                  </a:solidFill>
                  <a:effectLst/>
                  <a:uLnTx/>
                  <a:uFillTx/>
                  <a:latin typeface="Calibri"/>
                  <a:ea typeface="+mn-ea"/>
                  <a:cs typeface="+mn-cs"/>
                </a:rPr>
                <a:t>DRP</a:t>
              </a: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47" name="Rounded Rectangle 46"/>
            <p:cNvSpPr/>
            <p:nvPr/>
          </p:nvSpPr>
          <p:spPr>
            <a:xfrm>
              <a:off x="1006568" y="3356385"/>
              <a:ext cx="4320344" cy="265814"/>
            </a:xfrm>
            <a:prstGeom prst="roundRect">
              <a:avLst/>
            </a:prstGeom>
            <a:solidFill>
              <a:srgbClr val="ED7D31">
                <a:lumMod val="75000"/>
              </a:srgbClr>
            </a:solidFill>
            <a:ln>
              <a:solidFill>
                <a:srgbClr val="ED7D31">
                  <a:lumMod val="50000"/>
                </a:srgbClr>
              </a:solid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 lastClr="FFFFFF"/>
                  </a:solidFill>
                  <a:effectLst/>
                  <a:uLnTx/>
                  <a:uFillTx/>
                  <a:latin typeface="Calibri"/>
                  <a:ea typeface="+mn-ea"/>
                  <a:cs typeface="+mn-cs"/>
                </a:rPr>
                <a:t>MRP + Inventory Management</a:t>
              </a: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cxnSp>
          <p:nvCxnSpPr>
            <p:cNvPr id="48" name="Straight Arrow Connector 47"/>
            <p:cNvCxnSpPr>
              <a:stCxn id="47" idx="3"/>
              <a:endCxn id="46" idx="1"/>
            </p:cNvCxnSpPr>
            <p:nvPr/>
          </p:nvCxnSpPr>
          <p:spPr>
            <a:xfrm>
              <a:off x="5326912" y="3489292"/>
              <a:ext cx="567088" cy="0"/>
            </a:xfrm>
            <a:prstGeom prst="straightConnector1">
              <a:avLst/>
            </a:prstGeom>
            <a:noFill/>
            <a:ln w="38100" cap="flat" cmpd="sng" algn="ctr">
              <a:solidFill>
                <a:srgbClr val="ED7D31">
                  <a:lumMod val="50000"/>
                </a:srgbClr>
              </a:solidFill>
              <a:prstDash val="solid"/>
              <a:miter lim="800000"/>
              <a:headEnd type="triangle" w="med" len="lg"/>
              <a:tailEnd type="triangle" w="med" len="lg"/>
            </a:ln>
            <a:effectLst/>
          </p:spPr>
        </p:cxnSp>
        <p:cxnSp>
          <p:nvCxnSpPr>
            <p:cNvPr id="49" name="Straight Arrow Connector 48"/>
            <p:cNvCxnSpPr>
              <a:stCxn id="46" idx="3"/>
              <a:endCxn id="45" idx="1"/>
            </p:cNvCxnSpPr>
            <p:nvPr/>
          </p:nvCxnSpPr>
          <p:spPr>
            <a:xfrm>
              <a:off x="6978521" y="3489292"/>
              <a:ext cx="581228" cy="0"/>
            </a:xfrm>
            <a:prstGeom prst="straightConnector1">
              <a:avLst/>
            </a:prstGeom>
            <a:noFill/>
            <a:ln w="38100" cap="flat" cmpd="sng" algn="ctr">
              <a:solidFill>
                <a:srgbClr val="ED7D31">
                  <a:lumMod val="50000"/>
                </a:srgbClr>
              </a:solidFill>
              <a:prstDash val="solid"/>
              <a:miter lim="800000"/>
              <a:headEnd type="triangle" w="med" len="lg"/>
              <a:tailEnd type="triangle" w="med" len="lg"/>
            </a:ln>
            <a:effectLst/>
          </p:spPr>
        </p:cxnSp>
        <p:sp>
          <p:nvSpPr>
            <p:cNvPr id="50" name="Rounded Rectangle 49"/>
            <p:cNvSpPr/>
            <p:nvPr/>
          </p:nvSpPr>
          <p:spPr>
            <a:xfrm>
              <a:off x="1010110" y="2934617"/>
              <a:ext cx="7527851" cy="329605"/>
            </a:xfrm>
            <a:prstGeom prst="roundRect">
              <a:avLst/>
            </a:prstGeom>
            <a:solidFill>
              <a:srgbClr val="5B9BD5">
                <a:lumMod val="75000"/>
              </a:srgbClr>
            </a:solidFill>
            <a:ln>
              <a:solidFill>
                <a:srgbClr val="5B9BD5">
                  <a:lumMod val="50000"/>
                </a:srgbClr>
              </a:solid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 lastClr="FFFFFF"/>
                  </a:solidFill>
                  <a:effectLst/>
                  <a:uLnTx/>
                  <a:uFillTx/>
                  <a:latin typeface="Calibri"/>
                  <a:ea typeface="+mn-ea"/>
                  <a:cs typeface="+mn-cs"/>
                </a:rPr>
                <a:t>Supply Chain Strategy &amp; Supply Planning (API to Patient Kit)</a:t>
              </a: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51" name="Rounded Rectangle 50"/>
            <p:cNvSpPr/>
            <p:nvPr/>
          </p:nvSpPr>
          <p:spPr>
            <a:xfrm>
              <a:off x="1010109" y="2045006"/>
              <a:ext cx="7495715" cy="329605"/>
            </a:xfrm>
            <a:prstGeom prst="roundRect">
              <a:avLst/>
            </a:prstGeom>
            <a:solidFill>
              <a:srgbClr val="5B9BD5">
                <a:lumMod val="40000"/>
                <a:lumOff val="60000"/>
              </a:srgbClr>
            </a:solidFill>
            <a:ln>
              <a:solidFill>
                <a:srgbClr val="5B9BD5">
                  <a:lumMod val="50000"/>
                </a:srgbClr>
              </a:solid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5B9BD5">
                      <a:lumMod val="75000"/>
                    </a:srgbClr>
                  </a:solidFill>
                  <a:effectLst/>
                  <a:uLnTx/>
                  <a:uFillTx/>
                  <a:latin typeface="Calibri"/>
                  <a:ea typeface="+mn-ea"/>
                  <a:cs typeface="+mn-cs"/>
                </a:rPr>
                <a:t>Clinical Development Plan</a:t>
              </a:r>
              <a:endParaRPr kumimoji="0" lang="en-US" sz="1800" b="1" i="0" u="none" strike="noStrike" kern="0" cap="none" spc="0" normalizeH="0" baseline="0" noProof="0" dirty="0">
                <a:ln>
                  <a:noFill/>
                </a:ln>
                <a:solidFill>
                  <a:srgbClr val="5B9BD5">
                    <a:lumMod val="75000"/>
                  </a:srgbClr>
                </a:solidFill>
                <a:effectLst/>
                <a:uLnTx/>
                <a:uFillTx/>
                <a:latin typeface="Calibri"/>
                <a:ea typeface="+mn-ea"/>
                <a:cs typeface="+mn-cs"/>
              </a:endParaRPr>
            </a:p>
          </p:txBody>
        </p:sp>
        <p:sp>
          <p:nvSpPr>
            <p:cNvPr id="52" name="Rounded Rectangle 51"/>
            <p:cNvSpPr/>
            <p:nvPr/>
          </p:nvSpPr>
          <p:spPr>
            <a:xfrm>
              <a:off x="1010109" y="2484504"/>
              <a:ext cx="7495715" cy="329605"/>
            </a:xfrm>
            <a:prstGeom prst="roundRect">
              <a:avLst/>
            </a:prstGeom>
            <a:solidFill>
              <a:srgbClr val="5B9BD5">
                <a:lumMod val="75000"/>
              </a:srgbClr>
            </a:solidFill>
            <a:ln>
              <a:solidFill>
                <a:srgbClr val="5B9BD5">
                  <a:lumMod val="50000"/>
                </a:srgbClr>
              </a:solid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 lastClr="FFFFFF"/>
                  </a:solidFill>
                  <a:effectLst/>
                  <a:uLnTx/>
                  <a:uFillTx/>
                  <a:latin typeface="Calibri"/>
                  <a:ea typeface="+mn-ea"/>
                  <a:cs typeface="+mn-cs"/>
                </a:rPr>
                <a:t>IP Demand Modeling &amp; Demand Planning</a:t>
              </a: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53" name="Isosceles Triangle 52"/>
            <p:cNvSpPr/>
            <p:nvPr/>
          </p:nvSpPr>
          <p:spPr>
            <a:xfrm flipV="1">
              <a:off x="1054583" y="2321347"/>
              <a:ext cx="259156" cy="268500"/>
            </a:xfrm>
            <a:prstGeom prst="triangle">
              <a:avLst/>
            </a:prstGeom>
            <a:solidFill>
              <a:srgbClr val="5B9BD5">
                <a:lumMod val="60000"/>
                <a:lumOff val="40000"/>
              </a:srgbClr>
            </a:solidFill>
            <a:ln w="6350" cap="flat" cmpd="sng" algn="ctr">
              <a:solidFill>
                <a:srgbClr val="5B9BD5">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54" name="Isosceles Triangle 53"/>
            <p:cNvSpPr/>
            <p:nvPr/>
          </p:nvSpPr>
          <p:spPr>
            <a:xfrm flipV="1">
              <a:off x="1054583" y="2759964"/>
              <a:ext cx="259156" cy="268500"/>
            </a:xfrm>
            <a:prstGeom prst="triangle">
              <a:avLst/>
            </a:prstGeom>
            <a:solidFill>
              <a:srgbClr val="5B9BD5">
                <a:lumMod val="40000"/>
                <a:lumOff val="60000"/>
              </a:srgbClr>
            </a:solidFill>
            <a:ln w="6350" cap="flat" cmpd="sng" algn="ctr">
              <a:solidFill>
                <a:srgbClr val="5B9BD5">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55" name="Isosceles Triangle 54"/>
            <p:cNvSpPr/>
            <p:nvPr/>
          </p:nvSpPr>
          <p:spPr>
            <a:xfrm flipV="1">
              <a:off x="1054583" y="3198600"/>
              <a:ext cx="259156" cy="268500"/>
            </a:xfrm>
            <a:prstGeom prst="triangle">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56" name="Isosceles Triangle 55"/>
            <p:cNvSpPr/>
            <p:nvPr/>
          </p:nvSpPr>
          <p:spPr>
            <a:xfrm flipV="1">
              <a:off x="6669523" y="3198600"/>
              <a:ext cx="259156" cy="268500"/>
            </a:xfrm>
            <a:prstGeom prst="triangle">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57" name="Isosceles Triangle 56"/>
            <p:cNvSpPr/>
            <p:nvPr/>
          </p:nvSpPr>
          <p:spPr>
            <a:xfrm flipV="1">
              <a:off x="8229304" y="3198600"/>
              <a:ext cx="259156" cy="268500"/>
            </a:xfrm>
            <a:prstGeom prst="triangle">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58" name="Rectangle 57"/>
            <p:cNvSpPr/>
            <p:nvPr/>
          </p:nvSpPr>
          <p:spPr>
            <a:xfrm rot="16200000">
              <a:off x="-46386" y="2536467"/>
              <a:ext cx="1232449" cy="214686"/>
            </a:xfrm>
            <a:prstGeom prst="rect">
              <a:avLst/>
            </a:prstGeom>
            <a:solidFill>
              <a:srgbClr val="5B9BD5">
                <a:lumMod val="50000"/>
              </a:srgbClr>
            </a:solidFill>
            <a:ln w="1270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ysClr val="window" lastClr="FFFFFF"/>
                  </a:solidFill>
                  <a:effectLst/>
                  <a:uLnTx/>
                  <a:uFillTx/>
                  <a:latin typeface="Calibri"/>
                  <a:ea typeface="+mn-ea"/>
                  <a:cs typeface="+mn-cs"/>
                </a:rPr>
                <a:t>PLANNING</a:t>
              </a:r>
              <a:endParaRPr kumimoji="0" lang="en-US" sz="1400" b="1"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59" name="Rectangle 58"/>
            <p:cNvSpPr/>
            <p:nvPr/>
          </p:nvSpPr>
          <p:spPr>
            <a:xfrm rot="16200000">
              <a:off x="20559" y="3813289"/>
              <a:ext cx="1098560" cy="214686"/>
            </a:xfrm>
            <a:prstGeom prst="rect">
              <a:avLst/>
            </a:prstGeom>
            <a:solidFill>
              <a:srgbClr val="ED7D31">
                <a:lumMod val="50000"/>
              </a:srgbClr>
            </a:solidFill>
            <a:ln w="1270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ysClr val="window" lastClr="FFFFFF"/>
                  </a:solidFill>
                  <a:effectLst/>
                  <a:uLnTx/>
                  <a:uFillTx/>
                  <a:latin typeface="Calibri"/>
                  <a:ea typeface="+mn-ea"/>
                  <a:cs typeface="+mn-cs"/>
                </a:rPr>
                <a:t>EXECUTION</a:t>
              </a:r>
              <a:endParaRPr kumimoji="0" lang="en-US" sz="1400" b="1" i="0" u="none" strike="noStrike" kern="0" cap="none" spc="0" normalizeH="0" baseline="0" noProof="0" dirty="0">
                <a:ln>
                  <a:noFill/>
                </a:ln>
                <a:solidFill>
                  <a:sysClr val="window" lastClr="FFFFFF"/>
                </a:solidFill>
                <a:effectLst/>
                <a:uLnTx/>
                <a:uFillTx/>
                <a:latin typeface="Calibri"/>
                <a:ea typeface="+mn-ea"/>
                <a:cs typeface="+mn-cs"/>
              </a:endParaRPr>
            </a:p>
          </p:txBody>
        </p:sp>
      </p:grpSp>
      <p:sp>
        <p:nvSpPr>
          <p:cNvPr id="60" name="TextBox 59"/>
          <p:cNvSpPr txBox="1"/>
          <p:nvPr/>
        </p:nvSpPr>
        <p:spPr>
          <a:xfrm rot="16200000">
            <a:off x="8147413" y="5181600"/>
            <a:ext cx="1731564" cy="261610"/>
          </a:xfrm>
          <a:prstGeom prst="rect">
            <a:avLst/>
          </a:prstGeom>
          <a:noFill/>
        </p:spPr>
        <p:txBody>
          <a:bodyPr wrap="none" rtlCol="0">
            <a:spAutoFit/>
          </a:bodyPr>
          <a:lstStyle/>
          <a:p>
            <a:r>
              <a:rPr lang="en-US" sz="1100" b="1" dirty="0" smtClean="0">
                <a:solidFill>
                  <a:schemeClr val="accent2"/>
                </a:solidFill>
                <a:latin typeface="Calibri" pitchFamily="34" charset="0"/>
                <a:cs typeface="Calibri" pitchFamily="34" charset="0"/>
              </a:rPr>
              <a:t>Greg Hottell – March 2017</a:t>
            </a:r>
            <a:endParaRPr lang="en-US" sz="1100" b="1" dirty="0">
              <a:solidFill>
                <a:schemeClr val="accent2"/>
              </a:solidFill>
              <a:latin typeface="Calibri" pitchFamily="34" charset="0"/>
              <a:cs typeface="Calibri" pitchFamily="34" charset="0"/>
            </a:endParaRPr>
          </a:p>
        </p:txBody>
      </p:sp>
    </p:spTree>
    <p:extLst>
      <p:ext uri="{BB962C8B-B14F-4D97-AF65-F5344CB8AC3E}">
        <p14:creationId xmlns:p14="http://schemas.microsoft.com/office/powerpoint/2010/main" xmlns="" val="4325458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95536" y="246063"/>
            <a:ext cx="8365692" cy="430887"/>
          </a:xfrm>
          <a:prstGeom prst="rect">
            <a:avLst/>
          </a:prstGeom>
          <a:no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rgbClr val="EA6B14"/>
                </a:solidFill>
                <a:effectLst/>
                <a:uLnTx/>
                <a:uFillTx/>
                <a:latin typeface="Calibri" pitchFamily="34" charset="0"/>
                <a:ea typeface="+mj-ea"/>
                <a:cs typeface="Calibri" pitchFamily="34" charset="0"/>
              </a:rPr>
              <a:t>2.  E2E Planning Enabled Significant Improvements</a:t>
            </a:r>
            <a:endParaRPr kumimoji="0" lang="en-US" sz="2800" b="1" i="0" u="none" strike="noStrike" kern="1200" cap="none" spc="0" normalizeH="0" baseline="0" noProof="0" dirty="0">
              <a:ln>
                <a:noFill/>
              </a:ln>
              <a:solidFill>
                <a:srgbClr val="EA6B14"/>
              </a:solidFill>
              <a:effectLst/>
              <a:uLnTx/>
              <a:uFillTx/>
              <a:latin typeface="Calibri" pitchFamily="34" charset="0"/>
              <a:ea typeface="+mj-ea"/>
              <a:cs typeface="Calibri" pitchFamily="34" charset="0"/>
            </a:endParaRPr>
          </a:p>
        </p:txBody>
      </p:sp>
      <p:sp>
        <p:nvSpPr>
          <p:cNvPr id="9" name="Text Placeholder 4"/>
          <p:cNvSpPr>
            <a:spLocks noGrp="1"/>
          </p:cNvSpPr>
          <p:nvPr>
            <p:ph type="body" sz="quarter" idx="13"/>
          </p:nvPr>
        </p:nvSpPr>
        <p:spPr>
          <a:xfrm>
            <a:off x="392906" y="715417"/>
            <a:ext cx="8187567" cy="417287"/>
          </a:xfrm>
          <a:noFill/>
        </p:spPr>
        <p:txBody>
          <a:bodyPr>
            <a:normAutofit/>
          </a:bodyPr>
          <a:lstStyle/>
          <a:p>
            <a:pPr>
              <a:lnSpc>
                <a:spcPct val="100000"/>
              </a:lnSpc>
            </a:pPr>
            <a:r>
              <a:rPr lang="en-US" sz="2400" b="0" dirty="0" smtClean="0">
                <a:solidFill>
                  <a:schemeClr val="tx2"/>
                </a:solidFill>
                <a:latin typeface="Calibri" pitchFamily="34" charset="0"/>
                <a:cs typeface="Calibri" pitchFamily="34" charset="0"/>
              </a:rPr>
              <a:t>Leveraging E2E planning to drive value through the supply chain</a:t>
            </a:r>
            <a:endParaRPr lang="en-US" sz="2400" b="0" dirty="0">
              <a:solidFill>
                <a:schemeClr val="tx2"/>
              </a:solidFill>
              <a:latin typeface="Calibri" pitchFamily="34" charset="0"/>
              <a:cs typeface="Calibri" pitchFamily="34" charset="0"/>
            </a:endParaRPr>
          </a:p>
        </p:txBody>
      </p:sp>
      <p:sp>
        <p:nvSpPr>
          <p:cNvPr id="10" name="TextBox 9"/>
          <p:cNvSpPr txBox="1"/>
          <p:nvPr/>
        </p:nvSpPr>
        <p:spPr>
          <a:xfrm>
            <a:off x="425303" y="1509823"/>
            <a:ext cx="8484781" cy="3847207"/>
          </a:xfrm>
          <a:prstGeom prst="rect">
            <a:avLst/>
          </a:prstGeom>
          <a:noFill/>
        </p:spPr>
        <p:txBody>
          <a:bodyPr wrap="square" rtlCol="0">
            <a:spAutoFit/>
          </a:bodyPr>
          <a:lstStyle/>
          <a:p>
            <a:pPr marL="287338" marR="0" lvl="0" indent="-287338" defTabSz="914400" eaLnBrk="1" fontAlgn="auto" latinLnBrk="0" hangingPunct="1">
              <a:lnSpc>
                <a:spcPct val="100000"/>
              </a:lnSpc>
              <a:spcBef>
                <a:spcPts val="1800"/>
              </a:spcBef>
              <a:spcAft>
                <a:spcPts val="0"/>
              </a:spcAft>
              <a:buClr>
                <a:srgbClr val="ED7D31"/>
              </a:buClr>
              <a:buSzTx/>
              <a:buFontTx/>
              <a:buNone/>
              <a:tabLst/>
              <a:defRPr/>
            </a:pPr>
            <a:r>
              <a:rPr kumimoji="0" lang="en-US" sz="2400" b="0" i="0" u="sng"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Demonstrating the value of Supply Chain Management</a:t>
            </a:r>
            <a:r>
              <a:rPr kumimoji="0" lang="en-US" sz="24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a:t>
            </a:r>
          </a:p>
          <a:p>
            <a:pPr marL="287338" marR="0" lvl="0" indent="-287338" defTabSz="914400" eaLnBrk="1" fontAlgn="auto" latinLnBrk="0" hangingPunct="1">
              <a:lnSpc>
                <a:spcPct val="100000"/>
              </a:lnSpc>
              <a:spcBef>
                <a:spcPts val="1800"/>
              </a:spcBef>
              <a:spcAft>
                <a:spcPts val="0"/>
              </a:spcAft>
              <a:buClr>
                <a:srgbClr val="ED7D31"/>
              </a:buClr>
              <a:buSzTx/>
              <a:buFont typeface="Arial" pitchFamily="34" charset="0"/>
              <a:buChar char="•"/>
              <a:tabLst/>
              <a:defRPr/>
            </a:pPr>
            <a:r>
              <a:rPr kumimoji="0" lang="en-US" sz="24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Shifting focus from “Overage” planning to “Forward Cover”</a:t>
            </a:r>
          </a:p>
          <a:p>
            <a:pPr marL="287338" marR="0" lvl="0" indent="-287338" defTabSz="914400" eaLnBrk="1" fontAlgn="auto" latinLnBrk="0" hangingPunct="1">
              <a:lnSpc>
                <a:spcPct val="100000"/>
              </a:lnSpc>
              <a:spcBef>
                <a:spcPts val="1800"/>
              </a:spcBef>
              <a:spcAft>
                <a:spcPts val="0"/>
              </a:spcAft>
              <a:buClr>
                <a:srgbClr val="ED7D31"/>
              </a:buClr>
              <a:buSzTx/>
              <a:buFont typeface="Arial" pitchFamily="34" charset="0"/>
              <a:buChar char="•"/>
              <a:tabLst/>
              <a:defRPr/>
            </a:pPr>
            <a:r>
              <a:rPr kumimoji="0" lang="en-US" sz="24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Challenging spend events &amp; delaying expenses to be as close as possible to the need / trigger</a:t>
            </a:r>
          </a:p>
          <a:p>
            <a:pPr marL="287338" marR="0" lvl="0" indent="-287338" defTabSz="914400" eaLnBrk="1" fontAlgn="auto" latinLnBrk="0" hangingPunct="1">
              <a:lnSpc>
                <a:spcPct val="100000"/>
              </a:lnSpc>
              <a:spcBef>
                <a:spcPts val="1800"/>
              </a:spcBef>
              <a:spcAft>
                <a:spcPts val="0"/>
              </a:spcAft>
              <a:buClr>
                <a:srgbClr val="ED7D31"/>
              </a:buClr>
              <a:buSzTx/>
              <a:buFont typeface="Arial" pitchFamily="34" charset="0"/>
              <a:buChar char="•"/>
              <a:tabLst/>
              <a:defRPr/>
            </a:pPr>
            <a:r>
              <a:rPr kumimoji="0" lang="en-US" sz="24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Tangible results:</a:t>
            </a:r>
          </a:p>
          <a:p>
            <a:pPr marL="744538" marR="0" lvl="1" indent="-287338" defTabSz="914400" eaLnBrk="1" fontAlgn="auto" latinLnBrk="0" hangingPunct="1">
              <a:lnSpc>
                <a:spcPct val="100000"/>
              </a:lnSpc>
              <a:spcBef>
                <a:spcPts val="600"/>
              </a:spcBef>
              <a:spcAft>
                <a:spcPts val="0"/>
              </a:spcAft>
              <a:buClr>
                <a:srgbClr val="ED7D31"/>
              </a:buClr>
              <a:buSzTx/>
              <a:buFont typeface="Courier New" pitchFamily="49" charset="0"/>
              <a:buChar char="o"/>
              <a:tabLst/>
              <a:defRPr/>
            </a:pPr>
            <a:r>
              <a:rPr kumimoji="0" lang="en-US" sz="20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£10M to £20M in savings and cost avoidance realized annually</a:t>
            </a:r>
          </a:p>
          <a:p>
            <a:pPr marL="744538" marR="0" lvl="1" indent="-287338" defTabSz="914400" eaLnBrk="1" fontAlgn="auto" latinLnBrk="0" hangingPunct="1">
              <a:lnSpc>
                <a:spcPct val="100000"/>
              </a:lnSpc>
              <a:spcBef>
                <a:spcPts val="600"/>
              </a:spcBef>
              <a:spcAft>
                <a:spcPts val="0"/>
              </a:spcAft>
              <a:buClr>
                <a:srgbClr val="ED7D31"/>
              </a:buClr>
              <a:buSzTx/>
              <a:buFont typeface="Courier New" pitchFamily="49" charset="0"/>
              <a:buChar char="o"/>
              <a:tabLst/>
              <a:defRPr/>
            </a:pPr>
            <a:r>
              <a:rPr kumimoji="0" lang="en-US" sz="20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Reversed expansion trend in pilot plant capacity</a:t>
            </a:r>
          </a:p>
          <a:p>
            <a:pPr marL="744538" marR="0" lvl="1" indent="-287338" defTabSz="914400" eaLnBrk="1" fontAlgn="auto" latinLnBrk="0" hangingPunct="1">
              <a:lnSpc>
                <a:spcPct val="100000"/>
              </a:lnSpc>
              <a:spcBef>
                <a:spcPts val="600"/>
              </a:spcBef>
              <a:spcAft>
                <a:spcPts val="0"/>
              </a:spcAft>
              <a:buClr>
                <a:srgbClr val="ED7D31"/>
              </a:buClr>
              <a:buSzTx/>
              <a:buFont typeface="Courier New" pitchFamily="49" charset="0"/>
              <a:buChar char="o"/>
              <a:tabLst/>
              <a:defRPr/>
            </a:pPr>
            <a:r>
              <a:rPr kumimoji="0" lang="en-US" sz="20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Improved supply responsiveness</a:t>
            </a:r>
          </a:p>
        </p:txBody>
      </p:sp>
      <p:grpSp>
        <p:nvGrpSpPr>
          <p:cNvPr id="11" name="Group 10"/>
          <p:cNvGrpSpPr/>
          <p:nvPr/>
        </p:nvGrpSpPr>
        <p:grpSpPr>
          <a:xfrm>
            <a:off x="220181" y="116957"/>
            <a:ext cx="651687" cy="642845"/>
            <a:chOff x="3126533" y="1605782"/>
            <a:chExt cx="1962622" cy="1962622"/>
          </a:xfrm>
        </p:grpSpPr>
        <p:sp>
          <p:nvSpPr>
            <p:cNvPr id="12" name=" 3"/>
            <p:cNvSpPr/>
            <p:nvPr/>
          </p:nvSpPr>
          <p:spPr>
            <a:xfrm>
              <a:off x="3126533" y="1605782"/>
              <a:ext cx="1962622" cy="1962622"/>
            </a:xfrm>
            <a:prstGeom prst="gear9">
              <a:avLst/>
            </a:prstGeom>
            <a:solidFill>
              <a:srgbClr val="FF6600"/>
            </a:solidFill>
            <a:ln w="12700" cap="flat" cmpd="sng" algn="ctr">
              <a:solidFill>
                <a:srgbClr val="ED7D31">
                  <a:lumMod val="50000"/>
                </a:srgbClr>
              </a:solidFill>
              <a:prstDash val="solid"/>
              <a:miter lim="800000"/>
            </a:ln>
            <a:effectLst/>
          </p:spPr>
        </p:sp>
        <p:sp>
          <p:nvSpPr>
            <p:cNvPr id="13" name=" 4"/>
            <p:cNvSpPr/>
            <p:nvPr/>
          </p:nvSpPr>
          <p:spPr>
            <a:xfrm>
              <a:off x="3521106" y="2065518"/>
              <a:ext cx="1173476" cy="1008827"/>
            </a:xfrm>
            <a:prstGeom prst="rect">
              <a:avLst/>
            </a:prstGeom>
            <a:noFill/>
            <a:ln>
              <a:noFill/>
            </a:ln>
            <a:effectLst/>
          </p:spPr>
          <p:txBody>
            <a:bodyPr spcFirstLastPara="0" vert="horz" wrap="square" lIns="31750" tIns="31750" rIns="31750" bIns="31750" numCol="1" spcCol="1270" anchor="ctr" anchorCtr="0">
              <a:noAutofit/>
            </a:bodyPr>
            <a:lstStyle/>
            <a:p>
              <a:pPr marL="0" marR="0" lvl="0" indent="0" algn="ctr" defTabSz="1111250" eaLnBrk="1" fontAlgn="auto" latinLnBrk="0" hangingPunct="1">
                <a:lnSpc>
                  <a:spcPct val="90000"/>
                </a:lnSpc>
                <a:spcBef>
                  <a:spcPct val="0"/>
                </a:spcBef>
                <a:spcAft>
                  <a:spcPct val="35000"/>
                </a:spcAft>
                <a:buClrTx/>
                <a:buSzTx/>
                <a:buFontTx/>
                <a:buNone/>
                <a:tabLst/>
                <a:defRPr/>
              </a:pPr>
              <a:r>
                <a:rPr kumimoji="0" lang="en-US" sz="2400" b="1" i="0" u="none" strike="noStrike" kern="0" cap="none" spc="0" normalizeH="0" baseline="0" noProof="0" dirty="0" smtClean="0">
                  <a:ln>
                    <a:noFill/>
                  </a:ln>
                  <a:solidFill>
                    <a:sysClr val="window" lastClr="FFFFFF"/>
                  </a:solidFill>
                  <a:effectLst/>
                  <a:uLnTx/>
                  <a:uFillTx/>
                  <a:latin typeface="Calibri"/>
                  <a:ea typeface="+mn-ea"/>
                  <a:cs typeface="+mn-cs"/>
                </a:rPr>
                <a:t>2</a:t>
              </a:r>
              <a:endParaRPr kumimoji="0" lang="en-US" sz="2400" b="1" i="0" u="none" strike="noStrike" kern="1200" cap="none" spc="0" normalizeH="0" baseline="0" noProof="0" dirty="0">
                <a:ln>
                  <a:noFill/>
                </a:ln>
                <a:solidFill>
                  <a:sysClr val="window" lastClr="FFFFFF"/>
                </a:solidFill>
                <a:effectLst/>
                <a:uLnTx/>
                <a:uFillTx/>
                <a:latin typeface="Calibri"/>
                <a:ea typeface="+mn-ea"/>
                <a:cs typeface="+mn-cs"/>
              </a:endParaRPr>
            </a:p>
          </p:txBody>
        </p:sp>
      </p:grpSp>
      <p:sp>
        <p:nvSpPr>
          <p:cNvPr id="14" name="TextBox 13"/>
          <p:cNvSpPr txBox="1"/>
          <p:nvPr/>
        </p:nvSpPr>
        <p:spPr>
          <a:xfrm rot="16200000">
            <a:off x="8147413" y="5181600"/>
            <a:ext cx="1731564" cy="261610"/>
          </a:xfrm>
          <a:prstGeom prst="rect">
            <a:avLst/>
          </a:prstGeom>
          <a:noFill/>
        </p:spPr>
        <p:txBody>
          <a:bodyPr wrap="none" rtlCol="0">
            <a:spAutoFit/>
          </a:bodyPr>
          <a:lstStyle/>
          <a:p>
            <a:r>
              <a:rPr lang="en-US" sz="1100" b="1" dirty="0" smtClean="0">
                <a:solidFill>
                  <a:schemeClr val="accent2"/>
                </a:solidFill>
                <a:latin typeface="Calibri" pitchFamily="34" charset="0"/>
                <a:cs typeface="Calibri" pitchFamily="34" charset="0"/>
              </a:rPr>
              <a:t>Greg Hottell – March 2017</a:t>
            </a:r>
            <a:endParaRPr lang="en-US" sz="1100" b="1" dirty="0">
              <a:solidFill>
                <a:schemeClr val="accent2"/>
              </a:solidFill>
              <a:latin typeface="Calibri" pitchFamily="34" charset="0"/>
              <a:cs typeface="Calibri" pitchFamily="34" charset="0"/>
            </a:endParaRPr>
          </a:p>
        </p:txBody>
      </p:sp>
    </p:spTree>
    <p:extLst>
      <p:ext uri="{BB962C8B-B14F-4D97-AF65-F5344CB8AC3E}">
        <p14:creationId xmlns:p14="http://schemas.microsoft.com/office/powerpoint/2010/main" xmlns="" val="4325458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95535" y="246063"/>
            <a:ext cx="8312529" cy="430887"/>
          </a:xfrm>
          <a:prstGeom prst="rect">
            <a:avLst/>
          </a:prstGeom>
          <a:no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rgbClr val="EA6B14"/>
                </a:solidFill>
                <a:effectLst/>
                <a:uLnTx/>
                <a:uFillTx/>
                <a:latin typeface="Calibri" pitchFamily="34" charset="0"/>
                <a:ea typeface="+mj-ea"/>
                <a:cs typeface="Calibri" pitchFamily="34" charset="0"/>
              </a:rPr>
              <a:t>3.  Clear Accountability for On-Time Patient Delivery</a:t>
            </a:r>
            <a:endParaRPr kumimoji="0" lang="en-US" sz="2800" b="1" i="0" u="none" strike="noStrike" kern="1200" cap="none" spc="0" normalizeH="0" baseline="0" noProof="0" dirty="0">
              <a:ln>
                <a:noFill/>
              </a:ln>
              <a:solidFill>
                <a:srgbClr val="EA6B14"/>
              </a:solidFill>
              <a:effectLst/>
              <a:uLnTx/>
              <a:uFillTx/>
              <a:latin typeface="Calibri" pitchFamily="34" charset="0"/>
              <a:ea typeface="+mj-ea"/>
              <a:cs typeface="Calibri" pitchFamily="34" charset="0"/>
            </a:endParaRPr>
          </a:p>
        </p:txBody>
      </p:sp>
      <p:sp>
        <p:nvSpPr>
          <p:cNvPr id="12" name="Text Placeholder 4"/>
          <p:cNvSpPr>
            <a:spLocks noGrp="1"/>
          </p:cNvSpPr>
          <p:nvPr>
            <p:ph type="body" sz="quarter" idx="13"/>
          </p:nvPr>
        </p:nvSpPr>
        <p:spPr>
          <a:xfrm>
            <a:off x="392907" y="682206"/>
            <a:ext cx="7419454" cy="417287"/>
          </a:xfrm>
          <a:noFill/>
        </p:spPr>
        <p:txBody>
          <a:bodyPr>
            <a:normAutofit/>
          </a:bodyPr>
          <a:lstStyle/>
          <a:p>
            <a:pPr>
              <a:lnSpc>
                <a:spcPct val="100000"/>
              </a:lnSpc>
            </a:pPr>
            <a:r>
              <a:rPr lang="en-US" sz="2400" b="0" dirty="0" smtClean="0">
                <a:solidFill>
                  <a:schemeClr val="tx2"/>
                </a:solidFill>
                <a:latin typeface="Calibri" pitchFamily="34" charset="0"/>
                <a:cs typeface="Calibri" pitchFamily="34" charset="0"/>
              </a:rPr>
              <a:t>On-time delivery to the patient as the overarching goal</a:t>
            </a:r>
            <a:endParaRPr lang="en-US" sz="2400" b="0" dirty="0">
              <a:solidFill>
                <a:schemeClr val="tx2"/>
              </a:solidFill>
              <a:latin typeface="Calibri" pitchFamily="34" charset="0"/>
              <a:cs typeface="Calibri" pitchFamily="34" charset="0"/>
            </a:endParaRPr>
          </a:p>
        </p:txBody>
      </p:sp>
      <p:sp>
        <p:nvSpPr>
          <p:cNvPr id="13" name="Rectangle 12"/>
          <p:cNvSpPr/>
          <p:nvPr/>
        </p:nvSpPr>
        <p:spPr>
          <a:xfrm>
            <a:off x="616688" y="1318438"/>
            <a:ext cx="8070112" cy="2604976"/>
          </a:xfrm>
          <a:prstGeom prst="rect">
            <a:avLst/>
          </a:prstGeom>
          <a:noFill/>
          <a:ln w="12700" cap="flat" cmpd="sng" algn="ctr">
            <a:noFill/>
            <a:prstDash val="solid"/>
            <a:miter lim="800000"/>
          </a:ln>
          <a:effectLst/>
        </p:spPr>
        <p:txBody>
          <a:bodyPr rtlCol="0" anchor="t" anchorCtr="0"/>
          <a:lstStyle/>
          <a:p>
            <a:pPr marL="169863" marR="0" lvl="0" indent="-169863" defTabSz="914400" eaLnBrk="1" fontAlgn="auto" latinLnBrk="0" hangingPunct="1">
              <a:lnSpc>
                <a:spcPct val="100000"/>
              </a:lnSpc>
              <a:spcBef>
                <a:spcPts val="0"/>
              </a:spcBef>
              <a:spcAft>
                <a:spcPts val="0"/>
              </a:spcAft>
              <a:buClr>
                <a:srgbClr val="ED7D31"/>
              </a:buClr>
              <a:buSzTx/>
              <a:buFont typeface="Arial" pitchFamily="34" charset="0"/>
              <a:buChar char="•"/>
              <a:tabLst/>
              <a:defRPr/>
            </a:pPr>
            <a:r>
              <a:rPr kumimoji="0" lang="en-US" sz="2400" b="0" i="0" u="sng"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Before</a:t>
            </a:r>
            <a:r>
              <a:rPr kumimoji="0" lang="en-US" sz="24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 it was too easy to pass the issue along to someone else </a:t>
            </a:r>
            <a:r>
              <a:rPr kumimoji="0" lang="en-US" sz="2000" b="0" i="1"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a:t>
            </a:r>
            <a:r>
              <a:rPr kumimoji="0" lang="en-US" sz="2000" b="0" i="1" u="sng"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they</a:t>
            </a:r>
            <a:r>
              <a:rPr kumimoji="0" lang="en-US" sz="2000" b="0" i="1"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 should have done something differently…”)</a:t>
            </a:r>
            <a:endParaRPr kumimoji="0" lang="en-US" sz="2400" b="0" i="1"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endParaRPr>
          </a:p>
          <a:p>
            <a:pPr marL="744538" marR="0" lvl="1" indent="-287338" defTabSz="914400" eaLnBrk="1" fontAlgn="auto" latinLnBrk="0" hangingPunct="1">
              <a:lnSpc>
                <a:spcPct val="100000"/>
              </a:lnSpc>
              <a:spcBef>
                <a:spcPts val="1200"/>
              </a:spcBef>
              <a:spcAft>
                <a:spcPts val="0"/>
              </a:spcAft>
              <a:buClr>
                <a:srgbClr val="ED7D31"/>
              </a:buClr>
              <a:buSzTx/>
              <a:buFont typeface="Courier New" pitchFamily="49" charset="0"/>
              <a:buChar char="o"/>
              <a:tabLst/>
              <a:defRPr/>
            </a:pPr>
            <a:r>
              <a:rPr kumimoji="0" lang="en-US" sz="20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We were not doing a good enough</a:t>
            </a:r>
            <a:br>
              <a:rPr kumimoji="0" lang="en-US" sz="20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br>
            <a:r>
              <a:rPr kumimoji="0" lang="en-US" sz="20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job of getting to true root cause</a:t>
            </a:r>
          </a:p>
          <a:p>
            <a:pPr marL="744538" marR="0" lvl="1" indent="-287338" defTabSz="914400" eaLnBrk="1" fontAlgn="auto" latinLnBrk="0" hangingPunct="1">
              <a:lnSpc>
                <a:spcPct val="100000"/>
              </a:lnSpc>
              <a:spcBef>
                <a:spcPts val="1200"/>
              </a:spcBef>
              <a:spcAft>
                <a:spcPts val="0"/>
              </a:spcAft>
              <a:buClr>
                <a:srgbClr val="ED7D31"/>
              </a:buClr>
              <a:buSzTx/>
              <a:buFont typeface="Courier New" pitchFamily="49" charset="0"/>
              <a:buChar char="o"/>
              <a:tabLst/>
              <a:defRPr/>
            </a:pPr>
            <a:r>
              <a:rPr kumimoji="0" lang="en-US" sz="20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Corrective actions were not driving</a:t>
            </a:r>
            <a:br>
              <a:rPr kumimoji="0" lang="en-US" sz="20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br>
            <a:r>
              <a:rPr kumimoji="0" lang="en-US" sz="20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significant improvement fast enough</a:t>
            </a:r>
            <a:endParaRPr kumimoji="0" lang="en-US" sz="2000"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14" name="TextBox 13"/>
          <p:cNvSpPr txBox="1"/>
          <p:nvPr/>
        </p:nvSpPr>
        <p:spPr>
          <a:xfrm>
            <a:off x="616688" y="4125433"/>
            <a:ext cx="8102010" cy="1846659"/>
          </a:xfrm>
          <a:prstGeom prst="rect">
            <a:avLst/>
          </a:prstGeom>
          <a:noFill/>
        </p:spPr>
        <p:txBody>
          <a:bodyPr wrap="square" rtlCol="0">
            <a:spAutoFit/>
          </a:bodyPr>
          <a:lstStyle/>
          <a:p>
            <a:pPr marL="233363" marR="0" lvl="0" indent="-233363" defTabSz="914400" eaLnBrk="1" fontAlgn="auto" latinLnBrk="0" hangingPunct="1">
              <a:lnSpc>
                <a:spcPct val="100000"/>
              </a:lnSpc>
              <a:spcBef>
                <a:spcPts val="1800"/>
              </a:spcBef>
              <a:spcAft>
                <a:spcPts val="0"/>
              </a:spcAft>
              <a:buClr>
                <a:srgbClr val="ED7D31"/>
              </a:buClr>
              <a:buSzTx/>
              <a:buFont typeface="Arial" pitchFamily="34" charset="0"/>
              <a:buChar char="•"/>
              <a:tabLst/>
              <a:defRPr/>
            </a:pPr>
            <a:r>
              <a:rPr kumimoji="0" lang="en-US" sz="2400" b="0" i="0" u="sng"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Solution</a:t>
            </a:r>
            <a:r>
              <a:rPr kumimoji="0" lang="en-US" sz="24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 Establish a </a:t>
            </a:r>
            <a:r>
              <a:rPr kumimoji="0" lang="en-US" sz="2400" b="1" i="0" u="none" strike="noStrike" kern="0" cap="none" spc="0" normalizeH="0" baseline="0" noProof="0" dirty="0" smtClean="0">
                <a:ln>
                  <a:noFill/>
                </a:ln>
                <a:solidFill>
                  <a:srgbClr val="EA6B14"/>
                </a:solidFill>
                <a:effectLst/>
                <a:uLnTx/>
                <a:uFillTx/>
                <a:latin typeface="Calibri" pitchFamily="34" charset="0"/>
                <a:cs typeface="Calibri" pitchFamily="34" charset="0"/>
              </a:rPr>
              <a:t>single, visible owner </a:t>
            </a:r>
            <a:r>
              <a:rPr kumimoji="0" lang="en-US" sz="24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for on-time delivery</a:t>
            </a:r>
          </a:p>
          <a:p>
            <a:pPr marL="690563" marR="0" lvl="1" indent="-233363" defTabSz="914400" eaLnBrk="1" fontAlgn="auto" latinLnBrk="0" hangingPunct="1">
              <a:lnSpc>
                <a:spcPct val="100000"/>
              </a:lnSpc>
              <a:spcBef>
                <a:spcPts val="1200"/>
              </a:spcBef>
              <a:spcAft>
                <a:spcPts val="0"/>
              </a:spcAft>
              <a:buClr>
                <a:srgbClr val="ED7D31"/>
              </a:buClr>
              <a:buSzTx/>
              <a:buFont typeface="Courier New" pitchFamily="49" charset="0"/>
              <a:buChar char="o"/>
              <a:tabLst/>
              <a:defRPr/>
            </a:pPr>
            <a:r>
              <a:rPr kumimoji="0" lang="en-US" sz="20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Leverage E2E planning platform for visibility and ‘single voice’</a:t>
            </a:r>
          </a:p>
          <a:p>
            <a:pPr marL="690563" marR="0" lvl="1" indent="-233363" defTabSz="914400" eaLnBrk="1" fontAlgn="auto" latinLnBrk="0" hangingPunct="1">
              <a:lnSpc>
                <a:spcPct val="100000"/>
              </a:lnSpc>
              <a:spcBef>
                <a:spcPts val="1200"/>
              </a:spcBef>
              <a:spcAft>
                <a:spcPts val="0"/>
              </a:spcAft>
              <a:buClr>
                <a:srgbClr val="ED7D31"/>
              </a:buClr>
              <a:buSzTx/>
              <a:buFont typeface="Courier New" pitchFamily="49" charset="0"/>
              <a:buChar char="o"/>
              <a:tabLst/>
              <a:defRPr/>
            </a:pPr>
            <a:r>
              <a:rPr kumimoji="0" lang="en-US" sz="20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Drive cross functional alignment to an improvement plan and actions</a:t>
            </a:r>
          </a:p>
          <a:p>
            <a:pPr marL="690563" marR="0" lvl="1" indent="-233363" defTabSz="914400" eaLnBrk="1" fontAlgn="auto" latinLnBrk="0" hangingPunct="1">
              <a:lnSpc>
                <a:spcPct val="100000"/>
              </a:lnSpc>
              <a:spcBef>
                <a:spcPts val="1200"/>
              </a:spcBef>
              <a:spcAft>
                <a:spcPts val="0"/>
              </a:spcAft>
              <a:buClr>
                <a:srgbClr val="ED7D31"/>
              </a:buClr>
              <a:buSzTx/>
              <a:buFont typeface="Courier New" pitchFamily="49" charset="0"/>
              <a:buChar char="o"/>
              <a:tabLst/>
              <a:defRPr/>
            </a:pPr>
            <a:r>
              <a:rPr kumimoji="0" lang="en-US" sz="20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Especially important at key interfaces where gaps tend to form</a:t>
            </a:r>
          </a:p>
        </p:txBody>
      </p:sp>
      <p:pic>
        <p:nvPicPr>
          <p:cNvPr id="15" name="Picture 7" descr="C:\Users\gh585948\AppData\Local\Microsoft\Windows\Temporary Internet Files\Content.IE5\PVQ39UFS\multiple-fingers-pointing-blame-at-man[1].jpg"/>
          <p:cNvPicPr>
            <a:picLocks noChangeAspect="1" noChangeArrowheads="1"/>
          </p:cNvPicPr>
          <p:nvPr/>
        </p:nvPicPr>
        <p:blipFill>
          <a:blip r:embed="rId2" cstate="print"/>
          <a:srcRect t="10927"/>
          <a:stretch>
            <a:fillRect/>
          </a:stretch>
        </p:blipFill>
        <p:spPr bwMode="auto">
          <a:xfrm>
            <a:off x="5723076" y="2194901"/>
            <a:ext cx="2325385" cy="1754371"/>
          </a:xfrm>
          <a:prstGeom prst="rect">
            <a:avLst/>
          </a:prstGeom>
          <a:noFill/>
          <a:ln w="28575">
            <a:solidFill>
              <a:srgbClr val="5B9BD5"/>
            </a:solidFill>
          </a:ln>
        </p:spPr>
      </p:pic>
      <p:grpSp>
        <p:nvGrpSpPr>
          <p:cNvPr id="16" name="Group 15"/>
          <p:cNvGrpSpPr/>
          <p:nvPr/>
        </p:nvGrpSpPr>
        <p:grpSpPr>
          <a:xfrm>
            <a:off x="233921" y="53166"/>
            <a:ext cx="691114" cy="680482"/>
            <a:chOff x="2454821" y="178981"/>
            <a:chExt cx="1592756" cy="1592756"/>
          </a:xfrm>
        </p:grpSpPr>
        <p:sp>
          <p:nvSpPr>
            <p:cNvPr id="17" name=" 3"/>
            <p:cNvSpPr/>
            <p:nvPr/>
          </p:nvSpPr>
          <p:spPr>
            <a:xfrm rot="20700000">
              <a:off x="2454821" y="178981"/>
              <a:ext cx="1592756" cy="1592756"/>
            </a:xfrm>
            <a:prstGeom prst="gear6">
              <a:avLst/>
            </a:prstGeom>
            <a:solidFill>
              <a:srgbClr val="FF6600"/>
            </a:solidFill>
            <a:ln w="12700" cap="flat" cmpd="sng" algn="ctr">
              <a:solidFill>
                <a:srgbClr val="ED7D31">
                  <a:lumMod val="50000"/>
                </a:srgbClr>
              </a:solidFill>
              <a:prstDash val="solid"/>
              <a:miter lim="800000"/>
            </a:ln>
            <a:effectLst/>
          </p:spPr>
        </p:sp>
        <p:sp>
          <p:nvSpPr>
            <p:cNvPr id="18" name=" 4"/>
            <p:cNvSpPr/>
            <p:nvPr/>
          </p:nvSpPr>
          <p:spPr>
            <a:xfrm>
              <a:off x="2704330" y="477400"/>
              <a:ext cx="1041991" cy="944999"/>
            </a:xfrm>
            <a:prstGeom prst="rect">
              <a:avLst/>
            </a:prstGeom>
            <a:noFill/>
            <a:ln>
              <a:noFill/>
            </a:ln>
            <a:effectLst/>
          </p:spPr>
          <p:txBody>
            <a:bodyPr spcFirstLastPara="0" vert="horz" wrap="square" lIns="60960" tIns="60960" rIns="60960" bIns="60960" numCol="1" spcCol="1270" anchor="ctr" anchorCtr="0">
              <a:noAutofit/>
            </a:bodyPr>
            <a:lstStyle/>
            <a:p>
              <a:pPr marL="0" marR="0" lvl="0" indent="0" algn="ctr" defTabSz="2133600" eaLnBrk="1" fontAlgn="auto" latinLnBrk="0" hangingPunct="1">
                <a:lnSpc>
                  <a:spcPct val="90000"/>
                </a:lnSpc>
                <a:spcBef>
                  <a:spcPct val="0"/>
                </a:spcBef>
                <a:spcAft>
                  <a:spcPct val="35000"/>
                </a:spcAft>
                <a:buClrTx/>
                <a:buSzTx/>
                <a:buFontTx/>
                <a:buNone/>
                <a:tabLst/>
                <a:defRPr/>
              </a:pPr>
              <a:r>
                <a:rPr kumimoji="0" lang="en-US" sz="2400" b="1" i="0" u="none" strike="noStrike" kern="1200" cap="none" spc="0" normalizeH="0" baseline="0" noProof="0" dirty="0" smtClean="0">
                  <a:ln>
                    <a:noFill/>
                  </a:ln>
                  <a:solidFill>
                    <a:sysClr val="window" lastClr="FFFFFF"/>
                  </a:solidFill>
                  <a:effectLst/>
                  <a:uLnTx/>
                  <a:uFillTx/>
                  <a:latin typeface="Calibri"/>
                  <a:ea typeface="+mn-ea"/>
                  <a:cs typeface="+mn-cs"/>
                </a:rPr>
                <a:t>3</a:t>
              </a:r>
              <a:endParaRPr kumimoji="0" lang="en-US" sz="2400" b="1" i="0" u="none" strike="noStrike" kern="1200" cap="none" spc="0" normalizeH="0" baseline="0" noProof="0" dirty="0">
                <a:ln>
                  <a:noFill/>
                </a:ln>
                <a:solidFill>
                  <a:sysClr val="window" lastClr="FFFFFF"/>
                </a:solidFill>
                <a:effectLst/>
                <a:uLnTx/>
                <a:uFillTx/>
                <a:latin typeface="Calibri"/>
                <a:ea typeface="+mn-ea"/>
                <a:cs typeface="+mn-cs"/>
              </a:endParaRPr>
            </a:p>
          </p:txBody>
        </p:sp>
      </p:grpSp>
      <p:sp>
        <p:nvSpPr>
          <p:cNvPr id="19" name="TextBox 18"/>
          <p:cNvSpPr txBox="1"/>
          <p:nvPr/>
        </p:nvSpPr>
        <p:spPr>
          <a:xfrm>
            <a:off x="6118635" y="2152371"/>
            <a:ext cx="1534266"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5B9BD5"/>
                </a:solidFill>
                <a:effectLst/>
                <a:uLnTx/>
                <a:uFillTx/>
              </a:rPr>
              <a:t>Stock Out Cause…</a:t>
            </a:r>
            <a:endParaRPr kumimoji="0" lang="en-US" sz="1400" b="1" i="0" u="none" strike="noStrike" kern="0" cap="none" spc="0" normalizeH="0" baseline="0" noProof="0" dirty="0">
              <a:ln>
                <a:noFill/>
              </a:ln>
              <a:solidFill>
                <a:srgbClr val="5B9BD5"/>
              </a:solidFill>
              <a:effectLst/>
              <a:uLnTx/>
              <a:uFillTx/>
            </a:endParaRPr>
          </a:p>
        </p:txBody>
      </p:sp>
      <p:sp>
        <p:nvSpPr>
          <p:cNvPr id="20" name="TextBox 19"/>
          <p:cNvSpPr txBox="1"/>
          <p:nvPr/>
        </p:nvSpPr>
        <p:spPr>
          <a:xfrm rot="16200000">
            <a:off x="8147413" y="5181600"/>
            <a:ext cx="1731564" cy="261610"/>
          </a:xfrm>
          <a:prstGeom prst="rect">
            <a:avLst/>
          </a:prstGeom>
          <a:noFill/>
        </p:spPr>
        <p:txBody>
          <a:bodyPr wrap="none" rtlCol="0">
            <a:spAutoFit/>
          </a:bodyPr>
          <a:lstStyle/>
          <a:p>
            <a:r>
              <a:rPr lang="en-US" sz="1100" b="1" dirty="0" smtClean="0">
                <a:solidFill>
                  <a:schemeClr val="accent2"/>
                </a:solidFill>
                <a:latin typeface="Calibri" pitchFamily="34" charset="0"/>
                <a:cs typeface="Calibri" pitchFamily="34" charset="0"/>
              </a:rPr>
              <a:t>Greg Hottell – March 2017</a:t>
            </a:r>
            <a:endParaRPr lang="en-US" sz="1100" b="1" dirty="0">
              <a:solidFill>
                <a:schemeClr val="accent2"/>
              </a:solidFill>
              <a:latin typeface="Calibri" pitchFamily="34" charset="0"/>
              <a:cs typeface="Calibri" pitchFamily="34" charset="0"/>
            </a:endParaRPr>
          </a:p>
        </p:txBody>
      </p:sp>
    </p:spTree>
    <p:extLst>
      <p:ext uri="{BB962C8B-B14F-4D97-AF65-F5344CB8AC3E}">
        <p14:creationId xmlns:p14="http://schemas.microsoft.com/office/powerpoint/2010/main" xmlns="" val="4325458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idx="1"/>
          </p:nvPr>
        </p:nvSpPr>
        <p:spPr>
          <a:xfrm>
            <a:off x="395535" y="1151466"/>
            <a:ext cx="8461385" cy="4313669"/>
          </a:xfrm>
          <a:noFill/>
        </p:spPr>
        <p:txBody>
          <a:bodyPr>
            <a:normAutofit/>
          </a:bodyPr>
          <a:lstStyle/>
          <a:p>
            <a:pPr marL="287338" indent="-287338">
              <a:lnSpc>
                <a:spcPct val="100000"/>
              </a:lnSpc>
              <a:spcAft>
                <a:spcPts val="1200"/>
              </a:spcAft>
              <a:buClr>
                <a:srgbClr val="FF9933"/>
              </a:buClr>
              <a:buFont typeface="Arial" pitchFamily="34" charset="0"/>
              <a:buChar char="•"/>
            </a:pPr>
            <a:r>
              <a:rPr lang="en-US" sz="2400" b="0" dirty="0" smtClean="0">
                <a:solidFill>
                  <a:schemeClr val="tx2">
                    <a:lumMod val="75000"/>
                  </a:schemeClr>
                </a:solidFill>
                <a:latin typeface="Calibri" pitchFamily="34" charset="0"/>
                <a:cs typeface="Calibri" pitchFamily="34" charset="0"/>
              </a:rPr>
              <a:t>Cross-functional initiative to identify and improve the barriers to higher performance</a:t>
            </a:r>
          </a:p>
          <a:p>
            <a:pPr marL="287338" indent="-287338">
              <a:lnSpc>
                <a:spcPct val="100000"/>
              </a:lnSpc>
              <a:spcAft>
                <a:spcPts val="1200"/>
              </a:spcAft>
              <a:buClr>
                <a:srgbClr val="FF9933"/>
              </a:buClr>
              <a:buFont typeface="Arial" pitchFamily="34" charset="0"/>
              <a:buChar char="•"/>
            </a:pPr>
            <a:r>
              <a:rPr lang="en-US" sz="2400" b="0" dirty="0" smtClean="0">
                <a:solidFill>
                  <a:schemeClr val="tx2">
                    <a:lumMod val="75000"/>
                  </a:schemeClr>
                </a:solidFill>
                <a:latin typeface="Calibri" pitchFamily="34" charset="0"/>
                <a:cs typeface="Calibri" pitchFamily="34" charset="0"/>
              </a:rPr>
              <a:t>Focused on key milestones and defining a RACI for deliverables and handoffs to other teams</a:t>
            </a:r>
          </a:p>
          <a:p>
            <a:pPr marL="287338" indent="-287338">
              <a:lnSpc>
                <a:spcPct val="100000"/>
              </a:lnSpc>
              <a:spcAft>
                <a:spcPts val="600"/>
              </a:spcAft>
              <a:buClr>
                <a:srgbClr val="FF9933"/>
              </a:buClr>
              <a:buFont typeface="Arial" pitchFamily="34" charset="0"/>
              <a:buChar char="•"/>
            </a:pPr>
            <a:r>
              <a:rPr lang="en-US" sz="2400" b="0" dirty="0" smtClean="0">
                <a:solidFill>
                  <a:schemeClr val="tx2">
                    <a:lumMod val="75000"/>
                  </a:schemeClr>
                </a:solidFill>
                <a:latin typeface="Calibri" pitchFamily="34" charset="0"/>
                <a:cs typeface="Calibri" pitchFamily="34" charset="0"/>
              </a:rPr>
              <a:t>Highlighted (and addressed) a lack of understanding of upstream and downstream activities</a:t>
            </a:r>
          </a:p>
        </p:txBody>
      </p:sp>
      <p:sp>
        <p:nvSpPr>
          <p:cNvPr id="10" name="Title 1"/>
          <p:cNvSpPr txBox="1">
            <a:spLocks/>
          </p:cNvSpPr>
          <p:nvPr/>
        </p:nvSpPr>
        <p:spPr>
          <a:xfrm>
            <a:off x="395536" y="246063"/>
            <a:ext cx="8450752" cy="430887"/>
          </a:xfrm>
          <a:prstGeom prst="rect">
            <a:avLst/>
          </a:prstGeom>
          <a:no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rgbClr val="EA6B14"/>
                </a:solidFill>
                <a:effectLst/>
                <a:uLnTx/>
                <a:uFillTx/>
                <a:latin typeface="Calibri" pitchFamily="34" charset="0"/>
                <a:ea typeface="+mj-ea"/>
                <a:cs typeface="Calibri" pitchFamily="34" charset="0"/>
              </a:rPr>
              <a:t>4.   Defining and Enhancing the Interfaces with Clinical</a:t>
            </a:r>
            <a:endParaRPr kumimoji="0" lang="en-US" sz="2800" b="1" i="0" u="none" strike="noStrike" kern="1200" cap="none" spc="0" normalizeH="0" baseline="0" noProof="0" dirty="0">
              <a:ln>
                <a:noFill/>
              </a:ln>
              <a:solidFill>
                <a:srgbClr val="EA6B14"/>
              </a:solidFill>
              <a:effectLst/>
              <a:uLnTx/>
              <a:uFillTx/>
              <a:latin typeface="Calibri" pitchFamily="34" charset="0"/>
              <a:ea typeface="+mj-ea"/>
              <a:cs typeface="Calibri" pitchFamily="34" charset="0"/>
            </a:endParaRPr>
          </a:p>
        </p:txBody>
      </p:sp>
      <p:sp>
        <p:nvSpPr>
          <p:cNvPr id="11" name="Text Placeholder 4"/>
          <p:cNvSpPr>
            <a:spLocks noGrp="1"/>
          </p:cNvSpPr>
          <p:nvPr>
            <p:ph type="body" sz="quarter" idx="13"/>
          </p:nvPr>
        </p:nvSpPr>
        <p:spPr>
          <a:xfrm>
            <a:off x="392906" y="672885"/>
            <a:ext cx="8187567" cy="417287"/>
          </a:xfrm>
          <a:noFill/>
        </p:spPr>
        <p:txBody>
          <a:bodyPr>
            <a:noAutofit/>
          </a:bodyPr>
          <a:lstStyle/>
          <a:p>
            <a:pPr>
              <a:lnSpc>
                <a:spcPct val="100000"/>
              </a:lnSpc>
            </a:pPr>
            <a:r>
              <a:rPr lang="en-US" sz="2400" b="0" dirty="0" smtClean="0">
                <a:solidFill>
                  <a:schemeClr val="tx2"/>
                </a:solidFill>
                <a:latin typeface="Calibri" pitchFamily="34" charset="0"/>
                <a:cs typeface="Calibri" pitchFamily="34" charset="0"/>
              </a:rPr>
              <a:t>Improving the interfaces between supply and demand</a:t>
            </a:r>
            <a:endParaRPr lang="en-US" sz="2400" b="0" dirty="0">
              <a:solidFill>
                <a:schemeClr val="tx2"/>
              </a:solidFill>
              <a:latin typeface="Calibri" pitchFamily="34" charset="0"/>
              <a:cs typeface="Calibri" pitchFamily="34" charset="0"/>
            </a:endParaRPr>
          </a:p>
        </p:txBody>
      </p:sp>
      <p:grpSp>
        <p:nvGrpSpPr>
          <p:cNvPr id="12" name="Group 35"/>
          <p:cNvGrpSpPr/>
          <p:nvPr/>
        </p:nvGrpSpPr>
        <p:grpSpPr>
          <a:xfrm>
            <a:off x="294592" y="127597"/>
            <a:ext cx="651710" cy="616686"/>
            <a:chOff x="3126533" y="1605782"/>
            <a:chExt cx="1962622" cy="1962622"/>
          </a:xfrm>
        </p:grpSpPr>
        <p:sp>
          <p:nvSpPr>
            <p:cNvPr id="13" name=" 3"/>
            <p:cNvSpPr/>
            <p:nvPr/>
          </p:nvSpPr>
          <p:spPr>
            <a:xfrm>
              <a:off x="3126533" y="1605782"/>
              <a:ext cx="1962622" cy="1962622"/>
            </a:xfrm>
            <a:prstGeom prst="gear9">
              <a:avLst/>
            </a:prstGeom>
            <a:solidFill>
              <a:srgbClr val="FF6600"/>
            </a:solidFill>
            <a:ln w="12700" cap="flat" cmpd="sng" algn="ctr">
              <a:solidFill>
                <a:srgbClr val="ED7D31">
                  <a:lumMod val="50000"/>
                </a:srgbClr>
              </a:solidFill>
              <a:prstDash val="solid"/>
              <a:miter lim="800000"/>
            </a:ln>
            <a:effectLst/>
          </p:spPr>
        </p:sp>
        <p:sp>
          <p:nvSpPr>
            <p:cNvPr id="14" name=" 4"/>
            <p:cNvSpPr/>
            <p:nvPr/>
          </p:nvSpPr>
          <p:spPr>
            <a:xfrm>
              <a:off x="3479286" y="2065518"/>
              <a:ext cx="1287907" cy="1008827"/>
            </a:xfrm>
            <a:prstGeom prst="rect">
              <a:avLst/>
            </a:prstGeom>
            <a:noFill/>
            <a:ln>
              <a:noFill/>
            </a:ln>
            <a:effectLst/>
          </p:spPr>
          <p:txBody>
            <a:bodyPr spcFirstLastPara="0" vert="horz" wrap="square" lIns="31750" tIns="31750" rIns="31750" bIns="31750" numCol="1" spcCol="1270" anchor="ctr" anchorCtr="0">
              <a:noAutofit/>
            </a:bodyPr>
            <a:lstStyle/>
            <a:p>
              <a:pPr marL="0" marR="0" lvl="0" indent="0" algn="ctr" defTabSz="1111250" eaLnBrk="1" fontAlgn="auto" latinLnBrk="0" hangingPunct="1">
                <a:lnSpc>
                  <a:spcPct val="90000"/>
                </a:lnSpc>
                <a:spcBef>
                  <a:spcPct val="0"/>
                </a:spcBef>
                <a:spcAft>
                  <a:spcPct val="35000"/>
                </a:spcAft>
                <a:buClrTx/>
                <a:buSzTx/>
                <a:buFontTx/>
                <a:buNone/>
                <a:tabLst/>
                <a:defRPr/>
              </a:pPr>
              <a:r>
                <a:rPr kumimoji="0" lang="en-US" sz="2400" b="1" i="0" u="none" strike="noStrike" kern="1200" cap="none" spc="0" normalizeH="0" baseline="0" noProof="0" dirty="0" smtClean="0">
                  <a:ln>
                    <a:noFill/>
                  </a:ln>
                  <a:solidFill>
                    <a:sysClr val="window" lastClr="FFFFFF"/>
                  </a:solidFill>
                  <a:effectLst/>
                  <a:uLnTx/>
                  <a:uFillTx/>
                  <a:latin typeface="Calibri"/>
                  <a:ea typeface="+mn-ea"/>
                  <a:cs typeface="+mn-cs"/>
                </a:rPr>
                <a:t>4</a:t>
              </a:r>
              <a:endParaRPr kumimoji="0" lang="en-US" sz="2400" b="1" i="0" u="none" strike="noStrike" kern="1200" cap="none" spc="0" normalizeH="0" baseline="0" noProof="0" dirty="0">
                <a:ln>
                  <a:noFill/>
                </a:ln>
                <a:solidFill>
                  <a:sysClr val="window" lastClr="FFFFFF"/>
                </a:solidFill>
                <a:effectLst/>
                <a:uLnTx/>
                <a:uFillTx/>
                <a:latin typeface="Calibri"/>
                <a:ea typeface="+mn-ea"/>
                <a:cs typeface="+mn-cs"/>
              </a:endParaRPr>
            </a:p>
          </p:txBody>
        </p:sp>
      </p:grpSp>
      <p:pic>
        <p:nvPicPr>
          <p:cNvPr id="15" name="Picture 2"/>
          <p:cNvPicPr>
            <a:picLocks noChangeAspect="1" noChangeArrowheads="1"/>
          </p:cNvPicPr>
          <p:nvPr/>
        </p:nvPicPr>
        <p:blipFill>
          <a:blip r:embed="rId2" cstate="print"/>
          <a:srcRect/>
          <a:stretch>
            <a:fillRect/>
          </a:stretch>
        </p:blipFill>
        <p:spPr bwMode="auto">
          <a:xfrm>
            <a:off x="1487451" y="3694760"/>
            <a:ext cx="5987237" cy="2458059"/>
          </a:xfrm>
          <a:prstGeom prst="rect">
            <a:avLst/>
          </a:prstGeom>
          <a:noFill/>
          <a:ln w="9525">
            <a:noFill/>
            <a:miter lim="800000"/>
            <a:headEnd/>
            <a:tailEnd/>
          </a:ln>
        </p:spPr>
      </p:pic>
      <p:sp>
        <p:nvSpPr>
          <p:cNvPr id="16" name="TextBox 15"/>
          <p:cNvSpPr txBox="1"/>
          <p:nvPr/>
        </p:nvSpPr>
        <p:spPr>
          <a:xfrm rot="16200000">
            <a:off x="8147413" y="5181600"/>
            <a:ext cx="1731564" cy="261610"/>
          </a:xfrm>
          <a:prstGeom prst="rect">
            <a:avLst/>
          </a:prstGeom>
          <a:noFill/>
        </p:spPr>
        <p:txBody>
          <a:bodyPr wrap="none" rtlCol="0">
            <a:spAutoFit/>
          </a:bodyPr>
          <a:lstStyle/>
          <a:p>
            <a:r>
              <a:rPr lang="en-US" sz="1100" b="1" dirty="0" smtClean="0">
                <a:solidFill>
                  <a:schemeClr val="accent2"/>
                </a:solidFill>
                <a:latin typeface="Calibri" pitchFamily="34" charset="0"/>
                <a:cs typeface="Calibri" pitchFamily="34" charset="0"/>
              </a:rPr>
              <a:t>Greg Hottell – March 2017</a:t>
            </a:r>
            <a:endParaRPr lang="en-US" sz="1100" b="1" dirty="0">
              <a:solidFill>
                <a:schemeClr val="accent2"/>
              </a:solidFill>
              <a:latin typeface="Calibri" pitchFamily="34" charset="0"/>
              <a:cs typeface="Calibri" pitchFamily="34" charset="0"/>
            </a:endParaRPr>
          </a:p>
        </p:txBody>
      </p:sp>
    </p:spTree>
    <p:extLst>
      <p:ext uri="{BB962C8B-B14F-4D97-AF65-F5344CB8AC3E}">
        <p14:creationId xmlns:p14="http://schemas.microsoft.com/office/powerpoint/2010/main" xmlns="" val="4325458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a:xfrm>
            <a:off x="395536" y="246063"/>
            <a:ext cx="7416824" cy="430887"/>
          </a:xfrm>
          <a:prstGeom prst="rect">
            <a:avLst/>
          </a:prstGeom>
          <a:no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rgbClr val="EA6B14"/>
                </a:solidFill>
                <a:effectLst/>
                <a:uLnTx/>
                <a:uFillTx/>
                <a:latin typeface="Calibri" pitchFamily="34" charset="0"/>
                <a:ea typeface="+mj-ea"/>
                <a:cs typeface="Calibri" pitchFamily="34" charset="0"/>
              </a:rPr>
              <a:t>What Did We Learn?</a:t>
            </a:r>
            <a:endParaRPr kumimoji="0" lang="en-US" sz="2800" b="1" i="0" u="none" strike="noStrike" kern="1200" cap="none" spc="0" normalizeH="0" baseline="0" noProof="0" dirty="0">
              <a:ln>
                <a:noFill/>
              </a:ln>
              <a:solidFill>
                <a:srgbClr val="EA6B14"/>
              </a:solidFill>
              <a:effectLst/>
              <a:uLnTx/>
              <a:uFillTx/>
              <a:latin typeface="Calibri" pitchFamily="34" charset="0"/>
              <a:ea typeface="+mj-ea"/>
              <a:cs typeface="Calibri" pitchFamily="34" charset="0"/>
            </a:endParaRPr>
          </a:p>
        </p:txBody>
      </p:sp>
      <p:sp>
        <p:nvSpPr>
          <p:cNvPr id="18" name="Text Placeholder 4"/>
          <p:cNvSpPr>
            <a:spLocks noGrp="1"/>
          </p:cNvSpPr>
          <p:nvPr>
            <p:ph type="body" sz="quarter" idx="13"/>
          </p:nvPr>
        </p:nvSpPr>
        <p:spPr>
          <a:xfrm>
            <a:off x="440267" y="661596"/>
            <a:ext cx="8427286" cy="417287"/>
          </a:xfrm>
          <a:noFill/>
        </p:spPr>
        <p:txBody>
          <a:bodyPr>
            <a:noAutofit/>
          </a:bodyPr>
          <a:lstStyle/>
          <a:p>
            <a:pPr>
              <a:lnSpc>
                <a:spcPct val="100000"/>
              </a:lnSpc>
            </a:pPr>
            <a:r>
              <a:rPr lang="en-US" sz="2400" b="0" dirty="0" smtClean="0">
                <a:solidFill>
                  <a:schemeClr val="tx2"/>
                </a:solidFill>
                <a:latin typeface="Calibri" pitchFamily="34" charset="0"/>
                <a:cs typeface="Calibri" pitchFamily="34" charset="0"/>
              </a:rPr>
              <a:t>As with any journey, learning was a critical component</a:t>
            </a:r>
            <a:endParaRPr lang="en-US" sz="2400" b="0" dirty="0">
              <a:solidFill>
                <a:schemeClr val="tx2"/>
              </a:solidFill>
              <a:latin typeface="Calibri" pitchFamily="34" charset="0"/>
              <a:cs typeface="Calibri" pitchFamily="34" charset="0"/>
            </a:endParaRPr>
          </a:p>
        </p:txBody>
      </p:sp>
      <p:sp>
        <p:nvSpPr>
          <p:cNvPr id="19" name="Text Placeholder 8"/>
          <p:cNvSpPr>
            <a:spLocks noGrp="1"/>
          </p:cNvSpPr>
          <p:nvPr>
            <p:ph idx="1"/>
          </p:nvPr>
        </p:nvSpPr>
        <p:spPr>
          <a:xfrm>
            <a:off x="297698" y="2169042"/>
            <a:ext cx="7208887" cy="2923953"/>
          </a:xfrm>
          <a:prstGeom prst="rect">
            <a:avLst/>
          </a:prstGeom>
          <a:noFill/>
        </p:spPr>
        <p:txBody>
          <a:bodyPr>
            <a:normAutofit/>
          </a:bodyPr>
          <a:lstStyle/>
          <a:p>
            <a:pPr marL="287338" marR="0" lvl="0" indent="-287338" defTabSz="914400" eaLnBrk="1" fontAlgn="auto" latinLnBrk="0" hangingPunct="1">
              <a:lnSpc>
                <a:spcPct val="100000"/>
              </a:lnSpc>
              <a:spcBef>
                <a:spcPts val="1800"/>
              </a:spcBef>
              <a:spcAft>
                <a:spcPts val="0"/>
              </a:spcAft>
              <a:buClr>
                <a:srgbClr val="ED7D31"/>
              </a:buClr>
              <a:buSzTx/>
              <a:buFont typeface="Arial" pitchFamily="34" charset="0"/>
              <a:buChar char="•"/>
              <a:tabLst/>
              <a:defRPr/>
            </a:pPr>
            <a:r>
              <a:rPr kumimoji="0" lang="en-US" sz="28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The improvement from 2013 to 2015</a:t>
            </a:r>
            <a:br>
              <a:rPr kumimoji="0" lang="en-US" sz="28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br>
            <a:r>
              <a:rPr kumimoji="0" lang="en-US" sz="28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was the culmination of significant effort</a:t>
            </a:r>
            <a:br>
              <a:rPr kumimoji="0" lang="en-US" sz="28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br>
            <a:r>
              <a:rPr kumimoji="0" lang="en-US" sz="28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over the course of several years</a:t>
            </a:r>
          </a:p>
          <a:p>
            <a:pPr marL="287338" marR="0" lvl="0" indent="-287338" defTabSz="914400" eaLnBrk="1" fontAlgn="auto" latinLnBrk="0" hangingPunct="1">
              <a:lnSpc>
                <a:spcPct val="100000"/>
              </a:lnSpc>
              <a:spcBef>
                <a:spcPts val="3600"/>
              </a:spcBef>
              <a:spcAft>
                <a:spcPts val="0"/>
              </a:spcAft>
              <a:buClr>
                <a:srgbClr val="ED7D31"/>
              </a:buClr>
              <a:buSzTx/>
              <a:buFont typeface="Arial" pitchFamily="34" charset="0"/>
              <a:buChar char="•"/>
              <a:tabLst/>
              <a:defRPr/>
            </a:pPr>
            <a:r>
              <a:rPr kumimoji="0" lang="en-US" sz="28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We weren’t always perfect, </a:t>
            </a:r>
            <a:br>
              <a:rPr kumimoji="0" lang="en-US" sz="28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br>
            <a:r>
              <a:rPr kumimoji="0" lang="en-US" sz="28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but </a:t>
            </a:r>
            <a:r>
              <a:rPr kumimoji="0" lang="en-US" sz="2800" b="1" i="0" u="none" strike="noStrike" kern="0" cap="none" spc="0" normalizeH="0" baseline="0" noProof="0" dirty="0" smtClean="0">
                <a:ln>
                  <a:noFill/>
                </a:ln>
                <a:solidFill>
                  <a:srgbClr val="EA6B14"/>
                </a:solidFill>
                <a:effectLst/>
                <a:uLnTx/>
                <a:uFillTx/>
                <a:latin typeface="Calibri" pitchFamily="34" charset="0"/>
                <a:cs typeface="Calibri" pitchFamily="34" charset="0"/>
              </a:rPr>
              <a:t>we</a:t>
            </a:r>
            <a:r>
              <a:rPr kumimoji="0" lang="en-US" sz="2800" b="0" i="0" u="none" strike="noStrike" kern="0" cap="none" spc="0" normalizeH="0" baseline="0" noProof="0" dirty="0" smtClean="0">
                <a:ln>
                  <a:noFill/>
                </a:ln>
                <a:solidFill>
                  <a:srgbClr val="EA6B14"/>
                </a:solidFill>
                <a:effectLst/>
                <a:uLnTx/>
                <a:uFillTx/>
                <a:latin typeface="Calibri" pitchFamily="34" charset="0"/>
                <a:cs typeface="Calibri" pitchFamily="34" charset="0"/>
              </a:rPr>
              <a:t> </a:t>
            </a:r>
            <a:r>
              <a:rPr kumimoji="0" lang="en-US" sz="2800" b="1" i="0" u="none" strike="noStrike" kern="0" cap="none" spc="0" normalizeH="0" baseline="0" noProof="0" dirty="0" smtClean="0">
                <a:ln>
                  <a:noFill/>
                </a:ln>
                <a:solidFill>
                  <a:srgbClr val="EA6B14"/>
                </a:solidFill>
                <a:effectLst/>
                <a:uLnTx/>
                <a:uFillTx/>
                <a:latin typeface="Calibri" pitchFamily="34" charset="0"/>
                <a:cs typeface="Calibri" pitchFamily="34" charset="0"/>
              </a:rPr>
              <a:t>learned</a:t>
            </a:r>
            <a:r>
              <a:rPr kumimoji="0" lang="en-US" sz="2800" b="0" i="0" u="none" strike="noStrike" kern="0" cap="none" spc="0" normalizeH="0" baseline="0" noProof="0" dirty="0" smtClean="0">
                <a:ln>
                  <a:noFill/>
                </a:ln>
                <a:solidFill>
                  <a:srgbClr val="EA6B14"/>
                </a:solidFill>
                <a:effectLst/>
                <a:uLnTx/>
                <a:uFillTx/>
                <a:latin typeface="Calibri" pitchFamily="34" charset="0"/>
                <a:cs typeface="Calibri" pitchFamily="34" charset="0"/>
              </a:rPr>
              <a:t> </a:t>
            </a:r>
            <a:r>
              <a:rPr kumimoji="0" lang="en-US" sz="2800" b="1" i="0" u="none" strike="noStrike" kern="0" cap="none" spc="0" normalizeH="0" baseline="0" noProof="0" dirty="0" smtClean="0">
                <a:ln>
                  <a:noFill/>
                </a:ln>
                <a:solidFill>
                  <a:srgbClr val="EA6B14"/>
                </a:solidFill>
                <a:effectLst/>
                <a:uLnTx/>
                <a:uFillTx/>
                <a:latin typeface="Calibri" pitchFamily="34" charset="0"/>
                <a:cs typeface="Calibri" pitchFamily="34" charset="0"/>
              </a:rPr>
              <a:t>a lot </a:t>
            </a:r>
            <a:r>
              <a:rPr kumimoji="0" lang="en-US" sz="28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along the way…</a:t>
            </a:r>
          </a:p>
        </p:txBody>
      </p:sp>
      <p:grpSp>
        <p:nvGrpSpPr>
          <p:cNvPr id="20" name="Group 19"/>
          <p:cNvGrpSpPr/>
          <p:nvPr/>
        </p:nvGrpSpPr>
        <p:grpSpPr>
          <a:xfrm>
            <a:off x="7301440" y="4529472"/>
            <a:ext cx="1555469" cy="1477925"/>
            <a:chOff x="3126533" y="1605782"/>
            <a:chExt cx="1962622" cy="1962622"/>
          </a:xfrm>
        </p:grpSpPr>
        <p:sp>
          <p:nvSpPr>
            <p:cNvPr id="21" name=" 3"/>
            <p:cNvSpPr/>
            <p:nvPr/>
          </p:nvSpPr>
          <p:spPr>
            <a:xfrm>
              <a:off x="3126533" y="1605782"/>
              <a:ext cx="1962622" cy="1962622"/>
            </a:xfrm>
            <a:prstGeom prst="gear9">
              <a:avLst/>
            </a:prstGeom>
            <a:solidFill>
              <a:srgbClr val="5B9BD5">
                <a:lumMod val="60000"/>
                <a:lumOff val="40000"/>
              </a:srgbClr>
            </a:solidFill>
            <a:ln w="12700" cap="flat" cmpd="sng" algn="ctr">
              <a:solidFill>
                <a:srgbClr val="5B9BD5">
                  <a:lumMod val="50000"/>
                </a:srgbClr>
              </a:solidFill>
              <a:prstDash val="solid"/>
              <a:miter lim="800000"/>
            </a:ln>
            <a:effectLst/>
          </p:spPr>
        </p:sp>
        <p:sp>
          <p:nvSpPr>
            <p:cNvPr id="22" name=" 4"/>
            <p:cNvSpPr/>
            <p:nvPr/>
          </p:nvSpPr>
          <p:spPr>
            <a:xfrm>
              <a:off x="3479286" y="2065518"/>
              <a:ext cx="1287907" cy="1008827"/>
            </a:xfrm>
            <a:prstGeom prst="rect">
              <a:avLst/>
            </a:prstGeom>
            <a:noFill/>
            <a:ln>
              <a:noFill/>
            </a:ln>
            <a:effectLst/>
          </p:spPr>
          <p:txBody>
            <a:bodyPr spcFirstLastPara="0" vert="horz" wrap="square" lIns="31750" tIns="31750" rIns="31750" bIns="31750" numCol="1" spcCol="1270" anchor="ctr" anchorCtr="0">
              <a:noAutofit/>
            </a:bodyPr>
            <a:lstStyle/>
            <a:p>
              <a:pPr marL="0" marR="0" lvl="0" indent="0" algn="ctr" defTabSz="1111250" eaLnBrk="1" fontAlgn="auto" latinLnBrk="0" hangingPunct="1">
                <a:lnSpc>
                  <a:spcPct val="90000"/>
                </a:lnSpc>
                <a:spcBef>
                  <a:spcPct val="0"/>
                </a:spcBef>
                <a:spcAft>
                  <a:spcPct val="35000"/>
                </a:spcAft>
                <a:buClrTx/>
                <a:buSzTx/>
                <a:buFontTx/>
                <a:buNone/>
                <a:tabLst/>
                <a:defRPr/>
              </a:pPr>
              <a:r>
                <a:rPr kumimoji="0" lang="en-US" sz="1800" b="1" i="0" u="none" strike="noStrike" kern="1200" cap="none" spc="0" normalizeH="0" baseline="0" noProof="0" dirty="0" smtClean="0">
                  <a:ln>
                    <a:noFill/>
                  </a:ln>
                  <a:solidFill>
                    <a:srgbClr val="5B9BD5">
                      <a:lumMod val="50000"/>
                    </a:srgbClr>
                  </a:solidFill>
                  <a:effectLst/>
                  <a:uLnTx/>
                  <a:uFillTx/>
                  <a:latin typeface="Calibri"/>
                  <a:ea typeface="+mn-ea"/>
                  <a:cs typeface="+mn-cs"/>
                </a:rPr>
                <a:t>Enhanced  Interfaces</a:t>
              </a:r>
              <a:endParaRPr kumimoji="0" lang="en-US" sz="1800" b="1" i="0" u="none" strike="noStrike" kern="1200" cap="none" spc="0" normalizeH="0" baseline="0" noProof="0" dirty="0">
                <a:ln>
                  <a:noFill/>
                </a:ln>
                <a:solidFill>
                  <a:srgbClr val="5B9BD5">
                    <a:lumMod val="50000"/>
                  </a:srgbClr>
                </a:solidFill>
                <a:effectLst/>
                <a:uLnTx/>
                <a:uFillTx/>
                <a:latin typeface="Calibri"/>
                <a:ea typeface="+mn-ea"/>
                <a:cs typeface="+mn-cs"/>
              </a:endParaRPr>
            </a:p>
          </p:txBody>
        </p:sp>
      </p:grpSp>
      <p:grpSp>
        <p:nvGrpSpPr>
          <p:cNvPr id="23" name="Group 22"/>
          <p:cNvGrpSpPr/>
          <p:nvPr/>
        </p:nvGrpSpPr>
        <p:grpSpPr>
          <a:xfrm>
            <a:off x="7354628" y="2353347"/>
            <a:ext cx="1668882" cy="1649389"/>
            <a:chOff x="3126533" y="1605782"/>
            <a:chExt cx="1962622" cy="1962622"/>
          </a:xfrm>
        </p:grpSpPr>
        <p:sp>
          <p:nvSpPr>
            <p:cNvPr id="24" name=" 3"/>
            <p:cNvSpPr/>
            <p:nvPr/>
          </p:nvSpPr>
          <p:spPr>
            <a:xfrm>
              <a:off x="3126533" y="1605782"/>
              <a:ext cx="1962622" cy="1962622"/>
            </a:xfrm>
            <a:prstGeom prst="gear9">
              <a:avLst/>
            </a:prstGeom>
            <a:solidFill>
              <a:srgbClr val="5B9BD5">
                <a:lumMod val="75000"/>
              </a:srgbClr>
            </a:solidFill>
            <a:ln w="12700" cap="flat" cmpd="sng" algn="ctr">
              <a:solidFill>
                <a:srgbClr val="5B9BD5">
                  <a:lumMod val="50000"/>
                </a:srgbClr>
              </a:solidFill>
              <a:prstDash val="solid"/>
              <a:miter lim="800000"/>
            </a:ln>
            <a:effectLst/>
          </p:spPr>
        </p:sp>
        <p:sp>
          <p:nvSpPr>
            <p:cNvPr id="25" name=" 4"/>
            <p:cNvSpPr/>
            <p:nvPr/>
          </p:nvSpPr>
          <p:spPr>
            <a:xfrm>
              <a:off x="3521106" y="2065518"/>
              <a:ext cx="1173476" cy="1008827"/>
            </a:xfrm>
            <a:prstGeom prst="rect">
              <a:avLst/>
            </a:prstGeom>
            <a:noFill/>
            <a:ln>
              <a:noFill/>
            </a:ln>
            <a:effectLst/>
          </p:spPr>
          <p:txBody>
            <a:bodyPr spcFirstLastPara="0" vert="horz" wrap="square" lIns="31750" tIns="31750" rIns="31750" bIns="31750" numCol="1" spcCol="1270" anchor="ctr" anchorCtr="0">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ysClr val="window" lastClr="FFFFFF"/>
                  </a:solidFill>
                  <a:effectLst/>
                  <a:uLnTx/>
                  <a:uFillTx/>
                  <a:latin typeface="Calibri"/>
                  <a:ea typeface="+mn-ea"/>
                  <a:cs typeface="+mn-cs"/>
                </a:rPr>
                <a:t>E2E Planning Platform</a:t>
              </a:r>
            </a:p>
          </p:txBody>
        </p:sp>
      </p:grpSp>
      <p:grpSp>
        <p:nvGrpSpPr>
          <p:cNvPr id="26" name="Group 25"/>
          <p:cNvGrpSpPr/>
          <p:nvPr/>
        </p:nvGrpSpPr>
        <p:grpSpPr>
          <a:xfrm>
            <a:off x="6966443" y="1105788"/>
            <a:ext cx="1592756" cy="1482177"/>
            <a:chOff x="2454821" y="178981"/>
            <a:chExt cx="1592756" cy="1592756"/>
          </a:xfrm>
          <a:solidFill>
            <a:srgbClr val="5B9BD5">
              <a:lumMod val="50000"/>
            </a:srgbClr>
          </a:solidFill>
        </p:grpSpPr>
        <p:sp>
          <p:nvSpPr>
            <p:cNvPr id="27" name=" 3"/>
            <p:cNvSpPr/>
            <p:nvPr/>
          </p:nvSpPr>
          <p:spPr>
            <a:xfrm rot="20700000">
              <a:off x="2454821" y="178981"/>
              <a:ext cx="1592756" cy="1592756"/>
            </a:xfrm>
            <a:prstGeom prst="gear6">
              <a:avLst/>
            </a:prstGeom>
            <a:grpFill/>
            <a:ln w="12700" cap="flat" cmpd="sng" algn="ctr">
              <a:solidFill>
                <a:srgbClr val="4472C4"/>
              </a:solidFill>
              <a:prstDash val="solid"/>
              <a:miter lim="800000"/>
            </a:ln>
            <a:effectLst/>
          </p:spPr>
        </p:sp>
        <p:sp>
          <p:nvSpPr>
            <p:cNvPr id="28" name=" 4"/>
            <p:cNvSpPr/>
            <p:nvPr/>
          </p:nvSpPr>
          <p:spPr>
            <a:xfrm>
              <a:off x="2804160" y="528320"/>
              <a:ext cx="894079" cy="894079"/>
            </a:xfrm>
            <a:prstGeom prst="rect">
              <a:avLst/>
            </a:prstGeom>
            <a:noFill/>
            <a:ln>
              <a:noFill/>
            </a:ln>
            <a:effectLst/>
          </p:spPr>
          <p:txBody>
            <a:bodyPr spcFirstLastPara="0" vert="horz" wrap="square" lIns="60960" tIns="60960" rIns="60960" bIns="60960" numCol="1" spcCol="1270" anchor="ctr" anchorCtr="0">
              <a:noAutofit/>
            </a:bodyPr>
            <a:lstStyle/>
            <a:p>
              <a:pPr marL="0" marR="0" lvl="0" indent="0" algn="ctr" defTabSz="2133600" eaLnBrk="1" fontAlgn="auto" latinLnBrk="0" hangingPunct="1">
                <a:lnSpc>
                  <a:spcPct val="90000"/>
                </a:lnSpc>
                <a:spcBef>
                  <a:spcPct val="0"/>
                </a:spcBef>
                <a:spcAft>
                  <a:spcPct val="35000"/>
                </a:spcAft>
                <a:buClrTx/>
                <a:buSzTx/>
                <a:buFontTx/>
                <a:buNone/>
                <a:tabLst/>
                <a:defRPr/>
              </a:pPr>
              <a:r>
                <a:rPr kumimoji="0" lang="en-US" sz="1800" b="1" i="0" u="none" strike="noStrike" kern="1200" cap="none" spc="0" normalizeH="0" baseline="0" noProof="0" dirty="0" smtClean="0">
                  <a:ln>
                    <a:noFill/>
                  </a:ln>
                  <a:solidFill>
                    <a:sysClr val="window" lastClr="FFFFFF"/>
                  </a:solidFill>
                  <a:effectLst/>
                  <a:uLnTx/>
                  <a:uFillTx/>
                  <a:latin typeface="Calibri"/>
                  <a:ea typeface="+mn-ea"/>
                  <a:cs typeface="+mn-cs"/>
                </a:rPr>
                <a:t>Back to Basics</a:t>
              </a:r>
              <a:endParaRPr kumimoji="0" lang="en-US" sz="1800" b="1" i="0" u="none" strike="noStrike" kern="1200" cap="none" spc="0" normalizeH="0" baseline="0" noProof="0" dirty="0">
                <a:ln>
                  <a:noFill/>
                </a:ln>
                <a:solidFill>
                  <a:sysClr val="window" lastClr="FFFFFF"/>
                </a:solidFill>
                <a:effectLst/>
                <a:uLnTx/>
                <a:uFillTx/>
                <a:latin typeface="Calibri"/>
                <a:ea typeface="+mn-ea"/>
                <a:cs typeface="+mn-cs"/>
              </a:endParaRPr>
            </a:p>
          </p:txBody>
        </p:sp>
      </p:grpSp>
      <p:grpSp>
        <p:nvGrpSpPr>
          <p:cNvPr id="29" name="Group 28"/>
          <p:cNvGrpSpPr/>
          <p:nvPr/>
        </p:nvGrpSpPr>
        <p:grpSpPr>
          <a:xfrm>
            <a:off x="6251945" y="3455581"/>
            <a:ext cx="1757905" cy="1645216"/>
            <a:chOff x="2454821" y="178981"/>
            <a:chExt cx="1592756" cy="1592756"/>
          </a:xfrm>
        </p:grpSpPr>
        <p:sp>
          <p:nvSpPr>
            <p:cNvPr id="30" name=" 3"/>
            <p:cNvSpPr/>
            <p:nvPr/>
          </p:nvSpPr>
          <p:spPr>
            <a:xfrm rot="20700000">
              <a:off x="2454821" y="178981"/>
              <a:ext cx="1592756" cy="1592756"/>
            </a:xfrm>
            <a:prstGeom prst="gear6">
              <a:avLst/>
            </a:prstGeom>
            <a:solidFill>
              <a:srgbClr val="5B9BD5">
                <a:hueOff val="0"/>
                <a:satOff val="0"/>
                <a:lumOff val="0"/>
                <a:alphaOff val="0"/>
              </a:srgbClr>
            </a:solidFill>
            <a:ln w="12700" cap="flat" cmpd="sng" algn="ctr">
              <a:solidFill>
                <a:srgbClr val="5B9BD5">
                  <a:lumMod val="50000"/>
                </a:srgbClr>
              </a:solidFill>
              <a:prstDash val="solid"/>
              <a:miter lim="800000"/>
            </a:ln>
            <a:effectLst/>
          </p:spPr>
        </p:sp>
        <p:sp>
          <p:nvSpPr>
            <p:cNvPr id="31" name=" 4"/>
            <p:cNvSpPr/>
            <p:nvPr/>
          </p:nvSpPr>
          <p:spPr>
            <a:xfrm>
              <a:off x="2704330" y="477399"/>
              <a:ext cx="1041991" cy="1039739"/>
            </a:xfrm>
            <a:prstGeom prst="rect">
              <a:avLst/>
            </a:prstGeom>
            <a:noFill/>
            <a:ln>
              <a:noFill/>
            </a:ln>
            <a:effectLst/>
          </p:spPr>
          <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ysClr val="window" lastClr="FFFFFF"/>
                  </a:solidFill>
                  <a:effectLst/>
                  <a:uLnTx/>
                  <a:uFillTx/>
                  <a:latin typeface="Calibri"/>
                  <a:ea typeface="+mn-ea"/>
                  <a:cs typeface="+mn-cs"/>
                </a:rPr>
                <a:t>Focus on Patient Delivery</a:t>
              </a:r>
            </a:p>
          </p:txBody>
        </p:sp>
      </p:grpSp>
      <p:sp>
        <p:nvSpPr>
          <p:cNvPr id="32" name="TextBox 31"/>
          <p:cNvSpPr txBox="1"/>
          <p:nvPr/>
        </p:nvSpPr>
        <p:spPr>
          <a:xfrm rot="16200000">
            <a:off x="8147413" y="5181600"/>
            <a:ext cx="1731564" cy="261610"/>
          </a:xfrm>
          <a:prstGeom prst="rect">
            <a:avLst/>
          </a:prstGeom>
          <a:noFill/>
        </p:spPr>
        <p:txBody>
          <a:bodyPr wrap="none" rtlCol="0">
            <a:spAutoFit/>
          </a:bodyPr>
          <a:lstStyle/>
          <a:p>
            <a:r>
              <a:rPr lang="en-US" sz="1100" b="1" dirty="0" smtClean="0">
                <a:solidFill>
                  <a:schemeClr val="accent2"/>
                </a:solidFill>
                <a:latin typeface="Calibri" pitchFamily="34" charset="0"/>
                <a:cs typeface="Calibri" pitchFamily="34" charset="0"/>
              </a:rPr>
              <a:t>Greg Hottell – March 2017</a:t>
            </a:r>
            <a:endParaRPr lang="en-US" sz="1100" b="1" dirty="0">
              <a:solidFill>
                <a:schemeClr val="accent2"/>
              </a:solidFill>
              <a:latin typeface="Calibri" pitchFamily="34" charset="0"/>
              <a:cs typeface="Calibri" pitchFamily="34" charset="0"/>
            </a:endParaRPr>
          </a:p>
        </p:txBody>
      </p:sp>
    </p:spTree>
    <p:extLst>
      <p:ext uri="{BB962C8B-B14F-4D97-AF65-F5344CB8AC3E}">
        <p14:creationId xmlns:p14="http://schemas.microsoft.com/office/powerpoint/2010/main" xmlns="" val="4325458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6197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395536" y="236091"/>
            <a:ext cx="7986464" cy="430887"/>
          </a:xfrm>
          <a:prstGeom prst="rect">
            <a:avLst/>
          </a:prstGeom>
          <a:noFill/>
        </p:spPr>
        <p:txBody>
          <a:bodyPr lIns="0" tIns="0" rIns="0" bIns="0" anchor="b" anchorCtr="0">
            <a:noAutofit/>
          </a:bodyPr>
          <a:lstStyle/>
          <a:p>
            <a:pPr marL="0" marR="0" lvl="0" indent="0" algn="l" defTabSz="571478" rtl="0" eaLnBrk="1" fontAlgn="auto" latinLnBrk="0" hangingPunct="1">
              <a:lnSpc>
                <a:spcPts val="2375"/>
              </a:lnSpc>
              <a:spcBef>
                <a:spcPct val="0"/>
              </a:spcBef>
              <a:spcAft>
                <a:spcPts val="0"/>
              </a:spcAft>
              <a:buClrTx/>
              <a:buSzTx/>
              <a:buFontTx/>
              <a:buNone/>
              <a:tabLst/>
              <a:defRPr/>
            </a:pPr>
            <a:r>
              <a:rPr kumimoji="0" lang="en-US" sz="2800" b="1" i="0" u="none" strike="noStrike" kern="1200" spc="0" normalizeH="0" noProof="0" dirty="0" smtClean="0">
                <a:ln>
                  <a:noFill/>
                </a:ln>
                <a:solidFill>
                  <a:srgbClr val="ED7D31"/>
                </a:solidFill>
                <a:effectLst/>
                <a:uLnTx/>
                <a:uFillTx/>
                <a:latin typeface="Calibri" pitchFamily="34" charset="0"/>
                <a:ea typeface="+mj-ea"/>
                <a:cs typeface="Calibri" pitchFamily="34" charset="0"/>
              </a:rPr>
              <a:t>Section Three – What We Learned Along the Way</a:t>
            </a:r>
            <a:endParaRPr kumimoji="0" lang="en-US" sz="2800" b="1" i="0" u="none" strike="noStrike" kern="1200" spc="0" normalizeH="0" noProof="0" dirty="0">
              <a:ln>
                <a:noFill/>
              </a:ln>
              <a:solidFill>
                <a:srgbClr val="ED7D31"/>
              </a:solidFill>
              <a:effectLst/>
              <a:uLnTx/>
              <a:uFillTx/>
              <a:latin typeface="Calibri" pitchFamily="34" charset="0"/>
              <a:ea typeface="+mj-ea"/>
              <a:cs typeface="Calibri" pitchFamily="34" charset="0"/>
            </a:endParaRPr>
          </a:p>
        </p:txBody>
      </p:sp>
      <p:sp>
        <p:nvSpPr>
          <p:cNvPr id="7" name="Text Placeholder 5"/>
          <p:cNvSpPr txBox="1">
            <a:spLocks/>
          </p:cNvSpPr>
          <p:nvPr/>
        </p:nvSpPr>
        <p:spPr>
          <a:xfrm>
            <a:off x="127590" y="2533650"/>
            <a:ext cx="5486400" cy="2346693"/>
          </a:xfrm>
          <a:prstGeom prst="rect">
            <a:avLst/>
          </a:prstGeom>
          <a:noFill/>
        </p:spPr>
        <p:txBody>
          <a:bodyPr>
            <a:noAutofit/>
          </a:bodyPr>
          <a:lstStyle/>
          <a:p>
            <a:pPr marL="214304" marR="0" lvl="0" indent="-214304" algn="r" defTabSz="571478" rtl="0" eaLnBrk="1" fontAlgn="auto" latinLnBrk="0" hangingPunct="1">
              <a:lnSpc>
                <a:spcPct val="100000"/>
              </a:lnSpc>
              <a:spcBef>
                <a:spcPct val="20000"/>
              </a:spcBef>
              <a:spcAft>
                <a:spcPts val="0"/>
              </a:spcAft>
              <a:buClrTx/>
              <a:buSzTx/>
              <a:tabLst/>
              <a:defRPr/>
            </a:pPr>
            <a:r>
              <a:rPr kumimoji="0" lang="en-US" sz="2400" b="0" i="0" u="none" strike="noStrike" kern="1200" cap="none" spc="0" normalizeH="0" baseline="0" noProof="0" dirty="0" smtClean="0">
                <a:ln>
                  <a:noFill/>
                </a:ln>
                <a:solidFill>
                  <a:srgbClr val="FFE0C1"/>
                </a:solidFill>
                <a:effectLst/>
                <a:uLnTx/>
                <a:uFillTx/>
                <a:latin typeface="+mn-lt"/>
                <a:ea typeface="+mn-ea"/>
                <a:cs typeface="+mn-cs"/>
              </a:rPr>
              <a:t>“I suppose it is tempting, if the only tool you have is a hammer, to treat everything as if it were a nail.”</a:t>
            </a:r>
          </a:p>
          <a:p>
            <a:pPr marL="214304" marR="0" lvl="0" indent="-214304" algn="r" defTabSz="571478" rtl="0" eaLnBrk="1" fontAlgn="auto" latinLnBrk="0" hangingPunct="1">
              <a:lnSpc>
                <a:spcPct val="100000"/>
              </a:lnSpc>
              <a:spcBef>
                <a:spcPct val="20000"/>
              </a:spcBef>
              <a:spcAft>
                <a:spcPts val="0"/>
              </a:spcAft>
              <a:buClrTx/>
              <a:buSzTx/>
              <a:tabLst/>
              <a:defRPr/>
            </a:pPr>
            <a:endParaRPr kumimoji="0" lang="en-US" sz="2000" b="0" i="0" u="none" strike="noStrike" kern="1200" cap="none" spc="0" normalizeH="0" baseline="0" noProof="0" dirty="0" smtClean="0">
              <a:ln>
                <a:noFill/>
              </a:ln>
              <a:solidFill>
                <a:srgbClr val="FFE0C1"/>
              </a:solidFill>
              <a:effectLst/>
              <a:uLnTx/>
              <a:uFillTx/>
              <a:latin typeface="+mn-lt"/>
              <a:ea typeface="+mn-ea"/>
              <a:cs typeface="+mn-cs"/>
            </a:endParaRPr>
          </a:p>
          <a:p>
            <a:pPr marL="214304" marR="0" lvl="0" indent="-214304" algn="r" defTabSz="571478"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smtClean="0">
                <a:ln>
                  <a:noFill/>
                </a:ln>
                <a:solidFill>
                  <a:srgbClr val="FFE0C1"/>
                </a:solidFill>
                <a:effectLst/>
                <a:uLnTx/>
                <a:uFillTx/>
                <a:latin typeface="+mn-lt"/>
                <a:ea typeface="+mn-ea"/>
                <a:cs typeface="+mn-cs"/>
              </a:rPr>
              <a:t>Abraham Maslow</a:t>
            </a:r>
          </a:p>
          <a:p>
            <a:pPr marL="214304" marR="0" lvl="0" indent="-214304" algn="r" defTabSz="571478" rtl="0" eaLnBrk="1" fontAlgn="auto" latinLnBrk="0" hangingPunct="1">
              <a:lnSpc>
                <a:spcPct val="100000"/>
              </a:lnSpc>
              <a:spcBef>
                <a:spcPts val="0"/>
              </a:spcBef>
              <a:spcAft>
                <a:spcPts val="0"/>
              </a:spcAft>
              <a:buClrTx/>
              <a:buSzTx/>
              <a:tabLst/>
              <a:defRPr/>
            </a:pPr>
            <a:r>
              <a:rPr kumimoji="0" lang="en-US" sz="1800" b="0" i="0" u="none" strike="noStrike" kern="1200" cap="none" spc="0" normalizeH="0" baseline="0" noProof="0" dirty="0" smtClean="0">
                <a:ln>
                  <a:noFill/>
                </a:ln>
                <a:solidFill>
                  <a:srgbClr val="FFE0C1"/>
                </a:solidFill>
                <a:effectLst/>
                <a:uLnTx/>
                <a:uFillTx/>
                <a:latin typeface="+mn-lt"/>
                <a:ea typeface="+mn-ea"/>
                <a:cs typeface="+mn-cs"/>
              </a:rPr>
              <a:t>American Psychologist</a:t>
            </a:r>
          </a:p>
          <a:p>
            <a:pPr marL="214304" marR="0" lvl="0" indent="-214304" algn="r" defTabSz="571478" rtl="0" eaLnBrk="1" fontAlgn="auto" latinLnBrk="0" hangingPunct="1">
              <a:lnSpc>
                <a:spcPct val="100000"/>
              </a:lnSpc>
              <a:spcBef>
                <a:spcPts val="0"/>
              </a:spcBef>
              <a:spcAft>
                <a:spcPts val="0"/>
              </a:spcAft>
              <a:buClrTx/>
              <a:buSzTx/>
              <a:tabLst/>
              <a:defRPr/>
            </a:pPr>
            <a:r>
              <a:rPr kumimoji="0" lang="en-US" sz="1800" b="0" i="0" u="none" strike="noStrike" kern="1200" cap="none" spc="0" normalizeH="0" baseline="0" noProof="0" dirty="0" smtClean="0">
                <a:ln>
                  <a:noFill/>
                </a:ln>
                <a:solidFill>
                  <a:srgbClr val="FFE0C1"/>
                </a:solidFill>
                <a:effectLst/>
                <a:uLnTx/>
                <a:uFillTx/>
                <a:latin typeface="+mn-lt"/>
                <a:ea typeface="+mn-ea"/>
                <a:cs typeface="+mn-cs"/>
              </a:rPr>
              <a:t>1908 – 1970</a:t>
            </a:r>
            <a:endParaRPr kumimoji="0" lang="en-US" sz="1800" b="0" i="0" u="none" strike="noStrike" kern="1200" cap="none" spc="0" normalizeH="0" baseline="0" noProof="0" dirty="0">
              <a:ln>
                <a:noFill/>
              </a:ln>
              <a:solidFill>
                <a:srgbClr val="FFE0C1"/>
              </a:solidFill>
              <a:effectLst/>
              <a:uLnTx/>
              <a:uFillTx/>
              <a:latin typeface="+mn-lt"/>
              <a:ea typeface="+mn-ea"/>
              <a:cs typeface="+mn-cs"/>
            </a:endParaRPr>
          </a:p>
        </p:txBody>
      </p:sp>
      <p:sp>
        <p:nvSpPr>
          <p:cNvPr id="8" name="Text Placeholder 7"/>
          <p:cNvSpPr txBox="1">
            <a:spLocks/>
          </p:cNvSpPr>
          <p:nvPr/>
        </p:nvSpPr>
        <p:spPr>
          <a:xfrm>
            <a:off x="349956" y="628594"/>
            <a:ext cx="7462405" cy="417287"/>
          </a:xfrm>
          <a:prstGeom prst="rect">
            <a:avLst/>
          </a:prstGeom>
          <a:noFill/>
        </p:spPr>
        <p:txBody>
          <a:bodyPr>
            <a:noAutofit/>
          </a:bodyPr>
          <a:lstStyle/>
          <a:p>
            <a:pPr marL="214304" marR="0" lvl="0" indent="-214304" algn="l" defTabSz="571478" rtl="0" eaLnBrk="1" fontAlgn="auto" latinLnBrk="0" hangingPunct="1">
              <a:lnSpc>
                <a:spcPct val="100000"/>
              </a:lnSpc>
              <a:spcBef>
                <a:spcPct val="20000"/>
              </a:spcBef>
              <a:spcAft>
                <a:spcPts val="0"/>
              </a:spcAft>
              <a:buClrTx/>
              <a:buSzTx/>
              <a:tabLst/>
              <a:defRPr/>
            </a:pPr>
            <a:r>
              <a:rPr kumimoji="0" lang="en-US" sz="2400" b="0" i="0" u="none" strike="noStrike" kern="1200" cap="none" spc="0" normalizeH="0" baseline="0" noProof="0" dirty="0" smtClean="0">
                <a:ln>
                  <a:noFill/>
                </a:ln>
                <a:solidFill>
                  <a:srgbClr val="FFE0C1"/>
                </a:solidFill>
                <a:effectLst/>
                <a:uLnTx/>
                <a:uFillTx/>
                <a:latin typeface="Calibri" pitchFamily="34" charset="0"/>
                <a:ea typeface="+mn-ea"/>
                <a:cs typeface="Calibri" pitchFamily="34" charset="0"/>
              </a:rPr>
              <a:t>Key lessons learned from a multi-year journey</a:t>
            </a:r>
            <a:endParaRPr kumimoji="0" lang="en-US" sz="2400" b="0" i="0" u="none" strike="noStrike" kern="1200" cap="none" spc="0" normalizeH="0" baseline="0" noProof="0" dirty="0">
              <a:ln>
                <a:noFill/>
              </a:ln>
              <a:solidFill>
                <a:srgbClr val="FFE0C1"/>
              </a:solidFill>
              <a:effectLst/>
              <a:uLnTx/>
              <a:uFillTx/>
              <a:latin typeface="Calibri" pitchFamily="34" charset="0"/>
              <a:ea typeface="+mn-ea"/>
              <a:cs typeface="Calibri" pitchFamily="34" charset="0"/>
            </a:endParaRPr>
          </a:p>
        </p:txBody>
      </p:sp>
      <p:sp>
        <p:nvSpPr>
          <p:cNvPr id="9" name="TextBox 8"/>
          <p:cNvSpPr txBox="1"/>
          <p:nvPr/>
        </p:nvSpPr>
        <p:spPr>
          <a:xfrm rot="16200000">
            <a:off x="6876483" y="3316337"/>
            <a:ext cx="3376557" cy="215356"/>
          </a:xfrm>
          <a:prstGeom prst="rect">
            <a:avLst/>
          </a:prstGeom>
          <a:noFill/>
        </p:spPr>
        <p:txBody>
          <a:bodyPr wrap="none" lIns="0" tIns="0" rIns="0" bIns="0" rtlCol="0">
            <a:noAutofit/>
          </a:bodyPr>
          <a:lstStyle/>
          <a:p>
            <a:r>
              <a:rPr lang="en-US" sz="900" u="sng" dirty="0" smtClean="0">
                <a:solidFill>
                  <a:srgbClr val="FFE0C1"/>
                </a:solidFill>
                <a:latin typeface="Calibri" pitchFamily="34" charset="0"/>
                <a:cs typeface="Calibri" pitchFamily="34" charset="0"/>
              </a:rPr>
              <a:t>Source</a:t>
            </a:r>
            <a:r>
              <a:rPr lang="en-US" sz="900" dirty="0" smtClean="0">
                <a:solidFill>
                  <a:srgbClr val="FFE0C1"/>
                </a:solidFill>
                <a:latin typeface="Calibri" pitchFamily="34" charset="0"/>
                <a:cs typeface="Calibri" pitchFamily="34" charset="0"/>
              </a:rPr>
              <a:t>: https://en.wikipedia.org/wiki/Abraham_Maslow</a:t>
            </a:r>
          </a:p>
        </p:txBody>
      </p:sp>
      <p:pic>
        <p:nvPicPr>
          <p:cNvPr id="10" name="Picture 2" descr="Abraham Maslow.jpg"/>
          <p:cNvPicPr>
            <a:picLocks noChangeAspect="1" noChangeArrowheads="1"/>
          </p:cNvPicPr>
          <p:nvPr/>
        </p:nvPicPr>
        <p:blipFill>
          <a:blip r:embed="rId2" cstate="print"/>
          <a:srcRect/>
          <a:stretch>
            <a:fillRect/>
          </a:stretch>
        </p:blipFill>
        <p:spPr bwMode="auto">
          <a:xfrm>
            <a:off x="5887635" y="1991412"/>
            <a:ext cx="2514600" cy="3171826"/>
          </a:xfrm>
          <a:prstGeom prst="rect">
            <a:avLst/>
          </a:prstGeom>
          <a:noFill/>
          <a:ln w="19050">
            <a:solidFill>
              <a:srgbClr val="FF9933"/>
            </a:solidFill>
          </a:ln>
        </p:spPr>
      </p:pic>
      <p:sp>
        <p:nvSpPr>
          <p:cNvPr id="15" name="TextBox 14"/>
          <p:cNvSpPr txBox="1"/>
          <p:nvPr/>
        </p:nvSpPr>
        <p:spPr>
          <a:xfrm rot="16200000">
            <a:off x="8147413" y="5181600"/>
            <a:ext cx="1731564" cy="261610"/>
          </a:xfrm>
          <a:prstGeom prst="rect">
            <a:avLst/>
          </a:prstGeom>
          <a:noFill/>
        </p:spPr>
        <p:txBody>
          <a:bodyPr wrap="none" rtlCol="0">
            <a:spAutoFit/>
          </a:bodyPr>
          <a:lstStyle/>
          <a:p>
            <a:r>
              <a:rPr lang="en-US" sz="1100" b="1" dirty="0" smtClean="0">
                <a:solidFill>
                  <a:schemeClr val="accent2"/>
                </a:solidFill>
                <a:latin typeface="Calibri" pitchFamily="34" charset="0"/>
                <a:cs typeface="Calibri" pitchFamily="34" charset="0"/>
              </a:rPr>
              <a:t>Greg Hottell – March 2017</a:t>
            </a:r>
            <a:endParaRPr lang="en-US" sz="1100" b="1" dirty="0">
              <a:solidFill>
                <a:schemeClr val="accent2"/>
              </a:solidFill>
              <a:latin typeface="Calibri" pitchFamily="34" charset="0"/>
              <a:cs typeface="Calibri" pitchFamily="34" charset="0"/>
            </a:endParaRPr>
          </a:p>
        </p:txBody>
      </p:sp>
    </p:spTree>
    <p:extLst>
      <p:ext uri="{BB962C8B-B14F-4D97-AF65-F5344CB8AC3E}">
        <p14:creationId xmlns:p14="http://schemas.microsoft.com/office/powerpoint/2010/main" xmlns="" val="2414558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396875" indent="-396875">
              <a:lnSpc>
                <a:spcPct val="100000"/>
              </a:lnSpc>
              <a:spcAft>
                <a:spcPts val="2400"/>
              </a:spcAft>
              <a:buClr>
                <a:srgbClr val="EA6B14"/>
              </a:buClr>
              <a:buFont typeface="+mj-lt"/>
              <a:buAutoNum type="arabicPeriod"/>
            </a:pPr>
            <a:r>
              <a:rPr lang="en-US" sz="2400" b="0" dirty="0" smtClean="0">
                <a:solidFill>
                  <a:schemeClr val="tx2"/>
                </a:solidFill>
                <a:latin typeface="Calibri" pitchFamily="34" charset="0"/>
                <a:cs typeface="Calibri" pitchFamily="34" charset="0"/>
              </a:rPr>
              <a:t>Introduction &amp; review agenda</a:t>
            </a:r>
          </a:p>
          <a:p>
            <a:pPr marL="396875" indent="-396875">
              <a:lnSpc>
                <a:spcPct val="100000"/>
              </a:lnSpc>
              <a:spcAft>
                <a:spcPts val="3000"/>
              </a:spcAft>
              <a:buClr>
                <a:srgbClr val="EA6B14"/>
              </a:buClr>
              <a:buFont typeface="+mj-lt"/>
              <a:buAutoNum type="arabicPeriod"/>
            </a:pPr>
            <a:r>
              <a:rPr lang="en-US" sz="2400" b="0" u="sng" dirty="0" smtClean="0">
                <a:solidFill>
                  <a:schemeClr val="tx2"/>
                </a:solidFill>
                <a:latin typeface="Calibri" pitchFamily="34" charset="0"/>
                <a:cs typeface="Calibri" pitchFamily="34" charset="0"/>
              </a:rPr>
              <a:t>Section One</a:t>
            </a:r>
            <a:r>
              <a:rPr lang="en-US" sz="2400" b="0" dirty="0" smtClean="0">
                <a:solidFill>
                  <a:schemeClr val="tx2"/>
                </a:solidFill>
                <a:latin typeface="Calibri" pitchFamily="34" charset="0"/>
                <a:cs typeface="Calibri" pitchFamily="34" charset="0"/>
              </a:rPr>
              <a:t>: </a:t>
            </a:r>
            <a:r>
              <a:rPr lang="en-US" sz="2400" dirty="0" smtClean="0">
                <a:solidFill>
                  <a:srgbClr val="EA6B14"/>
                </a:solidFill>
                <a:latin typeface="Calibri" pitchFamily="34" charset="0"/>
                <a:cs typeface="Calibri" pitchFamily="34" charset="0"/>
              </a:rPr>
              <a:t>Overview of the </a:t>
            </a:r>
            <a:r>
              <a:rPr lang="en-US" sz="2400" dirty="0" err="1" smtClean="0">
                <a:solidFill>
                  <a:srgbClr val="EA6B14"/>
                </a:solidFill>
                <a:latin typeface="Calibri" pitchFamily="34" charset="0"/>
                <a:cs typeface="Calibri" pitchFamily="34" charset="0"/>
              </a:rPr>
              <a:t>CenterWatch</a:t>
            </a:r>
            <a:r>
              <a:rPr lang="en-US" sz="2400" dirty="0" smtClean="0">
                <a:solidFill>
                  <a:srgbClr val="EA6B14"/>
                </a:solidFill>
                <a:latin typeface="Calibri" pitchFamily="34" charset="0"/>
                <a:cs typeface="Calibri" pitchFamily="34" charset="0"/>
              </a:rPr>
              <a:t> Survey</a:t>
            </a:r>
          </a:p>
          <a:p>
            <a:pPr marL="396875" indent="-396875">
              <a:lnSpc>
                <a:spcPct val="100000"/>
              </a:lnSpc>
              <a:spcAft>
                <a:spcPts val="3000"/>
              </a:spcAft>
              <a:buClr>
                <a:srgbClr val="EA6B14"/>
              </a:buClr>
              <a:buFont typeface="+mj-lt"/>
              <a:buAutoNum type="arabicPeriod"/>
            </a:pPr>
            <a:r>
              <a:rPr lang="en-US" sz="2400" b="0" u="sng" dirty="0" smtClean="0">
                <a:solidFill>
                  <a:schemeClr val="tx2"/>
                </a:solidFill>
                <a:latin typeface="Calibri" pitchFamily="34" charset="0"/>
                <a:cs typeface="Calibri" pitchFamily="34" charset="0"/>
              </a:rPr>
              <a:t>Section Two</a:t>
            </a:r>
            <a:r>
              <a:rPr lang="en-US" sz="2400" b="0" dirty="0" smtClean="0">
                <a:solidFill>
                  <a:schemeClr val="tx2"/>
                </a:solidFill>
                <a:latin typeface="Calibri" pitchFamily="34" charset="0"/>
                <a:cs typeface="Calibri" pitchFamily="34" charset="0"/>
              </a:rPr>
              <a:t>: </a:t>
            </a:r>
            <a:r>
              <a:rPr lang="en-US" sz="2400" dirty="0" smtClean="0">
                <a:solidFill>
                  <a:srgbClr val="EA6B14"/>
                </a:solidFill>
                <a:latin typeface="Calibri" pitchFamily="34" charset="0"/>
                <a:cs typeface="Calibri" pitchFamily="34" charset="0"/>
              </a:rPr>
              <a:t>The GSK Improvement Journey</a:t>
            </a:r>
          </a:p>
          <a:p>
            <a:pPr marL="396875" indent="-396875">
              <a:lnSpc>
                <a:spcPct val="100000"/>
              </a:lnSpc>
              <a:spcAft>
                <a:spcPts val="3000"/>
              </a:spcAft>
              <a:buClr>
                <a:srgbClr val="EA6B14"/>
              </a:buClr>
              <a:buFont typeface="+mj-lt"/>
              <a:buAutoNum type="arabicPeriod"/>
            </a:pPr>
            <a:r>
              <a:rPr lang="en-US" sz="2400" b="0" u="sng" dirty="0" smtClean="0">
                <a:solidFill>
                  <a:schemeClr val="tx2"/>
                </a:solidFill>
                <a:latin typeface="Calibri" pitchFamily="34" charset="0"/>
                <a:cs typeface="Calibri" pitchFamily="34" charset="0"/>
              </a:rPr>
              <a:t>Section Three</a:t>
            </a:r>
            <a:r>
              <a:rPr lang="en-US" sz="2400" b="0" dirty="0" smtClean="0">
                <a:solidFill>
                  <a:schemeClr val="tx2"/>
                </a:solidFill>
                <a:latin typeface="Calibri" pitchFamily="34" charset="0"/>
                <a:cs typeface="Calibri" pitchFamily="34" charset="0"/>
              </a:rPr>
              <a:t>: </a:t>
            </a:r>
            <a:r>
              <a:rPr lang="en-US" sz="2400" dirty="0" smtClean="0">
                <a:solidFill>
                  <a:srgbClr val="EA6B14"/>
                </a:solidFill>
                <a:latin typeface="Calibri" pitchFamily="34" charset="0"/>
                <a:cs typeface="Calibri" pitchFamily="34" charset="0"/>
              </a:rPr>
              <a:t>What we learned along the way</a:t>
            </a:r>
          </a:p>
          <a:p>
            <a:pPr marL="396875" indent="-396875">
              <a:lnSpc>
                <a:spcPct val="100000"/>
              </a:lnSpc>
              <a:spcAft>
                <a:spcPts val="2400"/>
              </a:spcAft>
              <a:buClr>
                <a:srgbClr val="EA6B14"/>
              </a:buClr>
              <a:buFont typeface="+mj-lt"/>
              <a:buAutoNum type="arabicPeriod"/>
            </a:pPr>
            <a:r>
              <a:rPr lang="en-US" sz="2400" b="0" dirty="0" smtClean="0">
                <a:solidFill>
                  <a:schemeClr val="tx2"/>
                </a:solidFill>
                <a:latin typeface="Calibri" pitchFamily="34" charset="0"/>
                <a:cs typeface="Calibri" pitchFamily="34" charset="0"/>
              </a:rPr>
              <a:t>Open Forum; Q&amp;A</a:t>
            </a:r>
          </a:p>
          <a:p>
            <a:pPr>
              <a:lnSpc>
                <a:spcPct val="100000"/>
              </a:lnSpc>
              <a:spcAft>
                <a:spcPts val="1200"/>
              </a:spcAft>
            </a:pPr>
            <a:endParaRPr lang="en-US" sz="2000" dirty="0"/>
          </a:p>
        </p:txBody>
      </p:sp>
      <p:sp>
        <p:nvSpPr>
          <p:cNvPr id="5" name="Text Placeholder 4"/>
          <p:cNvSpPr>
            <a:spLocks noGrp="1"/>
          </p:cNvSpPr>
          <p:nvPr>
            <p:ph type="body" sz="quarter" idx="13"/>
          </p:nvPr>
        </p:nvSpPr>
        <p:spPr/>
        <p:txBody>
          <a:bodyPr/>
          <a:lstStyle/>
          <a:p>
            <a:pPr>
              <a:lnSpc>
                <a:spcPct val="100000"/>
              </a:lnSpc>
            </a:pPr>
            <a:r>
              <a:rPr lang="en-US" sz="2800" dirty="0" smtClean="0">
                <a:solidFill>
                  <a:srgbClr val="EA6B14"/>
                </a:solidFill>
                <a:latin typeface="Calibri" pitchFamily="34" charset="0"/>
                <a:cs typeface="Calibri" pitchFamily="34" charset="0"/>
              </a:rPr>
              <a:t>Delivering Superior Service</a:t>
            </a:r>
          </a:p>
          <a:p>
            <a:pPr lvl="0">
              <a:lnSpc>
                <a:spcPct val="100000"/>
              </a:lnSpc>
            </a:pPr>
            <a:r>
              <a:rPr lang="en-US" sz="2400" b="0" dirty="0" smtClean="0">
                <a:solidFill>
                  <a:schemeClr val="tx2"/>
                </a:solidFill>
                <a:latin typeface="Calibri" pitchFamily="34" charset="0"/>
                <a:cs typeface="Calibri" pitchFamily="34" charset="0"/>
              </a:rPr>
              <a:t>Session Agenda</a:t>
            </a:r>
          </a:p>
        </p:txBody>
      </p:sp>
      <p:sp>
        <p:nvSpPr>
          <p:cNvPr id="6" name="TextBox 5"/>
          <p:cNvSpPr txBox="1"/>
          <p:nvPr/>
        </p:nvSpPr>
        <p:spPr>
          <a:xfrm rot="16200000">
            <a:off x="8147413" y="5181600"/>
            <a:ext cx="1731564" cy="261610"/>
          </a:xfrm>
          <a:prstGeom prst="rect">
            <a:avLst/>
          </a:prstGeom>
          <a:noFill/>
        </p:spPr>
        <p:txBody>
          <a:bodyPr wrap="none" rtlCol="0">
            <a:spAutoFit/>
          </a:bodyPr>
          <a:lstStyle/>
          <a:p>
            <a:r>
              <a:rPr lang="en-US" sz="1100" b="1" dirty="0" smtClean="0">
                <a:solidFill>
                  <a:schemeClr val="accent2"/>
                </a:solidFill>
                <a:latin typeface="Calibri" pitchFamily="34" charset="0"/>
                <a:cs typeface="Calibri" pitchFamily="34" charset="0"/>
              </a:rPr>
              <a:t>Greg Hottell – March 2017</a:t>
            </a:r>
            <a:endParaRPr lang="en-US" sz="1100" b="1" dirty="0">
              <a:solidFill>
                <a:schemeClr val="accent2"/>
              </a:solidFill>
              <a:latin typeface="Calibri" pitchFamily="34" charset="0"/>
              <a:cs typeface="Calibri" pitchFamily="34" charset="0"/>
            </a:endParaRPr>
          </a:p>
        </p:txBody>
      </p:sp>
    </p:spTree>
    <p:extLst>
      <p:ext uri="{BB962C8B-B14F-4D97-AF65-F5344CB8AC3E}">
        <p14:creationId xmlns:p14="http://schemas.microsoft.com/office/powerpoint/2010/main" xmlns="" val="4325458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95536" y="246063"/>
            <a:ext cx="7416824" cy="430887"/>
          </a:xfrm>
          <a:prstGeom prst="rect">
            <a:avLst/>
          </a:prstGeom>
          <a:no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rgbClr val="EA6B14"/>
                </a:solidFill>
                <a:effectLst/>
                <a:uLnTx/>
                <a:uFillTx/>
                <a:latin typeface="Calibri" pitchFamily="34" charset="0"/>
                <a:ea typeface="+mj-ea"/>
                <a:cs typeface="Calibri" pitchFamily="34" charset="0"/>
              </a:rPr>
              <a:t>What We Learned Along the Way</a:t>
            </a:r>
            <a:endParaRPr kumimoji="0" lang="en-US" sz="2800" b="1" i="0" u="none" strike="noStrike" kern="1200" cap="none" spc="0" normalizeH="0" baseline="0" noProof="0" dirty="0">
              <a:ln>
                <a:noFill/>
              </a:ln>
              <a:solidFill>
                <a:srgbClr val="EA6B14"/>
              </a:solidFill>
              <a:effectLst/>
              <a:uLnTx/>
              <a:uFillTx/>
              <a:latin typeface="Calibri" pitchFamily="34" charset="0"/>
              <a:ea typeface="+mj-ea"/>
              <a:cs typeface="Calibri" pitchFamily="34" charset="0"/>
            </a:endParaRPr>
          </a:p>
        </p:txBody>
      </p:sp>
      <p:sp>
        <p:nvSpPr>
          <p:cNvPr id="6" name="Text Placeholder 4"/>
          <p:cNvSpPr>
            <a:spLocks noGrp="1"/>
          </p:cNvSpPr>
          <p:nvPr>
            <p:ph type="body" sz="quarter" idx="13"/>
          </p:nvPr>
        </p:nvSpPr>
        <p:spPr>
          <a:xfrm>
            <a:off x="485421" y="650307"/>
            <a:ext cx="7326939" cy="417287"/>
          </a:xfrm>
          <a:noFill/>
        </p:spPr>
        <p:txBody>
          <a:bodyPr>
            <a:normAutofit/>
          </a:bodyPr>
          <a:lstStyle/>
          <a:p>
            <a:pPr>
              <a:lnSpc>
                <a:spcPct val="100000"/>
              </a:lnSpc>
            </a:pPr>
            <a:r>
              <a:rPr lang="en-US" sz="2400" b="0" dirty="0" smtClean="0">
                <a:solidFill>
                  <a:schemeClr val="tx2"/>
                </a:solidFill>
                <a:latin typeface="Calibri" pitchFamily="34" charset="0"/>
                <a:cs typeface="Calibri" pitchFamily="34" charset="0"/>
              </a:rPr>
              <a:t>Key lessons from the journey to improved performance </a:t>
            </a:r>
            <a:endParaRPr lang="en-US" sz="2400" b="0" dirty="0">
              <a:solidFill>
                <a:schemeClr val="tx2"/>
              </a:solidFill>
              <a:latin typeface="Calibri" pitchFamily="34" charset="0"/>
              <a:cs typeface="Calibri" pitchFamily="34" charset="0"/>
            </a:endParaRPr>
          </a:p>
        </p:txBody>
      </p:sp>
      <p:sp>
        <p:nvSpPr>
          <p:cNvPr id="7" name="Text Placeholder 8"/>
          <p:cNvSpPr>
            <a:spLocks noGrp="1"/>
          </p:cNvSpPr>
          <p:nvPr>
            <p:ph idx="1"/>
          </p:nvPr>
        </p:nvSpPr>
        <p:spPr>
          <a:xfrm>
            <a:off x="395536" y="1488558"/>
            <a:ext cx="8352928" cy="3466214"/>
          </a:xfrm>
          <a:noFill/>
        </p:spPr>
        <p:txBody>
          <a:bodyPr>
            <a:normAutofit/>
          </a:bodyPr>
          <a:lstStyle/>
          <a:p>
            <a:pPr marL="396875" indent="-396875">
              <a:lnSpc>
                <a:spcPct val="100000"/>
              </a:lnSpc>
              <a:spcBef>
                <a:spcPts val="1800"/>
              </a:spcBef>
              <a:buClr>
                <a:srgbClr val="EA6B14"/>
              </a:buClr>
              <a:buFont typeface="+mj-lt"/>
              <a:buAutoNum type="arabicPeriod"/>
            </a:pPr>
            <a:r>
              <a:rPr lang="en-US" sz="2600" b="0" dirty="0" smtClean="0">
                <a:solidFill>
                  <a:schemeClr val="tx2"/>
                </a:solidFill>
                <a:latin typeface="Calibri" pitchFamily="34" charset="0"/>
                <a:cs typeface="Calibri" pitchFamily="34" charset="0"/>
              </a:rPr>
              <a:t>Training, Culture and Relationships as a foundation</a:t>
            </a:r>
          </a:p>
          <a:p>
            <a:pPr marL="396875" indent="-396875">
              <a:lnSpc>
                <a:spcPct val="100000"/>
              </a:lnSpc>
              <a:spcBef>
                <a:spcPts val="1800"/>
              </a:spcBef>
              <a:buClr>
                <a:srgbClr val="EA6B14"/>
              </a:buClr>
              <a:buFont typeface="+mj-lt"/>
              <a:buAutoNum type="arabicPeriod"/>
            </a:pPr>
            <a:r>
              <a:rPr lang="en-US" sz="2600" b="0" dirty="0" smtClean="0">
                <a:solidFill>
                  <a:schemeClr val="tx2"/>
                </a:solidFill>
                <a:latin typeface="Calibri" pitchFamily="34" charset="0"/>
                <a:cs typeface="Calibri" pitchFamily="34" charset="0"/>
              </a:rPr>
              <a:t>E2E visibility and control over the supply chain is crucial</a:t>
            </a:r>
          </a:p>
          <a:p>
            <a:pPr marL="396875" indent="-396875">
              <a:lnSpc>
                <a:spcPct val="100000"/>
              </a:lnSpc>
              <a:spcBef>
                <a:spcPts val="2400"/>
              </a:spcBef>
              <a:buClr>
                <a:srgbClr val="EA6B14"/>
              </a:buClr>
              <a:buFont typeface="+mj-lt"/>
              <a:buAutoNum type="arabicPeriod"/>
            </a:pPr>
            <a:r>
              <a:rPr lang="en-US" sz="2600" b="0" dirty="0" smtClean="0">
                <a:solidFill>
                  <a:schemeClr val="tx2"/>
                </a:solidFill>
                <a:latin typeface="Calibri" pitchFamily="34" charset="0"/>
                <a:cs typeface="Calibri" pitchFamily="34" charset="0"/>
              </a:rPr>
              <a:t>Overages and Waste are often a ‘red herring’</a:t>
            </a:r>
          </a:p>
          <a:p>
            <a:pPr marL="396875" indent="-396875">
              <a:lnSpc>
                <a:spcPct val="100000"/>
              </a:lnSpc>
              <a:spcBef>
                <a:spcPts val="2400"/>
              </a:spcBef>
              <a:buClr>
                <a:srgbClr val="EA6B14"/>
              </a:buClr>
              <a:buFont typeface="+mj-lt"/>
              <a:buAutoNum type="arabicPeriod"/>
            </a:pPr>
            <a:r>
              <a:rPr lang="en-US" sz="2600" b="0" dirty="0" smtClean="0">
                <a:solidFill>
                  <a:schemeClr val="tx2"/>
                </a:solidFill>
                <a:latin typeface="Calibri" pitchFamily="34" charset="0"/>
                <a:cs typeface="Calibri" pitchFamily="34" charset="0"/>
              </a:rPr>
              <a:t>Ultimately, Supply Chain Agility is key</a:t>
            </a:r>
          </a:p>
        </p:txBody>
      </p:sp>
      <p:sp>
        <p:nvSpPr>
          <p:cNvPr id="8" name="TextBox 7"/>
          <p:cNvSpPr txBox="1"/>
          <p:nvPr/>
        </p:nvSpPr>
        <p:spPr>
          <a:xfrm rot="16200000">
            <a:off x="8147413" y="5181600"/>
            <a:ext cx="1731564" cy="261610"/>
          </a:xfrm>
          <a:prstGeom prst="rect">
            <a:avLst/>
          </a:prstGeom>
          <a:noFill/>
        </p:spPr>
        <p:txBody>
          <a:bodyPr wrap="none" rtlCol="0">
            <a:spAutoFit/>
          </a:bodyPr>
          <a:lstStyle/>
          <a:p>
            <a:r>
              <a:rPr lang="en-US" sz="1100" b="1" dirty="0" smtClean="0">
                <a:solidFill>
                  <a:schemeClr val="accent2"/>
                </a:solidFill>
                <a:latin typeface="Calibri" pitchFamily="34" charset="0"/>
                <a:cs typeface="Calibri" pitchFamily="34" charset="0"/>
              </a:rPr>
              <a:t>Greg Hottell – March 2017</a:t>
            </a:r>
            <a:endParaRPr lang="en-US" sz="1100" b="1" dirty="0">
              <a:solidFill>
                <a:schemeClr val="accent2"/>
              </a:solidFill>
              <a:latin typeface="Calibri" pitchFamily="34" charset="0"/>
              <a:cs typeface="Calibri" pitchFamily="34" charset="0"/>
            </a:endParaRPr>
          </a:p>
        </p:txBody>
      </p:sp>
    </p:spTree>
    <p:extLst>
      <p:ext uri="{BB962C8B-B14F-4D97-AF65-F5344CB8AC3E}">
        <p14:creationId xmlns:p14="http://schemas.microsoft.com/office/powerpoint/2010/main" xmlns="" val="4325458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395536" y="246063"/>
            <a:ext cx="8365692" cy="430887"/>
          </a:xfrm>
          <a:prstGeom prst="rect">
            <a:avLst/>
          </a:prstGeom>
          <a:no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rgbClr val="EA6B14"/>
                </a:solidFill>
                <a:effectLst/>
                <a:uLnTx/>
                <a:uFillTx/>
                <a:latin typeface="Calibri" pitchFamily="34" charset="0"/>
                <a:ea typeface="+mj-ea"/>
                <a:cs typeface="Calibri" pitchFamily="34" charset="0"/>
              </a:rPr>
              <a:t>1. Training, Culture and Relationships as a Foundation</a:t>
            </a:r>
            <a:endParaRPr kumimoji="0" lang="en-US" sz="2800" b="1" i="0" u="none" strike="noStrike" kern="1200" cap="none" spc="0" normalizeH="0" baseline="0" noProof="0" dirty="0">
              <a:ln>
                <a:noFill/>
              </a:ln>
              <a:solidFill>
                <a:srgbClr val="EA6B14"/>
              </a:solidFill>
              <a:effectLst/>
              <a:uLnTx/>
              <a:uFillTx/>
              <a:latin typeface="Calibri" pitchFamily="34" charset="0"/>
              <a:ea typeface="+mj-ea"/>
              <a:cs typeface="Calibri" pitchFamily="34" charset="0"/>
            </a:endParaRPr>
          </a:p>
        </p:txBody>
      </p:sp>
      <p:sp>
        <p:nvSpPr>
          <p:cNvPr id="11" name="Text Placeholder 4"/>
          <p:cNvSpPr>
            <a:spLocks noGrp="1"/>
          </p:cNvSpPr>
          <p:nvPr>
            <p:ph type="body" sz="quarter" idx="13"/>
          </p:nvPr>
        </p:nvSpPr>
        <p:spPr>
          <a:xfrm>
            <a:off x="474133" y="650307"/>
            <a:ext cx="7338228" cy="417287"/>
          </a:xfrm>
          <a:noFill/>
        </p:spPr>
        <p:txBody>
          <a:bodyPr>
            <a:normAutofit/>
          </a:bodyPr>
          <a:lstStyle/>
          <a:p>
            <a:pPr>
              <a:lnSpc>
                <a:spcPct val="100000"/>
              </a:lnSpc>
            </a:pPr>
            <a:r>
              <a:rPr lang="en-US" sz="2400" b="0" dirty="0" smtClean="0">
                <a:solidFill>
                  <a:schemeClr val="tx2"/>
                </a:solidFill>
                <a:latin typeface="Calibri" pitchFamily="34" charset="0"/>
                <a:cs typeface="Calibri" pitchFamily="34" charset="0"/>
              </a:rPr>
              <a:t>The softer side of change is the most important first step</a:t>
            </a:r>
            <a:endParaRPr lang="en-US" sz="2400" b="0" dirty="0">
              <a:solidFill>
                <a:schemeClr val="tx2"/>
              </a:solidFill>
              <a:latin typeface="Calibri" pitchFamily="34" charset="0"/>
              <a:cs typeface="Calibri" pitchFamily="34" charset="0"/>
            </a:endParaRPr>
          </a:p>
        </p:txBody>
      </p:sp>
      <p:sp>
        <p:nvSpPr>
          <p:cNvPr id="12" name="Text Placeholder 8"/>
          <p:cNvSpPr>
            <a:spLocks noGrp="1"/>
          </p:cNvSpPr>
          <p:nvPr>
            <p:ph idx="1"/>
          </p:nvPr>
        </p:nvSpPr>
        <p:spPr>
          <a:xfrm>
            <a:off x="914400" y="2211544"/>
            <a:ext cx="7834064" cy="1116445"/>
          </a:xfrm>
          <a:noFill/>
        </p:spPr>
        <p:txBody>
          <a:bodyPr wrap="square" rtlCol="0">
            <a:spAutoFit/>
          </a:bodyPr>
          <a:lstStyle/>
          <a:p>
            <a:pPr marL="287338" indent="-287338" defTabSz="914400">
              <a:lnSpc>
                <a:spcPct val="100000"/>
              </a:lnSpc>
              <a:spcBef>
                <a:spcPts val="1800"/>
              </a:spcBef>
              <a:spcAft>
                <a:spcPts val="0"/>
              </a:spcAft>
              <a:buClr>
                <a:srgbClr val="ED7D31"/>
              </a:buClr>
              <a:buFont typeface="Arial" pitchFamily="34" charset="0"/>
              <a:buChar char="•"/>
              <a:defRPr/>
            </a:pPr>
            <a:r>
              <a:rPr lang="en-US" sz="2000" b="0" kern="0" dirty="0" smtClean="0">
                <a:solidFill>
                  <a:sysClr val="windowText" lastClr="000000"/>
                </a:solidFill>
                <a:latin typeface="Calibri" pitchFamily="34" charset="0"/>
                <a:cs typeface="Calibri" pitchFamily="34" charset="0"/>
              </a:rPr>
              <a:t>Upgrading  and changing business tools and processes without considering the necessary skill sets was an early  misstep</a:t>
            </a:r>
          </a:p>
          <a:p>
            <a:pPr marL="287338" indent="-287338" defTabSz="914400">
              <a:lnSpc>
                <a:spcPct val="100000"/>
              </a:lnSpc>
              <a:spcBef>
                <a:spcPts val="1200"/>
              </a:spcBef>
              <a:spcAft>
                <a:spcPts val="0"/>
              </a:spcAft>
              <a:buClr>
                <a:srgbClr val="ED7D31"/>
              </a:buClr>
              <a:buFont typeface="Arial" pitchFamily="34" charset="0"/>
              <a:buChar char="•"/>
              <a:defRPr/>
            </a:pPr>
            <a:r>
              <a:rPr lang="en-US" sz="2000" b="0" kern="0" dirty="0" smtClean="0">
                <a:solidFill>
                  <a:sysClr val="windowText" lastClr="000000"/>
                </a:solidFill>
                <a:latin typeface="Calibri" pitchFamily="34" charset="0"/>
                <a:cs typeface="Calibri" pitchFamily="34" charset="0"/>
              </a:rPr>
              <a:t>Any improvement initiative MUST consider the human side of change</a:t>
            </a:r>
          </a:p>
        </p:txBody>
      </p:sp>
      <p:sp>
        <p:nvSpPr>
          <p:cNvPr id="13" name="TextBox 12"/>
          <p:cNvSpPr txBox="1"/>
          <p:nvPr/>
        </p:nvSpPr>
        <p:spPr>
          <a:xfrm>
            <a:off x="783265" y="1371596"/>
            <a:ext cx="8116186" cy="830997"/>
          </a:xfrm>
          <a:prstGeom prst="rect">
            <a:avLst/>
          </a:prstGeom>
          <a:solidFill>
            <a:srgbClr val="5B9BD5">
              <a:lumMod val="20000"/>
              <a:lumOff val="80000"/>
            </a:srgbClr>
          </a:solidFill>
          <a:ln>
            <a:solidFill>
              <a:srgbClr val="5B9BD5">
                <a:lumMod val="75000"/>
              </a:srgbClr>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rgbClr val="5B9BD5">
                    <a:lumMod val="75000"/>
                  </a:srgbClr>
                </a:solidFill>
                <a:effectLst/>
                <a:uLnTx/>
                <a:uFillTx/>
                <a:latin typeface="Calibri" pitchFamily="34" charset="0"/>
                <a:cs typeface="Calibri" pitchFamily="34" charset="0"/>
              </a:rPr>
              <a:t>“</a:t>
            </a:r>
            <a:r>
              <a:rPr kumimoji="0" lang="en-US" sz="2400" b="1" i="0" u="none" strike="noStrike" kern="0" cap="none" spc="0" normalizeH="0" baseline="0" noProof="0" dirty="0" smtClean="0">
                <a:ln>
                  <a:noFill/>
                </a:ln>
                <a:solidFill>
                  <a:srgbClr val="5B9BD5">
                    <a:lumMod val="75000"/>
                  </a:srgbClr>
                </a:solidFill>
                <a:effectLst/>
                <a:uLnTx/>
                <a:uFillTx/>
                <a:latin typeface="Calibri" pitchFamily="34" charset="0"/>
                <a:cs typeface="Calibri" pitchFamily="34" charset="0"/>
              </a:rPr>
              <a:t>If your people don’t know what they are doing,</a:t>
            </a:r>
            <a:br>
              <a:rPr kumimoji="0" lang="en-US" sz="2400" b="1" i="0" u="none" strike="noStrike" kern="0" cap="none" spc="0" normalizeH="0" baseline="0" noProof="0" dirty="0" smtClean="0">
                <a:ln>
                  <a:noFill/>
                </a:ln>
                <a:solidFill>
                  <a:srgbClr val="5B9BD5">
                    <a:lumMod val="75000"/>
                  </a:srgbClr>
                </a:solidFill>
                <a:effectLst/>
                <a:uLnTx/>
                <a:uFillTx/>
                <a:latin typeface="Calibri" pitchFamily="34" charset="0"/>
                <a:cs typeface="Calibri" pitchFamily="34" charset="0"/>
              </a:rPr>
            </a:br>
            <a:r>
              <a:rPr kumimoji="0" lang="en-US" sz="2400" b="1" i="0" u="none" strike="noStrike" kern="0" cap="none" spc="0" normalizeH="0" baseline="0" noProof="0" dirty="0" smtClean="0">
                <a:ln>
                  <a:noFill/>
                </a:ln>
                <a:solidFill>
                  <a:srgbClr val="5B9BD5">
                    <a:lumMod val="75000"/>
                  </a:srgbClr>
                </a:solidFill>
                <a:effectLst/>
                <a:uLnTx/>
                <a:uFillTx/>
                <a:latin typeface="Calibri" pitchFamily="34" charset="0"/>
                <a:cs typeface="Calibri" pitchFamily="34" charset="0"/>
              </a:rPr>
              <a:t>nothing else really matters.</a:t>
            </a:r>
            <a:r>
              <a:rPr kumimoji="0" lang="en-US" sz="2400" b="0" i="0" u="none" strike="noStrike" kern="0" cap="none" spc="0" normalizeH="0" baseline="0" noProof="0" dirty="0" smtClean="0">
                <a:ln>
                  <a:noFill/>
                </a:ln>
                <a:solidFill>
                  <a:srgbClr val="5B9BD5">
                    <a:lumMod val="75000"/>
                  </a:srgbClr>
                </a:solidFill>
                <a:effectLst/>
                <a:uLnTx/>
                <a:uFillTx/>
                <a:latin typeface="Calibri" pitchFamily="34" charset="0"/>
                <a:cs typeface="Calibri" pitchFamily="34" charset="0"/>
              </a:rPr>
              <a:t>”</a:t>
            </a:r>
            <a:endParaRPr kumimoji="0" lang="en-US" sz="2400" b="0" i="0" u="none" strike="noStrike" kern="0" cap="none" spc="0" normalizeH="0" baseline="0" noProof="0" dirty="0">
              <a:ln>
                <a:noFill/>
              </a:ln>
              <a:solidFill>
                <a:srgbClr val="5B9BD5">
                  <a:lumMod val="75000"/>
                </a:srgbClr>
              </a:solidFill>
              <a:effectLst/>
              <a:uLnTx/>
              <a:uFillTx/>
              <a:latin typeface="Calibri" pitchFamily="34" charset="0"/>
              <a:cs typeface="Calibri" pitchFamily="34" charset="0"/>
            </a:endParaRPr>
          </a:p>
        </p:txBody>
      </p:sp>
      <p:sp>
        <p:nvSpPr>
          <p:cNvPr id="14" name="TextBox 13"/>
          <p:cNvSpPr txBox="1"/>
          <p:nvPr/>
        </p:nvSpPr>
        <p:spPr>
          <a:xfrm>
            <a:off x="786809" y="3729510"/>
            <a:ext cx="8116186" cy="830997"/>
          </a:xfrm>
          <a:prstGeom prst="rect">
            <a:avLst/>
          </a:prstGeom>
          <a:solidFill>
            <a:srgbClr val="5B9BD5">
              <a:lumMod val="20000"/>
              <a:lumOff val="80000"/>
            </a:srgbClr>
          </a:solidFill>
          <a:ln>
            <a:solidFill>
              <a:srgbClr val="5B9BD5">
                <a:lumMod val="75000"/>
              </a:srgbClr>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5B9BD5">
                    <a:lumMod val="75000"/>
                  </a:srgbClr>
                </a:solidFill>
                <a:effectLst/>
                <a:uLnTx/>
                <a:uFillTx/>
                <a:latin typeface="Calibri" pitchFamily="34" charset="0"/>
                <a:cs typeface="Calibri" pitchFamily="34" charset="0"/>
              </a:rPr>
              <a:t>“If people can’t agree in times of ease,</a:t>
            </a:r>
            <a:br>
              <a:rPr kumimoji="0" lang="en-US" sz="2400" b="1" i="0" u="none" strike="noStrike" kern="0" cap="none" spc="0" normalizeH="0" baseline="0" noProof="0" dirty="0" smtClean="0">
                <a:ln>
                  <a:noFill/>
                </a:ln>
                <a:solidFill>
                  <a:srgbClr val="5B9BD5">
                    <a:lumMod val="75000"/>
                  </a:srgbClr>
                </a:solidFill>
                <a:effectLst/>
                <a:uLnTx/>
                <a:uFillTx/>
                <a:latin typeface="Calibri" pitchFamily="34" charset="0"/>
                <a:cs typeface="Calibri" pitchFamily="34" charset="0"/>
              </a:rPr>
            </a:br>
            <a:r>
              <a:rPr kumimoji="0" lang="en-US" sz="2400" b="1" i="0" u="none" strike="noStrike" kern="0" cap="none" spc="0" normalizeH="0" baseline="0" noProof="0" dirty="0" smtClean="0">
                <a:ln>
                  <a:noFill/>
                </a:ln>
                <a:solidFill>
                  <a:srgbClr val="5B9BD5">
                    <a:lumMod val="75000"/>
                  </a:srgbClr>
                </a:solidFill>
                <a:effectLst/>
                <a:uLnTx/>
                <a:uFillTx/>
                <a:latin typeface="Calibri" pitchFamily="34" charset="0"/>
                <a:cs typeface="Calibri" pitchFamily="34" charset="0"/>
              </a:rPr>
              <a:t>they will be at each other’s throats in times of pressure.”</a:t>
            </a:r>
          </a:p>
        </p:txBody>
      </p:sp>
      <p:sp>
        <p:nvSpPr>
          <p:cNvPr id="15" name="TextBox 14"/>
          <p:cNvSpPr txBox="1"/>
          <p:nvPr/>
        </p:nvSpPr>
        <p:spPr>
          <a:xfrm>
            <a:off x="912683" y="4565947"/>
            <a:ext cx="7808146" cy="1169551"/>
          </a:xfrm>
          <a:prstGeom prst="rect">
            <a:avLst/>
          </a:prstGeom>
          <a:noFill/>
        </p:spPr>
        <p:txBody>
          <a:bodyPr wrap="square" rtlCol="0">
            <a:spAutoFit/>
          </a:bodyPr>
          <a:lstStyle/>
          <a:p>
            <a:pPr marL="287338" marR="0" lvl="0" indent="-287338" defTabSz="914400" eaLnBrk="1" fontAlgn="auto" latinLnBrk="0" hangingPunct="1">
              <a:lnSpc>
                <a:spcPct val="100000"/>
              </a:lnSpc>
              <a:spcBef>
                <a:spcPts val="0"/>
              </a:spcBef>
              <a:spcAft>
                <a:spcPts val="0"/>
              </a:spcAft>
              <a:buClr>
                <a:srgbClr val="ED7D31"/>
              </a:buClr>
              <a:buSzTx/>
              <a:buFont typeface="Arial" pitchFamily="34" charset="0"/>
              <a:buChar char="•"/>
              <a:tabLst/>
              <a:defRPr/>
            </a:pPr>
            <a:r>
              <a:rPr kumimoji="0" lang="en-US" sz="20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If the root causes of conflict are not addressed, improvement initiatives will simply delay the inevitable.</a:t>
            </a:r>
          </a:p>
          <a:p>
            <a:pPr marL="287338" marR="0" lvl="0" indent="-287338" defTabSz="914400" eaLnBrk="1" fontAlgn="auto" latinLnBrk="0" hangingPunct="1">
              <a:lnSpc>
                <a:spcPct val="100000"/>
              </a:lnSpc>
              <a:spcBef>
                <a:spcPts val="1200"/>
              </a:spcBef>
              <a:spcAft>
                <a:spcPts val="0"/>
              </a:spcAft>
              <a:buClr>
                <a:srgbClr val="ED7D31"/>
              </a:buClr>
              <a:buSzTx/>
              <a:buFont typeface="Arial" pitchFamily="34" charset="0"/>
              <a:buChar char="•"/>
              <a:tabLst/>
              <a:defRPr/>
            </a:pPr>
            <a:r>
              <a:rPr kumimoji="0" lang="en-US" sz="20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 Focus on creating positive reinforcement cycles</a:t>
            </a:r>
            <a:endParaRPr kumimoji="0" lang="en-US" sz="2000"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16" name="TextBox 15"/>
          <p:cNvSpPr txBox="1"/>
          <p:nvPr/>
        </p:nvSpPr>
        <p:spPr>
          <a:xfrm>
            <a:off x="754930" y="1127049"/>
            <a:ext cx="1713931"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5B9BD5">
                    <a:lumMod val="75000"/>
                  </a:srgbClr>
                </a:solidFill>
                <a:effectLst/>
                <a:uLnTx/>
                <a:uFillTx/>
                <a:latin typeface="Calibri" pitchFamily="34" charset="0"/>
                <a:cs typeface="Calibri" pitchFamily="34" charset="0"/>
              </a:rPr>
              <a:t>GUIDING PRINCIPLE:</a:t>
            </a:r>
            <a:endParaRPr kumimoji="0" lang="en-US" sz="1400" b="1" i="0" u="none" strike="noStrike" kern="0" cap="none" spc="0" normalizeH="0" baseline="0" noProof="0" dirty="0">
              <a:ln>
                <a:noFill/>
              </a:ln>
              <a:solidFill>
                <a:srgbClr val="5B9BD5">
                  <a:lumMod val="75000"/>
                </a:srgbClr>
              </a:solidFill>
              <a:effectLst/>
              <a:uLnTx/>
              <a:uFillTx/>
              <a:latin typeface="Calibri" pitchFamily="34" charset="0"/>
              <a:cs typeface="Calibri" pitchFamily="34" charset="0"/>
            </a:endParaRPr>
          </a:p>
        </p:txBody>
      </p:sp>
      <p:sp>
        <p:nvSpPr>
          <p:cNvPr id="17" name="TextBox 16"/>
          <p:cNvSpPr txBox="1"/>
          <p:nvPr/>
        </p:nvSpPr>
        <p:spPr>
          <a:xfrm>
            <a:off x="754930" y="3481534"/>
            <a:ext cx="1713931"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5B9BD5">
                    <a:lumMod val="75000"/>
                  </a:srgbClr>
                </a:solidFill>
                <a:effectLst/>
                <a:uLnTx/>
                <a:uFillTx/>
                <a:latin typeface="Calibri" pitchFamily="34" charset="0"/>
                <a:cs typeface="Calibri" pitchFamily="34" charset="0"/>
              </a:rPr>
              <a:t>GUIDING PRINCIPLE:</a:t>
            </a:r>
            <a:endParaRPr kumimoji="0" lang="en-US" sz="1400" b="1" i="0" u="none" strike="noStrike" kern="0" cap="none" spc="0" normalizeH="0" baseline="0" noProof="0" dirty="0">
              <a:ln>
                <a:noFill/>
              </a:ln>
              <a:solidFill>
                <a:srgbClr val="5B9BD5">
                  <a:lumMod val="75000"/>
                </a:srgbClr>
              </a:solidFill>
              <a:effectLst/>
              <a:uLnTx/>
              <a:uFillTx/>
              <a:latin typeface="Calibri" pitchFamily="34" charset="0"/>
              <a:cs typeface="Calibri" pitchFamily="34" charset="0"/>
            </a:endParaRPr>
          </a:p>
        </p:txBody>
      </p:sp>
      <p:sp>
        <p:nvSpPr>
          <p:cNvPr id="18" name="TextBox 17"/>
          <p:cNvSpPr txBox="1"/>
          <p:nvPr/>
        </p:nvSpPr>
        <p:spPr>
          <a:xfrm rot="16200000">
            <a:off x="8147413" y="5181600"/>
            <a:ext cx="1731564" cy="261610"/>
          </a:xfrm>
          <a:prstGeom prst="rect">
            <a:avLst/>
          </a:prstGeom>
          <a:noFill/>
        </p:spPr>
        <p:txBody>
          <a:bodyPr wrap="none" rtlCol="0">
            <a:spAutoFit/>
          </a:bodyPr>
          <a:lstStyle/>
          <a:p>
            <a:r>
              <a:rPr lang="en-US" sz="1100" b="1" dirty="0" smtClean="0">
                <a:solidFill>
                  <a:schemeClr val="accent2"/>
                </a:solidFill>
                <a:latin typeface="Calibri" pitchFamily="34" charset="0"/>
                <a:cs typeface="Calibri" pitchFamily="34" charset="0"/>
              </a:rPr>
              <a:t>Greg Hottell – March 2017</a:t>
            </a:r>
            <a:endParaRPr lang="en-US" sz="1100" b="1" dirty="0">
              <a:solidFill>
                <a:schemeClr val="accent2"/>
              </a:solidFill>
              <a:latin typeface="Calibri" pitchFamily="34" charset="0"/>
              <a:cs typeface="Calibri" pitchFamily="34" charset="0"/>
            </a:endParaRPr>
          </a:p>
        </p:txBody>
      </p:sp>
    </p:spTree>
    <p:extLst>
      <p:ext uri="{BB962C8B-B14F-4D97-AF65-F5344CB8AC3E}">
        <p14:creationId xmlns:p14="http://schemas.microsoft.com/office/powerpoint/2010/main" xmlns="" val="4325458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txBox="1">
            <a:spLocks/>
          </p:cNvSpPr>
          <p:nvPr/>
        </p:nvSpPr>
        <p:spPr>
          <a:xfrm>
            <a:off x="395536" y="246063"/>
            <a:ext cx="7416824" cy="430887"/>
          </a:xfrm>
          <a:prstGeom prst="rect">
            <a:avLst/>
          </a:prstGeom>
          <a:no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rgbClr val="EA6B14"/>
                </a:solidFill>
                <a:effectLst/>
                <a:uLnTx/>
                <a:uFillTx/>
                <a:latin typeface="Calibri" pitchFamily="34" charset="0"/>
                <a:ea typeface="+mj-ea"/>
                <a:cs typeface="Calibri" pitchFamily="34" charset="0"/>
              </a:rPr>
              <a:t>2. End-to-End Visibility and Control</a:t>
            </a:r>
            <a:endParaRPr kumimoji="0" lang="en-US" sz="2800" b="1" i="0" u="none" strike="noStrike" kern="1200" cap="none" spc="0" normalizeH="0" baseline="0" noProof="0" dirty="0">
              <a:ln>
                <a:noFill/>
              </a:ln>
              <a:solidFill>
                <a:srgbClr val="EA6B14"/>
              </a:solidFill>
              <a:effectLst/>
              <a:uLnTx/>
              <a:uFillTx/>
              <a:latin typeface="Calibri" pitchFamily="34" charset="0"/>
              <a:ea typeface="+mj-ea"/>
              <a:cs typeface="Calibri" pitchFamily="34" charset="0"/>
            </a:endParaRPr>
          </a:p>
        </p:txBody>
      </p:sp>
      <p:sp>
        <p:nvSpPr>
          <p:cNvPr id="23" name="Text Placeholder 4"/>
          <p:cNvSpPr>
            <a:spLocks noGrp="1"/>
          </p:cNvSpPr>
          <p:nvPr>
            <p:ph type="body" sz="quarter" idx="13"/>
          </p:nvPr>
        </p:nvSpPr>
        <p:spPr>
          <a:xfrm>
            <a:off x="496711" y="650307"/>
            <a:ext cx="8179456" cy="417287"/>
          </a:xfrm>
          <a:noFill/>
        </p:spPr>
        <p:txBody>
          <a:bodyPr>
            <a:noAutofit/>
          </a:bodyPr>
          <a:lstStyle/>
          <a:p>
            <a:pPr>
              <a:lnSpc>
                <a:spcPct val="100000"/>
              </a:lnSpc>
            </a:pPr>
            <a:r>
              <a:rPr lang="en-US" sz="2400" b="0" dirty="0" smtClean="0">
                <a:solidFill>
                  <a:schemeClr val="tx2"/>
                </a:solidFill>
                <a:latin typeface="Calibri" pitchFamily="34" charset="0"/>
                <a:cs typeface="Calibri" pitchFamily="34" charset="0"/>
              </a:rPr>
              <a:t>E2E planning framework is a key enabler to higher performance</a:t>
            </a:r>
            <a:endParaRPr lang="en-US" sz="2400" b="0" dirty="0">
              <a:solidFill>
                <a:schemeClr val="tx2"/>
              </a:solidFill>
              <a:latin typeface="Calibri" pitchFamily="34" charset="0"/>
              <a:cs typeface="Calibri" pitchFamily="34" charset="0"/>
            </a:endParaRPr>
          </a:p>
        </p:txBody>
      </p:sp>
      <p:sp>
        <p:nvSpPr>
          <p:cNvPr id="24" name="TextBox 23"/>
          <p:cNvSpPr txBox="1"/>
          <p:nvPr/>
        </p:nvSpPr>
        <p:spPr>
          <a:xfrm>
            <a:off x="786809" y="1403495"/>
            <a:ext cx="7889357" cy="553998"/>
          </a:xfrm>
          <a:prstGeom prst="rect">
            <a:avLst/>
          </a:prstGeom>
          <a:solidFill>
            <a:srgbClr val="5B9BD5">
              <a:lumMod val="20000"/>
              <a:lumOff val="80000"/>
            </a:srgbClr>
          </a:solidFill>
          <a:ln>
            <a:solidFill>
              <a:srgbClr val="5B9BD5">
                <a:lumMod val="75000"/>
              </a:srgbClr>
            </a:solidFill>
          </a:ln>
        </p:spPr>
        <p:txBody>
          <a:bodyPr wrap="square" tIns="91440" bIns="9144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rgbClr val="5B9BD5">
                    <a:lumMod val="75000"/>
                  </a:srgbClr>
                </a:solidFill>
                <a:effectLst/>
                <a:uLnTx/>
                <a:uFillTx/>
                <a:latin typeface="Calibri" pitchFamily="34" charset="0"/>
                <a:cs typeface="Calibri" pitchFamily="34" charset="0"/>
              </a:rPr>
              <a:t>“</a:t>
            </a:r>
            <a:r>
              <a:rPr kumimoji="0" lang="en-US" sz="2400" b="1" i="0" u="none" strike="noStrike" kern="0" cap="none" spc="0" normalizeH="0" baseline="0" noProof="0" dirty="0" smtClean="0">
                <a:ln>
                  <a:noFill/>
                </a:ln>
                <a:solidFill>
                  <a:srgbClr val="5B9BD5">
                    <a:lumMod val="75000"/>
                  </a:srgbClr>
                </a:solidFill>
                <a:effectLst/>
                <a:uLnTx/>
                <a:uFillTx/>
                <a:latin typeface="Calibri" pitchFamily="34" charset="0"/>
                <a:cs typeface="Calibri" pitchFamily="34" charset="0"/>
              </a:rPr>
              <a:t>If you can’t see it, you can’t manage it.</a:t>
            </a:r>
            <a:r>
              <a:rPr kumimoji="0" lang="en-US" sz="2400" b="0" i="0" u="none" strike="noStrike" kern="0" cap="none" spc="0" normalizeH="0" baseline="0" noProof="0" dirty="0" smtClean="0">
                <a:ln>
                  <a:noFill/>
                </a:ln>
                <a:solidFill>
                  <a:srgbClr val="5B9BD5">
                    <a:lumMod val="75000"/>
                  </a:srgbClr>
                </a:solidFill>
                <a:effectLst/>
                <a:uLnTx/>
                <a:uFillTx/>
                <a:latin typeface="Calibri" pitchFamily="34" charset="0"/>
                <a:cs typeface="Calibri" pitchFamily="34" charset="0"/>
              </a:rPr>
              <a:t>”</a:t>
            </a:r>
            <a:endParaRPr kumimoji="0" lang="en-US" sz="2400" b="0" i="0" u="none" strike="noStrike" kern="0" cap="none" spc="0" normalizeH="0" baseline="0" noProof="0" dirty="0">
              <a:ln>
                <a:noFill/>
              </a:ln>
              <a:solidFill>
                <a:srgbClr val="5B9BD5">
                  <a:lumMod val="75000"/>
                </a:srgbClr>
              </a:solidFill>
              <a:effectLst/>
              <a:uLnTx/>
              <a:uFillTx/>
              <a:latin typeface="Calibri" pitchFamily="34" charset="0"/>
              <a:cs typeface="Calibri" pitchFamily="34" charset="0"/>
            </a:endParaRPr>
          </a:p>
        </p:txBody>
      </p:sp>
      <p:sp>
        <p:nvSpPr>
          <p:cNvPr id="25" name="Rectangle 24"/>
          <p:cNvSpPr/>
          <p:nvPr/>
        </p:nvSpPr>
        <p:spPr>
          <a:xfrm>
            <a:off x="779730" y="5093003"/>
            <a:ext cx="8240233" cy="829353"/>
          </a:xfrm>
          <a:prstGeom prst="rect">
            <a:avLst/>
          </a:prstGeom>
          <a:noFill/>
          <a:ln w="12700" cap="flat" cmpd="sng" algn="ctr">
            <a:noFill/>
            <a:prstDash val="solid"/>
            <a:miter lim="800000"/>
          </a:ln>
          <a:effectLst/>
        </p:spPr>
        <p:txBody>
          <a:bodyPr rtlCol="0" anchor="ctr"/>
          <a:lstStyle/>
          <a:p>
            <a:pPr marL="169863" marR="0" lvl="0" indent="-169863" defTabSz="914400" eaLnBrk="1" fontAlgn="auto" latinLnBrk="0" hangingPunct="1">
              <a:lnSpc>
                <a:spcPct val="100000"/>
              </a:lnSpc>
              <a:spcBef>
                <a:spcPts val="0"/>
              </a:spcBef>
              <a:spcAft>
                <a:spcPts val="0"/>
              </a:spcAft>
              <a:buClr>
                <a:srgbClr val="ED7D31"/>
              </a:buClr>
              <a:buSzTx/>
              <a:buFont typeface="Arial" pitchFamily="34" charset="0"/>
              <a:buChar char="•"/>
              <a:tabLst/>
              <a:defRPr/>
            </a:pPr>
            <a:r>
              <a:rPr kumimoji="0" lang="en-US" sz="24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The solution does NOT have to be a full-blown ERP platform</a:t>
            </a:r>
            <a:br>
              <a:rPr kumimoji="0" lang="en-US" sz="24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br>
            <a:r>
              <a:rPr kumimoji="0" lang="en-US" sz="2000" b="0" i="1"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(although it can certainly help…)</a:t>
            </a:r>
          </a:p>
        </p:txBody>
      </p:sp>
      <p:sp>
        <p:nvSpPr>
          <p:cNvPr id="26" name="Rectangle 25"/>
          <p:cNvSpPr/>
          <p:nvPr/>
        </p:nvSpPr>
        <p:spPr>
          <a:xfrm>
            <a:off x="7293953" y="4105120"/>
            <a:ext cx="1552353" cy="945357"/>
          </a:xfrm>
          <a:prstGeom prst="rect">
            <a:avLst/>
          </a:prstGeom>
          <a:solidFill>
            <a:srgbClr val="ED7D31">
              <a:lumMod val="20000"/>
              <a:lumOff val="80000"/>
            </a:srgbClr>
          </a:solidFill>
          <a:ln w="1270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ED7D31">
                    <a:lumMod val="75000"/>
                  </a:srgbClr>
                </a:solidFill>
                <a:effectLst/>
                <a:uLnTx/>
                <a:uFillTx/>
                <a:latin typeface="Calibri" pitchFamily="34" charset="0"/>
                <a:cs typeface="Calibri" pitchFamily="34" charset="0"/>
              </a:rPr>
              <a:t>Patient Dispensing &amp; Site Inventory</a:t>
            </a:r>
          </a:p>
        </p:txBody>
      </p:sp>
      <p:sp>
        <p:nvSpPr>
          <p:cNvPr id="27" name="Rectangle 26"/>
          <p:cNvSpPr/>
          <p:nvPr/>
        </p:nvSpPr>
        <p:spPr>
          <a:xfrm>
            <a:off x="5660083" y="4105120"/>
            <a:ext cx="1552353" cy="945357"/>
          </a:xfrm>
          <a:prstGeom prst="rect">
            <a:avLst/>
          </a:prstGeom>
          <a:solidFill>
            <a:srgbClr val="ED7D31">
              <a:lumMod val="20000"/>
              <a:lumOff val="80000"/>
            </a:srgbClr>
          </a:solidFill>
          <a:ln w="1270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ED7D31">
                    <a:lumMod val="75000"/>
                  </a:srgbClr>
                </a:solidFill>
                <a:effectLst/>
                <a:uLnTx/>
                <a:uFillTx/>
                <a:latin typeface="Calibri" pitchFamily="34" charset="0"/>
                <a:cs typeface="Calibri" pitchFamily="34" charset="0"/>
              </a:rPr>
              <a:t>Distribution and Logistics</a:t>
            </a:r>
          </a:p>
        </p:txBody>
      </p:sp>
      <p:sp>
        <p:nvSpPr>
          <p:cNvPr id="28" name="Rectangle 27"/>
          <p:cNvSpPr/>
          <p:nvPr/>
        </p:nvSpPr>
        <p:spPr>
          <a:xfrm>
            <a:off x="4026213" y="4105120"/>
            <a:ext cx="1552353" cy="945357"/>
          </a:xfrm>
          <a:prstGeom prst="rect">
            <a:avLst/>
          </a:prstGeom>
          <a:solidFill>
            <a:srgbClr val="ED7D31">
              <a:lumMod val="20000"/>
              <a:lumOff val="80000"/>
            </a:srgbClr>
          </a:solidFill>
          <a:ln w="1270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ED7D31">
                    <a:lumMod val="75000"/>
                  </a:srgbClr>
                </a:solidFill>
                <a:effectLst/>
                <a:uLnTx/>
                <a:uFillTx/>
                <a:latin typeface="Calibri" pitchFamily="34" charset="0"/>
                <a:cs typeface="Calibri" pitchFamily="34" charset="0"/>
              </a:rPr>
              <a:t>Packaging and Labeling</a:t>
            </a:r>
          </a:p>
        </p:txBody>
      </p:sp>
      <p:sp>
        <p:nvSpPr>
          <p:cNvPr id="29" name="Rectangle 28"/>
          <p:cNvSpPr/>
          <p:nvPr/>
        </p:nvSpPr>
        <p:spPr>
          <a:xfrm>
            <a:off x="2413608" y="4105120"/>
            <a:ext cx="1552353" cy="945357"/>
          </a:xfrm>
          <a:prstGeom prst="rect">
            <a:avLst/>
          </a:prstGeom>
          <a:solidFill>
            <a:srgbClr val="ED7D31">
              <a:lumMod val="20000"/>
              <a:lumOff val="80000"/>
            </a:srgbClr>
          </a:solidFill>
          <a:ln w="1270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ED7D31">
                    <a:lumMod val="75000"/>
                  </a:srgbClr>
                </a:solidFill>
                <a:effectLst/>
                <a:uLnTx/>
                <a:uFillTx/>
                <a:latin typeface="Calibri" pitchFamily="34" charset="0"/>
                <a:cs typeface="Calibri" pitchFamily="34" charset="0"/>
              </a:rPr>
              <a:t>Drug Product Manufacture</a:t>
            </a:r>
          </a:p>
        </p:txBody>
      </p:sp>
      <p:sp>
        <p:nvSpPr>
          <p:cNvPr id="30" name="Rectangle 29"/>
          <p:cNvSpPr/>
          <p:nvPr/>
        </p:nvSpPr>
        <p:spPr>
          <a:xfrm>
            <a:off x="790371" y="4105120"/>
            <a:ext cx="1552353" cy="945357"/>
          </a:xfrm>
          <a:prstGeom prst="rect">
            <a:avLst/>
          </a:prstGeom>
          <a:solidFill>
            <a:srgbClr val="ED7D31">
              <a:lumMod val="20000"/>
              <a:lumOff val="80000"/>
            </a:srgbClr>
          </a:solidFill>
          <a:ln w="1270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ED7D31">
                    <a:lumMod val="75000"/>
                  </a:srgbClr>
                </a:solidFill>
                <a:effectLst/>
                <a:uLnTx/>
                <a:uFillTx/>
                <a:latin typeface="Calibri" pitchFamily="34" charset="0"/>
                <a:cs typeface="Calibri" pitchFamily="34" charset="0"/>
              </a:rPr>
              <a:t>Drug Substance Manufacture</a:t>
            </a:r>
          </a:p>
        </p:txBody>
      </p:sp>
      <p:sp>
        <p:nvSpPr>
          <p:cNvPr id="31" name="TextBox 30"/>
          <p:cNvSpPr txBox="1"/>
          <p:nvPr/>
        </p:nvSpPr>
        <p:spPr>
          <a:xfrm>
            <a:off x="733664" y="1169581"/>
            <a:ext cx="1713931"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5B9BD5">
                    <a:lumMod val="75000"/>
                  </a:srgbClr>
                </a:solidFill>
                <a:effectLst/>
                <a:uLnTx/>
                <a:uFillTx/>
                <a:latin typeface="Calibri" pitchFamily="34" charset="0"/>
                <a:cs typeface="Calibri" pitchFamily="34" charset="0"/>
              </a:rPr>
              <a:t>GUIDING PRINCIPLE:</a:t>
            </a:r>
            <a:endParaRPr kumimoji="0" lang="en-US" sz="1400" b="1" i="0" u="none" strike="noStrike" kern="0" cap="none" spc="0" normalizeH="0" baseline="0" noProof="0" dirty="0">
              <a:ln>
                <a:noFill/>
              </a:ln>
              <a:solidFill>
                <a:srgbClr val="5B9BD5">
                  <a:lumMod val="75000"/>
                </a:srgbClr>
              </a:solidFill>
              <a:effectLst/>
              <a:uLnTx/>
              <a:uFillTx/>
              <a:latin typeface="Calibri" pitchFamily="34" charset="0"/>
              <a:cs typeface="Calibri" pitchFamily="34" charset="0"/>
            </a:endParaRPr>
          </a:p>
        </p:txBody>
      </p:sp>
      <p:sp>
        <p:nvSpPr>
          <p:cNvPr id="32" name="Rounded Rectangle 31"/>
          <p:cNvSpPr/>
          <p:nvPr/>
        </p:nvSpPr>
        <p:spPr>
          <a:xfrm>
            <a:off x="7559749" y="3941200"/>
            <a:ext cx="1031377" cy="265814"/>
          </a:xfrm>
          <a:prstGeom prst="roundRect">
            <a:avLst/>
          </a:prstGeom>
          <a:solidFill>
            <a:srgbClr val="ED7D31">
              <a:lumMod val="75000"/>
            </a:srgbClr>
          </a:solidFill>
          <a:ln>
            <a:solidFill>
              <a:srgbClr val="ED7D31">
                <a:lumMod val="50000"/>
              </a:srgbClr>
            </a:solid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 lastClr="FFFFFF"/>
                </a:solidFill>
                <a:effectLst/>
                <a:uLnTx/>
                <a:uFillTx/>
                <a:latin typeface="Calibri" pitchFamily="34" charset="0"/>
                <a:cs typeface="Calibri" pitchFamily="34" charset="0"/>
              </a:rPr>
              <a:t>IRT</a:t>
            </a:r>
            <a:endParaRPr kumimoji="0" lang="en-US" sz="1800" b="0" i="0" u="none" strike="noStrike" kern="0" cap="none" spc="0" normalizeH="0" baseline="0" noProof="0" dirty="0">
              <a:ln>
                <a:noFill/>
              </a:ln>
              <a:solidFill>
                <a:sysClr val="window" lastClr="FFFFFF"/>
              </a:solidFill>
              <a:effectLst/>
              <a:uLnTx/>
              <a:uFillTx/>
              <a:latin typeface="Calibri" pitchFamily="34" charset="0"/>
              <a:cs typeface="Calibri" pitchFamily="34" charset="0"/>
            </a:endParaRPr>
          </a:p>
        </p:txBody>
      </p:sp>
      <p:sp>
        <p:nvSpPr>
          <p:cNvPr id="33" name="Rounded Rectangle 32"/>
          <p:cNvSpPr/>
          <p:nvPr/>
        </p:nvSpPr>
        <p:spPr>
          <a:xfrm>
            <a:off x="5894000" y="3941200"/>
            <a:ext cx="1084521" cy="265814"/>
          </a:xfrm>
          <a:prstGeom prst="roundRect">
            <a:avLst/>
          </a:prstGeom>
          <a:solidFill>
            <a:srgbClr val="ED7D31">
              <a:lumMod val="75000"/>
            </a:srgbClr>
          </a:solidFill>
          <a:ln>
            <a:solidFill>
              <a:srgbClr val="ED7D31">
                <a:lumMod val="50000"/>
              </a:srgbClr>
            </a:solid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 lastClr="FFFFFF"/>
                </a:solidFill>
                <a:effectLst/>
                <a:uLnTx/>
                <a:uFillTx/>
                <a:latin typeface="Calibri" pitchFamily="34" charset="0"/>
                <a:cs typeface="Calibri" pitchFamily="34" charset="0"/>
              </a:rPr>
              <a:t>DRP</a:t>
            </a:r>
            <a:endParaRPr kumimoji="0" lang="en-US" sz="1800" b="0" i="0" u="none" strike="noStrike" kern="0" cap="none" spc="0" normalizeH="0" baseline="0" noProof="0" dirty="0">
              <a:ln>
                <a:noFill/>
              </a:ln>
              <a:solidFill>
                <a:sysClr val="window" lastClr="FFFFFF"/>
              </a:solidFill>
              <a:effectLst/>
              <a:uLnTx/>
              <a:uFillTx/>
              <a:latin typeface="Calibri" pitchFamily="34" charset="0"/>
              <a:cs typeface="Calibri" pitchFamily="34" charset="0"/>
            </a:endParaRPr>
          </a:p>
        </p:txBody>
      </p:sp>
      <p:sp>
        <p:nvSpPr>
          <p:cNvPr id="34" name="Rounded Rectangle 33"/>
          <p:cNvSpPr/>
          <p:nvPr/>
        </p:nvSpPr>
        <p:spPr>
          <a:xfrm>
            <a:off x="1006568" y="3941200"/>
            <a:ext cx="4320344" cy="265814"/>
          </a:xfrm>
          <a:prstGeom prst="roundRect">
            <a:avLst/>
          </a:prstGeom>
          <a:solidFill>
            <a:srgbClr val="ED7D31">
              <a:lumMod val="75000"/>
            </a:srgbClr>
          </a:solidFill>
          <a:ln>
            <a:solidFill>
              <a:srgbClr val="ED7D31">
                <a:lumMod val="50000"/>
              </a:srgbClr>
            </a:solid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 lastClr="FFFFFF"/>
                </a:solidFill>
                <a:effectLst/>
                <a:uLnTx/>
                <a:uFillTx/>
                <a:latin typeface="Calibri" pitchFamily="34" charset="0"/>
                <a:cs typeface="Calibri" pitchFamily="34" charset="0"/>
              </a:rPr>
              <a:t>MRP + Inventory Management</a:t>
            </a:r>
            <a:endParaRPr kumimoji="0" lang="en-US" sz="1800" b="0" i="0" u="none" strike="noStrike" kern="0" cap="none" spc="0" normalizeH="0" baseline="0" noProof="0" dirty="0">
              <a:ln>
                <a:noFill/>
              </a:ln>
              <a:solidFill>
                <a:sysClr val="window" lastClr="FFFFFF"/>
              </a:solidFill>
              <a:effectLst/>
              <a:uLnTx/>
              <a:uFillTx/>
              <a:latin typeface="Calibri" pitchFamily="34" charset="0"/>
              <a:cs typeface="Calibri" pitchFamily="34" charset="0"/>
            </a:endParaRPr>
          </a:p>
        </p:txBody>
      </p:sp>
      <p:cxnSp>
        <p:nvCxnSpPr>
          <p:cNvPr id="35" name="Straight Arrow Connector 34"/>
          <p:cNvCxnSpPr>
            <a:stCxn id="34" idx="3"/>
            <a:endCxn id="33" idx="1"/>
          </p:cNvCxnSpPr>
          <p:nvPr/>
        </p:nvCxnSpPr>
        <p:spPr>
          <a:xfrm>
            <a:off x="5326912" y="4074107"/>
            <a:ext cx="567088" cy="0"/>
          </a:xfrm>
          <a:prstGeom prst="straightConnector1">
            <a:avLst/>
          </a:prstGeom>
          <a:noFill/>
          <a:ln w="38100" cap="flat" cmpd="sng" algn="ctr">
            <a:solidFill>
              <a:srgbClr val="ED7D31">
                <a:lumMod val="50000"/>
              </a:srgbClr>
            </a:solidFill>
            <a:prstDash val="solid"/>
            <a:miter lim="800000"/>
            <a:headEnd type="triangle" w="med" len="lg"/>
            <a:tailEnd type="triangle" w="med" len="lg"/>
          </a:ln>
          <a:effectLst/>
        </p:spPr>
      </p:cxnSp>
      <p:cxnSp>
        <p:nvCxnSpPr>
          <p:cNvPr id="36" name="Straight Arrow Connector 35"/>
          <p:cNvCxnSpPr>
            <a:stCxn id="33" idx="3"/>
            <a:endCxn id="32" idx="1"/>
          </p:cNvCxnSpPr>
          <p:nvPr/>
        </p:nvCxnSpPr>
        <p:spPr>
          <a:xfrm>
            <a:off x="6978521" y="4074107"/>
            <a:ext cx="581228" cy="0"/>
          </a:xfrm>
          <a:prstGeom prst="straightConnector1">
            <a:avLst/>
          </a:prstGeom>
          <a:noFill/>
          <a:ln w="38100" cap="flat" cmpd="sng" algn="ctr">
            <a:solidFill>
              <a:srgbClr val="ED7D31">
                <a:lumMod val="50000"/>
              </a:srgbClr>
            </a:solidFill>
            <a:prstDash val="solid"/>
            <a:miter lim="800000"/>
            <a:headEnd type="triangle" w="med" len="lg"/>
            <a:tailEnd type="triangle" w="med" len="lg"/>
          </a:ln>
          <a:effectLst/>
        </p:spPr>
      </p:cxnSp>
      <p:sp>
        <p:nvSpPr>
          <p:cNvPr id="37" name="Rounded Rectangle 36"/>
          <p:cNvSpPr/>
          <p:nvPr/>
        </p:nvSpPr>
        <p:spPr>
          <a:xfrm>
            <a:off x="1010110" y="3519432"/>
            <a:ext cx="7527851" cy="329605"/>
          </a:xfrm>
          <a:prstGeom prst="roundRect">
            <a:avLst/>
          </a:prstGeom>
          <a:solidFill>
            <a:srgbClr val="5B9BD5">
              <a:lumMod val="75000"/>
            </a:srgbClr>
          </a:solidFill>
          <a:ln>
            <a:solidFill>
              <a:srgbClr val="5B9BD5">
                <a:lumMod val="50000"/>
              </a:srgbClr>
            </a:solid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 lastClr="FFFFFF"/>
                </a:solidFill>
                <a:effectLst/>
                <a:uLnTx/>
                <a:uFillTx/>
                <a:latin typeface="Calibri" pitchFamily="34" charset="0"/>
                <a:cs typeface="Calibri" pitchFamily="34" charset="0"/>
              </a:rPr>
              <a:t>Supply Chain Strategy + Demand &amp; Supply Planning</a:t>
            </a:r>
            <a:endParaRPr kumimoji="0" lang="en-US" sz="1800" b="0" i="0" u="none" strike="noStrike" kern="0" cap="none" spc="0" normalizeH="0" baseline="0" noProof="0" dirty="0">
              <a:ln>
                <a:noFill/>
              </a:ln>
              <a:solidFill>
                <a:sysClr val="window" lastClr="FFFFFF"/>
              </a:solidFill>
              <a:effectLst/>
              <a:uLnTx/>
              <a:uFillTx/>
              <a:latin typeface="Calibri" pitchFamily="34" charset="0"/>
              <a:cs typeface="Calibri" pitchFamily="34" charset="0"/>
            </a:endParaRPr>
          </a:p>
        </p:txBody>
      </p:sp>
      <p:sp>
        <p:nvSpPr>
          <p:cNvPr id="38" name="Rectangle 37"/>
          <p:cNvSpPr/>
          <p:nvPr/>
        </p:nvSpPr>
        <p:spPr>
          <a:xfrm>
            <a:off x="779730" y="2062716"/>
            <a:ext cx="8364270" cy="1339703"/>
          </a:xfrm>
          <a:prstGeom prst="rect">
            <a:avLst/>
          </a:prstGeom>
          <a:noFill/>
          <a:ln w="12700" cap="flat" cmpd="sng" algn="ctr">
            <a:noFill/>
            <a:prstDash val="solid"/>
            <a:miter lim="800000"/>
          </a:ln>
          <a:effectLst/>
        </p:spPr>
        <p:txBody>
          <a:bodyPr rtlCol="0" anchor="ctr"/>
          <a:lstStyle/>
          <a:p>
            <a:pPr marL="169863" marR="0" lvl="0" indent="-169863" defTabSz="914400" eaLnBrk="1" fontAlgn="auto" latinLnBrk="0" hangingPunct="1">
              <a:lnSpc>
                <a:spcPct val="100000"/>
              </a:lnSpc>
              <a:spcBef>
                <a:spcPts val="1800"/>
              </a:spcBef>
              <a:spcAft>
                <a:spcPts val="0"/>
              </a:spcAft>
              <a:buClr>
                <a:srgbClr val="ED7D31"/>
              </a:buClr>
              <a:buSzTx/>
              <a:buFont typeface="Arial" pitchFamily="34" charset="0"/>
              <a:buChar char="•"/>
              <a:tabLst/>
              <a:defRPr/>
            </a:pPr>
            <a:r>
              <a:rPr kumimoji="0" lang="en-US" sz="24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Disconnected systems and lack of visibility = delays &amp; supply risk</a:t>
            </a:r>
          </a:p>
          <a:p>
            <a:pPr marL="169863" marR="0" lvl="0" indent="-169863" defTabSz="914400" eaLnBrk="1" fontAlgn="auto" latinLnBrk="0" hangingPunct="1">
              <a:lnSpc>
                <a:spcPct val="100000"/>
              </a:lnSpc>
              <a:spcBef>
                <a:spcPts val="1200"/>
              </a:spcBef>
              <a:spcAft>
                <a:spcPts val="0"/>
              </a:spcAft>
              <a:buClr>
                <a:srgbClr val="ED7D31"/>
              </a:buClr>
              <a:buSzTx/>
              <a:buFont typeface="Arial" pitchFamily="34" charset="0"/>
              <a:buChar char="•"/>
              <a:tabLst/>
              <a:defRPr/>
            </a:pPr>
            <a:r>
              <a:rPr kumimoji="0" lang="en-US" sz="24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This creates the “Jump Scare” of clinical supplies</a:t>
            </a:r>
            <a:br>
              <a:rPr kumimoji="0" lang="en-US" sz="24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br>
            <a:r>
              <a:rPr kumimoji="0" lang="en-US" sz="2000" b="0" i="1"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(the problem you don’t see coming till it is too late…)</a:t>
            </a:r>
            <a:endParaRPr kumimoji="0" lang="en-US" sz="2400" b="0" i="1"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endParaRPr>
          </a:p>
        </p:txBody>
      </p:sp>
      <p:sp>
        <p:nvSpPr>
          <p:cNvPr id="39" name="Isosceles Triangle 38"/>
          <p:cNvSpPr/>
          <p:nvPr/>
        </p:nvSpPr>
        <p:spPr>
          <a:xfrm flipV="1">
            <a:off x="1054583" y="3798675"/>
            <a:ext cx="259156" cy="268500"/>
          </a:xfrm>
          <a:prstGeom prst="triangle">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cs typeface="Calibri" pitchFamily="34" charset="0"/>
            </a:endParaRPr>
          </a:p>
        </p:txBody>
      </p:sp>
      <p:sp>
        <p:nvSpPr>
          <p:cNvPr id="40" name="Isosceles Triangle 39"/>
          <p:cNvSpPr/>
          <p:nvPr/>
        </p:nvSpPr>
        <p:spPr>
          <a:xfrm flipV="1">
            <a:off x="6669523" y="3798675"/>
            <a:ext cx="259156" cy="268500"/>
          </a:xfrm>
          <a:prstGeom prst="triangle">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cs typeface="Calibri" pitchFamily="34" charset="0"/>
            </a:endParaRPr>
          </a:p>
        </p:txBody>
      </p:sp>
      <p:sp>
        <p:nvSpPr>
          <p:cNvPr id="41" name="Isosceles Triangle 40"/>
          <p:cNvSpPr/>
          <p:nvPr/>
        </p:nvSpPr>
        <p:spPr>
          <a:xfrm flipV="1">
            <a:off x="8229304" y="3798675"/>
            <a:ext cx="259156" cy="268500"/>
          </a:xfrm>
          <a:prstGeom prst="triangle">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cs typeface="Calibri" pitchFamily="34" charset="0"/>
            </a:endParaRPr>
          </a:p>
        </p:txBody>
      </p:sp>
      <p:sp>
        <p:nvSpPr>
          <p:cNvPr id="42" name="TextBox 41"/>
          <p:cNvSpPr txBox="1"/>
          <p:nvPr/>
        </p:nvSpPr>
        <p:spPr>
          <a:xfrm rot="16200000">
            <a:off x="8147413" y="5181600"/>
            <a:ext cx="1731564" cy="261610"/>
          </a:xfrm>
          <a:prstGeom prst="rect">
            <a:avLst/>
          </a:prstGeom>
          <a:noFill/>
        </p:spPr>
        <p:txBody>
          <a:bodyPr wrap="none" rtlCol="0">
            <a:spAutoFit/>
          </a:bodyPr>
          <a:lstStyle/>
          <a:p>
            <a:r>
              <a:rPr lang="en-US" sz="1100" b="1" dirty="0" smtClean="0">
                <a:solidFill>
                  <a:schemeClr val="accent2"/>
                </a:solidFill>
                <a:latin typeface="Calibri" pitchFamily="34" charset="0"/>
                <a:cs typeface="Calibri" pitchFamily="34" charset="0"/>
              </a:rPr>
              <a:t>Greg Hottell – March 2017</a:t>
            </a:r>
            <a:endParaRPr lang="en-US" sz="1100" b="1" dirty="0">
              <a:solidFill>
                <a:schemeClr val="accent2"/>
              </a:solidFill>
              <a:latin typeface="Calibri" pitchFamily="34" charset="0"/>
              <a:cs typeface="Calibri" pitchFamily="34" charset="0"/>
            </a:endParaRPr>
          </a:p>
        </p:txBody>
      </p:sp>
    </p:spTree>
    <p:extLst>
      <p:ext uri="{BB962C8B-B14F-4D97-AF65-F5344CB8AC3E}">
        <p14:creationId xmlns:p14="http://schemas.microsoft.com/office/powerpoint/2010/main" xmlns="" val="4325458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395535" y="246063"/>
            <a:ext cx="8121143" cy="430887"/>
          </a:xfrm>
          <a:prstGeom prst="rect">
            <a:avLst/>
          </a:prstGeom>
        </p:spPr>
        <p:txBody>
          <a:bodyPr vert="horz" lIns="91440" tIns="45720" rIns="91440" bIns="45720" rtlCol="0" anchor="ctr">
            <a:noAutofit/>
          </a:bodyPr>
          <a:lstStyle/>
          <a:p>
            <a:pPr marL="0" marR="0" lvl="0" indent="0" algn="l" defTabSz="914400" rtl="0" eaLnBrk="1" fontAlgn="auto" latinLnBrk="0" hangingPunct="1">
              <a:spcBef>
                <a:spcPct val="0"/>
              </a:spcBef>
              <a:spcAft>
                <a:spcPts val="0"/>
              </a:spcAft>
              <a:buClrTx/>
              <a:buSzTx/>
              <a:buFontTx/>
              <a:buNone/>
              <a:tabLst/>
              <a:defRPr/>
            </a:pPr>
            <a:r>
              <a:rPr kumimoji="0" lang="en-US" sz="2800" b="1" i="0" u="none" strike="noStrike" kern="1200" cap="none" spc="0" normalizeH="0" baseline="0" noProof="0" dirty="0" smtClean="0">
                <a:ln>
                  <a:noFill/>
                </a:ln>
                <a:solidFill>
                  <a:srgbClr val="EA6B14"/>
                </a:solidFill>
                <a:effectLst/>
                <a:uLnTx/>
                <a:uFillTx/>
                <a:latin typeface="Calibri" pitchFamily="34" charset="0"/>
                <a:ea typeface="+mj-ea"/>
                <a:cs typeface="Calibri" pitchFamily="34" charset="0"/>
              </a:rPr>
              <a:t>3. “Overages” and Waste are Often a Red Herring</a:t>
            </a:r>
            <a:endParaRPr kumimoji="0" lang="en-US" sz="2800" b="1" i="0" u="none" strike="noStrike" kern="1200" cap="none" spc="0" normalizeH="0" baseline="0" noProof="0" dirty="0">
              <a:ln>
                <a:noFill/>
              </a:ln>
              <a:solidFill>
                <a:srgbClr val="EA6B14"/>
              </a:solidFill>
              <a:effectLst/>
              <a:uLnTx/>
              <a:uFillTx/>
              <a:latin typeface="Calibri" pitchFamily="34" charset="0"/>
              <a:ea typeface="+mj-ea"/>
              <a:cs typeface="Calibri" pitchFamily="34" charset="0"/>
            </a:endParaRPr>
          </a:p>
        </p:txBody>
      </p:sp>
      <p:sp>
        <p:nvSpPr>
          <p:cNvPr id="10" name="Text Placeholder 4"/>
          <p:cNvSpPr>
            <a:spLocks noGrp="1"/>
          </p:cNvSpPr>
          <p:nvPr>
            <p:ph type="body" sz="quarter" idx="13"/>
          </p:nvPr>
        </p:nvSpPr>
        <p:spPr>
          <a:xfrm>
            <a:off x="485421" y="661596"/>
            <a:ext cx="7326939" cy="417287"/>
          </a:xfrm>
          <a:noFill/>
        </p:spPr>
        <p:txBody>
          <a:bodyPr>
            <a:normAutofit/>
          </a:bodyPr>
          <a:lstStyle/>
          <a:p>
            <a:pPr>
              <a:lnSpc>
                <a:spcPct val="100000"/>
              </a:lnSpc>
            </a:pPr>
            <a:r>
              <a:rPr lang="en-US" sz="2400" b="0" dirty="0" smtClean="0">
                <a:solidFill>
                  <a:schemeClr val="tx2"/>
                </a:solidFill>
                <a:latin typeface="Calibri" pitchFamily="34" charset="0"/>
                <a:cs typeface="Calibri" pitchFamily="34" charset="0"/>
              </a:rPr>
              <a:t>It can be easy to get distracted by alternate goals…</a:t>
            </a:r>
            <a:endParaRPr lang="en-US" sz="2400" b="0" dirty="0">
              <a:solidFill>
                <a:schemeClr val="tx2"/>
              </a:solidFill>
              <a:latin typeface="Calibri" pitchFamily="34" charset="0"/>
              <a:cs typeface="Calibri" pitchFamily="34" charset="0"/>
            </a:endParaRPr>
          </a:p>
        </p:txBody>
      </p:sp>
      <p:sp>
        <p:nvSpPr>
          <p:cNvPr id="11" name="TextBox 10"/>
          <p:cNvSpPr txBox="1"/>
          <p:nvPr/>
        </p:nvSpPr>
        <p:spPr>
          <a:xfrm>
            <a:off x="914400" y="1268147"/>
            <a:ext cx="7155712" cy="914400"/>
          </a:xfrm>
          <a:prstGeom prst="rect">
            <a:avLst/>
          </a:prstGeom>
          <a:noFill/>
        </p:spPr>
        <p:txBody>
          <a:bodyPr wrap="square" lIns="0" tIns="0" rIns="0" bIns="0"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When it comes to our </a:t>
            </a:r>
            <a:r>
              <a:rPr kumimoji="0" lang="en-US" sz="2800" b="1" i="0" u="none" strike="noStrike" kern="0" cap="none" spc="0" normalizeH="0" baseline="0" noProof="0" dirty="0" smtClean="0">
                <a:ln>
                  <a:noFill/>
                </a:ln>
                <a:solidFill>
                  <a:srgbClr val="EA6B14"/>
                </a:solidFill>
                <a:effectLst/>
                <a:uLnTx/>
                <a:uFillTx/>
                <a:latin typeface="Calibri" pitchFamily="34" charset="0"/>
                <a:cs typeface="Calibri" pitchFamily="34" charset="0"/>
              </a:rPr>
              <a:t>primary objective</a:t>
            </a:r>
            <a:r>
              <a:rPr kumimoji="0" lang="en-US" sz="28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 Waste and Overages are often red herrings…</a:t>
            </a:r>
          </a:p>
        </p:txBody>
      </p:sp>
      <p:pic>
        <p:nvPicPr>
          <p:cNvPr id="13" name="Picture 2"/>
          <p:cNvPicPr>
            <a:picLocks noChangeAspect="1" noChangeArrowheads="1"/>
          </p:cNvPicPr>
          <p:nvPr/>
        </p:nvPicPr>
        <p:blipFill>
          <a:blip r:embed="rId2" cstate="print"/>
          <a:srcRect/>
          <a:stretch>
            <a:fillRect/>
          </a:stretch>
        </p:blipFill>
        <p:spPr bwMode="auto">
          <a:xfrm>
            <a:off x="2109173" y="2088182"/>
            <a:ext cx="4766167" cy="1866271"/>
          </a:xfrm>
          <a:prstGeom prst="rect">
            <a:avLst/>
          </a:prstGeom>
          <a:noFill/>
          <a:ln w="9525">
            <a:noFill/>
            <a:miter lim="800000"/>
            <a:headEnd/>
            <a:tailEnd/>
          </a:ln>
        </p:spPr>
      </p:pic>
      <p:sp>
        <p:nvSpPr>
          <p:cNvPr id="14" name="TextBox 13"/>
          <p:cNvSpPr txBox="1"/>
          <p:nvPr/>
        </p:nvSpPr>
        <p:spPr>
          <a:xfrm>
            <a:off x="1212114" y="5145327"/>
            <a:ext cx="7570378" cy="923330"/>
          </a:xfrm>
          <a:prstGeom prst="rect">
            <a:avLst/>
          </a:prstGeom>
          <a:solidFill>
            <a:srgbClr val="5B9BD5">
              <a:lumMod val="20000"/>
              <a:lumOff val="80000"/>
            </a:srgbClr>
          </a:solidFill>
          <a:ln>
            <a:solidFill>
              <a:srgbClr val="5B9BD5">
                <a:lumMod val="75000"/>
              </a:srgbClr>
            </a:solidFill>
          </a:ln>
        </p:spPr>
        <p:txBody>
          <a:bodyPr wrap="square" tIns="91440" bIns="9144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5B9BD5">
                    <a:lumMod val="75000"/>
                  </a:srgbClr>
                </a:solidFill>
                <a:effectLst/>
                <a:uLnTx/>
                <a:uFillTx/>
                <a:latin typeface="Calibri" pitchFamily="34" charset="0"/>
                <a:cs typeface="Calibri" pitchFamily="34" charset="0"/>
              </a:rPr>
              <a:t>“If you can’t explain simply what the inventory is for,</a:t>
            </a:r>
            <a:br>
              <a:rPr kumimoji="0" lang="en-US" sz="2400" b="1" i="0" u="none" strike="noStrike" kern="0" cap="none" spc="0" normalizeH="0" baseline="0" noProof="0" dirty="0" smtClean="0">
                <a:ln>
                  <a:noFill/>
                </a:ln>
                <a:solidFill>
                  <a:srgbClr val="5B9BD5">
                    <a:lumMod val="75000"/>
                  </a:srgbClr>
                </a:solidFill>
                <a:effectLst/>
                <a:uLnTx/>
                <a:uFillTx/>
                <a:latin typeface="Calibri" pitchFamily="34" charset="0"/>
                <a:cs typeface="Calibri" pitchFamily="34" charset="0"/>
              </a:rPr>
            </a:br>
            <a:r>
              <a:rPr kumimoji="0" lang="en-US" sz="2400" b="1" i="0" u="none" strike="noStrike" kern="0" cap="none" spc="0" normalizeH="0" baseline="0" noProof="0" dirty="0" smtClean="0">
                <a:ln>
                  <a:noFill/>
                </a:ln>
                <a:solidFill>
                  <a:srgbClr val="5B9BD5">
                    <a:lumMod val="75000"/>
                  </a:srgbClr>
                </a:solidFill>
                <a:effectLst/>
                <a:uLnTx/>
                <a:uFillTx/>
                <a:latin typeface="Calibri" pitchFamily="34" charset="0"/>
                <a:cs typeface="Calibri" pitchFamily="34" charset="0"/>
              </a:rPr>
              <a:t>you don’t really have an inventory plan.”</a:t>
            </a:r>
            <a:endParaRPr kumimoji="0" lang="en-US" sz="2400" b="1" i="0" u="none" strike="noStrike" kern="0" cap="none" spc="0" normalizeH="0" baseline="0" noProof="0" dirty="0">
              <a:ln>
                <a:noFill/>
              </a:ln>
              <a:solidFill>
                <a:srgbClr val="5B9BD5">
                  <a:lumMod val="75000"/>
                </a:srgbClr>
              </a:solidFill>
              <a:effectLst/>
              <a:uLnTx/>
              <a:uFillTx/>
              <a:latin typeface="Calibri" pitchFamily="34" charset="0"/>
              <a:cs typeface="Calibri" pitchFamily="34" charset="0"/>
            </a:endParaRPr>
          </a:p>
        </p:txBody>
      </p:sp>
      <p:sp>
        <p:nvSpPr>
          <p:cNvPr id="15" name="TextBox 14"/>
          <p:cNvSpPr txBox="1"/>
          <p:nvPr/>
        </p:nvSpPr>
        <p:spPr>
          <a:xfrm>
            <a:off x="1201480" y="4901609"/>
            <a:ext cx="1713931"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5B9BD5">
                    <a:lumMod val="75000"/>
                  </a:srgbClr>
                </a:solidFill>
                <a:effectLst/>
                <a:uLnTx/>
                <a:uFillTx/>
                <a:latin typeface="Calibri" pitchFamily="34" charset="0"/>
                <a:cs typeface="Calibri" pitchFamily="34" charset="0"/>
              </a:rPr>
              <a:t>GUIDING PRINCIPLE:</a:t>
            </a:r>
            <a:endParaRPr kumimoji="0" lang="en-US" sz="1400" b="1" i="0" u="none" strike="noStrike" kern="0" cap="none" spc="0" normalizeH="0" baseline="0" noProof="0" dirty="0">
              <a:ln>
                <a:noFill/>
              </a:ln>
              <a:solidFill>
                <a:srgbClr val="5B9BD5">
                  <a:lumMod val="75000"/>
                </a:srgbClr>
              </a:solidFill>
              <a:effectLst/>
              <a:uLnTx/>
              <a:uFillTx/>
              <a:latin typeface="Calibri" pitchFamily="34" charset="0"/>
              <a:cs typeface="Calibri" pitchFamily="34" charset="0"/>
            </a:endParaRPr>
          </a:p>
        </p:txBody>
      </p:sp>
      <p:sp>
        <p:nvSpPr>
          <p:cNvPr id="12" name="TextBox 11"/>
          <p:cNvSpPr txBox="1"/>
          <p:nvPr/>
        </p:nvSpPr>
        <p:spPr>
          <a:xfrm>
            <a:off x="1376916" y="3810353"/>
            <a:ext cx="6230680" cy="771525"/>
          </a:xfrm>
          <a:prstGeom prst="rect">
            <a:avLst/>
          </a:prstGeom>
          <a:noFill/>
        </p:spPr>
        <p:txBody>
          <a:bodyPr wrap="square" lIns="0" tIns="0" rIns="0" bIns="0"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They are </a:t>
            </a:r>
            <a:r>
              <a:rPr kumimoji="0" lang="en-US" sz="2800" b="1" i="0" u="none" strike="noStrike" kern="0" cap="none" spc="0" normalizeH="0" baseline="0" noProof="0" dirty="0" smtClean="0">
                <a:ln>
                  <a:noFill/>
                </a:ln>
                <a:solidFill>
                  <a:srgbClr val="EA6B14"/>
                </a:solidFill>
                <a:effectLst/>
                <a:uLnTx/>
                <a:uFillTx/>
                <a:latin typeface="Calibri" pitchFamily="34" charset="0"/>
                <a:cs typeface="Calibri" pitchFamily="34" charset="0"/>
              </a:rPr>
              <a:t>outcomes</a:t>
            </a:r>
            <a:r>
              <a:rPr kumimoji="0" lang="en-US" sz="28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 of the process, as opposed to the primary deliverable.  </a:t>
            </a:r>
          </a:p>
        </p:txBody>
      </p:sp>
      <p:sp>
        <p:nvSpPr>
          <p:cNvPr id="16" name="TextBox 15"/>
          <p:cNvSpPr txBox="1"/>
          <p:nvPr/>
        </p:nvSpPr>
        <p:spPr>
          <a:xfrm rot="16200000">
            <a:off x="8147413" y="5181600"/>
            <a:ext cx="1731564" cy="261610"/>
          </a:xfrm>
          <a:prstGeom prst="rect">
            <a:avLst/>
          </a:prstGeom>
          <a:noFill/>
        </p:spPr>
        <p:txBody>
          <a:bodyPr wrap="none" rtlCol="0">
            <a:spAutoFit/>
          </a:bodyPr>
          <a:lstStyle/>
          <a:p>
            <a:r>
              <a:rPr lang="en-US" sz="1100" b="1" dirty="0" smtClean="0">
                <a:solidFill>
                  <a:schemeClr val="accent2"/>
                </a:solidFill>
                <a:latin typeface="Calibri" pitchFamily="34" charset="0"/>
                <a:cs typeface="Calibri" pitchFamily="34" charset="0"/>
              </a:rPr>
              <a:t>Greg Hottell – March 2017</a:t>
            </a:r>
            <a:endParaRPr lang="en-US" sz="1100" b="1" dirty="0">
              <a:solidFill>
                <a:schemeClr val="accent2"/>
              </a:solidFill>
              <a:latin typeface="Calibri" pitchFamily="34" charset="0"/>
              <a:cs typeface="Calibri" pitchFamily="34" charset="0"/>
            </a:endParaRPr>
          </a:p>
        </p:txBody>
      </p:sp>
    </p:spTree>
    <p:extLst>
      <p:ext uri="{BB962C8B-B14F-4D97-AF65-F5344CB8AC3E}">
        <p14:creationId xmlns:p14="http://schemas.microsoft.com/office/powerpoint/2010/main" xmlns="" val="4325458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95536" y="246063"/>
            <a:ext cx="7416824" cy="430887"/>
          </a:xfrm>
          <a:prstGeom prst="rect">
            <a:avLst/>
          </a:prstGeom>
          <a:noFill/>
        </p:spPr>
        <p:txBody>
          <a:bodyPr vert="horz" lIns="91440" tIns="45720" rIns="91440" bIns="45720" rtlCol="0" anchor="ctr">
            <a:noAutofit/>
          </a:bodyPr>
          <a:lstStyle/>
          <a:p>
            <a:pPr marL="0" marR="0" lvl="0" indent="0" algn="l" defTabSz="914400" rtl="0" eaLnBrk="1" fontAlgn="auto" latinLnBrk="0" hangingPunct="1">
              <a:spcBef>
                <a:spcPct val="0"/>
              </a:spcBef>
              <a:spcAft>
                <a:spcPts val="0"/>
              </a:spcAft>
              <a:buClrTx/>
              <a:buSzTx/>
              <a:buFontTx/>
              <a:buNone/>
              <a:tabLst/>
              <a:defRPr/>
            </a:pPr>
            <a:r>
              <a:rPr kumimoji="0" lang="en-US" sz="2800" b="1" i="0" u="none" strike="noStrike" kern="1200" cap="none" spc="0" normalizeH="0" baseline="0" noProof="0" dirty="0" smtClean="0">
                <a:ln>
                  <a:noFill/>
                </a:ln>
                <a:solidFill>
                  <a:srgbClr val="EA6B14"/>
                </a:solidFill>
                <a:effectLst/>
                <a:uLnTx/>
                <a:uFillTx/>
                <a:latin typeface="Calibri" pitchFamily="34" charset="0"/>
                <a:ea typeface="+mj-ea"/>
                <a:cs typeface="Calibri" pitchFamily="34" charset="0"/>
              </a:rPr>
              <a:t>3. Overages as a Potential Red Herring </a:t>
            </a:r>
            <a:endParaRPr kumimoji="0" lang="en-US" sz="2800" b="1" i="0" u="none" strike="noStrike" kern="1200" cap="none" spc="0" normalizeH="0" baseline="0" noProof="0" dirty="0">
              <a:ln>
                <a:noFill/>
              </a:ln>
              <a:solidFill>
                <a:srgbClr val="EA6B14"/>
              </a:solidFill>
              <a:effectLst/>
              <a:uLnTx/>
              <a:uFillTx/>
              <a:latin typeface="Calibri" pitchFamily="34" charset="0"/>
              <a:ea typeface="+mj-ea"/>
              <a:cs typeface="Calibri" pitchFamily="34" charset="0"/>
            </a:endParaRPr>
          </a:p>
        </p:txBody>
      </p:sp>
      <p:sp>
        <p:nvSpPr>
          <p:cNvPr id="9" name="Text Placeholder 4"/>
          <p:cNvSpPr>
            <a:spLocks noGrp="1"/>
          </p:cNvSpPr>
          <p:nvPr>
            <p:ph type="body" sz="quarter" idx="13"/>
          </p:nvPr>
        </p:nvSpPr>
        <p:spPr>
          <a:xfrm>
            <a:off x="474133" y="650307"/>
            <a:ext cx="7936220" cy="417287"/>
          </a:xfrm>
          <a:noFill/>
        </p:spPr>
        <p:txBody>
          <a:bodyPr>
            <a:normAutofit/>
          </a:bodyPr>
          <a:lstStyle/>
          <a:p>
            <a:pPr>
              <a:lnSpc>
                <a:spcPct val="100000"/>
              </a:lnSpc>
            </a:pPr>
            <a:r>
              <a:rPr lang="en-US" sz="2400" b="0" dirty="0" smtClean="0">
                <a:solidFill>
                  <a:schemeClr val="tx2"/>
                </a:solidFill>
                <a:latin typeface="Calibri" pitchFamily="34" charset="0"/>
                <a:cs typeface="Calibri" pitchFamily="34" charset="0"/>
              </a:rPr>
              <a:t>Utilizing inventory to help us achieve our primary objective</a:t>
            </a:r>
            <a:endParaRPr lang="en-US" sz="2400" b="0" dirty="0">
              <a:solidFill>
                <a:schemeClr val="tx2"/>
              </a:solidFill>
              <a:latin typeface="Calibri" pitchFamily="34" charset="0"/>
              <a:cs typeface="Calibri" pitchFamily="34" charset="0"/>
            </a:endParaRPr>
          </a:p>
        </p:txBody>
      </p:sp>
      <p:sp>
        <p:nvSpPr>
          <p:cNvPr id="10" name="TextBox 9"/>
          <p:cNvSpPr txBox="1"/>
          <p:nvPr/>
        </p:nvSpPr>
        <p:spPr>
          <a:xfrm>
            <a:off x="691115" y="1847820"/>
            <a:ext cx="4157109" cy="1533525"/>
          </a:xfrm>
          <a:prstGeom prst="rect">
            <a:avLst/>
          </a:prstGeom>
          <a:noFill/>
        </p:spPr>
        <p:txBody>
          <a:bodyPr wrap="square" lIns="0" tIns="0" rIns="0" bIns="0"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srgbClr val="EA6B14"/>
                </a:solidFill>
                <a:effectLst/>
                <a:uLnTx/>
                <a:uFillTx/>
                <a:latin typeface="Calibri" pitchFamily="34" charset="0"/>
                <a:cs typeface="Calibri" pitchFamily="34" charset="0"/>
              </a:rPr>
              <a:t>“CTM supply needs to be highly flexible, yet immediately responsive” </a:t>
            </a:r>
          </a:p>
        </p:txBody>
      </p:sp>
      <p:sp>
        <p:nvSpPr>
          <p:cNvPr id="11" name="TextBox 10"/>
          <p:cNvSpPr txBox="1"/>
          <p:nvPr/>
        </p:nvSpPr>
        <p:spPr>
          <a:xfrm>
            <a:off x="642393" y="3915154"/>
            <a:ext cx="3733800" cy="1781176"/>
          </a:xfrm>
          <a:prstGeom prst="rect">
            <a:avLst/>
          </a:prstGeom>
          <a:noFill/>
        </p:spPr>
        <p:txBody>
          <a:bodyPr wrap="non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EA6B14"/>
                </a:solidFill>
                <a:effectLst/>
                <a:uLnTx/>
                <a:uFillTx/>
                <a:latin typeface="Calibri" pitchFamily="34" charset="0"/>
                <a:cs typeface="Calibri" pitchFamily="34" charset="0"/>
              </a:rPr>
              <a:t>Flexibility</a:t>
            </a:r>
            <a:r>
              <a:rPr kumimoji="0" lang="en-US" sz="18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 allows us to reallocate stock…</a:t>
            </a:r>
          </a:p>
          <a:p>
            <a:pPr marL="0" marR="0" lvl="1" indent="-228600" defTabSz="914400" eaLnBrk="1" fontAlgn="auto" latinLnBrk="0" hangingPunct="1">
              <a:lnSpc>
                <a:spcPct val="100000"/>
              </a:lnSpc>
              <a:spcBef>
                <a:spcPts val="100"/>
              </a:spcBef>
              <a:spcAft>
                <a:spcPts val="0"/>
              </a:spcAft>
              <a:buClr>
                <a:srgbClr val="ED7D31"/>
              </a:buClr>
              <a:buSzTx/>
              <a:buFont typeface="Arial" pitchFamily="34" charset="0"/>
              <a:buChar char="•"/>
              <a:tabLst/>
              <a:defRPr/>
            </a:pPr>
            <a:r>
              <a:rPr kumimoji="0" lang="en-US" sz="18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From one dose form to another</a:t>
            </a:r>
          </a:p>
          <a:p>
            <a:pPr marL="0" marR="0" lvl="1" indent="-228600" defTabSz="914400" eaLnBrk="1" fontAlgn="auto" latinLnBrk="0" hangingPunct="1">
              <a:lnSpc>
                <a:spcPct val="100000"/>
              </a:lnSpc>
              <a:spcBef>
                <a:spcPts val="100"/>
              </a:spcBef>
              <a:spcAft>
                <a:spcPts val="0"/>
              </a:spcAft>
              <a:buClr>
                <a:srgbClr val="ED7D31"/>
              </a:buClr>
              <a:buSzTx/>
              <a:buFont typeface="Arial" pitchFamily="34" charset="0"/>
              <a:buChar char="•"/>
              <a:tabLst/>
              <a:defRPr/>
            </a:pPr>
            <a:r>
              <a:rPr kumimoji="0" lang="en-US" sz="18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From one study to another</a:t>
            </a:r>
          </a:p>
          <a:p>
            <a:pPr marL="0" marR="0" lvl="1" indent="-228600" defTabSz="914400" eaLnBrk="1" fontAlgn="auto" latinLnBrk="0" hangingPunct="1">
              <a:lnSpc>
                <a:spcPct val="100000"/>
              </a:lnSpc>
              <a:spcBef>
                <a:spcPts val="100"/>
              </a:spcBef>
              <a:spcAft>
                <a:spcPts val="0"/>
              </a:spcAft>
              <a:buClr>
                <a:srgbClr val="ED7D31"/>
              </a:buClr>
              <a:buSzTx/>
              <a:buFont typeface="Arial" pitchFamily="34" charset="0"/>
              <a:buChar char="•"/>
              <a:tabLst/>
              <a:defRPr/>
            </a:pPr>
            <a:r>
              <a:rPr kumimoji="0" lang="en-US" sz="18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From one language pool to another</a:t>
            </a:r>
          </a:p>
          <a:p>
            <a:pPr marL="0" marR="0" lvl="1" indent="-228600" defTabSz="914400" eaLnBrk="1" fontAlgn="auto" latinLnBrk="0" hangingPunct="1">
              <a:lnSpc>
                <a:spcPct val="100000"/>
              </a:lnSpc>
              <a:spcBef>
                <a:spcPts val="100"/>
              </a:spcBef>
              <a:spcAft>
                <a:spcPts val="0"/>
              </a:spcAft>
              <a:buClr>
                <a:srgbClr val="ED7D31"/>
              </a:buClr>
              <a:buSzTx/>
              <a:buFont typeface="Arial" pitchFamily="34" charset="0"/>
              <a:buChar char="•"/>
              <a:tabLst/>
              <a:defRPr/>
            </a:pPr>
            <a:r>
              <a:rPr kumimoji="0" lang="en-US" sz="18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From one clinical site to another</a:t>
            </a:r>
          </a:p>
          <a:p>
            <a:pPr marL="0" marR="0" lvl="1" indent="-228600" defTabSz="914400" eaLnBrk="1" fontAlgn="auto" latinLnBrk="0" hangingPunct="1">
              <a:lnSpc>
                <a:spcPct val="100000"/>
              </a:lnSpc>
              <a:spcBef>
                <a:spcPts val="100"/>
              </a:spcBef>
              <a:spcAft>
                <a:spcPts val="0"/>
              </a:spcAft>
              <a:buClr>
                <a:srgbClr val="ED7D31"/>
              </a:buClr>
              <a:buSzTx/>
              <a:buFont typeface="Arial" pitchFamily="34" charset="0"/>
              <a:buChar char="•"/>
              <a:tabLst/>
              <a:defRPr/>
            </a:pPr>
            <a:r>
              <a:rPr kumimoji="0" lang="en-US" sz="18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While minimizing waste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endParaRPr>
          </a:p>
        </p:txBody>
      </p:sp>
      <p:sp>
        <p:nvSpPr>
          <p:cNvPr id="12" name="TextBox 11"/>
          <p:cNvSpPr txBox="1"/>
          <p:nvPr/>
        </p:nvSpPr>
        <p:spPr>
          <a:xfrm>
            <a:off x="4629150" y="3915154"/>
            <a:ext cx="3733800" cy="1781176"/>
          </a:xfrm>
          <a:prstGeom prst="rect">
            <a:avLst/>
          </a:prstGeom>
          <a:noFill/>
        </p:spPr>
        <p:txBody>
          <a:bodyPr wrap="non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EA6B14"/>
                </a:solidFill>
                <a:effectLst/>
                <a:uLnTx/>
                <a:uFillTx/>
                <a:latin typeface="Calibri" pitchFamily="34" charset="0"/>
                <a:cs typeface="Calibri" pitchFamily="34" charset="0"/>
              </a:rPr>
              <a:t>Responsiveness</a:t>
            </a:r>
            <a:r>
              <a:rPr kumimoji="0" lang="en-US" sz="18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 to meet patient needs…</a:t>
            </a:r>
          </a:p>
          <a:p>
            <a:pPr marL="0" marR="0" lvl="1" indent="-228600" defTabSz="914400" eaLnBrk="1" fontAlgn="auto" latinLnBrk="0" hangingPunct="1">
              <a:lnSpc>
                <a:spcPct val="100000"/>
              </a:lnSpc>
              <a:spcBef>
                <a:spcPts val="100"/>
              </a:spcBef>
              <a:spcAft>
                <a:spcPts val="0"/>
              </a:spcAft>
              <a:buClr>
                <a:srgbClr val="ED7D31"/>
              </a:buClr>
              <a:buSzTx/>
              <a:buFont typeface="Arial" pitchFamily="34" charset="0"/>
              <a:buChar char="•"/>
              <a:tabLst/>
              <a:defRPr/>
            </a:pPr>
            <a:r>
              <a:rPr kumimoji="0" lang="en-US" sz="18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The right dosage forms</a:t>
            </a:r>
          </a:p>
          <a:p>
            <a:pPr marL="0" marR="0" lvl="1" indent="-228600" defTabSz="914400" eaLnBrk="1" fontAlgn="auto" latinLnBrk="0" hangingPunct="1">
              <a:lnSpc>
                <a:spcPct val="100000"/>
              </a:lnSpc>
              <a:spcBef>
                <a:spcPts val="100"/>
              </a:spcBef>
              <a:spcAft>
                <a:spcPts val="0"/>
              </a:spcAft>
              <a:buClr>
                <a:srgbClr val="ED7D31"/>
              </a:buClr>
              <a:buSzTx/>
              <a:buFont typeface="Arial" pitchFamily="34" charset="0"/>
              <a:buChar char="•"/>
              <a:tabLst/>
              <a:defRPr/>
            </a:pPr>
            <a:r>
              <a:rPr kumimoji="0" lang="en-US" sz="18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For the right study</a:t>
            </a:r>
          </a:p>
          <a:p>
            <a:pPr marL="0" marR="0" lvl="1" indent="-228600" defTabSz="914400" eaLnBrk="1" fontAlgn="auto" latinLnBrk="0" hangingPunct="1">
              <a:lnSpc>
                <a:spcPct val="100000"/>
              </a:lnSpc>
              <a:spcBef>
                <a:spcPts val="100"/>
              </a:spcBef>
              <a:spcAft>
                <a:spcPts val="0"/>
              </a:spcAft>
              <a:buClr>
                <a:srgbClr val="ED7D31"/>
              </a:buClr>
              <a:buSzTx/>
              <a:buFont typeface="Arial" pitchFamily="34" charset="0"/>
              <a:buChar char="•"/>
              <a:tabLst/>
              <a:defRPr/>
            </a:pPr>
            <a:r>
              <a:rPr kumimoji="0" lang="en-US" sz="18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In the right quantities</a:t>
            </a:r>
          </a:p>
          <a:p>
            <a:pPr marL="0" marR="0" lvl="1" indent="-228600" defTabSz="914400" eaLnBrk="1" fontAlgn="auto" latinLnBrk="0" hangingPunct="1">
              <a:lnSpc>
                <a:spcPct val="100000"/>
              </a:lnSpc>
              <a:spcBef>
                <a:spcPts val="100"/>
              </a:spcBef>
              <a:spcAft>
                <a:spcPts val="0"/>
              </a:spcAft>
              <a:buClr>
                <a:srgbClr val="ED7D31"/>
              </a:buClr>
              <a:buSzTx/>
              <a:buFont typeface="Arial" pitchFamily="34" charset="0"/>
              <a:buChar char="•"/>
              <a:tabLst/>
              <a:defRPr/>
            </a:pPr>
            <a:r>
              <a:rPr kumimoji="0" lang="en-US" sz="18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At the right places</a:t>
            </a:r>
          </a:p>
          <a:p>
            <a:pPr marL="0" marR="0" lvl="1" indent="-228600" defTabSz="914400" eaLnBrk="1" fontAlgn="auto" latinLnBrk="0" hangingPunct="1">
              <a:lnSpc>
                <a:spcPct val="100000"/>
              </a:lnSpc>
              <a:spcBef>
                <a:spcPts val="100"/>
              </a:spcBef>
              <a:spcAft>
                <a:spcPts val="0"/>
              </a:spcAft>
              <a:buClr>
                <a:srgbClr val="ED7D31"/>
              </a:buClr>
              <a:buSzTx/>
              <a:buFont typeface="Arial" pitchFamily="34" charset="0"/>
              <a:buChar char="•"/>
              <a:tabLst/>
              <a:defRPr/>
            </a:pPr>
            <a:r>
              <a:rPr kumimoji="0" lang="en-US" sz="18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At the right time</a:t>
            </a:r>
          </a:p>
        </p:txBody>
      </p:sp>
      <p:pic>
        <p:nvPicPr>
          <p:cNvPr id="13" name="Picture 3"/>
          <p:cNvPicPr>
            <a:picLocks noChangeAspect="1" noChangeArrowheads="1"/>
          </p:cNvPicPr>
          <p:nvPr/>
        </p:nvPicPr>
        <p:blipFill>
          <a:blip r:embed="rId2" cstate="print"/>
          <a:srcRect/>
          <a:stretch>
            <a:fillRect/>
          </a:stretch>
        </p:blipFill>
        <p:spPr bwMode="auto">
          <a:xfrm>
            <a:off x="4947916" y="1199424"/>
            <a:ext cx="3441172" cy="2628297"/>
          </a:xfrm>
          <a:prstGeom prst="rect">
            <a:avLst/>
          </a:prstGeom>
          <a:noFill/>
          <a:ln w="9525">
            <a:noFill/>
            <a:miter lim="800000"/>
            <a:headEnd/>
            <a:tailEnd/>
          </a:ln>
        </p:spPr>
      </p:pic>
      <p:sp>
        <p:nvSpPr>
          <p:cNvPr id="14" name="TextBox 13"/>
          <p:cNvSpPr txBox="1"/>
          <p:nvPr/>
        </p:nvSpPr>
        <p:spPr>
          <a:xfrm rot="16200000">
            <a:off x="8147413" y="5181600"/>
            <a:ext cx="1731564" cy="261610"/>
          </a:xfrm>
          <a:prstGeom prst="rect">
            <a:avLst/>
          </a:prstGeom>
          <a:noFill/>
        </p:spPr>
        <p:txBody>
          <a:bodyPr wrap="none" rtlCol="0">
            <a:spAutoFit/>
          </a:bodyPr>
          <a:lstStyle/>
          <a:p>
            <a:r>
              <a:rPr lang="en-US" sz="1100" b="1" dirty="0" smtClean="0">
                <a:solidFill>
                  <a:schemeClr val="accent2"/>
                </a:solidFill>
                <a:latin typeface="Calibri" pitchFamily="34" charset="0"/>
                <a:cs typeface="Calibri" pitchFamily="34" charset="0"/>
              </a:rPr>
              <a:t>Greg Hottell – March 2017</a:t>
            </a:r>
            <a:endParaRPr lang="en-US" sz="1100" b="1" dirty="0">
              <a:solidFill>
                <a:schemeClr val="accent2"/>
              </a:solidFill>
              <a:latin typeface="Calibri" pitchFamily="34" charset="0"/>
              <a:cs typeface="Calibri" pitchFamily="34" charset="0"/>
            </a:endParaRPr>
          </a:p>
        </p:txBody>
      </p:sp>
    </p:spTree>
    <p:extLst>
      <p:ext uri="{BB962C8B-B14F-4D97-AF65-F5344CB8AC3E}">
        <p14:creationId xmlns:p14="http://schemas.microsoft.com/office/powerpoint/2010/main" xmlns="" val="4325458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95536" y="242739"/>
            <a:ext cx="7416824" cy="430887"/>
          </a:xfrm>
          <a:prstGeom prst="rect">
            <a:avLst/>
          </a:prstGeom>
        </p:spPr>
        <p:txBody>
          <a:bodyPr vert="horz" lIns="91440" tIns="45720" rIns="91440" bIns="45720" rtlCol="0" anchor="ctr">
            <a:noAutofit/>
          </a:bodyPr>
          <a:lstStyle/>
          <a:p>
            <a:pPr marL="0" marR="0" lvl="0" indent="0" algn="l" defTabSz="914400" rtl="0" eaLnBrk="1" fontAlgn="auto" latinLnBrk="0" hangingPunct="1">
              <a:spcBef>
                <a:spcPct val="0"/>
              </a:spcBef>
              <a:spcAft>
                <a:spcPts val="0"/>
              </a:spcAft>
              <a:buClrTx/>
              <a:buSzTx/>
              <a:buFontTx/>
              <a:buNone/>
              <a:tabLst/>
              <a:defRPr/>
            </a:pPr>
            <a:r>
              <a:rPr kumimoji="0" lang="en-US" sz="2800" b="1" i="0" u="none" strike="noStrike" kern="1200" cap="none" spc="0" normalizeH="0" baseline="0" noProof="0" dirty="0" smtClean="0">
                <a:ln>
                  <a:noFill/>
                </a:ln>
                <a:solidFill>
                  <a:srgbClr val="EA6B14"/>
                </a:solidFill>
                <a:effectLst/>
                <a:uLnTx/>
                <a:uFillTx/>
                <a:latin typeface="Calibri" pitchFamily="34" charset="0"/>
                <a:ea typeface="+mj-ea"/>
                <a:cs typeface="Calibri" pitchFamily="34" charset="0"/>
              </a:rPr>
              <a:t>4. Ultimately, Supply Chain Agility is Key</a:t>
            </a:r>
            <a:endParaRPr kumimoji="0" lang="en-US" sz="2800" b="1" i="0" u="none" strike="noStrike" kern="1200" cap="none" spc="0" normalizeH="0" baseline="0" noProof="0" dirty="0">
              <a:ln>
                <a:noFill/>
              </a:ln>
              <a:solidFill>
                <a:srgbClr val="EA6B14"/>
              </a:solidFill>
              <a:effectLst/>
              <a:uLnTx/>
              <a:uFillTx/>
              <a:latin typeface="Calibri" pitchFamily="34" charset="0"/>
              <a:ea typeface="+mj-ea"/>
              <a:cs typeface="Calibri" pitchFamily="34" charset="0"/>
            </a:endParaRPr>
          </a:p>
        </p:txBody>
      </p:sp>
      <p:sp>
        <p:nvSpPr>
          <p:cNvPr id="12" name="Content Placeholder 13"/>
          <p:cNvSpPr>
            <a:spLocks noGrp="1"/>
          </p:cNvSpPr>
          <p:nvPr>
            <p:ph idx="1"/>
          </p:nvPr>
        </p:nvSpPr>
        <p:spPr>
          <a:xfrm>
            <a:off x="640095" y="2354833"/>
            <a:ext cx="8352928" cy="1224098"/>
          </a:xfrm>
          <a:prstGeom prst="rect">
            <a:avLst/>
          </a:prstGeom>
          <a:noFill/>
        </p:spPr>
        <p:txBody>
          <a:bodyPr/>
          <a:lstStyle/>
          <a:p>
            <a:pPr marL="0" marR="0" lvl="0" indent="0" defTabSz="914400" eaLnBrk="1" fontAlgn="auto" latinLnBrk="0" hangingPunct="1">
              <a:lnSpc>
                <a:spcPct val="100000"/>
              </a:lnSpc>
              <a:spcBef>
                <a:spcPts val="0"/>
              </a:spcBef>
              <a:spcAft>
                <a:spcPts val="0"/>
              </a:spcAft>
              <a:buClr>
                <a:srgbClr val="ED7D31"/>
              </a:buClr>
              <a:buSzTx/>
              <a:buFontTx/>
              <a:buNone/>
              <a:tabLst/>
              <a:defRPr/>
            </a:pPr>
            <a:r>
              <a:rPr kumimoji="0" lang="en-US" sz="20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The necessary tradeoff between flexibility and responsiveness means that inventory alone only gets us so far in achieving our </a:t>
            </a:r>
            <a:r>
              <a:rPr kumimoji="0" lang="en-US" sz="2000" b="1" i="0" u="none" strike="noStrike" kern="0" cap="none" spc="0" normalizeH="0" baseline="0" noProof="0" dirty="0" smtClean="0">
                <a:ln>
                  <a:noFill/>
                </a:ln>
                <a:solidFill>
                  <a:srgbClr val="EA6B14"/>
                </a:solidFill>
                <a:effectLst/>
                <a:uLnTx/>
                <a:uFillTx/>
                <a:latin typeface="Calibri" pitchFamily="34" charset="0"/>
                <a:cs typeface="Calibri" pitchFamily="34" charset="0"/>
              </a:rPr>
              <a:t>primary objective</a:t>
            </a:r>
          </a:p>
          <a:p>
            <a:pPr marL="0" marR="0" lvl="0" indent="0" defTabSz="914400" eaLnBrk="1" fontAlgn="auto" latinLnBrk="0" hangingPunct="1">
              <a:lnSpc>
                <a:spcPct val="100000"/>
              </a:lnSpc>
              <a:spcBef>
                <a:spcPts val="0"/>
              </a:spcBef>
              <a:spcAft>
                <a:spcPts val="0"/>
              </a:spcAft>
              <a:buClr>
                <a:srgbClr val="ED7D31"/>
              </a:buClr>
              <a:buSzTx/>
              <a:buFontTx/>
              <a:buNone/>
              <a:tabLst/>
              <a:defRPr/>
            </a:pPr>
            <a:r>
              <a:rPr kumimoji="0" lang="en-US" sz="20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The supply chain needs to be designed and operated to ensure it is ‘</a:t>
            </a:r>
            <a:r>
              <a:rPr kumimoji="0" lang="en-US" sz="2000" b="1" i="0" u="none" strike="noStrike" kern="0" cap="none" spc="0" normalizeH="0" baseline="0" noProof="0" dirty="0" smtClean="0">
                <a:ln>
                  <a:noFill/>
                </a:ln>
                <a:solidFill>
                  <a:srgbClr val="EA6B14"/>
                </a:solidFill>
                <a:effectLst/>
                <a:uLnTx/>
                <a:uFillTx/>
                <a:latin typeface="Calibri" pitchFamily="34" charset="0"/>
                <a:cs typeface="Calibri" pitchFamily="34" charset="0"/>
              </a:rPr>
              <a:t>agile</a:t>
            </a:r>
            <a:r>
              <a:rPr kumimoji="0" lang="en-US" sz="20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a:t>
            </a:r>
          </a:p>
        </p:txBody>
      </p:sp>
      <p:sp>
        <p:nvSpPr>
          <p:cNvPr id="13" name="Text Placeholder 14"/>
          <p:cNvSpPr>
            <a:spLocks noGrp="1"/>
          </p:cNvSpPr>
          <p:nvPr>
            <p:ph type="body" sz="quarter" idx="13"/>
          </p:nvPr>
        </p:nvSpPr>
        <p:spPr>
          <a:xfrm>
            <a:off x="496710" y="669357"/>
            <a:ext cx="8030601" cy="397443"/>
          </a:xfrm>
          <a:noFill/>
        </p:spPr>
        <p:txBody>
          <a:bodyPr>
            <a:noAutofit/>
          </a:bodyPr>
          <a:lstStyle/>
          <a:p>
            <a:pPr>
              <a:lnSpc>
                <a:spcPct val="100000"/>
              </a:lnSpc>
            </a:pPr>
            <a:r>
              <a:rPr lang="en-US" sz="2400" b="0" dirty="0" smtClean="0">
                <a:solidFill>
                  <a:schemeClr val="tx2"/>
                </a:solidFill>
                <a:latin typeface="Calibri" pitchFamily="34" charset="0"/>
                <a:cs typeface="Calibri" pitchFamily="34" charset="0"/>
              </a:rPr>
              <a:t>Using an agile approach to replace the need for high overages</a:t>
            </a:r>
            <a:endParaRPr lang="en-US" sz="2400" b="0" dirty="0">
              <a:solidFill>
                <a:schemeClr val="tx2"/>
              </a:solidFill>
              <a:latin typeface="Calibri" pitchFamily="34" charset="0"/>
              <a:cs typeface="Calibri" pitchFamily="34" charset="0"/>
            </a:endParaRPr>
          </a:p>
        </p:txBody>
      </p:sp>
      <p:grpSp>
        <p:nvGrpSpPr>
          <p:cNvPr id="14" name="Group 12"/>
          <p:cNvGrpSpPr/>
          <p:nvPr/>
        </p:nvGrpSpPr>
        <p:grpSpPr>
          <a:xfrm>
            <a:off x="829348" y="3503448"/>
            <a:ext cx="7889359" cy="1684165"/>
            <a:chOff x="574156" y="3057967"/>
            <a:chExt cx="7889359" cy="1684165"/>
          </a:xfrm>
        </p:grpSpPr>
        <p:sp>
          <p:nvSpPr>
            <p:cNvPr id="15" name="TextBox 14"/>
            <p:cNvSpPr txBox="1"/>
            <p:nvPr/>
          </p:nvSpPr>
          <p:spPr>
            <a:xfrm>
              <a:off x="584790" y="3057967"/>
              <a:ext cx="7878725" cy="1292662"/>
            </a:xfrm>
            <a:prstGeom prst="rect">
              <a:avLst/>
            </a:prstGeom>
            <a:solidFill>
              <a:srgbClr val="4472C4"/>
            </a:solidFill>
            <a:ln w="12700" cap="flat" cmpd="sng" algn="ctr">
              <a:solidFill>
                <a:srgbClr val="4472C4">
                  <a:lumMod val="75000"/>
                </a:srgbClr>
              </a:solidFill>
              <a:prstDash val="solid"/>
              <a:miter lim="800000"/>
            </a:ln>
            <a:effectLst/>
          </p:spPr>
          <p:txBody>
            <a:bodyPr wrap="square" lIns="91440" tIns="91440" rIns="91440" bIns="9144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ysClr val="window" lastClr="FFFFFF"/>
                  </a:solidFill>
                  <a:effectLst/>
                  <a:uLnTx/>
                  <a:uFillTx/>
                  <a:latin typeface="Calibri" pitchFamily="34" charset="0"/>
                  <a:cs typeface="Calibri" pitchFamily="34" charset="0"/>
                </a:rPr>
                <a:t>“…</a:t>
              </a:r>
              <a:r>
                <a:rPr kumimoji="0" lang="en-US" sz="2400" b="1" i="0" u="none" strike="noStrike" kern="0" cap="none" spc="0" normalizeH="0" baseline="0" noProof="0" dirty="0" smtClean="0">
                  <a:ln>
                    <a:noFill/>
                  </a:ln>
                  <a:solidFill>
                    <a:srgbClr val="ED7D31">
                      <a:lumMod val="40000"/>
                      <a:lumOff val="60000"/>
                    </a:srgbClr>
                  </a:solidFill>
                  <a:effectLst/>
                  <a:uLnTx/>
                  <a:uFillTx/>
                  <a:latin typeface="Calibri" pitchFamily="34" charset="0"/>
                  <a:cs typeface="Calibri" pitchFamily="34" charset="0"/>
                </a:rPr>
                <a:t>supply chain agility </a:t>
              </a:r>
              <a:r>
                <a:rPr kumimoji="0" lang="en-US" sz="2400" b="0" i="0" u="none" strike="noStrike" kern="0" cap="none" spc="0" normalizeH="0" baseline="0" noProof="0" dirty="0" smtClean="0">
                  <a:ln>
                    <a:noFill/>
                  </a:ln>
                  <a:solidFill>
                    <a:sysClr val="window" lastClr="FFFFFF"/>
                  </a:solidFill>
                  <a:effectLst/>
                  <a:uLnTx/>
                  <a:uFillTx/>
                  <a:latin typeface="Calibri" pitchFamily="34" charset="0"/>
                  <a:cs typeface="Calibri" pitchFamily="34" charset="0"/>
                </a:rPr>
                <a:t>can be defined as a firm’s ability, in conjunction with its key suppliers and customers, to quickly and effectively react to changes in environment.”</a:t>
              </a:r>
            </a:p>
          </p:txBody>
        </p:sp>
        <p:sp>
          <p:nvSpPr>
            <p:cNvPr id="16" name="TextBox 15"/>
            <p:cNvSpPr txBox="1"/>
            <p:nvPr/>
          </p:nvSpPr>
          <p:spPr>
            <a:xfrm>
              <a:off x="574156" y="4348711"/>
              <a:ext cx="7889359" cy="393421"/>
            </a:xfrm>
            <a:prstGeom prst="rect">
              <a:avLst/>
            </a:prstGeom>
            <a:noFill/>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1" u="sng" strike="noStrike" kern="0" cap="none" spc="0" normalizeH="0" baseline="0" noProof="0" dirty="0" smtClean="0">
                  <a:ln>
                    <a:noFill/>
                  </a:ln>
                  <a:solidFill>
                    <a:srgbClr val="4472C4">
                      <a:lumMod val="75000"/>
                    </a:srgbClr>
                  </a:solidFill>
                  <a:effectLst/>
                  <a:uLnTx/>
                  <a:uFillTx/>
                  <a:latin typeface="Calibri" pitchFamily="34" charset="0"/>
                  <a:cs typeface="Calibri" pitchFamily="34" charset="0"/>
                </a:rPr>
                <a:t>Source</a:t>
              </a:r>
              <a:r>
                <a:rPr kumimoji="0" lang="en-US" sz="1200" b="1" i="1" u="none" strike="noStrike" kern="0" cap="none" spc="0" normalizeH="0" baseline="0" noProof="0" dirty="0" smtClean="0">
                  <a:ln>
                    <a:noFill/>
                  </a:ln>
                  <a:solidFill>
                    <a:srgbClr val="4472C4">
                      <a:lumMod val="75000"/>
                    </a:srgbClr>
                  </a:solidFill>
                  <a:effectLst/>
                  <a:uLnTx/>
                  <a:uFillTx/>
                  <a:latin typeface="Calibri" pitchFamily="34" charset="0"/>
                  <a:cs typeface="Calibri" pitchFamily="34" charset="0"/>
                </a:rPr>
                <a:t>: </a:t>
              </a:r>
              <a:r>
                <a:rPr kumimoji="0" lang="en-US" sz="1200" b="1" i="1" u="none" strike="noStrike" kern="0" cap="none" spc="0" normalizeH="0" baseline="0" noProof="0" dirty="0" err="1" smtClean="0">
                  <a:ln>
                    <a:noFill/>
                  </a:ln>
                  <a:solidFill>
                    <a:srgbClr val="4472C4">
                      <a:lumMod val="75000"/>
                    </a:srgbClr>
                  </a:solidFill>
                  <a:effectLst/>
                  <a:uLnTx/>
                  <a:uFillTx/>
                  <a:latin typeface="Calibri" pitchFamily="34" charset="0"/>
                  <a:cs typeface="Calibri" pitchFamily="34" charset="0"/>
                </a:rPr>
                <a:t>Blome</a:t>
              </a:r>
              <a:r>
                <a:rPr kumimoji="0" lang="en-US" sz="1200" b="1" i="1" u="none" strike="noStrike" kern="0" cap="none" spc="0" normalizeH="0" baseline="0" noProof="0" dirty="0" smtClean="0">
                  <a:ln>
                    <a:noFill/>
                  </a:ln>
                  <a:solidFill>
                    <a:srgbClr val="4472C4">
                      <a:lumMod val="75000"/>
                    </a:srgbClr>
                  </a:solidFill>
                  <a:effectLst/>
                  <a:uLnTx/>
                  <a:uFillTx/>
                  <a:latin typeface="Calibri" pitchFamily="34" charset="0"/>
                  <a:cs typeface="Calibri" pitchFamily="34" charset="0"/>
                </a:rPr>
                <a:t>, Constantine, et al. “Antecedents and Enablers of Supply Chain Agility and its Effect on Performance: A Dynamic Capabilities Perspective.” International Journal of Production Research.  Vol. 51, No. 4., 15 Feb 2013.</a:t>
              </a:r>
            </a:p>
          </p:txBody>
        </p:sp>
      </p:grpSp>
      <p:sp>
        <p:nvSpPr>
          <p:cNvPr id="17" name="Content Placeholder 13"/>
          <p:cNvSpPr txBox="1">
            <a:spLocks/>
          </p:cNvSpPr>
          <p:nvPr/>
        </p:nvSpPr>
        <p:spPr>
          <a:xfrm>
            <a:off x="640095" y="5318222"/>
            <a:ext cx="8352928" cy="563527"/>
          </a:xfrm>
          <a:prstGeom prst="rect">
            <a:avLst/>
          </a:prstGeom>
          <a:noFill/>
        </p:spPr>
        <p:txBody>
          <a:bodyPr vert="horz" lIns="0" tIns="0" rIns="0" bIns="0" rtlCol="0" anchor="t" anchorCtr="0">
            <a:noAutofit/>
          </a:bodyPr>
          <a:lstStyle/>
          <a:p>
            <a:pPr marL="179388" marR="0" lvl="0" indent="-179388" algn="l" defTabSz="914400" rtl="0" eaLnBrk="1" fontAlgn="auto" latinLnBrk="0" hangingPunct="1">
              <a:lnSpc>
                <a:spcPct val="100000"/>
              </a:lnSpc>
              <a:spcBef>
                <a:spcPts val="1200"/>
              </a:spcBef>
              <a:spcAft>
                <a:spcPts val="0"/>
              </a:spcAft>
              <a:buClr>
                <a:srgbClr val="ED7D31"/>
              </a:buClr>
              <a:buSzTx/>
              <a:buFont typeface="Arial" pitchFamily="34" charset="0"/>
              <a:buChar char="•"/>
              <a:tabLst/>
              <a:defRPr/>
            </a:pPr>
            <a:r>
              <a:rPr kumimoji="0" lang="en-US" sz="2000" b="0" i="0" u="none" strike="noStrike" kern="1200" cap="none" spc="0" normalizeH="0" baseline="0" noProof="0" dirty="0" smtClean="0">
                <a:ln>
                  <a:noFill/>
                </a:ln>
                <a:solidFill>
                  <a:sysClr val="windowText" lastClr="000000"/>
                </a:solidFill>
                <a:effectLst/>
                <a:uLnTx/>
                <a:uFillTx/>
                <a:latin typeface="Calibri" pitchFamily="34" charset="0"/>
                <a:cs typeface="Calibri" pitchFamily="34" charset="0"/>
              </a:rPr>
              <a:t>Agility does not have to be about cutting edge or highly advanced production capabilities – in many cases, it is about </a:t>
            </a:r>
            <a:r>
              <a:rPr kumimoji="0" lang="en-US" sz="2000" b="1" i="0" u="none" strike="noStrike" kern="1200" cap="none" spc="0" normalizeH="0" baseline="0" noProof="0" dirty="0" smtClean="0">
                <a:ln>
                  <a:noFill/>
                </a:ln>
                <a:solidFill>
                  <a:srgbClr val="EA6B14"/>
                </a:solidFill>
                <a:effectLst/>
                <a:uLnTx/>
                <a:uFillTx/>
                <a:latin typeface="Calibri" pitchFamily="34" charset="0"/>
                <a:cs typeface="Calibri" pitchFamily="34" charset="0"/>
              </a:rPr>
              <a:t>getting the fundamentals right</a:t>
            </a:r>
            <a:endParaRPr kumimoji="0" lang="en-US" sz="2000" b="0" i="0" u="none" strike="noStrike" kern="1200" cap="none" spc="0" normalizeH="0" baseline="0" noProof="0" dirty="0" smtClean="0">
              <a:ln>
                <a:noFill/>
              </a:ln>
              <a:solidFill>
                <a:srgbClr val="EA6B14"/>
              </a:solidFill>
              <a:effectLst/>
              <a:uLnTx/>
              <a:uFillTx/>
              <a:latin typeface="Calibri" pitchFamily="34" charset="0"/>
              <a:cs typeface="Calibri" pitchFamily="34" charset="0"/>
            </a:endParaRPr>
          </a:p>
        </p:txBody>
      </p:sp>
      <p:sp>
        <p:nvSpPr>
          <p:cNvPr id="18" name="TextBox 17"/>
          <p:cNvSpPr txBox="1"/>
          <p:nvPr/>
        </p:nvSpPr>
        <p:spPr>
          <a:xfrm>
            <a:off x="786809" y="1371604"/>
            <a:ext cx="7985060" cy="830997"/>
          </a:xfrm>
          <a:prstGeom prst="rect">
            <a:avLst/>
          </a:prstGeom>
          <a:solidFill>
            <a:srgbClr val="5B9BD5">
              <a:lumMod val="20000"/>
              <a:lumOff val="80000"/>
            </a:srgbClr>
          </a:solidFill>
          <a:ln>
            <a:solidFill>
              <a:srgbClr val="5B9BD5">
                <a:lumMod val="75000"/>
              </a:srgbClr>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rgbClr val="5B9BD5">
                    <a:lumMod val="75000"/>
                  </a:srgbClr>
                </a:solidFill>
                <a:effectLst/>
                <a:uLnTx/>
                <a:uFillTx/>
                <a:latin typeface="Calibri" pitchFamily="34" charset="0"/>
                <a:cs typeface="Calibri" pitchFamily="34" charset="0"/>
              </a:rPr>
              <a:t>“</a:t>
            </a:r>
            <a:r>
              <a:rPr kumimoji="0" lang="en-US" sz="2400" b="1" i="0" u="none" strike="noStrike" kern="0" cap="none" spc="0" normalizeH="0" baseline="0" noProof="0" dirty="0" smtClean="0">
                <a:ln>
                  <a:noFill/>
                </a:ln>
                <a:solidFill>
                  <a:srgbClr val="5B9BD5">
                    <a:lumMod val="75000"/>
                  </a:srgbClr>
                </a:solidFill>
                <a:effectLst/>
                <a:uLnTx/>
                <a:uFillTx/>
                <a:latin typeface="Calibri" pitchFamily="34" charset="0"/>
                <a:cs typeface="Calibri" pitchFamily="34" charset="0"/>
              </a:rPr>
              <a:t>If a key part of the plan is predictably unpredictable,</a:t>
            </a:r>
            <a:br>
              <a:rPr kumimoji="0" lang="en-US" sz="2400" b="1" i="0" u="none" strike="noStrike" kern="0" cap="none" spc="0" normalizeH="0" baseline="0" noProof="0" dirty="0" smtClean="0">
                <a:ln>
                  <a:noFill/>
                </a:ln>
                <a:solidFill>
                  <a:srgbClr val="5B9BD5">
                    <a:lumMod val="75000"/>
                  </a:srgbClr>
                </a:solidFill>
                <a:effectLst/>
                <a:uLnTx/>
                <a:uFillTx/>
                <a:latin typeface="Calibri" pitchFamily="34" charset="0"/>
                <a:cs typeface="Calibri" pitchFamily="34" charset="0"/>
              </a:rPr>
            </a:br>
            <a:r>
              <a:rPr kumimoji="0" lang="en-US" sz="2400" b="1" i="0" u="none" strike="noStrike" kern="0" cap="none" spc="0" normalizeH="0" baseline="0" noProof="0" dirty="0" smtClean="0">
                <a:ln>
                  <a:noFill/>
                </a:ln>
                <a:solidFill>
                  <a:srgbClr val="5B9BD5">
                    <a:lumMod val="75000"/>
                  </a:srgbClr>
                </a:solidFill>
                <a:effectLst/>
                <a:uLnTx/>
                <a:uFillTx/>
                <a:latin typeface="Calibri" pitchFamily="34" charset="0"/>
                <a:cs typeface="Calibri" pitchFamily="34" charset="0"/>
              </a:rPr>
              <a:t> formally prepare your supply chain to adapt.</a:t>
            </a:r>
            <a:r>
              <a:rPr kumimoji="0" lang="en-US" sz="2400" b="0" i="0" u="none" strike="noStrike" kern="0" cap="none" spc="0" normalizeH="0" baseline="0" noProof="0" dirty="0" smtClean="0">
                <a:ln>
                  <a:noFill/>
                </a:ln>
                <a:solidFill>
                  <a:srgbClr val="5B9BD5">
                    <a:lumMod val="75000"/>
                  </a:srgbClr>
                </a:solidFill>
                <a:effectLst/>
                <a:uLnTx/>
                <a:uFillTx/>
                <a:latin typeface="Calibri" pitchFamily="34" charset="0"/>
                <a:cs typeface="Calibri" pitchFamily="34" charset="0"/>
              </a:rPr>
              <a:t>”</a:t>
            </a:r>
            <a:endParaRPr kumimoji="0" lang="en-US" sz="2400" b="0" i="0" u="none" strike="noStrike" kern="0" cap="none" spc="0" normalizeH="0" baseline="0" noProof="0" dirty="0">
              <a:ln>
                <a:noFill/>
              </a:ln>
              <a:solidFill>
                <a:srgbClr val="5B9BD5">
                  <a:lumMod val="75000"/>
                </a:srgbClr>
              </a:solidFill>
              <a:effectLst/>
              <a:uLnTx/>
              <a:uFillTx/>
              <a:latin typeface="Calibri" pitchFamily="34" charset="0"/>
              <a:cs typeface="Calibri" pitchFamily="34" charset="0"/>
            </a:endParaRPr>
          </a:p>
        </p:txBody>
      </p:sp>
      <p:sp>
        <p:nvSpPr>
          <p:cNvPr id="19" name="TextBox 18"/>
          <p:cNvSpPr txBox="1"/>
          <p:nvPr/>
        </p:nvSpPr>
        <p:spPr>
          <a:xfrm>
            <a:off x="733664" y="1127049"/>
            <a:ext cx="1713931"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5B9BD5">
                    <a:lumMod val="75000"/>
                  </a:srgbClr>
                </a:solidFill>
                <a:effectLst/>
                <a:uLnTx/>
                <a:uFillTx/>
                <a:latin typeface="Calibri" pitchFamily="34" charset="0"/>
                <a:cs typeface="Calibri" pitchFamily="34" charset="0"/>
              </a:rPr>
              <a:t>GUIDING PRINCIPLE:</a:t>
            </a:r>
            <a:endParaRPr kumimoji="0" lang="en-US" sz="1400" b="1" i="0" u="none" strike="noStrike" kern="0" cap="none" spc="0" normalizeH="0" baseline="0" noProof="0" dirty="0">
              <a:ln>
                <a:noFill/>
              </a:ln>
              <a:solidFill>
                <a:srgbClr val="5B9BD5">
                  <a:lumMod val="75000"/>
                </a:srgbClr>
              </a:solidFill>
              <a:effectLst/>
              <a:uLnTx/>
              <a:uFillTx/>
              <a:latin typeface="Calibri" pitchFamily="34" charset="0"/>
              <a:cs typeface="Calibri" pitchFamily="34" charset="0"/>
            </a:endParaRPr>
          </a:p>
        </p:txBody>
      </p:sp>
      <p:sp>
        <p:nvSpPr>
          <p:cNvPr id="20" name="TextBox 19"/>
          <p:cNvSpPr txBox="1"/>
          <p:nvPr/>
        </p:nvSpPr>
        <p:spPr>
          <a:xfrm rot="16200000">
            <a:off x="8147413" y="5181600"/>
            <a:ext cx="1731564" cy="261610"/>
          </a:xfrm>
          <a:prstGeom prst="rect">
            <a:avLst/>
          </a:prstGeom>
          <a:noFill/>
        </p:spPr>
        <p:txBody>
          <a:bodyPr wrap="none" rtlCol="0">
            <a:spAutoFit/>
          </a:bodyPr>
          <a:lstStyle/>
          <a:p>
            <a:r>
              <a:rPr lang="en-US" sz="1100" b="1" dirty="0" smtClean="0">
                <a:solidFill>
                  <a:schemeClr val="accent2"/>
                </a:solidFill>
                <a:latin typeface="Calibri" pitchFamily="34" charset="0"/>
                <a:cs typeface="Calibri" pitchFamily="34" charset="0"/>
              </a:rPr>
              <a:t>Greg Hottell – March 2017</a:t>
            </a:r>
            <a:endParaRPr lang="en-US" sz="1100" b="1" dirty="0">
              <a:solidFill>
                <a:schemeClr val="accent2"/>
              </a:solidFill>
              <a:latin typeface="Calibri" pitchFamily="34" charset="0"/>
              <a:cs typeface="Calibri" pitchFamily="34" charset="0"/>
            </a:endParaRPr>
          </a:p>
        </p:txBody>
      </p:sp>
    </p:spTree>
    <p:extLst>
      <p:ext uri="{BB962C8B-B14F-4D97-AF65-F5344CB8AC3E}">
        <p14:creationId xmlns:p14="http://schemas.microsoft.com/office/powerpoint/2010/main" xmlns="" val="4325458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809626" y="2058106"/>
            <a:ext cx="7924800" cy="1943100"/>
          </a:xfrm>
          <a:prstGeom prst="rect">
            <a:avLst/>
          </a:prstGeom>
          <a:solidFill>
            <a:srgbClr val="B9DEFF">
              <a:alpha val="50196"/>
            </a:srgbClr>
          </a:solidFill>
          <a:ln w="28575" cap="flat" cmpd="sng" algn="ctr">
            <a:solidFill>
              <a:schemeClr val="accent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pitchFamily="34" charset="0"/>
              <a:cs typeface="Calibri" pitchFamily="34" charset="0"/>
            </a:endParaRPr>
          </a:p>
        </p:txBody>
      </p:sp>
      <p:sp>
        <p:nvSpPr>
          <p:cNvPr id="17" name="Rectangle 16"/>
          <p:cNvSpPr/>
          <p:nvPr/>
        </p:nvSpPr>
        <p:spPr>
          <a:xfrm>
            <a:off x="779730" y="1238956"/>
            <a:ext cx="7935645" cy="685799"/>
          </a:xfrm>
          <a:prstGeom prst="rect">
            <a:avLst/>
          </a:prstGeom>
          <a:noFill/>
          <a:ln w="12700" cap="flat" cmpd="sng" algn="ctr">
            <a:noFill/>
            <a:prstDash val="solid"/>
            <a:miter lim="800000"/>
          </a:ln>
          <a:effectLst/>
        </p:spPr>
        <p:txBody>
          <a:bodyPr rtlCol="0" anchor="t" anchorCtr="0"/>
          <a:lstStyle/>
          <a:p>
            <a:pPr marL="284163" marR="0" lvl="0" indent="-284163" defTabSz="914400" eaLnBrk="1" fontAlgn="auto" latinLnBrk="0" hangingPunct="1">
              <a:lnSpc>
                <a:spcPct val="100000"/>
              </a:lnSpc>
              <a:spcBef>
                <a:spcPts val="0"/>
              </a:spcBef>
              <a:spcAft>
                <a:spcPts val="0"/>
              </a:spcAft>
              <a:buClr>
                <a:srgbClr val="ED7D31"/>
              </a:buClr>
              <a:buSzTx/>
              <a:buFont typeface="Arial" pitchFamily="34" charset="0"/>
              <a:buChar char="•"/>
              <a:tabLst/>
              <a:defRPr/>
            </a:pPr>
            <a:r>
              <a:rPr kumimoji="0" lang="en-US" sz="20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We know that variability is a huge factor in our business, leading to supply risk:</a:t>
            </a:r>
          </a:p>
        </p:txBody>
      </p:sp>
      <p:sp>
        <p:nvSpPr>
          <p:cNvPr id="18" name="Title 1"/>
          <p:cNvSpPr txBox="1">
            <a:spLocks/>
          </p:cNvSpPr>
          <p:nvPr/>
        </p:nvSpPr>
        <p:spPr>
          <a:xfrm>
            <a:off x="395536" y="246063"/>
            <a:ext cx="7416824" cy="430887"/>
          </a:xfrm>
          <a:prstGeom prst="rect">
            <a:avLst/>
          </a:prstGeom>
          <a:no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rgbClr val="EA6B14"/>
                </a:solidFill>
                <a:effectLst/>
                <a:uLnTx/>
                <a:uFillTx/>
                <a:latin typeface="Calibri" pitchFamily="34" charset="0"/>
                <a:ea typeface="+mj-ea"/>
                <a:cs typeface="Calibri" pitchFamily="34" charset="0"/>
              </a:rPr>
              <a:t>4. Ultimately, Supply Chain Agility is Key </a:t>
            </a:r>
            <a:r>
              <a:rPr kumimoji="0" lang="en-US" sz="2000" b="1" i="0" u="none" strike="noStrike" kern="1200" cap="none" spc="0" normalizeH="0" baseline="0" noProof="0" dirty="0" smtClean="0">
                <a:ln>
                  <a:noFill/>
                </a:ln>
                <a:solidFill>
                  <a:srgbClr val="EA6B14"/>
                </a:solidFill>
                <a:effectLst/>
                <a:uLnTx/>
                <a:uFillTx/>
                <a:latin typeface="Calibri" pitchFamily="34" charset="0"/>
                <a:ea typeface="+mj-ea"/>
                <a:cs typeface="Calibri" pitchFamily="34" charset="0"/>
              </a:rPr>
              <a:t>(cont.)</a:t>
            </a:r>
            <a:endParaRPr kumimoji="0" lang="en-US" sz="2000" b="1" i="0" u="none" strike="noStrike" kern="1200" cap="none" spc="0" normalizeH="0" baseline="0" noProof="0" dirty="0">
              <a:ln>
                <a:noFill/>
              </a:ln>
              <a:solidFill>
                <a:srgbClr val="EA6B14"/>
              </a:solidFill>
              <a:effectLst/>
              <a:uLnTx/>
              <a:uFillTx/>
              <a:latin typeface="Calibri" pitchFamily="34" charset="0"/>
              <a:ea typeface="+mj-ea"/>
              <a:cs typeface="Calibri" pitchFamily="34" charset="0"/>
            </a:endParaRPr>
          </a:p>
        </p:txBody>
      </p:sp>
      <p:sp>
        <p:nvSpPr>
          <p:cNvPr id="19" name="Text Placeholder 4"/>
          <p:cNvSpPr>
            <a:spLocks noGrp="1"/>
          </p:cNvSpPr>
          <p:nvPr>
            <p:ph type="body" sz="quarter" idx="13"/>
          </p:nvPr>
        </p:nvSpPr>
        <p:spPr>
          <a:xfrm>
            <a:off x="474133" y="650307"/>
            <a:ext cx="8202034" cy="417287"/>
          </a:xfrm>
          <a:prstGeom prst="rect">
            <a:avLst/>
          </a:prstGeom>
          <a:solidFill>
            <a:sysClr val="window" lastClr="FFFFFF"/>
          </a:solidFill>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chemeClr val="tx2"/>
                </a:solidFill>
                <a:effectLst/>
                <a:uLnTx/>
                <a:uFillTx/>
                <a:latin typeface="Calibri" pitchFamily="34" charset="0"/>
                <a:cs typeface="Calibri" pitchFamily="34" charset="0"/>
              </a:rPr>
              <a:t>An illustration of what I mean by agility…</a:t>
            </a:r>
            <a:endParaRPr kumimoji="0" lang="en-US" sz="2400" b="0" i="0" u="none" strike="noStrike" kern="0" cap="none" spc="0" normalizeH="0" baseline="0" noProof="0" dirty="0">
              <a:ln>
                <a:noFill/>
              </a:ln>
              <a:solidFill>
                <a:schemeClr val="tx2"/>
              </a:solidFill>
              <a:effectLst/>
              <a:uLnTx/>
              <a:uFillTx/>
              <a:latin typeface="Calibri" pitchFamily="34" charset="0"/>
              <a:cs typeface="Calibri" pitchFamily="34" charset="0"/>
            </a:endParaRPr>
          </a:p>
        </p:txBody>
      </p:sp>
      <p:sp>
        <p:nvSpPr>
          <p:cNvPr id="20" name="Rectangle 19"/>
          <p:cNvSpPr/>
          <p:nvPr/>
        </p:nvSpPr>
        <p:spPr>
          <a:xfrm>
            <a:off x="2800350" y="2989070"/>
            <a:ext cx="1362075" cy="809625"/>
          </a:xfrm>
          <a:prstGeom prst="rect">
            <a:avLst/>
          </a:prstGeom>
          <a:solidFill>
            <a:srgbClr val="5B9BD5"/>
          </a:solidFill>
          <a:ln w="28575" cap="flat" cmpd="sng" algn="ctr">
            <a:solidFill>
              <a:srgbClr val="5B9BD5">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ysClr val="window" lastClr="FFFFFF"/>
                </a:solidFill>
                <a:effectLst/>
                <a:uLnTx/>
                <a:uFillTx/>
                <a:latin typeface="Calibri" pitchFamily="34" charset="0"/>
                <a:cs typeface="Calibri" pitchFamily="34" charset="0"/>
              </a:rPr>
              <a:t>‘Supplier’</a:t>
            </a:r>
            <a:endParaRPr kumimoji="0" lang="en-US" sz="1800" b="1" i="0" u="none" strike="noStrike" kern="0" cap="none" spc="0" normalizeH="0" baseline="0" noProof="0" dirty="0">
              <a:ln>
                <a:noFill/>
              </a:ln>
              <a:solidFill>
                <a:sysClr val="window" lastClr="FFFFFF"/>
              </a:solidFill>
              <a:effectLst/>
              <a:uLnTx/>
              <a:uFillTx/>
              <a:latin typeface="Calibri" pitchFamily="34" charset="0"/>
              <a:cs typeface="Calibri" pitchFamily="34" charset="0"/>
            </a:endParaRPr>
          </a:p>
        </p:txBody>
      </p:sp>
      <p:sp>
        <p:nvSpPr>
          <p:cNvPr id="21" name="TextBox 20"/>
          <p:cNvSpPr txBox="1"/>
          <p:nvPr/>
        </p:nvSpPr>
        <p:spPr>
          <a:xfrm>
            <a:off x="895350" y="2096205"/>
            <a:ext cx="7781925"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In a basic supply chain, supply risk is a function of variability during the replenishment lead time.  Agility helps to address the risk and assure supply:</a:t>
            </a:r>
            <a:endParaRPr kumimoji="0" lang="en-US" sz="1800"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22" name="Rectangle 21"/>
          <p:cNvSpPr/>
          <p:nvPr/>
        </p:nvSpPr>
        <p:spPr>
          <a:xfrm>
            <a:off x="5172075" y="2989070"/>
            <a:ext cx="1362075" cy="809625"/>
          </a:xfrm>
          <a:prstGeom prst="rect">
            <a:avLst/>
          </a:prstGeom>
          <a:solidFill>
            <a:srgbClr val="5B9BD5"/>
          </a:solidFill>
          <a:ln w="28575" cap="flat" cmpd="sng" algn="ctr">
            <a:solidFill>
              <a:srgbClr val="5B9BD5">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ysClr val="window" lastClr="FFFFFF"/>
                </a:solidFill>
                <a:effectLst/>
                <a:uLnTx/>
                <a:uFillTx/>
                <a:latin typeface="Calibri" pitchFamily="34" charset="0"/>
                <a:cs typeface="Calibri" pitchFamily="34" charset="0"/>
              </a:rPr>
              <a:t>‘Customer’</a:t>
            </a:r>
            <a:endParaRPr kumimoji="0" lang="en-US" sz="1800" b="1" i="0" u="none" strike="noStrike" kern="0" cap="none" spc="0" normalizeH="0" baseline="0" noProof="0" dirty="0">
              <a:ln>
                <a:noFill/>
              </a:ln>
              <a:solidFill>
                <a:sysClr val="window" lastClr="FFFFFF"/>
              </a:solidFill>
              <a:effectLst/>
              <a:uLnTx/>
              <a:uFillTx/>
              <a:latin typeface="Calibri" pitchFamily="34" charset="0"/>
              <a:cs typeface="Calibri" pitchFamily="34" charset="0"/>
            </a:endParaRPr>
          </a:p>
        </p:txBody>
      </p:sp>
      <p:sp>
        <p:nvSpPr>
          <p:cNvPr id="23" name="TextBox 22"/>
          <p:cNvSpPr txBox="1"/>
          <p:nvPr/>
        </p:nvSpPr>
        <p:spPr>
          <a:xfrm>
            <a:off x="1000125" y="2894251"/>
            <a:ext cx="1689886" cy="98488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sng"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Source of </a:t>
            </a:r>
            <a:r>
              <a:rPr kumimoji="0" lang="en-US" sz="1600" b="1" i="0" u="sng" strike="noStrike" kern="0" cap="none" spc="0" normalizeH="0" baseline="0" noProof="0" dirty="0" smtClean="0">
                <a:ln>
                  <a:noFill/>
                </a:ln>
                <a:solidFill>
                  <a:srgbClr val="EA6B14"/>
                </a:solidFill>
                <a:effectLst/>
                <a:uLnTx/>
                <a:uFillTx/>
                <a:latin typeface="Calibri" pitchFamily="34" charset="0"/>
                <a:cs typeface="Calibri" pitchFamily="34" charset="0"/>
              </a:rPr>
              <a:t>Agility</a:t>
            </a:r>
            <a:r>
              <a:rPr kumimoji="0" lang="en-US" sz="1400"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a:t>
            </a:r>
          </a:p>
          <a:p>
            <a:pPr marL="171450" marR="0" lvl="0" indent="-17145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400"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Inventory at node</a:t>
            </a:r>
          </a:p>
          <a:p>
            <a:pPr marL="171450" marR="0" lvl="0" indent="-17145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400"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Cycle Time</a:t>
            </a:r>
          </a:p>
          <a:p>
            <a:pPr marL="171450" marR="0" lvl="0" indent="-17145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400"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Upstream reserve</a:t>
            </a:r>
            <a:endParaRPr kumimoji="0" lang="en-US" sz="1400"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24" name="Rectangle 23"/>
          <p:cNvSpPr/>
          <p:nvPr/>
        </p:nvSpPr>
        <p:spPr>
          <a:xfrm>
            <a:off x="779730" y="4134556"/>
            <a:ext cx="8088045" cy="1952624"/>
          </a:xfrm>
          <a:prstGeom prst="rect">
            <a:avLst/>
          </a:prstGeom>
          <a:noFill/>
          <a:ln w="12700" cap="flat" cmpd="sng" algn="ctr">
            <a:noFill/>
            <a:prstDash val="solid"/>
            <a:miter lim="800000"/>
          </a:ln>
          <a:effectLst/>
        </p:spPr>
        <p:txBody>
          <a:bodyPr rtlCol="0" anchor="t" anchorCtr="0"/>
          <a:lstStyle/>
          <a:p>
            <a:pPr marL="284163" marR="0" lvl="0" indent="-284163" defTabSz="914400" eaLnBrk="1" fontAlgn="auto" latinLnBrk="0" hangingPunct="1">
              <a:lnSpc>
                <a:spcPct val="100000"/>
              </a:lnSpc>
              <a:spcBef>
                <a:spcPts val="1800"/>
              </a:spcBef>
              <a:spcAft>
                <a:spcPts val="0"/>
              </a:spcAft>
              <a:buClr>
                <a:srgbClr val="ED7D31"/>
              </a:buClr>
              <a:buSzTx/>
              <a:buFont typeface="Arial" pitchFamily="34" charset="0"/>
              <a:buChar char="•"/>
              <a:tabLst/>
              <a:defRPr/>
            </a:pPr>
            <a:r>
              <a:rPr kumimoji="0" lang="en-US" sz="20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How we have chosen to approach agility:</a:t>
            </a:r>
          </a:p>
          <a:p>
            <a:pPr marL="741363" marR="0" lvl="1" indent="-284163" defTabSz="914400" eaLnBrk="1" fontAlgn="auto" latinLnBrk="0" hangingPunct="1">
              <a:lnSpc>
                <a:spcPct val="100000"/>
              </a:lnSpc>
              <a:spcBef>
                <a:spcPts val="600"/>
              </a:spcBef>
              <a:spcAft>
                <a:spcPts val="0"/>
              </a:spcAft>
              <a:buClr>
                <a:srgbClr val="EA6B14"/>
              </a:buClr>
              <a:buSzPct val="80000"/>
              <a:buFont typeface="Wingdings" pitchFamily="2" charset="2"/>
              <a:buChar char="q"/>
              <a:tabLst/>
              <a:defRPr/>
            </a:pPr>
            <a:r>
              <a:rPr kumimoji="0" lang="en-US" sz="18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Maintain some internal packaging, labeling &amp; distribution capability</a:t>
            </a:r>
          </a:p>
          <a:p>
            <a:pPr marL="741363" marR="0" lvl="1" indent="-284163" defTabSz="914400" eaLnBrk="1" fontAlgn="auto" latinLnBrk="0" hangingPunct="1">
              <a:lnSpc>
                <a:spcPct val="100000"/>
              </a:lnSpc>
              <a:spcBef>
                <a:spcPts val="600"/>
              </a:spcBef>
              <a:spcAft>
                <a:spcPts val="0"/>
              </a:spcAft>
              <a:buClr>
                <a:srgbClr val="EA6B14"/>
              </a:buClr>
              <a:buSzPct val="80000"/>
              <a:buFont typeface="Wingdings" pitchFamily="2" charset="2"/>
              <a:buChar char="q"/>
              <a:tabLst/>
              <a:defRPr/>
            </a:pPr>
            <a:r>
              <a:rPr kumimoji="0" lang="en-US" sz="18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Leverage externalized capabilities where appropriate</a:t>
            </a:r>
          </a:p>
          <a:p>
            <a:pPr marL="741363" marR="0" lvl="1" indent="-284163" defTabSz="914400" eaLnBrk="1" fontAlgn="auto" latinLnBrk="0" hangingPunct="1">
              <a:lnSpc>
                <a:spcPct val="100000"/>
              </a:lnSpc>
              <a:spcBef>
                <a:spcPts val="600"/>
              </a:spcBef>
              <a:spcAft>
                <a:spcPts val="0"/>
              </a:spcAft>
              <a:buClr>
                <a:srgbClr val="EA6B14"/>
              </a:buClr>
              <a:buSzPct val="80000"/>
              <a:buFont typeface="Wingdings" pitchFamily="2" charset="2"/>
              <a:buChar char="q"/>
              <a:tabLst/>
              <a:defRPr/>
            </a:pPr>
            <a:r>
              <a:rPr kumimoji="0" lang="en-US" sz="18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Strategic inventory placement (</a:t>
            </a:r>
            <a:r>
              <a:rPr kumimoji="0" lang="en-US" sz="1800" b="0" i="1"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relative to capability</a:t>
            </a:r>
            <a:r>
              <a:rPr kumimoji="0" lang="en-US" sz="18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 along the supply chain</a:t>
            </a:r>
          </a:p>
          <a:p>
            <a:pPr marL="741363" marR="0" lvl="1" indent="-284163" defTabSz="914400" eaLnBrk="1" fontAlgn="auto" latinLnBrk="0" hangingPunct="1">
              <a:lnSpc>
                <a:spcPct val="100000"/>
              </a:lnSpc>
              <a:spcBef>
                <a:spcPts val="600"/>
              </a:spcBef>
              <a:spcAft>
                <a:spcPts val="0"/>
              </a:spcAft>
              <a:buClr>
                <a:srgbClr val="EA6B14"/>
              </a:buClr>
              <a:buSzPct val="80000"/>
              <a:buFont typeface="Wingdings" pitchFamily="2" charset="2"/>
              <a:buChar char="q"/>
              <a:tabLst/>
              <a:defRPr/>
            </a:pPr>
            <a:r>
              <a:rPr kumimoji="0" lang="en-US" sz="18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Strong emphasis on E2E visibility &amp; rapid identification of hot spots</a:t>
            </a:r>
          </a:p>
        </p:txBody>
      </p:sp>
      <p:sp>
        <p:nvSpPr>
          <p:cNvPr id="25" name="TextBox 24"/>
          <p:cNvSpPr txBox="1"/>
          <p:nvPr/>
        </p:nvSpPr>
        <p:spPr>
          <a:xfrm>
            <a:off x="6581775" y="2894251"/>
            <a:ext cx="1776448" cy="98488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sng"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Source of </a:t>
            </a:r>
            <a:r>
              <a:rPr kumimoji="0" lang="en-US" sz="1600" b="1" i="0" u="sng" strike="noStrike" kern="0" cap="none" spc="0" normalizeH="0" baseline="0" noProof="0" dirty="0" smtClean="0">
                <a:ln>
                  <a:noFill/>
                </a:ln>
                <a:solidFill>
                  <a:srgbClr val="EA6B14"/>
                </a:solidFill>
                <a:effectLst/>
                <a:uLnTx/>
                <a:uFillTx/>
                <a:latin typeface="Calibri" pitchFamily="34" charset="0"/>
                <a:cs typeface="Calibri" pitchFamily="34" charset="0"/>
              </a:rPr>
              <a:t>Risk</a:t>
            </a:r>
            <a:r>
              <a:rPr kumimoji="0" lang="en-US" sz="1400"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a:t>
            </a:r>
          </a:p>
          <a:p>
            <a:pPr marL="171450" marR="0" lvl="0" indent="-17145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400"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Demand variability</a:t>
            </a:r>
          </a:p>
          <a:p>
            <a:pPr marL="171450" marR="0" lvl="0" indent="-17145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400"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Supply variability</a:t>
            </a:r>
          </a:p>
          <a:p>
            <a:pPr marL="171450" marR="0" lvl="0" indent="-17145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400"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Lack of visibility</a:t>
            </a:r>
            <a:endParaRPr kumimoji="0" lang="en-US" sz="1400"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cxnSp>
        <p:nvCxnSpPr>
          <p:cNvPr id="26" name="Straight Arrow Connector 25"/>
          <p:cNvCxnSpPr/>
          <p:nvPr/>
        </p:nvCxnSpPr>
        <p:spPr>
          <a:xfrm>
            <a:off x="4152900" y="3639255"/>
            <a:ext cx="1028700" cy="0"/>
          </a:xfrm>
          <a:prstGeom prst="straightConnector1">
            <a:avLst/>
          </a:prstGeom>
          <a:noFill/>
          <a:ln w="38100" cap="flat" cmpd="sng" algn="ctr">
            <a:solidFill>
              <a:srgbClr val="5B9BD5">
                <a:lumMod val="50000"/>
              </a:srgbClr>
            </a:solidFill>
            <a:prstDash val="solid"/>
            <a:miter lim="800000"/>
            <a:tailEnd type="triangle" w="lg" len="lg"/>
          </a:ln>
          <a:effectLst/>
        </p:spPr>
      </p:cxnSp>
      <p:cxnSp>
        <p:nvCxnSpPr>
          <p:cNvPr id="27" name="Straight Arrow Connector 26"/>
          <p:cNvCxnSpPr/>
          <p:nvPr/>
        </p:nvCxnSpPr>
        <p:spPr>
          <a:xfrm flipH="1">
            <a:off x="4152900" y="3163005"/>
            <a:ext cx="1028700" cy="0"/>
          </a:xfrm>
          <a:prstGeom prst="straightConnector1">
            <a:avLst/>
          </a:prstGeom>
          <a:noFill/>
          <a:ln w="38100" cap="flat" cmpd="sng" algn="ctr">
            <a:solidFill>
              <a:srgbClr val="5B9BD5">
                <a:lumMod val="50000"/>
              </a:srgbClr>
            </a:solidFill>
            <a:prstDash val="solid"/>
            <a:miter lim="800000"/>
            <a:tailEnd type="triangle" w="lg" len="lg"/>
          </a:ln>
          <a:effectLst/>
        </p:spPr>
      </p:cxnSp>
      <p:sp>
        <p:nvSpPr>
          <p:cNvPr id="28" name="TextBox 27"/>
          <p:cNvSpPr txBox="1"/>
          <p:nvPr/>
        </p:nvSpPr>
        <p:spPr>
          <a:xfrm>
            <a:off x="4333875" y="2915355"/>
            <a:ext cx="784189"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DEMAND</a:t>
            </a:r>
            <a:endParaRPr kumimoji="0" lang="en-US" sz="1200"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29" name="TextBox 28"/>
          <p:cNvSpPr txBox="1"/>
          <p:nvPr/>
        </p:nvSpPr>
        <p:spPr>
          <a:xfrm>
            <a:off x="4257675" y="3410655"/>
            <a:ext cx="667170"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SUPPLY</a:t>
            </a:r>
            <a:endParaRPr kumimoji="0" lang="en-US" sz="1200"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30" name="TextBox 29"/>
          <p:cNvSpPr txBox="1"/>
          <p:nvPr/>
        </p:nvSpPr>
        <p:spPr>
          <a:xfrm rot="16200000">
            <a:off x="8147413" y="5181600"/>
            <a:ext cx="1731564" cy="261610"/>
          </a:xfrm>
          <a:prstGeom prst="rect">
            <a:avLst/>
          </a:prstGeom>
          <a:noFill/>
        </p:spPr>
        <p:txBody>
          <a:bodyPr wrap="none" rtlCol="0">
            <a:spAutoFit/>
          </a:bodyPr>
          <a:lstStyle/>
          <a:p>
            <a:r>
              <a:rPr lang="en-US" sz="1100" b="1" dirty="0" smtClean="0">
                <a:solidFill>
                  <a:schemeClr val="accent2"/>
                </a:solidFill>
                <a:latin typeface="Calibri" pitchFamily="34" charset="0"/>
                <a:cs typeface="Calibri" pitchFamily="34" charset="0"/>
              </a:rPr>
              <a:t>Greg Hottell – March 2017</a:t>
            </a:r>
            <a:endParaRPr lang="en-US" sz="1100" b="1" dirty="0">
              <a:solidFill>
                <a:schemeClr val="accent2"/>
              </a:solidFill>
              <a:latin typeface="Calibri" pitchFamily="34" charset="0"/>
              <a:cs typeface="Calibri" pitchFamily="34" charset="0"/>
            </a:endParaRPr>
          </a:p>
        </p:txBody>
      </p:sp>
    </p:spTree>
    <p:extLst>
      <p:ext uri="{BB962C8B-B14F-4D97-AF65-F5344CB8AC3E}">
        <p14:creationId xmlns:p14="http://schemas.microsoft.com/office/powerpoint/2010/main" xmlns="" val="4325458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9144000" cy="6197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12651" y="1275908"/>
            <a:ext cx="8793133" cy="4201732"/>
          </a:xfrm>
          <a:prstGeom prst="rect">
            <a:avLst/>
          </a:prstGeom>
          <a:solidFill>
            <a:schemeClr val="tx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600" b="1" dirty="0" smtClean="0">
                <a:solidFill>
                  <a:schemeClr val="accent2"/>
                </a:solidFill>
                <a:latin typeface="Calibri" pitchFamily="34" charset="0"/>
                <a:cs typeface="Calibri" pitchFamily="34" charset="0"/>
              </a:rPr>
              <a:t>Greg’s Roadmap for Improved Performance:</a:t>
            </a:r>
            <a:endParaRPr lang="en-US" sz="1600" b="1" dirty="0">
              <a:solidFill>
                <a:schemeClr val="accent2"/>
              </a:solidFill>
              <a:latin typeface="Calibri" pitchFamily="34" charset="0"/>
              <a:cs typeface="Calibri" pitchFamily="34" charset="0"/>
            </a:endParaRPr>
          </a:p>
        </p:txBody>
      </p:sp>
      <p:pic>
        <p:nvPicPr>
          <p:cNvPr id="2" name="Picture 2"/>
          <p:cNvPicPr>
            <a:picLocks noChangeAspect="1" noChangeArrowheads="1"/>
          </p:cNvPicPr>
          <p:nvPr/>
        </p:nvPicPr>
        <p:blipFill>
          <a:blip r:embed="rId2" cstate="print"/>
          <a:srcRect/>
          <a:stretch>
            <a:fillRect/>
          </a:stretch>
        </p:blipFill>
        <p:spPr bwMode="auto">
          <a:xfrm>
            <a:off x="3134707" y="1603703"/>
            <a:ext cx="5828540" cy="3731943"/>
          </a:xfrm>
          <a:prstGeom prst="rect">
            <a:avLst/>
          </a:prstGeom>
          <a:noFill/>
          <a:ln w="9525">
            <a:noFill/>
            <a:miter lim="800000"/>
            <a:headEnd/>
            <a:tailEnd/>
          </a:ln>
        </p:spPr>
      </p:pic>
      <p:sp>
        <p:nvSpPr>
          <p:cNvPr id="3" name="Title 1"/>
          <p:cNvSpPr txBox="1">
            <a:spLocks/>
          </p:cNvSpPr>
          <p:nvPr/>
        </p:nvSpPr>
        <p:spPr>
          <a:xfrm>
            <a:off x="395536" y="236091"/>
            <a:ext cx="7416824" cy="430887"/>
          </a:xfrm>
          <a:prstGeom prst="rect">
            <a:avLst/>
          </a:prstGeom>
        </p:spPr>
        <p:txBody>
          <a:bodyPr>
            <a:noAutofit/>
          </a:bodyPr>
          <a:lstStyle/>
          <a:p>
            <a:pPr marL="0" marR="0" lvl="0" indent="0" defTabSz="571478" rtl="0" eaLnBrk="1" fontAlgn="auto" latinLnBrk="0" hangingPunct="1">
              <a:spcBef>
                <a:spcPct val="0"/>
              </a:spcBef>
              <a:spcAft>
                <a:spcPts val="0"/>
              </a:spcAft>
              <a:buClrTx/>
              <a:buSzTx/>
              <a:buFontTx/>
              <a:buNone/>
              <a:tabLst/>
              <a:defRPr/>
            </a:pPr>
            <a:r>
              <a:rPr kumimoji="0" lang="en-US" sz="2800" b="1" i="0" u="none" strike="noStrike" kern="1200" cap="none" spc="0" normalizeH="0" baseline="0" noProof="0" dirty="0" smtClean="0">
                <a:ln>
                  <a:noFill/>
                </a:ln>
                <a:solidFill>
                  <a:srgbClr val="FF9933"/>
                </a:solidFill>
                <a:effectLst/>
                <a:uLnTx/>
                <a:uFillTx/>
                <a:latin typeface="Calibri" pitchFamily="34" charset="0"/>
                <a:ea typeface="+mj-ea"/>
                <a:cs typeface="Calibri" pitchFamily="34" charset="0"/>
              </a:rPr>
              <a:t>Bringing it All Together</a:t>
            </a:r>
            <a:endParaRPr kumimoji="0" lang="en-US" sz="2800" b="1" i="0" u="none" strike="noStrike" kern="1200" cap="none" spc="0" normalizeH="0" baseline="0" noProof="0" dirty="0">
              <a:ln>
                <a:noFill/>
              </a:ln>
              <a:solidFill>
                <a:srgbClr val="FF9933"/>
              </a:solidFill>
              <a:effectLst/>
              <a:uLnTx/>
              <a:uFillTx/>
              <a:latin typeface="Calibri" pitchFamily="34" charset="0"/>
              <a:ea typeface="+mj-ea"/>
              <a:cs typeface="Calibri" pitchFamily="34" charset="0"/>
            </a:endParaRPr>
          </a:p>
        </p:txBody>
      </p:sp>
      <p:sp>
        <p:nvSpPr>
          <p:cNvPr id="4" name="Text Placeholder 7"/>
          <p:cNvSpPr>
            <a:spLocks noGrp="1"/>
          </p:cNvSpPr>
          <p:nvPr>
            <p:ph type="body" sz="quarter" idx="4294967295"/>
          </p:nvPr>
        </p:nvSpPr>
        <p:spPr>
          <a:xfrm>
            <a:off x="485421" y="662461"/>
            <a:ext cx="7326939" cy="417287"/>
          </a:xfrm>
          <a:prstGeom prst="rect">
            <a:avLst/>
          </a:prstGeom>
        </p:spPr>
        <p:txBody>
          <a:bodyPr>
            <a:noAutofit/>
          </a:bodyPr>
          <a:lstStyle/>
          <a:p>
            <a:pPr>
              <a:lnSpc>
                <a:spcPct val="100000"/>
              </a:lnSpc>
            </a:pPr>
            <a:r>
              <a:rPr lang="en-US" sz="2000" b="0" dirty="0" smtClean="0">
                <a:solidFill>
                  <a:srgbClr val="FFE0C1"/>
                </a:solidFill>
                <a:latin typeface="Calibri" pitchFamily="34" charset="0"/>
                <a:cs typeface="Calibri" pitchFamily="34" charset="0"/>
              </a:rPr>
              <a:t>The Journey to Improved Delivery for Sites and Patients</a:t>
            </a:r>
            <a:endParaRPr lang="en-US" sz="2000" b="0" dirty="0">
              <a:solidFill>
                <a:srgbClr val="FFE0C1"/>
              </a:solidFill>
              <a:latin typeface="Calibri" pitchFamily="34" charset="0"/>
              <a:cs typeface="Calibri" pitchFamily="34" charset="0"/>
            </a:endParaRPr>
          </a:p>
        </p:txBody>
      </p:sp>
      <p:cxnSp>
        <p:nvCxnSpPr>
          <p:cNvPr id="5" name="Straight Arrow Connector 4"/>
          <p:cNvCxnSpPr/>
          <p:nvPr/>
        </p:nvCxnSpPr>
        <p:spPr>
          <a:xfrm>
            <a:off x="3745974" y="3946356"/>
            <a:ext cx="331853" cy="0"/>
          </a:xfrm>
          <a:prstGeom prst="straightConnector1">
            <a:avLst/>
          </a:prstGeom>
          <a:ln w="19050">
            <a:solidFill>
              <a:schemeClr val="accent2"/>
            </a:solidFill>
            <a:tailEnd type="oval" w="lg" len="lg"/>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stCxn id="8" idx="3"/>
          </p:cNvCxnSpPr>
          <p:nvPr/>
        </p:nvCxnSpPr>
        <p:spPr>
          <a:xfrm flipV="1">
            <a:off x="2872406" y="5159336"/>
            <a:ext cx="319300" cy="1356"/>
          </a:xfrm>
          <a:prstGeom prst="straightConnector1">
            <a:avLst/>
          </a:prstGeom>
          <a:ln w="19050">
            <a:solidFill>
              <a:schemeClr val="accent2"/>
            </a:solidFill>
            <a:tailEnd type="oval" w="lg" len="lg"/>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13" idx="3"/>
          </p:cNvCxnSpPr>
          <p:nvPr/>
        </p:nvCxnSpPr>
        <p:spPr>
          <a:xfrm flipV="1">
            <a:off x="4329341" y="3282625"/>
            <a:ext cx="330280" cy="1"/>
          </a:xfrm>
          <a:prstGeom prst="straightConnector1">
            <a:avLst/>
          </a:prstGeom>
          <a:ln w="19050">
            <a:solidFill>
              <a:schemeClr val="accent2"/>
            </a:solidFill>
            <a:tailEnd type="oval" w="lg" len="lg"/>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212069" y="5021544"/>
            <a:ext cx="1660337" cy="278295"/>
          </a:xfrm>
          <a:prstGeom prst="rect">
            <a:avLst/>
          </a:prstGeom>
          <a:noFill/>
        </p:spPr>
        <p:txBody>
          <a:bodyPr wrap="none" lIns="0" tIns="0" rIns="91440" bIns="0" rtlCol="0" anchor="ctr" anchorCtr="0">
            <a:noAutofit/>
          </a:bodyPr>
          <a:lstStyle/>
          <a:p>
            <a:pPr algn="r"/>
            <a:r>
              <a:rPr lang="en-US" sz="1600" dirty="0" smtClean="0">
                <a:solidFill>
                  <a:schemeClr val="bg2">
                    <a:lumMod val="40000"/>
                    <a:lumOff val="60000"/>
                  </a:schemeClr>
                </a:solidFill>
                <a:latin typeface="Calibri" pitchFamily="34" charset="0"/>
                <a:cs typeface="Calibri" pitchFamily="34" charset="0"/>
              </a:rPr>
              <a:t>Mandatory fundamentals</a:t>
            </a:r>
          </a:p>
        </p:txBody>
      </p:sp>
      <p:sp>
        <p:nvSpPr>
          <p:cNvPr id="9" name="TextBox 8"/>
          <p:cNvSpPr txBox="1"/>
          <p:nvPr/>
        </p:nvSpPr>
        <p:spPr>
          <a:xfrm>
            <a:off x="744246" y="4431482"/>
            <a:ext cx="2495152" cy="278295"/>
          </a:xfrm>
          <a:prstGeom prst="rect">
            <a:avLst/>
          </a:prstGeom>
          <a:noFill/>
        </p:spPr>
        <p:txBody>
          <a:bodyPr wrap="none" lIns="0" tIns="0" rIns="91440" bIns="0" rtlCol="0" anchor="ctr" anchorCtr="0">
            <a:noAutofit/>
          </a:bodyPr>
          <a:lstStyle/>
          <a:p>
            <a:pPr algn="r"/>
            <a:r>
              <a:rPr lang="en-US" sz="1600" dirty="0" smtClean="0">
                <a:solidFill>
                  <a:schemeClr val="bg2">
                    <a:lumMod val="40000"/>
                    <a:lumOff val="60000"/>
                  </a:schemeClr>
                </a:solidFill>
                <a:latin typeface="Calibri" pitchFamily="34" charset="0"/>
                <a:cs typeface="Calibri" pitchFamily="34" charset="0"/>
              </a:rPr>
              <a:t>Healthy &amp; engaged teams working</a:t>
            </a:r>
            <a:br>
              <a:rPr lang="en-US" sz="1600" dirty="0" smtClean="0">
                <a:solidFill>
                  <a:schemeClr val="bg2">
                    <a:lumMod val="40000"/>
                    <a:lumOff val="60000"/>
                  </a:schemeClr>
                </a:solidFill>
                <a:latin typeface="Calibri" pitchFamily="34" charset="0"/>
                <a:cs typeface="Calibri" pitchFamily="34" charset="0"/>
              </a:rPr>
            </a:br>
            <a:r>
              <a:rPr lang="en-US" sz="1600" dirty="0" smtClean="0">
                <a:solidFill>
                  <a:schemeClr val="bg2">
                    <a:lumMod val="40000"/>
                    <a:lumOff val="60000"/>
                  </a:schemeClr>
                </a:solidFill>
                <a:latin typeface="Calibri" pitchFamily="34" charset="0"/>
                <a:cs typeface="Calibri" pitchFamily="34" charset="0"/>
              </a:rPr>
              <a:t>collaboratively across functions</a:t>
            </a:r>
          </a:p>
        </p:txBody>
      </p:sp>
      <p:cxnSp>
        <p:nvCxnSpPr>
          <p:cNvPr id="10" name="Straight Arrow Connector 9"/>
          <p:cNvCxnSpPr>
            <a:stCxn id="9" idx="3"/>
          </p:cNvCxnSpPr>
          <p:nvPr/>
        </p:nvCxnSpPr>
        <p:spPr>
          <a:xfrm>
            <a:off x="3239398" y="4570630"/>
            <a:ext cx="301259" cy="0"/>
          </a:xfrm>
          <a:prstGeom prst="straightConnector1">
            <a:avLst/>
          </a:prstGeom>
          <a:ln w="19050">
            <a:solidFill>
              <a:schemeClr val="accent2"/>
            </a:solidFill>
            <a:tailEnd type="oval" w="lg" len="lg"/>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429468" y="1931583"/>
            <a:ext cx="3816625" cy="278295"/>
          </a:xfrm>
          <a:prstGeom prst="rect">
            <a:avLst/>
          </a:prstGeom>
          <a:noFill/>
        </p:spPr>
        <p:txBody>
          <a:bodyPr wrap="none" lIns="0" tIns="0" rIns="91440" bIns="0" rtlCol="0" anchor="ctr" anchorCtr="0">
            <a:noAutofit/>
          </a:bodyPr>
          <a:lstStyle/>
          <a:p>
            <a:pPr algn="r"/>
            <a:r>
              <a:rPr lang="en-US" sz="1600" dirty="0" smtClean="0">
                <a:solidFill>
                  <a:schemeClr val="bg2">
                    <a:lumMod val="40000"/>
                    <a:lumOff val="60000"/>
                  </a:schemeClr>
                </a:solidFill>
                <a:latin typeface="Calibri" pitchFamily="34" charset="0"/>
                <a:cs typeface="Calibri" pitchFamily="34" charset="0"/>
              </a:rPr>
              <a:t>Following through relentlessly on the plan</a:t>
            </a:r>
            <a:br>
              <a:rPr lang="en-US" sz="1600" dirty="0" smtClean="0">
                <a:solidFill>
                  <a:schemeClr val="bg2">
                    <a:lumMod val="40000"/>
                    <a:lumOff val="60000"/>
                  </a:schemeClr>
                </a:solidFill>
                <a:latin typeface="Calibri" pitchFamily="34" charset="0"/>
                <a:cs typeface="Calibri" pitchFamily="34" charset="0"/>
              </a:rPr>
            </a:br>
            <a:r>
              <a:rPr lang="en-US" sz="1600" dirty="0" smtClean="0">
                <a:solidFill>
                  <a:schemeClr val="bg2">
                    <a:lumMod val="40000"/>
                    <a:lumOff val="60000"/>
                  </a:schemeClr>
                </a:solidFill>
                <a:latin typeface="Calibri" pitchFamily="34" charset="0"/>
                <a:cs typeface="Calibri" pitchFamily="34" charset="0"/>
              </a:rPr>
              <a:t>AND its myriad contingencies</a:t>
            </a:r>
          </a:p>
        </p:txBody>
      </p:sp>
      <p:cxnSp>
        <p:nvCxnSpPr>
          <p:cNvPr id="12" name="Straight Arrow Connector 11"/>
          <p:cNvCxnSpPr>
            <a:stCxn id="11" idx="3"/>
          </p:cNvCxnSpPr>
          <p:nvPr/>
        </p:nvCxnSpPr>
        <p:spPr>
          <a:xfrm>
            <a:off x="5246093" y="2070731"/>
            <a:ext cx="406879" cy="0"/>
          </a:xfrm>
          <a:prstGeom prst="straightConnector1">
            <a:avLst/>
          </a:prstGeom>
          <a:ln w="19050">
            <a:solidFill>
              <a:schemeClr val="accent2"/>
            </a:solidFill>
            <a:tailEnd type="oval" w="lg" len="lg"/>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11705" y="3143478"/>
            <a:ext cx="3517636" cy="278295"/>
          </a:xfrm>
          <a:prstGeom prst="rect">
            <a:avLst/>
          </a:prstGeom>
          <a:noFill/>
        </p:spPr>
        <p:txBody>
          <a:bodyPr wrap="none" lIns="0" tIns="0" rIns="91440" bIns="0" rtlCol="0" anchor="ctr" anchorCtr="0">
            <a:noAutofit/>
          </a:bodyPr>
          <a:lstStyle/>
          <a:p>
            <a:pPr algn="r"/>
            <a:r>
              <a:rPr lang="en-US" sz="1600" dirty="0" smtClean="0">
                <a:solidFill>
                  <a:schemeClr val="bg2">
                    <a:lumMod val="40000"/>
                    <a:lumOff val="60000"/>
                  </a:schemeClr>
                </a:solidFill>
                <a:latin typeface="Calibri" pitchFamily="34" charset="0"/>
                <a:cs typeface="Calibri" pitchFamily="34" charset="0"/>
              </a:rPr>
              <a:t>Collaborative planning for what </a:t>
            </a:r>
            <a:r>
              <a:rPr lang="en-US" sz="1600" i="1" dirty="0" smtClean="0">
                <a:solidFill>
                  <a:schemeClr val="bg2">
                    <a:lumMod val="40000"/>
                    <a:lumOff val="60000"/>
                  </a:schemeClr>
                </a:solidFill>
                <a:latin typeface="Calibri" pitchFamily="34" charset="0"/>
                <a:cs typeface="Calibri" pitchFamily="34" charset="0"/>
              </a:rPr>
              <a:t>might</a:t>
            </a:r>
            <a:r>
              <a:rPr lang="en-US" sz="1600" dirty="0" smtClean="0">
                <a:solidFill>
                  <a:schemeClr val="bg2">
                    <a:lumMod val="40000"/>
                    <a:lumOff val="60000"/>
                  </a:schemeClr>
                </a:solidFill>
                <a:latin typeface="Calibri" pitchFamily="34" charset="0"/>
                <a:cs typeface="Calibri" pitchFamily="34" charset="0"/>
              </a:rPr>
              <a:t> happen</a:t>
            </a:r>
            <a:br>
              <a:rPr lang="en-US" sz="1600" dirty="0" smtClean="0">
                <a:solidFill>
                  <a:schemeClr val="bg2">
                    <a:lumMod val="40000"/>
                    <a:lumOff val="60000"/>
                  </a:schemeClr>
                </a:solidFill>
                <a:latin typeface="Calibri" pitchFamily="34" charset="0"/>
                <a:cs typeface="Calibri" pitchFamily="34" charset="0"/>
              </a:rPr>
            </a:br>
            <a:r>
              <a:rPr lang="en-US" sz="1600" dirty="0" smtClean="0">
                <a:solidFill>
                  <a:schemeClr val="bg2">
                    <a:lumMod val="40000"/>
                    <a:lumOff val="60000"/>
                  </a:schemeClr>
                </a:solidFill>
                <a:latin typeface="Calibri" pitchFamily="34" charset="0"/>
                <a:cs typeface="Calibri" pitchFamily="34" charset="0"/>
              </a:rPr>
              <a:t>with disciplined planning for contingencies</a:t>
            </a:r>
          </a:p>
        </p:txBody>
      </p:sp>
      <p:sp>
        <p:nvSpPr>
          <p:cNvPr id="14" name="TextBox 13"/>
          <p:cNvSpPr txBox="1"/>
          <p:nvPr/>
        </p:nvSpPr>
        <p:spPr>
          <a:xfrm>
            <a:off x="1197174" y="3754523"/>
            <a:ext cx="2485001" cy="330982"/>
          </a:xfrm>
          <a:prstGeom prst="rect">
            <a:avLst/>
          </a:prstGeom>
          <a:noFill/>
        </p:spPr>
        <p:txBody>
          <a:bodyPr wrap="none" lIns="0" tIns="0" rIns="91440" bIns="0" rtlCol="0" anchor="ctr" anchorCtr="0">
            <a:noAutofit/>
          </a:bodyPr>
          <a:lstStyle/>
          <a:p>
            <a:pPr algn="r"/>
            <a:r>
              <a:rPr lang="en-US" sz="1600" dirty="0" smtClean="0">
                <a:solidFill>
                  <a:schemeClr val="bg2">
                    <a:lumMod val="40000"/>
                    <a:lumOff val="60000"/>
                  </a:schemeClr>
                </a:solidFill>
                <a:latin typeface="Calibri" pitchFamily="34" charset="0"/>
                <a:cs typeface="Calibri" pitchFamily="34" charset="0"/>
              </a:rPr>
              <a:t>Establishing the “control tower” </a:t>
            </a:r>
            <a:br>
              <a:rPr lang="en-US" sz="1600" dirty="0" smtClean="0">
                <a:solidFill>
                  <a:schemeClr val="bg2">
                    <a:lumMod val="40000"/>
                    <a:lumOff val="60000"/>
                  </a:schemeClr>
                </a:solidFill>
                <a:latin typeface="Calibri" pitchFamily="34" charset="0"/>
                <a:cs typeface="Calibri" pitchFamily="34" charset="0"/>
              </a:rPr>
            </a:br>
            <a:r>
              <a:rPr lang="en-US" sz="1600" dirty="0" smtClean="0">
                <a:solidFill>
                  <a:schemeClr val="bg2">
                    <a:lumMod val="40000"/>
                    <a:lumOff val="60000"/>
                  </a:schemeClr>
                </a:solidFill>
                <a:latin typeface="Calibri" pitchFamily="34" charset="0"/>
                <a:cs typeface="Calibri" pitchFamily="34" charset="0"/>
              </a:rPr>
              <a:t>with an appropriate infrastructure</a:t>
            </a:r>
          </a:p>
        </p:txBody>
      </p:sp>
      <p:cxnSp>
        <p:nvCxnSpPr>
          <p:cNvPr id="15" name="Straight Arrow Connector 14"/>
          <p:cNvCxnSpPr>
            <a:stCxn id="16" idx="3"/>
          </p:cNvCxnSpPr>
          <p:nvPr/>
        </p:nvCxnSpPr>
        <p:spPr>
          <a:xfrm flipV="1">
            <a:off x="4855001" y="2664385"/>
            <a:ext cx="330280" cy="1"/>
          </a:xfrm>
          <a:prstGeom prst="straightConnector1">
            <a:avLst/>
          </a:prstGeom>
          <a:ln w="19050">
            <a:solidFill>
              <a:schemeClr val="accent2"/>
            </a:solidFill>
            <a:tailEnd type="oval" w="lg" len="lg"/>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337365" y="2525238"/>
            <a:ext cx="3517636" cy="278295"/>
          </a:xfrm>
          <a:prstGeom prst="rect">
            <a:avLst/>
          </a:prstGeom>
          <a:noFill/>
        </p:spPr>
        <p:txBody>
          <a:bodyPr wrap="none" lIns="0" tIns="0" rIns="91440" bIns="0" rtlCol="0" anchor="ctr" anchorCtr="0">
            <a:noAutofit/>
          </a:bodyPr>
          <a:lstStyle/>
          <a:p>
            <a:pPr algn="r"/>
            <a:r>
              <a:rPr lang="en-US" sz="1600" dirty="0" smtClean="0">
                <a:solidFill>
                  <a:schemeClr val="bg2">
                    <a:lumMod val="40000"/>
                    <a:lumOff val="60000"/>
                  </a:schemeClr>
                </a:solidFill>
                <a:latin typeface="Calibri" pitchFamily="34" charset="0"/>
                <a:cs typeface="Calibri" pitchFamily="34" charset="0"/>
              </a:rPr>
              <a:t>Optimal placement of inventory relative to</a:t>
            </a:r>
            <a:br>
              <a:rPr lang="en-US" sz="1600" dirty="0" smtClean="0">
                <a:solidFill>
                  <a:schemeClr val="bg2">
                    <a:lumMod val="40000"/>
                    <a:lumOff val="60000"/>
                  </a:schemeClr>
                </a:solidFill>
                <a:latin typeface="Calibri" pitchFamily="34" charset="0"/>
                <a:cs typeface="Calibri" pitchFamily="34" charset="0"/>
              </a:rPr>
            </a:br>
            <a:r>
              <a:rPr lang="en-US" sz="1600" dirty="0" smtClean="0">
                <a:solidFill>
                  <a:schemeClr val="bg2">
                    <a:lumMod val="40000"/>
                    <a:lumOff val="60000"/>
                  </a:schemeClr>
                </a:solidFill>
                <a:latin typeface="Calibri" pitchFamily="34" charset="0"/>
                <a:cs typeface="Calibri" pitchFamily="34" charset="0"/>
              </a:rPr>
              <a:t>capabilities to ensure rapid response</a:t>
            </a:r>
          </a:p>
        </p:txBody>
      </p:sp>
      <p:pic>
        <p:nvPicPr>
          <p:cNvPr id="18" name="Picture 2"/>
          <p:cNvPicPr>
            <a:picLocks noChangeAspect="1" noChangeArrowheads="1"/>
          </p:cNvPicPr>
          <p:nvPr/>
        </p:nvPicPr>
        <p:blipFill>
          <a:blip r:embed="rId3" cstate="print"/>
          <a:srcRect/>
          <a:stretch>
            <a:fillRect/>
          </a:stretch>
        </p:blipFill>
        <p:spPr bwMode="auto">
          <a:xfrm>
            <a:off x="6936865" y="1837412"/>
            <a:ext cx="1792466" cy="1352351"/>
          </a:xfrm>
          <a:prstGeom prst="rect">
            <a:avLst/>
          </a:prstGeom>
          <a:noFill/>
          <a:ln w="9525">
            <a:noFill/>
            <a:miter lim="800000"/>
            <a:headEnd/>
            <a:tailEnd/>
          </a:ln>
        </p:spPr>
      </p:pic>
      <p:sp>
        <p:nvSpPr>
          <p:cNvPr id="20" name="TextBox 19"/>
          <p:cNvSpPr txBox="1"/>
          <p:nvPr/>
        </p:nvSpPr>
        <p:spPr>
          <a:xfrm>
            <a:off x="7254392" y="5475111"/>
            <a:ext cx="1731564" cy="261610"/>
          </a:xfrm>
          <a:prstGeom prst="rect">
            <a:avLst/>
          </a:prstGeom>
          <a:noFill/>
        </p:spPr>
        <p:txBody>
          <a:bodyPr wrap="none" rtlCol="0">
            <a:spAutoFit/>
          </a:bodyPr>
          <a:lstStyle/>
          <a:p>
            <a:r>
              <a:rPr lang="en-US" sz="1100" b="1" dirty="0" smtClean="0">
                <a:solidFill>
                  <a:schemeClr val="accent2"/>
                </a:solidFill>
                <a:latin typeface="Calibri" pitchFamily="34" charset="0"/>
                <a:cs typeface="Calibri" pitchFamily="34" charset="0"/>
              </a:rPr>
              <a:t>Greg Hottell – March 2017</a:t>
            </a:r>
            <a:endParaRPr lang="en-US" sz="1100" b="1" dirty="0">
              <a:solidFill>
                <a:schemeClr val="accent2"/>
              </a:solidFill>
              <a:latin typeface="Calibri" pitchFamily="34" charset="0"/>
              <a:cs typeface="Calibri" pitchFamily="34" charset="0"/>
            </a:endParaRPr>
          </a:p>
        </p:txBody>
      </p:sp>
    </p:spTree>
    <p:extLst>
      <p:ext uri="{BB962C8B-B14F-4D97-AF65-F5344CB8AC3E}">
        <p14:creationId xmlns:p14="http://schemas.microsoft.com/office/powerpoint/2010/main" xmlns="" val="4325458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0945" y="1422935"/>
            <a:ext cx="5827011" cy="1794399"/>
          </a:xfrm>
          <a:prstGeom prst="rect">
            <a:avLst/>
          </a:prstGeom>
          <a:noFill/>
        </p:spPr>
        <p:txBody>
          <a:bodyPr wrap="square" lIns="0" tIns="0" rIns="0" bIns="0" rtlCol="0">
            <a:noAutofit/>
          </a:bodyPr>
          <a:lstStyle/>
          <a:p>
            <a:r>
              <a:rPr lang="en-US" sz="1200" b="1" u="sng" dirty="0" smtClean="0">
                <a:solidFill>
                  <a:srgbClr val="EA6B14"/>
                </a:solidFill>
                <a:latin typeface="Calibri" pitchFamily="34" charset="0"/>
                <a:cs typeface="Calibri" pitchFamily="34" charset="0"/>
              </a:rPr>
              <a:t>About the Presenter</a:t>
            </a:r>
            <a:r>
              <a:rPr lang="en-US" sz="1200" dirty="0" smtClean="0">
                <a:solidFill>
                  <a:srgbClr val="EA6B14"/>
                </a:solidFill>
                <a:latin typeface="Calibri" pitchFamily="34" charset="0"/>
                <a:cs typeface="Calibri" pitchFamily="34" charset="0"/>
              </a:rPr>
              <a:t>:</a:t>
            </a:r>
          </a:p>
          <a:p>
            <a:pPr marL="914400"/>
            <a:r>
              <a:rPr lang="en-US" sz="1200" dirty="0" smtClean="0">
                <a:solidFill>
                  <a:schemeClr val="tx1">
                    <a:lumMod val="50000"/>
                  </a:schemeClr>
                </a:solidFill>
                <a:latin typeface="Calibri" pitchFamily="34" charset="0"/>
                <a:cs typeface="Calibri" pitchFamily="34" charset="0"/>
              </a:rPr>
              <a:t>Greg Hottell is a Director in the Clinical Interface team at GSK, where he is responsible for the cost-effective, patient-focused supply of investigational product for GSK’s pharmaceutical development portfolio. Since joining GSK in 2011, Greg implemented an end-to-end planning  platform for clinical supplies, helped  redesign GSK’s approach to clinical supply blinding and unblinding risk management, was a core team member for the Investigational Material Supply</a:t>
            </a:r>
          </a:p>
          <a:p>
            <a:r>
              <a:rPr lang="en-US" sz="1200" dirty="0" smtClean="0">
                <a:solidFill>
                  <a:schemeClr val="tx1">
                    <a:lumMod val="50000"/>
                  </a:schemeClr>
                </a:solidFill>
                <a:latin typeface="Calibri" pitchFamily="34" charset="0"/>
                <a:cs typeface="Calibri" pitchFamily="34" charset="0"/>
              </a:rPr>
              <a:t>strategic planning initiative, all while consistently delivering top-tier performance with on-time supply of investigational product to patients.</a:t>
            </a:r>
          </a:p>
        </p:txBody>
      </p:sp>
      <p:sp>
        <p:nvSpPr>
          <p:cNvPr id="8" name="TextBox 7"/>
          <p:cNvSpPr txBox="1"/>
          <p:nvPr/>
        </p:nvSpPr>
        <p:spPr>
          <a:xfrm>
            <a:off x="110946" y="3223514"/>
            <a:ext cx="4641676" cy="1608131"/>
          </a:xfrm>
          <a:prstGeom prst="rect">
            <a:avLst/>
          </a:prstGeom>
          <a:noFill/>
        </p:spPr>
        <p:txBody>
          <a:bodyPr wrap="square" lIns="0" tIns="0" rIns="0" bIns="0" rtlCol="0">
            <a:noAutofit/>
          </a:bodyPr>
          <a:lstStyle/>
          <a:p>
            <a:pPr>
              <a:tabLst>
                <a:tab pos="5824538" algn="l"/>
              </a:tabLst>
            </a:pPr>
            <a:r>
              <a:rPr lang="en-US" sz="1200" dirty="0" smtClean="0">
                <a:solidFill>
                  <a:schemeClr val="tx1">
                    <a:lumMod val="50000"/>
                  </a:schemeClr>
                </a:solidFill>
                <a:latin typeface="Calibri" pitchFamily="34" charset="0"/>
                <a:cs typeface="Calibri" pitchFamily="34" charset="0"/>
              </a:rPr>
              <a:t>Greg has been a Supply Chain professional since 1999, most recently holding positions of increasing responsibility at Eli Lilly &amp; Company and Fisher Clinical Services prior to joining GSK.  Greg has a diverse background in the Pharmaceutical Industry spanning roles that include clinical trial materials management, demand planning, site inventory management, IRT utilization, drug product supply planning, temperature excursion management, study drug expiry dating extensions, customer service, operations planning &amp; scheduling, and procurement.</a:t>
            </a:r>
          </a:p>
        </p:txBody>
      </p:sp>
      <p:sp>
        <p:nvSpPr>
          <p:cNvPr id="9" name="TextBox 8"/>
          <p:cNvSpPr txBox="1"/>
          <p:nvPr/>
        </p:nvSpPr>
        <p:spPr>
          <a:xfrm>
            <a:off x="110945" y="4832181"/>
            <a:ext cx="3907899" cy="721953"/>
          </a:xfrm>
          <a:prstGeom prst="rect">
            <a:avLst/>
          </a:prstGeom>
          <a:noFill/>
        </p:spPr>
        <p:txBody>
          <a:bodyPr wrap="square" lIns="0" tIns="0" rIns="0" bIns="0" rtlCol="0">
            <a:noAutofit/>
          </a:bodyPr>
          <a:lstStyle/>
          <a:p>
            <a:r>
              <a:rPr lang="en-US" sz="1200" dirty="0" smtClean="0">
                <a:solidFill>
                  <a:schemeClr val="tx1">
                    <a:lumMod val="50000"/>
                  </a:schemeClr>
                </a:solidFill>
                <a:latin typeface="Calibri" pitchFamily="34" charset="0"/>
                <a:cs typeface="Calibri" pitchFamily="34" charset="0"/>
              </a:rPr>
              <a:t>Greg holds a bachelor’s degree in Operations Management, an MBA, and is a Certified Fellow in Production and Inventory Management (CFPIM)  through APICS.</a:t>
            </a:r>
          </a:p>
        </p:txBody>
      </p:sp>
      <p:pic>
        <p:nvPicPr>
          <p:cNvPr id="10" name="Picture 9" descr="2016_Hottell.jpg"/>
          <p:cNvPicPr>
            <a:picLocks noChangeAspect="1"/>
          </p:cNvPicPr>
          <p:nvPr/>
        </p:nvPicPr>
        <p:blipFill>
          <a:blip r:embed="rId2" cstate="print"/>
          <a:stretch>
            <a:fillRect/>
          </a:stretch>
        </p:blipFill>
        <p:spPr>
          <a:xfrm>
            <a:off x="146672" y="1667540"/>
            <a:ext cx="745151" cy="1043005"/>
          </a:xfrm>
          <a:prstGeom prst="rect">
            <a:avLst/>
          </a:prstGeom>
        </p:spPr>
      </p:pic>
    </p:spTree>
    <p:extLst>
      <p:ext uri="{BB962C8B-B14F-4D97-AF65-F5344CB8AC3E}">
        <p14:creationId xmlns:p14="http://schemas.microsoft.com/office/powerpoint/2010/main" xmlns="" val="2796095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62088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395536" y="236091"/>
            <a:ext cx="8398508" cy="430887"/>
          </a:xfrm>
          <a:prstGeom prst="rect">
            <a:avLst/>
          </a:prstGeom>
          <a:noFill/>
        </p:spPr>
        <p:txBody>
          <a:bodyPr lIns="0" tIns="0" rIns="0" bIns="0" anchor="b" anchorCtr="0">
            <a:noAutofit/>
          </a:bodyPr>
          <a:lstStyle/>
          <a:p>
            <a:pPr marR="0" lvl="0" algn="l" defTabSz="571478" rtl="0" eaLnBrk="1" fontAlgn="auto" latinLnBrk="0" hangingPunct="1">
              <a:spcBef>
                <a:spcPct val="0"/>
              </a:spcBef>
              <a:spcAft>
                <a:spcPts val="0"/>
              </a:spcAft>
              <a:buClrTx/>
              <a:buSzTx/>
              <a:tabLst/>
              <a:defRPr/>
            </a:pPr>
            <a:r>
              <a:rPr kumimoji="0" lang="en-US" sz="2800" b="1" i="0" u="none" strike="noStrike" kern="1200" spc="0" normalizeH="0" noProof="0" dirty="0" smtClean="0">
                <a:ln>
                  <a:noFill/>
                </a:ln>
                <a:solidFill>
                  <a:srgbClr val="ED7D31"/>
                </a:solidFill>
                <a:effectLst/>
                <a:uLnTx/>
                <a:uFillTx/>
                <a:latin typeface="Calibri" pitchFamily="34" charset="0"/>
                <a:ea typeface="+mj-ea"/>
                <a:cs typeface="Calibri" pitchFamily="34" charset="0"/>
              </a:rPr>
              <a:t>Section One – Overview of the </a:t>
            </a:r>
            <a:r>
              <a:rPr kumimoji="0" lang="en-US" sz="2800" b="1" i="0" u="none" strike="noStrike" kern="1200" spc="0" normalizeH="0" noProof="0" dirty="0" err="1" smtClean="0">
                <a:ln>
                  <a:noFill/>
                </a:ln>
                <a:solidFill>
                  <a:srgbClr val="ED7D31"/>
                </a:solidFill>
                <a:effectLst/>
                <a:uLnTx/>
                <a:uFillTx/>
                <a:latin typeface="Calibri" pitchFamily="34" charset="0"/>
                <a:ea typeface="+mj-ea"/>
                <a:cs typeface="Calibri" pitchFamily="34" charset="0"/>
              </a:rPr>
              <a:t>CenterWatch</a:t>
            </a:r>
            <a:r>
              <a:rPr kumimoji="0" lang="en-US" sz="2800" b="1" i="0" u="none" strike="noStrike" kern="1200" spc="0" normalizeH="0" noProof="0" dirty="0" smtClean="0">
                <a:ln>
                  <a:noFill/>
                </a:ln>
                <a:solidFill>
                  <a:srgbClr val="ED7D31"/>
                </a:solidFill>
                <a:effectLst/>
                <a:uLnTx/>
                <a:uFillTx/>
                <a:latin typeface="Calibri" pitchFamily="34" charset="0"/>
                <a:ea typeface="+mj-ea"/>
                <a:cs typeface="Calibri" pitchFamily="34" charset="0"/>
              </a:rPr>
              <a:t> Survey</a:t>
            </a:r>
            <a:endParaRPr kumimoji="0" lang="en-US" sz="2800" b="1" i="0" u="none" strike="noStrike" kern="1200" spc="0" normalizeH="0" noProof="0" dirty="0">
              <a:ln>
                <a:noFill/>
              </a:ln>
              <a:solidFill>
                <a:srgbClr val="ED7D31"/>
              </a:solidFill>
              <a:effectLst/>
              <a:uLnTx/>
              <a:uFillTx/>
              <a:latin typeface="Calibri" pitchFamily="34" charset="0"/>
              <a:ea typeface="+mj-ea"/>
              <a:cs typeface="Calibri" pitchFamily="34" charset="0"/>
            </a:endParaRPr>
          </a:p>
        </p:txBody>
      </p:sp>
      <p:sp>
        <p:nvSpPr>
          <p:cNvPr id="7" name="Text Placeholder 5"/>
          <p:cNvSpPr txBox="1">
            <a:spLocks/>
          </p:cNvSpPr>
          <p:nvPr/>
        </p:nvSpPr>
        <p:spPr>
          <a:xfrm>
            <a:off x="946297" y="2533650"/>
            <a:ext cx="3934015" cy="2346693"/>
          </a:xfrm>
          <a:prstGeom prst="rect">
            <a:avLst/>
          </a:prstGeom>
          <a:noFill/>
        </p:spPr>
        <p:txBody>
          <a:bodyPr>
            <a:noAutofit/>
          </a:bodyPr>
          <a:lstStyle/>
          <a:p>
            <a:pPr marL="214304" marR="0" lvl="0" indent="-214304" algn="r" defTabSz="571478" rtl="0" eaLnBrk="1" fontAlgn="auto" latinLnBrk="0" hangingPunct="1">
              <a:lnSpc>
                <a:spcPct val="100000"/>
              </a:lnSpc>
              <a:spcBef>
                <a:spcPct val="20000"/>
              </a:spcBef>
              <a:spcAft>
                <a:spcPts val="0"/>
              </a:spcAft>
              <a:buClrTx/>
              <a:buSzTx/>
              <a:tabLst/>
              <a:defRPr/>
            </a:pPr>
            <a:r>
              <a:rPr kumimoji="0" lang="en-US" sz="2400" b="0" i="0" u="none" strike="noStrike" kern="1200" cap="none" spc="0" normalizeH="0" baseline="0" noProof="0" dirty="0" smtClean="0">
                <a:ln>
                  <a:noFill/>
                </a:ln>
                <a:solidFill>
                  <a:srgbClr val="FFE0C1"/>
                </a:solidFill>
                <a:effectLst/>
                <a:uLnTx/>
                <a:uFillTx/>
                <a:latin typeface="Calibri" pitchFamily="34" charset="0"/>
                <a:cs typeface="Calibri" pitchFamily="34" charset="0"/>
              </a:rPr>
              <a:t>“If winning isn’t everything, </a:t>
            </a:r>
            <a:br>
              <a:rPr kumimoji="0" lang="en-US" sz="2400" b="0" i="0" u="none" strike="noStrike" kern="1200" cap="none" spc="0" normalizeH="0" baseline="0" noProof="0" dirty="0" smtClean="0">
                <a:ln>
                  <a:noFill/>
                </a:ln>
                <a:solidFill>
                  <a:srgbClr val="FFE0C1"/>
                </a:solidFill>
                <a:effectLst/>
                <a:uLnTx/>
                <a:uFillTx/>
                <a:latin typeface="Calibri" pitchFamily="34" charset="0"/>
                <a:cs typeface="Calibri" pitchFamily="34" charset="0"/>
              </a:rPr>
            </a:br>
            <a:r>
              <a:rPr kumimoji="0" lang="en-US" sz="2400" b="0" i="0" u="none" strike="noStrike" kern="1200" cap="none" spc="0" normalizeH="0" baseline="0" noProof="0" dirty="0" smtClean="0">
                <a:ln>
                  <a:noFill/>
                </a:ln>
                <a:solidFill>
                  <a:srgbClr val="FFE0C1"/>
                </a:solidFill>
                <a:effectLst/>
                <a:uLnTx/>
                <a:uFillTx/>
                <a:latin typeface="Calibri" pitchFamily="34" charset="0"/>
                <a:cs typeface="Calibri" pitchFamily="34" charset="0"/>
              </a:rPr>
              <a:t>why do they keep score?”</a:t>
            </a:r>
          </a:p>
          <a:p>
            <a:pPr marL="214304" marR="0" lvl="0" indent="-214304" algn="r" defTabSz="571478" rtl="0" eaLnBrk="1" fontAlgn="auto" latinLnBrk="0" hangingPunct="1">
              <a:lnSpc>
                <a:spcPct val="100000"/>
              </a:lnSpc>
              <a:spcBef>
                <a:spcPct val="20000"/>
              </a:spcBef>
              <a:spcAft>
                <a:spcPts val="0"/>
              </a:spcAft>
              <a:buClrTx/>
              <a:buSzTx/>
              <a:tabLst/>
              <a:defRPr/>
            </a:pPr>
            <a:endParaRPr kumimoji="0" lang="en-US" sz="2000" b="0" i="0" u="none" strike="noStrike" kern="1200" cap="none" spc="0" normalizeH="0" baseline="0" noProof="0" dirty="0" smtClean="0">
              <a:ln>
                <a:noFill/>
              </a:ln>
              <a:solidFill>
                <a:srgbClr val="FFE0C1"/>
              </a:solidFill>
              <a:effectLst/>
              <a:uLnTx/>
              <a:uFillTx/>
              <a:latin typeface="Calibri" pitchFamily="34" charset="0"/>
              <a:cs typeface="Calibri" pitchFamily="34" charset="0"/>
            </a:endParaRPr>
          </a:p>
          <a:p>
            <a:pPr marL="214304" marR="0" lvl="0" indent="-214304" algn="r" defTabSz="571478"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smtClean="0">
                <a:ln>
                  <a:noFill/>
                </a:ln>
                <a:solidFill>
                  <a:srgbClr val="FFE0C1"/>
                </a:solidFill>
                <a:effectLst/>
                <a:uLnTx/>
                <a:uFillTx/>
                <a:latin typeface="Calibri" pitchFamily="34" charset="0"/>
                <a:cs typeface="Calibri" pitchFamily="34" charset="0"/>
              </a:rPr>
              <a:t>Vince Lombardi</a:t>
            </a:r>
          </a:p>
          <a:p>
            <a:pPr marL="214304" marR="0" lvl="0" indent="-214304" algn="r" defTabSz="571478" rtl="0" eaLnBrk="1" fontAlgn="auto" latinLnBrk="0" hangingPunct="1">
              <a:lnSpc>
                <a:spcPct val="100000"/>
              </a:lnSpc>
              <a:spcBef>
                <a:spcPts val="0"/>
              </a:spcBef>
              <a:spcAft>
                <a:spcPts val="0"/>
              </a:spcAft>
              <a:buClrTx/>
              <a:buSzTx/>
              <a:tabLst/>
              <a:defRPr/>
            </a:pPr>
            <a:r>
              <a:rPr kumimoji="0" lang="en-US" sz="1800" b="0" i="0" u="none" strike="noStrike" kern="1200" cap="none" spc="0" normalizeH="0" baseline="0" noProof="0" dirty="0" smtClean="0">
                <a:ln>
                  <a:noFill/>
                </a:ln>
                <a:solidFill>
                  <a:srgbClr val="FFE0C1"/>
                </a:solidFill>
                <a:effectLst/>
                <a:uLnTx/>
                <a:uFillTx/>
                <a:latin typeface="Calibri" pitchFamily="34" charset="0"/>
                <a:cs typeface="Calibri" pitchFamily="34" charset="0"/>
              </a:rPr>
              <a:t>Hall of Fame Football Coach</a:t>
            </a:r>
          </a:p>
          <a:p>
            <a:pPr marL="214304" marR="0" lvl="0" indent="-214304" algn="r" defTabSz="571478" rtl="0" eaLnBrk="1" fontAlgn="auto" latinLnBrk="0" hangingPunct="1">
              <a:lnSpc>
                <a:spcPct val="100000"/>
              </a:lnSpc>
              <a:spcBef>
                <a:spcPts val="0"/>
              </a:spcBef>
              <a:spcAft>
                <a:spcPts val="0"/>
              </a:spcAft>
              <a:buClrTx/>
              <a:buSzTx/>
              <a:tabLst/>
              <a:defRPr/>
            </a:pPr>
            <a:r>
              <a:rPr kumimoji="0" lang="en-US" sz="1800" b="0" i="0" u="none" strike="noStrike" kern="1200" cap="none" spc="0" normalizeH="0" baseline="0" noProof="0" dirty="0" smtClean="0">
                <a:ln>
                  <a:noFill/>
                </a:ln>
                <a:solidFill>
                  <a:srgbClr val="FFE0C1"/>
                </a:solidFill>
                <a:effectLst/>
                <a:uLnTx/>
                <a:uFillTx/>
                <a:latin typeface="Calibri" pitchFamily="34" charset="0"/>
                <a:cs typeface="Calibri" pitchFamily="34" charset="0"/>
              </a:rPr>
              <a:t>1913 – 1970    </a:t>
            </a:r>
            <a:endParaRPr kumimoji="0" lang="en-US" sz="1800" b="0" i="0" u="none" strike="noStrike" kern="1200" cap="none" spc="0" normalizeH="0" baseline="0" noProof="0" dirty="0">
              <a:ln>
                <a:noFill/>
              </a:ln>
              <a:solidFill>
                <a:srgbClr val="FFE0C1"/>
              </a:solidFill>
              <a:effectLst/>
              <a:uLnTx/>
              <a:uFillTx/>
              <a:latin typeface="Calibri" pitchFamily="34" charset="0"/>
              <a:cs typeface="Calibri" pitchFamily="34" charset="0"/>
            </a:endParaRPr>
          </a:p>
        </p:txBody>
      </p:sp>
      <p:sp>
        <p:nvSpPr>
          <p:cNvPr id="8" name="Text Placeholder 7"/>
          <p:cNvSpPr txBox="1">
            <a:spLocks/>
          </p:cNvSpPr>
          <p:nvPr/>
        </p:nvSpPr>
        <p:spPr>
          <a:xfrm>
            <a:off x="302595" y="628594"/>
            <a:ext cx="7419454" cy="417287"/>
          </a:xfrm>
          <a:prstGeom prst="rect">
            <a:avLst/>
          </a:prstGeom>
          <a:noFill/>
        </p:spPr>
        <p:txBody>
          <a:bodyPr>
            <a:noAutofit/>
          </a:bodyPr>
          <a:lstStyle/>
          <a:p>
            <a:pPr marR="0" lvl="0" algn="l" defTabSz="571478" rtl="0" eaLnBrk="1" fontAlgn="auto" latinLnBrk="0" hangingPunct="1">
              <a:lnSpc>
                <a:spcPct val="100000"/>
              </a:lnSpc>
              <a:spcBef>
                <a:spcPct val="20000"/>
              </a:spcBef>
              <a:spcAft>
                <a:spcPts val="0"/>
              </a:spcAft>
              <a:buClrTx/>
              <a:buSzTx/>
              <a:tabLst/>
              <a:defRPr/>
            </a:pPr>
            <a:r>
              <a:rPr kumimoji="0" lang="en-US" sz="2400" b="0" i="0" u="none" strike="noStrike" kern="1200" cap="none" spc="0" normalizeH="0" baseline="0" noProof="0" dirty="0" smtClean="0">
                <a:ln>
                  <a:noFill/>
                </a:ln>
                <a:solidFill>
                  <a:srgbClr val="FFE0C1"/>
                </a:solidFill>
                <a:effectLst/>
                <a:uLnTx/>
                <a:uFillTx/>
                <a:latin typeface="Calibri" pitchFamily="34" charset="0"/>
                <a:cs typeface="Calibri" pitchFamily="34" charset="0"/>
              </a:rPr>
              <a:t>Measuring sponsor performance at the clinical site</a:t>
            </a:r>
            <a:endParaRPr kumimoji="0" lang="en-US" sz="2400" b="0" i="0" u="none" strike="noStrike" kern="1200" cap="none" spc="0" normalizeH="0" baseline="0" noProof="0" dirty="0">
              <a:ln>
                <a:noFill/>
              </a:ln>
              <a:solidFill>
                <a:srgbClr val="FFE0C1"/>
              </a:solidFill>
              <a:effectLst/>
              <a:uLnTx/>
              <a:uFillTx/>
              <a:latin typeface="Calibri" pitchFamily="34" charset="0"/>
              <a:cs typeface="Calibri" pitchFamily="34" charset="0"/>
            </a:endParaRPr>
          </a:p>
        </p:txBody>
      </p:sp>
      <p:sp>
        <p:nvSpPr>
          <p:cNvPr id="9" name="TextBox 8"/>
          <p:cNvSpPr txBox="1"/>
          <p:nvPr/>
        </p:nvSpPr>
        <p:spPr>
          <a:xfrm rot="16200000">
            <a:off x="6110196" y="3194211"/>
            <a:ext cx="3376557" cy="351831"/>
          </a:xfrm>
          <a:prstGeom prst="rect">
            <a:avLst/>
          </a:prstGeom>
          <a:noFill/>
        </p:spPr>
        <p:txBody>
          <a:bodyPr wrap="square" lIns="0" tIns="0" rIns="0" bIns="0" rtlCol="0">
            <a:noAutofit/>
          </a:bodyPr>
          <a:lstStyle/>
          <a:p>
            <a:r>
              <a:rPr lang="en-US" sz="900" dirty="0" smtClean="0">
                <a:solidFill>
                  <a:srgbClr val="FFE0C1"/>
                </a:solidFill>
                <a:latin typeface="Calibri" pitchFamily="34" charset="0"/>
                <a:cs typeface="Calibri" pitchFamily="34" charset="0"/>
              </a:rPr>
              <a:t>Source: http://www.lombardifoundation.org/about-the-cancer-foundation/history-and-mission/lombardi-what-it-takes-to-be-1.aspx</a:t>
            </a:r>
          </a:p>
        </p:txBody>
      </p:sp>
      <p:pic>
        <p:nvPicPr>
          <p:cNvPr id="10" name="Picture 2" descr="The legendary coach Vince Lombardi died of colon cancer in 1970. The Vince Lombardi Cancer Foundation was formed in his memory."/>
          <p:cNvPicPr>
            <a:picLocks noChangeAspect="1" noChangeArrowheads="1"/>
          </p:cNvPicPr>
          <p:nvPr/>
        </p:nvPicPr>
        <p:blipFill>
          <a:blip r:embed="rId2" cstate="print"/>
          <a:srcRect l="45382"/>
          <a:stretch>
            <a:fillRect/>
          </a:stretch>
        </p:blipFill>
        <p:spPr bwMode="auto">
          <a:xfrm>
            <a:off x="5107472" y="1757065"/>
            <a:ext cx="2425105" cy="3261501"/>
          </a:xfrm>
          <a:prstGeom prst="rect">
            <a:avLst/>
          </a:prstGeom>
          <a:noFill/>
          <a:ln w="28575">
            <a:solidFill>
              <a:srgbClr val="FF9933"/>
            </a:solidFill>
          </a:ln>
        </p:spPr>
      </p:pic>
      <p:sp>
        <p:nvSpPr>
          <p:cNvPr id="15" name="TextBox 14"/>
          <p:cNvSpPr txBox="1"/>
          <p:nvPr/>
        </p:nvSpPr>
        <p:spPr>
          <a:xfrm rot="16200000">
            <a:off x="8147413" y="5181600"/>
            <a:ext cx="1731564" cy="261610"/>
          </a:xfrm>
          <a:prstGeom prst="rect">
            <a:avLst/>
          </a:prstGeom>
          <a:noFill/>
        </p:spPr>
        <p:txBody>
          <a:bodyPr wrap="none" rtlCol="0">
            <a:spAutoFit/>
          </a:bodyPr>
          <a:lstStyle/>
          <a:p>
            <a:r>
              <a:rPr lang="en-US" sz="1100" b="1" dirty="0" smtClean="0">
                <a:solidFill>
                  <a:schemeClr val="accent2"/>
                </a:solidFill>
                <a:latin typeface="Calibri" pitchFamily="34" charset="0"/>
                <a:cs typeface="Calibri" pitchFamily="34" charset="0"/>
              </a:rPr>
              <a:t>Greg Hottell – March 2017</a:t>
            </a:r>
            <a:endParaRPr lang="en-US" sz="1100" b="1" dirty="0">
              <a:solidFill>
                <a:schemeClr val="accent2"/>
              </a:solidFill>
              <a:latin typeface="Calibri" pitchFamily="34" charset="0"/>
              <a:cs typeface="Calibri" pitchFamily="34" charset="0"/>
            </a:endParaRPr>
          </a:p>
        </p:txBody>
      </p:sp>
    </p:spTree>
    <p:extLst>
      <p:ext uri="{BB962C8B-B14F-4D97-AF65-F5344CB8AC3E}">
        <p14:creationId xmlns:p14="http://schemas.microsoft.com/office/powerpoint/2010/main" xmlns="" val="2414558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95536" y="246063"/>
            <a:ext cx="7416824" cy="430887"/>
          </a:xfrm>
          <a:prstGeom prst="rect">
            <a:avLst/>
          </a:prstGeom>
          <a:noFill/>
        </p:spPr>
        <p:txBody>
          <a:bodyPr vert="horz" lIns="91440" tIns="45720" rIns="91440" bIns="45720" rtlCol="0" anchor="ctr">
            <a:noAutofit/>
          </a:bodyPr>
          <a:lstStyle/>
          <a:p>
            <a:pPr marL="0" marR="0" lvl="0" indent="0" algn="l" defTabSz="914400" rtl="0" eaLnBrk="1" fontAlgn="auto" latinLnBrk="0" hangingPunct="1">
              <a:spcBef>
                <a:spcPct val="0"/>
              </a:spcBef>
              <a:spcAft>
                <a:spcPts val="0"/>
              </a:spcAft>
              <a:buClrTx/>
              <a:buSzTx/>
              <a:buFontTx/>
              <a:buNone/>
              <a:tabLst/>
              <a:defRPr/>
            </a:pPr>
            <a:r>
              <a:rPr kumimoji="0" lang="en-US" sz="2800" b="1" i="0" u="none" strike="noStrike" kern="1200" cap="none" spc="0" normalizeH="0" baseline="0" noProof="0" dirty="0" smtClean="0">
                <a:ln>
                  <a:noFill/>
                </a:ln>
                <a:solidFill>
                  <a:srgbClr val="EA6B14"/>
                </a:solidFill>
                <a:effectLst/>
                <a:uLnTx/>
                <a:uFillTx/>
                <a:latin typeface="Calibri" pitchFamily="34" charset="0"/>
                <a:ea typeface="+mj-ea"/>
                <a:cs typeface="Calibri" pitchFamily="34" charset="0"/>
              </a:rPr>
              <a:t>Introduction to the </a:t>
            </a:r>
            <a:r>
              <a:rPr kumimoji="0" lang="en-US" sz="2800" b="1" i="0" u="none" strike="noStrike" kern="1200" cap="none" spc="0" normalizeH="0" baseline="0" noProof="0" dirty="0" err="1" smtClean="0">
                <a:ln>
                  <a:noFill/>
                </a:ln>
                <a:solidFill>
                  <a:srgbClr val="EA6B14"/>
                </a:solidFill>
                <a:effectLst/>
                <a:uLnTx/>
                <a:uFillTx/>
                <a:latin typeface="Calibri" pitchFamily="34" charset="0"/>
                <a:ea typeface="+mj-ea"/>
                <a:cs typeface="Calibri" pitchFamily="34" charset="0"/>
              </a:rPr>
              <a:t>CenterWatch</a:t>
            </a:r>
            <a:r>
              <a:rPr kumimoji="0" lang="en-US" sz="2800" b="1" i="0" u="none" strike="noStrike" kern="1200" cap="none" spc="0" normalizeH="0" baseline="0" noProof="0" dirty="0" smtClean="0">
                <a:ln>
                  <a:noFill/>
                </a:ln>
                <a:solidFill>
                  <a:srgbClr val="EA6B14"/>
                </a:solidFill>
                <a:effectLst/>
                <a:uLnTx/>
                <a:uFillTx/>
                <a:latin typeface="Calibri" pitchFamily="34" charset="0"/>
                <a:ea typeface="+mj-ea"/>
                <a:cs typeface="Calibri" pitchFamily="34" charset="0"/>
              </a:rPr>
              <a:t> Survey</a:t>
            </a:r>
            <a:endParaRPr kumimoji="0" lang="en-US" sz="2800" b="1" i="0" u="none" strike="noStrike" kern="1200" cap="none" spc="0" normalizeH="0" baseline="0" noProof="0" dirty="0">
              <a:ln>
                <a:noFill/>
              </a:ln>
              <a:solidFill>
                <a:srgbClr val="EA6B14"/>
              </a:solidFill>
              <a:effectLst/>
              <a:uLnTx/>
              <a:uFillTx/>
              <a:latin typeface="Calibri" pitchFamily="34" charset="0"/>
              <a:ea typeface="+mj-ea"/>
              <a:cs typeface="Calibri" pitchFamily="34" charset="0"/>
            </a:endParaRPr>
          </a:p>
        </p:txBody>
      </p:sp>
      <p:sp>
        <p:nvSpPr>
          <p:cNvPr id="12" name="Text Placeholder 4"/>
          <p:cNvSpPr>
            <a:spLocks noGrp="1"/>
          </p:cNvSpPr>
          <p:nvPr>
            <p:ph type="body" sz="quarter" idx="13"/>
          </p:nvPr>
        </p:nvSpPr>
        <p:spPr>
          <a:xfrm>
            <a:off x="392906" y="650307"/>
            <a:ext cx="7912893" cy="417287"/>
          </a:xfrm>
          <a:noFill/>
        </p:spPr>
        <p:txBody>
          <a:bodyPr vert="horz" lIns="91440" tIns="45720" rIns="91440" bIns="45720" rtlCol="0">
            <a:noAutofit/>
          </a:bodyPr>
          <a:lstStyle/>
          <a:p>
            <a:pPr defTabSz="914400">
              <a:lnSpc>
                <a:spcPct val="90000"/>
              </a:lnSpc>
              <a:spcBef>
                <a:spcPts val="1000"/>
              </a:spcBef>
            </a:pPr>
            <a:r>
              <a:rPr lang="en-US" sz="2400" b="0" dirty="0" smtClean="0">
                <a:solidFill>
                  <a:schemeClr val="tx2"/>
                </a:solidFill>
                <a:latin typeface="Calibri" pitchFamily="34" charset="0"/>
                <a:cs typeface="Calibri" pitchFamily="34" charset="0"/>
              </a:rPr>
              <a:t>Providing context for those unfamiliar with the survey</a:t>
            </a:r>
            <a:endParaRPr lang="en-US" sz="2400" b="0" dirty="0">
              <a:solidFill>
                <a:schemeClr val="tx2"/>
              </a:solidFill>
              <a:latin typeface="Calibri" pitchFamily="34" charset="0"/>
              <a:cs typeface="Calibri" pitchFamily="34" charset="0"/>
            </a:endParaRPr>
          </a:p>
        </p:txBody>
      </p:sp>
      <p:sp>
        <p:nvSpPr>
          <p:cNvPr id="13" name="Content Placeholder 14"/>
          <p:cNvSpPr>
            <a:spLocks noGrp="1"/>
          </p:cNvSpPr>
          <p:nvPr>
            <p:ph idx="1"/>
          </p:nvPr>
        </p:nvSpPr>
        <p:spPr>
          <a:xfrm>
            <a:off x="395536" y="1501422"/>
            <a:ext cx="8352928" cy="4481688"/>
          </a:xfrm>
          <a:prstGeom prst="rect">
            <a:avLst/>
          </a:prstGeom>
          <a:noFill/>
        </p:spPr>
        <p:txBody>
          <a:bodyPr/>
          <a:lstStyle/>
          <a:p>
            <a:pPr marL="225425" marR="0" lvl="0" indent="-225425" defTabSz="914400" eaLnBrk="1" fontAlgn="auto" latinLnBrk="0" hangingPunct="1">
              <a:lnSpc>
                <a:spcPct val="100000"/>
              </a:lnSpc>
              <a:spcBef>
                <a:spcPts val="0"/>
              </a:spcBef>
              <a:spcAft>
                <a:spcPts val="0"/>
              </a:spcAft>
              <a:buClr>
                <a:srgbClr val="ED7D31"/>
              </a:buClr>
              <a:buSzTx/>
              <a:buFont typeface="Arial" pitchFamily="34" charset="0"/>
              <a:buChar char="•"/>
              <a:tabLst/>
              <a:defRPr/>
            </a:pPr>
            <a:r>
              <a:rPr kumimoji="0" lang="en-US" sz="28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A global survey of clinical</a:t>
            </a:r>
            <a:br>
              <a:rPr kumimoji="0" lang="en-US" sz="28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br>
            <a:r>
              <a:rPr kumimoji="0" lang="en-US" sz="28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sites &amp; investigators</a:t>
            </a:r>
          </a:p>
          <a:p>
            <a:pPr marL="225425" marR="0" lvl="0" indent="-225425" defTabSz="914400" eaLnBrk="1" fontAlgn="auto" latinLnBrk="0" hangingPunct="1">
              <a:lnSpc>
                <a:spcPct val="100000"/>
              </a:lnSpc>
              <a:spcBef>
                <a:spcPts val="1800"/>
              </a:spcBef>
              <a:spcAft>
                <a:spcPts val="0"/>
              </a:spcAft>
              <a:buClr>
                <a:srgbClr val="ED7D31"/>
              </a:buClr>
              <a:buSzTx/>
              <a:buFont typeface="Arial" pitchFamily="34" charset="0"/>
              <a:buChar char="•"/>
              <a:tabLst/>
              <a:defRPr/>
            </a:pPr>
            <a:r>
              <a:rPr kumimoji="0" lang="en-US" sz="28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Conducted every 2 years</a:t>
            </a:r>
          </a:p>
          <a:p>
            <a:pPr marL="225425" marR="0" lvl="0" indent="-225425" defTabSz="914400" eaLnBrk="1" fontAlgn="auto" latinLnBrk="0" hangingPunct="1">
              <a:lnSpc>
                <a:spcPct val="100000"/>
              </a:lnSpc>
              <a:spcBef>
                <a:spcPts val="1800"/>
              </a:spcBef>
              <a:spcAft>
                <a:spcPts val="0"/>
              </a:spcAft>
              <a:buClr>
                <a:srgbClr val="ED7D31"/>
              </a:buClr>
              <a:buSzTx/>
              <a:buFont typeface="Arial" pitchFamily="34" charset="0"/>
              <a:buChar char="•"/>
              <a:tabLst/>
              <a:defRPr/>
            </a:pPr>
            <a:r>
              <a:rPr kumimoji="0" lang="en-US" sz="28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~2,000 responses</a:t>
            </a:r>
          </a:p>
          <a:p>
            <a:pPr marL="225425" marR="0" lvl="0" indent="-225425" defTabSz="914400" eaLnBrk="1" fontAlgn="auto" latinLnBrk="0" hangingPunct="1">
              <a:lnSpc>
                <a:spcPct val="100000"/>
              </a:lnSpc>
              <a:spcBef>
                <a:spcPts val="1800"/>
              </a:spcBef>
              <a:spcAft>
                <a:spcPts val="0"/>
              </a:spcAft>
              <a:buClr>
                <a:srgbClr val="ED7D31"/>
              </a:buClr>
              <a:buSzTx/>
              <a:buFont typeface="Arial" pitchFamily="34" charset="0"/>
              <a:buChar char="•"/>
              <a:tabLst/>
              <a:defRPr/>
            </a:pPr>
            <a:r>
              <a:rPr kumimoji="0" lang="en-US" sz="28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Looking at key sponsor &lt;-&gt; site relationship factors</a:t>
            </a:r>
          </a:p>
          <a:p>
            <a:pPr marL="631825" lvl="2" indent="-352425" defTabSz="914400">
              <a:lnSpc>
                <a:spcPct val="100000"/>
              </a:lnSpc>
              <a:spcBef>
                <a:spcPts val="600"/>
              </a:spcBef>
              <a:spcAft>
                <a:spcPts val="0"/>
              </a:spcAft>
              <a:buClr>
                <a:srgbClr val="ED7D31"/>
              </a:buClr>
              <a:buFont typeface="Calibri" pitchFamily="34" charset="0"/>
              <a:buChar char="—"/>
            </a:pPr>
            <a:r>
              <a:rPr kumimoji="0" lang="en-US" sz="2400" b="1" i="0" u="none" strike="noStrike" kern="0" cap="none" spc="0" normalizeH="0" baseline="0" noProof="0" dirty="0" smtClean="0">
                <a:ln>
                  <a:noFill/>
                </a:ln>
                <a:solidFill>
                  <a:srgbClr val="EA6B14"/>
                </a:solidFill>
                <a:effectLst/>
                <a:uLnTx/>
                <a:uFillTx/>
                <a:latin typeface="Calibri" pitchFamily="34" charset="0"/>
                <a:cs typeface="Calibri" pitchFamily="34" charset="0"/>
              </a:rPr>
              <a:t>Ranking of sponsors based on their relative performance</a:t>
            </a:r>
          </a:p>
          <a:p>
            <a:pPr marL="225425" marR="0" lvl="0" indent="-225425" defTabSz="914400" eaLnBrk="1" fontAlgn="auto" latinLnBrk="0" hangingPunct="1">
              <a:lnSpc>
                <a:spcPct val="100000"/>
              </a:lnSpc>
              <a:spcBef>
                <a:spcPts val="1800"/>
              </a:spcBef>
              <a:spcAft>
                <a:spcPts val="0"/>
              </a:spcAft>
              <a:buClr>
                <a:srgbClr val="ED7D31"/>
              </a:buClr>
              <a:buSzTx/>
              <a:buFont typeface="Arial" pitchFamily="34" charset="0"/>
              <a:buChar char="•"/>
              <a:tabLst/>
              <a:defRPr/>
            </a:pPr>
            <a:r>
              <a:rPr kumimoji="0" lang="en-US" sz="28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Comparisons to prior survey results to detect trends and opportunity areas</a:t>
            </a:r>
            <a:endParaRPr kumimoji="0" lang="en-US" sz="2800"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graphicFrame>
        <p:nvGraphicFramePr>
          <p:cNvPr id="14" name="Chart 13"/>
          <p:cNvGraphicFramePr/>
          <p:nvPr/>
        </p:nvGraphicFramePr>
        <p:xfrm>
          <a:off x="4752760" y="1150940"/>
          <a:ext cx="3987208" cy="2349795"/>
        </p:xfrm>
        <a:graphic>
          <a:graphicData uri="http://schemas.openxmlformats.org/drawingml/2006/chart">
            <c:chart xmlns:c="http://schemas.openxmlformats.org/drawingml/2006/chart" xmlns:r="http://schemas.openxmlformats.org/officeDocument/2006/relationships" r:id="rId2"/>
          </a:graphicData>
        </a:graphic>
      </p:graphicFrame>
      <p:sp>
        <p:nvSpPr>
          <p:cNvPr id="15" name="TextBox 14"/>
          <p:cNvSpPr txBox="1"/>
          <p:nvPr/>
        </p:nvSpPr>
        <p:spPr>
          <a:xfrm>
            <a:off x="4754879" y="3521996"/>
            <a:ext cx="4016987" cy="393407"/>
          </a:xfrm>
          <a:prstGeom prst="rect">
            <a:avLst/>
          </a:prstGeom>
          <a:noFill/>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1" u="sng" strike="noStrike" kern="0" cap="none" spc="0" normalizeH="0" baseline="0" noProof="0" dirty="0" smtClean="0">
                <a:ln>
                  <a:noFill/>
                </a:ln>
                <a:solidFill>
                  <a:srgbClr val="EA6B14"/>
                </a:solidFill>
                <a:effectLst/>
                <a:uLnTx/>
                <a:uFillTx/>
                <a:latin typeface="Calibri" pitchFamily="34" charset="0"/>
                <a:cs typeface="Calibri" pitchFamily="34" charset="0"/>
              </a:rPr>
              <a:t>Source</a:t>
            </a:r>
            <a:r>
              <a:rPr kumimoji="0" lang="en-US" sz="1100" b="1" i="1" u="none" strike="noStrike" kern="0" cap="none" spc="0" normalizeH="0" baseline="0" noProof="0" dirty="0" smtClean="0">
                <a:ln>
                  <a:noFill/>
                </a:ln>
                <a:solidFill>
                  <a:srgbClr val="EA6B14"/>
                </a:solidFill>
                <a:effectLst/>
                <a:uLnTx/>
                <a:uFillTx/>
                <a:latin typeface="Calibri" pitchFamily="34" charset="0"/>
                <a:cs typeface="Calibri" pitchFamily="34" charset="0"/>
              </a:rPr>
              <a:t>:  2015 CenterWatch Global Investigative Site Survey;  </a:t>
            </a:r>
            <a:br>
              <a:rPr kumimoji="0" lang="en-US" sz="1100" b="1" i="1" u="none" strike="noStrike" kern="0" cap="none" spc="0" normalizeH="0" baseline="0" noProof="0" dirty="0" smtClean="0">
                <a:ln>
                  <a:noFill/>
                </a:ln>
                <a:solidFill>
                  <a:srgbClr val="EA6B14"/>
                </a:solidFill>
                <a:effectLst/>
                <a:uLnTx/>
                <a:uFillTx/>
                <a:latin typeface="Calibri" pitchFamily="34" charset="0"/>
                <a:cs typeface="Calibri" pitchFamily="34" charset="0"/>
              </a:rPr>
            </a:br>
            <a:r>
              <a:rPr kumimoji="0" lang="en-US" sz="1100" b="1" i="1" u="none" strike="noStrike" kern="0" cap="none" spc="0" normalizeH="0" baseline="0" noProof="0" dirty="0" smtClean="0">
                <a:ln>
                  <a:noFill/>
                </a:ln>
                <a:solidFill>
                  <a:srgbClr val="EA6B14"/>
                </a:solidFill>
                <a:effectLst/>
                <a:uLnTx/>
                <a:uFillTx/>
                <a:latin typeface="Calibri" pitchFamily="34" charset="0"/>
                <a:cs typeface="Calibri" pitchFamily="34" charset="0"/>
              </a:rPr>
              <a:t>General Sponsor Analysis, April 2015</a:t>
            </a:r>
            <a:r>
              <a:rPr kumimoji="0" lang="en-US" sz="1100" b="0" i="0" u="none" strike="noStrike" kern="0" cap="none" spc="0" normalizeH="0" baseline="0" noProof="0" dirty="0" smtClean="0">
                <a:ln>
                  <a:noFill/>
                </a:ln>
                <a:solidFill>
                  <a:srgbClr val="EA6B14"/>
                </a:solidFill>
                <a:effectLst/>
                <a:uLnTx/>
                <a:uFillTx/>
              </a:rPr>
              <a:t>.</a:t>
            </a:r>
            <a:endParaRPr kumimoji="0" lang="en-US" sz="1100" b="1" i="1" u="none" strike="noStrike" kern="0" cap="none" spc="0" normalizeH="0" baseline="0" noProof="0" dirty="0" smtClean="0">
              <a:ln>
                <a:noFill/>
              </a:ln>
              <a:solidFill>
                <a:srgbClr val="EA6B14"/>
              </a:solidFill>
              <a:effectLst/>
              <a:uLnTx/>
              <a:uFillTx/>
              <a:latin typeface="Calibri" pitchFamily="34" charset="0"/>
              <a:cs typeface="Calibri" pitchFamily="34" charset="0"/>
            </a:endParaRPr>
          </a:p>
        </p:txBody>
      </p:sp>
      <p:sp>
        <p:nvSpPr>
          <p:cNvPr id="7" name="TextBox 6"/>
          <p:cNvSpPr txBox="1"/>
          <p:nvPr/>
        </p:nvSpPr>
        <p:spPr>
          <a:xfrm rot="16200000">
            <a:off x="8147413" y="5181600"/>
            <a:ext cx="1731564" cy="261610"/>
          </a:xfrm>
          <a:prstGeom prst="rect">
            <a:avLst/>
          </a:prstGeom>
          <a:noFill/>
        </p:spPr>
        <p:txBody>
          <a:bodyPr wrap="none" rtlCol="0">
            <a:spAutoFit/>
          </a:bodyPr>
          <a:lstStyle/>
          <a:p>
            <a:r>
              <a:rPr lang="en-US" sz="1100" b="1" dirty="0" smtClean="0">
                <a:solidFill>
                  <a:schemeClr val="accent2"/>
                </a:solidFill>
                <a:latin typeface="Calibri" pitchFamily="34" charset="0"/>
                <a:cs typeface="Calibri" pitchFamily="34" charset="0"/>
              </a:rPr>
              <a:t>Greg Hottell – March 2017</a:t>
            </a:r>
            <a:endParaRPr lang="en-US" sz="1100" b="1" dirty="0">
              <a:solidFill>
                <a:schemeClr val="accent2"/>
              </a:solidFill>
              <a:latin typeface="Calibri" pitchFamily="34" charset="0"/>
              <a:cs typeface="Calibri" pitchFamily="34" charset="0"/>
            </a:endParaRPr>
          </a:p>
        </p:txBody>
      </p:sp>
    </p:spTree>
    <p:extLst>
      <p:ext uri="{BB962C8B-B14F-4D97-AF65-F5344CB8AC3E}">
        <p14:creationId xmlns:p14="http://schemas.microsoft.com/office/powerpoint/2010/main" xmlns="" val="432545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395536" y="246063"/>
            <a:ext cx="7416824" cy="430887"/>
          </a:xfrm>
          <a:prstGeom prst="rect">
            <a:avLst/>
          </a:prstGeom>
          <a:noFill/>
        </p:spPr>
        <p:txBody>
          <a:bodyPr vert="horz" lIns="91440" tIns="45720" rIns="91440" bIns="45720" rtlCol="0" anchor="ctr">
            <a:noAutofit/>
          </a:bodyPr>
          <a:lstStyle/>
          <a:p>
            <a:pPr marL="0" marR="0" lvl="0" indent="0" algn="l" defTabSz="914400" rtl="0" eaLnBrk="1" fontAlgn="auto" latinLnBrk="0" hangingPunct="1">
              <a:spcBef>
                <a:spcPct val="0"/>
              </a:spcBef>
              <a:spcAft>
                <a:spcPts val="0"/>
              </a:spcAft>
              <a:buClrTx/>
              <a:buSzTx/>
              <a:buFontTx/>
              <a:buNone/>
              <a:tabLst/>
              <a:defRPr/>
            </a:pPr>
            <a:r>
              <a:rPr kumimoji="0" lang="en-US" sz="2800" b="1" i="0" u="none" strike="noStrike" kern="1200" cap="none" spc="0" normalizeH="0" baseline="0" noProof="0" dirty="0" smtClean="0">
                <a:ln>
                  <a:noFill/>
                </a:ln>
                <a:solidFill>
                  <a:srgbClr val="EA6B14"/>
                </a:solidFill>
                <a:effectLst/>
                <a:uLnTx/>
                <a:uFillTx/>
                <a:latin typeface="Calibri" pitchFamily="34" charset="0"/>
                <a:ea typeface="+mj-ea"/>
                <a:cs typeface="Calibri" pitchFamily="34" charset="0"/>
              </a:rPr>
              <a:t>Looking at 2013 Results (Baseline)</a:t>
            </a:r>
            <a:endParaRPr kumimoji="0" lang="en-US" sz="2800" b="1" i="0" u="none" strike="noStrike" kern="1200" cap="none" spc="0" normalizeH="0" baseline="0" noProof="0" dirty="0">
              <a:ln>
                <a:noFill/>
              </a:ln>
              <a:solidFill>
                <a:srgbClr val="EA6B14"/>
              </a:solidFill>
              <a:effectLst/>
              <a:uLnTx/>
              <a:uFillTx/>
              <a:latin typeface="Calibri" pitchFamily="34" charset="0"/>
              <a:ea typeface="+mj-ea"/>
              <a:cs typeface="Calibri" pitchFamily="34" charset="0"/>
            </a:endParaRPr>
          </a:p>
        </p:txBody>
      </p:sp>
      <p:sp>
        <p:nvSpPr>
          <p:cNvPr id="15" name="Text Placeholder 4"/>
          <p:cNvSpPr>
            <a:spLocks noGrp="1"/>
          </p:cNvSpPr>
          <p:nvPr>
            <p:ph type="body" sz="quarter" idx="13"/>
          </p:nvPr>
        </p:nvSpPr>
        <p:spPr>
          <a:xfrm>
            <a:off x="462843" y="650307"/>
            <a:ext cx="7842955" cy="417287"/>
          </a:xfrm>
          <a:noFill/>
        </p:spPr>
        <p:txBody>
          <a:bodyPr>
            <a:normAutofit/>
          </a:bodyPr>
          <a:lstStyle/>
          <a:p>
            <a:pPr>
              <a:lnSpc>
                <a:spcPct val="100000"/>
              </a:lnSpc>
            </a:pPr>
            <a:r>
              <a:rPr lang="en-US" sz="2400" b="0" dirty="0" smtClean="0">
                <a:solidFill>
                  <a:schemeClr val="tx2"/>
                </a:solidFill>
                <a:latin typeface="Calibri" pitchFamily="34" charset="0"/>
                <a:cs typeface="Calibri" pitchFamily="34" charset="0"/>
              </a:rPr>
              <a:t>GSK was not recognized as top tier based on performance</a:t>
            </a:r>
            <a:endParaRPr lang="en-US" sz="2400" b="0" dirty="0">
              <a:solidFill>
                <a:schemeClr val="tx2"/>
              </a:solidFill>
              <a:latin typeface="Calibri" pitchFamily="34" charset="0"/>
              <a:cs typeface="Calibri" pitchFamily="34" charset="0"/>
            </a:endParaRPr>
          </a:p>
        </p:txBody>
      </p:sp>
      <p:sp>
        <p:nvSpPr>
          <p:cNvPr id="16" name="Content Placeholder 14"/>
          <p:cNvSpPr>
            <a:spLocks noGrp="1"/>
          </p:cNvSpPr>
          <p:nvPr>
            <p:ph idx="1"/>
          </p:nvPr>
        </p:nvSpPr>
        <p:spPr>
          <a:xfrm>
            <a:off x="268015" y="1253068"/>
            <a:ext cx="4004440" cy="4669268"/>
          </a:xfrm>
          <a:prstGeom prst="rect">
            <a:avLst/>
          </a:prstGeom>
          <a:noFill/>
        </p:spPr>
        <p:txBody>
          <a:bodyPr/>
          <a:lstStyle/>
          <a:p>
            <a:pPr marL="0" marR="0" lvl="0" indent="0" defTabSz="914400" eaLnBrk="1" fontAlgn="auto" latinLnBrk="0" hangingPunct="1">
              <a:lnSpc>
                <a:spcPct val="100000"/>
              </a:lnSpc>
              <a:spcBef>
                <a:spcPts val="0"/>
              </a:spcBef>
              <a:spcAft>
                <a:spcPts val="0"/>
              </a:spcAft>
              <a:buClr>
                <a:srgbClr val="ED7D31"/>
              </a:buClr>
              <a:buSzTx/>
              <a:buFontTx/>
              <a:buNone/>
              <a:tabLst/>
              <a:defRPr/>
            </a:pPr>
            <a:r>
              <a:rPr kumimoji="0" lang="en-US" sz="24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GSK was not ranked as a top-tier sponsor in 2013</a:t>
            </a:r>
          </a:p>
          <a:p>
            <a:pPr marL="457200" marR="0" lvl="1" indent="-339725" defTabSz="914400" eaLnBrk="1" fontAlgn="auto" latinLnBrk="0" hangingPunct="1">
              <a:lnSpc>
                <a:spcPct val="100000"/>
              </a:lnSpc>
              <a:spcBef>
                <a:spcPts val="1800"/>
              </a:spcBef>
              <a:spcAft>
                <a:spcPts val="0"/>
              </a:spcAft>
              <a:buClr>
                <a:srgbClr val="ED7D31"/>
              </a:buClr>
              <a:buSzPct val="90000"/>
              <a:buFont typeface="Wingdings" pitchFamily="2" charset="2"/>
              <a:buChar char="q"/>
              <a:tabLst/>
              <a:defRPr/>
            </a:pPr>
            <a:r>
              <a:rPr kumimoji="0" lang="en-US" sz="2400" b="0" i="0" u="sng"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Opportunity</a:t>
            </a:r>
            <a:r>
              <a:rPr kumimoji="0" lang="en-US" sz="24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 Not on </a:t>
            </a:r>
            <a:br>
              <a:rPr kumimoji="0" lang="en-US" sz="24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br>
            <a:r>
              <a:rPr kumimoji="0" lang="en-US" sz="24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the leader board for </a:t>
            </a:r>
            <a:r>
              <a:rPr kumimoji="0" lang="en-US" sz="2400" b="1" i="0" u="none" strike="noStrike" kern="0" cap="none" spc="0" normalizeH="0" baseline="0" noProof="0" dirty="0" smtClean="0">
                <a:ln>
                  <a:noFill/>
                </a:ln>
                <a:solidFill>
                  <a:srgbClr val="EA6B14"/>
                </a:solidFill>
                <a:effectLst/>
                <a:uLnTx/>
                <a:uFillTx/>
                <a:latin typeface="Calibri" pitchFamily="34" charset="0"/>
                <a:cs typeface="Calibri" pitchFamily="34" charset="0"/>
              </a:rPr>
              <a:t>performance </a:t>
            </a:r>
          </a:p>
          <a:p>
            <a:pPr marL="457200" marR="0" lvl="1" indent="-339725" defTabSz="914400" eaLnBrk="1" fontAlgn="auto" latinLnBrk="0" hangingPunct="1">
              <a:lnSpc>
                <a:spcPct val="100000"/>
              </a:lnSpc>
              <a:spcBef>
                <a:spcPts val="1800"/>
              </a:spcBef>
              <a:spcAft>
                <a:spcPts val="0"/>
              </a:spcAft>
              <a:buClr>
                <a:srgbClr val="ED7D31"/>
              </a:buClr>
              <a:buSzPct val="90000"/>
              <a:buFont typeface="Wingdings" pitchFamily="2" charset="2"/>
              <a:buChar char="q"/>
              <a:tabLst/>
              <a:defRPr/>
            </a:pPr>
            <a:r>
              <a:rPr kumimoji="0" lang="en-US" sz="2400" b="0" i="0" u="sng"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Consolation</a:t>
            </a:r>
            <a:r>
              <a:rPr kumimoji="0" lang="en-US" sz="24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 Considered one of the top-5 sponsors by </a:t>
            </a:r>
            <a:r>
              <a:rPr kumimoji="0" lang="en-US" sz="2400" b="1" i="0" u="none" strike="noStrike" kern="0" cap="none" spc="0" normalizeH="0" baseline="0" noProof="0" dirty="0" smtClean="0">
                <a:ln>
                  <a:noFill/>
                </a:ln>
                <a:solidFill>
                  <a:srgbClr val="EA6B14"/>
                </a:solidFill>
                <a:effectLst/>
                <a:uLnTx/>
                <a:uFillTx/>
                <a:latin typeface="Calibri" pitchFamily="34" charset="0"/>
                <a:cs typeface="Calibri" pitchFamily="34" charset="0"/>
              </a:rPr>
              <a:t>reputation:</a:t>
            </a:r>
            <a:endParaRPr kumimoji="0" lang="en-US" sz="2400" b="0" i="0" u="none" strike="noStrike" kern="0" cap="none" spc="0" normalizeH="0" baseline="0" noProof="0" dirty="0" smtClean="0">
              <a:ln>
                <a:noFill/>
              </a:ln>
              <a:solidFill>
                <a:srgbClr val="EA6B14"/>
              </a:solidFill>
              <a:effectLst/>
              <a:uLnTx/>
              <a:uFillTx/>
              <a:latin typeface="Calibri" pitchFamily="34" charset="0"/>
              <a:cs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17" name="TextBox 16"/>
          <p:cNvSpPr txBox="1"/>
          <p:nvPr/>
        </p:nvSpPr>
        <p:spPr>
          <a:xfrm>
            <a:off x="4365439" y="4176130"/>
            <a:ext cx="4041814" cy="179011"/>
          </a:xfrm>
          <a:prstGeom prst="rect">
            <a:avLst/>
          </a:prstGeom>
          <a:noFill/>
        </p:spPr>
        <p:txBody>
          <a:bodyPr wrap="square" lIns="0" tIns="0" rIns="0" bIns="0"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1" u="sng" strike="noStrike" kern="0" cap="none" spc="0" normalizeH="0" baseline="0" noProof="0" dirty="0" smtClean="0">
                <a:ln>
                  <a:noFill/>
                </a:ln>
                <a:solidFill>
                  <a:srgbClr val="ED7D31"/>
                </a:solidFill>
                <a:effectLst/>
                <a:uLnTx/>
                <a:uFillTx/>
                <a:latin typeface="Calibri" pitchFamily="34" charset="0"/>
                <a:cs typeface="Calibri" pitchFamily="34" charset="0"/>
              </a:rPr>
              <a:t>Source</a:t>
            </a:r>
            <a:r>
              <a:rPr kumimoji="0" lang="en-US" sz="1100" b="1" i="1" u="none" strike="noStrike" kern="0" cap="none" spc="0" normalizeH="0" baseline="0" noProof="0" dirty="0" smtClean="0">
                <a:ln>
                  <a:noFill/>
                </a:ln>
                <a:solidFill>
                  <a:srgbClr val="ED7D31"/>
                </a:solidFill>
                <a:effectLst/>
                <a:uLnTx/>
                <a:uFillTx/>
                <a:latin typeface="Calibri" pitchFamily="34" charset="0"/>
                <a:cs typeface="Calibri" pitchFamily="34" charset="0"/>
              </a:rPr>
              <a:t>: The CenterWatch Monthly March 2013; Volume 20, Issue 03</a:t>
            </a:r>
          </a:p>
        </p:txBody>
      </p:sp>
      <p:sp>
        <p:nvSpPr>
          <p:cNvPr id="18" name="Rectangle 17"/>
          <p:cNvSpPr/>
          <p:nvPr/>
        </p:nvSpPr>
        <p:spPr>
          <a:xfrm>
            <a:off x="946299" y="4798566"/>
            <a:ext cx="7825562" cy="1010093"/>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14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 lastClr="FFFFFF"/>
                </a:solidFill>
                <a:effectLst/>
                <a:uLnTx/>
                <a:uFillTx/>
                <a:latin typeface="Calibri"/>
                <a:ea typeface="+mn-ea"/>
                <a:cs typeface="+mn-cs"/>
              </a:rPr>
              <a:t>“…the 2013 survey, for the first time, measured the reputations of sponsors among sites.  The top five companies, </a:t>
            </a:r>
            <a:r>
              <a:rPr kumimoji="0" lang="en-US" sz="1800" b="1" i="0" u="none" strike="noStrike" kern="0" cap="none" spc="0" normalizeH="0" baseline="0" noProof="0" dirty="0" smtClean="0">
                <a:ln>
                  <a:noFill/>
                </a:ln>
                <a:solidFill>
                  <a:srgbClr val="ED7D31">
                    <a:lumMod val="20000"/>
                    <a:lumOff val="80000"/>
                  </a:srgbClr>
                </a:solidFill>
                <a:effectLst/>
                <a:uLnTx/>
                <a:uFillTx/>
                <a:latin typeface="Calibri"/>
                <a:ea typeface="+mn-ea"/>
                <a:cs typeface="+mn-cs"/>
              </a:rPr>
              <a:t>based on reputation alone</a:t>
            </a:r>
            <a:r>
              <a:rPr kumimoji="0" lang="en-US" sz="1800" b="0" i="0" u="none" strike="noStrike" kern="0" cap="none" spc="0" normalizeH="0" baseline="0" noProof="0" dirty="0" smtClean="0">
                <a:ln>
                  <a:noFill/>
                </a:ln>
                <a:solidFill>
                  <a:sysClr val="window" lastClr="FFFFFF"/>
                </a:solidFill>
                <a:effectLst/>
                <a:uLnTx/>
                <a:uFillTx/>
                <a:latin typeface="Calibri"/>
                <a:ea typeface="+mn-ea"/>
                <a:cs typeface="+mn-cs"/>
              </a:rPr>
              <a:t>, were Novartis, Roche, </a:t>
            </a:r>
            <a:r>
              <a:rPr kumimoji="0" lang="en-US" sz="1800" b="0" i="0" u="none" strike="noStrike" kern="0" cap="none" spc="0" normalizeH="0" baseline="0" noProof="0" dirty="0" err="1" smtClean="0">
                <a:ln>
                  <a:noFill/>
                </a:ln>
                <a:solidFill>
                  <a:sysClr val="window" lastClr="FFFFFF"/>
                </a:solidFill>
                <a:effectLst/>
                <a:uLnTx/>
                <a:uFillTx/>
                <a:latin typeface="Calibri"/>
                <a:ea typeface="+mn-ea"/>
                <a:cs typeface="+mn-cs"/>
              </a:rPr>
              <a:t>Sanofi</a:t>
            </a:r>
            <a:r>
              <a:rPr kumimoji="0" lang="en-US" sz="1800" b="0" i="0" u="none" strike="noStrike" kern="0" cap="none" spc="0" normalizeH="0" baseline="0" noProof="0" dirty="0" smtClean="0">
                <a:ln>
                  <a:noFill/>
                </a:ln>
                <a:solidFill>
                  <a:sysClr val="window" lastClr="FFFFFF"/>
                </a:solidFill>
                <a:effectLst/>
                <a:uLnTx/>
                <a:uFillTx/>
                <a:latin typeface="Calibri"/>
                <a:ea typeface="+mn-ea"/>
                <a:cs typeface="+mn-cs"/>
              </a:rPr>
              <a:t>, </a:t>
            </a:r>
            <a:r>
              <a:rPr kumimoji="0" lang="en-US" sz="1800" b="1" i="0" u="none" strike="noStrike" kern="0" cap="none" spc="0" normalizeH="0" baseline="0" noProof="0" dirty="0" smtClean="0">
                <a:ln>
                  <a:noFill/>
                </a:ln>
                <a:solidFill>
                  <a:srgbClr val="ED7D31">
                    <a:lumMod val="20000"/>
                    <a:lumOff val="80000"/>
                  </a:srgbClr>
                </a:solidFill>
                <a:effectLst/>
                <a:uLnTx/>
                <a:uFillTx/>
                <a:latin typeface="Calibri"/>
                <a:ea typeface="+mn-ea"/>
                <a:cs typeface="+mn-cs"/>
              </a:rPr>
              <a:t>GlaxoSmithKline</a:t>
            </a:r>
            <a:r>
              <a:rPr kumimoji="0" lang="en-US" sz="1800" b="0" i="0" u="none" strike="noStrike" kern="0" cap="none" spc="0" normalizeH="0" baseline="0" noProof="0" dirty="0" smtClean="0">
                <a:ln>
                  <a:noFill/>
                </a:ln>
                <a:solidFill>
                  <a:sysClr val="window" lastClr="FFFFFF"/>
                </a:solidFill>
                <a:effectLst/>
                <a:uLnTx/>
                <a:uFillTx/>
                <a:latin typeface="Calibri"/>
                <a:ea typeface="+mn-ea"/>
                <a:cs typeface="+mn-cs"/>
              </a:rPr>
              <a:t>, and Pfizer.”</a:t>
            </a: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9" name="TextBox 18"/>
          <p:cNvSpPr txBox="1"/>
          <p:nvPr/>
        </p:nvSpPr>
        <p:spPr>
          <a:xfrm>
            <a:off x="924006" y="5820370"/>
            <a:ext cx="4041814" cy="179011"/>
          </a:xfrm>
          <a:prstGeom prst="rect">
            <a:avLst/>
          </a:prstGeom>
          <a:noFill/>
        </p:spPr>
        <p:txBody>
          <a:bodyPr wrap="square" lIns="0" tIns="0" rIns="0" bIns="0"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1" u="sng" strike="noStrike" kern="0" cap="none" spc="0" normalizeH="0" baseline="0" noProof="0" dirty="0" smtClean="0">
                <a:ln>
                  <a:noFill/>
                </a:ln>
                <a:solidFill>
                  <a:srgbClr val="ED7D31"/>
                </a:solidFill>
                <a:effectLst/>
                <a:uLnTx/>
                <a:uFillTx/>
                <a:latin typeface="Calibri" pitchFamily="34" charset="0"/>
                <a:cs typeface="Calibri" pitchFamily="34" charset="0"/>
              </a:rPr>
              <a:t>Source</a:t>
            </a:r>
            <a:r>
              <a:rPr kumimoji="0" lang="en-US" sz="1100" b="1" i="1" u="none" strike="noStrike" kern="0" cap="none" spc="0" normalizeH="0" baseline="0" noProof="0" dirty="0" smtClean="0">
                <a:ln>
                  <a:noFill/>
                </a:ln>
                <a:solidFill>
                  <a:srgbClr val="ED7D31"/>
                </a:solidFill>
                <a:effectLst/>
                <a:uLnTx/>
                <a:uFillTx/>
                <a:latin typeface="Calibri" pitchFamily="34" charset="0"/>
                <a:cs typeface="Calibri" pitchFamily="34" charset="0"/>
              </a:rPr>
              <a:t>: The CenterWatch Monthly March 2013; Volume 20, Issue 03</a:t>
            </a:r>
          </a:p>
        </p:txBody>
      </p:sp>
      <p:pic>
        <p:nvPicPr>
          <p:cNvPr id="20" name="Picture 2"/>
          <p:cNvPicPr>
            <a:picLocks noChangeAspect="1" noChangeArrowheads="1"/>
          </p:cNvPicPr>
          <p:nvPr/>
        </p:nvPicPr>
        <p:blipFill>
          <a:blip r:embed="rId2" cstate="print"/>
          <a:srcRect/>
          <a:stretch>
            <a:fillRect/>
          </a:stretch>
        </p:blipFill>
        <p:spPr bwMode="auto">
          <a:xfrm>
            <a:off x="4364000" y="1366246"/>
            <a:ext cx="4599246" cy="2813458"/>
          </a:xfrm>
          <a:prstGeom prst="rect">
            <a:avLst/>
          </a:prstGeom>
          <a:noFill/>
          <a:ln w="9525">
            <a:noFill/>
            <a:miter lim="800000"/>
            <a:headEnd/>
            <a:tailEnd/>
          </a:ln>
        </p:spPr>
      </p:pic>
      <p:sp>
        <p:nvSpPr>
          <p:cNvPr id="21" name="Right Arrow 20"/>
          <p:cNvSpPr/>
          <p:nvPr/>
        </p:nvSpPr>
        <p:spPr>
          <a:xfrm>
            <a:off x="3572537" y="2355833"/>
            <a:ext cx="850603" cy="1020725"/>
          </a:xfrm>
          <a:prstGeom prst="rightArrow">
            <a:avLst>
              <a:gd name="adj1" fmla="val 50000"/>
              <a:gd name="adj2" fmla="val 100000"/>
            </a:avLst>
          </a:prstGeom>
          <a:solidFill>
            <a:srgbClr val="ED7D31">
              <a:alpha val="50196"/>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0" name="TextBox 9"/>
          <p:cNvSpPr txBox="1"/>
          <p:nvPr/>
        </p:nvSpPr>
        <p:spPr>
          <a:xfrm rot="16200000">
            <a:off x="8147413" y="5181600"/>
            <a:ext cx="1731564" cy="261610"/>
          </a:xfrm>
          <a:prstGeom prst="rect">
            <a:avLst/>
          </a:prstGeom>
          <a:noFill/>
        </p:spPr>
        <p:txBody>
          <a:bodyPr wrap="none" rtlCol="0">
            <a:spAutoFit/>
          </a:bodyPr>
          <a:lstStyle/>
          <a:p>
            <a:r>
              <a:rPr lang="en-US" sz="1100" b="1" dirty="0" smtClean="0">
                <a:solidFill>
                  <a:schemeClr val="accent2"/>
                </a:solidFill>
                <a:latin typeface="Calibri" pitchFamily="34" charset="0"/>
                <a:cs typeface="Calibri" pitchFamily="34" charset="0"/>
              </a:rPr>
              <a:t>Greg Hottell – March 2017</a:t>
            </a:r>
            <a:endParaRPr lang="en-US" sz="1100" b="1" dirty="0">
              <a:solidFill>
                <a:schemeClr val="accent2"/>
              </a:solidFill>
              <a:latin typeface="Calibri" pitchFamily="34" charset="0"/>
              <a:cs typeface="Calibri" pitchFamily="34" charset="0"/>
            </a:endParaRPr>
          </a:p>
        </p:txBody>
      </p:sp>
    </p:spTree>
    <p:extLst>
      <p:ext uri="{BB962C8B-B14F-4D97-AF65-F5344CB8AC3E}">
        <p14:creationId xmlns:p14="http://schemas.microsoft.com/office/powerpoint/2010/main" xmlns="" val="432545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82222" y="246063"/>
            <a:ext cx="8298252" cy="430887"/>
          </a:xfrm>
          <a:prstGeom prst="rect">
            <a:avLst/>
          </a:prstGeom>
        </p:spPr>
        <p:txBody>
          <a:bodyPr>
            <a:noAutofit/>
          </a:bodyPr>
          <a:lstStyle/>
          <a:p>
            <a:pPr marR="0" lvl="0" defTabSz="571478"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rgbClr val="EA6B14"/>
                </a:solidFill>
                <a:effectLst/>
                <a:uLnTx/>
                <a:uFillTx/>
                <a:latin typeface="Calibri" pitchFamily="34" charset="0"/>
                <a:ea typeface="+mj-ea"/>
                <a:cs typeface="Calibri" pitchFamily="34" charset="0"/>
              </a:rPr>
              <a:t>How the GSK Clinical Supply Chain Scored in 2015</a:t>
            </a:r>
            <a:endParaRPr kumimoji="0" lang="en-US" sz="2800" b="1" i="0" u="none" strike="noStrike" kern="1200" cap="none" spc="0" normalizeH="0" baseline="0" noProof="0" dirty="0">
              <a:ln>
                <a:noFill/>
              </a:ln>
              <a:solidFill>
                <a:srgbClr val="EA6B14"/>
              </a:solidFill>
              <a:effectLst/>
              <a:uLnTx/>
              <a:uFillTx/>
              <a:latin typeface="Calibri" pitchFamily="34" charset="0"/>
              <a:ea typeface="+mj-ea"/>
              <a:cs typeface="Calibri" pitchFamily="34" charset="0"/>
            </a:endParaRPr>
          </a:p>
        </p:txBody>
      </p:sp>
      <p:sp>
        <p:nvSpPr>
          <p:cNvPr id="7" name="Text Placeholder 4"/>
          <p:cNvSpPr>
            <a:spLocks noGrp="1"/>
          </p:cNvSpPr>
          <p:nvPr>
            <p:ph type="body" sz="quarter" idx="13"/>
          </p:nvPr>
        </p:nvSpPr>
        <p:spPr>
          <a:xfrm>
            <a:off x="392906" y="650307"/>
            <a:ext cx="7912893" cy="417287"/>
          </a:xfrm>
          <a:noFill/>
        </p:spPr>
        <p:txBody>
          <a:bodyPr>
            <a:normAutofit/>
          </a:bodyPr>
          <a:lstStyle/>
          <a:p>
            <a:pPr>
              <a:lnSpc>
                <a:spcPct val="100000"/>
              </a:lnSpc>
            </a:pPr>
            <a:r>
              <a:rPr lang="en-US" sz="2400" b="0" dirty="0" smtClean="0">
                <a:solidFill>
                  <a:schemeClr val="tx2"/>
                </a:solidFill>
                <a:latin typeface="Calibri" pitchFamily="34" charset="0"/>
                <a:cs typeface="Calibri" pitchFamily="34" charset="0"/>
              </a:rPr>
              <a:t>Significant improvement in results from the 2013 baseline</a:t>
            </a:r>
            <a:endParaRPr lang="en-US" sz="2400" b="0" dirty="0">
              <a:solidFill>
                <a:schemeClr val="tx2"/>
              </a:solidFill>
              <a:latin typeface="Calibri" pitchFamily="34" charset="0"/>
              <a:cs typeface="Calibri" pitchFamily="34" charset="0"/>
            </a:endParaRPr>
          </a:p>
        </p:txBody>
      </p:sp>
      <p:pic>
        <p:nvPicPr>
          <p:cNvPr id="8" name="Picture 2"/>
          <p:cNvPicPr>
            <a:picLocks noChangeAspect="1" noChangeArrowheads="1"/>
          </p:cNvPicPr>
          <p:nvPr/>
        </p:nvPicPr>
        <p:blipFill>
          <a:blip r:embed="rId2" cstate="print"/>
          <a:srcRect/>
          <a:stretch>
            <a:fillRect/>
          </a:stretch>
        </p:blipFill>
        <p:spPr bwMode="auto">
          <a:xfrm>
            <a:off x="295275" y="1153772"/>
            <a:ext cx="4351153" cy="2500054"/>
          </a:xfrm>
          <a:prstGeom prst="rect">
            <a:avLst/>
          </a:prstGeom>
          <a:noFill/>
          <a:ln w="9525">
            <a:noFill/>
            <a:miter lim="800000"/>
            <a:headEnd/>
            <a:tailEnd/>
          </a:ln>
        </p:spPr>
      </p:pic>
      <p:pic>
        <p:nvPicPr>
          <p:cNvPr id="9" name="Picture 3"/>
          <p:cNvPicPr>
            <a:picLocks noGrp="1" noChangeAspect="1" noChangeArrowheads="1"/>
          </p:cNvPicPr>
          <p:nvPr>
            <p:ph idx="1"/>
          </p:nvPr>
        </p:nvPicPr>
        <p:blipFill>
          <a:blip r:embed="rId3" cstate="print"/>
          <a:srcRect/>
          <a:stretch>
            <a:fillRect/>
          </a:stretch>
        </p:blipFill>
        <p:spPr bwMode="auto">
          <a:xfrm>
            <a:off x="4327256" y="2483713"/>
            <a:ext cx="4434000" cy="2631713"/>
          </a:xfrm>
          <a:prstGeom prst="rect">
            <a:avLst/>
          </a:prstGeom>
          <a:noFill/>
          <a:ln w="9525">
            <a:noFill/>
            <a:miter lim="800000"/>
            <a:headEnd/>
            <a:tailEnd/>
          </a:ln>
        </p:spPr>
      </p:pic>
      <p:sp>
        <p:nvSpPr>
          <p:cNvPr id="10" name="Rectangle 9"/>
          <p:cNvSpPr/>
          <p:nvPr/>
        </p:nvSpPr>
        <p:spPr>
          <a:xfrm>
            <a:off x="4231757" y="4158773"/>
            <a:ext cx="4664593" cy="243232"/>
          </a:xfrm>
          <a:prstGeom prst="rect">
            <a:avLst/>
          </a:prstGeom>
          <a:noFill/>
          <a:ln w="28575">
            <a:solidFill>
              <a:srgbClr val="FF993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48717" y="2231280"/>
            <a:ext cx="4498848" cy="209550"/>
          </a:xfrm>
          <a:prstGeom prst="rect">
            <a:avLst/>
          </a:prstGeom>
          <a:noFill/>
          <a:ln w="28575">
            <a:solidFill>
              <a:srgbClr val="FF993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82536" y="3623233"/>
            <a:ext cx="4041814" cy="179011"/>
          </a:xfrm>
          <a:prstGeom prst="rect">
            <a:avLst/>
          </a:prstGeom>
          <a:noFill/>
        </p:spPr>
        <p:txBody>
          <a:bodyPr wrap="square" lIns="0" tIns="0" rIns="0" bIns="0" rtlCol="0">
            <a:noAutofit/>
          </a:bodyPr>
          <a:lstStyle/>
          <a:p>
            <a:pPr algn="ctr"/>
            <a:r>
              <a:rPr lang="en-US" sz="1100" b="1" i="1" u="sng" dirty="0" smtClean="0">
                <a:solidFill>
                  <a:schemeClr val="accent2"/>
                </a:solidFill>
                <a:latin typeface="Calibri" pitchFamily="34" charset="0"/>
                <a:cs typeface="Calibri" pitchFamily="34" charset="0"/>
              </a:rPr>
              <a:t>Source</a:t>
            </a:r>
            <a:r>
              <a:rPr lang="en-US" sz="1100" b="1" i="1" dirty="0" smtClean="0">
                <a:solidFill>
                  <a:schemeClr val="accent2"/>
                </a:solidFill>
                <a:latin typeface="Calibri" pitchFamily="34" charset="0"/>
                <a:cs typeface="Calibri" pitchFamily="34" charset="0"/>
              </a:rPr>
              <a:t>: The CenterWatch Monthly March 2015; Volume 22, Issue 03</a:t>
            </a:r>
          </a:p>
        </p:txBody>
      </p:sp>
      <p:sp>
        <p:nvSpPr>
          <p:cNvPr id="13" name="TextBox 12"/>
          <p:cNvSpPr txBox="1"/>
          <p:nvPr/>
        </p:nvSpPr>
        <p:spPr>
          <a:xfrm>
            <a:off x="5101284" y="1400878"/>
            <a:ext cx="3533775" cy="1001192"/>
          </a:xfrm>
          <a:prstGeom prst="rect">
            <a:avLst/>
          </a:prstGeom>
          <a:noFill/>
        </p:spPr>
        <p:txBody>
          <a:bodyPr wrap="square" lIns="0" tIns="0" rIns="0" bIns="0" rtlCol="0">
            <a:noAutofit/>
          </a:bodyPr>
          <a:lstStyle/>
          <a:p>
            <a:pPr algn="ctr"/>
            <a:r>
              <a:rPr lang="en-US" sz="2000" kern="0" dirty="0" smtClean="0">
                <a:solidFill>
                  <a:srgbClr val="EA6B14"/>
                </a:solidFill>
                <a:latin typeface="Calibri" pitchFamily="34" charset="0"/>
                <a:cs typeface="Calibri" pitchFamily="34" charset="0"/>
              </a:rPr>
              <a:t>GSK was recognized by CenterWatch Monthly as a top-performing sponsor</a:t>
            </a:r>
          </a:p>
        </p:txBody>
      </p:sp>
      <p:cxnSp>
        <p:nvCxnSpPr>
          <p:cNvPr id="14" name="Straight Arrow Connector 13"/>
          <p:cNvCxnSpPr>
            <a:endCxn id="11" idx="3"/>
          </p:cNvCxnSpPr>
          <p:nvPr/>
        </p:nvCxnSpPr>
        <p:spPr>
          <a:xfrm flipH="1">
            <a:off x="4747565" y="2059169"/>
            <a:ext cx="510235" cy="276886"/>
          </a:xfrm>
          <a:prstGeom prst="straightConnector1">
            <a:avLst/>
          </a:prstGeom>
          <a:ln w="28575">
            <a:solidFill>
              <a:srgbClr val="FF9933"/>
            </a:solidFill>
            <a:tailEnd type="triangle" w="lg" len="lg"/>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26657" y="3948016"/>
            <a:ext cx="3116136" cy="989401"/>
          </a:xfrm>
          <a:prstGeom prst="rect">
            <a:avLst/>
          </a:prstGeom>
          <a:noFill/>
        </p:spPr>
        <p:txBody>
          <a:bodyPr wrap="square" lIns="0" tIns="0" rIns="0" bIns="0" rtlCol="0">
            <a:noAutofit/>
          </a:bodyPr>
          <a:lstStyle/>
          <a:p>
            <a:pPr algn="ctr"/>
            <a:r>
              <a:rPr lang="en-US" sz="2000" kern="0" dirty="0" smtClean="0">
                <a:solidFill>
                  <a:srgbClr val="EA6B14"/>
                </a:solidFill>
                <a:latin typeface="Calibri" pitchFamily="34" charset="0"/>
                <a:cs typeface="Calibri" pitchFamily="34" charset="0"/>
              </a:rPr>
              <a:t>Including top-tier performance in “Timely Drug Availability” for clinical sites</a:t>
            </a:r>
          </a:p>
        </p:txBody>
      </p:sp>
      <p:cxnSp>
        <p:nvCxnSpPr>
          <p:cNvPr id="16" name="Straight Arrow Connector 15"/>
          <p:cNvCxnSpPr>
            <a:stCxn id="15" idx="3"/>
            <a:endCxn id="10" idx="1"/>
          </p:cNvCxnSpPr>
          <p:nvPr/>
        </p:nvCxnSpPr>
        <p:spPr>
          <a:xfrm flipV="1">
            <a:off x="3742793" y="4280389"/>
            <a:ext cx="488964" cy="162328"/>
          </a:xfrm>
          <a:prstGeom prst="straightConnector1">
            <a:avLst/>
          </a:prstGeom>
          <a:ln w="28575">
            <a:solidFill>
              <a:srgbClr val="FF9933"/>
            </a:solidFill>
            <a:tailEnd type="triangle" w="lg" len="lg"/>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noChangeArrowheads="1"/>
          </p:cNvPicPr>
          <p:nvPr/>
        </p:nvPicPr>
        <p:blipFill>
          <a:blip r:embed="rId4" cstate="print"/>
          <a:srcRect/>
          <a:stretch>
            <a:fillRect/>
          </a:stretch>
        </p:blipFill>
        <p:spPr bwMode="auto">
          <a:xfrm>
            <a:off x="1141911" y="5254561"/>
            <a:ext cx="6736833" cy="591785"/>
          </a:xfrm>
          <a:prstGeom prst="rect">
            <a:avLst/>
          </a:prstGeom>
          <a:noFill/>
          <a:ln w="19050">
            <a:solidFill>
              <a:schemeClr val="accent1"/>
            </a:solidFill>
            <a:miter lim="800000"/>
            <a:headEnd/>
            <a:tailEnd/>
          </a:ln>
          <a:effectLst>
            <a:outerShdw blurRad="50800" dist="38100" dir="8100000" algn="tr" rotWithShape="0">
              <a:prstClr val="black">
                <a:alpha val="40000"/>
              </a:prstClr>
            </a:outerShdw>
          </a:effectLst>
        </p:spPr>
      </p:pic>
      <p:sp>
        <p:nvSpPr>
          <p:cNvPr id="18" name="TextBox 17"/>
          <p:cNvSpPr txBox="1"/>
          <p:nvPr/>
        </p:nvSpPr>
        <p:spPr>
          <a:xfrm>
            <a:off x="1129171" y="5879801"/>
            <a:ext cx="6302987" cy="185622"/>
          </a:xfrm>
          <a:prstGeom prst="rect">
            <a:avLst/>
          </a:prstGeom>
          <a:noFill/>
        </p:spPr>
        <p:txBody>
          <a:bodyPr wrap="square" lIns="0" tIns="0" rIns="0" bIns="0" rtlCol="0">
            <a:noAutofit/>
          </a:bodyPr>
          <a:lstStyle/>
          <a:p>
            <a:r>
              <a:rPr lang="en-US" sz="1100" b="1" i="1" u="sng" dirty="0" smtClean="0">
                <a:solidFill>
                  <a:schemeClr val="accent2"/>
                </a:solidFill>
                <a:latin typeface="Calibri" pitchFamily="34" charset="0"/>
                <a:cs typeface="Calibri" pitchFamily="34" charset="0"/>
              </a:rPr>
              <a:t>Source</a:t>
            </a:r>
            <a:r>
              <a:rPr lang="en-US" sz="1100" b="1" i="1" dirty="0" smtClean="0">
                <a:solidFill>
                  <a:schemeClr val="accent2"/>
                </a:solidFill>
                <a:latin typeface="Calibri" pitchFamily="34" charset="0"/>
                <a:cs typeface="Calibri" pitchFamily="34" charset="0"/>
              </a:rPr>
              <a:t>:  2015 CenterWatch Global Investigative Site Survey;  General Sponsor Analysis, April 2015</a:t>
            </a:r>
            <a:r>
              <a:rPr lang="en-US" sz="1100" dirty="0" smtClean="0"/>
              <a:t>.</a:t>
            </a:r>
            <a:endParaRPr lang="en-US" sz="1100" b="1" i="1" dirty="0" smtClean="0">
              <a:solidFill>
                <a:schemeClr val="accent2"/>
              </a:solidFill>
              <a:latin typeface="Calibri" pitchFamily="34" charset="0"/>
              <a:cs typeface="Calibri" pitchFamily="34" charset="0"/>
            </a:endParaRPr>
          </a:p>
        </p:txBody>
      </p:sp>
      <p:sp>
        <p:nvSpPr>
          <p:cNvPr id="19" name="TextBox 18"/>
          <p:cNvSpPr txBox="1"/>
          <p:nvPr/>
        </p:nvSpPr>
        <p:spPr>
          <a:xfrm rot="16200000">
            <a:off x="8147413" y="5181600"/>
            <a:ext cx="1731564" cy="261610"/>
          </a:xfrm>
          <a:prstGeom prst="rect">
            <a:avLst/>
          </a:prstGeom>
          <a:noFill/>
        </p:spPr>
        <p:txBody>
          <a:bodyPr wrap="none" rtlCol="0">
            <a:spAutoFit/>
          </a:bodyPr>
          <a:lstStyle/>
          <a:p>
            <a:r>
              <a:rPr lang="en-US" sz="1100" b="1" dirty="0" smtClean="0">
                <a:solidFill>
                  <a:schemeClr val="accent2"/>
                </a:solidFill>
                <a:latin typeface="Calibri" pitchFamily="34" charset="0"/>
                <a:cs typeface="Calibri" pitchFamily="34" charset="0"/>
              </a:rPr>
              <a:t>Greg Hottell – March 2017</a:t>
            </a:r>
            <a:endParaRPr lang="en-US" sz="1100" b="1" dirty="0">
              <a:solidFill>
                <a:schemeClr val="accent2"/>
              </a:solidFill>
              <a:latin typeface="Calibri" pitchFamily="34" charset="0"/>
              <a:cs typeface="Calibri" pitchFamily="34" charset="0"/>
            </a:endParaRPr>
          </a:p>
        </p:txBody>
      </p:sp>
    </p:spTree>
    <p:extLst>
      <p:ext uri="{BB962C8B-B14F-4D97-AF65-F5344CB8AC3E}">
        <p14:creationId xmlns:p14="http://schemas.microsoft.com/office/powerpoint/2010/main" xmlns="" val="432545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gh585948\AppData\Local\Microsoft\Windows\Temporary Internet Files\Content.IE5\0QZLZNUN\improvement[1].jpg"/>
          <p:cNvPicPr>
            <a:picLocks noChangeAspect="1" noChangeArrowheads="1"/>
          </p:cNvPicPr>
          <p:nvPr/>
        </p:nvPicPr>
        <p:blipFill>
          <a:blip r:embed="rId2" cstate="print"/>
          <a:srcRect/>
          <a:stretch>
            <a:fillRect/>
          </a:stretch>
        </p:blipFill>
        <p:spPr bwMode="auto">
          <a:xfrm>
            <a:off x="6302225" y="3104707"/>
            <a:ext cx="2831142" cy="2987600"/>
          </a:xfrm>
          <a:prstGeom prst="rect">
            <a:avLst/>
          </a:prstGeom>
          <a:noFill/>
        </p:spPr>
      </p:pic>
      <p:sp>
        <p:nvSpPr>
          <p:cNvPr id="3" name="Title 1"/>
          <p:cNvSpPr txBox="1">
            <a:spLocks/>
          </p:cNvSpPr>
          <p:nvPr/>
        </p:nvSpPr>
        <p:spPr>
          <a:xfrm>
            <a:off x="316513" y="246063"/>
            <a:ext cx="7416824" cy="430887"/>
          </a:xfrm>
          <a:prstGeom prst="rect">
            <a:avLst/>
          </a:prstGeom>
          <a:noFill/>
        </p:spPr>
        <p:txBody>
          <a:bodyPr>
            <a:noAutofit/>
          </a:bodyPr>
          <a:lstStyle/>
          <a:p>
            <a:pPr marL="0" marR="0" lvl="0" indent="0" defTabSz="571478"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rgbClr val="EA6B14"/>
                </a:solidFill>
                <a:effectLst/>
                <a:uLnTx/>
                <a:uFillTx/>
                <a:latin typeface="Calibri" pitchFamily="34" charset="0"/>
                <a:ea typeface="+mj-ea"/>
                <a:cs typeface="Calibri" pitchFamily="34" charset="0"/>
              </a:rPr>
              <a:t>How Did We Do It?</a:t>
            </a:r>
            <a:endParaRPr kumimoji="0" lang="en-US" sz="2800" b="1" i="0" u="none" strike="noStrike" kern="1200" cap="none" spc="0" normalizeH="0" baseline="0" noProof="0" dirty="0">
              <a:ln>
                <a:noFill/>
              </a:ln>
              <a:solidFill>
                <a:srgbClr val="EA6B14"/>
              </a:solidFill>
              <a:effectLst/>
              <a:uLnTx/>
              <a:uFillTx/>
              <a:latin typeface="Calibri" pitchFamily="34" charset="0"/>
              <a:ea typeface="+mj-ea"/>
              <a:cs typeface="Calibri" pitchFamily="34" charset="0"/>
            </a:endParaRPr>
          </a:p>
        </p:txBody>
      </p:sp>
      <p:sp>
        <p:nvSpPr>
          <p:cNvPr id="4" name="Text Placeholder 4"/>
          <p:cNvSpPr>
            <a:spLocks noGrp="1"/>
          </p:cNvSpPr>
          <p:nvPr>
            <p:ph type="body" sz="quarter" idx="13"/>
          </p:nvPr>
        </p:nvSpPr>
        <p:spPr>
          <a:xfrm>
            <a:off x="392907" y="650307"/>
            <a:ext cx="7419454" cy="417287"/>
          </a:xfrm>
          <a:noFill/>
        </p:spPr>
        <p:txBody>
          <a:bodyPr>
            <a:normAutofit/>
          </a:bodyPr>
          <a:lstStyle/>
          <a:p>
            <a:pPr>
              <a:lnSpc>
                <a:spcPct val="100000"/>
              </a:lnSpc>
            </a:pPr>
            <a:r>
              <a:rPr lang="en-US" sz="2400" b="0" dirty="0" smtClean="0">
                <a:solidFill>
                  <a:schemeClr val="tx2"/>
                </a:solidFill>
                <a:latin typeface="Calibri" pitchFamily="34" charset="0"/>
                <a:cs typeface="Calibri" pitchFamily="34" charset="0"/>
              </a:rPr>
              <a:t>Explaining the change in performance from 2013 to 2015</a:t>
            </a:r>
            <a:endParaRPr lang="en-US" sz="2400" b="0" dirty="0">
              <a:solidFill>
                <a:schemeClr val="tx2"/>
              </a:solidFill>
              <a:latin typeface="Calibri" pitchFamily="34" charset="0"/>
              <a:cs typeface="Calibri" pitchFamily="34" charset="0"/>
            </a:endParaRPr>
          </a:p>
        </p:txBody>
      </p:sp>
      <p:sp>
        <p:nvSpPr>
          <p:cNvPr id="5" name="Text Placeholder 8"/>
          <p:cNvSpPr>
            <a:spLocks noGrp="1"/>
          </p:cNvSpPr>
          <p:nvPr>
            <p:ph idx="1"/>
          </p:nvPr>
        </p:nvSpPr>
        <p:spPr>
          <a:xfrm>
            <a:off x="297698" y="2169042"/>
            <a:ext cx="7410907" cy="2923953"/>
          </a:xfrm>
          <a:noFill/>
        </p:spPr>
        <p:txBody>
          <a:bodyPr>
            <a:normAutofit/>
          </a:bodyPr>
          <a:lstStyle/>
          <a:p>
            <a:pPr marL="287338" indent="-287338">
              <a:lnSpc>
                <a:spcPct val="100000"/>
              </a:lnSpc>
              <a:spcAft>
                <a:spcPts val="3000"/>
              </a:spcAft>
              <a:buClr>
                <a:srgbClr val="FF9933"/>
              </a:buClr>
              <a:buFont typeface="Arial" pitchFamily="34" charset="0"/>
              <a:buChar char="•"/>
            </a:pPr>
            <a:r>
              <a:rPr lang="en-US" sz="2800" b="0" dirty="0" smtClean="0">
                <a:solidFill>
                  <a:schemeClr val="tx2"/>
                </a:solidFill>
                <a:latin typeface="Calibri" pitchFamily="34" charset="0"/>
                <a:cs typeface="Calibri" pitchFamily="34" charset="0"/>
              </a:rPr>
              <a:t>The change in results from 2013 to 2015</a:t>
            </a:r>
            <a:br>
              <a:rPr lang="en-US" sz="2800" b="0" dirty="0" smtClean="0">
                <a:solidFill>
                  <a:schemeClr val="tx2"/>
                </a:solidFill>
                <a:latin typeface="Calibri" pitchFamily="34" charset="0"/>
                <a:cs typeface="Calibri" pitchFamily="34" charset="0"/>
              </a:rPr>
            </a:br>
            <a:r>
              <a:rPr lang="en-US" sz="2800" b="0" dirty="0" smtClean="0">
                <a:solidFill>
                  <a:schemeClr val="tx2"/>
                </a:solidFill>
                <a:latin typeface="Calibri" pitchFamily="34" charset="0"/>
                <a:cs typeface="Calibri" pitchFamily="34" charset="0"/>
              </a:rPr>
              <a:t>was a tremendous success for our team</a:t>
            </a:r>
          </a:p>
          <a:p>
            <a:pPr marL="287338" indent="-287338">
              <a:lnSpc>
                <a:spcPct val="100000"/>
              </a:lnSpc>
              <a:spcAft>
                <a:spcPts val="3000"/>
              </a:spcAft>
              <a:buClr>
                <a:srgbClr val="FF9933"/>
              </a:buClr>
              <a:buFont typeface="Arial" pitchFamily="34" charset="0"/>
              <a:buChar char="•"/>
            </a:pPr>
            <a:r>
              <a:rPr lang="en-US" sz="2800" b="0" dirty="0" smtClean="0">
                <a:solidFill>
                  <a:schemeClr val="tx2"/>
                </a:solidFill>
                <a:latin typeface="Calibri" pitchFamily="34" charset="0"/>
                <a:cs typeface="Calibri" pitchFamily="34" charset="0"/>
              </a:rPr>
              <a:t>The culmination of persistent focus on</a:t>
            </a:r>
            <a:br>
              <a:rPr lang="en-US" sz="2800" b="0" dirty="0" smtClean="0">
                <a:solidFill>
                  <a:schemeClr val="tx2"/>
                </a:solidFill>
                <a:latin typeface="Calibri" pitchFamily="34" charset="0"/>
                <a:cs typeface="Calibri" pitchFamily="34" charset="0"/>
              </a:rPr>
            </a:br>
            <a:r>
              <a:rPr lang="en-US" sz="2800" b="0" dirty="0" smtClean="0">
                <a:solidFill>
                  <a:schemeClr val="tx2"/>
                </a:solidFill>
                <a:latin typeface="Calibri" pitchFamily="34" charset="0"/>
                <a:cs typeface="Calibri" pitchFamily="34" charset="0"/>
              </a:rPr>
              <a:t>a few </a:t>
            </a:r>
            <a:r>
              <a:rPr lang="en-US" sz="2800" b="1" dirty="0" smtClean="0">
                <a:solidFill>
                  <a:srgbClr val="EA6B14"/>
                </a:solidFill>
                <a:latin typeface="Calibri" pitchFamily="34" charset="0"/>
                <a:cs typeface="Calibri" pitchFamily="34" charset="0"/>
              </a:rPr>
              <a:t>key improvement areas</a:t>
            </a:r>
            <a:r>
              <a:rPr lang="en-US" sz="2800" dirty="0" smtClean="0">
                <a:solidFill>
                  <a:srgbClr val="EA6B14"/>
                </a:solidFill>
                <a:latin typeface="Calibri" pitchFamily="34" charset="0"/>
                <a:cs typeface="Calibri" pitchFamily="34" charset="0"/>
              </a:rPr>
              <a:t>…</a:t>
            </a:r>
          </a:p>
        </p:txBody>
      </p:sp>
      <p:sp>
        <p:nvSpPr>
          <p:cNvPr id="6" name="TextBox 5"/>
          <p:cNvSpPr txBox="1"/>
          <p:nvPr/>
        </p:nvSpPr>
        <p:spPr>
          <a:xfrm rot="16200000">
            <a:off x="8147413" y="5181600"/>
            <a:ext cx="1731564" cy="261610"/>
          </a:xfrm>
          <a:prstGeom prst="rect">
            <a:avLst/>
          </a:prstGeom>
          <a:noFill/>
        </p:spPr>
        <p:txBody>
          <a:bodyPr wrap="none" rtlCol="0">
            <a:spAutoFit/>
          </a:bodyPr>
          <a:lstStyle/>
          <a:p>
            <a:r>
              <a:rPr lang="en-US" sz="1100" b="1" dirty="0" smtClean="0">
                <a:solidFill>
                  <a:schemeClr val="accent2"/>
                </a:solidFill>
                <a:latin typeface="Calibri" pitchFamily="34" charset="0"/>
                <a:cs typeface="Calibri" pitchFamily="34" charset="0"/>
              </a:rPr>
              <a:t>Greg Hottell – March 2017</a:t>
            </a:r>
            <a:endParaRPr lang="en-US" sz="1100" b="1" dirty="0">
              <a:solidFill>
                <a:schemeClr val="accent2"/>
              </a:solidFill>
              <a:latin typeface="Calibri" pitchFamily="34" charset="0"/>
              <a:cs typeface="Calibri" pitchFamily="34" charset="0"/>
            </a:endParaRPr>
          </a:p>
        </p:txBody>
      </p:sp>
    </p:spTree>
    <p:extLst>
      <p:ext uri="{BB962C8B-B14F-4D97-AF65-F5344CB8AC3E}">
        <p14:creationId xmlns:p14="http://schemas.microsoft.com/office/powerpoint/2010/main" xmlns="" val="432545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197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txBox="1">
            <a:spLocks/>
          </p:cNvSpPr>
          <p:nvPr/>
        </p:nvSpPr>
        <p:spPr>
          <a:xfrm>
            <a:off x="395536" y="236091"/>
            <a:ext cx="7986464" cy="430887"/>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rgbClr val="ED7D31"/>
                </a:solidFill>
                <a:effectLst/>
                <a:uLnTx/>
                <a:uFillTx/>
                <a:latin typeface="Calibri" pitchFamily="34" charset="0"/>
                <a:ea typeface="+mj-ea"/>
                <a:cs typeface="Calibri" pitchFamily="34" charset="0"/>
              </a:rPr>
              <a:t>Section Two – The GSK Improvement Journey</a:t>
            </a:r>
            <a:endParaRPr kumimoji="0" lang="en-US" sz="2800" b="1" i="0" u="none" strike="noStrike" kern="1200" cap="none" spc="0" normalizeH="0" baseline="0" noProof="0" dirty="0">
              <a:ln>
                <a:noFill/>
              </a:ln>
              <a:solidFill>
                <a:srgbClr val="ED7D31"/>
              </a:solidFill>
              <a:effectLst/>
              <a:uLnTx/>
              <a:uFillTx/>
              <a:latin typeface="Calibri" pitchFamily="34" charset="0"/>
              <a:ea typeface="+mj-ea"/>
              <a:cs typeface="Calibri" pitchFamily="34" charset="0"/>
            </a:endParaRPr>
          </a:p>
        </p:txBody>
      </p:sp>
      <p:sp>
        <p:nvSpPr>
          <p:cNvPr id="12" name="Text Placeholder 5"/>
          <p:cNvSpPr txBox="1">
            <a:spLocks/>
          </p:cNvSpPr>
          <p:nvPr/>
        </p:nvSpPr>
        <p:spPr>
          <a:xfrm>
            <a:off x="495300" y="2062716"/>
            <a:ext cx="5288812" cy="3021751"/>
          </a:xfrm>
          <a:prstGeom prst="rect">
            <a:avLst/>
          </a:prstGeom>
          <a:noFill/>
        </p:spPr>
        <p:txBody>
          <a:bodyPr vert="horz" lIns="91440" tIns="45720" rIns="91440" bIns="45720" rtlCol="0">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0" i="0" u="none" strike="noStrike" kern="1200" cap="none" spc="0" normalizeH="0" baseline="0" noProof="0" dirty="0" smtClean="0">
                <a:ln>
                  <a:noFill/>
                </a:ln>
                <a:solidFill>
                  <a:srgbClr val="FFE0C1"/>
                </a:solidFill>
                <a:effectLst/>
                <a:uLnTx/>
                <a:uFillTx/>
                <a:latin typeface="Calibri" pitchFamily="34" charset="0"/>
                <a:ea typeface="+mn-ea"/>
                <a:cs typeface="Calibri" pitchFamily="34" charset="0"/>
              </a:rPr>
              <a:t>“What patients want is not rocket science, which is really unfortunate because if it were rocket science, we would be doing it. We are great at rocket science. We love rocket science. </a:t>
            </a:r>
            <a:r>
              <a:rPr kumimoji="0" lang="en-US" sz="2200" b="1" i="0" u="none" strike="noStrike" kern="1200" cap="none" spc="0" normalizeH="0" baseline="0" noProof="0" dirty="0" smtClean="0">
                <a:ln>
                  <a:noFill/>
                </a:ln>
                <a:solidFill>
                  <a:srgbClr val="ED7D31">
                    <a:lumMod val="60000"/>
                    <a:lumOff val="40000"/>
                  </a:srgbClr>
                </a:solidFill>
                <a:effectLst/>
                <a:uLnTx/>
                <a:uFillTx/>
                <a:latin typeface="Calibri" pitchFamily="34" charset="0"/>
                <a:ea typeface="+mn-ea"/>
                <a:cs typeface="Calibri" pitchFamily="34" charset="0"/>
              </a:rPr>
              <a:t>What we’re not good at are the things that are so simple and basic that we overlook them</a:t>
            </a:r>
            <a:r>
              <a:rPr kumimoji="0" lang="en-US" sz="2200" b="0" i="0" u="none" strike="noStrike" kern="1200" cap="none" spc="0" normalizeH="0" baseline="0" noProof="0" dirty="0" smtClean="0">
                <a:ln>
                  <a:noFill/>
                </a:ln>
                <a:solidFill>
                  <a:srgbClr val="FFE0C1"/>
                </a:solidFill>
                <a:effectLst/>
                <a:uLnTx/>
                <a:uFillTx/>
                <a:latin typeface="Calibri" pitchFamily="34" charset="0"/>
                <a:ea typeface="+mn-ea"/>
                <a:cs typeface="Calibri" pitchFamily="34" charset="0"/>
              </a:rPr>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600" b="0" i="0" u="none" strike="noStrike" kern="1200" cap="none" spc="0" normalizeH="0" baseline="0" noProof="0" dirty="0" smtClean="0">
              <a:ln>
                <a:noFill/>
              </a:ln>
              <a:solidFill>
                <a:srgbClr val="ED7D31"/>
              </a:solidFill>
              <a:effectLst/>
              <a:uLnTx/>
              <a:uFillTx/>
              <a:latin typeface="Calibri" pitchFamily="34" charset="0"/>
              <a:ea typeface="+mn-ea"/>
              <a:cs typeface="Calibri" pitchFamily="34" charset="0"/>
            </a:endParaRPr>
          </a:p>
          <a:p>
            <a:pPr marL="0" marR="0" lvl="0" indent="0" algn="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dirty="0" smtClean="0">
                <a:ln>
                  <a:noFill/>
                </a:ln>
                <a:solidFill>
                  <a:srgbClr val="FFE0C1"/>
                </a:solidFill>
                <a:effectLst/>
                <a:uLnTx/>
                <a:uFillTx/>
                <a:latin typeface="Calibri" pitchFamily="34" charset="0"/>
                <a:ea typeface="+mn-ea"/>
                <a:cs typeface="Calibri" pitchFamily="34" charset="0"/>
              </a:rPr>
              <a:t>Laura Gilpin</a:t>
            </a:r>
          </a:p>
          <a:p>
            <a:pPr marL="0" marR="0" lvl="0" indent="0" algn="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smtClean="0">
                <a:ln>
                  <a:noFill/>
                </a:ln>
                <a:solidFill>
                  <a:srgbClr val="FFE0C1"/>
                </a:solidFill>
                <a:effectLst/>
                <a:uLnTx/>
                <a:uFillTx/>
                <a:latin typeface="Calibri" pitchFamily="34" charset="0"/>
                <a:ea typeface="+mn-ea"/>
                <a:cs typeface="Calibri" pitchFamily="34" charset="0"/>
              </a:rPr>
              <a:t>Nurse, Author, and Poet</a:t>
            </a:r>
          </a:p>
          <a:p>
            <a:pPr marL="0" marR="0" lvl="0" indent="0" algn="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smtClean="0">
                <a:ln>
                  <a:noFill/>
                </a:ln>
                <a:solidFill>
                  <a:srgbClr val="FFE0C1"/>
                </a:solidFill>
                <a:effectLst/>
                <a:uLnTx/>
                <a:uFillTx/>
                <a:latin typeface="Calibri" pitchFamily="34" charset="0"/>
                <a:ea typeface="+mn-ea"/>
                <a:cs typeface="Calibri" pitchFamily="34" charset="0"/>
              </a:rPr>
              <a:t>1950 – 2007</a:t>
            </a:r>
            <a:endParaRPr kumimoji="0" lang="en-US" sz="1800" b="0" i="0" u="none" strike="noStrike" kern="1200" cap="none" spc="0" normalizeH="0" baseline="0" noProof="0" dirty="0">
              <a:ln>
                <a:noFill/>
              </a:ln>
              <a:solidFill>
                <a:srgbClr val="FFE0C1"/>
              </a:solidFill>
              <a:effectLst/>
              <a:uLnTx/>
              <a:uFillTx/>
              <a:latin typeface="Calibri" pitchFamily="34" charset="0"/>
              <a:ea typeface="+mn-ea"/>
              <a:cs typeface="Calibri" pitchFamily="34" charset="0"/>
            </a:endParaRPr>
          </a:p>
        </p:txBody>
      </p:sp>
      <p:sp>
        <p:nvSpPr>
          <p:cNvPr id="13" name="Text Placeholder 7"/>
          <p:cNvSpPr txBox="1">
            <a:spLocks/>
          </p:cNvSpPr>
          <p:nvPr/>
        </p:nvSpPr>
        <p:spPr>
          <a:xfrm>
            <a:off x="392906" y="628594"/>
            <a:ext cx="7794163" cy="417287"/>
          </a:xfrm>
          <a:prstGeom prst="rect">
            <a:avLst/>
          </a:prstGeom>
          <a:noFill/>
        </p:spPr>
        <p:txBody>
          <a:bodyPr vert="horz" lIns="91440" tIns="45720" rIns="91440" bIns="45720" rtlCol="0">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smtClean="0">
                <a:ln>
                  <a:noFill/>
                </a:ln>
                <a:solidFill>
                  <a:srgbClr val="FFE0C1"/>
                </a:solidFill>
                <a:effectLst/>
                <a:uLnTx/>
                <a:uFillTx/>
                <a:latin typeface="Calibri" pitchFamily="34" charset="0"/>
                <a:ea typeface="+mn-ea"/>
                <a:cs typeface="Calibri" pitchFamily="34" charset="0"/>
              </a:rPr>
              <a:t>Taking action to improve service for sites and patients</a:t>
            </a:r>
            <a:endParaRPr kumimoji="0" lang="en-US" sz="2400" b="0" i="0" u="none" strike="noStrike" kern="1200" cap="none" spc="0" normalizeH="0" baseline="0" noProof="0" dirty="0">
              <a:ln>
                <a:noFill/>
              </a:ln>
              <a:solidFill>
                <a:srgbClr val="FFE0C1"/>
              </a:solidFill>
              <a:effectLst/>
              <a:uLnTx/>
              <a:uFillTx/>
              <a:latin typeface="Calibri" pitchFamily="34" charset="0"/>
              <a:ea typeface="+mn-ea"/>
              <a:cs typeface="Calibri" pitchFamily="34" charset="0"/>
            </a:endParaRPr>
          </a:p>
        </p:txBody>
      </p:sp>
      <p:sp>
        <p:nvSpPr>
          <p:cNvPr id="14" name="TextBox 13"/>
          <p:cNvSpPr txBox="1"/>
          <p:nvPr/>
        </p:nvSpPr>
        <p:spPr>
          <a:xfrm rot="16200000">
            <a:off x="6748374" y="3420956"/>
            <a:ext cx="3307300" cy="399433"/>
          </a:xfrm>
          <a:prstGeom prst="rect">
            <a:avLst/>
          </a:prstGeom>
          <a:noFill/>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rgbClr val="FFE0C1"/>
                </a:solidFill>
                <a:effectLst/>
                <a:uLnTx/>
                <a:uFillTx/>
                <a:latin typeface="Calibri" pitchFamily="34" charset="0"/>
                <a:cs typeface="Calibri" pitchFamily="34" charset="0"/>
              </a:rPr>
              <a:t>Source: https://www.amazon.com/Putting-Patients-First-Practicing-Patient-Centered/dp/0787964123</a:t>
            </a:r>
          </a:p>
        </p:txBody>
      </p:sp>
      <p:pic>
        <p:nvPicPr>
          <p:cNvPr id="15" name="Picture 6" descr="https://images-na.ssl-images-amazon.com/images/I/41hNtJSe2XL._SX311_BO1,204,203,200_.jpg"/>
          <p:cNvPicPr>
            <a:picLocks noChangeAspect="1" noChangeArrowheads="1"/>
          </p:cNvPicPr>
          <p:nvPr/>
        </p:nvPicPr>
        <p:blipFill>
          <a:blip r:embed="rId2" cstate="print"/>
          <a:srcRect/>
          <a:stretch>
            <a:fillRect/>
          </a:stretch>
        </p:blipFill>
        <p:spPr bwMode="auto">
          <a:xfrm>
            <a:off x="6018029" y="1956388"/>
            <a:ext cx="2096952" cy="3338993"/>
          </a:xfrm>
          <a:prstGeom prst="rect">
            <a:avLst/>
          </a:prstGeom>
          <a:noFill/>
          <a:ln w="28575">
            <a:solidFill>
              <a:srgbClr val="ED7D31"/>
            </a:solidFill>
          </a:ln>
        </p:spPr>
      </p:pic>
      <p:sp>
        <p:nvSpPr>
          <p:cNvPr id="16" name="TextBox 15"/>
          <p:cNvSpPr txBox="1"/>
          <p:nvPr/>
        </p:nvSpPr>
        <p:spPr>
          <a:xfrm rot="16200000">
            <a:off x="8147413" y="5181600"/>
            <a:ext cx="1731564" cy="261610"/>
          </a:xfrm>
          <a:prstGeom prst="rect">
            <a:avLst/>
          </a:prstGeom>
          <a:noFill/>
        </p:spPr>
        <p:txBody>
          <a:bodyPr wrap="none" rtlCol="0">
            <a:spAutoFit/>
          </a:bodyPr>
          <a:lstStyle/>
          <a:p>
            <a:r>
              <a:rPr lang="en-US" sz="1100" b="1" dirty="0" smtClean="0">
                <a:solidFill>
                  <a:schemeClr val="accent2"/>
                </a:solidFill>
                <a:latin typeface="Calibri" pitchFamily="34" charset="0"/>
                <a:cs typeface="Calibri" pitchFamily="34" charset="0"/>
              </a:rPr>
              <a:t>Greg Hottell – March 2017</a:t>
            </a:r>
            <a:endParaRPr lang="en-US" sz="1100" b="1" dirty="0">
              <a:solidFill>
                <a:schemeClr val="accent2"/>
              </a:solidFill>
              <a:latin typeface="Calibri" pitchFamily="34" charset="0"/>
              <a:cs typeface="Calibri" pitchFamily="34" charset="0"/>
            </a:endParaRPr>
          </a:p>
        </p:txBody>
      </p:sp>
    </p:spTree>
    <p:extLst>
      <p:ext uri="{BB962C8B-B14F-4D97-AF65-F5344CB8AC3E}">
        <p14:creationId xmlns:p14="http://schemas.microsoft.com/office/powerpoint/2010/main" xmlns="" val="2414558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7"/>
          <p:cNvSpPr txBox="1">
            <a:spLocks/>
          </p:cNvSpPr>
          <p:nvPr/>
        </p:nvSpPr>
        <p:spPr>
          <a:xfrm>
            <a:off x="395536" y="302105"/>
            <a:ext cx="7416824" cy="338554"/>
          </a:xfrm>
          <a:prstGeom prst="rect">
            <a:avLst/>
          </a:prstGeom>
          <a:noFill/>
        </p:spPr>
        <p:txBody>
          <a:bodyPr vert="horz" lIns="91440" tIns="45720" rIns="91440" bIns="45720" rtlCol="0" anchor="ctr">
            <a:noAutofit/>
          </a:bodyPr>
          <a:lstStyle/>
          <a:p>
            <a:pPr marL="0" marR="0" lvl="0" indent="0" algn="l" defTabSz="914400" rtl="0" eaLnBrk="1" fontAlgn="auto" latinLnBrk="0" hangingPunct="1">
              <a:spcBef>
                <a:spcPct val="0"/>
              </a:spcBef>
              <a:spcAft>
                <a:spcPts val="0"/>
              </a:spcAft>
              <a:buClrTx/>
              <a:buSzTx/>
              <a:buFontTx/>
              <a:buNone/>
              <a:tabLst/>
              <a:defRPr/>
            </a:pPr>
            <a:r>
              <a:rPr kumimoji="0" lang="en-US" sz="2800" b="1" i="0" u="none" strike="noStrike" kern="1200" cap="none" spc="0" normalizeH="0" baseline="0" noProof="0" dirty="0" smtClean="0">
                <a:ln>
                  <a:noFill/>
                </a:ln>
                <a:solidFill>
                  <a:srgbClr val="EA6B14"/>
                </a:solidFill>
                <a:effectLst/>
                <a:uLnTx/>
                <a:uFillTx/>
                <a:latin typeface="Calibri" pitchFamily="34" charset="0"/>
                <a:ea typeface="+mj-ea"/>
                <a:cs typeface="Calibri" pitchFamily="34" charset="0"/>
              </a:rPr>
              <a:t>The GSK Improvement Journey</a:t>
            </a:r>
            <a:endParaRPr kumimoji="0" lang="en-US" sz="2800" b="1" i="0" u="none" strike="noStrike" kern="1200" cap="none" spc="0" normalizeH="0" baseline="0" noProof="0" dirty="0">
              <a:ln>
                <a:noFill/>
              </a:ln>
              <a:solidFill>
                <a:srgbClr val="EA6B14"/>
              </a:solidFill>
              <a:effectLst/>
              <a:uLnTx/>
              <a:uFillTx/>
              <a:latin typeface="Calibri" pitchFamily="34" charset="0"/>
              <a:ea typeface="+mj-ea"/>
              <a:cs typeface="Calibri" pitchFamily="34" charset="0"/>
            </a:endParaRPr>
          </a:p>
        </p:txBody>
      </p:sp>
      <p:sp>
        <p:nvSpPr>
          <p:cNvPr id="18" name="Text Placeholder 8"/>
          <p:cNvSpPr>
            <a:spLocks noGrp="1"/>
          </p:cNvSpPr>
          <p:nvPr>
            <p:ph idx="1"/>
          </p:nvPr>
        </p:nvSpPr>
        <p:spPr>
          <a:xfrm>
            <a:off x="553156" y="1377244"/>
            <a:ext cx="8195307" cy="4605867"/>
          </a:xfrm>
          <a:noFill/>
        </p:spPr>
        <p:txBody>
          <a:bodyPr>
            <a:normAutofit/>
          </a:bodyPr>
          <a:lstStyle/>
          <a:p>
            <a:pPr marL="396875" indent="-396875">
              <a:lnSpc>
                <a:spcPct val="120000"/>
              </a:lnSpc>
              <a:spcBef>
                <a:spcPts val="1200"/>
              </a:spcBef>
              <a:spcAft>
                <a:spcPts val="600"/>
              </a:spcAft>
              <a:buClr>
                <a:schemeClr val="accent2"/>
              </a:buClr>
              <a:buFont typeface="+mj-lt"/>
              <a:buAutoNum type="arabicPeriod"/>
            </a:pPr>
            <a:r>
              <a:rPr lang="en-US" sz="2400" dirty="0" smtClean="0">
                <a:latin typeface="Calibri" pitchFamily="34" charset="0"/>
                <a:cs typeface="Calibri" pitchFamily="34" charset="0"/>
              </a:rPr>
              <a:t>Getting back to the basics</a:t>
            </a:r>
          </a:p>
          <a:p>
            <a:pPr marL="854075" lvl="1" indent="-396875">
              <a:lnSpc>
                <a:spcPct val="100000"/>
              </a:lnSpc>
              <a:spcAft>
                <a:spcPts val="600"/>
              </a:spcAft>
              <a:buClr>
                <a:schemeClr val="accent2"/>
              </a:buClr>
            </a:pPr>
            <a:r>
              <a:rPr lang="en-US" sz="2000" dirty="0" smtClean="0">
                <a:latin typeface="Calibri" pitchFamily="34" charset="0"/>
                <a:cs typeface="Calibri" pitchFamily="34" charset="0"/>
              </a:rPr>
              <a:t>Consistent execution of the fundamentals</a:t>
            </a:r>
          </a:p>
          <a:p>
            <a:pPr marL="396875" indent="-396875">
              <a:lnSpc>
                <a:spcPct val="100000"/>
              </a:lnSpc>
              <a:spcBef>
                <a:spcPts val="1200"/>
              </a:spcBef>
              <a:spcAft>
                <a:spcPts val="600"/>
              </a:spcAft>
              <a:buClr>
                <a:schemeClr val="accent2"/>
              </a:buClr>
              <a:buFont typeface="+mj-lt"/>
              <a:buAutoNum type="arabicPeriod"/>
            </a:pPr>
            <a:r>
              <a:rPr lang="en-US" sz="2400" dirty="0" smtClean="0">
                <a:latin typeface="Calibri" pitchFamily="34" charset="0"/>
                <a:cs typeface="Calibri" pitchFamily="34" charset="0"/>
              </a:rPr>
              <a:t>Implementation of an end-to-end planning platform</a:t>
            </a:r>
          </a:p>
          <a:p>
            <a:pPr marL="854075" lvl="1" indent="-396875">
              <a:lnSpc>
                <a:spcPct val="100000"/>
              </a:lnSpc>
              <a:spcAft>
                <a:spcPts val="600"/>
              </a:spcAft>
              <a:buClr>
                <a:schemeClr val="accent2"/>
              </a:buClr>
            </a:pPr>
            <a:r>
              <a:rPr lang="en-US" sz="2000" dirty="0" smtClean="0">
                <a:latin typeface="Calibri" pitchFamily="34" charset="0"/>
                <a:cs typeface="Calibri" pitchFamily="34" charset="0"/>
              </a:rPr>
              <a:t>Overage and waste reduction emphasis</a:t>
            </a:r>
          </a:p>
          <a:p>
            <a:pPr marL="854075" lvl="1" indent="-396875">
              <a:lnSpc>
                <a:spcPct val="100000"/>
              </a:lnSpc>
              <a:spcAft>
                <a:spcPts val="600"/>
              </a:spcAft>
              <a:buClr>
                <a:schemeClr val="accent2"/>
              </a:buClr>
            </a:pPr>
            <a:r>
              <a:rPr lang="en-US" sz="2000" dirty="0" smtClean="0">
                <a:latin typeface="Calibri" pitchFamily="34" charset="0"/>
                <a:cs typeface="Calibri" pitchFamily="34" charset="0"/>
              </a:rPr>
              <a:t>Proactive risk management</a:t>
            </a:r>
          </a:p>
          <a:p>
            <a:pPr marL="396875" indent="-396875">
              <a:lnSpc>
                <a:spcPct val="100000"/>
              </a:lnSpc>
              <a:spcBef>
                <a:spcPts val="1200"/>
              </a:spcBef>
              <a:spcAft>
                <a:spcPts val="600"/>
              </a:spcAft>
              <a:buClr>
                <a:schemeClr val="accent2"/>
              </a:buClr>
              <a:buFont typeface="+mj-lt"/>
              <a:buAutoNum type="arabicPeriod"/>
            </a:pPr>
            <a:r>
              <a:rPr lang="en-US" sz="2400" dirty="0" smtClean="0">
                <a:latin typeface="Calibri" pitchFamily="34" charset="0"/>
                <a:cs typeface="Calibri" pitchFamily="34" charset="0"/>
              </a:rPr>
              <a:t>Clear accountability for on-time patient delivery</a:t>
            </a:r>
          </a:p>
          <a:p>
            <a:pPr marL="396875" indent="-396875">
              <a:lnSpc>
                <a:spcPct val="100000"/>
              </a:lnSpc>
              <a:spcBef>
                <a:spcPts val="2400"/>
              </a:spcBef>
              <a:buClr>
                <a:schemeClr val="accent2"/>
              </a:buClr>
              <a:buFont typeface="+mj-lt"/>
              <a:buAutoNum type="arabicPeriod"/>
            </a:pPr>
            <a:r>
              <a:rPr lang="en-US" sz="2400" dirty="0" smtClean="0">
                <a:latin typeface="Calibri" pitchFamily="34" charset="0"/>
                <a:cs typeface="Calibri" pitchFamily="34" charset="0"/>
              </a:rPr>
              <a:t>Defining and enhancing the interface with Clinical</a:t>
            </a:r>
          </a:p>
          <a:p>
            <a:pPr marL="854075" lvl="1" indent="-396875">
              <a:lnSpc>
                <a:spcPct val="100000"/>
              </a:lnSpc>
              <a:spcAft>
                <a:spcPts val="600"/>
              </a:spcAft>
              <a:buClr>
                <a:schemeClr val="accent2"/>
              </a:buClr>
            </a:pPr>
            <a:r>
              <a:rPr lang="en-US" sz="2000" dirty="0" smtClean="0">
                <a:latin typeface="Calibri" pitchFamily="34" charset="0"/>
                <a:cs typeface="Calibri" pitchFamily="34" charset="0"/>
              </a:rPr>
              <a:t>Relationships across functions</a:t>
            </a:r>
          </a:p>
          <a:p>
            <a:pPr marL="854075" lvl="1" indent="-396875">
              <a:lnSpc>
                <a:spcPct val="100000"/>
              </a:lnSpc>
              <a:spcAft>
                <a:spcPts val="600"/>
              </a:spcAft>
              <a:buClr>
                <a:schemeClr val="accent2"/>
              </a:buClr>
            </a:pPr>
            <a:r>
              <a:rPr lang="en-US" sz="2000" dirty="0" smtClean="0">
                <a:latin typeface="Calibri" pitchFamily="34" charset="0"/>
                <a:cs typeface="Calibri" pitchFamily="34" charset="0"/>
              </a:rPr>
              <a:t>Cross-functional steering committee</a:t>
            </a:r>
          </a:p>
        </p:txBody>
      </p:sp>
      <p:sp>
        <p:nvSpPr>
          <p:cNvPr id="19" name="Text Placeholder 9"/>
          <p:cNvSpPr>
            <a:spLocks noGrp="1"/>
          </p:cNvSpPr>
          <p:nvPr>
            <p:ph type="body" sz="quarter" idx="13"/>
          </p:nvPr>
        </p:nvSpPr>
        <p:spPr>
          <a:xfrm>
            <a:off x="496711" y="633682"/>
            <a:ext cx="8105028" cy="378393"/>
          </a:xfrm>
          <a:noFill/>
        </p:spPr>
        <p:txBody>
          <a:bodyPr>
            <a:noAutofit/>
          </a:bodyPr>
          <a:lstStyle/>
          <a:p>
            <a:pPr lvl="0">
              <a:lnSpc>
                <a:spcPct val="100000"/>
              </a:lnSpc>
            </a:pPr>
            <a:r>
              <a:rPr lang="en-US" sz="2400" b="0" dirty="0" smtClean="0">
                <a:solidFill>
                  <a:schemeClr val="tx2"/>
                </a:solidFill>
                <a:latin typeface="Calibri" pitchFamily="34" charset="0"/>
                <a:cs typeface="Calibri" pitchFamily="34" charset="0"/>
              </a:rPr>
              <a:t>4 key action areas to improve performance for sites and patients</a:t>
            </a:r>
          </a:p>
        </p:txBody>
      </p:sp>
      <p:grpSp>
        <p:nvGrpSpPr>
          <p:cNvPr id="20" name="Group 19"/>
          <p:cNvGrpSpPr/>
          <p:nvPr/>
        </p:nvGrpSpPr>
        <p:grpSpPr>
          <a:xfrm>
            <a:off x="246924" y="1305178"/>
            <a:ext cx="657100" cy="599677"/>
            <a:chOff x="2454821" y="178981"/>
            <a:chExt cx="1592756" cy="1592756"/>
          </a:xfrm>
          <a:solidFill>
            <a:srgbClr val="5B9BD5">
              <a:lumMod val="50000"/>
            </a:srgbClr>
          </a:solidFill>
        </p:grpSpPr>
        <p:sp>
          <p:nvSpPr>
            <p:cNvPr id="21" name=" 3"/>
            <p:cNvSpPr/>
            <p:nvPr/>
          </p:nvSpPr>
          <p:spPr>
            <a:xfrm rot="20700000">
              <a:off x="2454821" y="178981"/>
              <a:ext cx="1592756" cy="1592756"/>
            </a:xfrm>
            <a:prstGeom prst="gear6">
              <a:avLst/>
            </a:prstGeom>
            <a:solidFill>
              <a:srgbClr val="FF6600"/>
            </a:solidFill>
            <a:ln w="12700" cap="flat" cmpd="sng" algn="ctr">
              <a:solidFill>
                <a:srgbClr val="ED7D31">
                  <a:lumMod val="50000"/>
                </a:srgbClr>
              </a:solidFill>
              <a:prstDash val="solid"/>
              <a:miter lim="800000"/>
            </a:ln>
            <a:effectLst/>
          </p:spPr>
        </p:sp>
        <p:sp>
          <p:nvSpPr>
            <p:cNvPr id="22" name=" 4"/>
            <p:cNvSpPr/>
            <p:nvPr/>
          </p:nvSpPr>
          <p:spPr>
            <a:xfrm>
              <a:off x="2804161" y="528320"/>
              <a:ext cx="894079" cy="894078"/>
            </a:xfrm>
            <a:prstGeom prst="rect">
              <a:avLst/>
            </a:prstGeom>
            <a:noFill/>
            <a:ln>
              <a:noFill/>
            </a:ln>
            <a:effectLst/>
          </p:spPr>
          <p:txBody>
            <a:bodyPr spcFirstLastPara="0" vert="horz" wrap="square" lIns="60960" tIns="60960" rIns="60960" bIns="60960" numCol="1" spcCol="1270" anchor="ctr" anchorCtr="0">
              <a:noAutofit/>
            </a:bodyPr>
            <a:lstStyle/>
            <a:p>
              <a:pPr marL="0" marR="0" lvl="0" indent="0" algn="ctr" defTabSz="2133600" eaLnBrk="1" fontAlgn="auto" latinLnBrk="0" hangingPunct="1">
                <a:lnSpc>
                  <a:spcPct val="90000"/>
                </a:lnSpc>
                <a:spcBef>
                  <a:spcPct val="0"/>
                </a:spcBef>
                <a:spcAft>
                  <a:spcPct val="35000"/>
                </a:spcAft>
                <a:buClrTx/>
                <a:buSzTx/>
                <a:buFontTx/>
                <a:buNone/>
                <a:tabLst/>
                <a:defRPr/>
              </a:pPr>
              <a:r>
                <a:rPr kumimoji="0" lang="en-US" sz="2400" b="1" i="0" u="none" strike="noStrike" kern="1200" cap="none" spc="0" normalizeH="0" baseline="0" noProof="0" dirty="0" smtClean="0">
                  <a:ln>
                    <a:noFill/>
                  </a:ln>
                  <a:solidFill>
                    <a:sysClr val="window" lastClr="FFFFFF"/>
                  </a:solidFill>
                  <a:effectLst/>
                  <a:uLnTx/>
                  <a:uFillTx/>
                  <a:latin typeface="Calibri"/>
                  <a:ea typeface="+mn-ea"/>
                  <a:cs typeface="+mn-cs"/>
                </a:rPr>
                <a:t>1</a:t>
              </a:r>
              <a:endParaRPr kumimoji="0" lang="en-US" sz="2400" b="1" i="0" u="none" strike="noStrike" kern="1200" cap="none" spc="0" normalizeH="0" baseline="0" noProof="0" dirty="0">
                <a:ln>
                  <a:noFill/>
                </a:ln>
                <a:solidFill>
                  <a:sysClr val="window" lastClr="FFFFFF"/>
                </a:solidFill>
                <a:effectLst/>
                <a:uLnTx/>
                <a:uFillTx/>
                <a:latin typeface="Calibri"/>
                <a:ea typeface="+mn-ea"/>
                <a:cs typeface="+mn-cs"/>
              </a:endParaRPr>
            </a:p>
          </p:txBody>
        </p:sp>
      </p:grpSp>
      <p:grpSp>
        <p:nvGrpSpPr>
          <p:cNvPr id="23" name="Group 22"/>
          <p:cNvGrpSpPr/>
          <p:nvPr/>
        </p:nvGrpSpPr>
        <p:grpSpPr>
          <a:xfrm>
            <a:off x="249631" y="2299915"/>
            <a:ext cx="651687" cy="642845"/>
            <a:chOff x="3126533" y="1605782"/>
            <a:chExt cx="1962622" cy="1962622"/>
          </a:xfrm>
        </p:grpSpPr>
        <p:sp>
          <p:nvSpPr>
            <p:cNvPr id="24" name=" 3"/>
            <p:cNvSpPr/>
            <p:nvPr/>
          </p:nvSpPr>
          <p:spPr>
            <a:xfrm>
              <a:off x="3126533" y="1605782"/>
              <a:ext cx="1962622" cy="1962622"/>
            </a:xfrm>
            <a:prstGeom prst="gear9">
              <a:avLst/>
            </a:prstGeom>
            <a:solidFill>
              <a:srgbClr val="FF6600"/>
            </a:solidFill>
            <a:ln w="12700" cap="flat" cmpd="sng" algn="ctr">
              <a:solidFill>
                <a:srgbClr val="ED7D31">
                  <a:lumMod val="50000"/>
                </a:srgbClr>
              </a:solidFill>
              <a:prstDash val="solid"/>
              <a:miter lim="800000"/>
            </a:ln>
            <a:effectLst/>
          </p:spPr>
        </p:sp>
        <p:sp>
          <p:nvSpPr>
            <p:cNvPr id="25" name=" 4"/>
            <p:cNvSpPr/>
            <p:nvPr/>
          </p:nvSpPr>
          <p:spPr>
            <a:xfrm>
              <a:off x="3521104" y="2082680"/>
              <a:ext cx="1173477" cy="1008826"/>
            </a:xfrm>
            <a:prstGeom prst="rect">
              <a:avLst/>
            </a:prstGeom>
            <a:noFill/>
            <a:ln>
              <a:noFill/>
            </a:ln>
            <a:effectLst/>
          </p:spPr>
          <p:txBody>
            <a:bodyPr spcFirstLastPara="0" vert="horz" wrap="square" lIns="31750" tIns="31750" rIns="31750" bIns="31750" numCol="1" spcCol="1270" anchor="ctr" anchorCtr="0">
              <a:noAutofit/>
            </a:bodyPr>
            <a:lstStyle/>
            <a:p>
              <a:pPr marL="0" marR="0" lvl="0" indent="0" algn="ctr" defTabSz="1111250" eaLnBrk="1" fontAlgn="auto" latinLnBrk="0" hangingPunct="1">
                <a:lnSpc>
                  <a:spcPct val="90000"/>
                </a:lnSpc>
                <a:spcBef>
                  <a:spcPct val="0"/>
                </a:spcBef>
                <a:spcAft>
                  <a:spcPct val="35000"/>
                </a:spcAft>
                <a:buClrTx/>
                <a:buSzTx/>
                <a:buFontTx/>
                <a:buNone/>
                <a:tabLst/>
                <a:defRPr/>
              </a:pPr>
              <a:r>
                <a:rPr kumimoji="0" lang="en-US" sz="2400" b="1" i="0" u="none" strike="noStrike" kern="0" cap="none" spc="0" normalizeH="0" baseline="0" noProof="0" dirty="0" smtClean="0">
                  <a:ln>
                    <a:noFill/>
                  </a:ln>
                  <a:solidFill>
                    <a:sysClr val="window" lastClr="FFFFFF"/>
                  </a:solidFill>
                  <a:effectLst/>
                  <a:uLnTx/>
                  <a:uFillTx/>
                  <a:latin typeface="Calibri"/>
                  <a:ea typeface="+mn-ea"/>
                  <a:cs typeface="+mn-cs"/>
                </a:rPr>
                <a:t>2</a:t>
              </a:r>
              <a:endParaRPr kumimoji="0" lang="en-US" sz="2400" b="1" i="0" u="none" strike="noStrike" kern="1200" cap="none" spc="0" normalizeH="0" baseline="0" noProof="0" dirty="0">
                <a:ln>
                  <a:noFill/>
                </a:ln>
                <a:solidFill>
                  <a:sysClr val="window" lastClr="FFFFFF"/>
                </a:solidFill>
                <a:effectLst/>
                <a:uLnTx/>
                <a:uFillTx/>
                <a:latin typeface="Calibri"/>
                <a:ea typeface="+mn-ea"/>
                <a:cs typeface="+mn-cs"/>
              </a:endParaRPr>
            </a:p>
          </p:txBody>
        </p:sp>
      </p:grpSp>
      <p:grpSp>
        <p:nvGrpSpPr>
          <p:cNvPr id="26" name="Group 25"/>
          <p:cNvGrpSpPr/>
          <p:nvPr/>
        </p:nvGrpSpPr>
        <p:grpSpPr>
          <a:xfrm>
            <a:off x="229917" y="3624289"/>
            <a:ext cx="691114" cy="680482"/>
            <a:chOff x="2454821" y="178981"/>
            <a:chExt cx="1592756" cy="1592756"/>
          </a:xfrm>
        </p:grpSpPr>
        <p:sp>
          <p:nvSpPr>
            <p:cNvPr id="27" name=" 3"/>
            <p:cNvSpPr/>
            <p:nvPr/>
          </p:nvSpPr>
          <p:spPr>
            <a:xfrm rot="20700000">
              <a:off x="2454821" y="178981"/>
              <a:ext cx="1592756" cy="1592756"/>
            </a:xfrm>
            <a:prstGeom prst="gear6">
              <a:avLst/>
            </a:prstGeom>
            <a:solidFill>
              <a:srgbClr val="FF6600"/>
            </a:solidFill>
            <a:ln w="12700" cap="flat" cmpd="sng" algn="ctr">
              <a:solidFill>
                <a:srgbClr val="ED7D31">
                  <a:lumMod val="50000"/>
                </a:srgbClr>
              </a:solidFill>
              <a:prstDash val="solid"/>
              <a:miter lim="800000"/>
            </a:ln>
            <a:effectLst/>
          </p:spPr>
        </p:sp>
        <p:sp>
          <p:nvSpPr>
            <p:cNvPr id="28" name=" 4"/>
            <p:cNvSpPr/>
            <p:nvPr/>
          </p:nvSpPr>
          <p:spPr>
            <a:xfrm>
              <a:off x="2730205" y="502861"/>
              <a:ext cx="1041991" cy="944999"/>
            </a:xfrm>
            <a:prstGeom prst="rect">
              <a:avLst/>
            </a:prstGeom>
            <a:noFill/>
            <a:ln>
              <a:noFill/>
            </a:ln>
            <a:effectLst/>
          </p:spPr>
          <p:txBody>
            <a:bodyPr spcFirstLastPara="0" vert="horz" wrap="square" lIns="60960" tIns="60960" rIns="60960" bIns="60960" numCol="1" spcCol="1270" anchor="ctr" anchorCtr="0">
              <a:noAutofit/>
            </a:bodyPr>
            <a:lstStyle/>
            <a:p>
              <a:pPr marL="0" marR="0" lvl="0" indent="0" algn="ctr" defTabSz="2133600" eaLnBrk="1" fontAlgn="auto" latinLnBrk="0" hangingPunct="1">
                <a:lnSpc>
                  <a:spcPct val="90000"/>
                </a:lnSpc>
                <a:spcBef>
                  <a:spcPct val="0"/>
                </a:spcBef>
                <a:spcAft>
                  <a:spcPct val="35000"/>
                </a:spcAft>
                <a:buClrTx/>
                <a:buSzTx/>
                <a:buFontTx/>
                <a:buNone/>
                <a:tabLst/>
                <a:defRPr/>
              </a:pPr>
              <a:r>
                <a:rPr kumimoji="0" lang="en-US" sz="2400" b="1" i="0" u="none" strike="noStrike" kern="1200" cap="none" spc="0" normalizeH="0" baseline="0" noProof="0" dirty="0" smtClean="0">
                  <a:ln>
                    <a:noFill/>
                  </a:ln>
                  <a:solidFill>
                    <a:sysClr val="window" lastClr="FFFFFF"/>
                  </a:solidFill>
                  <a:effectLst/>
                  <a:uLnTx/>
                  <a:uFillTx/>
                  <a:latin typeface="Calibri"/>
                  <a:ea typeface="+mn-ea"/>
                  <a:cs typeface="+mn-cs"/>
                </a:rPr>
                <a:t>3</a:t>
              </a:r>
              <a:endParaRPr kumimoji="0" lang="en-US" sz="2400" b="1" i="0" u="none" strike="noStrike" kern="1200" cap="none" spc="0" normalizeH="0" baseline="0" noProof="0" dirty="0">
                <a:ln>
                  <a:noFill/>
                </a:ln>
                <a:solidFill>
                  <a:sysClr val="window" lastClr="FFFFFF"/>
                </a:solidFill>
                <a:effectLst/>
                <a:uLnTx/>
                <a:uFillTx/>
                <a:latin typeface="Calibri"/>
                <a:ea typeface="+mn-ea"/>
                <a:cs typeface="+mn-cs"/>
              </a:endParaRPr>
            </a:p>
          </p:txBody>
        </p:sp>
      </p:grpSp>
      <p:grpSp>
        <p:nvGrpSpPr>
          <p:cNvPr id="29" name="Group 35"/>
          <p:cNvGrpSpPr/>
          <p:nvPr/>
        </p:nvGrpSpPr>
        <p:grpSpPr>
          <a:xfrm>
            <a:off x="249619" y="4383120"/>
            <a:ext cx="651710" cy="616686"/>
            <a:chOff x="3126533" y="1605782"/>
            <a:chExt cx="1962622" cy="1962622"/>
          </a:xfrm>
        </p:grpSpPr>
        <p:sp>
          <p:nvSpPr>
            <p:cNvPr id="30" name=" 3"/>
            <p:cNvSpPr/>
            <p:nvPr/>
          </p:nvSpPr>
          <p:spPr>
            <a:xfrm>
              <a:off x="3126533" y="1605782"/>
              <a:ext cx="1962622" cy="1962622"/>
            </a:xfrm>
            <a:prstGeom prst="gear9">
              <a:avLst/>
            </a:prstGeom>
            <a:solidFill>
              <a:srgbClr val="FF6600"/>
            </a:solidFill>
            <a:ln w="12700" cap="flat" cmpd="sng" algn="ctr">
              <a:solidFill>
                <a:srgbClr val="ED7D31">
                  <a:lumMod val="50000"/>
                </a:srgbClr>
              </a:solidFill>
              <a:prstDash val="solid"/>
              <a:miter lim="800000"/>
            </a:ln>
            <a:effectLst/>
          </p:spPr>
        </p:sp>
        <p:sp>
          <p:nvSpPr>
            <p:cNvPr id="31" name=" 4"/>
            <p:cNvSpPr/>
            <p:nvPr/>
          </p:nvSpPr>
          <p:spPr>
            <a:xfrm>
              <a:off x="3463890" y="2082681"/>
              <a:ext cx="1287908" cy="1008827"/>
            </a:xfrm>
            <a:prstGeom prst="rect">
              <a:avLst/>
            </a:prstGeom>
            <a:noFill/>
            <a:ln>
              <a:noFill/>
            </a:ln>
            <a:effectLst/>
          </p:spPr>
          <p:txBody>
            <a:bodyPr spcFirstLastPara="0" vert="horz" wrap="square" lIns="31750" tIns="31750" rIns="31750" bIns="31750" numCol="1" spcCol="1270" anchor="ctr" anchorCtr="0">
              <a:noAutofit/>
            </a:bodyPr>
            <a:lstStyle/>
            <a:p>
              <a:pPr marL="0" marR="0" lvl="0" indent="0" algn="ctr" defTabSz="1111250" eaLnBrk="1" fontAlgn="auto" latinLnBrk="0" hangingPunct="1">
                <a:lnSpc>
                  <a:spcPct val="90000"/>
                </a:lnSpc>
                <a:spcBef>
                  <a:spcPct val="0"/>
                </a:spcBef>
                <a:spcAft>
                  <a:spcPct val="35000"/>
                </a:spcAft>
                <a:buClrTx/>
                <a:buSzTx/>
                <a:buFontTx/>
                <a:buNone/>
                <a:tabLst/>
                <a:defRPr/>
              </a:pPr>
              <a:r>
                <a:rPr kumimoji="0" lang="en-US" sz="2400" b="1" i="0" u="none" strike="noStrike" kern="1200" cap="none" spc="0" normalizeH="0" baseline="0" noProof="0" dirty="0" smtClean="0">
                  <a:ln>
                    <a:noFill/>
                  </a:ln>
                  <a:solidFill>
                    <a:sysClr val="window" lastClr="FFFFFF"/>
                  </a:solidFill>
                  <a:effectLst/>
                  <a:uLnTx/>
                  <a:uFillTx/>
                  <a:latin typeface="Calibri"/>
                  <a:ea typeface="+mn-ea"/>
                  <a:cs typeface="+mn-cs"/>
                </a:rPr>
                <a:t>4</a:t>
              </a:r>
              <a:endParaRPr kumimoji="0" lang="en-US" sz="2400" b="1" i="0" u="none" strike="noStrike" kern="1200" cap="none" spc="0" normalizeH="0" baseline="0" noProof="0" dirty="0">
                <a:ln>
                  <a:noFill/>
                </a:ln>
                <a:solidFill>
                  <a:sysClr val="window" lastClr="FFFFFF"/>
                </a:solidFill>
                <a:effectLst/>
                <a:uLnTx/>
                <a:uFillTx/>
                <a:latin typeface="Calibri"/>
                <a:ea typeface="+mn-ea"/>
                <a:cs typeface="+mn-cs"/>
              </a:endParaRPr>
            </a:p>
          </p:txBody>
        </p:sp>
      </p:grpSp>
      <p:sp>
        <p:nvSpPr>
          <p:cNvPr id="32" name="TextBox 31"/>
          <p:cNvSpPr txBox="1"/>
          <p:nvPr/>
        </p:nvSpPr>
        <p:spPr>
          <a:xfrm rot="16200000">
            <a:off x="8147413" y="5181600"/>
            <a:ext cx="1731564" cy="261610"/>
          </a:xfrm>
          <a:prstGeom prst="rect">
            <a:avLst/>
          </a:prstGeom>
          <a:noFill/>
        </p:spPr>
        <p:txBody>
          <a:bodyPr wrap="none" rtlCol="0">
            <a:spAutoFit/>
          </a:bodyPr>
          <a:lstStyle/>
          <a:p>
            <a:r>
              <a:rPr lang="en-US" sz="1100" b="1" dirty="0" smtClean="0">
                <a:solidFill>
                  <a:schemeClr val="accent2"/>
                </a:solidFill>
                <a:latin typeface="Calibri" pitchFamily="34" charset="0"/>
                <a:cs typeface="Calibri" pitchFamily="34" charset="0"/>
              </a:rPr>
              <a:t>Greg Hottell – March 2017</a:t>
            </a:r>
            <a:endParaRPr lang="en-US" sz="1100" b="1" dirty="0">
              <a:solidFill>
                <a:schemeClr val="accent2"/>
              </a:solidFill>
              <a:latin typeface="Calibri" pitchFamily="34" charset="0"/>
              <a:cs typeface="Calibri" pitchFamily="34" charset="0"/>
            </a:endParaRPr>
          </a:p>
        </p:txBody>
      </p:sp>
    </p:spTree>
    <p:extLst>
      <p:ext uri="{BB962C8B-B14F-4D97-AF65-F5344CB8AC3E}">
        <p14:creationId xmlns:p14="http://schemas.microsoft.com/office/powerpoint/2010/main" xmlns="" val="432545886"/>
      </p:ext>
    </p:extLst>
  </p:cSld>
  <p:clrMapOvr>
    <a:masterClrMapping/>
  </p:clrMapOvr>
</p:sld>
</file>

<file path=ppt/theme/theme1.xml><?xml version="1.0" encoding="utf-8"?>
<a:theme xmlns:a="http://schemas.openxmlformats.org/drawingml/2006/main" name="ispe-power-point-template (1)">
  <a:themeElements>
    <a:clrScheme name="ISPE">
      <a:dk1>
        <a:sysClr val="windowText" lastClr="000000"/>
      </a:dk1>
      <a:lt1>
        <a:sysClr val="window" lastClr="FFFFFF"/>
      </a:lt1>
      <a:dk2>
        <a:srgbClr val="59595B"/>
      </a:dk2>
      <a:lt2>
        <a:srgbClr val="D8D8D8"/>
      </a:lt2>
      <a:accent1>
        <a:srgbClr val="00549F"/>
      </a:accent1>
      <a:accent2>
        <a:srgbClr val="00B9E4"/>
      </a:accent2>
      <a:accent3>
        <a:srgbClr val="B6BF00"/>
      </a:accent3>
      <a:accent4>
        <a:srgbClr val="80379B"/>
      </a:accent4>
      <a:accent5>
        <a:srgbClr val="CD202C"/>
      </a:accent5>
      <a:accent6>
        <a:srgbClr val="F2AF00"/>
      </a:accent6>
      <a:hlink>
        <a:srgbClr val="464646"/>
      </a:hlink>
      <a:folHlink>
        <a:srgbClr val="464646"/>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ISPE_template_16x9.potx" id="{B6B90781-42E1-4CCE-918B-18E54AB2B747}" vid="{2FA9E34A-9B39-4A22-94BA-D50E6F19186F}"/>
    </a:ext>
  </a:extLst>
</a:theme>
</file>

<file path=ppt/theme/theme2.xml><?xml version="1.0" encoding="utf-8"?>
<a:theme xmlns:a="http://schemas.openxmlformats.org/drawingml/2006/main" name="ISPE section">
  <a:themeElements>
    <a:clrScheme name="ISPE">
      <a:dk1>
        <a:sysClr val="windowText" lastClr="000000"/>
      </a:dk1>
      <a:lt1>
        <a:sysClr val="window" lastClr="FFFFFF"/>
      </a:lt1>
      <a:dk2>
        <a:srgbClr val="464646"/>
      </a:dk2>
      <a:lt2>
        <a:srgbClr val="D8D8D8"/>
      </a:lt2>
      <a:accent1>
        <a:srgbClr val="00549F"/>
      </a:accent1>
      <a:accent2>
        <a:srgbClr val="00B9E4"/>
      </a:accent2>
      <a:accent3>
        <a:srgbClr val="B6BF00"/>
      </a:accent3>
      <a:accent4>
        <a:srgbClr val="80379B"/>
      </a:accent4>
      <a:accent5>
        <a:srgbClr val="CD202C"/>
      </a:accent5>
      <a:accent6>
        <a:srgbClr val="F2AF00"/>
      </a:accent6>
      <a:hlink>
        <a:srgbClr val="464646"/>
      </a:hlink>
      <a:folHlink>
        <a:srgbClr val="464646"/>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ISPE_template_16x9.potx" id="{B6B90781-42E1-4CCE-918B-18E54AB2B747}" vid="{B196676E-C01E-43AF-A3BE-A040EBEB3FFA}"/>
    </a:ext>
  </a:extLst>
</a:theme>
</file>

<file path=ppt/theme/theme3.xml><?xml version="1.0" encoding="utf-8"?>
<a:theme xmlns:a="http://schemas.openxmlformats.org/drawingml/2006/main" name="ISPE content">
  <a:themeElements>
    <a:clrScheme name="ISPE">
      <a:dk1>
        <a:sysClr val="windowText" lastClr="000000"/>
      </a:dk1>
      <a:lt1>
        <a:sysClr val="window" lastClr="FFFFFF"/>
      </a:lt1>
      <a:dk2>
        <a:srgbClr val="59595B"/>
      </a:dk2>
      <a:lt2>
        <a:srgbClr val="D8D8D8"/>
      </a:lt2>
      <a:accent1>
        <a:srgbClr val="00549F"/>
      </a:accent1>
      <a:accent2>
        <a:srgbClr val="00B9E4"/>
      </a:accent2>
      <a:accent3>
        <a:srgbClr val="B6BF00"/>
      </a:accent3>
      <a:accent4>
        <a:srgbClr val="80379B"/>
      </a:accent4>
      <a:accent5>
        <a:srgbClr val="CD202C"/>
      </a:accent5>
      <a:accent6>
        <a:srgbClr val="F2AF00"/>
      </a:accent6>
      <a:hlink>
        <a:srgbClr val="464646"/>
      </a:hlink>
      <a:folHlink>
        <a:srgbClr val="464646"/>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ISPE_template_16x9.potx" id="{B6B90781-42E1-4CCE-918B-18E54AB2B747}" vid="{23B8E42B-494B-421B-8BD1-8185E8198E6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ispe-power-point-template (1)</Template>
  <TotalTime>421</TotalTime>
  <Words>2313</Words>
  <Application>Microsoft Office PowerPoint</Application>
  <PresentationFormat>On-screen Show (4:3)</PresentationFormat>
  <Paragraphs>303</Paragraphs>
  <Slides>28</Slides>
  <Notes>0</Notes>
  <HiddenSlides>0</HiddenSlides>
  <MMClips>0</MMClips>
  <ScaleCrop>false</ScaleCrop>
  <HeadingPairs>
    <vt:vector size="4" baseType="variant">
      <vt:variant>
        <vt:lpstr>Theme</vt:lpstr>
      </vt:variant>
      <vt:variant>
        <vt:i4>3</vt:i4>
      </vt:variant>
      <vt:variant>
        <vt:lpstr>Slide Titles</vt:lpstr>
      </vt:variant>
      <vt:variant>
        <vt:i4>28</vt:i4>
      </vt:variant>
    </vt:vector>
  </HeadingPairs>
  <TitlesOfParts>
    <vt:vector size="31" baseType="lpstr">
      <vt:lpstr>ispe-power-point-template (1)</vt:lpstr>
      <vt:lpstr>ISPE section</vt:lpstr>
      <vt:lpstr>ISPE content</vt:lpstr>
      <vt:lpstr>Delivering Superior Service to Clinical Sites and Patients</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vector>
  </TitlesOfParts>
  <Company>FirstPoint,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Claudia Carroll</dc:creator>
  <cp:lastModifiedBy>Greg Hottell</cp:lastModifiedBy>
  <cp:revision>38</cp:revision>
  <dcterms:created xsi:type="dcterms:W3CDTF">2017-01-20T19:50:04Z</dcterms:created>
  <dcterms:modified xsi:type="dcterms:W3CDTF">2017-03-03T18:28:30Z</dcterms:modified>
</cp:coreProperties>
</file>