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wrap="none" lIns="90000" tIns="45000" rIns="90000" bIns="4500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compatLnSpc="0"/>
          <a:lstStyle/>
          <a:p>
            <a:pPr marL="0" marR="0" lvl="0" indent="0" algn="r" rtl="0" hangingPunct="0">
              <a:lnSpc>
                <a:spcPct val="100000"/>
              </a:lnSpc>
              <a:spcBef>
                <a:spcPts val="0"/>
              </a:spcBef>
              <a:spcAft>
                <a:spcPts val="0"/>
              </a:spcAft>
              <a:buNone/>
              <a:tabLst/>
              <a:defRPr sz="1400"/>
            </a:pPr>
            <a:fld id="{7A5B906D-1006-4D92-860E-7FF740110F5C}" type="slidenum">
              <a:t>‹#›</a:t>
            </a:fld>
            <a:endParaRPr lang="en-US" sz="1400" b="0" i="0" u="none" strike="noStrike" kern="1200">
              <a:ln>
                <a:noFill/>
              </a:ln>
              <a:latin typeface="Arial" pitchFamily="18"/>
              <a:ea typeface="SimSun" pitchFamily="2"/>
              <a:cs typeface="Lucida Sans" pitchFamily="2"/>
            </a:endParaRPr>
          </a:p>
        </p:txBody>
      </p:sp>
    </p:spTree>
    <p:extLst>
      <p:ext uri="{BB962C8B-B14F-4D97-AF65-F5344CB8AC3E}">
        <p14:creationId xmlns:p14="http://schemas.microsoft.com/office/powerpoint/2010/main" val="305011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lstStyle>
            <a:lvl1pPr lvl="0" algn="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lstStyle>
            <a:lvl1pPr lvl="0" algn="r" rtl="0" hangingPunct="0">
              <a:buNone/>
              <a:tabLst/>
              <a:defRPr lang="en-US" sz="1400" kern="1200">
                <a:latin typeface="Times New Roman" pitchFamily="18"/>
                <a:ea typeface="Arial Unicode MS" pitchFamily="2"/>
                <a:cs typeface="Tahoma" pitchFamily="2"/>
              </a:defRPr>
            </a:lvl1pPr>
          </a:lstStyle>
          <a:p>
            <a:pPr lvl="0"/>
            <a:fld id="{F2CE8339-D9CB-45C2-930A-232238F313B7}" type="slidenum">
              <a:t>‹#›</a:t>
            </a:fld>
            <a:endParaRPr lang="en-US"/>
          </a:p>
        </p:txBody>
      </p:sp>
    </p:spTree>
    <p:extLst>
      <p:ext uri="{BB962C8B-B14F-4D97-AF65-F5344CB8AC3E}">
        <p14:creationId xmlns:p14="http://schemas.microsoft.com/office/powerpoint/2010/main" val="263055686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SimSun"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43592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rgbClr val="4F81BD"/>
          </a:solidFill>
          <a:ln w="25560">
            <a:solidFill>
              <a:srgbClr val="385D8A"/>
            </a:solidFill>
            <a:prstDash val="solid"/>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799" y="2130480"/>
            <a:ext cx="7772400" cy="1469880"/>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599" y="3886200"/>
            <a:ext cx="6400799" cy="1752479"/>
          </a:xfrm>
        </p:spPr>
        <p:txBody>
          <a:bodyPr anchorCtr="1"/>
          <a:lstStyle>
            <a:lvl1pPr marL="0" indent="0" algn="ctr">
              <a:buNone/>
              <a:defRPr>
                <a:ln>
                  <a:noFill/>
                </a:ln>
                <a:solidFill>
                  <a:srgbClr val="898989"/>
                </a:solidFill>
                <a:latin typeface="Calibri" pitchFamily="18"/>
                <a:ea typeface="SimSun" pitchFamily="2"/>
                <a:cs typeface="Lucida Sans" pitchFamily="2"/>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6F24AAB4-5E97-4387-93BA-0DB569F29E6D}" type="datetime1">
              <a:rPr lang="en-GB"/>
              <a:pPr lvl="0"/>
              <a:t>2016/2/2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9877FEE2-0AC4-4E81-BE97-C94F91A48121}" type="slidenum">
              <a:t>‹#›</a:t>
            </a:fld>
            <a:endParaRPr lang="en-GB"/>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hangingPunct="0">
              <a:spcBef>
                <a:spcPts val="0"/>
              </a:spcBef>
              <a:spcAft>
                <a:spcPts val="1417"/>
              </a:spcAft>
              <a:defRPr>
                <a:ln>
                  <a:noFill/>
                </a:ln>
                <a:latin typeface="Arial" pitchFamily="18"/>
                <a:ea typeface="SimSun" pitchFamily="2"/>
              </a:defRPr>
            </a:lvl1pPr>
          </a:lstStyle>
          <a:p>
            <a:endParaRPr lang="en-US"/>
          </a:p>
        </p:txBody>
      </p:sp>
    </p:spTree>
    <p:extLst>
      <p:ext uri="{BB962C8B-B14F-4D97-AF65-F5344CB8AC3E}">
        <p14:creationId xmlns:p14="http://schemas.microsoft.com/office/powerpoint/2010/main" val="42324918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8F1DB3E-CA71-4201-9866-DDBF3E45AACC}" type="datetime1">
              <a:rPr lang="en-GB"/>
              <a:pPr lvl="0"/>
              <a:t>2016/2/2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8ED4ACD-8F97-41C4-B6B5-18D89C75C4B8}" type="slidenum">
              <a:t>‹#›</a:t>
            </a:fld>
            <a:endParaRPr lang="en-GB"/>
          </a:p>
        </p:txBody>
      </p:sp>
    </p:spTree>
    <p:extLst>
      <p:ext uri="{BB962C8B-B14F-4D97-AF65-F5344CB8AC3E}">
        <p14:creationId xmlns:p14="http://schemas.microsoft.com/office/powerpoint/2010/main" val="1672829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80"/>
            <a:ext cx="2057400" cy="5851440"/>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80"/>
            <a:ext cx="6019919" cy="58514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DF0B44BB-D9E2-4951-9B19-407551F0904C}" type="datetime1">
              <a:rPr lang="en-GB"/>
              <a:pPr lvl="0"/>
              <a:t>2016/2/2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7CC8BF3F-DC7D-4A9B-AA6D-0CA4B1AF5D5A}" type="slidenum">
              <a:t>‹#›</a:t>
            </a:fld>
            <a:endParaRPr lang="en-GB"/>
          </a:p>
        </p:txBody>
      </p:sp>
    </p:spTree>
    <p:extLst>
      <p:ext uri="{BB962C8B-B14F-4D97-AF65-F5344CB8AC3E}">
        <p14:creationId xmlns:p14="http://schemas.microsoft.com/office/powerpoint/2010/main" val="2025400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type="title" idx="4294967295"/>
          </p:nvPr>
        </p:nvSpPr>
        <p:spPr>
          <a:xfrm>
            <a:off x="457200" y="1600200"/>
            <a:ext cx="8229600" cy="4525920"/>
          </a:xfrm>
        </p:spPr>
        <p:txBody>
          <a:bodyPr anchor="t" anchorCtr="0"/>
          <a:lstStyle>
            <a:lvl1pPr marL="343080" indent="-343080" algn="l">
              <a:spcBef>
                <a:spcPts val="799"/>
              </a:spcBef>
              <a:buSzPct val="100000"/>
              <a:buFont typeface="Arial" pitchFamily="34"/>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Date Placeholder 3"/>
          <p:cNvSpPr txBox="1">
            <a:spLocks noGrp="1"/>
          </p:cNvSpPr>
          <p:nvPr>
            <p:ph type="dt" sz="half" idx="7"/>
          </p:nvPr>
        </p:nvSpPr>
        <p:spPr/>
        <p:txBody>
          <a:bodyPr/>
          <a:lstStyle>
            <a:lvl1pPr>
              <a:defRPr/>
            </a:lvl1pPr>
          </a:lstStyle>
          <a:p>
            <a:pPr lvl="0"/>
            <a:fld id="{3D2D18CE-3AD3-4B5D-984B-964A7E44649E}" type="datetime1">
              <a:rPr lang="en-GB"/>
              <a:pPr lvl="0"/>
              <a:t>2016/2/2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EC2025D-DCFD-4BFB-9BF0-429B7CCE7C07}" type="slidenum">
              <a:t>‹#›</a:t>
            </a:fld>
            <a:endParaRPr lang="en-GB"/>
          </a:p>
        </p:txBody>
      </p:sp>
    </p:spTree>
    <p:extLst>
      <p:ext uri="{BB962C8B-B14F-4D97-AF65-F5344CB8AC3E}">
        <p14:creationId xmlns:p14="http://schemas.microsoft.com/office/powerpoint/2010/main" val="4073632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159" y="4406759"/>
            <a:ext cx="7772400" cy="1362240"/>
          </a:xfrm>
        </p:spPr>
        <p:txBody>
          <a:bodyPr anchor="t" anchorCtr="0"/>
          <a:lstStyle>
            <a:lvl1pPr algn="l">
              <a:defRPr sz="4000" b="1"/>
            </a:lvl1pPr>
          </a:lstStyle>
          <a:p>
            <a:pPr lvl="0"/>
            <a:r>
              <a:rPr lang="en-US"/>
              <a:t>Click to edit Master title style</a:t>
            </a:r>
          </a:p>
        </p:txBody>
      </p:sp>
      <p:sp>
        <p:nvSpPr>
          <p:cNvPr id="3" name="Text Placeholder 2"/>
          <p:cNvSpPr txBox="1">
            <a:spLocks noGrp="1"/>
          </p:cNvSpPr>
          <p:nvPr>
            <p:ph type="body" idx="1"/>
          </p:nvPr>
        </p:nvSpPr>
        <p:spPr>
          <a:xfrm>
            <a:off x="722159" y="2906640"/>
            <a:ext cx="7772400" cy="1500119"/>
          </a:xfrm>
        </p:spPr>
        <p:txBody>
          <a:bodyPr anchor="b"/>
          <a:lstStyle>
            <a:lvl1pPr marL="0" indent="0">
              <a:spcBef>
                <a:spcPts val="499"/>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CF303E32-5EF1-4761-A7EF-608D07209995}" type="datetime1">
              <a:rPr lang="en-GB"/>
              <a:pPr lvl="0"/>
              <a:t>2016/2/2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9E81332-3627-49F0-974A-8713C62DED3B}" type="slidenum">
              <a:t>‹#›</a:t>
            </a:fld>
            <a:endParaRPr lang="en-GB"/>
          </a:p>
        </p:txBody>
      </p:sp>
    </p:spTree>
    <p:extLst>
      <p:ext uri="{BB962C8B-B14F-4D97-AF65-F5344CB8AC3E}">
        <p14:creationId xmlns:p14="http://schemas.microsoft.com/office/powerpoint/2010/main" val="35023332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type="title" idx="4294967295"/>
          </p:nvPr>
        </p:nvSpPr>
        <p:spPr>
          <a:xfrm>
            <a:off x="457200" y="1600200"/>
            <a:ext cx="4038479" cy="4525920"/>
          </a:xfrm>
        </p:spPr>
        <p:txBody>
          <a:bodyPr anchor="t" anchorCtr="0"/>
          <a:lstStyle>
            <a:lvl1pPr marL="343080" indent="-343080" algn="l">
              <a:spcBef>
                <a:spcPts val="700"/>
              </a:spcBef>
              <a:buSzPct val="100000"/>
              <a:buFont typeface="Arial" pitchFamily="34"/>
              <a:buChar char="•"/>
              <a:defRPr sz="28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Content Placeholder 3"/>
          <p:cNvSpPr txBox="1">
            <a:spLocks noGrp="1"/>
          </p:cNvSpPr>
          <p:nvPr>
            <p:ph type="title" idx="4294967295"/>
          </p:nvPr>
        </p:nvSpPr>
        <p:spPr>
          <a:xfrm>
            <a:off x="4648320" y="1600200"/>
            <a:ext cx="4038479" cy="4525920"/>
          </a:xfrm>
        </p:spPr>
        <p:txBody>
          <a:bodyPr anchor="t" anchorCtr="0"/>
          <a:lstStyle>
            <a:lvl1pPr marL="343080" indent="-343080" algn="l">
              <a:spcBef>
                <a:spcPts val="700"/>
              </a:spcBef>
              <a:buSzPct val="100000"/>
              <a:buFont typeface="Arial" pitchFamily="34"/>
              <a:buChar char="•"/>
              <a:defRPr sz="28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Date Placeholder 4"/>
          <p:cNvSpPr txBox="1">
            <a:spLocks noGrp="1"/>
          </p:cNvSpPr>
          <p:nvPr>
            <p:ph type="dt" sz="half" idx="7"/>
          </p:nvPr>
        </p:nvSpPr>
        <p:spPr/>
        <p:txBody>
          <a:bodyPr/>
          <a:lstStyle>
            <a:lvl1pPr>
              <a:defRPr/>
            </a:lvl1pPr>
          </a:lstStyle>
          <a:p>
            <a:pPr lvl="0"/>
            <a:fld id="{E704BB5F-FD9F-4B26-B9EC-3B87CBC18591}" type="datetime1">
              <a:rPr lang="en-GB"/>
              <a:pPr lvl="0"/>
              <a:t>2016/2/2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58E865E-EFB9-455A-BCF9-4A06968B6CC8}" type="slidenum">
              <a:t>‹#›</a:t>
            </a:fld>
            <a:endParaRPr lang="en-GB"/>
          </a:p>
        </p:txBody>
      </p:sp>
    </p:spTree>
    <p:extLst>
      <p:ext uri="{BB962C8B-B14F-4D97-AF65-F5344CB8AC3E}">
        <p14:creationId xmlns:p14="http://schemas.microsoft.com/office/powerpoint/2010/main" val="637539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039"/>
            <a:ext cx="4040279" cy="639720"/>
          </a:xfrm>
        </p:spPr>
        <p:txBody>
          <a:bodyPr anchor="b"/>
          <a:lstStyle>
            <a:lvl1pPr marL="0" indent="0">
              <a:spcBef>
                <a:spcPts val="601"/>
              </a:spcBef>
              <a:buNone/>
              <a:defRPr sz="2400" b="1"/>
            </a:lvl1pPr>
          </a:lstStyle>
          <a:p>
            <a:pPr lvl="0"/>
            <a:r>
              <a:rPr lang="en-US"/>
              <a:t>Click to edit Master text styles</a:t>
            </a:r>
          </a:p>
        </p:txBody>
      </p:sp>
      <p:sp>
        <p:nvSpPr>
          <p:cNvPr id="4" name="Content Placeholder 3"/>
          <p:cNvSpPr txBox="1">
            <a:spLocks noGrp="1"/>
          </p:cNvSpPr>
          <p:nvPr>
            <p:ph type="title" idx="4294967295"/>
          </p:nvPr>
        </p:nvSpPr>
        <p:spPr>
          <a:xfrm>
            <a:off x="457200" y="2174760"/>
            <a:ext cx="4040279" cy="3951360"/>
          </a:xfrm>
        </p:spPr>
        <p:txBody>
          <a:bodyPr anchor="t" anchorCtr="0"/>
          <a:lstStyle>
            <a:lvl1pPr marL="343080" indent="-343080" algn="l">
              <a:spcBef>
                <a:spcPts val="601"/>
              </a:spcBef>
              <a:buSzPct val="100000"/>
              <a:buFont typeface="Arial" pitchFamily="34"/>
              <a:buChar char="•"/>
              <a:defRPr sz="24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Text Placeholder 4"/>
          <p:cNvSpPr txBox="1">
            <a:spLocks noGrp="1"/>
          </p:cNvSpPr>
          <p:nvPr>
            <p:ph type="body" idx="3"/>
          </p:nvPr>
        </p:nvSpPr>
        <p:spPr>
          <a:xfrm>
            <a:off x="4645080" y="1535039"/>
            <a:ext cx="4041719" cy="639720"/>
          </a:xfrm>
        </p:spPr>
        <p:txBody>
          <a:bodyPr anchor="b"/>
          <a:lstStyle>
            <a:lvl1pPr marL="0" indent="0">
              <a:spcBef>
                <a:spcPts val="601"/>
              </a:spcBef>
              <a:buNone/>
              <a:defRPr sz="2400" b="1"/>
            </a:lvl1pPr>
          </a:lstStyle>
          <a:p>
            <a:pPr lvl="0"/>
            <a:r>
              <a:rPr lang="en-US"/>
              <a:t>Click to edit Master text styles</a:t>
            </a:r>
          </a:p>
        </p:txBody>
      </p:sp>
      <p:sp>
        <p:nvSpPr>
          <p:cNvPr id="6" name="Content Placeholder 5"/>
          <p:cNvSpPr txBox="1">
            <a:spLocks noGrp="1"/>
          </p:cNvSpPr>
          <p:nvPr>
            <p:ph type="title" idx="4294967295"/>
          </p:nvPr>
        </p:nvSpPr>
        <p:spPr>
          <a:xfrm>
            <a:off x="4645080" y="2174760"/>
            <a:ext cx="4041719" cy="3951360"/>
          </a:xfrm>
        </p:spPr>
        <p:txBody>
          <a:bodyPr anchor="t" anchorCtr="0"/>
          <a:lstStyle>
            <a:lvl1pPr marL="343080" indent="-343080" algn="l">
              <a:spcBef>
                <a:spcPts val="601"/>
              </a:spcBef>
              <a:buSzPct val="100000"/>
              <a:buFont typeface="Arial" pitchFamily="34"/>
              <a:buChar char="•"/>
              <a:defRPr sz="24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7" name="Date Placeholder 6"/>
          <p:cNvSpPr txBox="1">
            <a:spLocks noGrp="1"/>
          </p:cNvSpPr>
          <p:nvPr>
            <p:ph type="dt" sz="half" idx="7"/>
          </p:nvPr>
        </p:nvSpPr>
        <p:spPr/>
        <p:txBody>
          <a:bodyPr/>
          <a:lstStyle>
            <a:lvl1pPr>
              <a:defRPr/>
            </a:lvl1pPr>
          </a:lstStyle>
          <a:p>
            <a:pPr lvl="0"/>
            <a:fld id="{B8D48D00-124B-4BB6-BC5F-70148D4D224E}" type="datetime1">
              <a:rPr lang="en-GB"/>
              <a:pPr lvl="0"/>
              <a:t>2016/2/2</a:t>
            </a:fld>
            <a:endParaRPr lang="en-GB"/>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5C9EAAEB-E52F-4129-9E1B-02761A4FD540}" type="slidenum">
              <a:t>‹#›</a:t>
            </a:fld>
            <a:endParaRPr lang="en-GB"/>
          </a:p>
        </p:txBody>
      </p:sp>
    </p:spTree>
    <p:extLst>
      <p:ext uri="{BB962C8B-B14F-4D97-AF65-F5344CB8AC3E}">
        <p14:creationId xmlns:p14="http://schemas.microsoft.com/office/powerpoint/2010/main" val="1102169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1D659B61-F514-45DB-99E0-BE9EDBAD6BA7}" type="datetime1">
              <a:rPr lang="en-GB"/>
              <a:pPr lvl="0"/>
              <a:t>2016/2/2</a:t>
            </a:fld>
            <a:endParaRPr lang="en-GB"/>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3BC60D08-3B04-449E-88BC-D8F26C08D16A}" type="slidenum">
              <a:t>‹#›</a:t>
            </a:fld>
            <a:endParaRPr lang="en-GB"/>
          </a:p>
        </p:txBody>
      </p:sp>
    </p:spTree>
    <p:extLst>
      <p:ext uri="{BB962C8B-B14F-4D97-AF65-F5344CB8AC3E}">
        <p14:creationId xmlns:p14="http://schemas.microsoft.com/office/powerpoint/2010/main" val="3426429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824C6D73-1D1C-413F-8D98-68EF35A41980}" type="datetime1">
              <a:rPr lang="en-GB"/>
              <a:pPr lvl="0"/>
              <a:t>2016/2/2</a:t>
            </a:fld>
            <a:endParaRPr lang="en-GB"/>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9250B17A-5F58-470D-BF79-0488BEDA134C}" type="slidenum">
              <a:t>‹#›</a:t>
            </a:fld>
            <a:endParaRPr lang="en-GB"/>
          </a:p>
        </p:txBody>
      </p:sp>
      <p:sp>
        <p:nvSpPr>
          <p:cNvPr id="5" name="Title 4"/>
          <p:cNvSpPr txBox="1">
            <a:spLocks noGrp="1"/>
          </p:cNvSpPr>
          <p:nvPr>
            <p:ph type="title" idx="4294967295"/>
          </p:nvPr>
        </p:nvSpPr>
        <p:spPr>
          <a:xfrm>
            <a:off x="457200" y="273600"/>
            <a:ext cx="8229240" cy="1144800"/>
          </a:xfrm>
        </p:spPr>
        <p:txBody>
          <a:bodyPr lIns="0" tIns="0" rIns="0" bIns="0"/>
          <a:lstStyle>
            <a:lvl1pPr hangingPunct="0">
              <a:defRPr>
                <a:latin typeface="Arial" pitchFamily="18"/>
              </a:defRPr>
            </a:lvl1pPr>
          </a:lstStyle>
          <a:p>
            <a:endParaRPr lang="en-US"/>
          </a:p>
        </p:txBody>
      </p:sp>
      <p:sp>
        <p:nvSpPr>
          <p:cNvPr id="6" name="Text Placeholder 5"/>
          <p:cNvSpPr txBox="1">
            <a:spLocks noGrp="1"/>
          </p:cNvSpPr>
          <p:nvPr>
            <p:ph type="body" idx="4294967295"/>
          </p:nvPr>
        </p:nvSpPr>
        <p:spPr>
          <a:xfrm>
            <a:off x="457200" y="1604520"/>
            <a:ext cx="8229240" cy="4525920"/>
          </a:xfrm>
        </p:spPr>
        <p:txBody>
          <a:bodyPr lIns="0" tIns="0" rIns="0" bIns="0"/>
          <a:lstStyle>
            <a:lvl1pPr hangingPunct="0">
              <a:spcBef>
                <a:spcPts val="0"/>
              </a:spcBef>
              <a:spcAft>
                <a:spcPts val="1417"/>
              </a:spcAft>
              <a:defRPr>
                <a:ln>
                  <a:noFill/>
                </a:ln>
                <a:latin typeface="Arial" pitchFamily="18"/>
                <a:ea typeface="SimSun" pitchFamily="2"/>
              </a:defRPr>
            </a:lvl1pPr>
          </a:lstStyle>
          <a:p>
            <a:endParaRPr lang="en-US"/>
          </a:p>
        </p:txBody>
      </p:sp>
    </p:spTree>
    <p:extLst>
      <p:ext uri="{BB962C8B-B14F-4D97-AF65-F5344CB8AC3E}">
        <p14:creationId xmlns:p14="http://schemas.microsoft.com/office/powerpoint/2010/main" val="2341185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2880"/>
            <a:ext cx="3008160" cy="1162080"/>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type="title" idx="4294967295"/>
          </p:nvPr>
        </p:nvSpPr>
        <p:spPr>
          <a:xfrm>
            <a:off x="3575159" y="272880"/>
            <a:ext cx="5111640" cy="5853240"/>
          </a:xfrm>
        </p:spPr>
        <p:txBody>
          <a:bodyPr anchor="t" anchorCtr="0"/>
          <a:lstStyle>
            <a:lvl1pPr marL="343080" indent="-343080" algn="l">
              <a:spcBef>
                <a:spcPts val="799"/>
              </a:spcBef>
              <a:buSzPct val="100000"/>
              <a:buFont typeface="Arial" pitchFamily="34"/>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Text Placeholder 3"/>
          <p:cNvSpPr txBox="1">
            <a:spLocks noGrp="1"/>
          </p:cNvSpPr>
          <p:nvPr>
            <p:ph type="body" idx="2"/>
          </p:nvPr>
        </p:nvSpPr>
        <p:spPr>
          <a:xfrm>
            <a:off x="457200" y="1434960"/>
            <a:ext cx="3008160" cy="4691160"/>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C6727AB7-67A3-45A0-B5A8-A13AEC3397C2}" type="datetime1">
              <a:rPr lang="en-GB"/>
              <a:pPr lvl="0"/>
              <a:t>2016/2/2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A235BD8B-0D01-4F58-ABB2-2CCBA281EEE2}" type="slidenum">
              <a:t>‹#›</a:t>
            </a:fld>
            <a:endParaRPr lang="en-GB"/>
          </a:p>
        </p:txBody>
      </p:sp>
    </p:spTree>
    <p:extLst>
      <p:ext uri="{BB962C8B-B14F-4D97-AF65-F5344CB8AC3E}">
        <p14:creationId xmlns:p14="http://schemas.microsoft.com/office/powerpoint/2010/main" val="3574954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440" y="4800600"/>
            <a:ext cx="5486399" cy="566640"/>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title" idx="4294967295"/>
          </p:nvPr>
        </p:nvSpPr>
        <p:spPr>
          <a:xfrm>
            <a:off x="1792440" y="612720"/>
            <a:ext cx="5486399" cy="4114800"/>
          </a:xfrm>
        </p:spPr>
        <p:txBody>
          <a:bodyPr anchor="t" anchorCtr="0"/>
          <a:lstStyle>
            <a:lvl1pPr hangingPunct="0">
              <a:defRPr>
                <a:latin typeface="Arial" pitchFamily="18"/>
              </a:defRPr>
            </a:lvl1pPr>
          </a:lstStyle>
          <a:p>
            <a:pPr lvl="0"/>
            <a:endParaRPr lang="en-US"/>
          </a:p>
        </p:txBody>
      </p:sp>
      <p:sp>
        <p:nvSpPr>
          <p:cNvPr id="4" name="Text Placeholder 3"/>
          <p:cNvSpPr txBox="1">
            <a:spLocks noGrp="1"/>
          </p:cNvSpPr>
          <p:nvPr>
            <p:ph type="body" idx="2"/>
          </p:nvPr>
        </p:nvSpPr>
        <p:spPr>
          <a:xfrm>
            <a:off x="1792440" y="5367240"/>
            <a:ext cx="5486399" cy="804959"/>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F9EB44E9-F470-412A-B8AE-A8A972C9CE45}" type="datetime1">
              <a:rPr lang="en-GB"/>
              <a:pPr lvl="0"/>
              <a:t>2016/2/2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5B55DD74-1F95-4847-9E53-C2F270E076EB}" type="slidenum">
              <a:t>‹#›</a:t>
            </a:fld>
            <a:endParaRPr lang="en-GB"/>
          </a:p>
        </p:txBody>
      </p:sp>
    </p:spTree>
    <p:extLst>
      <p:ext uri="{BB962C8B-B14F-4D97-AF65-F5344CB8AC3E}">
        <p14:creationId xmlns:p14="http://schemas.microsoft.com/office/powerpoint/2010/main" val="461756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80"/>
            <a:ext cx="8229600" cy="1143000"/>
          </a:xfrm>
          <a:prstGeom prst="rect">
            <a:avLst/>
          </a:prstGeom>
          <a:noFill/>
          <a:ln>
            <a:noFill/>
          </a:ln>
        </p:spPr>
        <p:txBody>
          <a:bodyPr wrap="square" lIns="91440" tIns="45720" rIns="91440" bIns="45720" anchor="ctr" anchorCtr="1"/>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Click to edit Master title style</a:t>
            </a:r>
          </a:p>
        </p:txBody>
      </p:sp>
      <p:sp>
        <p:nvSpPr>
          <p:cNvPr id="3" name="Text Placeholder 2"/>
          <p:cNvSpPr txBox="1">
            <a:spLocks noGrp="1"/>
          </p:cNvSpPr>
          <p:nvPr>
            <p:ph type="body" idx="1"/>
          </p:nvPr>
        </p:nvSpPr>
        <p:spPr>
          <a:xfrm>
            <a:off x="457200" y="1600200"/>
            <a:ext cx="8229600" cy="4525920"/>
          </a:xfrm>
          <a:prstGeom prst="rect">
            <a:avLst/>
          </a:prstGeom>
          <a:noFill/>
          <a:ln>
            <a:noFill/>
          </a:ln>
        </p:spPr>
        <p:txBody>
          <a:bodyPr wrap="square" lIns="91440" tIns="45720" rIns="91440" bIns="45720" anchor="t" anchorCtr="0"/>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SimSun" pitchFamily="2"/>
                <a:cs typeface="Lucida Sans"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SimSun" pitchFamily="2"/>
                <a:cs typeface="Lucida Sans" pitchFamily="2"/>
              </a:defRPr>
            </a:lvl1pPr>
            <a:lvl2pPr marL="864000" lvl="1" indent="-324000">
              <a:spcBef>
                <a:spcPts val="0"/>
              </a:spcBef>
              <a:spcAft>
                <a:spcPts val="1134"/>
              </a:spcAft>
              <a:buSzPct val="45000"/>
              <a:buFont typeface="StarSymbol"/>
              <a:buChar char="●"/>
              <a:defRPr lang="en-US" sz="2800" b="0" i="0" u="none" strike="noStrike" kern="1200">
                <a:ln>
                  <a:noFill/>
                </a:ln>
                <a:latin typeface="Arial" pitchFamily="18"/>
                <a:ea typeface="SimSun" pitchFamily="2"/>
                <a:cs typeface="Lucida Sans" pitchFamily="2"/>
              </a:defRPr>
            </a:lvl2pPr>
            <a:lvl3pPr marL="1295999" lvl="2" indent="-288000">
              <a:spcBef>
                <a:spcPts val="0"/>
              </a:spcBef>
              <a:spcAft>
                <a:spcPts val="850"/>
              </a:spcAft>
              <a:buSzPct val="75000"/>
              <a:buFont typeface="StarSymbol"/>
              <a:buChar char="–"/>
              <a:defRPr lang="en-US" sz="2400" b="0" i="0" u="none" strike="noStrike" kern="1200">
                <a:ln>
                  <a:noFill/>
                </a:ln>
                <a:latin typeface="Arial" pitchFamily="18"/>
                <a:ea typeface="SimSun" pitchFamily="2"/>
                <a:cs typeface="Lucida Sans" pitchFamily="2"/>
              </a:defRPr>
            </a:lvl3pPr>
            <a:lvl4pPr marL="1728000" lvl="3" indent="-216000">
              <a:spcBef>
                <a:spcPts val="0"/>
              </a:spcBef>
              <a:spcAft>
                <a:spcPts val="567"/>
              </a:spcAft>
              <a:buSzPct val="45000"/>
              <a:buFont typeface="StarSymbol"/>
              <a:buChar char="●"/>
              <a:defRPr lang="en-US" sz="2000" b="0" i="0" u="none" strike="noStrike" kern="1200">
                <a:ln>
                  <a:noFill/>
                </a:ln>
                <a:latin typeface="Arial" pitchFamily="18"/>
                <a:ea typeface="SimSun" pitchFamily="2"/>
                <a:cs typeface="Lucida Sans" pitchFamily="2"/>
              </a:defRPr>
            </a:lvl4pPr>
            <a:lvl5pPr marL="2160000" lvl="4" indent="-216000">
              <a:spcBef>
                <a:spcPts val="0"/>
              </a:spcBef>
              <a:spcAft>
                <a:spcPts val="283"/>
              </a:spcAft>
              <a:buSzPct val="75000"/>
              <a:buFont typeface="StarSymbol"/>
              <a:buChar char="–"/>
              <a:defRPr lang="en-US" sz="2000" b="0" i="0" u="none" strike="noStrike" kern="1200">
                <a:ln>
                  <a:noFill/>
                </a:ln>
                <a:latin typeface="Arial" pitchFamily="18"/>
                <a:ea typeface="SimSun" pitchFamily="2"/>
                <a:cs typeface="Lucida Sans"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SimSun" pitchFamily="2"/>
                <a:cs typeface="Lucida Sans"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SimSun" pitchFamily="2"/>
                <a:cs typeface="Lucida Sans"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SimSun" pitchFamily="2"/>
                <a:cs typeface="Lucida Sans"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SimSun" pitchFamily="2"/>
                <a:cs typeface="Lucida Sans" pitchFamily="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457200" y="6356520"/>
            <a:ext cx="2133720" cy="365040"/>
          </a:xfrm>
          <a:prstGeom prst="rect">
            <a:avLst/>
          </a:prstGeom>
          <a:noFill/>
          <a:ln>
            <a:noFill/>
          </a:ln>
        </p:spPr>
        <p:txBody>
          <a:bodyPr wrap="square" lIns="91440" tIns="45720" rIns="91440" bIns="45720" anchor="ctr" anchorCtr="0"/>
          <a:lstStyle>
            <a:lvl1pPr marL="0" marR="0" lvl="0" indent="0" algn="l" rtl="0" hangingPunct="1">
              <a:lnSpc>
                <a:spcPct val="100000"/>
              </a:lnSpc>
              <a:spcBef>
                <a:spcPts val="0"/>
              </a:spcBef>
              <a:spcAft>
                <a:spcPts val="0"/>
              </a:spcAft>
              <a:buNone/>
              <a:tabLst/>
              <a:defRPr lang="en-GB" sz="1200" b="0" i="0" u="none" strike="noStrike" kern="1200" spc="0" baseline="0">
                <a:solidFill>
                  <a:srgbClr val="898989"/>
                </a:solidFill>
                <a:latin typeface="Calibri" pitchFamily="18"/>
                <a:ea typeface="Arial Unicode MS" pitchFamily="2"/>
                <a:cs typeface="Tahoma" pitchFamily="2"/>
              </a:defRPr>
            </a:lvl1pPr>
          </a:lstStyle>
          <a:p>
            <a:pPr lvl="0"/>
            <a:fld id="{19952A9E-4E9F-4789-9CB3-F1EDB0E94E60}" type="datetime1">
              <a:rPr lang="en-GB"/>
              <a:pPr lvl="0"/>
              <a:t>2016/2/2</a:t>
            </a:fld>
            <a:endParaRPr lang="en-GB"/>
          </a:p>
        </p:txBody>
      </p:sp>
      <p:sp>
        <p:nvSpPr>
          <p:cNvPr id="5" name="Footer Placeholder 4"/>
          <p:cNvSpPr txBox="1">
            <a:spLocks noGrp="1"/>
          </p:cNvSpPr>
          <p:nvPr>
            <p:ph type="ftr" sz="quarter" idx="3"/>
          </p:nvPr>
        </p:nvSpPr>
        <p:spPr>
          <a:xfrm>
            <a:off x="3124079" y="6356520"/>
            <a:ext cx="2895479" cy="365040"/>
          </a:xfrm>
          <a:prstGeom prst="rect">
            <a:avLst/>
          </a:prstGeom>
          <a:noFill/>
          <a:ln>
            <a:noFill/>
          </a:ln>
        </p:spPr>
        <p:txBody>
          <a:bodyPr wrap="square" lIns="91440" tIns="45720" rIns="91440" bIns="45720" anchor="ctr" anchorCtr="1"/>
          <a:lstStyle>
            <a:lvl1pPr lvl="0" rtl="0" hangingPunct="0">
              <a:buNone/>
              <a:tabLst/>
              <a:defRPr lang="en-US" sz="2400" kern="1200">
                <a:latin typeface="Times New Roman" pitchFamily="18"/>
                <a:ea typeface="Arial Unicode MS"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6553080" y="6356520"/>
            <a:ext cx="2133720" cy="365040"/>
          </a:xfrm>
          <a:prstGeom prst="rect">
            <a:avLst/>
          </a:prstGeom>
          <a:noFill/>
          <a:ln>
            <a:noFill/>
          </a:ln>
        </p:spPr>
        <p:txBody>
          <a:bodyPr wrap="square" lIns="91440" tIns="45720" rIns="91440" bIns="45720" anchor="ctr" anchorCtr="0"/>
          <a:lstStyle>
            <a:lvl1pPr marL="0" marR="0" lvl="0" indent="0" algn="r" rtl="0" hangingPunct="1">
              <a:lnSpc>
                <a:spcPct val="100000"/>
              </a:lnSpc>
              <a:spcBef>
                <a:spcPts val="0"/>
              </a:spcBef>
              <a:spcAft>
                <a:spcPts val="0"/>
              </a:spcAft>
              <a:buNone/>
              <a:tabLst/>
              <a:defRPr lang="en-GB" sz="1200" b="0" i="0" u="none" strike="noStrike" kern="1200" spc="0" baseline="0">
                <a:solidFill>
                  <a:srgbClr val="898989"/>
                </a:solidFill>
                <a:latin typeface="Calibri" pitchFamily="18"/>
                <a:ea typeface="Arial Unicode MS" pitchFamily="2"/>
                <a:cs typeface="Tahoma" pitchFamily="2"/>
              </a:defRPr>
            </a:lvl1pPr>
          </a:lstStyle>
          <a:p>
            <a:pPr lvl="0"/>
            <a:fld id="{14E522B2-3BB9-4C2C-A65E-AEC007946C8C}"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rtl="0" hangingPunct="1">
        <a:lnSpc>
          <a:spcPct val="100000"/>
        </a:lnSpc>
        <a:spcBef>
          <a:spcPts val="0"/>
        </a:spcBef>
        <a:spcAft>
          <a:spcPts val="0"/>
        </a:spcAft>
        <a:buNone/>
        <a:tabLst/>
        <a:defRPr lang="en-US" sz="4400" b="0" i="0" u="none" strike="noStrike" kern="1200" spc="0" baseline="0">
          <a:ln>
            <a:noFill/>
          </a:ln>
          <a:solidFill>
            <a:srgbClr val="000000"/>
          </a:solidFill>
          <a:latin typeface="Calibri" pitchFamily="18"/>
          <a:ea typeface="SimSun" pitchFamily="2"/>
          <a:cs typeface="Lucida Sans" pitchFamily="2"/>
        </a:defRPr>
      </a:lvl1pPr>
    </p:titleStyle>
    <p:bodyStyle>
      <a:lvl1pPr marL="343080" marR="0" lvl="0" indent="-343080" algn="l" rtl="0" hangingPunct="1">
        <a:lnSpc>
          <a:spcPct val="100000"/>
        </a:lnSpc>
        <a:spcBef>
          <a:spcPts val="799"/>
        </a:spcBef>
        <a:spcAft>
          <a:spcPts val="0"/>
        </a:spcAft>
        <a:buSzPct val="100000"/>
        <a:buFont typeface="Arial" pitchFamily="34"/>
        <a:buChar char="•"/>
        <a:tabLst/>
        <a:defRPr lang="en-US" sz="3200" b="0" i="0" u="none" strike="noStrike" kern="1200" spc="0" baseline="0">
          <a:solidFill>
            <a:srgbClr val="000000"/>
          </a:solidFill>
          <a:latin typeface="Calibri"/>
        </a:defRPr>
      </a:lvl1pPr>
      <a:lvl2pPr marL="743040" marR="0" lvl="1" indent="-285840" algn="l" rtl="0" hangingPunct="1">
        <a:lnSpc>
          <a:spcPct val="100000"/>
        </a:lnSpc>
        <a:spcBef>
          <a:spcPts val="700"/>
        </a:spcBef>
        <a:spcAft>
          <a:spcPts val="0"/>
        </a:spcAft>
        <a:buSzPct val="100000"/>
        <a:buFont typeface="Arial" pitchFamily="34"/>
        <a:buChar char="–"/>
        <a:tabLst/>
        <a:defRPr lang="en-US" sz="2800" b="0" i="0" u="none" strike="noStrike" kern="1200" spc="0" baseline="0">
          <a:solidFill>
            <a:srgbClr val="000000"/>
          </a:solidFill>
          <a:latin typeface="Calibri"/>
        </a:defRPr>
      </a:lvl2pPr>
      <a:lvl3pPr marL="1143000" marR="0" lvl="2" indent="-228600" algn="l" rtl="0" hangingPunct="1">
        <a:lnSpc>
          <a:spcPct val="100000"/>
        </a:lnSpc>
        <a:spcBef>
          <a:spcPts val="601"/>
        </a:spcBef>
        <a:spcAft>
          <a:spcPts val="0"/>
        </a:spcAft>
        <a:buSzPct val="100000"/>
        <a:buFont typeface="Arial" pitchFamily="34"/>
        <a:buChar char="•"/>
        <a:tabLst/>
        <a:defRPr lang="en-US" sz="2400" b="0" i="0" u="none" strike="noStrike" kern="1200" spc="0" baseline="0">
          <a:solidFill>
            <a:srgbClr val="000000"/>
          </a:solidFill>
          <a:latin typeface="Calibri"/>
        </a:defRPr>
      </a:lvl3pPr>
      <a:lvl4pPr marL="1600200" marR="0" lvl="3" indent="-228600" algn="l" rtl="0" hangingPunct="1">
        <a:lnSpc>
          <a:spcPct val="100000"/>
        </a:lnSpc>
        <a:spcBef>
          <a:spcPts val="499"/>
        </a:spcBef>
        <a:spcAft>
          <a:spcPts val="0"/>
        </a:spcAft>
        <a:buSzPct val="100000"/>
        <a:buFont typeface="Arial" pitchFamily="34"/>
        <a:buChar char="–"/>
        <a:tabLst/>
        <a:defRPr lang="en-US" sz="2000" b="0" i="0" u="none" strike="noStrike" kern="1200" spc="0" baseline="0">
          <a:solidFill>
            <a:srgbClr val="000000"/>
          </a:solidFill>
          <a:latin typeface="Calibri"/>
        </a:defRPr>
      </a:lvl4pPr>
      <a:lvl5pPr marL="2057400" marR="0" lvl="4" indent="-228600" algn="l" rtl="0" hangingPunct="1">
        <a:lnSpc>
          <a:spcPct val="100000"/>
        </a:lnSpc>
        <a:spcBef>
          <a:spcPts val="499"/>
        </a:spcBef>
        <a:spcAft>
          <a:spcPts val="0"/>
        </a:spcAft>
        <a:buSzPct val="100000"/>
        <a:buFont typeface="Arial" pitchFamily="34"/>
        <a:buChar char="»"/>
        <a:tabLst/>
        <a:defRPr lang="en-US" sz="2000" b="0" i="0" u="none" strike="noStrike" kern="1200" spc="0" baseline="0">
          <a:solidFill>
            <a:srgbClr val="000000"/>
          </a:solidFill>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p:nvPr/>
        </p:nvSpPr>
        <p:spPr>
          <a:xfrm>
            <a:off x="685799" y="1752479"/>
            <a:ext cx="7772400" cy="1829880"/>
          </a:xfrm>
          <a:prstGeom prst="rect">
            <a:avLst/>
          </a:prstGeom>
          <a:noFill/>
          <a:ln>
            <a:noFill/>
          </a:ln>
        </p:spPr>
        <p:txBody>
          <a:bodyPr vert="horz" wrap="square" lIns="91440" tIns="45720" rIns="91440" bIns="45720" anchor="t" anchorCtr="1" compatLnSpc="0"/>
          <a:lstStyle/>
          <a:p>
            <a:pPr marL="0" marR="0" lvl="0" indent="0" algn="ctr" rtl="0" hangingPunct="1">
              <a:lnSpc>
                <a:spcPct val="100000"/>
              </a:lnSpc>
              <a:spcBef>
                <a:spcPts val="0"/>
              </a:spcBef>
              <a:spcAft>
                <a:spcPts val="0"/>
              </a:spcAft>
              <a:buNone/>
              <a:tabLst/>
            </a:pPr>
            <a:r>
              <a:rPr lang="en-GB" sz="4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Just in Time Labelling in the EEA</a:t>
            </a:r>
          </a:p>
        </p:txBody>
      </p:sp>
      <p:sp>
        <p:nvSpPr>
          <p:cNvPr id="3" name="Rectangle 2"/>
          <p:cNvSpPr/>
          <p:nvPr/>
        </p:nvSpPr>
        <p:spPr>
          <a:xfrm>
            <a:off x="4212000" y="4077000"/>
            <a:ext cx="4572000" cy="131040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80000"/>
              </a:lnSpc>
              <a:spcBef>
                <a:spcPts val="0"/>
              </a:spcBef>
              <a:spcAft>
                <a:spcPts val="0"/>
              </a:spcAft>
              <a:buNone/>
              <a:tabLst/>
            </a:pPr>
            <a:r>
              <a:rPr lang="en-GB" sz="20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Duncan J Donald</a:t>
            </a:r>
          </a:p>
          <a:p>
            <a:pPr marL="0" marR="0" lvl="0" indent="0" algn="l" rtl="0" hangingPunct="1">
              <a:lnSpc>
                <a:spcPct val="80000"/>
              </a:lnSpc>
              <a:spcBef>
                <a:spcPts val="0"/>
              </a:spcBef>
              <a:spcAft>
                <a:spcPts val="0"/>
              </a:spcAft>
              <a:buNone/>
              <a:tabLst/>
            </a:pPr>
            <a:r>
              <a:rPr lang="en-GB" sz="20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VP Quality Europe</a:t>
            </a:r>
          </a:p>
          <a:p>
            <a:pPr marL="0" marR="0" lvl="0" indent="0" algn="l" rtl="0" hangingPunct="1">
              <a:lnSpc>
                <a:spcPct val="80000"/>
              </a:lnSpc>
              <a:spcBef>
                <a:spcPts val="0"/>
              </a:spcBef>
              <a:spcAft>
                <a:spcPts val="0"/>
              </a:spcAft>
              <a:buNone/>
              <a:tabLst/>
            </a:pPr>
            <a:endParaRPr lang="en-GB" sz="20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80000"/>
              </a:lnSpc>
              <a:spcBef>
                <a:spcPts val="0"/>
              </a:spcBef>
              <a:spcAft>
                <a:spcPts val="0"/>
              </a:spcAft>
              <a:buNone/>
              <a:tabLst/>
            </a:pPr>
            <a:r>
              <a:rPr lang="en-GB" sz="20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Yourway transport Biopharma Services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4"/>
          <p:cNvSpPr txBox="1"/>
          <p:nvPr/>
        </p:nvSpPr>
        <p:spPr>
          <a:xfrm>
            <a:off x="683640" y="1268640"/>
            <a:ext cx="489672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1. Lack of Supply</a:t>
            </a:r>
          </a:p>
        </p:txBody>
      </p:sp>
      <p:sp>
        <p:nvSpPr>
          <p:cNvPr id="5" name="Rectangle 5"/>
          <p:cNvSpPr/>
          <p:nvPr/>
        </p:nvSpPr>
        <p:spPr>
          <a:xfrm>
            <a:off x="683640" y="2133000"/>
            <a:ext cx="8064719" cy="3108600"/>
          </a:xfrm>
          <a:prstGeom prst="rect">
            <a:avLst/>
          </a:prstGeom>
          <a:noFill/>
          <a:ln>
            <a:noFill/>
            <a:prstDash val="solid"/>
          </a:ln>
        </p:spPr>
        <p:txBody>
          <a:bodyPr vert="horz" wrap="square" lIns="91440" tIns="45720" rIns="91440" bIns="45720" anchor="t" anchorCtr="0" compatLnSpc="0">
            <a:spAutoFit/>
          </a:bodyPr>
          <a:lstStyle/>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Several trials ongoing with the product</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Satisfy the demands of all of the ongoing trials</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How do you maximise supply chain efficiency without committing drug to a trial until its required?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4"/>
          <p:cNvSpPr txBox="1"/>
          <p:nvPr/>
        </p:nvSpPr>
        <p:spPr>
          <a:xfrm>
            <a:off x="683640" y="1268640"/>
            <a:ext cx="489672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1. Lack of Supply</a:t>
            </a:r>
          </a:p>
        </p:txBody>
      </p:sp>
      <p:sp>
        <p:nvSpPr>
          <p:cNvPr id="5" name="Rectangle 5"/>
          <p:cNvSpPr/>
          <p:nvPr/>
        </p:nvSpPr>
        <p:spPr>
          <a:xfrm>
            <a:off x="683640" y="2133000"/>
            <a:ext cx="8064719" cy="3108600"/>
          </a:xfrm>
          <a:prstGeom prst="rect">
            <a:avLst/>
          </a:prstGeom>
          <a:noFill/>
          <a:ln>
            <a:noFill/>
            <a:prstDash val="solid"/>
          </a:ln>
        </p:spPr>
        <p:txBody>
          <a:bodyPr vert="horz" wrap="square" lIns="91440" tIns="45720" rIns="91440" bIns="45720" anchor="t" anchorCtr="0" compatLnSpc="0">
            <a:spAutoFit/>
          </a:bodyPr>
          <a:lstStyle/>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Several trials ongoing with the product</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Satisfy the demands of all of the ongoing trials</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latin typeface="Lucida Sans" pitchFamily="34"/>
                <a:ea typeface="SimSun" pitchFamily="2"/>
                <a:cs typeface="Lucida Sans" pitchFamily="34"/>
              </a:rPr>
              <a:t>How do you maximise supply chain efficiency without committing drug to a trial until its required?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4"/>
          <p:cNvSpPr txBox="1"/>
          <p:nvPr/>
        </p:nvSpPr>
        <p:spPr>
          <a:xfrm>
            <a:off x="683640" y="1268640"/>
            <a:ext cx="489672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2. Patient Recruitment</a:t>
            </a:r>
          </a:p>
        </p:txBody>
      </p:sp>
      <p:sp>
        <p:nvSpPr>
          <p:cNvPr id="5" name="Rectangle 5"/>
          <p:cNvSpPr/>
          <p:nvPr/>
        </p:nvSpPr>
        <p:spPr>
          <a:xfrm>
            <a:off x="683640" y="2133000"/>
            <a:ext cx="8064719" cy="4586759"/>
          </a:xfrm>
          <a:prstGeom prst="rect">
            <a:avLst/>
          </a:prstGeom>
          <a:noFill/>
          <a:ln>
            <a:noFill/>
            <a:prstDash val="solid"/>
          </a:ln>
        </p:spPr>
        <p:txBody>
          <a:bodyPr vert="horz" wrap="square" lIns="91440" tIns="45720" rIns="91440" bIns="45720" anchor="t" anchorCtr="0" compatLnSpc="0">
            <a:spAutoFit/>
          </a:bodyPr>
          <a:lstStyle/>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High recruiting sites vs. low recruiting sites</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Poor recruitment</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Extend study</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Add new countries/site</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How do you manage these changes?</a:t>
            </a:r>
          </a:p>
          <a:p>
            <a:pPr marL="0" marR="0" lvl="0" indent="0" algn="l" rtl="0" hangingPunct="1">
              <a:lnSpc>
                <a:spcPct val="100000"/>
              </a:lnSpc>
              <a:spcBef>
                <a:spcPts val="1800"/>
              </a:spcBef>
              <a:spcAft>
                <a:spcPts val="0"/>
              </a:spcAft>
              <a:buNone/>
              <a:tabLst/>
            </a:pPr>
            <a:endParaRPr lang="en-GB" sz="2800" b="0" i="0" u="none" strike="noStrike" kern="1200" spc="0" baseline="0">
              <a:ln>
                <a:noFill/>
              </a:ln>
              <a:solidFill>
                <a:srgbClr val="1E6B92"/>
              </a:solidFill>
              <a:effectLst>
                <a:outerShdw dist="17961" dir="2700000">
                  <a:scrgbClr r="0" g="0" b="0"/>
                </a:outerShdw>
              </a:effectLst>
              <a:latin typeface="Lucida Sans Unicode" pitchFamily="34"/>
              <a:ea typeface="SimSun" pitchFamily="2"/>
              <a:cs typeface="Lucida Sans Unicode" pitchFamily="34"/>
            </a:endParaRPr>
          </a:p>
          <a:p>
            <a:pPr marL="357120" marR="0" lvl="0" indent="0" algn="l" rtl="0" hangingPunct="1">
              <a:lnSpc>
                <a:spcPct val="100000"/>
              </a:lnSpc>
              <a:spcBef>
                <a:spcPts val="0"/>
              </a:spcBef>
              <a:spcAft>
                <a:spcPts val="0"/>
              </a:spcAft>
              <a:buNone/>
              <a:tabLst/>
            </a:pPr>
            <a:r>
              <a:rPr lang="en-GB" sz="24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JIT  provides the flexibility to </a:t>
            </a:r>
            <a:r>
              <a:rPr lang="en-GB" sz="2400" b="1" i="0" u="none" strike="noStrike" kern="1200" spc="0" baseline="0">
                <a:ln>
                  <a:noFill/>
                </a:ln>
                <a:solidFill>
                  <a:srgbClr val="000066"/>
                </a:solidFill>
                <a:latin typeface="Lucida Sans Unicode" pitchFamily="34"/>
                <a:ea typeface="SimSun" pitchFamily="2"/>
                <a:cs typeface="Lucida Sans Unicode" pitchFamily="34"/>
              </a:rPr>
              <a:t>manage change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4"/>
          <p:cNvSpPr txBox="1"/>
          <p:nvPr/>
        </p:nvSpPr>
        <p:spPr>
          <a:xfrm>
            <a:off x="683640" y="1268640"/>
            <a:ext cx="6984719"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3. Short Shelf Life/ Limited Stability</a:t>
            </a:r>
          </a:p>
        </p:txBody>
      </p:sp>
      <p:sp>
        <p:nvSpPr>
          <p:cNvPr id="5" name="Rectangle 5"/>
          <p:cNvSpPr/>
          <p:nvPr/>
        </p:nvSpPr>
        <p:spPr>
          <a:xfrm>
            <a:off x="683640" y="2133000"/>
            <a:ext cx="8064719" cy="2453400"/>
          </a:xfrm>
          <a:prstGeom prst="rect">
            <a:avLst/>
          </a:prstGeom>
          <a:noFill/>
          <a:ln>
            <a:noFill/>
            <a:prstDash val="solid"/>
          </a:ln>
        </p:spPr>
        <p:txBody>
          <a:bodyPr vert="horz" wrap="square" lIns="91440" tIns="45720" rIns="91440" bIns="45720" anchor="t" anchorCtr="0" compatLnSpc="0">
            <a:spAutoFit/>
          </a:bodyPr>
          <a:lstStyle/>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Company keen to get drug into the clinic</a:t>
            </a:r>
          </a:p>
          <a:p>
            <a:pPr marL="457200" marR="0" lvl="0" indent="-457200" algn="l" rtl="0" hangingPunct="1">
              <a:lnSpc>
                <a:spcPct val="100000"/>
              </a:lnSpc>
              <a:spcBef>
                <a:spcPts val="180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Often lead lot of clinical trial material is on concurrent stability</a:t>
            </a:r>
          </a:p>
          <a:p>
            <a:pPr marL="457200" marR="0" lvl="0" indent="-45720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How do you manage the stability program?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4"/>
          <p:cNvSpPr txBox="1"/>
          <p:nvPr/>
        </p:nvSpPr>
        <p:spPr>
          <a:xfrm>
            <a:off x="683640" y="1268640"/>
            <a:ext cx="813708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4a. Storage/transport/Packaging Conditions</a:t>
            </a:r>
          </a:p>
        </p:txBody>
      </p:sp>
      <p:sp>
        <p:nvSpPr>
          <p:cNvPr id="5" name="Rectangle 5"/>
          <p:cNvSpPr/>
          <p:nvPr/>
        </p:nvSpPr>
        <p:spPr>
          <a:xfrm>
            <a:off x="683640" y="2133000"/>
            <a:ext cx="8064719" cy="3017880"/>
          </a:xfrm>
          <a:prstGeom prst="rect">
            <a:avLst/>
          </a:prstGeom>
          <a:noFill/>
          <a:ln>
            <a:noFill/>
            <a:prstDash val="solid"/>
          </a:ln>
        </p:spPr>
        <p:txBody>
          <a:bodyPr vert="horz" wrap="square" lIns="91440" tIns="45720" rIns="91440" bIns="45720" anchor="t" anchorCtr="0" compatLnSpc="0">
            <a:spAutoFit/>
          </a:bodyPr>
          <a:lstStyle/>
          <a:p>
            <a:pPr marL="452519" marR="0" lvl="0" indent="-452519"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Is the product temperature sensitive?</a:t>
            </a:r>
          </a:p>
          <a:p>
            <a:pPr marL="355680" marR="0" lvl="0" indent="-35568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 Storage requirements</a:t>
            </a:r>
          </a:p>
          <a:p>
            <a:pPr marL="457200" marR="0" lvl="1" indent="-45720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Frozen -70/-40/-20°C</a:t>
            </a:r>
          </a:p>
          <a:p>
            <a:pPr marL="457200" marR="0" lvl="1" indent="-45720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Refrigerated (2 to 8°C)</a:t>
            </a:r>
          </a:p>
          <a:p>
            <a:pPr marL="457200" marR="0" lvl="1" indent="-45720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Ambient storage</a:t>
            </a: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 Transport requirements</a:t>
            </a:r>
          </a:p>
          <a:p>
            <a:pPr marL="457200" marR="0" lvl="1" indent="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Strict requirements vs. flexibility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7"/>
          <p:cNvSpPr txBox="1"/>
          <p:nvPr/>
        </p:nvSpPr>
        <p:spPr>
          <a:xfrm>
            <a:off x="683640" y="1268640"/>
            <a:ext cx="813708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4b. Storage/transport/Packaging Conditions</a:t>
            </a:r>
          </a:p>
        </p:txBody>
      </p:sp>
      <p:sp>
        <p:nvSpPr>
          <p:cNvPr id="5" name="Rectangle 8"/>
          <p:cNvSpPr/>
          <p:nvPr/>
        </p:nvSpPr>
        <p:spPr>
          <a:xfrm>
            <a:off x="683640" y="2133000"/>
            <a:ext cx="8064719" cy="4480920"/>
          </a:xfrm>
          <a:prstGeom prst="rect">
            <a:avLst/>
          </a:prstGeom>
          <a:noFill/>
          <a:ln>
            <a:noFill/>
            <a:prstDash val="solid"/>
          </a:ln>
        </p:spPr>
        <p:txBody>
          <a:bodyPr vert="horz" wrap="square" lIns="91440" tIns="45720" rIns="91440" bIns="45720" anchor="t" anchorCtr="0" compatLnSpc="0">
            <a:spAutoFit/>
          </a:bodyPr>
          <a:lstStyle/>
          <a:p>
            <a:pPr marL="452519" marR="0" lvl="0" indent="-452519"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Packaging requirements</a:t>
            </a:r>
          </a:p>
          <a:p>
            <a:pPr marL="457200" marR="0" lvl="1" indent="-45720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Pack product at ambient temperatures</a:t>
            </a:r>
          </a:p>
          <a:p>
            <a:pPr marL="457200" marR="0" lvl="1" indent="-45720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Special packaging requirements</a:t>
            </a:r>
          </a:p>
          <a:p>
            <a:pPr marL="914400" marR="0" lvl="2" indent="0" algn="l" rtl="0" hangingPunct="1">
              <a:lnSpc>
                <a:spcPct val="100000"/>
              </a:lnSpc>
              <a:spcBef>
                <a:spcPts val="0"/>
              </a:spcBef>
              <a:spcAft>
                <a:spcPts val="0"/>
              </a:spcAft>
              <a:buSzPct val="100000"/>
              <a:buFont typeface="Wingdings" pitchFamily="2"/>
              <a:buChar char="§"/>
              <a:tabLst/>
            </a:pPr>
            <a:r>
              <a:rPr lang="en-GB" sz="2400" b="0"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Refrigerated packaging</a:t>
            </a:r>
          </a:p>
          <a:p>
            <a:pPr marL="914400" marR="0" lvl="2" indent="0" algn="l" rtl="0" hangingPunct="1">
              <a:lnSpc>
                <a:spcPct val="100000"/>
              </a:lnSpc>
              <a:spcBef>
                <a:spcPts val="0"/>
              </a:spcBef>
              <a:spcAft>
                <a:spcPts val="0"/>
              </a:spcAft>
              <a:buSzPct val="100000"/>
              <a:buFont typeface="Wingdings" pitchFamily="2"/>
              <a:buChar char="§"/>
              <a:tabLst/>
            </a:pPr>
            <a:r>
              <a:rPr lang="en-GB" sz="2400" b="0"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Packaging in dry ice</a:t>
            </a:r>
          </a:p>
          <a:p>
            <a:pPr marL="0" marR="0" lvl="0" indent="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Storage/Transport/Packaging</a:t>
            </a:r>
          </a:p>
          <a:p>
            <a:pPr marL="360359"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Conditions may affect choice of packaging material</a:t>
            </a:r>
          </a:p>
          <a:p>
            <a:pPr marL="45720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e.g. Labels</a:t>
            </a:r>
          </a:p>
          <a:p>
            <a:pPr marL="914400" marR="0" lvl="2"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Label adhesives.</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TextBox 6"/>
          <p:cNvSpPr txBox="1"/>
          <p:nvPr/>
        </p:nvSpPr>
        <p:spPr>
          <a:xfrm>
            <a:off x="683640" y="1268640"/>
            <a:ext cx="8137080" cy="5184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000066"/>
                </a:solidFill>
                <a:effectLst>
                  <a:outerShdw dist="17961" dir="2700000">
                    <a:scrgbClr r="0" g="0" b="0"/>
                  </a:outerShdw>
                </a:effectLst>
                <a:latin typeface="Lucida Sans Unicode" pitchFamily="34"/>
                <a:ea typeface="SimSun" pitchFamily="2"/>
                <a:cs typeface="Lucida Sans Unicode" pitchFamily="34"/>
              </a:rPr>
              <a:t>5.Use in New Markets</a:t>
            </a:r>
          </a:p>
        </p:txBody>
      </p:sp>
      <p:sp>
        <p:nvSpPr>
          <p:cNvPr id="5" name="Rectangle 7"/>
          <p:cNvSpPr/>
          <p:nvPr/>
        </p:nvSpPr>
        <p:spPr>
          <a:xfrm>
            <a:off x="683640" y="2133000"/>
            <a:ext cx="8064719" cy="3809520"/>
          </a:xfrm>
          <a:prstGeom prst="rect">
            <a:avLst/>
          </a:prstGeom>
          <a:noFill/>
          <a:ln>
            <a:noFill/>
            <a:prstDash val="solid"/>
          </a:ln>
        </p:spPr>
        <p:txBody>
          <a:bodyPr vert="horz" wrap="square" lIns="91440" tIns="45720" rIns="91440" bIns="45720" anchor="t" anchorCtr="0" compatLnSpc="0">
            <a:spAutoFit/>
          </a:bodyPr>
          <a:lstStyle/>
          <a:p>
            <a:pPr marL="452519" marR="0" lvl="0" indent="-452519"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Flexibility to bring in new countries quickly;</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0" indent="-45720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No requirement to update booklet labels</a:t>
            </a:r>
          </a:p>
          <a:p>
            <a:pPr marL="457200" marR="0" lvl="1" indent="0" algn="l" rtl="0" hangingPunct="1">
              <a:lnSpc>
                <a:spcPct val="100000"/>
              </a:lnSpc>
              <a:spcBef>
                <a:spcPts val="0"/>
              </a:spcBef>
              <a:spcAft>
                <a:spcPts val="0"/>
              </a:spcAft>
              <a:buNone/>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Single panel label with the country specific requirements</a:t>
            </a:r>
          </a:p>
          <a:p>
            <a:pPr marL="914400" marR="0" lvl="2"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pic>
        <p:nvPicPr>
          <p:cNvPr id="6" name="Picture 8"/>
          <p:cNvPicPr>
            <a:picLocks noChangeAspect="1"/>
          </p:cNvPicPr>
          <p:nvPr/>
        </p:nvPicPr>
        <p:blipFill>
          <a:blip r:embed="rId3"/>
          <a:stretch>
            <a:fillRect/>
          </a:stretch>
        </p:blipFill>
        <p:spPr>
          <a:xfrm>
            <a:off x="6516360" y="4861440"/>
            <a:ext cx="1944360" cy="15141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Disadvantages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9"/>
          <p:cNvSpPr/>
          <p:nvPr/>
        </p:nvSpPr>
        <p:spPr>
          <a:xfrm>
            <a:off x="160200" y="1340640"/>
            <a:ext cx="8064719" cy="5089319"/>
          </a:xfrm>
          <a:prstGeom prst="rect">
            <a:avLst/>
          </a:prstGeom>
          <a:noFill/>
          <a:ln>
            <a:noFill/>
            <a:prstDash val="solid"/>
          </a:ln>
        </p:spPr>
        <p:txBody>
          <a:bodyPr vert="horz" wrap="square" lIns="91440" tIns="45720" rIns="91440" bIns="45720" anchor="t" anchorCtr="0" compatLnSpc="0">
            <a:spAutoFit/>
          </a:bodyPr>
          <a:lstStyle/>
          <a:p>
            <a:pPr marL="514439" marR="0" lvl="0" indent="-514439" algn="l" rtl="0" hangingPunct="1">
              <a:lnSpc>
                <a:spcPct val="200000"/>
              </a:lnSpc>
              <a:spcBef>
                <a:spcPts val="0"/>
              </a:spcBef>
              <a:spcAft>
                <a:spcPts val="0"/>
              </a:spcAft>
              <a:buSzPct val="100000"/>
              <a:buAutoNum type="arabicPeriod"/>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Increased number of packaging runs</a:t>
            </a:r>
          </a:p>
          <a:p>
            <a:pPr marL="514439" marR="0" lvl="0" indent="-514439" algn="l" rtl="0" hangingPunct="1">
              <a:lnSpc>
                <a:spcPct val="200000"/>
              </a:lnSpc>
              <a:spcBef>
                <a:spcPts val="0"/>
              </a:spcBef>
              <a:spcAft>
                <a:spcPts val="0"/>
              </a:spcAft>
              <a:buSzPct val="100000"/>
              <a:buAutoNum type="arabicPeriod"/>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Increased Documentation</a:t>
            </a:r>
          </a:p>
          <a:p>
            <a:pPr marL="514439" marR="0" lvl="0" indent="-514439" algn="l" rtl="0" hangingPunct="1">
              <a:lnSpc>
                <a:spcPct val="200000"/>
              </a:lnSpc>
              <a:spcBef>
                <a:spcPts val="0"/>
              </a:spcBef>
              <a:spcAft>
                <a:spcPts val="0"/>
              </a:spcAft>
              <a:buSzPct val="100000"/>
              <a:buAutoNum type="arabicPeriod"/>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More releases</a:t>
            </a:r>
          </a:p>
          <a:p>
            <a:pPr marL="514439" marR="0" lvl="0" indent="-514439" algn="l" rtl="0" hangingPunct="1">
              <a:lnSpc>
                <a:spcPct val="200000"/>
              </a:lnSpc>
              <a:spcBef>
                <a:spcPts val="0"/>
              </a:spcBef>
              <a:spcAft>
                <a:spcPts val="0"/>
              </a:spcAft>
              <a:buSzPct val="100000"/>
              <a:buAutoNum type="arabicPeriod"/>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Reduced Timelines</a:t>
            </a:r>
          </a:p>
          <a:p>
            <a:pPr marL="514439" marR="0" lvl="0" indent="-514439" algn="l" rtl="0" hangingPunct="1">
              <a:lnSpc>
                <a:spcPct val="200000"/>
              </a:lnSpc>
              <a:spcBef>
                <a:spcPts val="0"/>
              </a:spcBef>
              <a:spcAft>
                <a:spcPts val="0"/>
              </a:spcAft>
              <a:buSzPct val="100000"/>
              <a:buAutoNum type="arabicPeriod"/>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Costs</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pic>
        <p:nvPicPr>
          <p:cNvPr id="5" name="Picture 13" descr="Thumbs Down Smiley Clip Art"/>
          <p:cNvPicPr>
            <a:picLocks noChangeAspect="1"/>
          </p:cNvPicPr>
          <p:nvPr/>
        </p:nvPicPr>
        <p:blipFill>
          <a:blip r:embed="rId3"/>
          <a:srcRect/>
          <a:stretch>
            <a:fillRect/>
          </a:stretch>
        </p:blipFill>
        <p:spPr>
          <a:xfrm>
            <a:off x="7601400" y="869399"/>
            <a:ext cx="1247040" cy="1197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1. Increased Number of Packaging runs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10"/>
          <p:cNvSpPr/>
          <p:nvPr/>
        </p:nvSpPr>
        <p:spPr>
          <a:xfrm>
            <a:off x="669960" y="1268640"/>
            <a:ext cx="8064719" cy="5089319"/>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Multiple of smaller packaging runs</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One run producing one pack for multiple countries</a:t>
            </a:r>
          </a:p>
          <a:p>
            <a:pPr marL="457200" marR="0" lvl="1"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Multiple runs producing country specific packs</a:t>
            </a:r>
          </a:p>
          <a:p>
            <a:pPr marL="914400" marR="0" lvl="2"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More room set ups</a:t>
            </a:r>
          </a:p>
          <a:p>
            <a:pPr marL="914400" marR="0" lvl="2"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Line clearances</a:t>
            </a:r>
          </a:p>
          <a:p>
            <a:pPr marL="914400" marR="0" lvl="2"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Short sharp packaging runs with changeovers between each run</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2. Increased documentation</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4236120"/>
          </a:xfrm>
          <a:prstGeom prst="rect">
            <a:avLst/>
          </a:prstGeom>
          <a:noFill/>
          <a:ln>
            <a:noFill/>
            <a:prstDash val="solid"/>
          </a:ln>
        </p:spPr>
        <p:txBody>
          <a:bodyPr vert="horz" wrap="square" lIns="91440" tIns="45720" rIns="91440" bIns="45720" anchor="t" anchorCtr="0" compatLnSpc="0">
            <a:spAutoFit/>
          </a:bodyPr>
          <a:lstStyle/>
          <a:p>
            <a:pPr marL="457200" marR="0" lvl="0" indent="-45720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 in the number of batch documents.</a:t>
            </a:r>
          </a:p>
          <a:p>
            <a:pPr marL="457200" marR="0" lvl="0" indent="-45720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0" indent="-45720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 in the amount of In process work to be performed</a:t>
            </a:r>
          </a:p>
          <a:p>
            <a:pPr marL="457200" marR="0" lvl="0" indent="-45720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 in the number of QP release activities.</a:t>
            </a:r>
          </a:p>
          <a:p>
            <a:pPr marL="914400" marR="0" lvl="2"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08360" y="14760"/>
            <a:ext cx="9269640" cy="1196640"/>
          </a:xfrm>
          <a:solidFill>
            <a:srgbClr val="00FFCC"/>
          </a:solid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b="1">
                <a:solidFill>
                  <a:srgbClr val="7030A0"/>
                </a:solidFill>
                <a:effectLst>
                  <a:outerShdw dist="17961" dir="2700000">
                    <a:scrgbClr r="0" g="0" b="0"/>
                  </a:outerShdw>
                </a:effectLst>
                <a:latin typeface="Lucida Sans Unicode" pitchFamily="34"/>
                <a:cs typeface="Lucida Sans Unicode" pitchFamily="34"/>
              </a:rPr>
              <a:t>Introduction</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42400" y="1916999"/>
            <a:ext cx="8064719" cy="374940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What is “Just in Time” labelling?</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Is this something new?</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What is the difference between is “Just in Time” labelling and “On Demand” labelling?</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Advantages and Disadvantages</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Release of clinical trial material in the EEA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3. More Releases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4"/>
          <p:cNvSpPr/>
          <p:nvPr/>
        </p:nvSpPr>
        <p:spPr>
          <a:xfrm>
            <a:off x="539640" y="1268640"/>
            <a:ext cx="8064719" cy="448092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More batch records to review</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Shorter with less In Process data to check</a:t>
            </a:r>
          </a:p>
          <a:p>
            <a:pPr marL="45720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Standardised format from use of templates</a:t>
            </a:r>
          </a:p>
          <a:p>
            <a:pPr marL="914400" marR="0" lvl="2"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Review easier?</a:t>
            </a:r>
          </a:p>
          <a:p>
            <a:pPr marL="914400" marR="0" lvl="2"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QP availability to release shipments in time for distribution</a:t>
            </a:r>
          </a:p>
          <a:p>
            <a:pPr marL="457200" marR="0" lvl="1"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Use of checklists to standardise process</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4. Reduced Timelines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4"/>
          <p:cNvSpPr/>
          <p:nvPr/>
        </p:nvSpPr>
        <p:spPr>
          <a:xfrm>
            <a:off x="539640" y="1268640"/>
            <a:ext cx="8064719" cy="46152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6" name="Rectangle 5"/>
          <p:cNvSpPr/>
          <p:nvPr/>
        </p:nvSpPr>
        <p:spPr>
          <a:xfrm>
            <a:off x="669960" y="1268640"/>
            <a:ext cx="8064719" cy="4115159"/>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Previously:</a:t>
            </a:r>
          </a:p>
          <a:p>
            <a:pPr marL="892079" marR="0" lvl="1" indent="-353880" algn="l" rtl="0" hangingPunct="1">
              <a:lnSpc>
                <a:spcPct val="100000"/>
              </a:lnSpc>
              <a:spcBef>
                <a:spcPts val="0"/>
              </a:spcBef>
              <a:spcAft>
                <a:spcPts val="0"/>
              </a:spcAft>
              <a:buSzPct val="100000"/>
              <a:buFont typeface="Wingdings" pitchFamily="2"/>
              <a:buChar char="§"/>
              <a:tabLst>
                <a:tab pos="806399" algn="l"/>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Several weeks  or months to have supplies at site</a:t>
            </a: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Now:</a:t>
            </a:r>
          </a:p>
          <a:p>
            <a:pPr marL="892079" marR="0" lvl="1" indent="-35388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Must hit a specific shipping date for supplies to be at site.</a:t>
            </a:r>
          </a:p>
          <a:p>
            <a:pPr marL="892079" marR="0" lvl="2" indent="-35388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Miss a specific date will cause problems</a:t>
            </a:r>
          </a:p>
          <a:p>
            <a:pPr marL="892079" marR="0" lvl="3" indent="-35388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Supplies late</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5. Costs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466272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Increased packaging runs;</a:t>
            </a:r>
          </a:p>
          <a:p>
            <a:pPr marL="0" marR="0" lvl="0"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Increased number of releases</a:t>
            </a:r>
          </a:p>
          <a:p>
            <a:pPr marL="0" marR="0" lvl="0"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Increased shipments</a:t>
            </a:r>
          </a:p>
          <a:p>
            <a:pPr marL="0" marR="0" lvl="0"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SzPct val="100000"/>
              <a:buFont typeface="Wingdings" pitchFamily="2"/>
              <a:buChar char="§"/>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Potential reorganisations</a:t>
            </a:r>
          </a:p>
          <a:p>
            <a:pPr marL="0" marR="0" lvl="0" indent="0" algn="l" rtl="0" hangingPunct="1">
              <a:lnSpc>
                <a:spcPct val="100000"/>
              </a:lnSpc>
              <a:spcBef>
                <a:spcPts val="0"/>
              </a:spcBef>
              <a:spcAft>
                <a:spcPts val="0"/>
              </a:spcAft>
              <a:buSzPct val="100000"/>
              <a:buFont typeface="Wingdings" pitchFamily="2"/>
              <a:buChar char="§"/>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Offset against potential drug savings</a:t>
            </a: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Considerations For Release in the EEAs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7"/>
          <p:cNvSpPr/>
          <p:nvPr/>
        </p:nvSpPr>
        <p:spPr>
          <a:xfrm>
            <a:off x="669960" y="1536119"/>
            <a:ext cx="7934400" cy="490752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In the EEA Clinical Trial Material is assessed in the same manner as commercial product.</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API must be sourced from GMP/audited sites</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It must be transported in a secure supply chain</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It must be manufacture in a EEA audited and approved site</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Product must be transported in a compliant manner.</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Any relabelling must be undertaken in an approved site. The site should be audited by the releasing QP.</a:t>
            </a:r>
          </a:p>
          <a:p>
            <a:pPr marL="343080" marR="0" lvl="0" indent="-34308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All materials must be released by a QP</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Considerations For Release in the EEAs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6"/>
          <p:cNvSpPr/>
          <p:nvPr/>
        </p:nvSpPr>
        <p:spPr>
          <a:xfrm>
            <a:off x="251640" y="1536119"/>
            <a:ext cx="8641080" cy="307872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Communicating with your contract manufacturer/ distributor about QP release at their depot is crucial.</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Ensuring that the QP is aware of any changes to the stability profile or changes in the supply chain. Before release the QP must be aware and have had time to assess the changes</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Considerations For Release in the EEAs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7"/>
          <p:cNvSpPr/>
          <p:nvPr/>
        </p:nvSpPr>
        <p:spPr>
          <a:xfrm>
            <a:off x="669960" y="1536119"/>
            <a:ext cx="7934400" cy="344448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If a delay in your process arises, this is usually where it will be:</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The product is labelled and ready to ship, but the QP is tied up on other projects and unavailable to sign off.</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This causes the whole project to be needlessly delayed.</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Considerations For Release in the EEAs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6"/>
          <p:cNvSpPr/>
          <p:nvPr/>
        </p:nvSpPr>
        <p:spPr>
          <a:xfrm>
            <a:off x="669960" y="1536119"/>
            <a:ext cx="7934400" cy="3078720"/>
          </a:xfrm>
          <a:prstGeom prst="rect">
            <a:avLst/>
          </a:prstGeom>
          <a:noFill/>
          <a:ln>
            <a:noFill/>
            <a:prstDash val="solid"/>
          </a:ln>
        </p:spPr>
        <p:txBody>
          <a:bodyPr vert="horz" wrap="square" lIns="91440" tIns="45720" rIns="91440" bIns="45720" anchor="t" anchorCtr="0" compatLnSpc="0">
            <a:spAutoFit/>
          </a:bodyPr>
          <a:lstStyle/>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Quality Assurance review and approval</a:t>
            </a:r>
          </a:p>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Qualified Person release</a:t>
            </a:r>
          </a:p>
          <a:p>
            <a:pPr marL="285840" marR="0" lvl="0" indent="-285840" algn="l" rtl="0" hangingPunct="1">
              <a:lnSpc>
                <a:spcPct val="100000"/>
              </a:lnSpc>
              <a:spcBef>
                <a:spcPts val="0"/>
              </a:spcBef>
              <a:spcAft>
                <a:spcPts val="0"/>
              </a:spcAft>
              <a:buSzPct val="100000"/>
              <a:buFont typeface="Arial" pitchFamily="34"/>
              <a:buChar char="•"/>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Process can require 1 to 15 days notice, dependent upon any changes made to the clinical trial material and the availability of the Qualified Person</a:t>
            </a:r>
          </a:p>
          <a:p>
            <a:pPr marL="0" marR="0" lvl="0"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Summary</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6"/>
          <p:cNvSpPr/>
          <p:nvPr/>
        </p:nvSpPr>
        <p:spPr>
          <a:xfrm>
            <a:off x="669960" y="1536119"/>
            <a:ext cx="7934400" cy="523079"/>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7" name="Rectangle 7"/>
          <p:cNvSpPr/>
          <p:nvPr/>
        </p:nvSpPr>
        <p:spPr>
          <a:xfrm>
            <a:off x="669960" y="1536119"/>
            <a:ext cx="7934400" cy="3749400"/>
          </a:xfrm>
          <a:prstGeom prst="rect">
            <a:avLst/>
          </a:prstGeom>
          <a:noFill/>
          <a:ln>
            <a:noFill/>
            <a:prstDash val="solid"/>
          </a:ln>
        </p:spPr>
        <p:txBody>
          <a:bodyPr vert="horz" wrap="square" lIns="91440" tIns="45720" rIns="91440" bIns="45720" anchor="t" anchorCtr="0" compatLnSpc="0">
            <a:spAutoFit/>
          </a:bodyPr>
          <a:lstStyle/>
          <a:p>
            <a:pPr marL="343080" marR="0" lvl="0" indent="-343080" algn="l" rtl="0" hangingPunct="1">
              <a:lnSpc>
                <a:spcPct val="10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Increasing complexity of trial design, product classes and geographic reach mandates greater flexibility in managing and customizing clinical supply</a:t>
            </a:r>
          </a:p>
          <a:p>
            <a:pPr marL="343080" marR="0" lvl="0" indent="-343080" algn="l" rtl="0" hangingPunct="1">
              <a:lnSpc>
                <a:spcPct val="10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Increasing pressure to reduce overall costs associated with clinical supplies management</a:t>
            </a:r>
          </a:p>
          <a:p>
            <a:pPr marL="343080" marR="0" lvl="0" indent="-343080" algn="l" rtl="0" hangingPunct="1">
              <a:lnSpc>
                <a:spcPct val="10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Decreasing timelines to First Patient in trial</a:t>
            </a:r>
          </a:p>
          <a:p>
            <a:pPr marL="343080" marR="0" lvl="0" indent="-343080" algn="l" rtl="0" hangingPunct="1">
              <a:lnSpc>
                <a:spcPct val="10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Lack of sufficient stability data before clinical supplies go to the sites.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Summary</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6"/>
          <p:cNvSpPr/>
          <p:nvPr/>
        </p:nvSpPr>
        <p:spPr>
          <a:xfrm>
            <a:off x="669960" y="1536119"/>
            <a:ext cx="7934400" cy="523079"/>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7" name="Rectangle 7"/>
          <p:cNvSpPr/>
          <p:nvPr/>
        </p:nvSpPr>
        <p:spPr>
          <a:xfrm>
            <a:off x="669960" y="1536119"/>
            <a:ext cx="7934400" cy="46152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8" name="Rectangle 9"/>
          <p:cNvSpPr/>
          <p:nvPr/>
        </p:nvSpPr>
        <p:spPr>
          <a:xfrm>
            <a:off x="669960" y="1536119"/>
            <a:ext cx="7934400" cy="338364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Under JIT labelling high overages and large quantities of wasted supply are a thing of the past.</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However in the EEA it is the QP who has the final decision in the labelling of Clinical Trial Material and must be consulted at all time during the Process. From the initial decisions to the final release of packed product.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endParaRPr lang="en-US">
              <a:latin typeface="Arial" pitchFamily="18"/>
            </a:endParaRP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8"/>
          <p:cNvSpPr/>
          <p:nvPr/>
        </p:nvSpPr>
        <p:spPr>
          <a:xfrm>
            <a:off x="683640" y="2133000"/>
            <a:ext cx="8064719" cy="1249919"/>
          </a:xfrm>
          <a:prstGeom prst="rect">
            <a:avLst/>
          </a:prstGeom>
          <a:noFill/>
          <a:ln>
            <a:noFill/>
            <a:prstDash val="solid"/>
          </a:ln>
        </p:spPr>
        <p:txBody>
          <a:bodyPr vert="horz" wrap="square" lIns="91440" tIns="45720" rIns="91440" bIns="45720" anchor="t" anchorCtr="0" compatLnSpc="0">
            <a:spAutoFit/>
          </a:bodyPr>
          <a:lstStyle/>
          <a:p>
            <a:pPr marL="914400" marR="0" lvl="2" indent="0" algn="l" rtl="0" hangingPunct="1">
              <a:lnSpc>
                <a:spcPct val="100000"/>
              </a:lnSpc>
              <a:spcBef>
                <a:spcPts val="0"/>
              </a:spcBef>
              <a:spcAft>
                <a:spcPts val="0"/>
              </a:spcAft>
              <a:buNone/>
              <a:tabLst/>
            </a:pPr>
            <a:endParaRPr lang="en-GB" sz="28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5" name="Rectangle 5"/>
          <p:cNvSpPr/>
          <p:nvPr/>
        </p:nvSpPr>
        <p:spPr>
          <a:xfrm>
            <a:off x="681120" y="1928519"/>
            <a:ext cx="8064719" cy="823320"/>
          </a:xfrm>
          <a:prstGeom prst="rect">
            <a:avLst/>
          </a:prstGeom>
          <a:noFill/>
          <a:ln>
            <a:noFill/>
            <a:prstDash val="solid"/>
          </a:ln>
        </p:spPr>
        <p:txBody>
          <a:bodyPr vert="horz" wrap="square" lIns="91440" tIns="45720" rIns="91440" bIns="45720" anchor="t" anchorCtr="0" compatLnSpc="0">
            <a:spAutoFit/>
          </a:bodyPr>
          <a:lstStyle/>
          <a:p>
            <a:pPr marL="457200" marR="0" lvl="1" indent="-45720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457200" marR="0" lvl="1" indent="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
        <p:nvSpPr>
          <p:cNvPr id="6" name="Rectangle 6"/>
          <p:cNvSpPr/>
          <p:nvPr/>
        </p:nvSpPr>
        <p:spPr>
          <a:xfrm>
            <a:off x="669960" y="1536119"/>
            <a:ext cx="7934400" cy="523079"/>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7" name="Rectangle 7"/>
          <p:cNvSpPr/>
          <p:nvPr/>
        </p:nvSpPr>
        <p:spPr>
          <a:xfrm>
            <a:off x="669960" y="1536119"/>
            <a:ext cx="7934400" cy="46152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8" name="Rectangle 10"/>
          <p:cNvSpPr/>
          <p:nvPr/>
        </p:nvSpPr>
        <p:spPr>
          <a:xfrm>
            <a:off x="669960" y="1536119"/>
            <a:ext cx="7934400" cy="1310760"/>
          </a:xfrm>
          <a:prstGeom prst="rect">
            <a:avLst/>
          </a:prstGeom>
          <a:noFill/>
          <a:ln>
            <a:noFill/>
            <a:prstDash val="solid"/>
          </a:ln>
        </p:spPr>
        <p:txBody>
          <a:bodyPr vert="horz" wrap="square" lIns="91440" tIns="45720" rIns="91440" bIns="45720" anchor="t" anchorCtr="1" compatLnSpc="0">
            <a:spAutoFit/>
          </a:bodyPr>
          <a:lstStyle/>
          <a:p>
            <a:pPr marL="0" marR="0" lvl="0" indent="0" algn="ctr" rtl="0" hangingPunct="1">
              <a:lnSpc>
                <a:spcPct val="100000"/>
              </a:lnSpc>
              <a:spcBef>
                <a:spcPts val="0"/>
              </a:spcBef>
              <a:spcAft>
                <a:spcPts val="0"/>
              </a:spcAft>
              <a:buNone/>
              <a:tabLst/>
            </a:pPr>
            <a:r>
              <a:rPr lang="en-GB" sz="8000" b="0" i="0" u="none" strike="noStrike" kern="1200" spc="0" baseline="0">
                <a:ln>
                  <a:noFill/>
                </a:ln>
                <a:solidFill>
                  <a:srgbClr val="7030A0"/>
                </a:solidFill>
                <a:latin typeface="Lucida Calligraphy" pitchFamily="66"/>
                <a:ea typeface="SimSun" pitchFamily="2"/>
                <a:cs typeface="Lucida Sans" pitchFamily="34"/>
              </a:rPr>
              <a:t>Thank You</a:t>
            </a:r>
          </a:p>
        </p:txBody>
      </p:sp>
      <p:sp>
        <p:nvSpPr>
          <p:cNvPr id="9" name="Rectangle 11"/>
          <p:cNvSpPr/>
          <p:nvPr/>
        </p:nvSpPr>
        <p:spPr>
          <a:xfrm>
            <a:off x="987120" y="3244320"/>
            <a:ext cx="7169760" cy="1097280"/>
          </a:xfrm>
          <a:prstGeom prst="rect">
            <a:avLst/>
          </a:prstGeom>
          <a:noFill/>
          <a:ln>
            <a:noFill/>
            <a:prstDash val="solid"/>
          </a:ln>
        </p:spPr>
        <p:txBody>
          <a:bodyPr vert="horz" wrap="none" lIns="91440" tIns="45720" rIns="91440" bIns="45720" anchor="t" anchorCtr="1" compatLnSpc="0">
            <a:spAutoFit/>
          </a:bodyPr>
          <a:lstStyle/>
          <a:p>
            <a:pPr marL="0" marR="0" lvl="0" indent="0" algn="ctr" rtl="0" hangingPunct="1">
              <a:lnSpc>
                <a:spcPct val="100000"/>
              </a:lnSpc>
              <a:spcBef>
                <a:spcPts val="0"/>
              </a:spcBef>
              <a:spcAft>
                <a:spcPts val="0"/>
              </a:spcAft>
              <a:buNone/>
              <a:tabLst/>
            </a:pPr>
            <a:r>
              <a:rPr lang="en-GB" sz="6600" b="1" i="0" u="none" strike="noStrike" kern="1200" spc="0" baseline="0">
                <a:ln>
                  <a:noFill/>
                </a:ln>
                <a:solidFill>
                  <a:srgbClr val="00B0F0"/>
                </a:solidFill>
                <a:effectLst>
                  <a:outerShdw dist="17961" dir="2700000">
                    <a:scrgbClr r="0" g="0" b="0"/>
                  </a:outerShdw>
                </a:effectLst>
                <a:latin typeface="Lucida Sans" pitchFamily="34"/>
                <a:ea typeface="SimSun" pitchFamily="2"/>
                <a:cs typeface="Lucida Sans" pitchFamily="34"/>
              </a:rPr>
              <a:t>Any Questions?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1. JiT labelling at the point of distribution</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448092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In this scenario, your drug product can be packaged with a primary label and then stored, awaiting a request for distribution to clinical sites, warehouse or distribution depots.</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Getting part of the labelling process out of the way means that when a request for product comes, it is a relatively quick job to apply an ancillary label which further identifies the product, adding for example a patient ID number, material ID numbers and/or protocol numbers. This method is well-suited for smaller labelling projects.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2. JiT labelling for pooled Supplies</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6"/>
          <p:cNvSpPr/>
          <p:nvPr/>
        </p:nvSpPr>
        <p:spPr>
          <a:xfrm>
            <a:off x="827640" y="1268640"/>
            <a:ext cx="8064719" cy="4115159"/>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In the case of pooled supplies, the label cannot be finalized until the moment of request. Requests may vary by dosing, country of shipment, language, regulatory requirements and so on. As such, the pooled supply is either unlabelled or partially labelled until it is needed, at which point it is processed specific to each protocol/study or compassionate use (a situation in which a clinical study is completed, but distribution is allowed to continue for patients who experienced significant benefits), and readied for distribution.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3. JiT labelling for retest/expiry dating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4115159"/>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In situations where a product is already labelled it may be necessary to apply an ancillary label that has been dedicated for a particular drug study program.</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Expiry date and retest date labelling are the most common JiT labelling requests.</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If this this method is used then  QP co-operation is imperative for the JiT labelling to be successful.</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pitchFamily="18"/>
                <a:ea typeface="SimSun" pitchFamily="2"/>
                <a:cs typeface="Lucida Sans" pitchFamily="2"/>
              </a:rPr>
              <a:t>Approval from QP and processes set up at the depots weigh heavily in this type of labelling form.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Examples  (Just in Time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484668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Just in Time labelling is labelling that is performed to meet a predicted demand.</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Labelling , packaging, release and shipping takes place so the patient receives his medication  immediately prior to when he needs it</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As an example</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 site predicts that it will require medication for a patient on October 11</a:t>
            </a:r>
            <a:r>
              <a:rPr lang="en-GB" sz="2400" b="1" i="0" u="none" strike="noStrike" kern="1200" spc="0" baseline="30000">
                <a:ln>
                  <a:noFill/>
                </a:ln>
                <a:solidFill>
                  <a:srgbClr val="7030A0"/>
                </a:solidFill>
                <a:effectLst>
                  <a:outerShdw dist="17961" dir="2700000">
                    <a:scrgbClr r="0" g="0" b="0"/>
                  </a:outerShdw>
                </a:effectLst>
                <a:latin typeface="Lucida Sans Unicode" pitchFamily="34"/>
                <a:ea typeface="SimSun" pitchFamily="2"/>
                <a:cs typeface="Lucida Sans Unicode" pitchFamily="34"/>
              </a:rPr>
              <a:t>th</a:t>
            </a: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 2015</a:t>
            </a:r>
          </a:p>
          <a:p>
            <a:pPr marL="0" marR="0" lvl="0" indent="0" algn="l" rtl="0" hangingPunct="1">
              <a:lnSpc>
                <a:spcPct val="100000"/>
              </a:lnSpc>
              <a:spcBef>
                <a:spcPts val="0"/>
              </a:spcBef>
              <a:spcAft>
                <a:spcPts val="0"/>
              </a:spcAft>
              <a:buNone/>
              <a:tabLst/>
            </a:pPr>
            <a:r>
              <a:rPr lang="en-GB" sz="2400" b="1" i="1"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The medication is labelled, released and shipped so the medication is available on that date.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Examples  (labelling on demand)</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594396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Labelling that is performed to meet a specific requirement;</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Labelling, packaging, release and shipment takes place in response for a specific need.</a:t>
            </a:r>
          </a:p>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A patient attends a site for a check, perhaps blood sample.</a:t>
            </a:r>
          </a:p>
          <a:p>
            <a:pPr marL="285840" marR="0" lvl="0" indent="-285840" algn="l" rtl="0" hangingPunct="1">
              <a:lnSpc>
                <a:spcPct val="100000"/>
              </a:lnSpc>
              <a:spcBef>
                <a:spcPts val="0"/>
              </a:spcBef>
              <a:spcAft>
                <a:spcPts val="0"/>
              </a:spcAft>
              <a:buSzPct val="100000"/>
              <a:buFont typeface="Arial" pitchFamily="34"/>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The results from the check up indicate that the patient is to be prescribed.</a:t>
            </a:r>
          </a:p>
          <a:p>
            <a:pPr marL="285840" marR="0" lvl="0" indent="-285840" algn="l" rtl="0" hangingPunct="1">
              <a:lnSpc>
                <a:spcPct val="100000"/>
              </a:lnSpc>
              <a:spcBef>
                <a:spcPts val="0"/>
              </a:spcBef>
              <a:spcAft>
                <a:spcPts val="0"/>
              </a:spcAft>
              <a:buSzPct val="100000"/>
              <a:buFont typeface="Arial" pitchFamily="34"/>
              <a:buChar char="•"/>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285840" marR="0" lvl="0" indent="-285840" algn="l" rtl="0" hangingPunct="1">
              <a:lnSpc>
                <a:spcPct val="100000"/>
              </a:lnSpc>
              <a:spcBef>
                <a:spcPts val="0"/>
              </a:spcBef>
              <a:spcAft>
                <a:spcPts val="0"/>
              </a:spcAft>
              <a:buSzPct val="100000"/>
              <a:buFont typeface="Arial" pitchFamily="34"/>
              <a:buChar char="•"/>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The packaging site label a specific patient pack and this is released and shipped to the site for the patient to collect or shipped directly to the patient.</a:t>
            </a:r>
          </a:p>
          <a:p>
            <a:pPr marL="0" marR="0" lvl="0"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Is JiT a New Way of Working ?</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554760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2800" b="0" i="0" u="none" strike="noStrike" kern="1200" spc="0" baseline="0">
                <a:ln>
                  <a:noFill/>
                </a:ln>
                <a:solidFill>
                  <a:srgbClr val="FF0000"/>
                </a:solidFill>
                <a:effectLst>
                  <a:outerShdw dist="17961" dir="2700000">
                    <a:scrgbClr r="0" g="0" b="0"/>
                  </a:outerShdw>
                </a:effectLst>
                <a:latin typeface="Lucida Sans" pitchFamily="34"/>
                <a:ea typeface="SimSun" pitchFamily="2"/>
                <a:cs typeface="Lucida Sans" pitchFamily="34"/>
              </a:rPr>
              <a:t>No!</a:t>
            </a:r>
          </a:p>
          <a:p>
            <a:pPr marL="0" marR="0" lvl="1"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There have been a small number of trials conducted using a  just in time approach</a:t>
            </a:r>
          </a:p>
          <a:p>
            <a:pPr marL="457200" marR="0" lvl="1" indent="0" algn="l" rtl="0" hangingPunct="1">
              <a:lnSpc>
                <a:spcPct val="100000"/>
              </a:lnSpc>
              <a:spcBef>
                <a:spcPts val="0"/>
              </a:spcBef>
              <a:spcAft>
                <a:spcPts val="0"/>
              </a:spcAft>
              <a:buNone/>
              <a:tabLst/>
            </a:pPr>
            <a:endPar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endParaRP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Recently gained a much wider ap</a:t>
            </a:r>
            <a:r>
              <a:rPr lang="en-GB" sz="2400" b="0" i="0" u="none" strike="noStrike" kern="1200" spc="0" baseline="0">
                <a:ln>
                  <a:noFill/>
                </a:ln>
                <a:solidFill>
                  <a:srgbClr val="7030A0"/>
                </a:solidFill>
                <a:effectLst>
                  <a:outerShdw dist="17961" dir="2700000">
                    <a:scrgbClr r="0" g="0" b="0"/>
                  </a:outerShdw>
                </a:effectLst>
                <a:latin typeface="Lucida Sans Unicode" pitchFamily="34"/>
                <a:ea typeface="SimSun" pitchFamily="2"/>
                <a:cs typeface="Lucida Sans Unicode" pitchFamily="34"/>
              </a:rPr>
              <a:t>peal with the increased use of IRT</a:t>
            </a:r>
          </a:p>
          <a:p>
            <a:pPr marL="0" marR="0" lvl="0" indent="0" algn="l" rtl="0" hangingPunct="1">
              <a:lnSpc>
                <a:spcPct val="100000"/>
              </a:lnSpc>
              <a:spcBef>
                <a:spcPts val="0"/>
              </a:spcBef>
              <a:spcAft>
                <a:spcPts val="0"/>
              </a:spcAft>
              <a:buNone/>
              <a:tabLst/>
            </a:pPr>
            <a:r>
              <a:rPr lang="en-GB" sz="2400" b="1" i="0" u="none" strike="noStrike" kern="1200" spc="0" baseline="0">
                <a:ln>
                  <a:noFill/>
                </a:ln>
                <a:solidFill>
                  <a:srgbClr val="000066"/>
                </a:solidFill>
                <a:latin typeface="Lucida Sans" pitchFamily="34"/>
                <a:ea typeface="SimSun" pitchFamily="2"/>
                <a:cs typeface="Lucida Sans" pitchFamily="34"/>
              </a:rPr>
              <a:t>( INTERACTIVE RESPONSE TECHNOLOGIES)</a:t>
            </a:r>
          </a:p>
          <a:p>
            <a:pPr marL="0" marR="0" lvl="0" indent="0" algn="l" rtl="0" hangingPunct="1">
              <a:lnSpc>
                <a:spcPct val="100000"/>
              </a:lnSpc>
              <a:spcBef>
                <a:spcPts val="0"/>
              </a:spcBef>
              <a:spcAft>
                <a:spcPts val="0"/>
              </a:spcAft>
              <a:buNone/>
              <a:tabLst/>
            </a:pPr>
            <a:endParaRPr lang="en-GB" sz="1800" b="0" i="0" u="none" strike="noStrike" kern="1200" spc="0" baseline="0">
              <a:ln>
                <a:noFill/>
              </a:ln>
              <a:solidFill>
                <a:srgbClr val="604A7B"/>
              </a:solidFill>
              <a:effectLst>
                <a:outerShdw dist="17961" dir="2700000">
                  <a:scrgbClr r="0" g="0" b="0"/>
                </a:outerShdw>
              </a:effectLst>
              <a:latin typeface="Lucida Sans" pitchFamily="34"/>
              <a:ea typeface="SimSun" pitchFamily="2"/>
              <a:cs typeface="Lucida Sans" pitchFamily="34"/>
            </a:endParaRPr>
          </a:p>
          <a:p>
            <a:pPr marL="285840" marR="0" lvl="0" indent="-28584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Better visibility of demand</a:t>
            </a:r>
          </a:p>
          <a:p>
            <a:pPr marL="285840" marR="0" lvl="0" indent="-28584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285840" marR="0" lvl="0" indent="-28584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Better understanding of when product is required</a:t>
            </a:r>
          </a:p>
          <a:p>
            <a:pPr marL="285840" marR="0" lvl="0" indent="-285840" algn="l" rtl="0" hangingPunct="1">
              <a:lnSpc>
                <a:spcPct val="100000"/>
              </a:lnSpc>
              <a:spcBef>
                <a:spcPts val="0"/>
              </a:spcBef>
              <a:spcAft>
                <a:spcPts val="0"/>
              </a:spcAft>
              <a:buSzPct val="100000"/>
              <a:buFont typeface="Wingdings" pitchFamily="2"/>
              <a:buChar char="§"/>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285840" marR="0" lvl="0" indent="-285840" algn="l" rtl="0" hangingPunct="1">
              <a:lnSpc>
                <a:spcPct val="100000"/>
              </a:lnSpc>
              <a:spcBef>
                <a:spcPts val="0"/>
              </a:spcBef>
              <a:spcAft>
                <a:spcPts val="0"/>
              </a:spcAft>
              <a:buSzPct val="100000"/>
              <a:buFont typeface="Wingdings" pitchFamily="2"/>
              <a:buChar char="§"/>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Demand for greater flexibility in use of supplies to reduce wastage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ctrTitle"/>
          </p:nvPr>
        </p:nvSpPr>
        <p:spPr>
          <a:xfrm>
            <a:off x="0" y="14760"/>
            <a:ext cx="9160920" cy="1196640"/>
          </a:xfrm>
          <a:solidFill>
            <a:srgbClr val="00FFCC"/>
          </a:solidFill>
        </p:spPr>
        <p:txBody>
          <a:bodyP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GB" sz="2800" b="1">
                <a:solidFill>
                  <a:srgbClr val="7030A0"/>
                </a:solidFill>
                <a:effectLst>
                  <a:outerShdw dist="17961" dir="2700000">
                    <a:scrgbClr r="0" g="0" b="0"/>
                  </a:outerShdw>
                </a:effectLst>
                <a:latin typeface="Lucida Sans Unicode" pitchFamily="34"/>
                <a:cs typeface="Lucida Sans Unicode" pitchFamily="34"/>
              </a:rPr>
              <a:t>Advantages of JiT Labelling</a:t>
            </a:r>
          </a:p>
        </p:txBody>
      </p:sp>
      <p:sp>
        <p:nvSpPr>
          <p:cNvPr id="3" name="Rectangle 3"/>
          <p:cNvSpPr/>
          <p:nvPr/>
        </p:nvSpPr>
        <p:spPr>
          <a:xfrm>
            <a:off x="395640" y="1559160"/>
            <a:ext cx="6462360" cy="369360"/>
          </a:xfrm>
          <a:prstGeom prst="rect">
            <a:avLst/>
          </a:prstGeom>
          <a:no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SimSun" pitchFamily="2"/>
              <a:cs typeface="Lucida Sans" pitchFamily="2"/>
            </a:endParaRPr>
          </a:p>
        </p:txBody>
      </p:sp>
      <p:sp>
        <p:nvSpPr>
          <p:cNvPr id="4" name="Rectangle 4"/>
          <p:cNvSpPr/>
          <p:nvPr/>
        </p:nvSpPr>
        <p:spPr>
          <a:xfrm>
            <a:off x="827640" y="1268640"/>
            <a:ext cx="8064719" cy="4909319"/>
          </a:xfrm>
          <a:prstGeom prst="rect">
            <a:avLst/>
          </a:prstGeom>
          <a:noFill/>
          <a:ln>
            <a:noFill/>
            <a:prstDash val="solid"/>
          </a:ln>
        </p:spPr>
        <p:txBody>
          <a:bodyPr vert="horz" wrap="square" lIns="91440" tIns="45720" rIns="91440" bIns="45720" anchor="t" anchorCtr="0" compatLnSpc="0">
            <a:spAutoFit/>
          </a:bodyPr>
          <a:lstStyle/>
          <a:p>
            <a:pPr marL="285840" marR="0" lvl="0" indent="-285840" algn="l" rtl="0" hangingPunct="1">
              <a:lnSpc>
                <a:spcPct val="90000"/>
              </a:lnSpc>
              <a:spcBef>
                <a:spcPts val="0"/>
              </a:spcBef>
              <a:spcAft>
                <a:spcPts val="0"/>
              </a:spcAft>
              <a:buSzPct val="100000"/>
              <a:buFont typeface="Arial" pitchFamily="34"/>
              <a:buChar char="•"/>
              <a:tabLst/>
            </a:pPr>
            <a:r>
              <a:rPr lang="en-GB" sz="2800" b="1" i="0" u="none" strike="noStrike" kern="1200" spc="0" baseline="0">
                <a:ln>
                  <a:noFill/>
                </a:ln>
                <a:solidFill>
                  <a:srgbClr val="000066"/>
                </a:solidFill>
                <a:latin typeface="Lucida Sans" pitchFamily="34"/>
                <a:ea typeface="SimSun" pitchFamily="2"/>
                <a:cs typeface="Lucida Sans" pitchFamily="34"/>
              </a:rPr>
              <a:t>Solves a Number of Potential Problems</a:t>
            </a:r>
          </a:p>
          <a:p>
            <a:pPr marL="0" marR="0" lvl="0" indent="0" algn="l" rtl="0" hangingPunct="1">
              <a:lnSpc>
                <a:spcPct val="90000"/>
              </a:lnSpc>
              <a:spcBef>
                <a:spcPts val="0"/>
              </a:spcBef>
              <a:spcAft>
                <a:spcPts val="0"/>
              </a:spcAft>
              <a:buNone/>
              <a:tabLst/>
            </a:pPr>
            <a:endParaRPr lang="en-GB" sz="2800" b="1" i="0" u="none" strike="noStrike" kern="1200" spc="0" baseline="0">
              <a:ln>
                <a:noFill/>
              </a:ln>
              <a:solidFill>
                <a:srgbClr val="31859C"/>
              </a:solidFill>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Lack of supply</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Patient recruitment</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Short shelf life/limited stability information</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Storage/transport /packaging conditions</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Use of new markets/countries</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a:p>
            <a:pPr marL="514439" marR="0" lvl="0" indent="-514439" algn="l" rtl="0" hangingPunct="1">
              <a:lnSpc>
                <a:spcPct val="90000"/>
              </a:lnSpc>
              <a:spcBef>
                <a:spcPts val="0"/>
              </a:spcBef>
              <a:spcAft>
                <a:spcPts val="0"/>
              </a:spcAft>
              <a:buSzPct val="100000"/>
              <a:buAutoNum type="arabicPeriod"/>
              <a:tabLst/>
            </a:pPr>
            <a:r>
              <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rPr>
              <a:t>Costs</a:t>
            </a:r>
          </a:p>
          <a:p>
            <a:pPr marL="514439" marR="0" lvl="0" indent="-514439" algn="l" rtl="0" hangingPunct="1">
              <a:lnSpc>
                <a:spcPct val="90000"/>
              </a:lnSpc>
              <a:spcBef>
                <a:spcPts val="0"/>
              </a:spcBef>
              <a:spcAft>
                <a:spcPts val="0"/>
              </a:spcAft>
              <a:buSzPct val="100000"/>
              <a:buAutoNum type="arabicPeriod"/>
              <a:tabLst/>
            </a:pPr>
            <a:endParaRPr lang="en-GB" sz="2400" b="1" i="0" u="none" strike="noStrike" kern="1200" spc="0" baseline="0">
              <a:ln>
                <a:noFill/>
              </a:ln>
              <a:solidFill>
                <a:srgbClr val="7030A0"/>
              </a:solidFill>
              <a:effectLst>
                <a:outerShdw dist="17961" dir="2700000">
                  <a:scrgbClr r="0" g="0" b="0"/>
                </a:outerShdw>
              </a:effectLst>
              <a:latin typeface="Lucida Sans" pitchFamily="34"/>
              <a:ea typeface="SimSun" pitchFamily="2"/>
              <a:cs typeface="Lucida Sans"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1426</Words>
  <Application>Microsoft Office PowerPoint</Application>
  <PresentationFormat>On-screen Show (4:3)</PresentationFormat>
  <Paragraphs>212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Introduction</vt:lpstr>
      <vt:lpstr>1. JiT labelling at the point of distribution</vt:lpstr>
      <vt:lpstr>2. JiT labelling for pooled Supplies</vt:lpstr>
      <vt:lpstr>3. JiT labelling for retest/expiry dating</vt:lpstr>
      <vt:lpstr>Examples  (Just in Time Labelling)</vt:lpstr>
      <vt:lpstr>Examples  (labelling on demand)</vt:lpstr>
      <vt:lpstr>Is JiT a New Way of Working ?</vt:lpstr>
      <vt:lpstr>Advantages of JiT Labelling</vt:lpstr>
      <vt:lpstr>Advantages of JiT Labelling</vt:lpstr>
      <vt:lpstr>Advantages of JiT Labelling</vt:lpstr>
      <vt:lpstr>Advantages of JiT Labelling</vt:lpstr>
      <vt:lpstr>Advantages of JiT Labelling</vt:lpstr>
      <vt:lpstr>Advantages of JiT Labelling</vt:lpstr>
      <vt:lpstr>Advantages of JiT Labelling</vt:lpstr>
      <vt:lpstr>Advantages of JiT Labelling</vt:lpstr>
      <vt:lpstr>Disadvantages of JiT Labelling</vt:lpstr>
      <vt:lpstr>1. Increased Number of Packaging runs</vt:lpstr>
      <vt:lpstr>2. Increased documentation</vt:lpstr>
      <vt:lpstr>3. More Releases</vt:lpstr>
      <vt:lpstr>4. Reduced Timelines</vt:lpstr>
      <vt:lpstr>5. Costs</vt:lpstr>
      <vt:lpstr>Considerations For Release in the EEAs</vt:lpstr>
      <vt:lpstr>Considerations For Release in the EEAs</vt:lpstr>
      <vt:lpstr>Considerations For Release in the EEAs</vt:lpstr>
      <vt:lpstr>Considerations For Release in the EEAs</vt:lpstr>
      <vt:lpstr>Summary</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Teri Saylor</dc:creator>
  <cp:lastModifiedBy>Teri Saylor</cp:lastModifiedBy>
  <cp:revision>2</cp:revision>
  <dcterms:created xsi:type="dcterms:W3CDTF">2015-10-01T14:42:38Z</dcterms:created>
  <dcterms:modified xsi:type="dcterms:W3CDTF">2016-02-02T17:22:02Z</dcterms:modified>
</cp:coreProperties>
</file>