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39"/>
  </p:notesMasterIdLst>
  <p:sldIdLst>
    <p:sldId id="256" r:id="rId4"/>
    <p:sldId id="257" r:id="rId5"/>
    <p:sldId id="261" r:id="rId6"/>
    <p:sldId id="332" r:id="rId7"/>
    <p:sldId id="333" r:id="rId8"/>
    <p:sldId id="334" r:id="rId9"/>
    <p:sldId id="296" r:id="rId10"/>
    <p:sldId id="297" r:id="rId11"/>
    <p:sldId id="292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98" r:id="rId21"/>
    <p:sldId id="303" r:id="rId22"/>
    <p:sldId id="310" r:id="rId23"/>
    <p:sldId id="299" r:id="rId24"/>
    <p:sldId id="300" r:id="rId25"/>
    <p:sldId id="301" r:id="rId26"/>
    <p:sldId id="304" r:id="rId27"/>
    <p:sldId id="305" r:id="rId28"/>
    <p:sldId id="306" r:id="rId29"/>
    <p:sldId id="302" r:id="rId30"/>
    <p:sldId id="307" r:id="rId31"/>
    <p:sldId id="308" r:id="rId32"/>
    <p:sldId id="309" r:id="rId33"/>
    <p:sldId id="311" r:id="rId34"/>
    <p:sldId id="312" r:id="rId35"/>
    <p:sldId id="335" r:id="rId36"/>
    <p:sldId id="330" r:id="rId37"/>
    <p:sldId id="2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3" autoAdjust="0"/>
    <p:restoredTop sz="92788" autoAdjust="0"/>
  </p:normalViewPr>
  <p:slideViewPr>
    <p:cSldViewPr snapToGrid="0">
      <p:cViewPr>
        <p:scale>
          <a:sx n="103" d="100"/>
          <a:sy n="103" d="100"/>
        </p:scale>
        <p:origin x="-119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33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CD482-25A3-5544-9E20-C3FC00610922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C63C7-39E2-0D41-A0F5-47C9326A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Driver turn over = 76 – 100% annually</a:t>
            </a:r>
          </a:p>
          <a:p>
            <a:pPr lvl="2" indent="-457200">
              <a:buFont typeface="Arial"/>
              <a:buChar char="•"/>
            </a:pPr>
            <a:r>
              <a:rPr lang="en-US" sz="2000" dirty="0" smtClean="0"/>
              <a:t>More employees dedicated to finding &amp; hiring drivers then in customer service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Average driver age = 54 years</a:t>
            </a:r>
          </a:p>
          <a:p>
            <a:pPr lvl="2" indent="-457200">
              <a:buFont typeface="Arial"/>
              <a:buChar char="•"/>
            </a:pPr>
            <a:r>
              <a:rPr lang="en-US" sz="2000" dirty="0" smtClean="0"/>
              <a:t>Who wants to grow up to be a truck driver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Over-the-road hauling = 2-4 week routes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Creates stress and motivation to find new job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63C7-39E2-0D41-A0F5-47C9326A24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Driver turn over = 76 – 100% annually</a:t>
            </a:r>
          </a:p>
          <a:p>
            <a:pPr lvl="2" indent="-457200">
              <a:buFont typeface="Arial"/>
              <a:buChar char="•"/>
            </a:pPr>
            <a:r>
              <a:rPr lang="en-US" sz="2000" dirty="0" smtClean="0"/>
              <a:t>More employees dedicated to finding &amp; hiring drivers then in customer service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Average driver age = 54 years</a:t>
            </a:r>
          </a:p>
          <a:p>
            <a:pPr lvl="2" indent="-457200">
              <a:buFont typeface="Arial"/>
              <a:buChar char="•"/>
            </a:pPr>
            <a:r>
              <a:rPr lang="en-US" sz="2000" dirty="0" smtClean="0"/>
              <a:t>Who wants to grow up to be a truck driver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Over-the-road hauling = 2-4 week routes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Creates stress and motivation to find new job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63C7-39E2-0D41-A0F5-47C9326A24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alibri" charset="0"/>
              <a:ea typeface="MS PGothic" charset="0"/>
            </a:endParaRPr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C000744-F7F3-E547-9131-FAC8E5A502E4}" type="slidenum">
              <a:rPr lang="nl-NL">
                <a:latin typeface="Calibri" charset="0"/>
              </a:rPr>
              <a:pPr eaLnBrk="1" hangingPunct="1"/>
              <a:t>20</a:t>
            </a:fld>
            <a:endParaRPr lang="nl-NL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63C7-39E2-0D41-A0F5-47C9326A24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4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63C7-39E2-0D41-A0F5-47C9326A24C5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u="sng" dirty="0" smtClean="0"/>
              <a:t>Freight forwarder issues:</a:t>
            </a:r>
          </a:p>
          <a:p>
            <a:endParaRPr lang="en-US" sz="2800" u="sng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Air freight: limited accountability of freight handlers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Airlines do not sign separate service contracts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Information on goods is historic, not real-time</a:t>
            </a:r>
          </a:p>
          <a:p>
            <a:pPr marL="800100" lvl="2" indent="-342900">
              <a:buFont typeface="Arial"/>
              <a:buChar char="•"/>
            </a:pPr>
            <a:r>
              <a:rPr lang="en-US" sz="2000" dirty="0" smtClean="0"/>
              <a:t>Cannot proactively fix issues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Freight damaged, delayed and lost</a:t>
            </a:r>
          </a:p>
          <a:p>
            <a:pPr marL="914400" lvl="3" indent="-457200">
              <a:buFont typeface="Arial"/>
              <a:buChar char="•"/>
            </a:pPr>
            <a:r>
              <a:rPr lang="en-US" sz="2000" dirty="0" smtClean="0"/>
              <a:t>Increased costs and losses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676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alibri" charset="0"/>
              <a:ea typeface="MS PGothic" charset="0"/>
            </a:endParaRPr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C000744-F7F3-E547-9131-FAC8E5A502E4}" type="slidenum">
              <a:rPr lang="nl-NL">
                <a:latin typeface="Calibri" charset="0"/>
              </a:rPr>
              <a:pPr eaLnBrk="1" hangingPunct="1"/>
              <a:t>24</a:t>
            </a:fld>
            <a:endParaRPr lang="nl-NL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Driver turn over = 76 – 100% annually</a:t>
            </a:r>
          </a:p>
          <a:p>
            <a:pPr lvl="2" indent="-457200">
              <a:buFont typeface="Arial"/>
              <a:buChar char="•"/>
            </a:pPr>
            <a:r>
              <a:rPr lang="en-US" sz="2000" dirty="0" smtClean="0"/>
              <a:t>More employees dedicated to finding &amp; hiring drivers then in customer service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Average driver age = 54 years</a:t>
            </a:r>
          </a:p>
          <a:p>
            <a:pPr lvl="2" indent="-457200">
              <a:buFont typeface="Arial"/>
              <a:buChar char="•"/>
            </a:pPr>
            <a:r>
              <a:rPr lang="en-US" sz="2000" dirty="0" smtClean="0"/>
              <a:t>Who wants to grow up to be a truck driver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Over-the-road hauling = 2-4 week routes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Creates stress and motivation to find new job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63C7-39E2-0D41-A0F5-47C9326A24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alibri" charset="0"/>
              <a:ea typeface="MS PGothic" charset="0"/>
            </a:endParaRPr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C000744-F7F3-E547-9131-FAC8E5A502E4}" type="slidenum">
              <a:rPr lang="nl-NL">
                <a:latin typeface="Calibri" charset="0"/>
              </a:rPr>
              <a:pPr eaLnBrk="1" hangingPunct="1"/>
              <a:t>31</a:t>
            </a:fld>
            <a:endParaRPr lang="nl-NL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Driver turn over = 76 – 100% annually</a:t>
            </a:r>
          </a:p>
          <a:p>
            <a:pPr lvl="2" indent="-457200">
              <a:buFont typeface="Arial"/>
              <a:buChar char="•"/>
            </a:pPr>
            <a:r>
              <a:rPr lang="en-US" sz="2000" dirty="0" smtClean="0"/>
              <a:t>More employees dedicated to finding &amp; hiring drivers then in customer service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Average driver age = 54 years</a:t>
            </a:r>
          </a:p>
          <a:p>
            <a:pPr lvl="2" indent="-457200">
              <a:buFont typeface="Arial"/>
              <a:buChar char="•"/>
            </a:pPr>
            <a:r>
              <a:rPr lang="en-US" sz="2000" dirty="0" smtClean="0"/>
              <a:t>Who wants to grow up to be a truck driver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Over-the-road hauling = 2-4 week routes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Creates stress and motivation to find new job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63C7-39E2-0D41-A0F5-47C9326A24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Driver turn over = 76 – 100% annually</a:t>
            </a:r>
          </a:p>
          <a:p>
            <a:pPr lvl="2" indent="-457200">
              <a:buFont typeface="Arial"/>
              <a:buChar char="•"/>
            </a:pPr>
            <a:r>
              <a:rPr lang="en-US" sz="2000" dirty="0" smtClean="0"/>
              <a:t>More employees dedicated to finding &amp; hiring drivers then in customer service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Average driver age = 54 years</a:t>
            </a:r>
          </a:p>
          <a:p>
            <a:pPr lvl="2" indent="-457200">
              <a:buFont typeface="Arial"/>
              <a:buChar char="•"/>
            </a:pPr>
            <a:r>
              <a:rPr lang="en-US" sz="2000" dirty="0" smtClean="0"/>
              <a:t>Who wants to grow up to be a truck driver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Over-the-road hauling = 2-4 week routes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Creates stress and motivation to find new job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63C7-39E2-0D41-A0F5-47C9326A24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78" y="2878906"/>
            <a:ext cx="4099718" cy="12436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PRESENTATION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8" y="4436707"/>
            <a:ext cx="4099718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375"/>
              </a:spcAft>
              <a:buNone/>
              <a:defRPr sz="150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Information, Conference and 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0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80" y="1878036"/>
            <a:ext cx="4099718" cy="147108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375"/>
              </a:lnSpc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9" y="3429000"/>
            <a:ext cx="4099719" cy="1751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cap="all" baseline="0">
                <a:solidFill>
                  <a:schemeClr val="bg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03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919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60" y="1714501"/>
            <a:ext cx="4482043" cy="4380178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3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92583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58" y="1714501"/>
            <a:ext cx="1959240" cy="4380178"/>
          </a:xfrm>
        </p:spPr>
        <p:txBody>
          <a:bodyPr/>
          <a:lstStyle/>
          <a:p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02438" y="1714500"/>
            <a:ext cx="19579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02438" y="2148612"/>
            <a:ext cx="1957917" cy="3946069"/>
          </a:xfrm>
        </p:spPr>
        <p:txBody>
          <a:bodyPr/>
          <a:lstStyle>
            <a:lvl1pPr>
              <a:lnSpc>
                <a:spcPts val="1750"/>
              </a:lnSpc>
              <a:defRPr sz="137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Text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77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18DBF-4AE1-1847-AD55-628D7614949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CCD-EC0B-6842-B47F-9F5CD9C0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9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138" y="274638"/>
            <a:ext cx="7078662" cy="10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74BB43-E2B3-5443-BB89-08C10AF60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680" y="2888943"/>
            <a:ext cx="4099718" cy="1330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78" y="608687"/>
            <a:ext cx="2286000" cy="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63" rtl="0" eaLnBrk="1" latinLnBrk="0" hangingPunct="1">
        <a:lnSpc>
          <a:spcPts val="2625"/>
        </a:lnSpc>
        <a:spcBef>
          <a:spcPct val="0"/>
        </a:spcBef>
        <a:buNone/>
        <a:defRPr sz="2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5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2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04" indent="-214304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25" indent="-178586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7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79" y="1714499"/>
            <a:ext cx="8380677" cy="43801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7278" y="6229067"/>
            <a:ext cx="30437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25" b="1">
                <a:solidFill>
                  <a:schemeClr val="bg1"/>
                </a:solidFill>
              </a:defRPr>
            </a:lvl1pPr>
          </a:lstStyle>
          <a:p>
            <a:fld id="{677431CD-109D-4799-81C2-761F8C28FE2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776338" y="6478773"/>
            <a:ext cx="67507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CA" sz="750" b="1" smtClean="0">
                <a:solidFill>
                  <a:schemeClr val="bg1"/>
                </a:solidFill>
              </a:rPr>
              <a:t>ispe.org</a:t>
            </a:r>
            <a:endParaRPr lang="en-CA" sz="750" b="1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570596" y="6482080"/>
            <a:ext cx="0" cy="1066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35" y="6306128"/>
            <a:ext cx="1143055" cy="36766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771802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 smtClean="0">
                <a:solidFill>
                  <a:schemeClr val="bg1"/>
                </a:solidFill>
              </a:rPr>
              <a:t>Connecting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896473" y="6482221"/>
            <a:ext cx="112643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 smtClean="0">
                <a:solidFill>
                  <a:schemeClr val="bg1"/>
                </a:solidFill>
              </a:rPr>
              <a:t>Pharmaceutical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259740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 smtClean="0">
                <a:solidFill>
                  <a:schemeClr val="bg1"/>
                </a:solidFill>
              </a:rPr>
              <a:t>Knowledge</a:t>
            </a:r>
            <a:endParaRPr lang="en-CA" sz="75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9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375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85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2pPr>
      <a:lvl3pPr marL="213312" indent="-213312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Clr>
          <a:schemeClr val="accent2"/>
        </a:buClr>
        <a:buFont typeface="Arial" panose="020B0604020202020204" pitchFamily="34" charset="0"/>
        <a:buChar char="&gt;"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427616" indent="-214304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Char char="–"/>
        <a:tabLst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Info.us@berlinger.com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us@berlinger.com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patrick.mcgrath@berlinger.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678" y="2484378"/>
            <a:ext cx="4564524" cy="1243673"/>
          </a:xfrm>
        </p:spPr>
        <p:txBody>
          <a:bodyPr/>
          <a:lstStyle/>
          <a:p>
            <a:r>
              <a:rPr lang="en-US" dirty="0" smtClean="0"/>
              <a:t>Web software/cloud computing + integrated sensor connectivity for significant Process improvement</a:t>
            </a:r>
            <a:endParaRPr lang="en-US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Patrick McGrath</a:t>
            </a:r>
          </a:p>
          <a:p>
            <a:r>
              <a:rPr lang="en-US" dirty="0" smtClean="0"/>
              <a:t>General Manager</a:t>
            </a:r>
          </a:p>
          <a:p>
            <a:r>
              <a:rPr lang="en-US" dirty="0" smtClean="0"/>
              <a:t>Berlinger USA</a:t>
            </a:r>
          </a:p>
          <a:p>
            <a:endParaRPr lang="en-US" dirty="0"/>
          </a:p>
          <a:p>
            <a:r>
              <a:rPr lang="en-US" dirty="0" smtClean="0"/>
              <a:t>March, 31,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62070" y="1829141"/>
            <a:ext cx="6160398" cy="2843546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1331606" y="1479145"/>
            <a:ext cx="607249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endParaRPr lang="en-US" sz="2800" dirty="0" smtClean="0"/>
          </a:p>
          <a:p>
            <a:r>
              <a:rPr lang="en-US" sz="2800" dirty="0" smtClean="0"/>
              <a:t>INNOVATION =  in a new way </a:t>
            </a:r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successful conversion of </a:t>
            </a:r>
            <a:r>
              <a:rPr lang="en-US" sz="2800" i="1" u="sng" dirty="0"/>
              <a:t>new </a:t>
            </a:r>
            <a:r>
              <a:rPr lang="en-US" sz="2800" u="sng" dirty="0"/>
              <a:t>concepts</a:t>
            </a:r>
            <a:r>
              <a:rPr lang="en-US" sz="2800" dirty="0"/>
              <a:t> and knowledge into </a:t>
            </a:r>
            <a:r>
              <a:rPr lang="en-US" sz="2800" i="1" u="sng" dirty="0"/>
              <a:t>new </a:t>
            </a:r>
            <a:r>
              <a:rPr lang="en-US" sz="2800" u="sng" dirty="0" smtClean="0"/>
              <a:t>processes</a:t>
            </a:r>
            <a:r>
              <a:rPr lang="en-US" sz="2800" dirty="0" smtClean="0"/>
              <a:t>, </a:t>
            </a:r>
            <a:r>
              <a:rPr lang="en-US" sz="2800" dirty="0"/>
              <a:t>services, or </a:t>
            </a:r>
            <a:r>
              <a:rPr lang="en-US" sz="2800" dirty="0" smtClean="0"/>
              <a:t>products </a:t>
            </a:r>
            <a:r>
              <a:rPr lang="en-US" sz="2800" dirty="0"/>
              <a:t>that deliver </a:t>
            </a:r>
            <a:r>
              <a:rPr lang="en-US" sz="2800" i="1" u="sng" dirty="0"/>
              <a:t>new </a:t>
            </a:r>
            <a:r>
              <a:rPr lang="en-US" sz="2800" u="sng" dirty="0" smtClean="0"/>
              <a:t>customer value</a:t>
            </a:r>
            <a:endParaRPr lang="en-US" sz="2800" u="sng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Technology &amp; Innovation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36780" y="5538129"/>
            <a:ext cx="3226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The executive guide to innovation, ASQ </a:t>
            </a:r>
            <a:r>
              <a:rPr lang="en-US" sz="1000" dirty="0"/>
              <a:t>Quality </a:t>
            </a:r>
            <a:r>
              <a:rPr lang="en-US" sz="1000" dirty="0" smtClean="0"/>
              <a:t>Press 2013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68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62070" y="1829141"/>
            <a:ext cx="6160398" cy="1881885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1504221" y="1429829"/>
            <a:ext cx="589987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 smtClean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r>
              <a:rPr lang="en-US" sz="2800" dirty="0" smtClean="0"/>
              <a:t>PROCESS INNOVATION:</a:t>
            </a:r>
          </a:p>
          <a:p>
            <a:endParaRPr lang="en-US" sz="2800" dirty="0"/>
          </a:p>
          <a:p>
            <a:r>
              <a:rPr lang="en-US" sz="2800" dirty="0" smtClean="0"/>
              <a:t>Is finding a better way to do what you already do</a:t>
            </a:r>
            <a:endParaRPr lang="en-US" sz="2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Technology &amp; Innovation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36780" y="5538129"/>
            <a:ext cx="3226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The executive guide to innovation, ASQ </a:t>
            </a:r>
            <a:r>
              <a:rPr lang="en-US" sz="1000" dirty="0"/>
              <a:t>Quality </a:t>
            </a:r>
            <a:r>
              <a:rPr lang="en-US" sz="1000" dirty="0" smtClean="0"/>
              <a:t>Press 2013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18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Innovation Vs. Process Improvement</a:t>
            </a:r>
            <a:endParaRPr lang="en-US" sz="3200" b="1" dirty="0"/>
          </a:p>
        </p:txBody>
      </p:sp>
      <p:sp>
        <p:nvSpPr>
          <p:cNvPr id="2" name="Oval 1"/>
          <p:cNvSpPr/>
          <p:nvPr/>
        </p:nvSpPr>
        <p:spPr>
          <a:xfrm>
            <a:off x="1615172" y="1932808"/>
            <a:ext cx="2981852" cy="298526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Improvement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769277" y="1932808"/>
            <a:ext cx="2981852" cy="2985261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</a:t>
            </a:r>
          </a:p>
          <a:p>
            <a:pPr algn="ctr"/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3515673" y="3105849"/>
            <a:ext cx="1224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Innovation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Space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Preparation 10"/>
          <p:cNvSpPr/>
          <p:nvPr/>
        </p:nvSpPr>
        <p:spPr>
          <a:xfrm>
            <a:off x="3175120" y="2816857"/>
            <a:ext cx="2126643" cy="985402"/>
          </a:xfrm>
          <a:prstGeom prst="flowChartPreparation">
            <a:avLst/>
          </a:prstGeom>
          <a:solidFill>
            <a:srgbClr val="4752B6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Innovation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0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507E-6 -4.17399E-6 L 0.00156 -0.198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4" grpId="0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62070" y="1829141"/>
            <a:ext cx="6160398" cy="177092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1501150" y="887353"/>
            <a:ext cx="566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 smtClean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pPr marL="571500" algn="l"/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pPr marL="571500" algn="l"/>
            <a:endParaRPr lang="en-US" sz="3000" dirty="0" smtClean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pPr marL="571500" algn="l"/>
            <a:r>
              <a:rPr lang="en-US" sz="3000" dirty="0" smtClean="0">
                <a:latin typeface="Calibri"/>
                <a:ea typeface="ＭＳ Ｐゴシック" charset="0"/>
                <a:cs typeface="Calibri"/>
                <a:sym typeface="VistaSansReg" charset="0"/>
              </a:rPr>
              <a:t>How can you think like an INNOVATOR in your company?</a:t>
            </a:r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Technology &amp; Innovation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429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/>
          </p:cNvSpPr>
          <p:nvPr/>
        </p:nvSpPr>
        <p:spPr bwMode="auto">
          <a:xfrm>
            <a:off x="1636780" y="1442158"/>
            <a:ext cx="566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endParaRPr lang="en-US" sz="2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925" y="1146596"/>
            <a:ext cx="3754177" cy="50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/>
          </p:cNvSpPr>
          <p:nvPr/>
        </p:nvSpPr>
        <p:spPr bwMode="auto">
          <a:xfrm>
            <a:off x="1636780" y="1442158"/>
            <a:ext cx="566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endParaRPr lang="en-US" sz="2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1408097" y="1594558"/>
            <a:ext cx="6419264" cy="5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dirty="0" smtClean="0"/>
              <a:t>How long does it takes them to fill up?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82" y="1276097"/>
            <a:ext cx="8120636" cy="48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/>
          </p:cNvSpPr>
          <p:nvPr/>
        </p:nvSpPr>
        <p:spPr bwMode="auto">
          <a:xfrm>
            <a:off x="3911600" y="6602059"/>
            <a:ext cx="7745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Calibri"/>
                <a:ea typeface="MS PGothic" charset="0"/>
                <a:cs typeface="Calibri"/>
                <a:sym typeface="VistaSansLight" charset="0"/>
              </a:rPr>
              <a:t>CONFIDENTIAL</a:t>
            </a: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7681502" y="6677515"/>
            <a:ext cx="119868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Calibri"/>
                <a:ea typeface="MS PGothic" charset="0"/>
                <a:cs typeface="Calibri"/>
                <a:sym typeface="VistaSansLight" charset="0"/>
                <a:hlinkClick r:id="rId2"/>
              </a:rPr>
              <a:t>Info.us@berlinger.com</a:t>
            </a:r>
            <a:r>
              <a:rPr lang="en-US" sz="1000" dirty="0">
                <a:latin typeface="Calibri"/>
                <a:ea typeface="MS PGothic" charset="0"/>
                <a:cs typeface="Calibri"/>
                <a:sym typeface="VistaSansLight" charset="0"/>
              </a:rPr>
              <a:t> </a:t>
            </a:r>
            <a:endParaRPr lang="en-US" sz="1000" dirty="0" smtClean="0">
              <a:solidFill>
                <a:schemeClr val="tx1"/>
              </a:solidFill>
              <a:latin typeface="Calibri"/>
              <a:ea typeface="MS PGothic" charset="0"/>
              <a:cs typeface="Calibri"/>
              <a:sym typeface="VistaSansLigh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070" y="1112261"/>
            <a:ext cx="6705860" cy="46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/>
          </p:cNvSpPr>
          <p:nvPr/>
        </p:nvSpPr>
        <p:spPr bwMode="auto">
          <a:xfrm>
            <a:off x="1636780" y="1442158"/>
            <a:ext cx="566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endParaRPr lang="en-US" sz="2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51" y="1195912"/>
            <a:ext cx="7529299" cy="488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262070" y="1594890"/>
            <a:ext cx="6160398" cy="1117488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1408097" y="1594558"/>
            <a:ext cx="5915734" cy="177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dirty="0" smtClean="0"/>
              <a:t>How are companies leveraging technology to achieve innovation?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54" y="3661214"/>
            <a:ext cx="4192092" cy="21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/>
          </p:cNvSpPr>
          <p:nvPr/>
        </p:nvSpPr>
        <p:spPr bwMode="auto">
          <a:xfrm>
            <a:off x="1636780" y="1442158"/>
            <a:ext cx="566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endParaRPr lang="en-US" sz="2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62070" y="1681193"/>
            <a:ext cx="6160398" cy="80926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1408096" y="1717848"/>
            <a:ext cx="5163624" cy="71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dirty="0" smtClean="0"/>
              <a:t>Freight company issues:</a:t>
            </a:r>
          </a:p>
          <a:p>
            <a:endParaRPr lang="en-US" sz="2800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9152" y="5599774"/>
            <a:ext cx="169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Truckinginfo.com</a:t>
            </a:r>
            <a:r>
              <a:rPr lang="en-US" sz="1000" dirty="0" smtClean="0"/>
              <a:t> 2015</a:t>
            </a:r>
          </a:p>
          <a:p>
            <a:r>
              <a:rPr lang="en-US" sz="1000" dirty="0" smtClean="0"/>
              <a:t>Supplychain247.com 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303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1704975" y="2612559"/>
            <a:ext cx="4951413" cy="13684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alibri" charset="0"/>
                <a:cs typeface="Calibri" charset="0"/>
              </a:rPr>
              <a:t>Driver turn over:  76-100% annually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alibri" charset="0"/>
                <a:cs typeface="Calibri" charset="0"/>
              </a:rPr>
              <a:t>Average driver age:  54 years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alibri" charset="0"/>
                <a:cs typeface="Calibri" charset="0"/>
              </a:rPr>
              <a:t>Over-the-road hauls: 2–4 </a:t>
            </a:r>
            <a:r>
              <a:rPr lang="en-US" sz="2000" dirty="0" err="1" smtClean="0">
                <a:latin typeface="Calibri" charset="0"/>
                <a:cs typeface="Calibri" charset="0"/>
              </a:rPr>
              <a:t>wks</a:t>
            </a:r>
            <a:r>
              <a:rPr lang="en-US" sz="2000" dirty="0" smtClean="0">
                <a:latin typeface="Calibri" charset="0"/>
                <a:cs typeface="Calibri" charset="0"/>
              </a:rPr>
              <a:t> from home</a:t>
            </a:r>
            <a:endParaRPr lang="en-US" sz="2000" dirty="0">
              <a:latin typeface="Calibri" charset="0"/>
              <a:cs typeface="Calibri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2700" y="2612559"/>
            <a:ext cx="1685925" cy="13684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369888" y="2683996"/>
            <a:ext cx="119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chemeClr val="bg1"/>
                </a:solidFill>
                <a:latin typeface="Calibri" charset="0"/>
                <a:cs typeface="Calibri" charset="0"/>
              </a:rPr>
              <a:t>Issue:</a:t>
            </a:r>
            <a:endParaRPr lang="en-US" sz="2000" b="1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685800" y="310449"/>
            <a:ext cx="7772400" cy="7337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71478" rtl="0" eaLnBrk="1" latinLnBrk="0" hangingPunct="1">
              <a:spcBef>
                <a:spcPct val="0"/>
              </a:spcBef>
              <a:buNone/>
              <a:defRPr sz="27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Process Innovation Examples</a:t>
            </a:r>
            <a:endParaRPr lang="en-US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62070" y="1713729"/>
            <a:ext cx="5383628" cy="776727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1408096" y="1705519"/>
            <a:ext cx="6963758" cy="71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dirty="0" smtClean="0"/>
              <a:t>Freight company issues:</a:t>
            </a:r>
          </a:p>
          <a:p>
            <a:endParaRPr lang="en-US" sz="2800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56" y="1897644"/>
            <a:ext cx="2242081" cy="3107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152" y="5599774"/>
            <a:ext cx="169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Truckinginfo.com</a:t>
            </a:r>
            <a:r>
              <a:rPr lang="en-US" sz="1000" dirty="0" smtClean="0"/>
              <a:t> 2015</a:t>
            </a:r>
          </a:p>
          <a:p>
            <a:r>
              <a:rPr lang="en-US" sz="1000" dirty="0" smtClean="0"/>
              <a:t>Supplychain247.com 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973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/>
          </p:cNvSpPr>
          <p:nvPr/>
        </p:nvSpPr>
        <p:spPr bwMode="auto">
          <a:xfrm>
            <a:off x="1636780" y="1442158"/>
            <a:ext cx="566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endParaRPr lang="en-US" sz="2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4100"/>
            <a:ext cx="9144000" cy="4737519"/>
          </a:xfrm>
          <a:prstGeom prst="rect">
            <a:avLst/>
          </a:prstGeom>
        </p:spPr>
      </p:pic>
      <p:sp>
        <p:nvSpPr>
          <p:cNvPr id="13" name="Rectangle 5"/>
          <p:cNvSpPr>
            <a:spLocks/>
          </p:cNvSpPr>
          <p:nvPr/>
        </p:nvSpPr>
        <p:spPr bwMode="auto">
          <a:xfrm>
            <a:off x="5563199" y="3826105"/>
            <a:ext cx="3412808" cy="10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dirty="0" smtClean="0">
                <a:solidFill>
                  <a:schemeClr val="bg1"/>
                </a:solidFill>
              </a:rPr>
              <a:t>“Driverless trucks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By 2025” - Mercedes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152" y="5932657"/>
            <a:ext cx="1496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Mercedes.com</a:t>
            </a:r>
            <a:r>
              <a:rPr lang="en-US" sz="1000" dirty="0" smtClean="0"/>
              <a:t> website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974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/>
          </p:cNvSpPr>
          <p:nvPr/>
        </p:nvSpPr>
        <p:spPr bwMode="auto">
          <a:xfrm>
            <a:off x="1636780" y="1442158"/>
            <a:ext cx="566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endParaRPr lang="en-US" sz="2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429" y="1100914"/>
            <a:ext cx="7628520" cy="4918885"/>
          </a:xfrm>
          <a:prstGeom prst="rect">
            <a:avLst/>
          </a:prstGeom>
        </p:spPr>
      </p:pic>
      <p:sp>
        <p:nvSpPr>
          <p:cNvPr id="13" name="Rectangle 5"/>
          <p:cNvSpPr>
            <a:spLocks/>
          </p:cNvSpPr>
          <p:nvPr/>
        </p:nvSpPr>
        <p:spPr bwMode="auto">
          <a:xfrm>
            <a:off x="766946" y="965778"/>
            <a:ext cx="4954025" cy="238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dirty="0" smtClean="0"/>
              <a:t>6 truck linked convoy</a:t>
            </a:r>
          </a:p>
          <a:p>
            <a:r>
              <a:rPr lang="en-US" sz="2800" dirty="0" smtClean="0"/>
              <a:t>3 drivers in lead cab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Fast: 24/7 driving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Secure: never stop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Safe:  </a:t>
            </a:r>
            <a:r>
              <a:rPr lang="en-US" sz="2800" dirty="0" smtClean="0">
                <a:solidFill>
                  <a:srgbClr val="FFFFFF"/>
                </a:solidFill>
              </a:rPr>
              <a:t>lead </a:t>
            </a:r>
            <a:r>
              <a:rPr lang="en-US" sz="2800" dirty="0" smtClean="0"/>
              <a:t>d</a:t>
            </a:r>
            <a:r>
              <a:rPr lang="en-US" sz="2800" dirty="0" smtClean="0">
                <a:solidFill>
                  <a:srgbClr val="FFFFFF"/>
                </a:solidFill>
              </a:rPr>
              <a:t>river in charge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152" y="5920328"/>
            <a:ext cx="1496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Mercedes.com</a:t>
            </a:r>
            <a:r>
              <a:rPr lang="en-US" sz="1000" dirty="0" smtClean="0"/>
              <a:t> website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24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/>
          </p:cNvSpPr>
          <p:nvPr/>
        </p:nvSpPr>
        <p:spPr bwMode="auto">
          <a:xfrm>
            <a:off x="1636780" y="1442158"/>
            <a:ext cx="566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endParaRPr lang="en-US" sz="2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1408097" y="1594558"/>
            <a:ext cx="6419264" cy="10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endParaRPr lang="en-US" sz="2800" dirty="0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727451" y="1594557"/>
            <a:ext cx="7644403" cy="423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endParaRPr lang="en-US" sz="2800" u="sng" dirty="0" smtClean="0"/>
          </a:p>
          <a:p>
            <a:endParaRPr lang="en-US" sz="2800" u="sng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L</a:t>
            </a:r>
            <a:r>
              <a:rPr lang="en-US" sz="2800" dirty="0" smtClean="0"/>
              <a:t>imited accountability of air freight handlers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Information on goods is historic, not real-time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Freight damaged, delayed and lost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62070" y="1483929"/>
            <a:ext cx="6160398" cy="80926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1484021" y="1648326"/>
            <a:ext cx="5235671" cy="6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dirty="0" smtClean="0"/>
              <a:t>Freight forwarder issues:</a:t>
            </a:r>
          </a:p>
        </p:txBody>
      </p:sp>
    </p:spTree>
    <p:extLst>
      <p:ext uri="{BB962C8B-B14F-4D97-AF65-F5344CB8AC3E}">
        <p14:creationId xmlns:p14="http://schemas.microsoft.com/office/powerpoint/2010/main" val="30224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704975" y="2813499"/>
            <a:ext cx="4951413" cy="13684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>
                <a:latin typeface="Calibri" charset="0"/>
                <a:cs typeface="Calibri" charset="0"/>
              </a:rPr>
              <a:t>Shipments are equipped </a:t>
            </a:r>
            <a:r>
              <a:rPr lang="en-US" sz="2000" dirty="0" smtClean="0">
                <a:latin typeface="Calibri" charset="0"/>
                <a:cs typeface="Calibri" charset="0"/>
              </a:rPr>
              <a:t>with </a:t>
            </a:r>
            <a:r>
              <a:rPr lang="en-US" sz="2000" dirty="0" err="1" smtClean="0">
                <a:latin typeface="Calibri" charset="0"/>
                <a:cs typeface="Calibri" charset="0"/>
              </a:rPr>
              <a:t>SmartPoint</a:t>
            </a:r>
            <a:r>
              <a:rPr lang="en-US" sz="2000" dirty="0" smtClean="0">
                <a:latin typeface="Calibri" charset="0"/>
                <a:cs typeface="Calibri" charset="0"/>
              </a:rPr>
              <a:t> sensors OR wireless data loggers. Trucks and warehouse hubs are equipped with Connect Gates that act as wireless hotspots. </a:t>
            </a:r>
            <a:endParaRPr lang="en-US" sz="2000" dirty="0">
              <a:latin typeface="Calibri" charset="0"/>
              <a:cs typeface="Calibri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711325" y="4409204"/>
            <a:ext cx="4945063" cy="1223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marL="173038" indent="-173038">
              <a:buFont typeface="Arial" charset="0"/>
              <a:buChar char="•"/>
            </a:pPr>
            <a:r>
              <a:rPr lang="en-US" sz="2000">
                <a:latin typeface="Calibri" charset="0"/>
                <a:cs typeface="Calibri" charset="0"/>
              </a:rPr>
              <a:t> No more temperature excursions</a:t>
            </a:r>
          </a:p>
          <a:p>
            <a:pPr marL="173038" indent="-173038">
              <a:buFont typeface="Arial" charset="0"/>
              <a:buChar char="•"/>
            </a:pPr>
            <a:r>
              <a:rPr lang="en-US" sz="2000">
                <a:latin typeface="Calibri" charset="0"/>
                <a:cs typeface="Calibri" charset="0"/>
              </a:rPr>
              <a:t> Increased process efficiency</a:t>
            </a:r>
          </a:p>
          <a:p>
            <a:pPr marL="173038" indent="-173038">
              <a:buFont typeface="Arial" charset="0"/>
              <a:buChar char="•"/>
            </a:pPr>
            <a:r>
              <a:rPr lang="en-US" sz="2000">
                <a:latin typeface="Calibri" charset="0"/>
                <a:cs typeface="Calibri" charset="0"/>
              </a:rPr>
              <a:t> Compliance with EU GDP regulations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700" y="2813499"/>
            <a:ext cx="1685925" cy="13684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700" y="4409204"/>
            <a:ext cx="1676400" cy="1223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MS PGothic" pitchFamily="34" charset="-128"/>
              <a:cs typeface="+mn-cs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369888" y="2884937"/>
            <a:ext cx="119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Solution:</a:t>
            </a:r>
            <a:endParaRPr lang="en-US" sz="2000" b="1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369888" y="4409204"/>
            <a:ext cx="1335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chemeClr val="bg1"/>
                </a:solidFill>
                <a:latin typeface="Calibri" charset="0"/>
                <a:cs typeface="Calibri" charset="0"/>
              </a:rPr>
              <a:t>Benefits:</a:t>
            </a:r>
            <a:endParaRPr lang="en-US" sz="2000" b="1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1704975" y="1231711"/>
            <a:ext cx="4951413" cy="13684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>
                <a:latin typeface="Calibri" charset="0"/>
                <a:cs typeface="Calibri" charset="0"/>
              </a:rPr>
              <a:t>Panalpina is a global freight forwarder that wanted to have real-time visibility on its international pharmaceutical shipments and storage facilities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2700" y="1231711"/>
            <a:ext cx="1685925" cy="13684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369888" y="1303148"/>
            <a:ext cx="119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Issue:</a:t>
            </a:r>
            <a:endParaRPr lang="en-US" sz="2000" b="1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pic>
        <p:nvPicPr>
          <p:cNvPr id="10252" name="Afbeelding 17" descr="1255337777_4Lag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4335230"/>
            <a:ext cx="20161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Afbeelding 16" descr="1255337809_6Auss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2883988"/>
            <a:ext cx="20161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panalpina.com/content/www/global/en/home/news_media/Pictures/freight-forwarding/_jcr_content/contentParSys/download_15/downloadList/_747_8_freighter.spooler.download/120724%20Panalpina%20747-8_PfS_ET_cropped%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261" y="1236286"/>
            <a:ext cx="1906476" cy="142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685800" y="310449"/>
            <a:ext cx="7772400" cy="7337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71478" rtl="0" eaLnBrk="1" latinLnBrk="0" hangingPunct="1">
              <a:spcBef>
                <a:spcPct val="0"/>
              </a:spcBef>
              <a:buNone/>
              <a:defRPr sz="27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Process Innovation Examples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713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IJL-RECHTS 218"/>
          <p:cNvSpPr/>
          <p:nvPr/>
        </p:nvSpPr>
        <p:spPr>
          <a:xfrm>
            <a:off x="1214438" y="4571293"/>
            <a:ext cx="107156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294" name="Tekstvak 32"/>
          <p:cNvSpPr txBox="1">
            <a:spLocks noChangeArrowheads="1"/>
          </p:cNvSpPr>
          <p:nvPr/>
        </p:nvSpPr>
        <p:spPr bwMode="auto">
          <a:xfrm>
            <a:off x="1209675" y="5288843"/>
            <a:ext cx="686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  <a:cs typeface="Calibri" charset="0"/>
              </a:rPr>
              <a:t>Wireless networks installed at Luxemburg and Alabama hubs</a:t>
            </a:r>
          </a:p>
        </p:txBody>
      </p:sp>
      <p:pic>
        <p:nvPicPr>
          <p:cNvPr id="11267" name="Picture 8" descr="supplier_t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999793"/>
            <a:ext cx="7858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warehouse_tra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4214106"/>
            <a:ext cx="857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Boog 219"/>
          <p:cNvSpPr/>
          <p:nvPr/>
        </p:nvSpPr>
        <p:spPr>
          <a:xfrm>
            <a:off x="3500438" y="3499731"/>
            <a:ext cx="2000250" cy="1143000"/>
          </a:xfrm>
          <a:prstGeom prst="arc">
            <a:avLst>
              <a:gd name="adj1" fmla="val 16145422"/>
              <a:gd name="adj2" fmla="val 0"/>
            </a:avLst>
          </a:prstGeom>
          <a:ln w="508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2" name="Lijntoelichting 1 (rand en accentlijn) 31"/>
          <p:cNvSpPr/>
          <p:nvPr/>
        </p:nvSpPr>
        <p:spPr>
          <a:xfrm>
            <a:off x="6443663" y="469564"/>
            <a:ext cx="2500312" cy="1357313"/>
          </a:xfrm>
          <a:prstGeom prst="accentBorderCallout1">
            <a:avLst>
              <a:gd name="adj1" fmla="val 18750"/>
              <a:gd name="adj2" fmla="val -8333"/>
              <a:gd name="adj3" fmla="val 51622"/>
              <a:gd name="adj4" fmla="val -595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Real-time monitoring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Alerting</a:t>
            </a:r>
          </a:p>
          <a:p>
            <a:pPr marL="95250" indent="-95250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Automatic shipment monitoring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Up to 7 year storage 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505" y="338677"/>
            <a:ext cx="3987800" cy="1384300"/>
          </a:xfrm>
          <a:prstGeom prst="rect">
            <a:avLst/>
          </a:prstGeom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1642356"/>
            <a:ext cx="7858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" name="PIJL-RECHTS 229"/>
          <p:cNvSpPr/>
          <p:nvPr/>
        </p:nvSpPr>
        <p:spPr>
          <a:xfrm>
            <a:off x="8001000" y="4499856"/>
            <a:ext cx="7143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34" name="PIJL-RECHTS 233"/>
          <p:cNvSpPr/>
          <p:nvPr/>
        </p:nvSpPr>
        <p:spPr>
          <a:xfrm rot="1853683">
            <a:off x="7986713" y="5172956"/>
            <a:ext cx="7143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35" name="PIJL-RECHTS 234"/>
          <p:cNvSpPr/>
          <p:nvPr/>
        </p:nvSpPr>
        <p:spPr>
          <a:xfrm rot="19991024">
            <a:off x="7851775" y="3653718"/>
            <a:ext cx="7143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274" name="Tekstvak 242"/>
          <p:cNvSpPr txBox="1">
            <a:spLocks noChangeArrowheads="1"/>
          </p:cNvSpPr>
          <p:nvPr/>
        </p:nvSpPr>
        <p:spPr bwMode="auto">
          <a:xfrm>
            <a:off x="285750" y="4857043"/>
            <a:ext cx="1541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nl-NL" sz="1400" b="1">
                <a:solidFill>
                  <a:srgbClr val="333300"/>
                </a:solidFill>
                <a:latin typeface="Verdana" charset="0"/>
              </a:rPr>
              <a:t>Manufacturer</a:t>
            </a:r>
          </a:p>
        </p:txBody>
      </p:sp>
      <p:sp>
        <p:nvSpPr>
          <p:cNvPr id="11275" name="Tekstvak 242"/>
          <p:cNvSpPr txBox="1">
            <a:spLocks noChangeArrowheads="1"/>
          </p:cNvSpPr>
          <p:nvPr/>
        </p:nvSpPr>
        <p:spPr bwMode="auto">
          <a:xfrm>
            <a:off x="6929438" y="4857043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nl-NL" sz="1400" b="1">
                <a:solidFill>
                  <a:srgbClr val="333300"/>
                </a:solidFill>
                <a:latin typeface="Verdana" charset="0"/>
              </a:rPr>
              <a:t>Customer</a:t>
            </a:r>
          </a:p>
        </p:txBody>
      </p:sp>
      <p:pic>
        <p:nvPicPr>
          <p:cNvPr id="11276" name="Picture 12" descr="warehouse_tran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4285543"/>
            <a:ext cx="9286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PIJL-RECHTS 42"/>
          <p:cNvSpPr/>
          <p:nvPr/>
        </p:nvSpPr>
        <p:spPr>
          <a:xfrm>
            <a:off x="5929313" y="4571293"/>
            <a:ext cx="107156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278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3071106"/>
            <a:ext cx="78581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warehouse_tra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4214106"/>
            <a:ext cx="9286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Boog 49"/>
          <p:cNvSpPr/>
          <p:nvPr/>
        </p:nvSpPr>
        <p:spPr>
          <a:xfrm flipH="1">
            <a:off x="2786063" y="3499731"/>
            <a:ext cx="2000250" cy="1143000"/>
          </a:xfrm>
          <a:prstGeom prst="arc">
            <a:avLst>
              <a:gd name="adj1" fmla="val 16145422"/>
              <a:gd name="adj2" fmla="val 0"/>
            </a:avLst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6" name="Boog 55"/>
          <p:cNvSpPr/>
          <p:nvPr/>
        </p:nvSpPr>
        <p:spPr>
          <a:xfrm>
            <a:off x="2000250" y="1999543"/>
            <a:ext cx="5500688" cy="3500438"/>
          </a:xfrm>
          <a:prstGeom prst="arc">
            <a:avLst>
              <a:gd name="adj1" fmla="val 16200000"/>
              <a:gd name="adj2" fmla="val 15849"/>
            </a:avLst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128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2356731"/>
            <a:ext cx="279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Boog 56"/>
          <p:cNvSpPr/>
          <p:nvPr/>
        </p:nvSpPr>
        <p:spPr>
          <a:xfrm flipH="1">
            <a:off x="857250" y="2070981"/>
            <a:ext cx="5500688" cy="3500437"/>
          </a:xfrm>
          <a:prstGeom prst="arc">
            <a:avLst>
              <a:gd name="adj1" fmla="val 16200000"/>
              <a:gd name="adj2" fmla="val 15849"/>
            </a:avLst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2356731"/>
            <a:ext cx="2857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Boog 58"/>
          <p:cNvSpPr/>
          <p:nvPr/>
        </p:nvSpPr>
        <p:spPr>
          <a:xfrm>
            <a:off x="3500438" y="2285293"/>
            <a:ext cx="2214562" cy="3429000"/>
          </a:xfrm>
          <a:prstGeom prst="arc">
            <a:avLst>
              <a:gd name="adj1" fmla="val 16200000"/>
              <a:gd name="adj2" fmla="val 15849"/>
            </a:avLst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1286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2642481"/>
            <a:ext cx="279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Boog 59"/>
          <p:cNvSpPr/>
          <p:nvPr/>
        </p:nvSpPr>
        <p:spPr>
          <a:xfrm flipH="1">
            <a:off x="2643188" y="2285293"/>
            <a:ext cx="2214562" cy="3429000"/>
          </a:xfrm>
          <a:prstGeom prst="arc">
            <a:avLst>
              <a:gd name="adj1" fmla="val 16200000"/>
              <a:gd name="adj2" fmla="val 15849"/>
            </a:avLst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1288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2713918"/>
            <a:ext cx="279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Tekstvak 242"/>
          <p:cNvSpPr txBox="1">
            <a:spLocks noChangeArrowheads="1"/>
          </p:cNvSpPr>
          <p:nvPr/>
        </p:nvSpPr>
        <p:spPr bwMode="auto">
          <a:xfrm>
            <a:off x="1785938" y="4857043"/>
            <a:ext cx="1789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nl-NL" sz="1400" b="1" dirty="0">
                <a:solidFill>
                  <a:srgbClr val="333300"/>
                </a:solidFill>
                <a:latin typeface="Verdana" charset="0"/>
              </a:rPr>
              <a:t>Luxemburg Hub</a:t>
            </a:r>
          </a:p>
        </p:txBody>
      </p:sp>
      <p:sp>
        <p:nvSpPr>
          <p:cNvPr id="11290" name="Tekstvak 242"/>
          <p:cNvSpPr txBox="1">
            <a:spLocks noChangeArrowheads="1"/>
          </p:cNvSpPr>
          <p:nvPr/>
        </p:nvSpPr>
        <p:spPr bwMode="auto">
          <a:xfrm>
            <a:off x="4857750" y="4857043"/>
            <a:ext cx="1525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nl-NL" sz="1400" b="1">
                <a:solidFill>
                  <a:srgbClr val="333300"/>
                </a:solidFill>
                <a:latin typeface="Verdana" charset="0"/>
              </a:rPr>
              <a:t>Alabama Hub</a:t>
            </a:r>
          </a:p>
        </p:txBody>
      </p:sp>
    </p:spTree>
    <p:extLst>
      <p:ext uri="{BB962C8B-B14F-4D97-AF65-F5344CB8AC3E}">
        <p14:creationId xmlns:p14="http://schemas.microsoft.com/office/powerpoint/2010/main" val="8065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839788" y="0"/>
            <a:ext cx="7464425" cy="1016000"/>
          </a:xfrm>
        </p:spPr>
        <p:txBody>
          <a:bodyPr/>
          <a:lstStyle/>
          <a:p>
            <a:r>
              <a:rPr lang="en-US" sz="4000" dirty="0">
                <a:latin typeface="TitilliumText14L 800 wt" charset="0"/>
                <a:ea typeface="MS PGothic" charset="0"/>
              </a:rPr>
              <a:t>Example pro-active intervention</a:t>
            </a:r>
            <a:endParaRPr lang="nl-NL" sz="4000" dirty="0">
              <a:latin typeface="TitilliumText14L 800 wt" charset="0"/>
              <a:ea typeface="MS PGothic" charset="0"/>
            </a:endParaRPr>
          </a:p>
        </p:txBody>
      </p:sp>
      <p:pic>
        <p:nvPicPr>
          <p:cNvPr id="13315" name="Picture 2" descr="C:\Users\EELCOD~1\AppData\Local\Temp\chart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1046551"/>
            <a:ext cx="87312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al 4"/>
          <p:cNvSpPr/>
          <p:nvPr/>
        </p:nvSpPr>
        <p:spPr>
          <a:xfrm>
            <a:off x="2987675" y="3213100"/>
            <a:ext cx="576263" cy="1944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8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431676" y="2693224"/>
            <a:ext cx="4020687" cy="285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/>
          </p:cNvSpPr>
          <p:nvPr/>
        </p:nvSpPr>
        <p:spPr bwMode="auto">
          <a:xfrm>
            <a:off x="1636780" y="1442158"/>
            <a:ext cx="566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endParaRPr lang="en-US" sz="2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1408097" y="1594558"/>
            <a:ext cx="6419264" cy="10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dirty="0" smtClean="0"/>
              <a:t>Automated notification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190" y="2406892"/>
            <a:ext cx="1130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1032669" y="0"/>
            <a:ext cx="7078662" cy="1016000"/>
          </a:xfrm>
        </p:spPr>
        <p:txBody>
          <a:bodyPr/>
          <a:lstStyle/>
          <a:p>
            <a:r>
              <a:rPr lang="en-US" sz="4000" dirty="0">
                <a:latin typeface="TitilliumText14L 800 wt" charset="0"/>
                <a:ea typeface="MS PGothic" charset="0"/>
              </a:rPr>
              <a:t>SmartView Shipment Alert</a:t>
            </a:r>
            <a:endParaRPr lang="nl-NL" sz="4000" dirty="0">
              <a:latin typeface="TitilliumText14L 800 wt" charset="0"/>
              <a:ea typeface="MS PGothic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991153"/>
            <a:ext cx="7634287" cy="496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jntoelichting 1 3"/>
          <p:cNvSpPr/>
          <p:nvPr/>
        </p:nvSpPr>
        <p:spPr>
          <a:xfrm>
            <a:off x="6121877" y="1508307"/>
            <a:ext cx="2881312" cy="1079500"/>
          </a:xfrm>
          <a:prstGeom prst="borderCallout1">
            <a:avLst>
              <a:gd name="adj1" fmla="val 18750"/>
              <a:gd name="adj2" fmla="val -8333"/>
              <a:gd name="adj3" fmla="val 98377"/>
              <a:gd name="adj4" fmla="val -29129"/>
            </a:avLst>
          </a:prstGeom>
          <a:solidFill>
            <a:srgbClr val="DE4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This is like a Twitter or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Facebook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Update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directly from your shipment. 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Lijntoelichting 1 3"/>
          <p:cNvSpPr/>
          <p:nvPr/>
        </p:nvSpPr>
        <p:spPr>
          <a:xfrm>
            <a:off x="5731771" y="4089518"/>
            <a:ext cx="2881312" cy="1079500"/>
          </a:xfrm>
          <a:prstGeom prst="borderCallout1">
            <a:avLst>
              <a:gd name="adj1" fmla="val 18750"/>
              <a:gd name="adj2" fmla="val -8333"/>
              <a:gd name="adj3" fmla="val 98377"/>
              <a:gd name="adj4" fmla="val -29129"/>
            </a:avLst>
          </a:prstGeom>
          <a:solidFill>
            <a:srgbClr val="DE4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15ºc to 25ºc materials in</a:t>
            </a:r>
          </a:p>
          <a:p>
            <a:pPr algn="ctr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13.5ºc environment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757308" y="0"/>
            <a:ext cx="5629385" cy="1016000"/>
          </a:xfrm>
        </p:spPr>
        <p:txBody>
          <a:bodyPr/>
          <a:lstStyle/>
          <a:p>
            <a:r>
              <a:rPr lang="en-US" sz="4000" dirty="0">
                <a:latin typeface="TitilliumText14L 800 wt" charset="0"/>
                <a:ea typeface="MS PGothic" charset="0"/>
              </a:rPr>
              <a:t>Operational response</a:t>
            </a:r>
            <a:endParaRPr lang="nl-NL" sz="4000" dirty="0">
              <a:latin typeface="TitilliumText14L 800 wt" charset="0"/>
              <a:ea typeface="MS PGothic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38" y="1466764"/>
            <a:ext cx="7780337" cy="442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jntoelichting 1 5"/>
          <p:cNvSpPr/>
          <p:nvPr/>
        </p:nvSpPr>
        <p:spPr>
          <a:xfrm>
            <a:off x="6175650" y="871452"/>
            <a:ext cx="2881313" cy="1957387"/>
          </a:xfrm>
          <a:prstGeom prst="borderCallout1">
            <a:avLst>
              <a:gd name="adj1" fmla="val 18750"/>
              <a:gd name="adj2" fmla="val -8333"/>
              <a:gd name="adj3" fmla="val 58015"/>
              <a:gd name="adj4" fmla="val -43211"/>
            </a:avLst>
          </a:prstGeom>
          <a:solidFill>
            <a:srgbClr val="DE4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Within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15 minutes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after alert, the problem has been identified and resolved to prevent any damage to the product</a:t>
            </a:r>
            <a:endParaRPr lang="nl-NL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Lijntoelichting 1 6"/>
          <p:cNvSpPr/>
          <p:nvPr/>
        </p:nvSpPr>
        <p:spPr>
          <a:xfrm>
            <a:off x="5979896" y="3441614"/>
            <a:ext cx="3077068" cy="1081088"/>
          </a:xfrm>
          <a:prstGeom prst="borderCallout1">
            <a:avLst>
              <a:gd name="adj1" fmla="val 18750"/>
              <a:gd name="adj2" fmla="val -8333"/>
              <a:gd name="adj3" fmla="val -15526"/>
              <a:gd name="adj4" fmla="val -95740"/>
            </a:avLst>
          </a:prstGeom>
          <a:solidFill>
            <a:srgbClr val="DE4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Real-time data and engaged employees 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TRUMP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continuous monitored storage 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0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/>
          </p:cNvSpPr>
          <p:nvPr/>
        </p:nvSpPr>
        <p:spPr bwMode="auto">
          <a:xfrm>
            <a:off x="3911600" y="6602059"/>
            <a:ext cx="7745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FFFFFF"/>
                </a:solidFill>
                <a:latin typeface="Calibri"/>
                <a:ea typeface="MS PGothic" charset="0"/>
                <a:cs typeface="Calibri"/>
                <a:sym typeface="VistaSansLight" charset="0"/>
              </a:rPr>
              <a:t>CONFIDENTIAL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Technology &amp; Innovation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23212" y="1183583"/>
            <a:ext cx="10975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1971</a:t>
            </a:r>
            <a:endParaRPr lang="en-US" u="sng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382219" y="1886335"/>
            <a:ext cx="2761849" cy="2576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136738" y="1895239"/>
            <a:ext cx="2761849" cy="2576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1" y="2482780"/>
            <a:ext cx="2547431" cy="139851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234820" y="1890788"/>
            <a:ext cx="2761849" cy="2576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332" y="2345674"/>
            <a:ext cx="2481727" cy="187091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74333" y="4504533"/>
            <a:ext cx="2761849" cy="108050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239263" y="4508985"/>
            <a:ext cx="2761849" cy="108050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159" y="2345675"/>
            <a:ext cx="2621689" cy="194754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141183" y="4501109"/>
            <a:ext cx="2761849" cy="108050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7918" y="4751113"/>
            <a:ext cx="225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Ferrari = fastest car: </a:t>
            </a:r>
          </a:p>
          <a:p>
            <a:r>
              <a:rPr lang="en-US" dirty="0"/>
              <a:t>T</a:t>
            </a:r>
            <a:r>
              <a:rPr lang="en-US" dirty="0" smtClean="0"/>
              <a:t>op speed 174mph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6933" y="4718579"/>
            <a:ext cx="288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 Towers = tallest </a:t>
            </a:r>
            <a:r>
              <a:rPr lang="en-US" dirty="0" err="1" smtClean="0"/>
              <a:t>bldg</a:t>
            </a:r>
            <a:r>
              <a:rPr lang="en-US" dirty="0" smtClean="0"/>
              <a:t>: </a:t>
            </a:r>
          </a:p>
          <a:p>
            <a:r>
              <a:rPr lang="en-US" dirty="0"/>
              <a:t>H</a:t>
            </a:r>
            <a:r>
              <a:rPr lang="en-US" dirty="0" smtClean="0"/>
              <a:t>eight 1,362 </a:t>
            </a:r>
            <a:r>
              <a:rPr lang="en-US" dirty="0" err="1" smtClean="0"/>
              <a:t>ft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215158" y="4698374"/>
            <a:ext cx="2639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 1</a:t>
            </a:r>
            <a:r>
              <a:rPr lang="en-US" baseline="30000" dirty="0" smtClean="0"/>
              <a:t>st</a:t>
            </a:r>
            <a:r>
              <a:rPr lang="en-US" dirty="0" smtClean="0"/>
              <a:t> microprocessor:</a:t>
            </a:r>
          </a:p>
          <a:p>
            <a:r>
              <a:rPr lang="en-US" dirty="0" smtClean="0"/>
              <a:t>2,300 tiny transistors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811" y="5772380"/>
            <a:ext cx="2349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The Economist March 12, 2016, pg.11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18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9" grpId="0" animBg="1"/>
      <p:bldP spid="20" grpId="0" animBg="1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/>
          </p:cNvSpPr>
          <p:nvPr/>
        </p:nvSpPr>
        <p:spPr bwMode="auto">
          <a:xfrm>
            <a:off x="1636780" y="1442158"/>
            <a:ext cx="566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endParaRPr lang="en-US" sz="2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91801" y="2704499"/>
            <a:ext cx="6160398" cy="80926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2353914" y="2889102"/>
            <a:ext cx="4436173" cy="8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dirty="0" smtClean="0"/>
              <a:t>Problem solved in real time</a:t>
            </a:r>
          </a:p>
        </p:txBody>
      </p:sp>
    </p:spTree>
    <p:extLst>
      <p:ext uri="{BB962C8B-B14F-4D97-AF65-F5344CB8AC3E}">
        <p14:creationId xmlns:p14="http://schemas.microsoft.com/office/powerpoint/2010/main" val="3621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333" y="2817291"/>
            <a:ext cx="2288698" cy="878205"/>
          </a:xfrm>
          <a:prstGeom prst="rect">
            <a:avLst/>
          </a:prstGeom>
        </p:spPr>
      </p:pic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1701497" y="2612559"/>
            <a:ext cx="5227784" cy="23067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u="sng" dirty="0" smtClean="0">
                <a:latin typeface="Calibri" charset="0"/>
                <a:cs typeface="Calibri" charset="0"/>
              </a:rPr>
              <a:t>3 days to clear clinical materials for patient use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alibri" charset="0"/>
                <a:cs typeface="Calibri" charset="0"/>
              </a:rPr>
              <a:t>Clinical Sites (CS) manually enter Min/Max temperatures for every shipment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alibri" charset="0"/>
                <a:cs typeface="Calibri" charset="0"/>
              </a:rPr>
              <a:t>CS manually attach data logger reports to IVR system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alibri" charset="0"/>
                <a:cs typeface="Calibri" charset="0"/>
              </a:rPr>
              <a:t>Temperature data not truly connected to each product in clinical study</a:t>
            </a:r>
            <a:endParaRPr lang="en-US" sz="2000" dirty="0">
              <a:latin typeface="Calibri" charset="0"/>
              <a:cs typeface="Calibri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2700" y="2612559"/>
            <a:ext cx="1685925" cy="22943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369888" y="2683996"/>
            <a:ext cx="119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chemeClr val="bg1"/>
                </a:solidFill>
                <a:latin typeface="Calibri" charset="0"/>
                <a:cs typeface="Calibri" charset="0"/>
              </a:rPr>
              <a:t>Issue:</a:t>
            </a:r>
            <a:endParaRPr lang="en-US" sz="2000" b="1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685800" y="310449"/>
            <a:ext cx="7772400" cy="7337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71478" rtl="0" eaLnBrk="1" latinLnBrk="0" hangingPunct="1">
              <a:spcBef>
                <a:spcPct val="0"/>
              </a:spcBef>
              <a:buNone/>
              <a:defRPr sz="27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Process Innovation Examples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998703" y="1483929"/>
            <a:ext cx="7101897" cy="80926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1039546" y="1594558"/>
            <a:ext cx="7064908" cy="71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dirty="0" smtClean="0"/>
              <a:t>Clinical material temperature  management:</a:t>
            </a:r>
          </a:p>
          <a:p>
            <a:endParaRPr lang="en-US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40043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/>
          </p:cNvSpPr>
          <p:nvPr/>
        </p:nvSpPr>
        <p:spPr bwMode="auto">
          <a:xfrm>
            <a:off x="1636780" y="1442158"/>
            <a:ext cx="566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20" y="1094889"/>
            <a:ext cx="3708817" cy="46658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9781" y="4672687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948" y="3589078"/>
            <a:ext cx="2273300" cy="1701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821030">
            <a:off x="1482745" y="1561210"/>
            <a:ext cx="2548884" cy="202404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1597">
            <a:off x="1690406" y="1704184"/>
            <a:ext cx="2184208" cy="1725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8307">
            <a:off x="1055858" y="4312336"/>
            <a:ext cx="1722815" cy="1435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02374">
            <a:off x="2582477" y="4296567"/>
            <a:ext cx="38897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/>
          </p:cNvSpPr>
          <p:nvPr/>
        </p:nvSpPr>
        <p:spPr bwMode="auto">
          <a:xfrm>
            <a:off x="1636780" y="1442158"/>
            <a:ext cx="566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endParaRPr lang="en-US" sz="2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22"/>
          <a:stretch/>
        </p:blipFill>
        <p:spPr>
          <a:xfrm>
            <a:off x="835544" y="1158925"/>
            <a:ext cx="3442858" cy="5005569"/>
          </a:xfrm>
          <a:prstGeom prst="rect">
            <a:avLst/>
          </a:prstGeom>
        </p:spPr>
      </p:pic>
      <p:sp>
        <p:nvSpPr>
          <p:cNvPr id="8" name="Rectangle 5"/>
          <p:cNvSpPr>
            <a:spLocks/>
          </p:cNvSpPr>
          <p:nvPr/>
        </p:nvSpPr>
        <p:spPr bwMode="auto">
          <a:xfrm>
            <a:off x="4499278" y="1693190"/>
            <a:ext cx="4436173" cy="177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dirty="0" smtClean="0"/>
              <a:t>Y-Prime IRT system automatically integrates data logger files with IRT product data base </a:t>
            </a:r>
          </a:p>
        </p:txBody>
      </p:sp>
    </p:spTree>
    <p:extLst>
      <p:ext uri="{BB962C8B-B14F-4D97-AF65-F5344CB8AC3E}">
        <p14:creationId xmlns:p14="http://schemas.microsoft.com/office/powerpoint/2010/main" val="38884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/>
          </p:cNvSpPr>
          <p:nvPr/>
        </p:nvSpPr>
        <p:spPr bwMode="auto">
          <a:xfrm>
            <a:off x="1636780" y="1442158"/>
            <a:ext cx="566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endParaRPr lang="en-US" sz="28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Innovation Examples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934699" y="1225021"/>
            <a:ext cx="7274602" cy="1438041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1088865" y="1163043"/>
            <a:ext cx="6966270" cy="13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dirty="0" smtClean="0"/>
              <a:t>How can technology be leveraged to create exponential process improvement in your business?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2173413" y="3066160"/>
            <a:ext cx="4436173" cy="20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dirty="0" smtClean="0"/>
              <a:t>Remote site monitoring?</a:t>
            </a:r>
          </a:p>
          <a:p>
            <a:r>
              <a:rPr lang="en-US" sz="2800" dirty="0" smtClean="0"/>
              <a:t>3PL accountability?</a:t>
            </a:r>
          </a:p>
          <a:p>
            <a:r>
              <a:rPr lang="en-US" sz="2800" dirty="0" smtClean="0"/>
              <a:t>Global connectivity?</a:t>
            </a:r>
          </a:p>
          <a:p>
            <a:r>
              <a:rPr lang="en-US" sz="2800" dirty="0" smtClean="0"/>
              <a:t>End-to-end information?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512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048" y="6192377"/>
            <a:ext cx="1739413" cy="660132"/>
          </a:xfrm>
          <a:prstGeom prst="rect">
            <a:avLst/>
          </a:prstGeom>
        </p:spPr>
      </p:pic>
      <p:sp>
        <p:nvSpPr>
          <p:cNvPr id="9" name="Rectangle 4"/>
          <p:cNvSpPr>
            <a:spLocks/>
          </p:cNvSpPr>
          <p:nvPr/>
        </p:nvSpPr>
        <p:spPr bwMode="auto">
          <a:xfrm>
            <a:off x="3911600" y="6602059"/>
            <a:ext cx="7745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Calibri"/>
                <a:ea typeface="MS PGothic" charset="0"/>
                <a:cs typeface="Calibri"/>
                <a:sym typeface="VistaSansLight" charset="0"/>
              </a:rPr>
              <a:t>CONFIDENTIAL</a:t>
            </a: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7681502" y="6677515"/>
            <a:ext cx="119868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Calibri"/>
                <a:ea typeface="MS PGothic" charset="0"/>
                <a:cs typeface="Calibri"/>
                <a:sym typeface="VistaSansLight" charset="0"/>
                <a:hlinkClick r:id="rId3"/>
              </a:rPr>
              <a:t>Info.us@berlinger.com</a:t>
            </a:r>
            <a:r>
              <a:rPr lang="en-US" sz="1000" dirty="0">
                <a:latin typeface="Calibri"/>
                <a:ea typeface="MS PGothic" charset="0"/>
                <a:cs typeface="Calibri"/>
                <a:sym typeface="VistaSansLight" charset="0"/>
              </a:rPr>
              <a:t> </a:t>
            </a:r>
            <a:endParaRPr lang="en-US" sz="1000" dirty="0" smtClean="0">
              <a:solidFill>
                <a:schemeClr val="tx1"/>
              </a:solidFill>
              <a:latin typeface="Calibri"/>
              <a:ea typeface="MS PGothic" charset="0"/>
              <a:cs typeface="Calibri"/>
              <a:sym typeface="VistaSansLight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4"/>
          <p:cNvSpPr>
            <a:spLocks/>
          </p:cNvSpPr>
          <p:nvPr/>
        </p:nvSpPr>
        <p:spPr bwMode="auto">
          <a:xfrm>
            <a:off x="6013450" y="4682424"/>
            <a:ext cx="3073400" cy="13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600" dirty="0">
                <a:solidFill>
                  <a:schemeClr val="tx1"/>
                </a:solidFill>
                <a:latin typeface="+mj-lt"/>
                <a:ea typeface="ＭＳ Ｐゴシック" pitchFamily="34" charset="-128"/>
                <a:sym typeface="VistaSansReg" pitchFamily="2" charset="0"/>
              </a:rPr>
              <a:t>Patrick McGrath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  <a:ea typeface="ＭＳ Ｐゴシック" pitchFamily="34" charset="-128"/>
                <a:sym typeface="VistaSansReg" pitchFamily="2" charset="0"/>
              </a:rPr>
              <a:t>General Manager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  <a:ea typeface="ＭＳ Ｐゴシック" pitchFamily="34" charset="-128"/>
                <a:sym typeface="VistaSansReg" pitchFamily="2" charset="0"/>
              </a:rPr>
              <a:t>508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sym typeface="VistaSansReg" pitchFamily="2" charset="0"/>
              </a:rPr>
              <a:t>-</a:t>
            </a:r>
            <a:r>
              <a:rPr lang="en-US" sz="1600" dirty="0" smtClean="0">
                <a:latin typeface="+mj-lt"/>
                <a:ea typeface="ＭＳ Ｐゴシック" pitchFamily="34" charset="-128"/>
                <a:sym typeface="VistaSansReg" pitchFamily="2" charset="0"/>
              </a:rPr>
              <a:t>366-0084</a:t>
            </a:r>
            <a:endParaRPr lang="en-US" sz="1600" dirty="0">
              <a:solidFill>
                <a:schemeClr val="tx1"/>
              </a:solidFill>
              <a:latin typeface="+mj-lt"/>
              <a:ea typeface="ＭＳ Ｐゴシック" pitchFamily="34" charset="-128"/>
              <a:sym typeface="VistaSansReg" pitchFamily="2" charset="0"/>
            </a:endParaRPr>
          </a:p>
          <a:p>
            <a:endParaRPr lang="en-US" sz="1600" dirty="0">
              <a:solidFill>
                <a:schemeClr val="tx1"/>
              </a:solidFill>
              <a:latin typeface="+mj-lt"/>
              <a:ea typeface="ＭＳ Ｐゴシック" pitchFamily="34" charset="-128"/>
              <a:sym typeface="VistaSansReg" pitchFamily="2" charset="0"/>
            </a:endParaRPr>
          </a:p>
          <a:p>
            <a:r>
              <a:rPr lang="en-US" sz="1600" u="sng" dirty="0" smtClean="0">
                <a:solidFill>
                  <a:srgbClr val="009999"/>
                </a:solidFill>
                <a:latin typeface="+mj-lt"/>
                <a:ea typeface="ＭＳ Ｐゴシック" pitchFamily="34" charset="-128"/>
                <a:sym typeface="VistaSansReg" pitchFamily="2" charset="0"/>
                <a:hlinkClick r:id="rId3"/>
              </a:rPr>
              <a:t>Info.us@berlinger.com</a:t>
            </a:r>
            <a:r>
              <a:rPr lang="en-US" sz="1600" u="sng" dirty="0" smtClean="0">
                <a:solidFill>
                  <a:srgbClr val="009999"/>
                </a:solidFill>
                <a:latin typeface="+mj-lt"/>
                <a:ea typeface="ＭＳ Ｐゴシック" pitchFamily="34" charset="-128"/>
                <a:sym typeface="VistaSansReg" pitchFamily="2" charset="0"/>
              </a:rPr>
              <a:t> </a:t>
            </a:r>
            <a:endParaRPr lang="en-US" sz="1600" u="sng" dirty="0">
              <a:solidFill>
                <a:srgbClr val="009999"/>
              </a:solidFill>
              <a:latin typeface="+mj-lt"/>
              <a:ea typeface="ＭＳ Ｐゴシック" pitchFamily="34" charset="-128"/>
              <a:sym typeface="VistaSansReg" pitchFamily="2" charset="0"/>
            </a:endParaRPr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3583971" y="2749364"/>
            <a:ext cx="1976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/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Questions?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173570" y="4580472"/>
            <a:ext cx="3073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  <a:sym typeface="VistaSansReg" pitchFamily="2" charset="0"/>
              </a:rPr>
              <a:t>222 Turnpike Road</a:t>
            </a:r>
          </a:p>
          <a:p>
            <a:r>
              <a:rPr lang="en-US" sz="1600" dirty="0" smtClean="0">
                <a:ea typeface="ＭＳ Ｐゴシック" pitchFamily="34" charset="-128"/>
                <a:sym typeface="VistaSansReg" pitchFamily="2" charset="0"/>
              </a:rPr>
              <a:t>Suite 3</a:t>
            </a:r>
          </a:p>
          <a:p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  <a:sym typeface="VistaSansReg" pitchFamily="2" charset="0"/>
              </a:rPr>
              <a:t>Westborough, MA 01581</a:t>
            </a:r>
            <a:endParaRPr lang="en-US" sz="1600" dirty="0">
              <a:solidFill>
                <a:schemeClr val="tx1"/>
              </a:solidFill>
              <a:ea typeface="ＭＳ Ｐゴシック" pitchFamily="34" charset="-128"/>
              <a:sym typeface="VistaSansReg" pitchFamily="2" charset="0"/>
            </a:endParaRPr>
          </a:p>
          <a:p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  <a:sym typeface="VistaSansReg" pitchFamily="2" charset="0"/>
              </a:rPr>
              <a:t>USA</a:t>
            </a:r>
          </a:p>
          <a:p>
            <a:endParaRPr lang="en-US" sz="1600" dirty="0">
              <a:solidFill>
                <a:schemeClr val="tx1"/>
              </a:solidFill>
              <a:ea typeface="ＭＳ Ｐゴシック" pitchFamily="34" charset="-128"/>
              <a:sym typeface="VistaSansReg" pitchFamily="2" charset="0"/>
            </a:endParaRPr>
          </a:p>
          <a:p>
            <a:r>
              <a:rPr lang="en-US" sz="1600" u="sng" dirty="0">
                <a:solidFill>
                  <a:srgbClr val="009999"/>
                </a:solidFill>
                <a:ea typeface="ＭＳ Ｐゴシック" pitchFamily="34" charset="-128"/>
                <a:sym typeface="VistaSansReg" pitchFamily="2" charset="0"/>
                <a:hlinkClick r:id="rId4"/>
              </a:rPr>
              <a:t>www.berlinger.com</a:t>
            </a:r>
            <a:endParaRPr lang="en-US" sz="1600" u="sng" dirty="0">
              <a:solidFill>
                <a:srgbClr val="009999"/>
              </a:solidFill>
              <a:ea typeface="ＭＳ Ｐゴシック" pitchFamily="34" charset="-128"/>
              <a:sym typeface="VistaSansReg" pitchFamily="2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Technology &amp; Innovation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304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/>
          </p:cNvSpPr>
          <p:nvPr/>
        </p:nvSpPr>
        <p:spPr bwMode="auto">
          <a:xfrm>
            <a:off x="3911600" y="6602059"/>
            <a:ext cx="7745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FFFFFF"/>
                </a:solidFill>
                <a:latin typeface="Calibri"/>
                <a:ea typeface="MS PGothic" charset="0"/>
                <a:cs typeface="Calibri"/>
                <a:sym typeface="VistaSansLight" charset="0"/>
              </a:rPr>
              <a:t>CONFIDENTIAL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Technology &amp; Innovation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23212" y="1183583"/>
            <a:ext cx="12797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Today</a:t>
            </a:r>
            <a:endParaRPr lang="en-US" u="sng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6136738" y="1895239"/>
            <a:ext cx="2761849" cy="2576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159" y="2345675"/>
            <a:ext cx="2621689" cy="194754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141183" y="4501109"/>
            <a:ext cx="2761849" cy="108050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15158" y="4723032"/>
            <a:ext cx="257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 </a:t>
            </a:r>
            <a:r>
              <a:rPr lang="en-US" dirty="0" err="1" smtClean="0"/>
              <a:t>Skylake</a:t>
            </a:r>
            <a:r>
              <a:rPr lang="en-US" dirty="0" smtClean="0"/>
              <a:t> processor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34820" y="1890788"/>
            <a:ext cx="2761849" cy="2576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270" y="2219217"/>
            <a:ext cx="2381962" cy="207127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239263" y="4508985"/>
            <a:ext cx="2761849" cy="108050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84503" y="4644605"/>
            <a:ext cx="2186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 billion of them </a:t>
            </a:r>
          </a:p>
          <a:p>
            <a:r>
              <a:rPr lang="en-US" dirty="0" smtClean="0"/>
              <a:t>Fill the space of the</a:t>
            </a:r>
          </a:p>
          <a:p>
            <a:r>
              <a:rPr lang="en-US" dirty="0" smtClean="0"/>
              <a:t>1971 processor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11" y="5772380"/>
            <a:ext cx="2349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The Economist March 12, 2016, pg.11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219598" y="4986393"/>
            <a:ext cx="241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1.75 billion transistors</a:t>
            </a:r>
          </a:p>
        </p:txBody>
      </p:sp>
    </p:spTree>
    <p:extLst>
      <p:ext uri="{BB962C8B-B14F-4D97-AF65-F5344CB8AC3E}">
        <p14:creationId xmlns:p14="http://schemas.microsoft.com/office/powerpoint/2010/main" val="39998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012 0.00348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012 0.00348 " pathEditMode="relative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012 0.00348 " pathEditMode="relative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012 0.00348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012 0.00348 " pathEditMode="relative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2" grpId="0"/>
      <p:bldP spid="21" grpId="0" animBg="1"/>
      <p:bldP spid="22" grpId="0" animBg="1"/>
      <p:bldP spid="23" grpId="0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/>
          </p:cNvSpPr>
          <p:nvPr/>
        </p:nvSpPr>
        <p:spPr bwMode="auto">
          <a:xfrm>
            <a:off x="3911600" y="6602059"/>
            <a:ext cx="7745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FFFFFF"/>
                </a:solidFill>
                <a:latin typeface="Calibri"/>
                <a:ea typeface="MS PGothic" charset="0"/>
                <a:cs typeface="Calibri"/>
                <a:sym typeface="VistaSansLight" charset="0"/>
              </a:rPr>
              <a:t>CONFIDENTIAL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Technology &amp; Innovation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23212" y="1183583"/>
            <a:ext cx="12797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Today</a:t>
            </a:r>
            <a:endParaRPr lang="en-US" u="sng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382219" y="1886335"/>
            <a:ext cx="2761849" cy="2576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1" y="2482780"/>
            <a:ext cx="2547431" cy="139851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234820" y="1890788"/>
            <a:ext cx="2761849" cy="2576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74333" y="4504533"/>
            <a:ext cx="2761849" cy="108050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239263" y="4508985"/>
            <a:ext cx="2761849" cy="108050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3938" y="4701797"/>
            <a:ext cx="2148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Ferrari 1971: </a:t>
            </a:r>
          </a:p>
          <a:p>
            <a:r>
              <a:rPr lang="en-US" dirty="0"/>
              <a:t>T</a:t>
            </a:r>
            <a:r>
              <a:rPr lang="en-US" dirty="0" smtClean="0"/>
              <a:t>op speed 174mph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6543" y="4669263"/>
            <a:ext cx="219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Ferrari today: </a:t>
            </a:r>
          </a:p>
          <a:p>
            <a:r>
              <a:rPr lang="en-US" dirty="0" smtClean="0"/>
              <a:t>1/10</a:t>
            </a:r>
            <a:r>
              <a:rPr lang="en-US" baseline="30000" dirty="0" smtClean="0"/>
              <a:t>th</a:t>
            </a:r>
            <a:r>
              <a:rPr lang="en-US" dirty="0" smtClean="0"/>
              <a:t> speed of light</a:t>
            </a:r>
          </a:p>
          <a:p>
            <a:r>
              <a:rPr lang="en-US" dirty="0" smtClean="0"/>
              <a:t>67million MPH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954" y="2367165"/>
            <a:ext cx="2508887" cy="16512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3811" y="5772380"/>
            <a:ext cx="2349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The Economist March 12, 2016, pg.11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30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/>
          </p:cNvSpPr>
          <p:nvPr/>
        </p:nvSpPr>
        <p:spPr bwMode="auto">
          <a:xfrm>
            <a:off x="3911600" y="6602059"/>
            <a:ext cx="7745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FFFFFF"/>
                </a:solidFill>
                <a:latin typeface="Calibri"/>
                <a:ea typeface="MS PGothic" charset="0"/>
                <a:cs typeface="Calibri"/>
                <a:sym typeface="VistaSansLight" charset="0"/>
              </a:rPr>
              <a:t>CONFIDENTIAL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Technology &amp; Innovation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23212" y="1183583"/>
            <a:ext cx="12797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Today</a:t>
            </a:r>
            <a:endParaRPr lang="en-US" u="sng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382219" y="1886335"/>
            <a:ext cx="2761849" cy="2576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34820" y="1890788"/>
            <a:ext cx="2761849" cy="2576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76" y="2234713"/>
            <a:ext cx="2481727" cy="187091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74333" y="4504533"/>
            <a:ext cx="2761849" cy="108050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239263" y="4508985"/>
            <a:ext cx="2761849" cy="108050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3341" y="4706250"/>
            <a:ext cx="209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 Towers 1971: </a:t>
            </a:r>
          </a:p>
          <a:p>
            <a:r>
              <a:rPr lang="en-US" dirty="0"/>
              <a:t>H</a:t>
            </a:r>
            <a:r>
              <a:rPr lang="en-US" dirty="0" smtClean="0"/>
              <a:t>eight 1,362 </a:t>
            </a:r>
            <a:r>
              <a:rPr lang="en-US" dirty="0" err="1" smtClean="0"/>
              <a:t>ft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502645" y="4661387"/>
            <a:ext cx="2391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Tallest building today: </a:t>
            </a:r>
          </a:p>
          <a:p>
            <a:r>
              <a:rPr lang="en-US" dirty="0" smtClean="0"/>
              <a:t>120,000 miles tall</a:t>
            </a:r>
          </a:p>
          <a:p>
            <a:r>
              <a:rPr lang="en-US" dirty="0" smtClean="0"/>
              <a:t>Halfway to the moon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0852" y="2946406"/>
            <a:ext cx="1309266" cy="13317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63477" y="1842057"/>
            <a:ext cx="1034008" cy="1319277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4488007" y="2872654"/>
            <a:ext cx="184945" cy="285622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3811" y="5772380"/>
            <a:ext cx="2349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The Economist March 12, 2016, pg.11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30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/>
          </p:cNvSpPr>
          <p:nvPr/>
        </p:nvSpPr>
        <p:spPr bwMode="auto">
          <a:xfrm>
            <a:off x="3911600" y="6602059"/>
            <a:ext cx="7745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FFFFFF"/>
                </a:solidFill>
                <a:latin typeface="Calibri"/>
                <a:ea typeface="MS PGothic" charset="0"/>
                <a:cs typeface="Calibri"/>
                <a:sym typeface="VistaSansLight" charset="0"/>
              </a:rPr>
              <a:t>CONFIDENTIAL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Technology &amp; Innovation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262070" y="1829141"/>
            <a:ext cx="6160398" cy="177092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53540" y="1947980"/>
            <a:ext cx="6078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Are you getting as much out of all this technology as you should?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91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/>
          </p:cNvSpPr>
          <p:nvPr/>
        </p:nvSpPr>
        <p:spPr bwMode="auto">
          <a:xfrm>
            <a:off x="3911600" y="6602059"/>
            <a:ext cx="7745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FFFFFF"/>
                </a:solidFill>
                <a:latin typeface="Calibri"/>
                <a:ea typeface="MS PGothic" charset="0"/>
                <a:cs typeface="Calibri"/>
                <a:sym typeface="VistaSansLight" charset="0"/>
              </a:rPr>
              <a:t>CONFIDENTIAL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Technology &amp; Innovation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62070" y="1829141"/>
            <a:ext cx="6160398" cy="177092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53540" y="1947980"/>
            <a:ext cx="60785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Through </a:t>
            </a:r>
            <a:r>
              <a:rPr lang="en-US" sz="3200" u="sng" dirty="0" smtClean="0"/>
              <a:t>innovation</a:t>
            </a:r>
            <a:r>
              <a:rPr lang="en-US" sz="3200" dirty="0" smtClean="0"/>
              <a:t> you can leverage the power of technology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54" y="3661214"/>
            <a:ext cx="4192092" cy="21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/>
          </p:cNvSpPr>
          <p:nvPr/>
        </p:nvSpPr>
        <p:spPr bwMode="auto">
          <a:xfrm>
            <a:off x="3911600" y="6602059"/>
            <a:ext cx="7745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FFFFFF"/>
                </a:solidFill>
                <a:latin typeface="Calibri"/>
                <a:ea typeface="MS PGothic" charset="0"/>
                <a:cs typeface="Calibri"/>
                <a:sym typeface="VistaSansLight" charset="0"/>
              </a:rPr>
              <a:t>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62070" y="1829141"/>
            <a:ext cx="6160398" cy="177092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1588218" y="1318868"/>
            <a:ext cx="5967565" cy="295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571500" algn="l"/>
            <a:endParaRPr lang="en-US" sz="3000" dirty="0" smtClean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pPr marL="571500" algn="l"/>
            <a:endParaRPr lang="en-US" sz="3000" u="sng" dirty="0" smtClean="0">
              <a:latin typeface="Calibri"/>
              <a:ea typeface="ＭＳ Ｐゴシック" charset="0"/>
              <a:cs typeface="Calibri"/>
              <a:sym typeface="VistaSansReg" charset="0"/>
            </a:endParaRPr>
          </a:p>
          <a:p>
            <a:r>
              <a:rPr lang="en-US" sz="3200" dirty="0" smtClean="0"/>
              <a:t>What is INNOVATION and what does it take to INNOVATE?</a:t>
            </a: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044226"/>
            <a:ext cx="8848724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310449"/>
            <a:ext cx="7772400" cy="7337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Technology &amp; Innovation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96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E cover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SPE_template_16x9.potx" id="{B6B90781-42E1-4CCE-918B-18E54AB2B747}" vid="{2FA9E34A-9B39-4A22-94BA-D50E6F19186F}"/>
    </a:ext>
  </a:extLst>
</a:theme>
</file>

<file path=ppt/theme/theme2.xml><?xml version="1.0" encoding="utf-8"?>
<a:theme xmlns:a="http://schemas.openxmlformats.org/drawingml/2006/main" name="ISPE section">
  <a:themeElements>
    <a:clrScheme name="ISPE">
      <a:dk1>
        <a:sysClr val="windowText" lastClr="000000"/>
      </a:dk1>
      <a:lt1>
        <a:sysClr val="window" lastClr="FFFFFF"/>
      </a:lt1>
      <a:dk2>
        <a:srgbClr val="464646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SPE_template_16x9.potx" id="{B6B90781-42E1-4CCE-918B-18E54AB2B747}" vid="{B196676E-C01E-43AF-A3BE-A040EBEB3FFA}"/>
    </a:ext>
  </a:extLst>
</a:theme>
</file>

<file path=ppt/theme/theme3.xml><?xml version="1.0" encoding="utf-8"?>
<a:theme xmlns:a="http://schemas.openxmlformats.org/drawingml/2006/main" name="ISPE content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SPE_template_16x9.potx" id="{B6B90781-42E1-4CCE-918B-18E54AB2B747}" vid="{23B8E42B-494B-421B-8BD1-8185E8198E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ispe-power-point-template</Template>
  <TotalTime>1479</TotalTime>
  <Words>1036</Words>
  <Application>Microsoft Office PowerPoint</Application>
  <PresentationFormat>On-screen Show (4:3)</PresentationFormat>
  <Paragraphs>228</Paragraphs>
  <Slides>35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ISPE cover</vt:lpstr>
      <vt:lpstr>ISPE section</vt:lpstr>
      <vt:lpstr>ISPE content</vt:lpstr>
      <vt:lpstr>Web software/cloud computing + integrated sensor connectivity for significant Process improvement</vt:lpstr>
      <vt:lpstr>PowerPoint Presentation</vt:lpstr>
      <vt:lpstr>Technology &amp; Innovation</vt:lpstr>
      <vt:lpstr>Technology &amp; Innovation</vt:lpstr>
      <vt:lpstr>Technology &amp; Innovation</vt:lpstr>
      <vt:lpstr>Technology &amp; Innovation</vt:lpstr>
      <vt:lpstr>Technology &amp; Innovation</vt:lpstr>
      <vt:lpstr>Technology &amp; Innovation</vt:lpstr>
      <vt:lpstr>Technology &amp; Innovation</vt:lpstr>
      <vt:lpstr>Technology &amp; Innovation</vt:lpstr>
      <vt:lpstr>Technology &amp; Innovation</vt:lpstr>
      <vt:lpstr>Innovation Vs. Process Improvement</vt:lpstr>
      <vt:lpstr>Technology &amp; Innovation</vt:lpstr>
      <vt:lpstr>Process Innovation Examples</vt:lpstr>
      <vt:lpstr>Process Innovation Examples</vt:lpstr>
      <vt:lpstr>Process Innovation Examples</vt:lpstr>
      <vt:lpstr>Process Innovation Examples</vt:lpstr>
      <vt:lpstr>Process Innovation Examples</vt:lpstr>
      <vt:lpstr>Process Innovation Examples</vt:lpstr>
      <vt:lpstr>PowerPoint Presentation</vt:lpstr>
      <vt:lpstr>Process Innovation Examples</vt:lpstr>
      <vt:lpstr>Process Innovation Examples</vt:lpstr>
      <vt:lpstr>Process Innovation Examples</vt:lpstr>
      <vt:lpstr>PowerPoint Presentation</vt:lpstr>
      <vt:lpstr>PowerPoint Presentation</vt:lpstr>
      <vt:lpstr>Example pro-active intervention</vt:lpstr>
      <vt:lpstr>Process Innovation Examples</vt:lpstr>
      <vt:lpstr>SmartView Shipment Alert</vt:lpstr>
      <vt:lpstr>Operational response</vt:lpstr>
      <vt:lpstr>Process Innovation Examples</vt:lpstr>
      <vt:lpstr>PowerPoint Presentation</vt:lpstr>
      <vt:lpstr>Process Innovation Examples</vt:lpstr>
      <vt:lpstr>Process Innovation Examples</vt:lpstr>
      <vt:lpstr>Process Innovation Examples</vt:lpstr>
      <vt:lpstr>Technology &amp; Innovation</vt:lpstr>
    </vt:vector>
  </TitlesOfParts>
  <Company>CRB Consulting Engineers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Kerner</dc:creator>
  <cp:lastModifiedBy>Teri Saylor</cp:lastModifiedBy>
  <cp:revision>89</cp:revision>
  <dcterms:created xsi:type="dcterms:W3CDTF">2016-02-10T18:27:16Z</dcterms:created>
  <dcterms:modified xsi:type="dcterms:W3CDTF">2016-03-25T13:27:49Z</dcterms:modified>
</cp:coreProperties>
</file>