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1"/>
  </p:notesMasterIdLst>
  <p:sldIdLst>
    <p:sldId id="256" r:id="rId4"/>
    <p:sldId id="261" r:id="rId5"/>
    <p:sldId id="262" r:id="rId6"/>
    <p:sldId id="263" r:id="rId7"/>
    <p:sldId id="267" r:id="rId8"/>
    <p:sldId id="268" r:id="rId9"/>
    <p:sldId id="269" r:id="rId10"/>
    <p:sldId id="270" r:id="rId11"/>
    <p:sldId id="271" r:id="rId12"/>
    <p:sldId id="273" r:id="rId13"/>
    <p:sldId id="258" r:id="rId14"/>
    <p:sldId id="264" r:id="rId15"/>
    <p:sldId id="265" r:id="rId16"/>
    <p:sldId id="260" r:id="rId17"/>
    <p:sldId id="272" r:id="rId18"/>
    <p:sldId id="259"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55116-AD0E-441B-BF8F-FA0289902A50}" v="7" dt="2022-01-14T21:13:08.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varScale="1">
        <p:scale>
          <a:sx n="114" d="100"/>
          <a:sy n="114" d="100"/>
        </p:scale>
        <p:origin x="1500" y="114"/>
      </p:cViewPr>
      <p:guideLst>
        <p:guide orient="horz" pos="2160"/>
        <p:guide pos="2880"/>
      </p:guideLst>
    </p:cSldViewPr>
  </p:slideViewPr>
  <p:notesTextViewPr>
    <p:cViewPr>
      <p:scale>
        <a:sx n="1" d="1"/>
        <a:sy n="1" d="1"/>
      </p:scale>
      <p:origin x="0" y="0"/>
    </p:cViewPr>
  </p:notesTextViewPr>
  <p:sorterViewPr>
    <p:cViewPr>
      <p:scale>
        <a:sx n="200" d="100"/>
        <a:sy n="200" d="100"/>
      </p:scale>
      <p:origin x="0" y="-9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D5040-E190-4B4B-8794-38E818E25040}"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363D8-B096-4D63-BA0A-E3BBDF0B186A}" type="slidenum">
              <a:rPr lang="en-US" smtClean="0"/>
              <a:t>‹#›</a:t>
            </a:fld>
            <a:endParaRPr lang="en-US"/>
          </a:p>
        </p:txBody>
      </p:sp>
    </p:spTree>
    <p:extLst>
      <p:ext uri="{BB962C8B-B14F-4D97-AF65-F5344CB8AC3E}">
        <p14:creationId xmlns:p14="http://schemas.microsoft.com/office/powerpoint/2010/main" val="90831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autologous manufacturing we need to be prepared to work with massive amounts of data. </a:t>
            </a:r>
          </a:p>
          <a:p>
            <a:r>
              <a:rPr lang="en-US" dirty="0"/>
              <a:t>Traditional methods and systems will fail under commerical load. Integrated data collection / management systems are essential.</a:t>
            </a:r>
          </a:p>
        </p:txBody>
      </p:sp>
      <p:sp>
        <p:nvSpPr>
          <p:cNvPr id="4" name="Slide Number Placeholder 3"/>
          <p:cNvSpPr>
            <a:spLocks noGrp="1"/>
          </p:cNvSpPr>
          <p:nvPr>
            <p:ph type="sldNum" sz="quarter" idx="5"/>
          </p:nvPr>
        </p:nvSpPr>
        <p:spPr/>
        <p:txBody>
          <a:bodyPr/>
          <a:lstStyle/>
          <a:p>
            <a:fld id="{0A0DA0AA-E1E4-4FA6-9B04-BD4A42AF110B}" type="slidenum">
              <a:rPr lang="en-US" smtClean="0"/>
              <a:t>5</a:t>
            </a:fld>
            <a:endParaRPr lang="en-US"/>
          </a:p>
        </p:txBody>
      </p:sp>
    </p:spTree>
    <p:extLst>
      <p:ext uri="{BB962C8B-B14F-4D97-AF65-F5344CB8AC3E}">
        <p14:creationId xmlns:p14="http://schemas.microsoft.com/office/powerpoint/2010/main" val="185951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volume of data, there is a lot of variation for AT cell therapy.</a:t>
            </a:r>
          </a:p>
        </p:txBody>
      </p:sp>
      <p:sp>
        <p:nvSpPr>
          <p:cNvPr id="4" name="Slide Number Placeholder 3"/>
          <p:cNvSpPr>
            <a:spLocks noGrp="1"/>
          </p:cNvSpPr>
          <p:nvPr>
            <p:ph type="sldNum" sz="quarter" idx="5"/>
          </p:nvPr>
        </p:nvSpPr>
        <p:spPr/>
        <p:txBody>
          <a:bodyPr/>
          <a:lstStyle/>
          <a:p>
            <a:fld id="{0A0DA0AA-E1E4-4FA6-9B04-BD4A42AF110B}" type="slidenum">
              <a:rPr lang="en-US" smtClean="0"/>
              <a:t>6</a:t>
            </a:fld>
            <a:endParaRPr lang="en-US"/>
          </a:p>
        </p:txBody>
      </p:sp>
    </p:spTree>
    <p:extLst>
      <p:ext uri="{BB962C8B-B14F-4D97-AF65-F5344CB8AC3E}">
        <p14:creationId xmlns:p14="http://schemas.microsoft.com/office/powerpoint/2010/main" val="337171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volume of data, there is a lot of variation for AT cell therapy.</a:t>
            </a:r>
          </a:p>
        </p:txBody>
      </p:sp>
      <p:sp>
        <p:nvSpPr>
          <p:cNvPr id="4" name="Slide Number Placeholder 3"/>
          <p:cNvSpPr>
            <a:spLocks noGrp="1"/>
          </p:cNvSpPr>
          <p:nvPr>
            <p:ph type="sldNum" sz="quarter" idx="5"/>
          </p:nvPr>
        </p:nvSpPr>
        <p:spPr/>
        <p:txBody>
          <a:bodyPr/>
          <a:lstStyle/>
          <a:p>
            <a:fld id="{0A0DA0AA-E1E4-4FA6-9B04-BD4A42AF110B}" type="slidenum">
              <a:rPr lang="en-US" smtClean="0"/>
              <a:t>7</a:t>
            </a:fld>
            <a:endParaRPr lang="en-US"/>
          </a:p>
        </p:txBody>
      </p:sp>
    </p:spTree>
    <p:extLst>
      <p:ext uri="{BB962C8B-B14F-4D97-AF65-F5344CB8AC3E}">
        <p14:creationId xmlns:p14="http://schemas.microsoft.com/office/powerpoint/2010/main" val="345064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processes don’t look like traditional PD.</a:t>
            </a:r>
          </a:p>
        </p:txBody>
      </p:sp>
      <p:sp>
        <p:nvSpPr>
          <p:cNvPr id="4" name="Slide Number Placeholder 3"/>
          <p:cNvSpPr>
            <a:spLocks noGrp="1"/>
          </p:cNvSpPr>
          <p:nvPr>
            <p:ph type="sldNum" sz="quarter" idx="5"/>
          </p:nvPr>
        </p:nvSpPr>
        <p:spPr/>
        <p:txBody>
          <a:bodyPr/>
          <a:lstStyle/>
          <a:p>
            <a:fld id="{0A0DA0AA-E1E4-4FA6-9B04-BD4A42AF110B}" type="slidenum">
              <a:rPr lang="en-US" smtClean="0"/>
              <a:t>8</a:t>
            </a:fld>
            <a:endParaRPr lang="en-US"/>
          </a:p>
        </p:txBody>
      </p:sp>
    </p:spTree>
    <p:extLst>
      <p:ext uri="{BB962C8B-B14F-4D97-AF65-F5344CB8AC3E}">
        <p14:creationId xmlns:p14="http://schemas.microsoft.com/office/powerpoint/2010/main" val="411897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0DA0AA-E1E4-4FA6-9B04-BD4A42AF110B}" type="slidenum">
              <a:rPr lang="en-US" smtClean="0"/>
              <a:t>9</a:t>
            </a:fld>
            <a:endParaRPr lang="en-US"/>
          </a:p>
        </p:txBody>
      </p:sp>
    </p:spTree>
    <p:extLst>
      <p:ext uri="{BB962C8B-B14F-4D97-AF65-F5344CB8AC3E}">
        <p14:creationId xmlns:p14="http://schemas.microsoft.com/office/powerpoint/2010/main" val="54385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086D98-C762-4E25-99C9-CAAC187F143D}" type="slidenum">
              <a:rPr lang="da-DK" smtClean="0"/>
              <a:t>17</a:t>
            </a:fld>
            <a:endParaRPr lang="da-DK"/>
          </a:p>
        </p:txBody>
      </p:sp>
    </p:spTree>
    <p:extLst>
      <p:ext uri="{BB962C8B-B14F-4D97-AF65-F5344CB8AC3E}">
        <p14:creationId xmlns:p14="http://schemas.microsoft.com/office/powerpoint/2010/main" val="234247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5122-6F48-44D2-A327-3DCA0D2640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2628D7-CDC6-4705-86F7-4105F13BC7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0429D-503C-4B98-A179-B3D6C374F08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BBAD6-BFEF-45A0-BF84-6A10F45F7AF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65C82-5E04-47BE-A788-A72655E3826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852B58-DFC9-41B3-93F0-EDF7A779561E}"/>
              </a:ext>
            </a:extLst>
          </p:cNvPr>
          <p:cNvSpPr>
            <a:spLocks noGrp="1"/>
          </p:cNvSpPr>
          <p:nvPr>
            <p:ph type="dt" sz="half" idx="10"/>
          </p:nvPr>
        </p:nvSpPr>
        <p:spPr/>
        <p:txBody>
          <a:bodyPr/>
          <a:lstStyle/>
          <a:p>
            <a:fld id="{901057B0-9CC2-47CD-AA99-D041F51FA21E}" type="datetimeFigureOut">
              <a:rPr lang="en-US" smtClean="0"/>
              <a:t>1/19/2022</a:t>
            </a:fld>
            <a:endParaRPr lang="en-US" dirty="0"/>
          </a:p>
        </p:txBody>
      </p:sp>
      <p:sp>
        <p:nvSpPr>
          <p:cNvPr id="8" name="Footer Placeholder 7">
            <a:extLst>
              <a:ext uri="{FF2B5EF4-FFF2-40B4-BE49-F238E27FC236}">
                <a16:creationId xmlns:a16="http://schemas.microsoft.com/office/drawing/2014/main" id="{C21D160A-0AB4-4C50-8CD4-99E5EA397B7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4B3F83-D472-4860-82DA-2E0A65D308A2}"/>
              </a:ext>
            </a:extLst>
          </p:cNvPr>
          <p:cNvSpPr>
            <a:spLocks noGrp="1"/>
          </p:cNvSpPr>
          <p:nvPr>
            <p:ph type="sldNum" sz="quarter" idx="12"/>
          </p:nvPr>
        </p:nvSpPr>
        <p:spPr/>
        <p:txBody>
          <a:bodyPr/>
          <a:lstStyle/>
          <a:p>
            <a:fld id="{E8D28E07-3FD8-4ABE-892B-D2A007332BE7}" type="slidenum">
              <a:rPr lang="en-US" smtClean="0"/>
              <a:t>‹#›</a:t>
            </a:fld>
            <a:endParaRPr lang="en-US" dirty="0"/>
          </a:p>
        </p:txBody>
      </p:sp>
    </p:spTree>
    <p:extLst>
      <p:ext uri="{BB962C8B-B14F-4D97-AF65-F5344CB8AC3E}">
        <p14:creationId xmlns:p14="http://schemas.microsoft.com/office/powerpoint/2010/main" val="307576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184E-3167-4BD8-98D8-5E85B717E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AEF27-41C9-40DE-9868-8CAEBAC03BA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0A24B-8377-4BBE-B786-989AEC8DBA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21D652-EB8A-4917-94B0-C6490CB9BBC5}"/>
              </a:ext>
            </a:extLst>
          </p:cNvPr>
          <p:cNvSpPr>
            <a:spLocks noGrp="1"/>
          </p:cNvSpPr>
          <p:nvPr>
            <p:ph type="dt" sz="half" idx="10"/>
          </p:nvPr>
        </p:nvSpPr>
        <p:spPr/>
        <p:txBody>
          <a:bodyPr/>
          <a:lstStyle/>
          <a:p>
            <a:fld id="{901057B0-9CC2-47CD-AA99-D041F51FA21E}" type="datetimeFigureOut">
              <a:rPr lang="en-US" smtClean="0"/>
              <a:t>1/19/2022</a:t>
            </a:fld>
            <a:endParaRPr lang="en-US" dirty="0"/>
          </a:p>
        </p:txBody>
      </p:sp>
      <p:sp>
        <p:nvSpPr>
          <p:cNvPr id="6" name="Footer Placeholder 5">
            <a:extLst>
              <a:ext uri="{FF2B5EF4-FFF2-40B4-BE49-F238E27FC236}">
                <a16:creationId xmlns:a16="http://schemas.microsoft.com/office/drawing/2014/main" id="{F0269FA0-26B0-4106-9552-38C2BEACCD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9D6680-87CE-4A55-9EDE-3404544E3145}"/>
              </a:ext>
            </a:extLst>
          </p:cNvPr>
          <p:cNvSpPr>
            <a:spLocks noGrp="1"/>
          </p:cNvSpPr>
          <p:nvPr>
            <p:ph type="sldNum" sz="quarter" idx="12"/>
          </p:nvPr>
        </p:nvSpPr>
        <p:spPr/>
        <p:txBody>
          <a:bodyPr/>
          <a:lstStyle/>
          <a:p>
            <a:fld id="{E8D28E07-3FD8-4ABE-892B-D2A007332BE7}" type="slidenum">
              <a:rPr lang="en-US" smtClean="0"/>
              <a:t>‹#›</a:t>
            </a:fld>
            <a:endParaRPr lang="en-US" dirty="0"/>
          </a:p>
        </p:txBody>
      </p:sp>
    </p:spTree>
    <p:extLst>
      <p:ext uri="{BB962C8B-B14F-4D97-AF65-F5344CB8AC3E}">
        <p14:creationId xmlns:p14="http://schemas.microsoft.com/office/powerpoint/2010/main" val="203371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365C-A0B0-4CB3-AF4B-181EC9DBA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AD366-1C71-425C-8386-E323AEAC3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9C1E2-44B2-4253-9F71-FA5783E57AB0}"/>
              </a:ext>
            </a:extLst>
          </p:cNvPr>
          <p:cNvSpPr>
            <a:spLocks noGrp="1"/>
          </p:cNvSpPr>
          <p:nvPr>
            <p:ph type="dt" sz="half" idx="10"/>
          </p:nvPr>
        </p:nvSpPr>
        <p:spPr/>
        <p:txBody>
          <a:bodyPr/>
          <a:lstStyle/>
          <a:p>
            <a:fld id="{901057B0-9CC2-47CD-AA99-D041F51FA21E}" type="datetimeFigureOut">
              <a:rPr lang="en-US" smtClean="0"/>
              <a:t>1/19/2022</a:t>
            </a:fld>
            <a:endParaRPr lang="en-US" dirty="0"/>
          </a:p>
        </p:txBody>
      </p:sp>
      <p:sp>
        <p:nvSpPr>
          <p:cNvPr id="5" name="Footer Placeholder 4">
            <a:extLst>
              <a:ext uri="{FF2B5EF4-FFF2-40B4-BE49-F238E27FC236}">
                <a16:creationId xmlns:a16="http://schemas.microsoft.com/office/drawing/2014/main" id="{00F546A2-4BDB-4FE8-BBED-F32EE78115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8A47B5-A3BA-4920-92CC-7B52EBE68C3E}"/>
              </a:ext>
            </a:extLst>
          </p:cNvPr>
          <p:cNvSpPr>
            <a:spLocks noGrp="1"/>
          </p:cNvSpPr>
          <p:nvPr>
            <p:ph type="sldNum" sz="quarter" idx="12"/>
          </p:nvPr>
        </p:nvSpPr>
        <p:spPr/>
        <p:txBody>
          <a:bodyPr/>
          <a:lstStyle/>
          <a:p>
            <a:fld id="{E8D28E07-3FD8-4ABE-892B-D2A007332BE7}" type="slidenum">
              <a:rPr lang="en-US" smtClean="0"/>
              <a:t>‹#›</a:t>
            </a:fld>
            <a:endParaRPr lang="en-US" dirty="0"/>
          </a:p>
        </p:txBody>
      </p:sp>
    </p:spTree>
    <p:extLst>
      <p:ext uri="{BB962C8B-B14F-4D97-AF65-F5344CB8AC3E}">
        <p14:creationId xmlns:p14="http://schemas.microsoft.com/office/powerpoint/2010/main" val="188879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489387"/>
            <a:ext cx="8036083" cy="787908"/>
          </a:xfrm>
        </p:spPr>
        <p:txBody>
          <a:bodyPr>
            <a:spAutoFit/>
          </a:bodyPr>
          <a:lstStyle>
            <a:lvl1pPr>
              <a:defRPr/>
            </a:lvl1pPr>
          </a:lstStyle>
          <a:p>
            <a:r>
              <a:rPr lang="en-GB" noProof="0" dirty="0"/>
              <a:t>[Click to edit short headline, </a:t>
            </a:r>
            <a:br>
              <a:rPr lang="en-GB" noProof="0" dirty="0"/>
            </a:br>
            <a:r>
              <a:rPr lang="en-GB" dirty="0">
                <a:effectLst/>
                <a:latin typeface="arial"/>
              </a:rPr>
              <a:t>recommended minimum size</a:t>
            </a:r>
            <a:r>
              <a:rPr lang="en-GB" noProof="0" dirty="0"/>
              <a:t> 22pt]</a:t>
            </a:r>
          </a:p>
        </p:txBody>
      </p:sp>
      <p:sp>
        <p:nvSpPr>
          <p:cNvPr id="4" name="Date Placeholder 3"/>
          <p:cNvSpPr>
            <a:spLocks noGrp="1"/>
          </p:cNvSpPr>
          <p:nvPr>
            <p:ph type="dt" sz="half" idx="10"/>
          </p:nvPr>
        </p:nvSpPr>
        <p:spPr>
          <a:xfrm>
            <a:off x="957238" y="6315563"/>
            <a:ext cx="1010750" cy="259200"/>
          </a:xfrm>
        </p:spPr>
        <p:txBody>
          <a:bodyPr/>
          <a:lstStyle/>
          <a:p>
            <a:fld id="{BC238769-8607-4670-827D-B253202AA5D2}" type="datetime4">
              <a:rPr lang="en-GB" noProof="0" smtClean="0"/>
              <a:t>19 January 2022</a:t>
            </a:fld>
            <a:endParaRPr lang="en-GB" noProof="0" dirty="0"/>
          </a:p>
        </p:txBody>
      </p:sp>
      <p:sp>
        <p:nvSpPr>
          <p:cNvPr id="5" name="Footer Placeholder 4"/>
          <p:cNvSpPr>
            <a:spLocks noGrp="1"/>
          </p:cNvSpPr>
          <p:nvPr>
            <p:ph type="ftr" sz="quarter" idx="11"/>
          </p:nvPr>
        </p:nvSpPr>
        <p:spPr>
          <a:xfrm>
            <a:off x="2183888" y="6320412"/>
            <a:ext cx="4540550" cy="259200"/>
          </a:xfrm>
        </p:spPr>
        <p:txBody>
          <a:bodyPr/>
          <a:lstStyle/>
          <a:p>
            <a:endParaRPr lang="en-GB" noProof="0" dirty="0"/>
          </a:p>
        </p:txBody>
      </p:sp>
      <p:sp>
        <p:nvSpPr>
          <p:cNvPr id="6" name="Slide Number Placeholder 5"/>
          <p:cNvSpPr>
            <a:spLocks noGrp="1"/>
          </p:cNvSpPr>
          <p:nvPr>
            <p:ph type="sldNum" sz="quarter" idx="12"/>
          </p:nvPr>
        </p:nvSpPr>
        <p:spPr>
          <a:xfrm>
            <a:off x="554038" y="6315563"/>
            <a:ext cx="280800" cy="259200"/>
          </a:xfrm>
        </p:spPr>
        <p:txBody>
          <a:bodyPr/>
          <a:lstStyle/>
          <a:p>
            <a:fld id="{4A17C55E-5E72-4868-9BF5-5F7EF072F877}" type="slidenum">
              <a:rPr lang="en-GB" noProof="0" smtClean="0"/>
              <a:t>‹#›</a:t>
            </a:fld>
            <a:endParaRPr lang="en-GB" noProof="0" dirty="0"/>
          </a:p>
        </p:txBody>
      </p:sp>
      <p:sp>
        <p:nvSpPr>
          <p:cNvPr id="7" name="Content Placeholder 2"/>
          <p:cNvSpPr>
            <a:spLocks noGrp="1"/>
          </p:cNvSpPr>
          <p:nvPr>
            <p:ph idx="1"/>
          </p:nvPr>
        </p:nvSpPr>
        <p:spPr>
          <a:xfrm>
            <a:off x="554038" y="1578081"/>
            <a:ext cx="8034337" cy="4058604"/>
          </a:xfrm>
        </p:spPr>
        <p:txBody>
          <a:bodyPr wrap="square">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Rectangle 16"/>
          <p:cNvSpPr/>
          <p:nvPr userDrawn="1"/>
        </p:nvSpPr>
        <p:spPr>
          <a:xfrm>
            <a:off x="-420355" y="1118247"/>
            <a:ext cx="201978" cy="123111"/>
          </a:xfrm>
          <a:prstGeom prst="rect">
            <a:avLst/>
          </a:prstGeom>
        </p:spPr>
        <p:txBody>
          <a:bodyPr wrap="none" lIns="0" tIns="0" rIns="0" bIns="0">
            <a:spAutoFit/>
          </a:bodyPr>
          <a:lstStyle/>
          <a:p>
            <a:pPr algn="l"/>
            <a:r>
              <a:rPr lang="en-GB" sz="800" noProof="0" dirty="0">
                <a:solidFill>
                  <a:schemeClr val="accent2"/>
                </a:solidFill>
              </a:rPr>
              <a:t>4.65</a:t>
            </a:r>
          </a:p>
        </p:txBody>
      </p:sp>
      <p:sp>
        <p:nvSpPr>
          <p:cNvPr id="18" name="Rectangle 17"/>
          <p:cNvSpPr/>
          <p:nvPr userDrawn="1"/>
        </p:nvSpPr>
        <p:spPr>
          <a:xfrm>
            <a:off x="-420355" y="1496007"/>
            <a:ext cx="201978" cy="123111"/>
          </a:xfrm>
          <a:prstGeom prst="rect">
            <a:avLst/>
          </a:prstGeom>
        </p:spPr>
        <p:txBody>
          <a:bodyPr wrap="none" lIns="0" tIns="0" rIns="0" bIns="0">
            <a:spAutoFit/>
          </a:bodyPr>
          <a:lstStyle/>
          <a:p>
            <a:pPr algn="l"/>
            <a:r>
              <a:rPr lang="en-GB" sz="800" noProof="0" dirty="0">
                <a:solidFill>
                  <a:schemeClr val="accent2"/>
                </a:solidFill>
              </a:rPr>
              <a:t>3.88</a:t>
            </a:r>
          </a:p>
        </p:txBody>
      </p:sp>
      <p:sp>
        <p:nvSpPr>
          <p:cNvPr id="19" name="Rectangle 18"/>
          <p:cNvSpPr/>
          <p:nvPr userDrawn="1"/>
        </p:nvSpPr>
        <p:spPr>
          <a:xfrm>
            <a:off x="-420355" y="1283177"/>
            <a:ext cx="201978" cy="123111"/>
          </a:xfrm>
          <a:prstGeom prst="rect">
            <a:avLst/>
          </a:prstGeom>
        </p:spPr>
        <p:txBody>
          <a:bodyPr wrap="none" lIns="0" tIns="0" rIns="0" bIns="0">
            <a:spAutoFit/>
          </a:bodyPr>
          <a:lstStyle/>
          <a:p>
            <a:pPr algn="l"/>
            <a:r>
              <a:rPr lang="en-GB" sz="800" noProof="0" dirty="0">
                <a:solidFill>
                  <a:schemeClr val="accent2"/>
                </a:solidFill>
              </a:rPr>
              <a:t>4.30</a:t>
            </a:r>
          </a:p>
        </p:txBody>
      </p:sp>
    </p:spTree>
    <p:extLst>
      <p:ext uri="{BB962C8B-B14F-4D97-AF65-F5344CB8AC3E}">
        <p14:creationId xmlns:p14="http://schemas.microsoft.com/office/powerpoint/2010/main" val="81100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7" y="1799456"/>
            <a:ext cx="5232557" cy="1243673"/>
          </a:xfrm>
        </p:spPr>
        <p:txBody>
          <a:bodyPr/>
          <a:lstStyle/>
          <a:p>
            <a:pPr algn="ctr"/>
            <a:r>
              <a:rPr lang="en-US" dirty="0"/>
              <a:t>Implementing the New ATMP Guide: </a:t>
            </a:r>
            <a:br>
              <a:rPr lang="en-US" dirty="0"/>
            </a:br>
            <a:r>
              <a:rPr lang="en-US" sz="2000" i="1" dirty="0"/>
              <a:t>A Focus on Autologous cell therapy manufacturing</a:t>
            </a:r>
            <a:endParaRPr lang="en-US" dirty="0"/>
          </a:p>
        </p:txBody>
      </p:sp>
      <p:sp>
        <p:nvSpPr>
          <p:cNvPr id="3" name="Subtitle 2"/>
          <p:cNvSpPr>
            <a:spLocks noGrp="1"/>
          </p:cNvSpPr>
          <p:nvPr>
            <p:ph type="subTitle" idx="1"/>
          </p:nvPr>
        </p:nvSpPr>
        <p:spPr/>
        <p:txBody>
          <a:bodyPr/>
          <a:lstStyle/>
          <a:p>
            <a:r>
              <a:rPr lang="en-US" sz="1600" dirty="0"/>
              <a:t>Erich Bozenhardt, PE </a:t>
            </a:r>
          </a:p>
          <a:p>
            <a:r>
              <a:rPr lang="en-US" sz="1600" dirty="0"/>
              <a:t>Lead Process Engineer, Regenerative Medicine Operations</a:t>
            </a:r>
          </a:p>
          <a:p>
            <a:r>
              <a:rPr lang="en-US" sz="1600" dirty="0"/>
              <a:t>United Therapeutics</a:t>
            </a:r>
          </a:p>
          <a:p>
            <a:endParaRPr lang="en-US" sz="1600" dirty="0"/>
          </a:p>
          <a:p>
            <a:r>
              <a:rPr lang="en-US" sz="1600" dirty="0"/>
              <a:t>Jeff Odum, CPIP</a:t>
            </a:r>
          </a:p>
          <a:p>
            <a:r>
              <a:rPr lang="en-US" sz="1600" dirty="0"/>
              <a:t>Global Chair, Biotechnology CoP</a:t>
            </a:r>
          </a:p>
          <a:p>
            <a:r>
              <a:rPr lang="en-US" sz="1600" dirty="0"/>
              <a:t>Biotech SME</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Today</a:t>
            </a:r>
          </a:p>
          <a:p>
            <a:r>
              <a:rPr lang="en-US" dirty="0"/>
              <a:t>	It worked, determine </a:t>
            </a:r>
            <a:r>
              <a:rPr lang="en-US" dirty="0" err="1"/>
              <a:t>MoA</a:t>
            </a:r>
            <a:endParaRPr lang="en-US" dirty="0"/>
          </a:p>
          <a:p>
            <a:r>
              <a:rPr lang="en-US" dirty="0"/>
              <a:t>	Paper on glass, mostly manual review</a:t>
            </a:r>
          </a:p>
          <a:p>
            <a:r>
              <a:rPr lang="en-US" dirty="0"/>
              <a:t>	Limited characterization</a:t>
            </a:r>
          </a:p>
          <a:p>
            <a:r>
              <a:rPr lang="en-US" dirty="0"/>
              <a:t>	Open loop control (e.g. bake for time)</a:t>
            </a:r>
          </a:p>
          <a:p>
            <a:r>
              <a:rPr lang="en-US" dirty="0"/>
              <a:t>	Mix match of closed / open steps</a:t>
            </a:r>
          </a:p>
          <a:p>
            <a:r>
              <a:rPr lang="en-US" dirty="0"/>
              <a:t>	</a:t>
            </a:r>
          </a:p>
        </p:txBody>
      </p:sp>
      <p:sp>
        <p:nvSpPr>
          <p:cNvPr id="5" name="Text Placeholder 4"/>
          <p:cNvSpPr>
            <a:spLocks noGrp="1"/>
          </p:cNvSpPr>
          <p:nvPr>
            <p:ph type="body" sz="quarter" idx="13"/>
          </p:nvPr>
        </p:nvSpPr>
        <p:spPr/>
        <p:txBody>
          <a:bodyPr/>
          <a:lstStyle/>
          <a:p>
            <a:r>
              <a:rPr lang="en-US" dirty="0"/>
              <a:t>Today vs Tomorrow</a:t>
            </a:r>
          </a:p>
        </p:txBody>
      </p:sp>
      <p:sp>
        <p:nvSpPr>
          <p:cNvPr id="7" name="Content Placeholder 3">
            <a:extLst>
              <a:ext uri="{FF2B5EF4-FFF2-40B4-BE49-F238E27FC236}">
                <a16:creationId xmlns:a16="http://schemas.microsoft.com/office/drawing/2014/main" id="{101BD29A-0B45-489F-8E40-7B84DCD7F39F}"/>
              </a:ext>
            </a:extLst>
          </p:cNvPr>
          <p:cNvSpPr txBox="1">
            <a:spLocks/>
          </p:cNvSpPr>
          <p:nvPr/>
        </p:nvSpPr>
        <p:spPr>
          <a:xfrm>
            <a:off x="4808803"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Tomorrow</a:t>
            </a:r>
          </a:p>
          <a:p>
            <a:r>
              <a:rPr lang="en-US" dirty="0"/>
              <a:t>	Rational design to </a:t>
            </a:r>
            <a:r>
              <a:rPr lang="en-US" dirty="0" err="1"/>
              <a:t>MoA</a:t>
            </a:r>
            <a:endParaRPr lang="en-US" dirty="0"/>
          </a:p>
          <a:p>
            <a:r>
              <a:rPr lang="en-US" dirty="0"/>
              <a:t>	Manual review only for exceptions</a:t>
            </a:r>
          </a:p>
          <a:p>
            <a:r>
              <a:rPr lang="en-US" dirty="0"/>
              <a:t>	Focused predictive models </a:t>
            </a:r>
          </a:p>
          <a:p>
            <a:r>
              <a:rPr lang="en-US" dirty="0"/>
              <a:t>	Feed Forward Control</a:t>
            </a:r>
          </a:p>
          <a:p>
            <a:r>
              <a:rPr lang="en-US" dirty="0"/>
              <a:t>	More closure, reduced risk for open</a:t>
            </a:r>
          </a:p>
        </p:txBody>
      </p:sp>
    </p:spTree>
    <p:extLst>
      <p:ext uri="{BB962C8B-B14F-4D97-AF65-F5344CB8AC3E}">
        <p14:creationId xmlns:p14="http://schemas.microsoft.com/office/powerpoint/2010/main" val="12586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178" y="1040235"/>
            <a:ext cx="8380677" cy="4806892"/>
          </a:xfrm>
        </p:spPr>
        <p:txBody>
          <a:bodyPr/>
          <a:lstStyle/>
          <a:p>
            <a:r>
              <a:rPr lang="en-US" sz="2000" dirty="0"/>
              <a:t>The Biomanufacturing Primer</a:t>
            </a:r>
          </a:p>
          <a:p>
            <a:r>
              <a:rPr lang="en-US" sz="2000" dirty="0"/>
              <a:t> </a:t>
            </a:r>
          </a:p>
          <a:p>
            <a:r>
              <a:rPr lang="en-US" sz="1800" b="0" i="1" dirty="0">
                <a:solidFill>
                  <a:schemeClr val="accent1"/>
                </a:solidFill>
              </a:rPr>
              <a:t>“The process defines the product”</a:t>
            </a:r>
          </a:p>
          <a:p>
            <a:pPr marL="480060" lvl="1" indent="0">
              <a:buNone/>
            </a:pPr>
            <a:r>
              <a:rPr lang="en-US" sz="1800" b="1" dirty="0"/>
              <a:t>Define (What?) </a:t>
            </a:r>
            <a:r>
              <a:rPr lang="en-US" sz="1800" dirty="0"/>
              <a:t>– Define the product’s critical quality attributes (CQAs) and associated product and process requirements to meet patients’ needs with respect to capacity and cost, etc.</a:t>
            </a:r>
          </a:p>
          <a:p>
            <a:pPr marL="480060" lvl="1" indent="0">
              <a:buNone/>
            </a:pPr>
            <a:r>
              <a:rPr lang="en-US" sz="1800" b="1" dirty="0"/>
              <a:t>Design (How?) </a:t>
            </a:r>
            <a:r>
              <a:rPr lang="en-US" sz="1800" dirty="0"/>
              <a:t>– Design the process and provide the manufacturing capacity necessary to achieve the goals set in the define stage, then develop the process through the following two execution stages to provide the product for clinical testing and commercial supply.</a:t>
            </a:r>
          </a:p>
          <a:p>
            <a:pPr marL="480060" lvl="1" indent="0">
              <a:buNone/>
            </a:pPr>
            <a:r>
              <a:rPr lang="en-US" sz="1800" b="1" dirty="0"/>
              <a:t>Qualify (Will it work?) </a:t>
            </a:r>
            <a:r>
              <a:rPr lang="en-US" sz="1800" dirty="0"/>
              <a:t>– Before any important process is operated to produce material for therapies, it should be appropriately tested within the commercial manufacturing facility to assure it will reliably produce safe and effective high-quality product. As the product moves through its development life cycle, all product material should be qualified to achieve its necessary quality goals to assure successful development and patient safety and efficacy.</a:t>
            </a:r>
          </a:p>
          <a:p>
            <a:pPr marL="480060" lvl="1" indent="0">
              <a:buNone/>
            </a:pPr>
            <a:r>
              <a:rPr lang="en-US" sz="1800" b="1" dirty="0"/>
              <a:t>Operate &amp; Verify (Did it work?) </a:t>
            </a:r>
            <a:r>
              <a:rPr lang="en-US" sz="1800" dirty="0"/>
              <a:t>– If properly designed, the process should both control and provide proof of control such that the product can be used with a very high degree of assurance that it meets the required quality goals.</a:t>
            </a:r>
          </a:p>
          <a:p>
            <a:endParaRPr lang="en-US" sz="2000" b="0" i="1" dirty="0">
              <a:solidFill>
                <a:schemeClr val="accent1"/>
              </a:solidFill>
            </a:endParaRPr>
          </a:p>
          <a:p>
            <a:endParaRPr lang="en-US" sz="2000" dirty="0"/>
          </a:p>
        </p:txBody>
      </p:sp>
      <p:sp>
        <p:nvSpPr>
          <p:cNvPr id="5" name="Text Placeholder 4"/>
          <p:cNvSpPr>
            <a:spLocks noGrp="1"/>
          </p:cNvSpPr>
          <p:nvPr>
            <p:ph type="body" sz="quarter" idx="13"/>
          </p:nvPr>
        </p:nvSpPr>
        <p:spPr>
          <a:xfrm>
            <a:off x="379679" y="382327"/>
            <a:ext cx="8380677" cy="532074"/>
          </a:xfrm>
        </p:spPr>
        <p:txBody>
          <a:bodyPr/>
          <a:lstStyle/>
          <a:p>
            <a:r>
              <a:rPr lang="en-US" dirty="0"/>
              <a:t>Facility Design: The Product-Process-Facility Relationship</a:t>
            </a:r>
          </a:p>
        </p:txBody>
      </p:sp>
    </p:spTree>
    <p:extLst>
      <p:ext uri="{BB962C8B-B14F-4D97-AF65-F5344CB8AC3E}">
        <p14:creationId xmlns:p14="http://schemas.microsoft.com/office/powerpoint/2010/main" val="43254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6E54B-6B64-432D-858E-C2F1CCFE42B6}"/>
              </a:ext>
            </a:extLst>
          </p:cNvPr>
          <p:cNvSpPr>
            <a:spLocks noGrp="1"/>
          </p:cNvSpPr>
          <p:nvPr>
            <p:ph idx="1"/>
          </p:nvPr>
        </p:nvSpPr>
        <p:spPr>
          <a:xfrm>
            <a:off x="470299" y="1970888"/>
            <a:ext cx="4099718" cy="2916224"/>
          </a:xfrm>
        </p:spPr>
        <p:txBody>
          <a:bodyPr/>
          <a:lstStyle/>
          <a:p>
            <a:pPr marL="457200" indent="-457200">
              <a:buFont typeface="Arial" panose="020B0604020202020204" pitchFamily="34" charset="0"/>
              <a:buChar char="•"/>
            </a:pPr>
            <a:r>
              <a:rPr lang="en-US" sz="1400" b="0" dirty="0"/>
              <a:t>The majority of autologous cell therapy facilities in operation today are manufacturing patient doses for clinical supply</a:t>
            </a:r>
          </a:p>
          <a:p>
            <a:pPr marL="457200" indent="-457200">
              <a:buFont typeface="Arial" panose="020B0604020202020204" pitchFamily="34" charset="0"/>
              <a:buChar char="•"/>
            </a:pPr>
            <a:r>
              <a:rPr lang="en-US" sz="1400" b="0" dirty="0"/>
              <a:t>Comparatively few facilities in commercial operations</a:t>
            </a:r>
          </a:p>
          <a:p>
            <a:pPr marL="457200" indent="-457200">
              <a:buFont typeface="Arial" panose="020B0604020202020204" pitchFamily="34" charset="0"/>
              <a:buChar char="•"/>
            </a:pPr>
            <a:r>
              <a:rPr lang="en-US" sz="1400" dirty="0"/>
              <a:t>Many of these facilities are first generation facilities utilizing </a:t>
            </a:r>
            <a:r>
              <a:rPr lang="en-US" sz="1400" dirty="0">
                <a:solidFill>
                  <a:srgbClr val="00B050"/>
                </a:solidFill>
              </a:rPr>
              <a:t>open processing </a:t>
            </a:r>
            <a:r>
              <a:rPr lang="en-US" sz="1400" dirty="0"/>
              <a:t>and limited automation</a:t>
            </a:r>
          </a:p>
          <a:p>
            <a:pPr marL="457200" indent="-457200">
              <a:buFont typeface="Arial" panose="020B0604020202020204" pitchFamily="34" charset="0"/>
              <a:buChar char="•"/>
            </a:pPr>
            <a:r>
              <a:rPr lang="en-US" sz="1400" b="0" dirty="0"/>
              <a:t>This technology is in its infancy at this time but is expected to mature in the future due to rapid market growth</a:t>
            </a:r>
            <a:br>
              <a:rPr lang="en-US" sz="1400" dirty="0"/>
            </a:br>
            <a:endParaRPr lang="en-US" sz="1400" dirty="0"/>
          </a:p>
          <a:p>
            <a:endParaRPr lang="en-US" dirty="0"/>
          </a:p>
        </p:txBody>
      </p:sp>
      <p:sp>
        <p:nvSpPr>
          <p:cNvPr id="3" name="Slide Number Placeholder 2">
            <a:extLst>
              <a:ext uri="{FF2B5EF4-FFF2-40B4-BE49-F238E27FC236}">
                <a16:creationId xmlns:a16="http://schemas.microsoft.com/office/drawing/2014/main" id="{A5FB9641-BD8A-46FB-9901-E48F2780C30A}"/>
              </a:ext>
            </a:extLst>
          </p:cNvPr>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a:extLst>
              <a:ext uri="{FF2B5EF4-FFF2-40B4-BE49-F238E27FC236}">
                <a16:creationId xmlns:a16="http://schemas.microsoft.com/office/drawing/2014/main" id="{9446BD64-31B1-407B-B659-C5C71C185662}"/>
              </a:ext>
            </a:extLst>
          </p:cNvPr>
          <p:cNvSpPr>
            <a:spLocks noGrp="1"/>
          </p:cNvSpPr>
          <p:nvPr>
            <p:ph type="body" sz="quarter" idx="13"/>
          </p:nvPr>
        </p:nvSpPr>
        <p:spPr/>
        <p:txBody>
          <a:bodyPr/>
          <a:lstStyle/>
          <a:p>
            <a:pPr algn="ctr"/>
            <a:r>
              <a:rPr lang="en-US" sz="2400" dirty="0"/>
              <a:t>The Current State of Autologous Cell Therapy Manufacturing</a:t>
            </a:r>
            <a:endParaRPr lang="en-US" dirty="0"/>
          </a:p>
        </p:txBody>
      </p:sp>
      <p:pic>
        <p:nvPicPr>
          <p:cNvPr id="7" name="Picture 6">
            <a:extLst>
              <a:ext uri="{FF2B5EF4-FFF2-40B4-BE49-F238E27FC236}">
                <a16:creationId xmlns:a16="http://schemas.microsoft.com/office/drawing/2014/main" id="{C9D6EDEB-6713-4CE5-8B86-AFDECF9C522F}"/>
              </a:ext>
            </a:extLst>
          </p:cNvPr>
          <p:cNvPicPr>
            <a:picLocks noChangeAspect="1"/>
          </p:cNvPicPr>
          <p:nvPr/>
        </p:nvPicPr>
        <p:blipFill>
          <a:blip r:embed="rId2"/>
          <a:stretch>
            <a:fillRect/>
          </a:stretch>
        </p:blipFill>
        <p:spPr>
          <a:xfrm>
            <a:off x="4825401" y="2332139"/>
            <a:ext cx="4123505" cy="2502541"/>
          </a:xfrm>
          <a:prstGeom prst="rect">
            <a:avLst/>
          </a:prstGeom>
        </p:spPr>
      </p:pic>
    </p:spTree>
    <p:extLst>
      <p:ext uri="{BB962C8B-B14F-4D97-AF65-F5344CB8AC3E}">
        <p14:creationId xmlns:p14="http://schemas.microsoft.com/office/powerpoint/2010/main" val="143950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AF96B-63F6-4A4C-BA37-6954BA9A2BF7}"/>
              </a:ext>
            </a:extLst>
          </p:cNvPr>
          <p:cNvSpPr>
            <a:spLocks noGrp="1"/>
          </p:cNvSpPr>
          <p:nvPr>
            <p:ph idx="1"/>
          </p:nvPr>
        </p:nvSpPr>
        <p:spPr>
          <a:xfrm>
            <a:off x="379679" y="1238911"/>
            <a:ext cx="8621972" cy="4380178"/>
          </a:xfrm>
        </p:spPr>
        <p:txBody>
          <a:bodyPr/>
          <a:lstStyle/>
          <a:p>
            <a:r>
              <a:rPr lang="en-US" sz="1800" b="0" dirty="0"/>
              <a:t>The combination of small patient populations, small volumes, product contamination risk, and process variability provide the backdrop for driving process design to implement closed processing.</a:t>
            </a:r>
          </a:p>
          <a:p>
            <a:endParaRPr lang="en-US" sz="1400" dirty="0"/>
          </a:p>
          <a:p>
            <a:r>
              <a:rPr lang="en-US" sz="1800" b="0" dirty="0"/>
              <a:t>The “</a:t>
            </a:r>
            <a:r>
              <a:rPr lang="en-US" sz="1800" b="0" i="1" dirty="0">
                <a:solidFill>
                  <a:schemeClr val="accent1"/>
                </a:solidFill>
              </a:rPr>
              <a:t>open process foundation</a:t>
            </a:r>
            <a:r>
              <a:rPr lang="en-US" sz="1800" b="0" dirty="0"/>
              <a:t>” of process development has created process design challenges to implement closed system attributes that meet current </a:t>
            </a:r>
            <a:r>
              <a:rPr lang="en-US" sz="1800" b="0" i="1" dirty="0"/>
              <a:t>Aseptic Manufacturing Guidance</a:t>
            </a:r>
          </a:p>
          <a:p>
            <a:endParaRPr lang="en-US" sz="2000" b="0" i="1" dirty="0"/>
          </a:p>
          <a:p>
            <a:r>
              <a:rPr lang="en-US" sz="2000" i="1" dirty="0"/>
              <a:t>Question:  </a:t>
            </a:r>
          </a:p>
          <a:p>
            <a:r>
              <a:rPr lang="en-US" sz="1800" i="1" dirty="0">
                <a:solidFill>
                  <a:schemeClr val="accent1"/>
                </a:solidFill>
              </a:rPr>
              <a:t>Are the open process and the closed process equivalent to each other?</a:t>
            </a:r>
          </a:p>
          <a:p>
            <a:r>
              <a:rPr lang="en-US" sz="1800" i="1" dirty="0">
                <a:solidFill>
                  <a:schemeClr val="accent1"/>
                </a:solidFill>
              </a:rPr>
              <a:t> </a:t>
            </a:r>
          </a:p>
          <a:p>
            <a:r>
              <a:rPr lang="en-US" sz="2000" dirty="0">
                <a:solidFill>
                  <a:schemeClr val="tx1"/>
                </a:solidFill>
              </a:rPr>
              <a:t>You must define equivalent:</a:t>
            </a:r>
            <a:r>
              <a:rPr lang="en-US" sz="2000" i="1" dirty="0">
                <a:solidFill>
                  <a:srgbClr val="C00000"/>
                </a:solidFill>
              </a:rPr>
              <a:t> </a:t>
            </a:r>
          </a:p>
          <a:p>
            <a:r>
              <a:rPr lang="en-US" sz="2000" i="1" dirty="0">
                <a:solidFill>
                  <a:srgbClr val="C00000"/>
                </a:solidFill>
              </a:rPr>
              <a:t>Different risks, different steps, different capabilities </a:t>
            </a:r>
            <a:endParaRPr lang="en-US" sz="2000" i="1" dirty="0">
              <a:solidFill>
                <a:schemeClr val="accent1"/>
              </a:solidFill>
            </a:endParaRPr>
          </a:p>
          <a:p>
            <a:endParaRPr lang="en-US" dirty="0"/>
          </a:p>
        </p:txBody>
      </p:sp>
      <p:sp>
        <p:nvSpPr>
          <p:cNvPr id="3" name="Slide Number Placeholder 2">
            <a:extLst>
              <a:ext uri="{FF2B5EF4-FFF2-40B4-BE49-F238E27FC236}">
                <a16:creationId xmlns:a16="http://schemas.microsoft.com/office/drawing/2014/main" id="{80D58F7D-CF9E-4A7C-AD5D-439F067E7E09}"/>
              </a:ext>
            </a:extLst>
          </p:cNvPr>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a:extLst>
              <a:ext uri="{FF2B5EF4-FFF2-40B4-BE49-F238E27FC236}">
                <a16:creationId xmlns:a16="http://schemas.microsoft.com/office/drawing/2014/main" id="{6F0625CF-3888-40BC-9831-49129FB55469}"/>
              </a:ext>
            </a:extLst>
          </p:cNvPr>
          <p:cNvSpPr>
            <a:spLocks noGrp="1"/>
          </p:cNvSpPr>
          <p:nvPr>
            <p:ph type="body" sz="quarter" idx="13"/>
          </p:nvPr>
        </p:nvSpPr>
        <p:spPr>
          <a:xfrm>
            <a:off x="379679" y="382326"/>
            <a:ext cx="8380677" cy="380997"/>
          </a:xfrm>
        </p:spPr>
        <p:txBody>
          <a:bodyPr/>
          <a:lstStyle/>
          <a:p>
            <a:pPr algn="ctr"/>
            <a:r>
              <a:rPr lang="en-US" sz="2400" dirty="0"/>
              <a:t>Manufacturing Attributes – Process Closure</a:t>
            </a:r>
            <a:endParaRPr lang="en-US" dirty="0"/>
          </a:p>
        </p:txBody>
      </p:sp>
    </p:spTree>
    <p:extLst>
      <p:ext uri="{BB962C8B-B14F-4D97-AF65-F5344CB8AC3E}">
        <p14:creationId xmlns:p14="http://schemas.microsoft.com/office/powerpoint/2010/main" val="206531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D8A2-2440-4A86-9789-CB81F3D4F801}"/>
              </a:ext>
            </a:extLst>
          </p:cNvPr>
          <p:cNvSpPr>
            <a:spLocks noGrp="1"/>
          </p:cNvSpPr>
          <p:nvPr>
            <p:ph type="title"/>
          </p:nvPr>
        </p:nvSpPr>
        <p:spPr>
          <a:xfrm>
            <a:off x="575695" y="451586"/>
            <a:ext cx="7886700" cy="405665"/>
          </a:xfrm>
        </p:spPr>
        <p:txBody>
          <a:bodyPr>
            <a:noAutofit/>
          </a:bodyPr>
          <a:lstStyle/>
          <a:p>
            <a:r>
              <a:rPr lang="en-US" sz="2400" dirty="0"/>
              <a:t>Why is Process Closure so Important?</a:t>
            </a:r>
          </a:p>
        </p:txBody>
      </p:sp>
      <p:pic>
        <p:nvPicPr>
          <p:cNvPr id="6" name="Content Placeholder 5">
            <a:extLst>
              <a:ext uri="{FF2B5EF4-FFF2-40B4-BE49-F238E27FC236}">
                <a16:creationId xmlns:a16="http://schemas.microsoft.com/office/drawing/2014/main" id="{21385F5D-72AF-4410-ABFB-F5309E6ECC69}"/>
              </a:ext>
            </a:extLst>
          </p:cNvPr>
          <p:cNvPicPr>
            <a:picLocks noGrp="1" noChangeAspect="1"/>
          </p:cNvPicPr>
          <p:nvPr>
            <p:ph sz="half" idx="1"/>
          </p:nvPr>
        </p:nvPicPr>
        <p:blipFill>
          <a:blip r:embed="rId2"/>
          <a:stretch>
            <a:fillRect/>
          </a:stretch>
        </p:blipFill>
        <p:spPr>
          <a:xfrm>
            <a:off x="309434" y="1889096"/>
            <a:ext cx="4077484" cy="2682904"/>
          </a:xfrm>
          <a:prstGeom prst="rect">
            <a:avLst/>
          </a:prstGeom>
        </p:spPr>
      </p:pic>
      <p:sp>
        <p:nvSpPr>
          <p:cNvPr id="5" name="Content Placeholder 4">
            <a:extLst>
              <a:ext uri="{FF2B5EF4-FFF2-40B4-BE49-F238E27FC236}">
                <a16:creationId xmlns:a16="http://schemas.microsoft.com/office/drawing/2014/main" id="{74087388-2604-42FD-8192-A199B7375139}"/>
              </a:ext>
            </a:extLst>
          </p:cNvPr>
          <p:cNvSpPr>
            <a:spLocks noGrp="1"/>
          </p:cNvSpPr>
          <p:nvPr>
            <p:ph sz="half" idx="2"/>
          </p:nvPr>
        </p:nvSpPr>
        <p:spPr>
          <a:xfrm>
            <a:off x="4559941" y="1503202"/>
            <a:ext cx="3886200" cy="3932864"/>
          </a:xfrm>
        </p:spPr>
        <p:txBody>
          <a:bodyPr>
            <a:normAutofit/>
          </a:bodyPr>
          <a:lstStyle/>
          <a:p>
            <a:r>
              <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Control of the production environment ring presented has a small impact on bioburden compared to the layers below.  </a:t>
            </a:r>
          </a:p>
          <a:p>
            <a:r>
              <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shown in the table below, moving the bioprocess from a Grade D into a Grade B only reduces the volume of bioburden by a factor of 95%. </a:t>
            </a:r>
          </a:p>
          <a:p>
            <a:endPar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r>
              <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mean </a:t>
            </a:r>
            <a:r>
              <a:rPr lang="en-GB" sz="135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one of every two microbial contaminates is still present </a:t>
            </a:r>
            <a:r>
              <a:rPr lang="en-GB" sz="135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much more expensive-to-maintain production environment.</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Picture 7" descr="Table&#10;&#10;Description automatically generated">
            <a:extLst>
              <a:ext uri="{FF2B5EF4-FFF2-40B4-BE49-F238E27FC236}">
                <a16:creationId xmlns:a16="http://schemas.microsoft.com/office/drawing/2014/main" id="{A01BFE12-12F7-409A-B7AD-4C5E725C9C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970716"/>
            <a:ext cx="4071282" cy="1475423"/>
          </a:xfrm>
          <a:prstGeom prst="rect">
            <a:avLst/>
          </a:prstGeom>
          <a:noFill/>
          <a:ln>
            <a:noFill/>
          </a:ln>
        </p:spPr>
      </p:pic>
    </p:spTree>
    <p:extLst>
      <p:ext uri="{BB962C8B-B14F-4D97-AF65-F5344CB8AC3E}">
        <p14:creationId xmlns:p14="http://schemas.microsoft.com/office/powerpoint/2010/main" val="414456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Evolving processes &amp; equipment</a:t>
            </a:r>
          </a:p>
          <a:p>
            <a:r>
              <a:rPr lang="en-US" dirty="0"/>
              <a:t>	-increase in purpose designed</a:t>
            </a:r>
          </a:p>
          <a:p>
            <a:r>
              <a:rPr lang="en-US" dirty="0"/>
              <a:t>	-increased adaptation of existing</a:t>
            </a:r>
          </a:p>
          <a:p>
            <a:r>
              <a:rPr lang="en-US" dirty="0"/>
              <a:t>	-most steps can be closed</a:t>
            </a:r>
          </a:p>
          <a:p>
            <a:r>
              <a:rPr lang="en-US" dirty="0"/>
              <a:t>Incoming material challenges</a:t>
            </a:r>
          </a:p>
          <a:p>
            <a:r>
              <a:rPr lang="en-US" dirty="0"/>
              <a:t>	-patient samples</a:t>
            </a:r>
          </a:p>
          <a:p>
            <a:r>
              <a:rPr lang="en-US" dirty="0"/>
              <a:t>	-materials in small </a:t>
            </a:r>
            <a:r>
              <a:rPr lang="en-US" dirty="0" err="1"/>
              <a:t>cyrovials</a:t>
            </a:r>
            <a:endParaRPr lang="en-US" dirty="0"/>
          </a:p>
          <a:p>
            <a:r>
              <a:rPr lang="en-US" dirty="0"/>
              <a:t>Sampling</a:t>
            </a:r>
          </a:p>
          <a:p>
            <a:r>
              <a:rPr lang="en-US" dirty="0"/>
              <a:t>	-small volumes </a:t>
            </a:r>
          </a:p>
          <a:p>
            <a:r>
              <a:rPr lang="en-US" dirty="0"/>
              <a:t>	-varying containers at final fill</a:t>
            </a:r>
          </a:p>
        </p:txBody>
      </p:sp>
      <p:sp>
        <p:nvSpPr>
          <p:cNvPr id="5" name="Text Placeholder 4"/>
          <p:cNvSpPr>
            <a:spLocks noGrp="1"/>
          </p:cNvSpPr>
          <p:nvPr>
            <p:ph type="body" sz="quarter" idx="13"/>
          </p:nvPr>
        </p:nvSpPr>
        <p:spPr>
          <a:xfrm>
            <a:off x="379679" y="382327"/>
            <a:ext cx="8380677" cy="380994"/>
          </a:xfrm>
        </p:spPr>
        <p:txBody>
          <a:bodyPr/>
          <a:lstStyle/>
          <a:p>
            <a:r>
              <a:rPr lang="en-US" dirty="0"/>
              <a:t>System Closure and Assessing Risk</a:t>
            </a:r>
          </a:p>
        </p:txBody>
      </p:sp>
      <p:sp>
        <p:nvSpPr>
          <p:cNvPr id="7" name="Text Placeholder 4">
            <a:extLst>
              <a:ext uri="{FF2B5EF4-FFF2-40B4-BE49-F238E27FC236}">
                <a16:creationId xmlns:a16="http://schemas.microsoft.com/office/drawing/2014/main" id="{E8B19D9E-62F7-4C6C-A88D-E7D9FCD5ED45}"/>
              </a:ext>
            </a:extLst>
          </p:cNvPr>
          <p:cNvSpPr txBox="1">
            <a:spLocks/>
          </p:cNvSpPr>
          <p:nvPr/>
        </p:nvSpPr>
        <p:spPr>
          <a:xfrm>
            <a:off x="358454" y="879676"/>
            <a:ext cx="8380677" cy="464311"/>
          </a:xfrm>
          <a:prstGeom prst="rect">
            <a:avLst/>
          </a:prstGeom>
        </p:spPr>
        <p:txBody>
          <a:bodyPr vert="horz" lIns="0" tIns="0" rIns="0" bIns="0" rtlCol="0" anchor="t" anchorCtr="0">
            <a:noAutofit/>
          </a:bodyPr>
          <a:lstStyle>
            <a:lvl1pPr marL="0" indent="0" algn="l" defTabSz="571478" rtl="0" eaLnBrk="1" latinLnBrk="0" hangingPunct="1">
              <a:lnSpc>
                <a:spcPts val="2250"/>
              </a:lnSpc>
              <a:spcBef>
                <a:spcPts val="0"/>
              </a:spcBef>
              <a:spcAft>
                <a:spcPts val="0"/>
              </a:spcAft>
              <a:buFont typeface="Arial" panose="020B0604020202020204" pitchFamily="34" charset="0"/>
              <a:buNone/>
              <a:defRPr sz="2250" b="1" kern="1200">
                <a:solidFill>
                  <a:schemeClr val="accent1"/>
                </a:solidFill>
                <a:latin typeface="+mn-lt"/>
                <a:ea typeface="+mn-ea"/>
                <a:cs typeface="+mn-cs"/>
              </a:defRPr>
            </a:lvl1pPr>
            <a:lvl2pPr marL="1985" indent="0" algn="l" defTabSz="571478" rtl="0" eaLnBrk="1" latinLnBrk="0" hangingPunct="1">
              <a:lnSpc>
                <a:spcPts val="1500"/>
              </a:lnSpc>
              <a:spcBef>
                <a:spcPts val="375"/>
              </a:spcBef>
              <a:spcAft>
                <a:spcPts val="0"/>
              </a:spcAft>
              <a:buFont typeface="Arial" panose="020B0604020202020204" pitchFamily="34" charset="0"/>
              <a:buNone/>
              <a:defRPr sz="1500" kern="1200">
                <a:solidFill>
                  <a:schemeClr val="accent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gn="ctr"/>
            <a:r>
              <a:rPr lang="en-US" b="0" i="1" dirty="0"/>
              <a:t>Contamination rate: 2 to 14%</a:t>
            </a:r>
          </a:p>
        </p:txBody>
      </p:sp>
      <p:sp>
        <p:nvSpPr>
          <p:cNvPr id="8" name="Content Placeholder 3">
            <a:extLst>
              <a:ext uri="{FF2B5EF4-FFF2-40B4-BE49-F238E27FC236}">
                <a16:creationId xmlns:a16="http://schemas.microsoft.com/office/drawing/2014/main" id="{DD2723D4-E172-460D-8A04-22725DE479F2}"/>
              </a:ext>
            </a:extLst>
          </p:cNvPr>
          <p:cNvSpPr txBox="1">
            <a:spLocks/>
          </p:cNvSpPr>
          <p:nvPr/>
        </p:nvSpPr>
        <p:spPr>
          <a:xfrm>
            <a:off x="4766622"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Single Use Systems</a:t>
            </a:r>
          </a:p>
          <a:p>
            <a:r>
              <a:rPr lang="en-US" dirty="0"/>
              <a:t>	-process fit</a:t>
            </a:r>
          </a:p>
          <a:p>
            <a:r>
              <a:rPr lang="en-US" dirty="0"/>
              <a:t>	-transfer in/out</a:t>
            </a:r>
          </a:p>
          <a:p>
            <a:r>
              <a:rPr lang="en-US" dirty="0"/>
              <a:t>Aseptic Connectors</a:t>
            </a:r>
          </a:p>
          <a:p>
            <a:r>
              <a:rPr lang="en-US" dirty="0"/>
              <a:t>	-cost &amp; size</a:t>
            </a:r>
          </a:p>
          <a:p>
            <a:r>
              <a:rPr lang="en-US" dirty="0"/>
              <a:t>	-medical practice vs manufacturing</a:t>
            </a:r>
          </a:p>
          <a:p>
            <a:r>
              <a:rPr lang="en-US" dirty="0"/>
              <a:t>Tube Welding</a:t>
            </a:r>
          </a:p>
          <a:p>
            <a:r>
              <a:rPr lang="en-US" dirty="0"/>
              <a:t>	-watch material through out process</a:t>
            </a:r>
          </a:p>
          <a:p>
            <a:r>
              <a:rPr lang="en-US" dirty="0"/>
              <a:t>	-testing / qualification</a:t>
            </a:r>
          </a:p>
          <a:p>
            <a:r>
              <a:rPr lang="en-US" dirty="0"/>
              <a:t>	-can add particles </a:t>
            </a:r>
          </a:p>
        </p:txBody>
      </p:sp>
    </p:spTree>
    <p:extLst>
      <p:ext uri="{BB962C8B-B14F-4D97-AF65-F5344CB8AC3E}">
        <p14:creationId xmlns:p14="http://schemas.microsoft.com/office/powerpoint/2010/main" val="7209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00374" y="1284516"/>
            <a:ext cx="1712954" cy="1331188"/>
          </a:xfrm>
        </p:spPr>
        <p:txBody>
          <a:bodyPr/>
          <a:lstStyle/>
          <a:p>
            <a:r>
              <a:rPr lang="en-US" dirty="0"/>
              <a:t>Lower Risk</a:t>
            </a:r>
          </a:p>
          <a:p>
            <a:r>
              <a:rPr lang="en-US" dirty="0"/>
              <a:t>Higher Capacity</a:t>
            </a:r>
          </a:p>
          <a:p>
            <a:r>
              <a:rPr lang="en-US" dirty="0"/>
              <a:t>Online Monitoring</a:t>
            </a:r>
          </a:p>
          <a:p>
            <a:r>
              <a:rPr lang="en-US" dirty="0"/>
              <a:t>MES driven</a:t>
            </a:r>
          </a:p>
        </p:txBody>
      </p:sp>
      <p:sp>
        <p:nvSpPr>
          <p:cNvPr id="5" name="Text Placeholder 4"/>
          <p:cNvSpPr>
            <a:spLocks noGrp="1"/>
          </p:cNvSpPr>
          <p:nvPr>
            <p:ph type="body" sz="quarter" idx="13"/>
          </p:nvPr>
        </p:nvSpPr>
        <p:spPr/>
        <p:txBody>
          <a:bodyPr/>
          <a:lstStyle/>
          <a:p>
            <a:r>
              <a:rPr lang="en-US" dirty="0"/>
              <a:t>Case Study</a:t>
            </a:r>
          </a:p>
        </p:txBody>
      </p:sp>
      <p:pic>
        <p:nvPicPr>
          <p:cNvPr id="7" name="Picture 6">
            <a:extLst>
              <a:ext uri="{FF2B5EF4-FFF2-40B4-BE49-F238E27FC236}">
                <a16:creationId xmlns:a16="http://schemas.microsoft.com/office/drawing/2014/main" id="{C9CB26D8-26D6-4CB0-B90D-F62D805CDDC9}"/>
              </a:ext>
            </a:extLst>
          </p:cNvPr>
          <p:cNvPicPr>
            <a:picLocks noChangeAspect="1"/>
          </p:cNvPicPr>
          <p:nvPr/>
        </p:nvPicPr>
        <p:blipFill>
          <a:blip r:embed="rId2"/>
          <a:stretch>
            <a:fillRect/>
          </a:stretch>
        </p:blipFill>
        <p:spPr>
          <a:xfrm>
            <a:off x="174172" y="2672476"/>
            <a:ext cx="3387601" cy="2333182"/>
          </a:xfrm>
          <a:prstGeom prst="rect">
            <a:avLst/>
          </a:prstGeom>
        </p:spPr>
      </p:pic>
      <p:sp>
        <p:nvSpPr>
          <p:cNvPr id="8" name="Right Arrow 12">
            <a:extLst>
              <a:ext uri="{FF2B5EF4-FFF2-40B4-BE49-F238E27FC236}">
                <a16:creationId xmlns:a16="http://schemas.microsoft.com/office/drawing/2014/main" id="{D3DFDD87-C6E8-48A2-B133-7C72A162FD70}"/>
              </a:ext>
            </a:extLst>
          </p:cNvPr>
          <p:cNvSpPr/>
          <p:nvPr/>
        </p:nvSpPr>
        <p:spPr>
          <a:xfrm>
            <a:off x="4162709" y="3404871"/>
            <a:ext cx="1090246" cy="855761"/>
          </a:xfrm>
          <a:prstGeom prst="rightArrow">
            <a:avLst/>
          </a:prstGeom>
          <a:solidFill>
            <a:srgbClr val="E03A3E"/>
          </a:solidFill>
          <a:ln w="12700" cap="flat" cmpd="sng" algn="ctr">
            <a:solidFill>
              <a:srgbClr val="E03A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adugi"/>
              <a:ea typeface="+mn-ea"/>
              <a:cs typeface="+mn-cs"/>
            </a:endParaRPr>
          </a:p>
        </p:txBody>
      </p:sp>
      <p:pic>
        <p:nvPicPr>
          <p:cNvPr id="9" name="Picture 8">
            <a:extLst>
              <a:ext uri="{FF2B5EF4-FFF2-40B4-BE49-F238E27FC236}">
                <a16:creationId xmlns:a16="http://schemas.microsoft.com/office/drawing/2014/main" id="{47F9FCE6-1413-47D9-82D8-F042DFEB3CC8}"/>
              </a:ext>
            </a:extLst>
          </p:cNvPr>
          <p:cNvPicPr>
            <a:picLocks noChangeAspect="1"/>
          </p:cNvPicPr>
          <p:nvPr/>
        </p:nvPicPr>
        <p:blipFill rotWithShape="1">
          <a:blip r:embed="rId3"/>
          <a:srcRect r="10219"/>
          <a:stretch/>
        </p:blipFill>
        <p:spPr>
          <a:xfrm>
            <a:off x="5645986" y="2672476"/>
            <a:ext cx="3331029" cy="2190104"/>
          </a:xfrm>
          <a:prstGeom prst="rect">
            <a:avLst/>
          </a:prstGeom>
        </p:spPr>
      </p:pic>
      <p:pic>
        <p:nvPicPr>
          <p:cNvPr id="10" name="Picture 9">
            <a:extLst>
              <a:ext uri="{FF2B5EF4-FFF2-40B4-BE49-F238E27FC236}">
                <a16:creationId xmlns:a16="http://schemas.microsoft.com/office/drawing/2014/main" id="{2E5CAABF-C16F-47D2-9E38-537125739E38}"/>
              </a:ext>
            </a:extLst>
          </p:cNvPr>
          <p:cNvPicPr>
            <a:picLocks noChangeAspect="1"/>
          </p:cNvPicPr>
          <p:nvPr/>
        </p:nvPicPr>
        <p:blipFill>
          <a:blip r:embed="rId4"/>
          <a:stretch>
            <a:fillRect/>
          </a:stretch>
        </p:blipFill>
        <p:spPr>
          <a:xfrm>
            <a:off x="7837714" y="4917791"/>
            <a:ext cx="1180788" cy="1226678"/>
          </a:xfrm>
          <a:prstGeom prst="rect">
            <a:avLst/>
          </a:prstGeom>
        </p:spPr>
      </p:pic>
      <p:sp>
        <p:nvSpPr>
          <p:cNvPr id="11" name="Content Placeholder 3">
            <a:extLst>
              <a:ext uri="{FF2B5EF4-FFF2-40B4-BE49-F238E27FC236}">
                <a16:creationId xmlns:a16="http://schemas.microsoft.com/office/drawing/2014/main" id="{FBA03669-5536-4369-A4ED-D911C65507DA}"/>
              </a:ext>
            </a:extLst>
          </p:cNvPr>
          <p:cNvSpPr txBox="1">
            <a:spLocks/>
          </p:cNvSpPr>
          <p:nvPr/>
        </p:nvSpPr>
        <p:spPr>
          <a:xfrm>
            <a:off x="780030" y="1156233"/>
            <a:ext cx="1712954" cy="133118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Open</a:t>
            </a:r>
          </a:p>
          <a:p>
            <a:r>
              <a:rPr lang="en-US" dirty="0"/>
              <a:t>Manual</a:t>
            </a:r>
          </a:p>
        </p:txBody>
      </p:sp>
      <p:sp>
        <p:nvSpPr>
          <p:cNvPr id="12" name="Content Placeholder 3">
            <a:extLst>
              <a:ext uri="{FF2B5EF4-FFF2-40B4-BE49-F238E27FC236}">
                <a16:creationId xmlns:a16="http://schemas.microsoft.com/office/drawing/2014/main" id="{D6A1E770-6326-41C5-98C3-AF42AC48605E}"/>
              </a:ext>
            </a:extLst>
          </p:cNvPr>
          <p:cNvSpPr txBox="1">
            <a:spLocks/>
          </p:cNvSpPr>
          <p:nvPr/>
        </p:nvSpPr>
        <p:spPr>
          <a:xfrm>
            <a:off x="6715154" y="1156231"/>
            <a:ext cx="1712954" cy="133118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Closed</a:t>
            </a:r>
          </a:p>
          <a:p>
            <a:r>
              <a:rPr lang="en-US" dirty="0"/>
              <a:t>Automation by operation</a:t>
            </a:r>
          </a:p>
          <a:p>
            <a:r>
              <a:rPr lang="en-US" dirty="0"/>
              <a:t>Instrumented </a:t>
            </a:r>
          </a:p>
        </p:txBody>
      </p:sp>
    </p:spTree>
    <p:extLst>
      <p:ext uri="{BB962C8B-B14F-4D97-AF65-F5344CB8AC3E}">
        <p14:creationId xmlns:p14="http://schemas.microsoft.com/office/powerpoint/2010/main" val="274517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A17C55E-5E72-4868-9BF5-5F7EF072F877}" type="slidenum">
              <a:rPr lang="en-GB" noProof="0" smtClean="0"/>
              <a:t>17</a:t>
            </a:fld>
            <a:endParaRPr lang="en-GB" noProof="0" dirty="0"/>
          </a:p>
        </p:txBody>
      </p:sp>
      <p:sp>
        <p:nvSpPr>
          <p:cNvPr id="4" name="Content Placeholder 3"/>
          <p:cNvSpPr>
            <a:spLocks noGrp="1"/>
          </p:cNvSpPr>
          <p:nvPr>
            <p:ph idx="1"/>
          </p:nvPr>
        </p:nvSpPr>
        <p:spPr/>
        <p:txBody>
          <a:bodyPr/>
          <a:lstStyle/>
          <a:p>
            <a:pPr marL="180975" lvl="2"/>
            <a:endParaRPr lang="en-GB" dirty="0"/>
          </a:p>
          <a:p>
            <a:pPr marL="0" lvl="2" indent="0">
              <a:buNone/>
            </a:pPr>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228" y="1057013"/>
            <a:ext cx="5766884" cy="4325163"/>
          </a:xfrm>
          <a:prstGeom prst="rect">
            <a:avLst/>
          </a:prstGeom>
        </p:spPr>
      </p:pic>
      <p:sp>
        <p:nvSpPr>
          <p:cNvPr id="2" name="Title 1"/>
          <p:cNvSpPr>
            <a:spLocks noGrp="1"/>
          </p:cNvSpPr>
          <p:nvPr>
            <p:ph type="title"/>
          </p:nvPr>
        </p:nvSpPr>
        <p:spPr>
          <a:xfrm>
            <a:off x="583628" y="422108"/>
            <a:ext cx="8036083" cy="295466"/>
          </a:xfrm>
        </p:spPr>
        <p:txBody>
          <a:bodyPr/>
          <a:lstStyle/>
          <a:p>
            <a:r>
              <a:rPr lang="en-GB" dirty="0"/>
              <a:t>Questions &amp; Wrap up</a:t>
            </a:r>
          </a:p>
        </p:txBody>
      </p:sp>
    </p:spTree>
    <p:extLst>
      <p:ext uri="{BB962C8B-B14F-4D97-AF65-F5344CB8AC3E}">
        <p14:creationId xmlns:p14="http://schemas.microsoft.com/office/powerpoint/2010/main" val="202448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B37E-4F1E-4AFE-9D45-2338C64CB3ED}"/>
              </a:ext>
            </a:extLst>
          </p:cNvPr>
          <p:cNvSpPr>
            <a:spLocks noGrp="1"/>
          </p:cNvSpPr>
          <p:nvPr>
            <p:ph type="title"/>
          </p:nvPr>
        </p:nvSpPr>
        <p:spPr>
          <a:xfrm>
            <a:off x="628649" y="252585"/>
            <a:ext cx="7886700" cy="1325563"/>
          </a:xfrm>
        </p:spPr>
        <p:txBody>
          <a:bodyPr>
            <a:normAutofit/>
          </a:bodyPr>
          <a:lstStyle/>
          <a:p>
            <a:r>
              <a:rPr lang="en-US" sz="2100" dirty="0"/>
              <a:t>Introduction to the ATMP Guide</a:t>
            </a:r>
          </a:p>
        </p:txBody>
      </p:sp>
      <p:sp>
        <p:nvSpPr>
          <p:cNvPr id="6" name="Text Placeholder 5">
            <a:extLst>
              <a:ext uri="{FF2B5EF4-FFF2-40B4-BE49-F238E27FC236}">
                <a16:creationId xmlns:a16="http://schemas.microsoft.com/office/drawing/2014/main" id="{FE086A6A-23B9-434D-8976-EF713969AD99}"/>
              </a:ext>
            </a:extLst>
          </p:cNvPr>
          <p:cNvSpPr>
            <a:spLocks noGrp="1"/>
          </p:cNvSpPr>
          <p:nvPr>
            <p:ph type="body" idx="1"/>
          </p:nvPr>
        </p:nvSpPr>
        <p:spPr>
          <a:xfrm>
            <a:off x="573307" y="941499"/>
            <a:ext cx="3833769" cy="356106"/>
          </a:xfrm>
        </p:spPr>
        <p:txBody>
          <a:bodyPr/>
          <a:lstStyle/>
          <a:p>
            <a:r>
              <a:rPr lang="en-US" dirty="0"/>
              <a:t>The Guide is:</a:t>
            </a:r>
          </a:p>
        </p:txBody>
      </p:sp>
      <p:sp>
        <p:nvSpPr>
          <p:cNvPr id="7" name="Content Placeholder 6">
            <a:extLst>
              <a:ext uri="{FF2B5EF4-FFF2-40B4-BE49-F238E27FC236}">
                <a16:creationId xmlns:a16="http://schemas.microsoft.com/office/drawing/2014/main" id="{6D380127-4054-4C2E-8B6B-1F27280B4534}"/>
              </a:ext>
            </a:extLst>
          </p:cNvPr>
          <p:cNvSpPr>
            <a:spLocks noGrp="1"/>
          </p:cNvSpPr>
          <p:nvPr>
            <p:ph sz="half" idx="2"/>
          </p:nvPr>
        </p:nvSpPr>
        <p:spPr>
          <a:xfrm>
            <a:off x="556022" y="1690689"/>
            <a:ext cx="3868340" cy="3119547"/>
          </a:xfrm>
        </p:spPr>
        <p:txBody>
          <a:bodyPr>
            <a:normAutofit fontScale="70000" lnSpcReduction="20000"/>
          </a:bodyPr>
          <a:lstStyle/>
          <a:p>
            <a:r>
              <a:rPr lang="en-US" sz="1800" dirty="0"/>
              <a:t>An introduction to baseline concepts supporting current alignment of design, compliance, and control for the manufacture of ATMPs</a:t>
            </a:r>
          </a:p>
          <a:p>
            <a:r>
              <a:rPr lang="en-US" sz="1800" dirty="0"/>
              <a:t>A reference to the recognized product-process-facility body of knowledge for autologous CT operations</a:t>
            </a:r>
          </a:p>
          <a:p>
            <a:r>
              <a:rPr lang="en-US" sz="1800" dirty="0"/>
              <a:t>The primer for developing sound facility design and operational attributes focused on risk</a:t>
            </a:r>
          </a:p>
          <a:p>
            <a:r>
              <a:rPr lang="en-US" sz="1800" dirty="0"/>
              <a:t>A resource for defining and expanding current thinking around aseptic manufacturing techniques applied to patient-driven therapies</a:t>
            </a:r>
          </a:p>
          <a:p>
            <a:endParaRPr lang="en-US" sz="1800" dirty="0"/>
          </a:p>
        </p:txBody>
      </p:sp>
      <p:sp>
        <p:nvSpPr>
          <p:cNvPr id="8" name="Text Placeholder 7">
            <a:extLst>
              <a:ext uri="{FF2B5EF4-FFF2-40B4-BE49-F238E27FC236}">
                <a16:creationId xmlns:a16="http://schemas.microsoft.com/office/drawing/2014/main" id="{7FE53565-9F3E-4E03-B821-92914F55783B}"/>
              </a:ext>
            </a:extLst>
          </p:cNvPr>
          <p:cNvSpPr>
            <a:spLocks noGrp="1"/>
          </p:cNvSpPr>
          <p:nvPr>
            <p:ph type="body" sz="quarter" idx="3"/>
          </p:nvPr>
        </p:nvSpPr>
        <p:spPr>
          <a:xfrm>
            <a:off x="4702969" y="915367"/>
            <a:ext cx="3887391" cy="432737"/>
          </a:xfrm>
        </p:spPr>
        <p:txBody>
          <a:bodyPr/>
          <a:lstStyle/>
          <a:p>
            <a:r>
              <a:rPr lang="en-US" dirty="0"/>
              <a:t>The Guide is not:</a:t>
            </a:r>
          </a:p>
        </p:txBody>
      </p:sp>
      <p:sp>
        <p:nvSpPr>
          <p:cNvPr id="9" name="Content Placeholder 8">
            <a:extLst>
              <a:ext uri="{FF2B5EF4-FFF2-40B4-BE49-F238E27FC236}">
                <a16:creationId xmlns:a16="http://schemas.microsoft.com/office/drawing/2014/main" id="{4F152ED9-5574-4B03-9117-325833C3E4E7}"/>
              </a:ext>
            </a:extLst>
          </p:cNvPr>
          <p:cNvSpPr>
            <a:spLocks noGrp="1"/>
          </p:cNvSpPr>
          <p:nvPr>
            <p:ph sz="quarter" idx="4"/>
          </p:nvPr>
        </p:nvSpPr>
        <p:spPr>
          <a:xfrm>
            <a:off x="4780151" y="1616552"/>
            <a:ext cx="3887391" cy="2763441"/>
          </a:xfrm>
        </p:spPr>
        <p:txBody>
          <a:bodyPr>
            <a:normAutofit fontScale="70000" lnSpcReduction="20000"/>
          </a:bodyPr>
          <a:lstStyle/>
          <a:p>
            <a:r>
              <a:rPr lang="en-US" sz="1800" dirty="0"/>
              <a:t>An all-inclusive data reference to the entire scope of ATMPs</a:t>
            </a:r>
          </a:p>
          <a:p>
            <a:r>
              <a:rPr lang="en-US" sz="1800" dirty="0"/>
              <a:t>Intended to advance all current thinking around fed-batch driven aseptic manufacturing </a:t>
            </a:r>
          </a:p>
          <a:p>
            <a:r>
              <a:rPr lang="en-US" sz="1800" dirty="0"/>
              <a:t>Addressing rapidly changing regulatory and technology advances</a:t>
            </a:r>
          </a:p>
          <a:p>
            <a:r>
              <a:rPr lang="en-US" sz="1800" dirty="0"/>
              <a:t>Focused on redefining established practice applicable in key areas of manufacturing support and product protection</a:t>
            </a:r>
          </a:p>
          <a:p>
            <a:r>
              <a:rPr lang="en-US" sz="1650" dirty="0"/>
              <a:t>Addressing allogeneic CT operations</a:t>
            </a:r>
          </a:p>
        </p:txBody>
      </p:sp>
    </p:spTree>
    <p:extLst>
      <p:ext uri="{BB962C8B-B14F-4D97-AF65-F5344CB8AC3E}">
        <p14:creationId xmlns:p14="http://schemas.microsoft.com/office/powerpoint/2010/main" val="27254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0918-6271-4E7B-968F-89457EC4BF6E}"/>
              </a:ext>
            </a:extLst>
          </p:cNvPr>
          <p:cNvSpPr>
            <a:spLocks noGrp="1"/>
          </p:cNvSpPr>
          <p:nvPr>
            <p:ph type="title"/>
          </p:nvPr>
        </p:nvSpPr>
        <p:spPr>
          <a:xfrm>
            <a:off x="628650" y="342530"/>
            <a:ext cx="7886700" cy="468582"/>
          </a:xfrm>
        </p:spPr>
        <p:txBody>
          <a:bodyPr>
            <a:normAutofit/>
          </a:bodyPr>
          <a:lstStyle/>
          <a:p>
            <a:r>
              <a:rPr lang="en-US" sz="2100" dirty="0"/>
              <a:t>Content Structure</a:t>
            </a:r>
          </a:p>
        </p:txBody>
      </p:sp>
      <p:sp>
        <p:nvSpPr>
          <p:cNvPr id="4" name="Content Placeholder 3">
            <a:extLst>
              <a:ext uri="{FF2B5EF4-FFF2-40B4-BE49-F238E27FC236}">
                <a16:creationId xmlns:a16="http://schemas.microsoft.com/office/drawing/2014/main" id="{8A6D45FC-672B-4885-BED9-2BD7A9A43920}"/>
              </a:ext>
            </a:extLst>
          </p:cNvPr>
          <p:cNvSpPr>
            <a:spLocks noGrp="1"/>
          </p:cNvSpPr>
          <p:nvPr>
            <p:ph sz="half" idx="1"/>
          </p:nvPr>
        </p:nvSpPr>
        <p:spPr>
          <a:xfrm>
            <a:off x="516995" y="1609819"/>
            <a:ext cx="3886200" cy="3263504"/>
          </a:xfrm>
        </p:spPr>
        <p:txBody>
          <a:bodyPr/>
          <a:lstStyle/>
          <a:p>
            <a:r>
              <a:rPr lang="en-US" sz="1800" dirty="0"/>
              <a:t>Supporting Guidance</a:t>
            </a:r>
          </a:p>
          <a:p>
            <a:pPr marL="287735" lvl="1" indent="-285750">
              <a:buFont typeface="Arial" panose="020B0604020202020204" pitchFamily="34" charset="0"/>
              <a:buChar char="•"/>
            </a:pPr>
            <a:r>
              <a:rPr lang="en-US" sz="1350" i="1" dirty="0"/>
              <a:t>ISPE Baseline Guide Volume 3 – Sterile Product Manufacturing Facilities (Third Addition)</a:t>
            </a:r>
          </a:p>
          <a:p>
            <a:pPr marL="287735" lvl="1" indent="-285750">
              <a:buFont typeface="Arial" panose="020B0604020202020204" pitchFamily="34" charset="0"/>
              <a:buChar char="•"/>
            </a:pPr>
            <a:r>
              <a:rPr lang="en-US" sz="1350" i="1" dirty="0"/>
              <a:t>ISPE Baseline Guide Volume 6 – Biopharmaceutical Manufacturing Facilities (Second Addition)</a:t>
            </a:r>
          </a:p>
          <a:p>
            <a:r>
              <a:rPr lang="en-US" sz="1800" b="0" dirty="0"/>
              <a:t>Identification of Common </a:t>
            </a:r>
            <a:r>
              <a:rPr lang="en-US" sz="1800" b="0" dirty="0" err="1"/>
              <a:t>BoK</a:t>
            </a:r>
            <a:r>
              <a:rPr lang="en-US" sz="1800" b="0" dirty="0"/>
              <a:t> elements</a:t>
            </a:r>
          </a:p>
          <a:p>
            <a:r>
              <a:rPr lang="en-US" sz="1800" b="0" dirty="0"/>
              <a:t>Core topics can be easily revised in the future</a:t>
            </a:r>
          </a:p>
          <a:p>
            <a:r>
              <a:rPr lang="en-US" sz="1800" b="0" dirty="0"/>
              <a:t>Appendices used to advance data presentation as in other Guides</a:t>
            </a:r>
          </a:p>
        </p:txBody>
      </p:sp>
      <p:pic>
        <p:nvPicPr>
          <p:cNvPr id="3" name="Content Placeholder 2">
            <a:extLst>
              <a:ext uri="{FF2B5EF4-FFF2-40B4-BE49-F238E27FC236}">
                <a16:creationId xmlns:a16="http://schemas.microsoft.com/office/drawing/2014/main" id="{4C9041BE-A7AC-4371-A5EC-AA766A345D9F}"/>
              </a:ext>
            </a:extLst>
          </p:cNvPr>
          <p:cNvPicPr>
            <a:picLocks noGrp="1" noChangeAspect="1"/>
          </p:cNvPicPr>
          <p:nvPr>
            <p:ph sz="half" idx="2"/>
          </p:nvPr>
        </p:nvPicPr>
        <p:blipFill>
          <a:blip r:embed="rId2"/>
          <a:stretch>
            <a:fillRect/>
          </a:stretch>
        </p:blipFill>
        <p:spPr>
          <a:xfrm>
            <a:off x="4751430" y="1374249"/>
            <a:ext cx="3875575" cy="3734645"/>
          </a:xfrm>
          <a:prstGeom prst="rect">
            <a:avLst/>
          </a:prstGeom>
        </p:spPr>
      </p:pic>
    </p:spTree>
    <p:extLst>
      <p:ext uri="{BB962C8B-B14F-4D97-AF65-F5344CB8AC3E}">
        <p14:creationId xmlns:p14="http://schemas.microsoft.com/office/powerpoint/2010/main" val="71419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0BF1-C578-46A8-9ECC-53ABD26D74FA}"/>
              </a:ext>
            </a:extLst>
          </p:cNvPr>
          <p:cNvSpPr>
            <a:spLocks noGrp="1"/>
          </p:cNvSpPr>
          <p:nvPr>
            <p:ph type="title"/>
          </p:nvPr>
        </p:nvSpPr>
        <p:spPr>
          <a:xfrm>
            <a:off x="561539" y="334140"/>
            <a:ext cx="7886700" cy="430832"/>
          </a:xfrm>
        </p:spPr>
        <p:txBody>
          <a:bodyPr>
            <a:normAutofit/>
          </a:bodyPr>
          <a:lstStyle/>
          <a:p>
            <a:r>
              <a:rPr lang="en-US" sz="2100" dirty="0"/>
              <a:t>Autologous Cell Therapy Products</a:t>
            </a:r>
          </a:p>
        </p:txBody>
      </p:sp>
      <p:sp>
        <p:nvSpPr>
          <p:cNvPr id="3" name="Content Placeholder 2">
            <a:extLst>
              <a:ext uri="{FF2B5EF4-FFF2-40B4-BE49-F238E27FC236}">
                <a16:creationId xmlns:a16="http://schemas.microsoft.com/office/drawing/2014/main" id="{B39C5633-F181-45F5-84BF-C3E7542547A3}"/>
              </a:ext>
            </a:extLst>
          </p:cNvPr>
          <p:cNvSpPr>
            <a:spLocks noGrp="1"/>
          </p:cNvSpPr>
          <p:nvPr>
            <p:ph idx="1"/>
          </p:nvPr>
        </p:nvSpPr>
        <p:spPr>
          <a:xfrm>
            <a:off x="628650" y="993960"/>
            <a:ext cx="7886700" cy="3263504"/>
          </a:xfrm>
        </p:spPr>
        <p:txBody>
          <a:bodyPr/>
          <a:lstStyle/>
          <a:p>
            <a:r>
              <a:rPr lang="en-US" sz="2000" b="0" dirty="0">
                <a:latin typeface="Calibri" panose="020F0502020204030204" pitchFamily="34" charset="0"/>
                <a:ea typeface="Calibri" panose="020F0502020204030204" pitchFamily="34" charset="0"/>
                <a:cs typeface="Times New Roman" panose="02020603050405020304" pitchFamily="18" charset="0"/>
              </a:rPr>
              <a:t>The Guide stays primarily at a facility level and establishes the guiding design principles to be considered during rapidly evolving science and regulatory guidance. </a:t>
            </a:r>
          </a:p>
          <a:p>
            <a:r>
              <a:rPr lang="en-US" sz="2000" b="0" dirty="0">
                <a:latin typeface="Calibri" panose="020F0502020204030204" pitchFamily="34" charset="0"/>
                <a:ea typeface="Calibri" panose="020F0502020204030204" pitchFamily="34" charset="0"/>
                <a:cs typeface="Times New Roman" panose="02020603050405020304" pitchFamily="18" charset="0"/>
              </a:rPr>
              <a:t>The Guide is written from the perspective of a manufacturing-driven solution for the specific product “family” discussed.</a:t>
            </a:r>
          </a:p>
          <a:p>
            <a:endParaRPr lang="en-US" sz="1350" dirty="0">
              <a:latin typeface="Calibri" panose="020F0502020204030204" pitchFamily="34" charset="0"/>
              <a:cs typeface="Times New Roman" panose="02020603050405020304" pitchFamily="18" charset="0"/>
            </a:endParaRPr>
          </a:p>
          <a:p>
            <a:endParaRPr lang="en-US" dirty="0"/>
          </a:p>
        </p:txBody>
      </p:sp>
      <p:pic>
        <p:nvPicPr>
          <p:cNvPr id="4" name="Content Placeholder 3">
            <a:extLst>
              <a:ext uri="{FF2B5EF4-FFF2-40B4-BE49-F238E27FC236}">
                <a16:creationId xmlns:a16="http://schemas.microsoft.com/office/drawing/2014/main" id="{5D062B76-EC92-42C3-8F4B-703F3F5F32A8}"/>
              </a:ext>
            </a:extLst>
          </p:cNvPr>
          <p:cNvPicPr>
            <a:picLocks noChangeAspect="1"/>
          </p:cNvPicPr>
          <p:nvPr/>
        </p:nvPicPr>
        <p:blipFill>
          <a:blip r:embed="rId2"/>
          <a:stretch>
            <a:fillRect/>
          </a:stretch>
        </p:blipFill>
        <p:spPr>
          <a:xfrm>
            <a:off x="778272" y="2793492"/>
            <a:ext cx="7453234" cy="2575462"/>
          </a:xfrm>
          <a:prstGeom prst="rect">
            <a:avLst/>
          </a:prstGeom>
        </p:spPr>
      </p:pic>
    </p:spTree>
    <p:extLst>
      <p:ext uri="{BB962C8B-B14F-4D97-AF65-F5344CB8AC3E}">
        <p14:creationId xmlns:p14="http://schemas.microsoft.com/office/powerpoint/2010/main" val="127232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80" y="1714499"/>
            <a:ext cx="4075780" cy="4380178"/>
          </a:xfrm>
        </p:spPr>
        <p:txBody>
          <a:bodyPr/>
          <a:lstStyle/>
          <a:p>
            <a:r>
              <a:rPr lang="en-US" dirty="0"/>
              <a:t>“Liquid” Cancers</a:t>
            </a:r>
          </a:p>
          <a:p>
            <a:r>
              <a:rPr lang="en-US" dirty="0"/>
              <a:t>	~190,000 patients</a:t>
            </a:r>
          </a:p>
          <a:p>
            <a:endParaRPr lang="en-US" dirty="0"/>
          </a:p>
          <a:p>
            <a:r>
              <a:rPr lang="en-US" dirty="0"/>
              <a:t>Example facility, 8,000 CAR-T /</a:t>
            </a:r>
            <a:r>
              <a:rPr lang="en-US" dirty="0" err="1"/>
              <a:t>yr</a:t>
            </a:r>
            <a:endParaRPr lang="en-US" dirty="0"/>
          </a:p>
          <a:p>
            <a:r>
              <a:rPr lang="en-US" dirty="0"/>
              <a:t>~420 batches in process at one time</a:t>
            </a:r>
          </a:p>
          <a:p>
            <a:r>
              <a:rPr lang="en-US" dirty="0"/>
              <a:t>&gt;40 batches of product released / day</a:t>
            </a:r>
          </a:p>
          <a:p>
            <a:r>
              <a:rPr lang="en-US" sz="1200" dirty="0"/>
              <a:t>	-Raw material release</a:t>
            </a:r>
          </a:p>
          <a:p>
            <a:r>
              <a:rPr lang="en-US" sz="1200" dirty="0"/>
              <a:t>	-Intermediate batch records</a:t>
            </a:r>
          </a:p>
          <a:p>
            <a:r>
              <a:rPr lang="en-US" sz="1200" dirty="0"/>
              <a:t>	-Chain of custody / identity tracking</a:t>
            </a:r>
          </a:p>
          <a:p>
            <a:r>
              <a:rPr lang="en-US" dirty="0"/>
              <a:t>	</a:t>
            </a:r>
          </a:p>
          <a:p>
            <a:r>
              <a:rPr lang="en-US" dirty="0"/>
              <a:t>	</a:t>
            </a:r>
          </a:p>
          <a:p>
            <a:r>
              <a:rPr lang="en-US" dirty="0"/>
              <a:t>	 </a:t>
            </a:r>
          </a:p>
        </p:txBody>
      </p:sp>
      <p:sp>
        <p:nvSpPr>
          <p:cNvPr id="5" name="Text Placeholder 4"/>
          <p:cNvSpPr>
            <a:spLocks noGrp="1"/>
          </p:cNvSpPr>
          <p:nvPr>
            <p:ph type="body" sz="quarter" idx="13"/>
          </p:nvPr>
        </p:nvSpPr>
        <p:spPr>
          <a:xfrm>
            <a:off x="379679" y="382327"/>
            <a:ext cx="8380677" cy="380994"/>
          </a:xfrm>
        </p:spPr>
        <p:txBody>
          <a:bodyPr/>
          <a:lstStyle/>
          <a:p>
            <a:r>
              <a:rPr lang="en-US" dirty="0"/>
              <a:t>Process Understanding</a:t>
            </a:r>
          </a:p>
        </p:txBody>
      </p:sp>
      <p:grpSp>
        <p:nvGrpSpPr>
          <p:cNvPr id="8" name="Group 7">
            <a:extLst>
              <a:ext uri="{FF2B5EF4-FFF2-40B4-BE49-F238E27FC236}">
                <a16:creationId xmlns:a16="http://schemas.microsoft.com/office/drawing/2014/main" id="{00342962-F711-42CB-8B58-D7CFB4A5E64F}"/>
              </a:ext>
            </a:extLst>
          </p:cNvPr>
          <p:cNvGrpSpPr/>
          <p:nvPr/>
        </p:nvGrpSpPr>
        <p:grpSpPr>
          <a:xfrm>
            <a:off x="4727559" y="1714502"/>
            <a:ext cx="4075780" cy="4380178"/>
            <a:chOff x="4727559" y="1714502"/>
            <a:chExt cx="4075780" cy="4380178"/>
          </a:xfrm>
        </p:grpSpPr>
        <p:pic>
          <p:nvPicPr>
            <p:cNvPr id="2" name="Picture 1">
              <a:extLst>
                <a:ext uri="{FF2B5EF4-FFF2-40B4-BE49-F238E27FC236}">
                  <a16:creationId xmlns:a16="http://schemas.microsoft.com/office/drawing/2014/main" id="{6A44CCD0-0125-4CCD-9166-46414AD777D2}"/>
                </a:ext>
              </a:extLst>
            </p:cNvPr>
            <p:cNvPicPr>
              <a:picLocks noChangeAspect="1"/>
            </p:cNvPicPr>
            <p:nvPr/>
          </p:nvPicPr>
          <p:blipFill>
            <a:blip r:embed="rId3"/>
            <a:stretch>
              <a:fillRect/>
            </a:stretch>
          </p:blipFill>
          <p:spPr>
            <a:xfrm>
              <a:off x="5764865" y="2154331"/>
              <a:ext cx="2419350" cy="1885950"/>
            </a:xfrm>
            <a:prstGeom prst="rect">
              <a:avLst/>
            </a:prstGeom>
          </p:spPr>
        </p:pic>
        <p:sp>
          <p:nvSpPr>
            <p:cNvPr id="3" name="TextBox 2">
              <a:extLst>
                <a:ext uri="{FF2B5EF4-FFF2-40B4-BE49-F238E27FC236}">
                  <a16:creationId xmlns:a16="http://schemas.microsoft.com/office/drawing/2014/main" id="{87E60EE1-9392-4174-98EF-9DE8552CAF0D}"/>
                </a:ext>
              </a:extLst>
            </p:cNvPr>
            <p:cNvSpPr txBox="1"/>
            <p:nvPr/>
          </p:nvSpPr>
          <p:spPr>
            <a:xfrm>
              <a:off x="5702112" y="4040281"/>
              <a:ext cx="1452283" cy="246221"/>
            </a:xfrm>
            <a:prstGeom prst="rect">
              <a:avLst/>
            </a:prstGeom>
            <a:noFill/>
          </p:spPr>
          <p:txBody>
            <a:bodyPr wrap="square" rtlCol="0">
              <a:spAutoFit/>
            </a:bodyPr>
            <a:lstStyle/>
            <a:p>
              <a:r>
                <a:rPr lang="en-US" sz="1000" dirty="0">
                  <a:solidFill>
                    <a:schemeClr val="bg1">
                      <a:lumMod val="75000"/>
                    </a:schemeClr>
                  </a:solidFill>
                </a:rPr>
                <a:t>depositphotos.com</a:t>
              </a:r>
            </a:p>
          </p:txBody>
        </p:sp>
        <p:sp>
          <p:nvSpPr>
            <p:cNvPr id="6" name="Content Placeholder 3">
              <a:extLst>
                <a:ext uri="{FF2B5EF4-FFF2-40B4-BE49-F238E27FC236}">
                  <a16:creationId xmlns:a16="http://schemas.microsoft.com/office/drawing/2014/main" id="{25C64C68-8F61-43B2-A00B-76E59AB00BC5}"/>
                </a:ext>
              </a:extLst>
            </p:cNvPr>
            <p:cNvSpPr txBox="1">
              <a:spLocks/>
            </p:cNvSpPr>
            <p:nvPr/>
          </p:nvSpPr>
          <p:spPr>
            <a:xfrm>
              <a:off x="4727559" y="1714502"/>
              <a:ext cx="4075780"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Traditional Batch Release </a:t>
              </a:r>
            </a:p>
            <a:p>
              <a:r>
                <a:rPr lang="en-US" dirty="0"/>
                <a:t>	</a:t>
              </a:r>
            </a:p>
            <a:p>
              <a:r>
                <a:rPr lang="en-US" dirty="0"/>
                <a:t>	</a:t>
              </a:r>
            </a:p>
            <a:p>
              <a:r>
                <a:rPr lang="en-US" dirty="0"/>
                <a:t>	 </a:t>
              </a:r>
            </a:p>
          </p:txBody>
        </p:sp>
      </p:grpSp>
      <p:sp>
        <p:nvSpPr>
          <p:cNvPr id="7" name="Text Placeholder 4">
            <a:extLst>
              <a:ext uri="{FF2B5EF4-FFF2-40B4-BE49-F238E27FC236}">
                <a16:creationId xmlns:a16="http://schemas.microsoft.com/office/drawing/2014/main" id="{DC599C33-3AA7-4A8C-BE57-D0726FFFEB1C}"/>
              </a:ext>
            </a:extLst>
          </p:cNvPr>
          <p:cNvSpPr txBox="1">
            <a:spLocks/>
          </p:cNvSpPr>
          <p:nvPr/>
        </p:nvSpPr>
        <p:spPr>
          <a:xfrm>
            <a:off x="381604" y="986143"/>
            <a:ext cx="8380677" cy="380994"/>
          </a:xfrm>
          <a:prstGeom prst="rect">
            <a:avLst/>
          </a:prstGeom>
        </p:spPr>
        <p:txBody>
          <a:bodyPr vert="horz" lIns="0" tIns="0" rIns="0" bIns="0" rtlCol="0" anchor="t" anchorCtr="0">
            <a:noAutofit/>
          </a:bodyPr>
          <a:lstStyle>
            <a:lvl1pPr marL="0" indent="0" algn="l" defTabSz="571478" rtl="0" eaLnBrk="1" latinLnBrk="0" hangingPunct="1">
              <a:lnSpc>
                <a:spcPts val="2250"/>
              </a:lnSpc>
              <a:spcBef>
                <a:spcPts val="0"/>
              </a:spcBef>
              <a:spcAft>
                <a:spcPts val="0"/>
              </a:spcAft>
              <a:buFont typeface="Arial" panose="020B0604020202020204" pitchFamily="34" charset="0"/>
              <a:buNone/>
              <a:defRPr sz="2250" b="1" kern="1200">
                <a:solidFill>
                  <a:schemeClr val="accent1"/>
                </a:solidFill>
                <a:latin typeface="+mn-lt"/>
                <a:ea typeface="+mn-ea"/>
                <a:cs typeface="+mn-cs"/>
              </a:defRPr>
            </a:lvl1pPr>
            <a:lvl2pPr marL="1985" indent="0" algn="l" defTabSz="571478" rtl="0" eaLnBrk="1" latinLnBrk="0" hangingPunct="1">
              <a:lnSpc>
                <a:spcPts val="1500"/>
              </a:lnSpc>
              <a:spcBef>
                <a:spcPts val="375"/>
              </a:spcBef>
              <a:spcAft>
                <a:spcPts val="0"/>
              </a:spcAft>
              <a:buFont typeface="Arial" panose="020B0604020202020204" pitchFamily="34" charset="0"/>
              <a:buNone/>
              <a:defRPr sz="1500" kern="1200">
                <a:solidFill>
                  <a:schemeClr val="accent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gn="ctr"/>
            <a:r>
              <a:rPr lang="en-US" b="0" i="1" dirty="0"/>
              <a:t>1 Batch = 1 Patient</a:t>
            </a:r>
          </a:p>
        </p:txBody>
      </p:sp>
    </p:spTree>
    <p:extLst>
      <p:ext uri="{BB962C8B-B14F-4D97-AF65-F5344CB8AC3E}">
        <p14:creationId xmlns:p14="http://schemas.microsoft.com/office/powerpoint/2010/main" val="10729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80" y="1053296"/>
            <a:ext cx="4075780" cy="5041381"/>
          </a:xfrm>
        </p:spPr>
        <p:txBody>
          <a:bodyPr/>
          <a:lstStyle/>
          <a:p>
            <a:r>
              <a:rPr lang="en-US" dirty="0"/>
              <a:t>1 Batch = 1 Patient</a:t>
            </a:r>
          </a:p>
          <a:p>
            <a:r>
              <a:rPr lang="en-US" dirty="0"/>
              <a:t>	Difference in genetics/ epigenetics</a:t>
            </a:r>
          </a:p>
          <a:p>
            <a:r>
              <a:rPr lang="en-US" dirty="0"/>
              <a:t>	Difference in distribution of cell types</a:t>
            </a:r>
          </a:p>
          <a:p>
            <a:r>
              <a:rPr lang="en-US" dirty="0"/>
              <a:t>Plus novel / highly variable other raw materials</a:t>
            </a:r>
          </a:p>
          <a:p>
            <a:r>
              <a:rPr lang="en-US" dirty="0"/>
              <a:t>	</a:t>
            </a:r>
          </a:p>
          <a:p>
            <a:r>
              <a:rPr lang="en-US" dirty="0"/>
              <a:t>	 </a:t>
            </a:r>
          </a:p>
        </p:txBody>
      </p:sp>
      <p:sp>
        <p:nvSpPr>
          <p:cNvPr id="5" name="Text Placeholder 4"/>
          <p:cNvSpPr>
            <a:spLocks noGrp="1"/>
          </p:cNvSpPr>
          <p:nvPr>
            <p:ph type="body" sz="quarter" idx="13"/>
          </p:nvPr>
        </p:nvSpPr>
        <p:spPr/>
        <p:txBody>
          <a:bodyPr/>
          <a:lstStyle/>
          <a:p>
            <a:r>
              <a:rPr lang="en-US" dirty="0"/>
              <a:t>Process Understanding</a:t>
            </a:r>
          </a:p>
        </p:txBody>
      </p:sp>
      <p:sp>
        <p:nvSpPr>
          <p:cNvPr id="6" name="Content Placeholder 3">
            <a:extLst>
              <a:ext uri="{FF2B5EF4-FFF2-40B4-BE49-F238E27FC236}">
                <a16:creationId xmlns:a16="http://schemas.microsoft.com/office/drawing/2014/main" id="{25C64C68-8F61-43B2-A00B-76E59AB00BC5}"/>
              </a:ext>
            </a:extLst>
          </p:cNvPr>
          <p:cNvSpPr txBox="1">
            <a:spLocks/>
          </p:cNvSpPr>
          <p:nvPr/>
        </p:nvSpPr>
        <p:spPr>
          <a:xfrm>
            <a:off x="4727559" y="1714502"/>
            <a:ext cx="4075780"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	</a:t>
            </a:r>
          </a:p>
          <a:p>
            <a:r>
              <a:rPr lang="en-US" dirty="0"/>
              <a:t>	</a:t>
            </a:r>
          </a:p>
          <a:p>
            <a:r>
              <a:rPr lang="en-US" dirty="0"/>
              <a:t>	 </a:t>
            </a:r>
          </a:p>
        </p:txBody>
      </p:sp>
      <p:pic>
        <p:nvPicPr>
          <p:cNvPr id="8" name="Picture 7">
            <a:extLst>
              <a:ext uri="{FF2B5EF4-FFF2-40B4-BE49-F238E27FC236}">
                <a16:creationId xmlns:a16="http://schemas.microsoft.com/office/drawing/2014/main" id="{78E535D3-F4AB-4C63-A9AD-44B145983CF7}"/>
              </a:ext>
            </a:extLst>
          </p:cNvPr>
          <p:cNvPicPr>
            <a:picLocks noChangeAspect="1"/>
          </p:cNvPicPr>
          <p:nvPr/>
        </p:nvPicPr>
        <p:blipFill>
          <a:blip r:embed="rId3"/>
          <a:stretch>
            <a:fillRect/>
          </a:stretch>
        </p:blipFill>
        <p:spPr>
          <a:xfrm>
            <a:off x="1687615" y="2801962"/>
            <a:ext cx="6032696" cy="3165391"/>
          </a:xfrm>
          <a:prstGeom prst="rect">
            <a:avLst/>
          </a:prstGeom>
        </p:spPr>
      </p:pic>
    </p:spTree>
    <p:extLst>
      <p:ext uri="{BB962C8B-B14F-4D97-AF65-F5344CB8AC3E}">
        <p14:creationId xmlns:p14="http://schemas.microsoft.com/office/powerpoint/2010/main" val="339434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Process Understanding</a:t>
            </a:r>
          </a:p>
        </p:txBody>
      </p:sp>
      <p:sp>
        <p:nvSpPr>
          <p:cNvPr id="6" name="Content Placeholder 3">
            <a:extLst>
              <a:ext uri="{FF2B5EF4-FFF2-40B4-BE49-F238E27FC236}">
                <a16:creationId xmlns:a16="http://schemas.microsoft.com/office/drawing/2014/main" id="{25C64C68-8F61-43B2-A00B-76E59AB00BC5}"/>
              </a:ext>
            </a:extLst>
          </p:cNvPr>
          <p:cNvSpPr txBox="1">
            <a:spLocks/>
          </p:cNvSpPr>
          <p:nvPr/>
        </p:nvSpPr>
        <p:spPr>
          <a:xfrm>
            <a:off x="4727559" y="1714502"/>
            <a:ext cx="4075780"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	</a:t>
            </a:r>
          </a:p>
          <a:p>
            <a:r>
              <a:rPr lang="en-US" dirty="0"/>
              <a:t>	</a:t>
            </a:r>
          </a:p>
          <a:p>
            <a:r>
              <a:rPr lang="en-US" dirty="0"/>
              <a:t>	 </a:t>
            </a:r>
          </a:p>
        </p:txBody>
      </p:sp>
      <p:sp>
        <p:nvSpPr>
          <p:cNvPr id="12" name="Content Placeholder 3">
            <a:extLst>
              <a:ext uri="{FF2B5EF4-FFF2-40B4-BE49-F238E27FC236}">
                <a16:creationId xmlns:a16="http://schemas.microsoft.com/office/drawing/2014/main" id="{1B23F343-CD44-49D6-B108-40FD8FFC8423}"/>
              </a:ext>
            </a:extLst>
          </p:cNvPr>
          <p:cNvSpPr txBox="1">
            <a:spLocks/>
          </p:cNvSpPr>
          <p:nvPr/>
        </p:nvSpPr>
        <p:spPr>
          <a:xfrm>
            <a:off x="376422" y="1053296"/>
            <a:ext cx="4075780" cy="5041381"/>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How to Characterize</a:t>
            </a:r>
          </a:p>
          <a:p>
            <a:r>
              <a:rPr lang="en-US" dirty="0"/>
              <a:t>	Identify variances</a:t>
            </a:r>
          </a:p>
          <a:p>
            <a:r>
              <a:rPr lang="en-US" dirty="0"/>
              <a:t>		-can’t control what isn’t measured</a:t>
            </a:r>
          </a:p>
          <a:p>
            <a:r>
              <a:rPr lang="en-US" dirty="0"/>
              <a:t>	Risk assess variances</a:t>
            </a:r>
          </a:p>
          <a:p>
            <a:r>
              <a:rPr lang="en-US" dirty="0"/>
              <a:t>		-may have to revisit</a:t>
            </a:r>
          </a:p>
          <a:p>
            <a:r>
              <a:rPr lang="en-US" dirty="0"/>
              <a:t>	Development modeling</a:t>
            </a:r>
          </a:p>
          <a:p>
            <a:r>
              <a:rPr lang="en-US" dirty="0"/>
              <a:t>		-manageable steps</a:t>
            </a:r>
          </a:p>
          <a:p>
            <a:r>
              <a:rPr lang="en-US" dirty="0"/>
              <a:t>		-integrated process</a:t>
            </a:r>
          </a:p>
          <a:p>
            <a:r>
              <a:rPr lang="en-US" dirty="0"/>
              <a:t>	Criticality assessment</a:t>
            </a:r>
          </a:p>
          <a:p>
            <a:r>
              <a:rPr lang="en-US" dirty="0"/>
              <a:t>	Test control strategy</a:t>
            </a:r>
          </a:p>
          <a:p>
            <a:r>
              <a:rPr lang="en-US" dirty="0"/>
              <a:t>			</a:t>
            </a:r>
          </a:p>
          <a:p>
            <a:r>
              <a:rPr lang="en-US" dirty="0"/>
              <a:t>	 </a:t>
            </a:r>
          </a:p>
        </p:txBody>
      </p:sp>
    </p:spTree>
    <p:extLst>
      <p:ext uri="{BB962C8B-B14F-4D97-AF65-F5344CB8AC3E}">
        <p14:creationId xmlns:p14="http://schemas.microsoft.com/office/powerpoint/2010/main" val="355178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Modeling / Testing Variability</a:t>
            </a:r>
          </a:p>
          <a:p>
            <a:r>
              <a:rPr lang="en-US" dirty="0"/>
              <a:t>	One size process equipment</a:t>
            </a:r>
          </a:p>
          <a:p>
            <a:r>
              <a:rPr lang="en-US" dirty="0"/>
              <a:t>		-screen with scale down analog</a:t>
            </a:r>
          </a:p>
          <a:p>
            <a:r>
              <a:rPr lang="en-US" dirty="0"/>
              <a:t>	Manual steps</a:t>
            </a:r>
          </a:p>
          <a:p>
            <a:r>
              <a:rPr lang="en-US" dirty="0"/>
              <a:t>		-evaluate operator variability</a:t>
            </a:r>
          </a:p>
          <a:p>
            <a:r>
              <a:rPr lang="en-US" dirty="0"/>
              <a:t>	Limited patient samples</a:t>
            </a:r>
          </a:p>
          <a:p>
            <a:r>
              <a:rPr lang="en-US" dirty="0"/>
              <a:t>		-banked cell analogs</a:t>
            </a:r>
          </a:p>
          <a:p>
            <a:endParaRPr lang="en-US" dirty="0"/>
          </a:p>
        </p:txBody>
      </p:sp>
      <p:sp>
        <p:nvSpPr>
          <p:cNvPr id="5" name="Text Placeholder 4"/>
          <p:cNvSpPr>
            <a:spLocks noGrp="1"/>
          </p:cNvSpPr>
          <p:nvPr>
            <p:ph type="body" sz="quarter" idx="13"/>
          </p:nvPr>
        </p:nvSpPr>
        <p:spPr/>
        <p:txBody>
          <a:bodyPr/>
          <a:lstStyle/>
          <a:p>
            <a:r>
              <a:rPr lang="en-US" dirty="0"/>
              <a:t>Process Understanding</a:t>
            </a:r>
          </a:p>
        </p:txBody>
      </p:sp>
      <p:pic>
        <p:nvPicPr>
          <p:cNvPr id="11" name="Picture 10">
            <a:extLst>
              <a:ext uri="{FF2B5EF4-FFF2-40B4-BE49-F238E27FC236}">
                <a16:creationId xmlns:a16="http://schemas.microsoft.com/office/drawing/2014/main" id="{159749C9-2289-4A43-A7BB-07C04E0CD20B}"/>
              </a:ext>
            </a:extLst>
          </p:cNvPr>
          <p:cNvPicPr>
            <a:picLocks noChangeAspect="1"/>
          </p:cNvPicPr>
          <p:nvPr/>
        </p:nvPicPr>
        <p:blipFill>
          <a:blip r:embed="rId3"/>
          <a:stretch>
            <a:fillRect/>
          </a:stretch>
        </p:blipFill>
        <p:spPr>
          <a:xfrm>
            <a:off x="5257800" y="1730639"/>
            <a:ext cx="2895600" cy="2381250"/>
          </a:xfrm>
          <a:prstGeom prst="rect">
            <a:avLst/>
          </a:prstGeom>
        </p:spPr>
      </p:pic>
      <p:pic>
        <p:nvPicPr>
          <p:cNvPr id="13" name="Graphic 12" descr="Question Mark with solid fill">
            <a:extLst>
              <a:ext uri="{FF2B5EF4-FFF2-40B4-BE49-F238E27FC236}">
                <a16:creationId xmlns:a16="http://schemas.microsoft.com/office/drawing/2014/main" id="{EFD2C3E3-25BA-4711-AECB-E47AE2FFB6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5913" y="1602147"/>
            <a:ext cx="1199374" cy="1199374"/>
          </a:xfrm>
          <a:prstGeom prst="rect">
            <a:avLst/>
          </a:prstGeom>
        </p:spPr>
      </p:pic>
    </p:spTree>
    <p:extLst>
      <p:ext uri="{BB962C8B-B14F-4D97-AF65-F5344CB8AC3E}">
        <p14:creationId xmlns:p14="http://schemas.microsoft.com/office/powerpoint/2010/main" val="304291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Process Understanding</a:t>
            </a:r>
          </a:p>
        </p:txBody>
      </p:sp>
      <p:sp>
        <p:nvSpPr>
          <p:cNvPr id="6" name="Content Placeholder 3">
            <a:extLst>
              <a:ext uri="{FF2B5EF4-FFF2-40B4-BE49-F238E27FC236}">
                <a16:creationId xmlns:a16="http://schemas.microsoft.com/office/drawing/2014/main" id="{25C64C68-8F61-43B2-A00B-76E59AB00BC5}"/>
              </a:ext>
            </a:extLst>
          </p:cNvPr>
          <p:cNvSpPr txBox="1">
            <a:spLocks/>
          </p:cNvSpPr>
          <p:nvPr/>
        </p:nvSpPr>
        <p:spPr>
          <a:xfrm>
            <a:off x="4727559" y="1714502"/>
            <a:ext cx="4075780"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dirty="0"/>
              <a:t>	</a:t>
            </a:r>
          </a:p>
          <a:p>
            <a:r>
              <a:rPr lang="en-US" dirty="0"/>
              <a:t>	</a:t>
            </a:r>
          </a:p>
          <a:p>
            <a:r>
              <a:rPr lang="en-US" dirty="0"/>
              <a:t>	 </a:t>
            </a:r>
          </a:p>
        </p:txBody>
      </p:sp>
      <p:pic>
        <p:nvPicPr>
          <p:cNvPr id="7" name="Picture 6">
            <a:extLst>
              <a:ext uri="{FF2B5EF4-FFF2-40B4-BE49-F238E27FC236}">
                <a16:creationId xmlns:a16="http://schemas.microsoft.com/office/drawing/2014/main" id="{664E4713-8A3C-4FD6-B666-9A17B70952D4}"/>
              </a:ext>
            </a:extLst>
          </p:cNvPr>
          <p:cNvPicPr>
            <a:picLocks noChangeAspect="1"/>
          </p:cNvPicPr>
          <p:nvPr/>
        </p:nvPicPr>
        <p:blipFill>
          <a:blip r:embed="rId3"/>
          <a:stretch>
            <a:fillRect/>
          </a:stretch>
        </p:blipFill>
        <p:spPr>
          <a:xfrm>
            <a:off x="2503976" y="1714502"/>
            <a:ext cx="4261473" cy="3090940"/>
          </a:xfrm>
          <a:prstGeom prst="rect">
            <a:avLst/>
          </a:prstGeom>
        </p:spPr>
      </p:pic>
    </p:spTree>
    <p:extLst>
      <p:ext uri="{BB962C8B-B14F-4D97-AF65-F5344CB8AC3E}">
        <p14:creationId xmlns:p14="http://schemas.microsoft.com/office/powerpoint/2010/main" val="3609079565"/>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ispe-power-point-template (1)</Template>
  <TotalTime>3206</TotalTime>
  <Words>1203</Words>
  <Application>Microsoft Office PowerPoint</Application>
  <PresentationFormat>On-screen Show (4:3)</PresentationFormat>
  <Paragraphs>181</Paragraphs>
  <Slides>17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Arial</vt:lpstr>
      <vt:lpstr>Calibri</vt:lpstr>
      <vt:lpstr>Gadugi</vt:lpstr>
      <vt:lpstr>ispe-power-point-template (1)</vt:lpstr>
      <vt:lpstr>ISPE section</vt:lpstr>
      <vt:lpstr>ISPE content</vt:lpstr>
      <vt:lpstr>Implementing the New ATMP Guide:  A Focus on Autologous cell therapy manufacturing</vt:lpstr>
      <vt:lpstr>Introduction to the ATMP Guide</vt:lpstr>
      <vt:lpstr>Content Structure</vt:lpstr>
      <vt:lpstr>Autologous Cell Therapy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Process Closure so Important?</vt:lpstr>
      <vt:lpstr>PowerPoint Presentation</vt:lpstr>
      <vt:lpstr>PowerPoint Presentation</vt:lpstr>
      <vt:lpstr>Questions &amp; Wrap up</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jeff odum</cp:lastModifiedBy>
  <cp:revision>17</cp:revision>
  <dcterms:created xsi:type="dcterms:W3CDTF">2017-01-20T19:50:04Z</dcterms:created>
  <dcterms:modified xsi:type="dcterms:W3CDTF">2022-01-19T12:44:58Z</dcterms:modified>
</cp:coreProperties>
</file>