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0" r:id="rId5"/>
    <p:sldMasterId id="2147483652" r:id="rId6"/>
  </p:sldMasterIdLst>
  <p:notesMasterIdLst>
    <p:notesMasterId r:id="rId29"/>
  </p:notesMasterIdLst>
  <p:sldIdLst>
    <p:sldId id="256" r:id="rId7"/>
    <p:sldId id="258" r:id="rId8"/>
    <p:sldId id="269" r:id="rId9"/>
    <p:sldId id="270" r:id="rId10"/>
    <p:sldId id="267" r:id="rId11"/>
    <p:sldId id="271" r:id="rId12"/>
    <p:sldId id="272" r:id="rId13"/>
    <p:sldId id="259" r:id="rId14"/>
    <p:sldId id="277" r:id="rId15"/>
    <p:sldId id="275" r:id="rId16"/>
    <p:sldId id="276" r:id="rId17"/>
    <p:sldId id="278" r:id="rId18"/>
    <p:sldId id="287" r:id="rId19"/>
    <p:sldId id="288" r:id="rId20"/>
    <p:sldId id="273" r:id="rId21"/>
    <p:sldId id="280" r:id="rId22"/>
    <p:sldId id="281" r:id="rId23"/>
    <p:sldId id="282" r:id="rId24"/>
    <p:sldId id="283" r:id="rId25"/>
    <p:sldId id="284" r:id="rId26"/>
    <p:sldId id="285" r:id="rId27"/>
    <p:sldId id="286" r:id="rId28"/>
  </p:sldIdLst>
  <p:sldSz cx="14630400" cy="8229600"/>
  <p:notesSz cx="6858000" cy="9144000"/>
  <p:defaultTextStyle>
    <a:defPPr>
      <a:defRPr lang="en-US"/>
    </a:defPPr>
    <a:lvl1pPr marL="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3152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6304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9456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2608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5760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146304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orient="horz" pos="289">
          <p15:clr>
            <a:srgbClr val="A4A3A4"/>
          </p15:clr>
        </p15:guide>
        <p15:guide id="3" orient="horz" pos="1296">
          <p15:clr>
            <a:srgbClr val="A4A3A4"/>
          </p15:clr>
        </p15:guide>
        <p15:guide id="4" orient="horz" pos="4607">
          <p15:clr>
            <a:srgbClr val="A4A3A4"/>
          </p15:clr>
        </p15:guide>
        <p15:guide id="5" orient="horz" pos="4968">
          <p15:clr>
            <a:srgbClr val="A4A3A4"/>
          </p15:clr>
        </p15:guide>
        <p15:guide id="6" orient="horz" pos="1792">
          <p15:clr>
            <a:srgbClr val="A4A3A4"/>
          </p15:clr>
        </p15:guide>
        <p15:guide id="7" pos="4608">
          <p15:clr>
            <a:srgbClr val="A4A3A4"/>
          </p15:clr>
        </p15:guide>
        <p15:guide id="8" pos="571">
          <p15:clr>
            <a:srgbClr val="A4A3A4"/>
          </p15:clr>
        </p15:guide>
        <p15:guide id="9" pos="8930">
          <p15:clr>
            <a:srgbClr val="A4A3A4"/>
          </p15:clr>
        </p15:guide>
        <p15:guide id="10" pos="2449">
          <p15:clr>
            <a:srgbClr val="A4A3A4"/>
          </p15:clr>
        </p15:guide>
        <p15:guide id="11" pos="2735">
          <p15:clr>
            <a:srgbClr val="A4A3A4"/>
          </p15:clr>
        </p15:guide>
        <p15:guide id="12" pos="4898">
          <p15:clr>
            <a:srgbClr val="A4A3A4"/>
          </p15:clr>
        </p15:guide>
        <p15:guide id="13" pos="6766">
          <p15:clr>
            <a:srgbClr val="A4A3A4"/>
          </p15:clr>
        </p15:guide>
        <p15:guide id="14" pos="705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e Beekman" initials="NB" lastIdx="1" clrIdx="0">
    <p:extLst>
      <p:ext uri="{19B8F6BF-5375-455C-9EA6-DF929625EA0E}">
        <p15:presenceInfo xmlns:p15="http://schemas.microsoft.com/office/powerpoint/2012/main" userId="S::nbeekman@avidsolutionsinc.com::c73c4627-ffb4-4502-bb8b-02ec1be54d8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64" autoAdjust="0"/>
    <p:restoredTop sz="94660"/>
  </p:normalViewPr>
  <p:slideViewPr>
    <p:cSldViewPr showGuides="1">
      <p:cViewPr varScale="1">
        <p:scale>
          <a:sx n="91" d="100"/>
          <a:sy n="91" d="100"/>
        </p:scale>
        <p:origin x="294" y="96"/>
      </p:cViewPr>
      <p:guideLst>
        <p:guide orient="horz" pos="2592"/>
        <p:guide orient="horz" pos="289"/>
        <p:guide orient="horz" pos="1296"/>
        <p:guide orient="horz" pos="4607"/>
        <p:guide orient="horz" pos="4968"/>
        <p:guide orient="horz" pos="1792"/>
        <p:guide pos="4608"/>
        <p:guide pos="571"/>
        <p:guide pos="8930"/>
        <p:guide pos="2449"/>
        <p:guide pos="2735"/>
        <p:guide pos="4898"/>
        <p:guide pos="6766"/>
        <p:guide pos="7056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commentAuthors" Target="commentAuthors.xml"/><Relationship Id="rId8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2-20T11:50:01.877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B2F3A-9C21-459A-B576-43347E44AEF1}" type="datetimeFigureOut">
              <a:rPr lang="en-CA" smtClean="0"/>
              <a:t>2020-02-28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28F055-25CE-41B9-8ECA-04F10EDA59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8876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Questions: 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8F055-25CE-41B9-8ECA-04F10EDA5948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2712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Software Support Interfacing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8F055-25CE-41B9-8ECA-04F10EDA5948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2635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06463" y="3454684"/>
            <a:ext cx="6408737" cy="149240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06463" y="5324048"/>
            <a:ext cx="6408738" cy="210312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2400"/>
              </a:lnSpc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accent2"/>
                </a:solidFill>
              </a:defRPr>
            </a:lvl1pPr>
            <a:lvl2pPr marL="73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Presenter’s name</a:t>
            </a:r>
          </a:p>
          <a:p>
            <a:r>
              <a:rPr lang="en-US"/>
              <a:t>Conference place</a:t>
            </a:r>
          </a:p>
          <a:p>
            <a:r>
              <a:rPr lang="en-US"/>
              <a:t>Date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9491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1" y="2253639"/>
            <a:ext cx="6400799" cy="17653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ts val="3800"/>
              </a:lnSpc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1" y="4114800"/>
            <a:ext cx="6400800" cy="2101850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Char char="/"/>
              <a:defRPr sz="24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0293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31CD-109D-4799-81C2-761F8C28FE26}" type="slidenum">
              <a:rPr lang="en-CA" smtClean="0"/>
              <a:t>‹#›</a:t>
            </a:fld>
            <a:endParaRPr lang="en-CA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58788"/>
            <a:ext cx="13261975" cy="1135062"/>
          </a:xfrm>
        </p:spPr>
        <p:txBody>
          <a:bodyPr/>
          <a:lstStyle>
            <a:lvl1pPr>
              <a:lnSpc>
                <a:spcPts val="3600"/>
              </a:lnSpc>
              <a:spcAft>
                <a:spcPts val="0"/>
              </a:spcAft>
              <a:defRPr sz="3600"/>
            </a:lvl1pPr>
            <a:lvl2pPr>
              <a:spcBef>
                <a:spcPts val="600"/>
              </a:spcBef>
              <a:spcAft>
                <a:spcPts val="0"/>
              </a:spcAft>
              <a:defRPr sz="2400"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/>
              <a:t>Click to edit Master title styles</a:t>
            </a:r>
          </a:p>
          <a:p>
            <a:pPr lvl="1"/>
            <a:r>
              <a:rPr lang="en-US"/>
              <a:t>Subtitle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0285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1" y="2057399"/>
            <a:ext cx="6400800" cy="5256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31CD-109D-4799-81C2-761F8C28FE26}" type="slidenum">
              <a:rPr lang="en-CA" smtClean="0"/>
              <a:t>‹#›</a:t>
            </a:fld>
            <a:endParaRPr lang="en-CA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58788"/>
            <a:ext cx="13261975" cy="1135062"/>
          </a:xfrm>
        </p:spPr>
        <p:txBody>
          <a:bodyPr/>
          <a:lstStyle>
            <a:lvl1pPr>
              <a:lnSpc>
                <a:spcPts val="3600"/>
              </a:lnSpc>
              <a:spcAft>
                <a:spcPts val="0"/>
              </a:spcAft>
              <a:defRPr sz="3600"/>
            </a:lvl1pPr>
            <a:lvl2pPr>
              <a:spcBef>
                <a:spcPts val="600"/>
              </a:spcBef>
              <a:spcAft>
                <a:spcPts val="0"/>
              </a:spcAft>
              <a:defRPr sz="2400"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/>
              <a:t>Click to edit Master title styles</a:t>
            </a:r>
          </a:p>
          <a:p>
            <a:pPr lvl="1"/>
            <a:r>
              <a:rPr lang="en-US"/>
              <a:t>Subtitle</a:t>
            </a:r>
            <a:endParaRPr lang="en-CA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775575" y="2057400"/>
            <a:ext cx="6854825" cy="5256213"/>
          </a:xfr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2877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 and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1" y="2057399"/>
            <a:ext cx="6400800" cy="5256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31CD-109D-4799-81C2-761F8C28FE26}" type="slidenum">
              <a:rPr lang="en-CA" smtClean="0"/>
              <a:t>‹#›</a:t>
            </a:fld>
            <a:endParaRPr lang="en-CA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458788"/>
            <a:ext cx="13261975" cy="1135062"/>
          </a:xfrm>
        </p:spPr>
        <p:txBody>
          <a:bodyPr/>
          <a:lstStyle>
            <a:lvl1pPr>
              <a:lnSpc>
                <a:spcPts val="3600"/>
              </a:lnSpc>
              <a:spcAft>
                <a:spcPts val="0"/>
              </a:spcAft>
              <a:defRPr sz="3600"/>
            </a:lvl1pPr>
            <a:lvl2pPr>
              <a:spcBef>
                <a:spcPts val="600"/>
              </a:spcBef>
              <a:spcAft>
                <a:spcPts val="0"/>
              </a:spcAft>
              <a:defRPr sz="2400"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/>
              <a:t>Click to edit Master title styles</a:t>
            </a:r>
          </a:p>
          <a:p>
            <a:pPr lvl="1"/>
            <a:r>
              <a:rPr lang="en-US"/>
              <a:t>Subtitle</a:t>
            </a:r>
            <a:endParaRPr lang="en-CA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775576" y="2057400"/>
            <a:ext cx="2965450" cy="5256213"/>
          </a:xfrm>
        </p:spPr>
        <p:txBody>
          <a:bodyPr/>
          <a:lstStyle/>
          <a:p>
            <a:endParaRPr lang="en-CA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1201400" y="2057400"/>
            <a:ext cx="2974975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11201400" y="2570378"/>
            <a:ext cx="2974975" cy="4743235"/>
          </a:xfrm>
        </p:spPr>
        <p:txBody>
          <a:bodyPr/>
          <a:lstStyle>
            <a:lvl1pPr>
              <a:lnSpc>
                <a:spcPts val="2800"/>
              </a:lnSpc>
              <a:defRPr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7382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6463" y="3466728"/>
            <a:ext cx="6408737" cy="15967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CA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30424"/>
            <a:ext cx="2743200" cy="88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40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1463040" rtl="0" eaLnBrk="1" latinLnBrk="0" hangingPunct="1">
        <a:lnSpc>
          <a:spcPts val="4200"/>
        </a:lnSpc>
        <a:spcBef>
          <a:spcPct val="0"/>
        </a:spcBef>
        <a:buNone/>
        <a:defRPr sz="400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1463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8720" indent="-457200" algn="l" defTabSz="1463040" rtl="0" eaLnBrk="1" latinLnBrk="0" hangingPunct="1">
        <a:spcBef>
          <a:spcPct val="20000"/>
        </a:spcBef>
        <a:buFont typeface="Arial" panose="020B0604020202020204" pitchFamily="34" charset="0"/>
        <a:buChar char="–"/>
        <a:defRPr sz="45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indent="-365760" algn="l" defTabSz="1463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60320" indent="-365760" algn="l" defTabSz="1463040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91840" indent="-365760" algn="l" defTabSz="1463040" rtl="0" eaLnBrk="1" latinLnBrk="0" hangingPunct="1">
        <a:spcBef>
          <a:spcPct val="20000"/>
        </a:spcBef>
        <a:buFont typeface="Arial" panose="020B0604020202020204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23360" indent="-365760" algn="l" defTabSz="1463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54880" indent="-365760" algn="l" defTabSz="1463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86400" indent="-365760" algn="l" defTabSz="1463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17920" indent="-365760" algn="l" defTabSz="14630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4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6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8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5760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8912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2064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5216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74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057399"/>
            <a:ext cx="13261975" cy="525621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452848" y="7732498"/>
            <a:ext cx="1080120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fr-CA" sz="1200" b="1">
                <a:solidFill>
                  <a:schemeClr val="bg1"/>
                </a:solidFill>
              </a:rPr>
              <a:t>Connecting</a:t>
            </a:r>
            <a:endParaRPr lang="en-CA" sz="1200" b="1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5802453" y="7732498"/>
            <a:ext cx="1351722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fr-CA" sz="1200" b="1">
                <a:solidFill>
                  <a:schemeClr val="bg1"/>
                </a:solidFill>
              </a:rPr>
              <a:t>Pharmaceutical</a:t>
            </a:r>
            <a:endParaRPr lang="en-CA" sz="1200" b="1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7438374" y="7732498"/>
            <a:ext cx="1080120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fr-CA" sz="1200" b="1">
                <a:solidFill>
                  <a:schemeClr val="bg1"/>
                </a:solidFill>
              </a:rPr>
              <a:t>Knowledge</a:t>
            </a:r>
            <a:endParaRPr lang="en-CA" sz="1200" b="1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101011" y="7479014"/>
            <a:ext cx="486997" cy="4381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 b="1">
                <a:solidFill>
                  <a:schemeClr val="bg1"/>
                </a:solidFill>
              </a:defRPr>
            </a:lvl1pPr>
          </a:lstStyle>
          <a:p>
            <a:fld id="{677431CD-109D-4799-81C2-761F8C28FE26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2627509" y="7732498"/>
            <a:ext cx="1080120" cy="184666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fr-CA" sz="1200" b="1">
                <a:solidFill>
                  <a:schemeClr val="bg1"/>
                </a:solidFill>
              </a:rPr>
              <a:t>ispe.org</a:t>
            </a:r>
            <a:endParaRPr lang="en-CA" sz="1200" b="1">
              <a:solidFill>
                <a:schemeClr val="bg1"/>
              </a:solidFill>
            </a:endParaRP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13898323" y="7782633"/>
            <a:ext cx="0" cy="128016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567350"/>
            <a:ext cx="1371600" cy="44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43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400"/>
        </a:lnSpc>
        <a:spcBef>
          <a:spcPts val="0"/>
        </a:spcBef>
        <a:spcAft>
          <a:spcPts val="1800"/>
        </a:spcAft>
        <a:buFont typeface="Arial" panose="020B0604020202020204" pitchFamily="34" charset="0"/>
        <a:buNone/>
        <a:defRPr sz="22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3175" indent="0" algn="l" defTabSz="914400" rtl="0" eaLnBrk="1" latinLnBrk="0" hangingPunct="1">
        <a:lnSpc>
          <a:spcPts val="2400"/>
        </a:lnSpc>
        <a:spcBef>
          <a:spcPts val="0"/>
        </a:spcBef>
        <a:spcAft>
          <a:spcPts val="1800"/>
        </a:spcAft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341313" indent="-341313" algn="l" defTabSz="914400" rtl="0" eaLnBrk="1" latinLnBrk="0" hangingPunct="1">
        <a:lnSpc>
          <a:spcPts val="2400"/>
        </a:lnSpc>
        <a:spcBef>
          <a:spcPts val="0"/>
        </a:spcBef>
        <a:spcAft>
          <a:spcPts val="1800"/>
        </a:spcAft>
        <a:buClr>
          <a:schemeClr val="accent2"/>
        </a:buClr>
        <a:buFont typeface="Arial" panose="020B0604020202020204" pitchFamily="34" charset="0"/>
        <a:buChar char="&gt;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684213" indent="-342900" algn="l" defTabSz="914400" rtl="0" eaLnBrk="1" latinLnBrk="0" hangingPunct="1">
        <a:lnSpc>
          <a:spcPts val="2400"/>
        </a:lnSpc>
        <a:spcBef>
          <a:spcPts val="0"/>
        </a:spcBef>
        <a:spcAft>
          <a:spcPts val="1800"/>
        </a:spcAft>
        <a:buFont typeface="Arial" panose="020B0604020202020204" pitchFamily="34" charset="0"/>
        <a:buChar char="–"/>
        <a:tabLst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6463" y="3034680"/>
            <a:ext cx="6840785" cy="1912412"/>
          </a:xfrm>
        </p:spPr>
        <p:txBody>
          <a:bodyPr/>
          <a:lstStyle/>
          <a:p>
            <a:r>
              <a:rPr lang="en-US" b="1" dirty="0"/>
              <a:t>An Overview of </a:t>
            </a:r>
            <a:br>
              <a:rPr lang="en-US" b="1" dirty="0"/>
            </a:br>
            <a:r>
              <a:rPr lang="en-US" b="1" dirty="0"/>
              <a:t>Automation and</a:t>
            </a:r>
            <a:br>
              <a:rPr lang="en-US" b="1" dirty="0"/>
            </a:br>
            <a:r>
              <a:rPr lang="en-US" b="1" dirty="0"/>
              <a:t>Qualification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Nate Beekman – </a:t>
            </a:r>
            <a:r>
              <a:rPr lang="fr-CA" dirty="0" err="1"/>
              <a:t>Avid</a:t>
            </a:r>
            <a:r>
              <a:rPr lang="fr-CA" dirty="0"/>
              <a:t> Solutions</a:t>
            </a:r>
          </a:p>
          <a:p>
            <a:r>
              <a:rPr lang="fr-CA" dirty="0"/>
              <a:t>Justin Cook – </a:t>
            </a:r>
            <a:r>
              <a:rPr lang="fr-CA" dirty="0" err="1"/>
              <a:t>Sequence</a:t>
            </a:r>
            <a:r>
              <a:rPr lang="fr-CA" dirty="0"/>
              <a:t> </a:t>
            </a:r>
            <a:r>
              <a:rPr lang="fr-CA" dirty="0" err="1"/>
              <a:t>Inc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41394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1453A6-7A71-4306-94EE-36615CD9A3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 indent="-342900">
              <a:buFont typeface="Arial" panose="020B0604020202020204" pitchFamily="34" charset="0"/>
              <a:buChar char="•"/>
            </a:pPr>
            <a:r>
              <a:rPr lang="en-CA" sz="2200" b="1" dirty="0">
                <a:solidFill>
                  <a:schemeClr val="accent1"/>
                </a:solidFill>
              </a:rPr>
              <a:t>PLC’s</a:t>
            </a:r>
          </a:p>
          <a:p>
            <a:pPr marL="684213" lvl="2" indent="-342900">
              <a:buFont typeface="Wingdings" panose="05000000000000000000" pitchFamily="2" charset="2"/>
              <a:buChar char="q"/>
            </a:pPr>
            <a:r>
              <a:rPr lang="en-CA" dirty="0"/>
              <a:t>Programmable Logic Controller</a:t>
            </a:r>
          </a:p>
          <a:p>
            <a:pPr lvl="2" indent="-342900">
              <a:buFont typeface="Arial" panose="020B0604020202020204" pitchFamily="34" charset="0"/>
              <a:buChar char="•"/>
            </a:pPr>
            <a:r>
              <a:rPr lang="en-CA" sz="2200" b="1" dirty="0">
                <a:solidFill>
                  <a:schemeClr val="accent1"/>
                </a:solidFill>
              </a:rPr>
              <a:t>RTU</a:t>
            </a:r>
          </a:p>
          <a:p>
            <a:pPr marL="684213" lvl="2" indent="-342900">
              <a:buFont typeface="Wingdings" panose="05000000000000000000" pitchFamily="2" charset="2"/>
              <a:buChar char="q"/>
            </a:pPr>
            <a:r>
              <a:rPr lang="en-CA" dirty="0"/>
              <a:t>Remote Terminal Unit</a:t>
            </a:r>
          </a:p>
          <a:p>
            <a:pPr lvl="2" indent="-342900">
              <a:buFont typeface="Arial" panose="020B0604020202020204" pitchFamily="34" charset="0"/>
              <a:buChar char="•"/>
            </a:pPr>
            <a:r>
              <a:rPr lang="en-CA" sz="2200" b="1" dirty="0">
                <a:solidFill>
                  <a:schemeClr val="accent1"/>
                </a:solidFill>
              </a:rPr>
              <a:t>Valves</a:t>
            </a:r>
          </a:p>
          <a:p>
            <a:pPr lvl="2" indent="-342900">
              <a:buFont typeface="Arial" panose="020B0604020202020204" pitchFamily="34" charset="0"/>
              <a:buChar char="•"/>
            </a:pPr>
            <a:r>
              <a:rPr lang="en-CA" sz="2200" b="1" dirty="0">
                <a:solidFill>
                  <a:schemeClr val="accent1"/>
                </a:solidFill>
              </a:rPr>
              <a:t>Sensors</a:t>
            </a:r>
          </a:p>
          <a:p>
            <a:pPr lvl="2" indent="-342900">
              <a:buFont typeface="Arial" panose="020B0604020202020204" pitchFamily="34" charset="0"/>
              <a:buChar char="•"/>
            </a:pPr>
            <a:r>
              <a:rPr lang="en-CA" sz="2200" b="1" dirty="0">
                <a:solidFill>
                  <a:schemeClr val="accent1"/>
                </a:solidFill>
              </a:rPr>
              <a:t>Pumps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58CF2F-62DF-44E7-83D6-27C80961C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31CD-109D-4799-81C2-761F8C28FE26}" type="slidenum">
              <a:rPr lang="en-CA" smtClean="0"/>
              <a:t>10</a:t>
            </a:fld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1CDBBC-EAFE-47C2-8CB0-AE54468AA2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Automation Layers</a:t>
            </a:r>
          </a:p>
          <a:p>
            <a:r>
              <a:rPr lang="en-US" dirty="0"/>
              <a:t>I/O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2A8772-E285-4099-9E8E-5E8987AD6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5161" y="843985"/>
            <a:ext cx="5040560" cy="28353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C9D728-5444-4B10-A0BE-DE1A149EC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721" y="2962672"/>
            <a:ext cx="2000250" cy="3619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9EE785-704D-4382-8BD1-CFDB4BF3275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65084" y="3250704"/>
            <a:ext cx="6147719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28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1453A6-7A71-4306-94EE-36615CD9A3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 indent="-342900">
              <a:buFont typeface="Arial" panose="020B0604020202020204" pitchFamily="34" charset="0"/>
              <a:buChar char="•"/>
            </a:pPr>
            <a:r>
              <a:rPr lang="en-CA" sz="2200" b="1" dirty="0">
                <a:solidFill>
                  <a:schemeClr val="accent1"/>
                </a:solidFill>
              </a:rPr>
              <a:t>SCADA</a:t>
            </a:r>
          </a:p>
          <a:p>
            <a:pPr marL="684213" lvl="2" indent="-342900">
              <a:buFont typeface="Wingdings" panose="05000000000000000000" pitchFamily="2" charset="2"/>
              <a:buChar char="q"/>
            </a:pPr>
            <a:r>
              <a:rPr lang="en-CA" dirty="0"/>
              <a:t>Supervisory Control And Data Acquisition</a:t>
            </a:r>
          </a:p>
          <a:p>
            <a:pPr lvl="2" indent="-342900">
              <a:buFont typeface="Arial" panose="020B0604020202020204" pitchFamily="34" charset="0"/>
              <a:buChar char="•"/>
            </a:pPr>
            <a:r>
              <a:rPr lang="en-CA" sz="2200" b="1" dirty="0">
                <a:solidFill>
                  <a:schemeClr val="accent1"/>
                </a:solidFill>
              </a:rPr>
              <a:t>DCS</a:t>
            </a:r>
          </a:p>
          <a:p>
            <a:pPr marL="684213" lvl="2" indent="-342900">
              <a:buFont typeface="Wingdings" panose="05000000000000000000" pitchFamily="2" charset="2"/>
              <a:buChar char="q"/>
            </a:pPr>
            <a:r>
              <a:rPr lang="en-CA" dirty="0"/>
              <a:t>Distributed Control System</a:t>
            </a:r>
          </a:p>
          <a:p>
            <a:pPr lvl="2" indent="-342900">
              <a:buFont typeface="Arial" panose="020B0604020202020204" pitchFamily="34" charset="0"/>
              <a:buChar char="•"/>
            </a:pPr>
            <a:r>
              <a:rPr lang="en-CA" sz="2200" b="1" dirty="0">
                <a:solidFill>
                  <a:schemeClr val="accent1"/>
                </a:solidFill>
              </a:rPr>
              <a:t>HMI</a:t>
            </a:r>
          </a:p>
          <a:p>
            <a:pPr marL="684213" lvl="2" indent="-342900">
              <a:buFont typeface="Wingdings" panose="05000000000000000000" pitchFamily="2" charset="2"/>
              <a:buChar char="q"/>
            </a:pPr>
            <a:r>
              <a:rPr lang="en-CA" dirty="0"/>
              <a:t>Human Machine Interface</a:t>
            </a:r>
          </a:p>
          <a:p>
            <a:pPr lvl="2" indent="-342900">
              <a:buFont typeface="Arial" panose="020B0604020202020204" pitchFamily="34" charset="0"/>
              <a:buChar char="•"/>
            </a:pPr>
            <a:r>
              <a:rPr lang="en-CA" sz="2200" b="1" dirty="0">
                <a:solidFill>
                  <a:schemeClr val="accent1"/>
                </a:solidFill>
              </a:rPr>
              <a:t>Historian</a:t>
            </a:r>
          </a:p>
          <a:p>
            <a:pPr marL="684213" lvl="2" indent="-342900">
              <a:buFont typeface="Wingdings" panose="05000000000000000000" pitchFamily="2" charset="2"/>
              <a:buChar char="q"/>
            </a:pPr>
            <a:r>
              <a:rPr lang="en-CA" dirty="0"/>
              <a:t>Data Collection</a:t>
            </a:r>
          </a:p>
          <a:p>
            <a:pPr marL="684213" lvl="2" indent="-342900">
              <a:buFont typeface="Wingdings" panose="05000000000000000000" pitchFamily="2" charset="2"/>
              <a:buChar char="q"/>
            </a:pPr>
            <a:r>
              <a:rPr lang="en-CA" dirty="0"/>
              <a:t>Reporting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58CF2F-62DF-44E7-83D6-27C80961C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31CD-109D-4799-81C2-761F8C28FE26}" type="slidenum">
              <a:rPr lang="en-CA" smtClean="0"/>
              <a:t>11</a:t>
            </a:fld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1CDBBC-EAFE-47C2-8CB0-AE54468AA2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Automation Layers</a:t>
            </a:r>
          </a:p>
          <a:p>
            <a:r>
              <a:rPr lang="en-US" dirty="0"/>
              <a:t>Monitoring and Supervising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E857CC-E8B8-4420-972B-4731E02B0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280" y="1882552"/>
            <a:ext cx="5445583" cy="389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25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1453A6-7A71-4306-94EE-36615CD9A3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CA" sz="2200" b="1" dirty="0">
                <a:solidFill>
                  <a:schemeClr val="accent1"/>
                </a:solidFill>
              </a:rPr>
              <a:t>MES</a:t>
            </a:r>
          </a:p>
          <a:p>
            <a:pPr marL="684213" lvl="2" indent="-342900">
              <a:buFont typeface="Wingdings" panose="05000000000000000000" pitchFamily="2" charset="2"/>
              <a:buChar char="q"/>
            </a:pPr>
            <a:r>
              <a:rPr lang="en-CA" dirty="0"/>
              <a:t>Manufacturing Execution Systems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CA" sz="2200" b="1" dirty="0">
                <a:solidFill>
                  <a:schemeClr val="accent1"/>
                </a:solidFill>
              </a:rPr>
              <a:t>Electronic Batch Records (EBR)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CA" sz="2200" b="1" dirty="0">
                <a:solidFill>
                  <a:schemeClr val="accent1"/>
                </a:solidFill>
              </a:rPr>
              <a:t>Support System Interfacing</a:t>
            </a:r>
          </a:p>
          <a:p>
            <a:pPr marL="684213" lvl="2" indent="-342900">
              <a:buFont typeface="Wingdings" panose="05000000000000000000" pitchFamily="2" charset="2"/>
              <a:buChar char="q"/>
            </a:pPr>
            <a:r>
              <a:rPr lang="en-CA" dirty="0"/>
              <a:t>Learning Management Systems (LMS) </a:t>
            </a:r>
          </a:p>
          <a:p>
            <a:pPr marL="684213" lvl="2" indent="-342900">
              <a:buFont typeface="Wingdings" panose="05000000000000000000" pitchFamily="2" charset="2"/>
              <a:buChar char="q"/>
            </a:pPr>
            <a:r>
              <a:rPr lang="en-CA" dirty="0"/>
              <a:t>Equipment Asset Management (EAMS)</a:t>
            </a:r>
          </a:p>
          <a:p>
            <a:pPr marL="684213" lvl="2" indent="-342900">
              <a:buFont typeface="Wingdings" panose="05000000000000000000" pitchFamily="2" charset="2"/>
              <a:buChar char="q"/>
            </a:pPr>
            <a:r>
              <a:rPr lang="en-CA" dirty="0"/>
              <a:t>Document Management Systems </a:t>
            </a:r>
          </a:p>
          <a:p>
            <a:pPr marL="684213" lvl="2" indent="-342900">
              <a:buFont typeface="Wingdings" panose="05000000000000000000" pitchFamily="2" charset="2"/>
              <a:buChar char="q"/>
            </a:pPr>
            <a:r>
              <a:rPr lang="en-CA" dirty="0"/>
              <a:t>Laboratory Information Management (LIMS)</a:t>
            </a:r>
          </a:p>
          <a:p>
            <a:pPr lvl="2"/>
            <a:endParaRPr lang="en-CA" dirty="0"/>
          </a:p>
          <a:p>
            <a:pPr lvl="2"/>
            <a:endParaRPr lang="en-CA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58CF2F-62DF-44E7-83D6-27C80961C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31CD-109D-4799-81C2-761F8C28FE26}" type="slidenum">
              <a:rPr lang="en-CA" smtClean="0"/>
              <a:t>12</a:t>
            </a:fld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1CDBBC-EAFE-47C2-8CB0-AE54468AA2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Automation Layers</a:t>
            </a:r>
          </a:p>
          <a:p>
            <a:r>
              <a:rPr lang="en-US" dirty="0"/>
              <a:t>Enterprise Systems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DA33A2-DE87-41E5-8393-A4223E40EB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34"/>
          <a:stretch/>
        </p:blipFill>
        <p:spPr>
          <a:xfrm>
            <a:off x="7281709" y="1612061"/>
            <a:ext cx="6264151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904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125424-AA8E-4BB7-B8B1-E5006367F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376" y="2057399"/>
            <a:ext cx="7430888" cy="525621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Per facility layout and flow of the process, Breyers has the raw material holding tanks separated a long distance from the ice cream mixing tanks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They decide to implement a DCS to be able to automate the interaction between the two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&lt;CONTINUE WITH </a:t>
            </a:r>
            <a:r>
              <a:rPr lang="en-US" dirty="0"/>
              <a:t>DESCRIBING FULL EXAMPLE of how to automate the ice cream making process – Control sequencing&gt;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Add Picture of P&amp;ID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7CA715-EE2B-482F-AFCC-AFA7656E8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31CD-109D-4799-81C2-761F8C28FE26}" type="slidenum">
              <a:rPr lang="en-CA" smtClean="0"/>
              <a:t>13</a:t>
            </a:fld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BEFF4B-A5A1-44EE-8566-51AFAB2E2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Example Continued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7D85A52-BDDF-4F50-B557-FF977E3CF9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577BB0-8FBD-4E49-8468-E0A527EB2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99" y="155760"/>
            <a:ext cx="14371809" cy="698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38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9362471-4057-4836-A940-0061695D41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78523" y="1522512"/>
            <a:ext cx="9733729" cy="5791101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B8C1C5-374F-44D6-89FB-8C5851EFB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01011" y="7479014"/>
            <a:ext cx="486997" cy="43815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677431CD-109D-4799-81C2-761F8C28FE26}" type="slidenum">
              <a:rPr lang="en-CA" smtClean="0"/>
              <a:pPr>
                <a:spcAft>
                  <a:spcPts val="600"/>
                </a:spcAft>
              </a:pPr>
              <a:t>14</a:t>
            </a:fld>
            <a:endParaRPr lang="en-CA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F1F23EA-3F58-4C8C-9BF2-0A2AA4F5CC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458788"/>
            <a:ext cx="13261975" cy="847700"/>
          </a:xfrm>
        </p:spPr>
        <p:txBody>
          <a:bodyPr/>
          <a:lstStyle/>
          <a:p>
            <a:r>
              <a:rPr lang="en-US" dirty="0"/>
              <a:t>Project Testing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4259A5-CCC4-4283-AD0C-A300D3CCADE8}"/>
              </a:ext>
            </a:extLst>
          </p:cNvPr>
          <p:cNvSpPr/>
          <p:nvPr/>
        </p:nvSpPr>
        <p:spPr>
          <a:xfrm rot="2356793">
            <a:off x="8364342" y="763993"/>
            <a:ext cx="3929397" cy="65363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308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125424-AA8E-4BB7-B8B1-E5006367F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025" y="1605775"/>
            <a:ext cx="7430888" cy="525621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Once the implementation of the automation software is complete – testing ensues </a:t>
            </a:r>
          </a:p>
          <a:p>
            <a:pPr marL="684213" lvl="2" indent="-342900">
              <a:buFont typeface="Wingdings" panose="05000000000000000000" pitchFamily="2" charset="2"/>
              <a:buChar char="q"/>
            </a:pPr>
            <a:r>
              <a:rPr lang="en-US" b="1" dirty="0"/>
              <a:t>Internal Development Testing (DT)</a:t>
            </a:r>
          </a:p>
          <a:p>
            <a:pPr marL="684213" lvl="2" indent="-342900">
              <a:buFont typeface="Wingdings" panose="05000000000000000000" pitchFamily="2" charset="2"/>
              <a:buChar char="q"/>
            </a:pPr>
            <a:r>
              <a:rPr lang="en-US" b="1" dirty="0"/>
              <a:t>Software Factory Acceptance Test (SFAT)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accent1"/>
                </a:solidFill>
              </a:rPr>
              <a:t>Once the automation software is tested and hardware installation is complete on site – testing continues</a:t>
            </a:r>
          </a:p>
          <a:p>
            <a:pPr marL="684213" lvl="2" indent="-342900">
              <a:buFont typeface="Wingdings" panose="05000000000000000000" pitchFamily="2" charset="2"/>
              <a:buChar char="q"/>
            </a:pPr>
            <a:r>
              <a:rPr lang="en-US" b="1" dirty="0"/>
              <a:t>Site Acceptance Test (SAT)</a:t>
            </a:r>
          </a:p>
          <a:p>
            <a:pPr marL="684213" lvl="2" indent="-342900">
              <a:buFont typeface="Wingdings" panose="05000000000000000000" pitchFamily="2" charset="2"/>
              <a:buChar char="q"/>
            </a:pPr>
            <a:r>
              <a:rPr lang="en-US" b="1" dirty="0"/>
              <a:t>Commissioning (IOV)</a:t>
            </a:r>
          </a:p>
          <a:p>
            <a:pPr marL="684213" lvl="2" indent="-342900">
              <a:buFont typeface="Wingdings" panose="05000000000000000000" pitchFamily="2" charset="2"/>
              <a:buChar char="q"/>
            </a:pPr>
            <a:r>
              <a:rPr lang="en-US" b="1" dirty="0"/>
              <a:t>Qualification (IOQ)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7CA715-EE2B-482F-AFCC-AFA7656E8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31CD-109D-4799-81C2-761F8C28FE26}" type="slidenum">
              <a:rPr lang="en-CA" smtClean="0"/>
              <a:t>15</a:t>
            </a:fld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BEFF4B-A5A1-44EE-8566-51AFAB2E2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Testing Phase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05DBA9-5854-4F73-BD30-D88797E01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312" y="946448"/>
            <a:ext cx="5536753" cy="553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07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125424-AA8E-4BB7-B8B1-E5006367F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376" y="2057399"/>
            <a:ext cx="7430888" cy="525621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Debugging the software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Integrator led effort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Line by Line code review – not as focused on process functionality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Checklist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Offline simulation environment</a:t>
            </a:r>
            <a:endParaRPr lang="en-US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7CA715-EE2B-482F-AFCC-AFA7656E8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31CD-109D-4799-81C2-761F8C28FE26}" type="slidenum">
              <a:rPr lang="en-CA" smtClean="0"/>
              <a:t>16</a:t>
            </a:fld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BEFF4B-A5A1-44EE-8566-51AFAB2E2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Development Testing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ADEDEF-FE81-472F-94AF-FD0599606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184" y="1600229"/>
            <a:ext cx="6592853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77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125424-AA8E-4BB7-B8B1-E5006367F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376" y="2057399"/>
            <a:ext cx="7430888" cy="525621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Likely 3</a:t>
            </a:r>
            <a:r>
              <a:rPr lang="en-US" baseline="30000" dirty="0"/>
              <a:t>rd</a:t>
            </a:r>
            <a:r>
              <a:rPr lang="en-US" dirty="0"/>
              <a:t> party supported effort (if being leveraged towards qualification)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Predetermined acceptance criteria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Offline simulation environment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Test Cases</a:t>
            </a:r>
          </a:p>
          <a:p>
            <a:pPr marL="684213" lvl="2" indent="-342900">
              <a:buFont typeface="Wingdings" panose="05000000000000000000" pitchFamily="2" charset="2"/>
              <a:buChar char="q"/>
            </a:pPr>
            <a:r>
              <a:rPr lang="en-US" dirty="0"/>
              <a:t>Graphics</a:t>
            </a:r>
          </a:p>
          <a:p>
            <a:pPr marL="684213" lvl="2" indent="-342900">
              <a:buFont typeface="Wingdings" panose="05000000000000000000" pitchFamily="2" charset="2"/>
              <a:buChar char="q"/>
            </a:pPr>
            <a:r>
              <a:rPr lang="en-US" dirty="0"/>
              <a:t>Sequence of Operations</a:t>
            </a:r>
          </a:p>
          <a:p>
            <a:pPr marL="684213" lvl="2" indent="-342900">
              <a:buFont typeface="Wingdings" panose="05000000000000000000" pitchFamily="2" charset="2"/>
              <a:buChar char="q"/>
            </a:pPr>
            <a:r>
              <a:rPr lang="en-US" dirty="0"/>
              <a:t>Alarms</a:t>
            </a:r>
          </a:p>
          <a:p>
            <a:pPr marL="684213" lvl="2" indent="-342900">
              <a:buFont typeface="Wingdings" panose="05000000000000000000" pitchFamily="2" charset="2"/>
              <a:buChar char="q"/>
            </a:pPr>
            <a:r>
              <a:rPr lang="en-US" dirty="0"/>
              <a:t>Interlocks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7CA715-EE2B-482F-AFCC-AFA7656E8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31CD-109D-4799-81C2-761F8C28FE26}" type="slidenum">
              <a:rPr lang="en-CA" smtClean="0"/>
              <a:t>17</a:t>
            </a:fld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BEFF4B-A5A1-44EE-8566-51AFAB2E2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Software Factory Acceptance Test (SFAT)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EE51A8-4556-4A17-8B89-33A1794BF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248" y="2565319"/>
            <a:ext cx="58293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45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125424-AA8E-4BB7-B8B1-E5006367F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440" y="1625225"/>
            <a:ext cx="7430888" cy="525621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All necessary hardware and network infrastructure installed on manufacturing site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Startup Activities</a:t>
            </a:r>
          </a:p>
          <a:p>
            <a:pPr marL="684213" lvl="2" indent="-342900">
              <a:buFont typeface="Wingdings" panose="05000000000000000000" pitchFamily="2" charset="2"/>
              <a:buChar char="q"/>
            </a:pPr>
            <a:r>
              <a:rPr lang="en-US" dirty="0"/>
              <a:t>Code downloaded on site </a:t>
            </a:r>
          </a:p>
          <a:p>
            <a:pPr marL="684213" lvl="2" indent="-342900">
              <a:buFont typeface="Wingdings" panose="05000000000000000000" pitchFamily="2" charset="2"/>
              <a:buChar char="q"/>
            </a:pPr>
            <a:r>
              <a:rPr lang="en-US" dirty="0"/>
              <a:t>Site network communication checks</a:t>
            </a:r>
          </a:p>
          <a:p>
            <a:pPr marL="684213" lvl="2" indent="-342900">
              <a:buFont typeface="Wingdings" panose="05000000000000000000" pitchFamily="2" charset="2"/>
              <a:buChar char="q"/>
            </a:pPr>
            <a:r>
              <a:rPr lang="en-US" dirty="0"/>
              <a:t>Loop Checks, Loop Calibrations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Site Acceptance Testing </a:t>
            </a:r>
          </a:p>
          <a:p>
            <a:pPr marL="684213" lvl="2" indent="-342900">
              <a:buFont typeface="Wingdings" panose="05000000000000000000" pitchFamily="2" charset="2"/>
              <a:buChar char="q"/>
            </a:pPr>
            <a:r>
              <a:rPr lang="en-US" dirty="0"/>
              <a:t>Vendor Supported </a:t>
            </a:r>
          </a:p>
          <a:p>
            <a:pPr marL="684213" lvl="2" indent="-342900">
              <a:buFont typeface="Wingdings" panose="05000000000000000000" pitchFamily="2" charset="2"/>
              <a:buChar char="q"/>
            </a:pPr>
            <a:r>
              <a:rPr lang="en-US" dirty="0"/>
              <a:t>SFAT testing can be leveraged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7CA715-EE2B-482F-AFCC-AFA7656E8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31CD-109D-4799-81C2-761F8C28FE26}" type="slidenum">
              <a:rPr lang="en-CA" smtClean="0"/>
              <a:t>18</a:t>
            </a:fld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BEFF4B-A5A1-44EE-8566-51AFAB2E2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Site Acceptance Testing (SAT)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E18C58-3A50-4DF6-8BBD-F43DBEB363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748"/>
          <a:stretch/>
        </p:blipFill>
        <p:spPr>
          <a:xfrm>
            <a:off x="7315200" y="2242592"/>
            <a:ext cx="5980859" cy="392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64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125424-AA8E-4BB7-B8B1-E5006367F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376" y="2057399"/>
            <a:ext cx="7430888" cy="525621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Client Quality Plan</a:t>
            </a:r>
          </a:p>
          <a:p>
            <a:pPr marL="684213" lvl="2" indent="-342900">
              <a:buFont typeface="Wingdings" panose="05000000000000000000" pitchFamily="2" charset="2"/>
              <a:buChar char="q"/>
            </a:pPr>
            <a:r>
              <a:rPr lang="en-US" dirty="0"/>
              <a:t>Documents created/executed per client procedures</a:t>
            </a:r>
          </a:p>
          <a:p>
            <a:pPr marL="684213" lvl="2" indent="-342900">
              <a:buFont typeface="Wingdings" panose="05000000000000000000" pitchFamily="2" charset="2"/>
              <a:buChar char="q"/>
            </a:pPr>
            <a:r>
              <a:rPr lang="en-US" dirty="0"/>
              <a:t>Involved personnel trained under client’s procedures</a:t>
            </a:r>
          </a:p>
          <a:p>
            <a:pPr marL="684213" lvl="2" indent="-342900">
              <a:buFont typeface="Wingdings" panose="05000000000000000000" pitchFamily="2" charset="2"/>
              <a:buChar char="q"/>
            </a:pPr>
            <a:r>
              <a:rPr lang="en-US" dirty="0"/>
              <a:t>Issues handled per client procedures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Can leverage SFAT and SAT testing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Testing to ensure that all design requirements have been 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/>
          </a:p>
          <a:p>
            <a:endParaRPr lang="en-US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7CA715-EE2B-482F-AFCC-AFA7656E8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31CD-109D-4799-81C2-761F8C28FE26}" type="slidenum">
              <a:rPr lang="en-CA" smtClean="0"/>
              <a:t>19</a:t>
            </a:fld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BEFF4B-A5A1-44EE-8566-51AFAB2E2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Commissioning (IOV)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DDD5E8-0E9B-48FF-BF85-D2D7DA3D2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9336" y="1559690"/>
            <a:ext cx="2688704" cy="400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68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253639"/>
            <a:ext cx="6400799" cy="2293210"/>
          </a:xfrm>
        </p:spPr>
        <p:txBody>
          <a:bodyPr/>
          <a:lstStyle/>
          <a:p>
            <a:r>
              <a:rPr lang="fr-CA" dirty="0" err="1"/>
              <a:t>What</a:t>
            </a:r>
            <a:r>
              <a:rPr lang="fr-CA" dirty="0"/>
              <a:t> </a:t>
            </a:r>
            <a:r>
              <a:rPr lang="fr-CA" dirty="0" err="1"/>
              <a:t>is</a:t>
            </a:r>
            <a:r>
              <a:rPr lang="fr-CA" dirty="0"/>
              <a:t> Process Automation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9C0BFE-D368-4A65-B2E5-4D5D321E0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9136" y="154360"/>
            <a:ext cx="3528392" cy="3528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74F2BE-E305-4A23-8403-54D592E37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472" y="4118056"/>
            <a:ext cx="3682751" cy="368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56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125424-AA8E-4BB7-B8B1-E5006367F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376" y="2057399"/>
            <a:ext cx="7430888" cy="525621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Risk Based approach allows for limited redundancy of testing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Focused primarily on critical aspects</a:t>
            </a:r>
          </a:p>
          <a:p>
            <a:pPr marL="684213" lvl="2" indent="-342900">
              <a:buFont typeface="Wingdings" panose="05000000000000000000" pitchFamily="2" charset="2"/>
              <a:buChar char="q"/>
            </a:pPr>
            <a:r>
              <a:rPr lang="en-US" dirty="0"/>
              <a:t>Risk assessments help define these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Can leverage SFAT, SAT, IOV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Testing to ensure inten</a:t>
            </a:r>
            <a:r>
              <a:rPr lang="en-US" dirty="0"/>
              <a:t>ded use is met</a:t>
            </a:r>
            <a:endParaRPr lang="en-US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7CA715-EE2B-482F-AFCC-AFA7656E8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31CD-109D-4799-81C2-761F8C28FE26}" type="slidenum">
              <a:rPr lang="en-CA" smtClean="0"/>
              <a:t>20</a:t>
            </a:fld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BEFF4B-A5A1-44EE-8566-51AFAB2E2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Qualification (IOQ)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A07BD5-C622-4F66-83D1-21DB351B9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1384" y="1954560"/>
            <a:ext cx="39624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07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125424-AA8E-4BB7-B8B1-E5006367F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376" y="2057399"/>
            <a:ext cx="7430888" cy="525621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Managing issues throughout the test execution effort(s)</a:t>
            </a: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Engineering Change Management</a:t>
            </a:r>
          </a:p>
          <a:p>
            <a:pPr marL="684213" lvl="2" indent="-342900">
              <a:buFont typeface="Wingdings" panose="05000000000000000000" pitchFamily="2" charset="2"/>
              <a:buChar char="q"/>
            </a:pPr>
            <a:r>
              <a:rPr lang="en-US" dirty="0"/>
              <a:t>Managing changes/issues outside of test execution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Configuration Management</a:t>
            </a:r>
          </a:p>
          <a:p>
            <a:pPr marL="684213" lvl="2" indent="-342900">
              <a:buFont typeface="Wingdings" panose="05000000000000000000" pitchFamily="2" charset="2"/>
              <a:buChar char="q"/>
            </a:pPr>
            <a:r>
              <a:rPr lang="en-US" dirty="0"/>
              <a:t>Managing software changes throughout the implementation</a:t>
            </a:r>
          </a:p>
          <a:p>
            <a:pPr marL="684213" lvl="2" indent="-342900">
              <a:buFont typeface="Wingdings" panose="05000000000000000000" pitchFamily="2" charset="2"/>
              <a:buChar char="q"/>
            </a:pPr>
            <a:r>
              <a:rPr lang="en-US" dirty="0"/>
              <a:t>Import/Export procedures, Download procedures, etc.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7CA715-EE2B-482F-AFCC-AFA7656E8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31CD-109D-4799-81C2-761F8C28FE26}" type="slidenum">
              <a:rPr lang="en-CA" smtClean="0"/>
              <a:t>21</a:t>
            </a:fld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BEFF4B-A5A1-44EE-8566-51AFAB2E2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Change &amp; Deviation Management</a:t>
            </a:r>
          </a:p>
        </p:txBody>
      </p:sp>
      <p:pic>
        <p:nvPicPr>
          <p:cNvPr id="2050" name="Picture 2" descr="Image result for trend clip art">
            <a:extLst>
              <a:ext uri="{FF2B5EF4-FFF2-40B4-BE49-F238E27FC236}">
                <a16:creationId xmlns:a16="http://schemas.microsoft.com/office/drawing/2014/main" id="{AA8C8E42-F57E-409D-9DE9-46024A047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304" y="1450504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6123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125424-AA8E-4BB7-B8B1-E5006367F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376" y="2057399"/>
            <a:ext cx="7430888" cy="525621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Traceability to ensure all requirements were tested</a:t>
            </a:r>
          </a:p>
          <a:p>
            <a:pPr marL="684213" lvl="2" indent="-342900">
              <a:buFont typeface="Wingdings" panose="05000000000000000000" pitchFamily="2" charset="2"/>
              <a:buChar char="q"/>
            </a:pPr>
            <a:r>
              <a:rPr lang="en-US" dirty="0"/>
              <a:t>Trace URS to FRS to DDS to SFAT/SAT/IOV/IOQ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Summarize all acceptance criteria were met</a:t>
            </a:r>
          </a:p>
          <a:p>
            <a:pPr marL="684213" lvl="2" indent="-342900">
              <a:buFont typeface="Wingdings" panose="05000000000000000000" pitchFamily="2" charset="2"/>
              <a:buChar char="q"/>
            </a:pPr>
            <a:r>
              <a:rPr lang="en-US" dirty="0"/>
              <a:t>Summarize any critical issues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7CA715-EE2B-482F-AFCC-AFA7656E8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31CD-109D-4799-81C2-761F8C28FE26}" type="slidenum">
              <a:rPr lang="en-CA" smtClean="0"/>
              <a:t>22</a:t>
            </a:fld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BEFF4B-A5A1-44EE-8566-51AFAB2E2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Trace Matrix and Summary Report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C8A32D-1E7C-4A81-9BC9-2C4483341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875" y="3034680"/>
            <a:ext cx="72771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945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125424-AA8E-4BB7-B8B1-E5006367F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376" y="2057399"/>
            <a:ext cx="6854825" cy="525621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Product is developed with potential to address a need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Process is designed (Facility, Equipment, and Utilities) to support the manufacturing of the product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Project planning is conducted to establish an overall strategy of how to go from design to validation</a:t>
            </a:r>
          </a:p>
          <a:p>
            <a:pPr marL="684213" lvl="2" indent="-342900">
              <a:buFont typeface="Wingdings" panose="05000000000000000000" pitchFamily="2" charset="2"/>
              <a:buChar char="q"/>
            </a:pPr>
            <a:r>
              <a:rPr lang="en-US" dirty="0"/>
              <a:t>Validation Plans (incl. CSV Val Plan)</a:t>
            </a:r>
          </a:p>
          <a:p>
            <a:pPr marL="684213" lvl="2" indent="-342900">
              <a:buFont typeface="Wingdings" panose="05000000000000000000" pitchFamily="2" charset="2"/>
              <a:buChar char="q"/>
            </a:pPr>
            <a:r>
              <a:rPr lang="en-US" dirty="0"/>
              <a:t>System Assessments (incl. Risk Assessments, Part 11 Assessments, Vendor Assessments)</a:t>
            </a:r>
          </a:p>
          <a:p>
            <a:pPr marL="684213" lvl="2" indent="-342900">
              <a:buFont typeface="Wingdings" panose="05000000000000000000" pitchFamily="2" charset="2"/>
              <a:buChar char="q"/>
            </a:pPr>
            <a:r>
              <a:rPr lang="en-US" dirty="0"/>
              <a:t>System Boundaries</a:t>
            </a:r>
          </a:p>
          <a:p>
            <a:pPr marL="346075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7CA715-EE2B-482F-AFCC-AFA7656E8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31CD-109D-4799-81C2-761F8C28FE26}" type="slidenum">
              <a:rPr lang="en-CA" smtClean="0"/>
              <a:t>3</a:t>
            </a:fld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BEFF4B-A5A1-44EE-8566-51AFAB2E2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Where does it all start…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B5645CC1-BEF4-4CE1-8C74-5E19059888D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0876" r="10876"/>
          <a:stretch>
            <a:fillRect/>
          </a:stretch>
        </p:blipFill>
        <p:spPr>
          <a:xfrm>
            <a:off x="8202262" y="1306489"/>
            <a:ext cx="6197950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19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125424-AA8E-4BB7-B8B1-E5006367F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37" y="1625227"/>
            <a:ext cx="7430888" cy="525621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User Requirements Specification (URS) Developed</a:t>
            </a:r>
          </a:p>
          <a:p>
            <a:pPr marL="684213" lvl="2" indent="-342900">
              <a:buFont typeface="Wingdings" panose="05000000000000000000" pitchFamily="2" charset="2"/>
              <a:buChar char="q"/>
            </a:pPr>
            <a:r>
              <a:rPr lang="en-US" dirty="0"/>
              <a:t>Complex and custom software could see further documents developed such as Functional Requirements Specification (FRS)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Automation Integrator interprets requirements and generates a proposed automation design  </a:t>
            </a:r>
          </a:p>
          <a:p>
            <a:pPr marL="684213" lvl="2" indent="-342900">
              <a:buFont typeface="Wingdings" panose="05000000000000000000" pitchFamily="2" charset="2"/>
              <a:buChar char="q"/>
            </a:pPr>
            <a:r>
              <a:rPr lang="en-US" dirty="0"/>
              <a:t>Detailed Design Specification (DDS)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Upon client approval of design, integrator develops the software code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Testing is needed to ensure the code meets all design requirements and intended use. </a:t>
            </a:r>
          </a:p>
          <a:p>
            <a:pPr marL="684213" lvl="2" indent="-342900">
              <a:buFont typeface="Wingdings" panose="05000000000000000000" pitchFamily="2" charset="2"/>
              <a:buChar char="q"/>
            </a:pPr>
            <a:r>
              <a:rPr lang="en-US" dirty="0"/>
              <a:t>FAT, SAT, Commissioning, Qualification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7CA715-EE2B-482F-AFCC-AFA7656E8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31CD-109D-4799-81C2-761F8C28FE26}" type="slidenum">
              <a:rPr lang="en-CA" smtClean="0"/>
              <a:t>4</a:t>
            </a:fld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BEFF4B-A5A1-44EE-8566-51AFAB2E2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Design, Implement, and Test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2AC4B43-03DE-44EC-AE1D-C23ECA68E0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-597" r="6967" b="8799"/>
          <a:stretch/>
        </p:blipFill>
        <p:spPr>
          <a:xfrm>
            <a:off x="8084484" y="2057401"/>
            <a:ext cx="6237010" cy="436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75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9362471-4057-4836-A940-0061695D41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78523" y="1522512"/>
            <a:ext cx="9733729" cy="5791101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B8C1C5-374F-44D6-89FB-8C5851EFB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01011" y="7479014"/>
            <a:ext cx="486997" cy="43815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677431CD-109D-4799-81C2-761F8C28FE26}" type="slidenum">
              <a:rPr lang="en-CA" smtClean="0"/>
              <a:pPr>
                <a:spcAft>
                  <a:spcPts val="600"/>
                </a:spcAft>
              </a:pPr>
              <a:t>5</a:t>
            </a:fld>
            <a:endParaRPr lang="en-CA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F1F23EA-3F58-4C8C-9BF2-0A2AA4F5CC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458788"/>
            <a:ext cx="13261975" cy="847700"/>
          </a:xfrm>
        </p:spPr>
        <p:txBody>
          <a:bodyPr/>
          <a:lstStyle/>
          <a:p>
            <a:r>
              <a:rPr lang="en-US" dirty="0"/>
              <a:t>Project Implementation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6F57E3-632C-451D-A6FB-72BAC7A37829}"/>
              </a:ext>
            </a:extLst>
          </p:cNvPr>
          <p:cNvSpPr/>
          <p:nvPr/>
        </p:nvSpPr>
        <p:spPr>
          <a:xfrm>
            <a:off x="3930824" y="6676627"/>
            <a:ext cx="5184576" cy="67853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628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125424-AA8E-4BB7-B8B1-E5006367F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376" y="2057399"/>
            <a:ext cx="7430888" cy="525621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Breyer’s Ice Cream is pursuing new type/flavor of ice cream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Breyer’s R&amp;D team develops the new product in the lab environment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They capture their product/process knowledge in a process description which is helpful for A&amp;E firm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Breyer’s does a lot of project planning including developing validation plans, etc.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Facility, Equipment, Utilities designed to meet known process needs for the new ice cream</a:t>
            </a:r>
          </a:p>
          <a:p>
            <a:pPr marL="684213" lvl="2" indent="-342900">
              <a:buFont typeface="Wingdings" panose="05000000000000000000" pitchFamily="2" charset="2"/>
              <a:buChar char="q"/>
            </a:pPr>
            <a:r>
              <a:rPr lang="en-US" dirty="0"/>
              <a:t>Establish a need for automation and then compiling associated requirements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7CA715-EE2B-482F-AFCC-AFA7656E8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31CD-109D-4799-81C2-761F8C28FE26}" type="slidenum">
              <a:rPr lang="en-CA" smtClean="0"/>
              <a:t>6</a:t>
            </a:fld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BEFF4B-A5A1-44EE-8566-51AFAB2E2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Let’s Make Some Ice Cream</a:t>
            </a:r>
          </a:p>
        </p:txBody>
      </p:sp>
      <p:pic>
        <p:nvPicPr>
          <p:cNvPr id="1026" name="Picture 2" descr="Image result for ice cream clip art">
            <a:extLst>
              <a:ext uri="{FF2B5EF4-FFF2-40B4-BE49-F238E27FC236}">
                <a16:creationId xmlns:a16="http://schemas.microsoft.com/office/drawing/2014/main" id="{6C009210-0B9E-40A1-A0A1-B56676288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400" y="1306488"/>
            <a:ext cx="3600400" cy="564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693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125424-AA8E-4BB7-B8B1-E5006367F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376" y="2057399"/>
            <a:ext cx="7430888" cy="525621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Per facility layout and flow of the process, Breyers has the raw material holding tanks separated a long distance from the ice cream mixing tanks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They decide to implement a DCS to be able to automate the interaction between the two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&lt;CONTINUE WITH </a:t>
            </a:r>
            <a:r>
              <a:rPr lang="en-US" dirty="0"/>
              <a:t>DESCRIBING FULL EXAMPLE of how to automate the ice cream making process – Control sequencing&gt;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Add Picture of P&amp;ID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7CA715-EE2B-482F-AFCC-AFA7656E8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31CD-109D-4799-81C2-761F8C28FE26}" type="slidenum">
              <a:rPr lang="en-CA" smtClean="0"/>
              <a:t>7</a:t>
            </a:fld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BEFF4B-A5A1-44EE-8566-51AFAB2E2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Example Continued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7D85A52-BDDF-4F50-B557-FF977E3CF9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577BB0-8FBD-4E49-8468-E0A527EB2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99" y="155760"/>
            <a:ext cx="14371809" cy="698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562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 indent="-342900">
              <a:buFont typeface="Arial" panose="020B0604020202020204" pitchFamily="34" charset="0"/>
              <a:buChar char="•"/>
            </a:pPr>
            <a:r>
              <a:rPr lang="en-CA" sz="2200" b="1" dirty="0">
                <a:solidFill>
                  <a:schemeClr val="accent1"/>
                </a:solidFill>
              </a:rPr>
              <a:t>Continuous</a:t>
            </a:r>
          </a:p>
          <a:p>
            <a:pPr lvl="2" indent="-342900">
              <a:buFont typeface="Arial" panose="020B0604020202020204" pitchFamily="34" charset="0"/>
              <a:buChar char="•"/>
            </a:pPr>
            <a:r>
              <a:rPr lang="en-CA" sz="2200" b="1" dirty="0">
                <a:solidFill>
                  <a:schemeClr val="accent1"/>
                </a:solidFill>
              </a:rPr>
              <a:t>Discrete</a:t>
            </a:r>
          </a:p>
          <a:p>
            <a:pPr lvl="2" indent="-342900">
              <a:buFont typeface="Arial" panose="020B0604020202020204" pitchFamily="34" charset="0"/>
              <a:buChar char="•"/>
            </a:pPr>
            <a:r>
              <a:rPr lang="en-CA" sz="2200" b="1" dirty="0">
                <a:solidFill>
                  <a:schemeClr val="accent1"/>
                </a:solidFill>
              </a:rPr>
              <a:t>Batch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A" dirty="0"/>
              <a:t>Automation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31CD-109D-4799-81C2-761F8C28FE26}" type="slidenum">
              <a:rPr lang="en-CA" smtClean="0"/>
              <a:t>8</a:t>
            </a:fld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13D1D8-EA03-4725-894A-2810B96E0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4373" y="255711"/>
            <a:ext cx="4395758" cy="31398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363C41-89B1-442F-BD38-29607175F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864" y="940342"/>
            <a:ext cx="4876801" cy="3252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0FF639-482D-4066-90A6-F0903388C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5040" y="4522265"/>
            <a:ext cx="6857999" cy="246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43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58CF2F-62DF-44E7-83D6-27C80961C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431CD-109D-4799-81C2-761F8C28FE26}" type="slidenum">
              <a:rPr lang="en-CA" smtClean="0"/>
              <a:t>9</a:t>
            </a:fld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1CDBBC-EAFE-47C2-8CB0-AE54468AA2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Automation Layers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5DCC57-8B54-476E-9207-5DBFA5C7A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752" y="1046163"/>
            <a:ext cx="7448550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66849"/>
      </p:ext>
    </p:extLst>
  </p:cSld>
  <p:clrMapOvr>
    <a:masterClrMapping/>
  </p:clrMapOvr>
</p:sld>
</file>

<file path=ppt/theme/theme1.xml><?xml version="1.0" encoding="utf-8"?>
<a:theme xmlns:a="http://schemas.openxmlformats.org/drawingml/2006/main" name="ISPE cover">
  <a:themeElements>
    <a:clrScheme name="ISPE">
      <a:dk1>
        <a:sysClr val="windowText" lastClr="000000"/>
      </a:dk1>
      <a:lt1>
        <a:sysClr val="window" lastClr="FFFFFF"/>
      </a:lt1>
      <a:dk2>
        <a:srgbClr val="59595B"/>
      </a:dk2>
      <a:lt2>
        <a:srgbClr val="D8D8D8"/>
      </a:lt2>
      <a:accent1>
        <a:srgbClr val="00549F"/>
      </a:accent1>
      <a:accent2>
        <a:srgbClr val="00B9E4"/>
      </a:accent2>
      <a:accent3>
        <a:srgbClr val="B6BF00"/>
      </a:accent3>
      <a:accent4>
        <a:srgbClr val="80379B"/>
      </a:accent4>
      <a:accent5>
        <a:srgbClr val="CD202C"/>
      </a:accent5>
      <a:accent6>
        <a:srgbClr val="F2AF00"/>
      </a:accent6>
      <a:hlink>
        <a:srgbClr val="464646"/>
      </a:hlink>
      <a:folHlink>
        <a:srgbClr val="464646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SPE section">
  <a:themeElements>
    <a:clrScheme name="ISPE">
      <a:dk1>
        <a:sysClr val="windowText" lastClr="000000"/>
      </a:dk1>
      <a:lt1>
        <a:sysClr val="window" lastClr="FFFFFF"/>
      </a:lt1>
      <a:dk2>
        <a:srgbClr val="59595B"/>
      </a:dk2>
      <a:lt2>
        <a:srgbClr val="D8D8D8"/>
      </a:lt2>
      <a:accent1>
        <a:srgbClr val="00549F"/>
      </a:accent1>
      <a:accent2>
        <a:srgbClr val="00B9E4"/>
      </a:accent2>
      <a:accent3>
        <a:srgbClr val="B6BF00"/>
      </a:accent3>
      <a:accent4>
        <a:srgbClr val="80379B"/>
      </a:accent4>
      <a:accent5>
        <a:srgbClr val="CD202C"/>
      </a:accent5>
      <a:accent6>
        <a:srgbClr val="F2AF00"/>
      </a:accent6>
      <a:hlink>
        <a:srgbClr val="464646"/>
      </a:hlink>
      <a:folHlink>
        <a:srgbClr val="464646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SPE content">
  <a:themeElements>
    <a:clrScheme name="ISPE">
      <a:dk1>
        <a:sysClr val="windowText" lastClr="000000"/>
      </a:dk1>
      <a:lt1>
        <a:sysClr val="window" lastClr="FFFFFF"/>
      </a:lt1>
      <a:dk2>
        <a:srgbClr val="59595B"/>
      </a:dk2>
      <a:lt2>
        <a:srgbClr val="D8D8D8"/>
      </a:lt2>
      <a:accent1>
        <a:srgbClr val="00549F"/>
      </a:accent1>
      <a:accent2>
        <a:srgbClr val="00B9E4"/>
      </a:accent2>
      <a:accent3>
        <a:srgbClr val="B6BF00"/>
      </a:accent3>
      <a:accent4>
        <a:srgbClr val="80379B"/>
      </a:accent4>
      <a:accent5>
        <a:srgbClr val="CD202C"/>
      </a:accent5>
      <a:accent6>
        <a:srgbClr val="F2AF00"/>
      </a:accent6>
      <a:hlink>
        <a:srgbClr val="464646"/>
      </a:hlink>
      <a:folHlink>
        <a:srgbClr val="464646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26B71B5CA77841AA7FC07F202C351A" ma:contentTypeVersion="13" ma:contentTypeDescription="Create a new document." ma:contentTypeScope="" ma:versionID="6714a0cfe0a7b26e6143fb7540766d2d">
  <xsd:schema xmlns:xsd="http://www.w3.org/2001/XMLSchema" xmlns:xs="http://www.w3.org/2001/XMLSchema" xmlns:p="http://schemas.microsoft.com/office/2006/metadata/properties" xmlns:ns3="8e224dec-d8f8-437c-a86b-8d09556fb9c7" xmlns:ns4="4418e419-d3e5-4c82-b5f1-0982cd075286" targetNamespace="http://schemas.microsoft.com/office/2006/metadata/properties" ma:root="true" ma:fieldsID="cc6f81aefe36e565b4be365d20678e3a" ns3:_="" ns4:_="">
    <xsd:import namespace="8e224dec-d8f8-437c-a86b-8d09556fb9c7"/>
    <xsd:import namespace="4418e419-d3e5-4c82-b5f1-0982cd07528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224dec-d8f8-437c-a86b-8d09556fb9c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18e419-d3e5-4c82-b5f1-0982cd0752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F400CAB-929A-4514-90E6-0073EF2CF1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e224dec-d8f8-437c-a86b-8d09556fb9c7"/>
    <ds:schemaRef ds:uri="4418e419-d3e5-4c82-b5f1-0982cd0752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017F0E-78CE-4786-BED9-157DB8942C8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2F69FD-7034-4B2A-AD41-C60996612276}">
  <ds:schemaRefs>
    <ds:schemaRef ds:uri="http://www.w3.org/XML/1998/namespace"/>
    <ds:schemaRef ds:uri="http://purl.org/dc/terms/"/>
    <ds:schemaRef ds:uri="http://purl.org/dc/elements/1.1/"/>
    <ds:schemaRef ds:uri="http://schemas.microsoft.com/office/infopath/2007/PartnerControls"/>
    <ds:schemaRef ds:uri="4418e419-d3e5-4c82-b5f1-0982cd075286"/>
    <ds:schemaRef ds:uri="http://schemas.openxmlformats.org/package/2006/metadata/core-properties"/>
    <ds:schemaRef ds:uri="http://schemas.microsoft.com/office/2006/documentManagement/types"/>
    <ds:schemaRef ds:uri="8e224dec-d8f8-437c-a86b-8d09556fb9c7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1120</TotalTime>
  <Words>826</Words>
  <Application>Microsoft Office PowerPoint</Application>
  <PresentationFormat>Custom</PresentationFormat>
  <Paragraphs>155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Wingdings</vt:lpstr>
      <vt:lpstr>ISPE cover</vt:lpstr>
      <vt:lpstr>ISPE section</vt:lpstr>
      <vt:lpstr>ISPE content</vt:lpstr>
      <vt:lpstr>An Overview of  Automation and Qualification</vt:lpstr>
      <vt:lpstr>What is Process Automation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Overview of  Automation and Validation</dc:title>
  <dc:creator>Nate Beekman</dc:creator>
  <cp:lastModifiedBy>Nate Beekman</cp:lastModifiedBy>
  <cp:revision>26</cp:revision>
  <dcterms:created xsi:type="dcterms:W3CDTF">2020-02-07T15:56:39Z</dcterms:created>
  <dcterms:modified xsi:type="dcterms:W3CDTF">2020-02-28T18:55:15Z</dcterms:modified>
</cp:coreProperties>
</file>