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</p:sldMasterIdLst>
  <p:notesMasterIdLst>
    <p:notesMasterId r:id="rId24"/>
  </p:notesMasterIdLst>
  <p:sldIdLst>
    <p:sldId id="256" r:id="rId4"/>
    <p:sldId id="257" r:id="rId5"/>
    <p:sldId id="26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3" r:id="rId18"/>
    <p:sldId id="274" r:id="rId19"/>
    <p:sldId id="275" r:id="rId20"/>
    <p:sldId id="272" r:id="rId21"/>
    <p:sldId id="276" r:id="rId22"/>
    <p:sldId id="277" r:id="rId23"/>
  </p:sldIdLst>
  <p:sldSz cx="10972800" cy="8229600" type="B4JIS"/>
  <p:notesSz cx="6858000" cy="9144000"/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1140" y="-96"/>
      </p:cViewPr>
      <p:guideLst>
        <p:guide orient="horz" pos="2592"/>
        <p:guide orient="horz" pos="289"/>
        <p:guide orient="horz" pos="1296"/>
        <p:guide orient="horz" pos="4607"/>
        <p:guide orient="horz" pos="4968"/>
        <p:guide orient="horz" pos="1792"/>
        <p:guide pos="3386"/>
        <p:guide pos="287"/>
        <p:guide pos="6631"/>
        <p:guide pos="1762"/>
        <p:guide pos="1905"/>
        <p:guide pos="3524"/>
        <p:guide pos="5005"/>
        <p:guide pos="5142"/>
        <p:guide pos="9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B2F3A-9C21-459A-B576-43347E44AEF1}" type="datetimeFigureOut">
              <a:rPr lang="en-CA" smtClean="0"/>
              <a:t>2016-02-10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8F055-25CE-41B9-8ECA-04F10EDA59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887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FA242150-F9A1-E94D-B0FB-C15828C4BF2F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685800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4988"/>
            <a:ext cx="7888287" cy="242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242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BFF0CA31-5126-A24D-9A9D-4BDA74148D7E}" type="slidenum">
              <a:rPr lang="en-US" sz="1200">
                <a:solidFill>
                  <a:srgbClr val="000000"/>
                </a:solidFill>
              </a:rPr>
              <a:pPr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8F055-25CE-41B9-8ECA-04F10EDA5948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002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8678D642-66A1-BD45-968C-85327E0F9B26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F0FA2ED3-8977-4747-A47F-EAC662684A04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685800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4988"/>
            <a:ext cx="7888287" cy="242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55625" y="4913313"/>
            <a:ext cx="5843588" cy="484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Achieving transparency of quality performance across industry; turning quality into a competitive advantage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15ADA072-08D9-9B49-8A24-8D066CFFD5DC}" type="slidenum">
              <a:rPr lang="en-US" sz="120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5613" y="3454684"/>
            <a:ext cx="4919661" cy="14924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5324048"/>
            <a:ext cx="4919662" cy="21031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accent2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Presenter’s name</a:t>
            </a:r>
          </a:p>
          <a:p>
            <a:r>
              <a:rPr lang="en-US" smtClean="0"/>
              <a:t>Conference place</a:t>
            </a:r>
          </a:p>
          <a:p>
            <a:r>
              <a:rPr lang="en-US" smtClean="0"/>
              <a:t>Date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49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5614" y="2253639"/>
            <a:ext cx="4919662" cy="17653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3800"/>
              </a:lnSpc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4114800"/>
            <a:ext cx="4919663" cy="2101850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/"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</a:t>
            </a:r>
            <a:br>
              <a:rPr lang="en-US" smtClean="0"/>
            </a:br>
            <a:r>
              <a:rPr lang="en-US" smtClean="0"/>
              <a:t>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029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5614" y="458788"/>
            <a:ext cx="10056812" cy="1135062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3600"/>
            </a:lvl1pPr>
            <a:lvl2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smtClean="0"/>
              <a:t>Click to edit Master title styles</a:t>
            </a:r>
          </a:p>
          <a:p>
            <a:pPr lvl="1"/>
            <a:r>
              <a:rPr lang="en-US" smtClean="0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028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057399"/>
            <a:ext cx="4919662" cy="52562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5614" y="458788"/>
            <a:ext cx="10056812" cy="1135062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3600"/>
            </a:lvl1pPr>
            <a:lvl2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smtClean="0"/>
              <a:t>Click to edit Master title styles</a:t>
            </a:r>
          </a:p>
          <a:p>
            <a:pPr lvl="1"/>
            <a:r>
              <a:rPr lang="en-US" smtClean="0"/>
              <a:t>Subtitle</a:t>
            </a:r>
            <a:endParaRPr lang="en-CA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594350" y="2057401"/>
            <a:ext cx="5378451" cy="5256213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287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057399"/>
            <a:ext cx="4919662" cy="52562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458788"/>
            <a:ext cx="10071100" cy="1135062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3600"/>
            </a:lvl1pPr>
            <a:lvl2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smtClean="0"/>
              <a:t>Click to edit Master title styles</a:t>
            </a:r>
          </a:p>
          <a:p>
            <a:pPr lvl="1"/>
            <a:r>
              <a:rPr lang="en-US" smtClean="0"/>
              <a:t>Subtitle</a:t>
            </a:r>
            <a:endParaRPr lang="en-CA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594350" y="2057401"/>
            <a:ext cx="2351088" cy="5256213"/>
          </a:xfrm>
        </p:spPr>
        <p:txBody>
          <a:bodyPr/>
          <a:lstStyle/>
          <a:p>
            <a:endParaRPr lang="en-C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162925" y="2057400"/>
            <a:ext cx="23495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162926" y="2578330"/>
            <a:ext cx="2349500" cy="4735283"/>
          </a:xfrm>
        </p:spPr>
        <p:txBody>
          <a:bodyPr/>
          <a:lstStyle>
            <a:lvl1pPr>
              <a:lnSpc>
                <a:spcPts val="2800"/>
              </a:lnSpc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738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438150"/>
            <a:ext cx="946404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7627621"/>
            <a:ext cx="2468880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51ADE-7577-E84A-917D-AD8232D4682B}" type="datetimeFigureOut">
              <a:rPr lang="en-US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7627621"/>
            <a:ext cx="3703320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08BFC-7B9C-CC4D-8BDC-146D9F48C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1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4" y="3466728"/>
            <a:ext cx="4919662" cy="15967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730424"/>
            <a:ext cx="2743200" cy="88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4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1463040" rtl="0" eaLnBrk="1" latinLnBrk="0" hangingPunct="1">
        <a:lnSpc>
          <a:spcPts val="4200"/>
        </a:lnSpc>
        <a:spcBef>
          <a:spcPct val="0"/>
        </a:spcBef>
        <a:buNone/>
        <a:defRPr sz="40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1463040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822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7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4" y="2057399"/>
            <a:ext cx="10056812" cy="52562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732" y="7474877"/>
            <a:ext cx="365248" cy="4381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677431CD-109D-4799-81C2-761F8C28FE2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9331605" y="7728361"/>
            <a:ext cx="810090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CA" sz="1200" b="1" smtClean="0">
                <a:solidFill>
                  <a:schemeClr val="bg1"/>
                </a:solidFill>
              </a:rPr>
              <a:t>ispe.org</a:t>
            </a:r>
            <a:endParaRPr lang="en-CA" sz="1200" b="1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0284715" y="7778496"/>
            <a:ext cx="0" cy="12801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40" y="7567350"/>
            <a:ext cx="1371666" cy="4411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26160" y="7732498"/>
            <a:ext cx="1080120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1200" b="1" smtClean="0">
                <a:solidFill>
                  <a:schemeClr val="bg1"/>
                </a:solidFill>
              </a:rPr>
              <a:t>Connecting</a:t>
            </a:r>
            <a:endParaRPr lang="en-CA" sz="1200" b="1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765" y="7732498"/>
            <a:ext cx="1351722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1200" b="1" smtClean="0">
                <a:solidFill>
                  <a:schemeClr val="bg1"/>
                </a:solidFill>
              </a:rPr>
              <a:t>Pharmaceutical</a:t>
            </a:r>
            <a:endParaRPr lang="en-CA" sz="1200" b="1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1686" y="7732498"/>
            <a:ext cx="1080120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1200" b="1" smtClean="0">
                <a:solidFill>
                  <a:schemeClr val="bg1"/>
                </a:solidFill>
              </a:rPr>
              <a:t>Knowledge</a:t>
            </a:r>
            <a:endParaRPr lang="en-CA" sz="1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4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3175" indent="0" algn="l" defTabSz="914400" rtl="0" eaLnBrk="1" latinLnBrk="0" hangingPunct="1">
        <a:lnSpc>
          <a:spcPts val="24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341313" indent="-341313" algn="l" defTabSz="914400" rtl="0" eaLnBrk="1" latinLnBrk="0" hangingPunct="1">
        <a:lnSpc>
          <a:spcPts val="2400"/>
        </a:lnSpc>
        <a:spcBef>
          <a:spcPts val="0"/>
        </a:spcBef>
        <a:spcAft>
          <a:spcPts val="1800"/>
        </a:spcAft>
        <a:buClr>
          <a:schemeClr val="accent2"/>
        </a:buClr>
        <a:buFont typeface="Arial" panose="020B0604020202020204" pitchFamily="34" charset="0"/>
        <a:buChar char="&gt;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684213" indent="-342900" algn="l" defTabSz="914400" rtl="0" eaLnBrk="1" latinLnBrk="0" hangingPunct="1">
        <a:lnSpc>
          <a:spcPts val="24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–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oleObject" Target="../embeddings/oleObject4.bin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19.xml"/><Relationship Id="rId1" Type="http://schemas.openxmlformats.org/officeDocument/2006/relationships/vmlDrawing" Target="../drawings/vmlDrawing4.v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22.emf"/><Relationship Id="rId2" Type="http://schemas.openxmlformats.org/officeDocument/2006/relationships/tags" Target="../tags/tag2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notesSlide" Target="../notesSlides/notesSlide1.xml"/><Relationship Id="rId3" Type="http://schemas.openxmlformats.org/officeDocument/2006/relationships/tags" Target="../tags/tag2.xml"/><Relationship Id="rId21" Type="http://schemas.openxmlformats.org/officeDocument/2006/relationships/image" Target="../media/image7.png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image" Target="../media/image10.png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image" Target="../media/image9.png"/><Relationship Id="rId10" Type="http://schemas.openxmlformats.org/officeDocument/2006/relationships/tags" Target="../tags/tag9.xml"/><Relationship Id="rId19" Type="http://schemas.openxmlformats.org/officeDocument/2006/relationships/oleObject" Target="../embeddings/oleObject1.bin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4.emf"/><Relationship Id="rId2" Type="http://schemas.openxmlformats.org/officeDocument/2006/relationships/tags" Target="../tags/tag1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432049" y="1729825"/>
            <a:ext cx="10814991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2016 ISPE-</a:t>
            </a:r>
            <a:r>
              <a:rPr lang="en-US" sz="3200" dirty="0" err="1"/>
              <a:t>CaSA</a:t>
            </a:r>
            <a:r>
              <a:rPr lang="en-US" sz="3200" dirty="0"/>
              <a:t> Technology </a:t>
            </a:r>
            <a:r>
              <a:rPr lang="en-US" sz="3200" dirty="0" smtClean="0"/>
              <a:t>Conference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5847" y="3322712"/>
            <a:ext cx="5684115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 dirty="0">
                <a:latin typeface="Arial" charset="0"/>
              </a:rPr>
              <a:t>     Quality Metrics -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 dirty="0">
                <a:latin typeface="Arial" charset="0"/>
              </a:rPr>
              <a:t>     ISPE Team </a:t>
            </a:r>
            <a:r>
              <a:rPr lang="en-US" altLang="zh-CN" sz="4000" b="1" dirty="0" smtClean="0">
                <a:latin typeface="Arial" charset="0"/>
              </a:rPr>
              <a:t>Update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              31-March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2016, Raleigh Durham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zh-CN" sz="4000" b="1" dirty="0">
              <a:latin typeface="Arial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5439717" y="6694313"/>
            <a:ext cx="53752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en-GB" altLang="zh-CN" sz="24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GB" altLang="zh-CN" sz="2400" b="1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   Michael </a:t>
            </a:r>
            <a:r>
              <a:rPr lang="en-GB" altLang="zh-CN" sz="24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Arnold, R.Ph</a:t>
            </a:r>
            <a:endParaRPr lang="en-US" altLang="zh-CN" sz="2400" b="1" i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zh-CN" altLang="en-GB" sz="2400" b="1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    </a:t>
            </a:r>
            <a:r>
              <a:rPr lang="en-US" altLang="zh-CN" sz="2400" b="1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Vice Chairman- ISPE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en-US" altLang="zh-CN" sz="24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zh-CN" sz="2400" b="1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  International Board of Directors</a:t>
            </a:r>
            <a:endParaRPr lang="zh-CN" altLang="en-GB" sz="2400" b="1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309936" y="4618856"/>
            <a:ext cx="2952328" cy="2952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560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90024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67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90024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Pentagon 65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244317" y="2505076"/>
            <a:ext cx="2457450" cy="843914"/>
          </a:xfrm>
          <a:prstGeom prst="homePlate">
            <a:avLst>
              <a:gd name="adj" fmla="val 18191"/>
            </a:avLst>
          </a:prstGeom>
          <a:solidFill>
            <a:schemeClr val="tx2"/>
          </a:solidFill>
          <a:ln w="1905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txBody>
          <a:bodyPr lIns="111045" tIns="55523" rIns="111045" bIns="55523" anchor="ctr"/>
          <a:lstStyle/>
          <a:p>
            <a:pPr algn="ctr">
              <a:defRPr/>
            </a:pPr>
            <a:endParaRPr lang="en-US" sz="1600" b="1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7" name="Chevron 66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2603183" y="2505076"/>
            <a:ext cx="4407694" cy="843914"/>
          </a:xfrm>
          <a:prstGeom prst="chevron">
            <a:avLst>
              <a:gd name="adj" fmla="val 18183"/>
            </a:avLst>
          </a:prstGeom>
          <a:solidFill>
            <a:schemeClr val="tx2"/>
          </a:solidFill>
          <a:ln w="1905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txBody>
          <a:bodyPr lIns="111045" tIns="55523" rIns="111045" bIns="55523" anchor="ctr"/>
          <a:lstStyle/>
          <a:p>
            <a:pPr algn="ctr">
              <a:defRPr/>
            </a:pPr>
            <a:endParaRPr lang="en-US" sz="1600" b="1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81" name="Rectangle 599052"/>
          <p:cNvSpPr txBox="1"/>
          <p:nvPr>
            <p:custDataLst>
              <p:tags r:id="rId5"/>
            </p:custDataLst>
          </p:nvPr>
        </p:nvSpPr>
        <p:spPr bwMode="gray">
          <a:xfrm>
            <a:off x="317183" y="2656047"/>
            <a:ext cx="21631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lvl="0" defTabSz="895350">
              <a:buClr>
                <a:schemeClr val="tx2"/>
              </a:buClr>
              <a:defRPr sz="1600">
                <a:latin typeface="+mn-lt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  <a:ea typeface="MS PGothic" pitchFamily="34" charset="-128"/>
                <a:cs typeface="+mn-cs"/>
              </a:rPr>
              <a:t>Wave 2 Pilot enrollment</a:t>
            </a:r>
            <a:endParaRPr lang="en-US" b="1" dirty="0">
              <a:solidFill>
                <a:schemeClr val="bg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82" name="Rectangle 599052"/>
          <p:cNvSpPr txBox="1"/>
          <p:nvPr>
            <p:custDataLst>
              <p:tags r:id="rId6"/>
            </p:custDataLst>
          </p:nvPr>
        </p:nvSpPr>
        <p:spPr bwMode="gray">
          <a:xfrm>
            <a:off x="2894648" y="2786777"/>
            <a:ext cx="34947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lvl="0" defTabSz="895350">
              <a:buClr>
                <a:schemeClr val="tx2"/>
              </a:buClr>
              <a:defRPr sz="1600">
                <a:latin typeface="+mn-lt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MS PGothic" pitchFamily="34" charset="-128"/>
                <a:cs typeface="+mn-cs"/>
              </a:rPr>
              <a:t>Data collection and submission</a:t>
            </a:r>
          </a:p>
        </p:txBody>
      </p:sp>
      <p:sp>
        <p:nvSpPr>
          <p:cNvPr id="25607" name="Title 1"/>
          <p:cNvSpPr>
            <a:spLocks noGrp="1"/>
          </p:cNvSpPr>
          <p:nvPr>
            <p:ph type="title"/>
          </p:nvPr>
        </p:nvSpPr>
        <p:spPr bwMode="gray">
          <a:xfrm>
            <a:off x="378620" y="388620"/>
            <a:ext cx="9053988" cy="61555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4000" b="1" dirty="0">
                <a:solidFill>
                  <a:schemeClr val="accent1"/>
                </a:solidFill>
                <a:latin typeface="Calibri Light" charset="0"/>
                <a:ea typeface="MS PGothic" charset="0"/>
              </a:rPr>
              <a:t>ISPE Quality Metrics Wave 2  Timeline</a:t>
            </a:r>
            <a:endParaRPr lang="en-US" sz="3200" b="1" i="1" dirty="0">
              <a:solidFill>
                <a:schemeClr val="accent1"/>
              </a:solidFill>
              <a:latin typeface="Calibri Light" charset="0"/>
              <a:ea typeface="MS PGothic" charset="0"/>
            </a:endParaRPr>
          </a:p>
        </p:txBody>
      </p:sp>
      <p:sp>
        <p:nvSpPr>
          <p:cNvPr id="36" name="Chevron 35"/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8675370" y="2505076"/>
            <a:ext cx="2213134" cy="843914"/>
          </a:xfrm>
          <a:prstGeom prst="chevron">
            <a:avLst>
              <a:gd name="adj" fmla="val 18195"/>
            </a:avLst>
          </a:prstGeom>
          <a:solidFill>
            <a:schemeClr val="tx2"/>
          </a:solidFill>
          <a:ln w="1905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txBody>
          <a:bodyPr lIns="111045" tIns="55523" rIns="111045" bIns="55523" anchor="ctr"/>
          <a:lstStyle/>
          <a:p>
            <a:pPr algn="ctr">
              <a:defRPr/>
            </a:pPr>
            <a:endParaRPr lang="en-US" sz="1600" b="1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9" name="Rectangle 599052"/>
          <p:cNvSpPr txBox="1"/>
          <p:nvPr>
            <p:custDataLst>
              <p:tags r:id="rId8"/>
            </p:custDataLst>
          </p:nvPr>
        </p:nvSpPr>
        <p:spPr bwMode="gray">
          <a:xfrm>
            <a:off x="9091137" y="2663666"/>
            <a:ext cx="132302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lvl="0" defTabSz="895350">
              <a:buClr>
                <a:schemeClr val="tx2"/>
              </a:buClr>
              <a:defRPr sz="1600">
                <a:latin typeface="+mn-lt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MS PGothic" pitchFamily="34" charset="-128"/>
                <a:cs typeface="+mn-cs"/>
              </a:rPr>
              <a:t>Individual reports</a:t>
            </a: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gray">
          <a:xfrm>
            <a:off x="6659404" y="1998107"/>
            <a:ext cx="7029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087323">
              <a:buClr>
                <a:schemeClr val="tx2"/>
              </a:buClr>
              <a:defRPr/>
            </a:pPr>
            <a:r>
              <a:rPr lang="en-US" sz="1600" b="1" dirty="0">
                <a:solidFill>
                  <a:srgbClr val="0070C0"/>
                </a:solidFill>
                <a:latin typeface="+mj-lt"/>
                <a:ea typeface="MS PGothic" pitchFamily="34" charset="-128"/>
                <a:cs typeface="+mn-cs"/>
              </a:rPr>
              <a:t>Nov 30</a:t>
            </a:r>
          </a:p>
        </p:txBody>
      </p:sp>
      <p:sp>
        <p:nvSpPr>
          <p:cNvPr id="3" name="Isosceles Triangle 2"/>
          <p:cNvSpPr/>
          <p:nvPr/>
        </p:nvSpPr>
        <p:spPr>
          <a:xfrm flipV="1">
            <a:off x="6715125" y="2284096"/>
            <a:ext cx="265748" cy="24574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57" tIns="55529" rIns="111057" bIns="55529" anchor="ctr"/>
          <a:lstStyle/>
          <a:p>
            <a:pPr algn="ctr">
              <a:defRPr/>
            </a:pPr>
            <a:endParaRPr lang="en-US" dirty="0" err="1">
              <a:solidFill>
                <a:srgbClr val="0070C0"/>
              </a:solidFill>
            </a:endParaRPr>
          </a:p>
        </p:txBody>
      </p:sp>
      <p:sp>
        <p:nvSpPr>
          <p:cNvPr id="21" name="Chevron 20"/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6878003" y="2505076"/>
            <a:ext cx="1944529" cy="843914"/>
          </a:xfrm>
          <a:prstGeom prst="chevron">
            <a:avLst>
              <a:gd name="adj" fmla="val 18206"/>
            </a:avLst>
          </a:prstGeom>
          <a:solidFill>
            <a:schemeClr val="tx2"/>
          </a:solidFill>
          <a:ln w="1905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txBody>
          <a:bodyPr lIns="111045" tIns="55523" rIns="111045" bIns="55523" anchor="ctr"/>
          <a:lstStyle/>
          <a:p>
            <a:pPr algn="ctr">
              <a:defRPr/>
            </a:pPr>
            <a:endParaRPr lang="en-US" sz="1600" b="1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2" name="Rectangle 599052"/>
          <p:cNvSpPr txBox="1"/>
          <p:nvPr>
            <p:custDataLst>
              <p:tags r:id="rId10"/>
            </p:custDataLst>
          </p:nvPr>
        </p:nvSpPr>
        <p:spPr bwMode="gray">
          <a:xfrm>
            <a:off x="7290912" y="2662714"/>
            <a:ext cx="95011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lvl="0" defTabSz="895350">
              <a:buClr>
                <a:schemeClr val="tx2"/>
              </a:buClr>
              <a:defRPr sz="1600">
                <a:latin typeface="+mn-lt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MS PGothic" pitchFamily="34" charset="-128"/>
                <a:cs typeface="+mn-cs"/>
              </a:rPr>
              <a:t>Industry analysis</a:t>
            </a:r>
          </a:p>
        </p:txBody>
      </p:sp>
      <p:sp>
        <p:nvSpPr>
          <p:cNvPr id="25614" name="TextBox 25"/>
          <p:cNvSpPr txBox="1">
            <a:spLocks noChangeArrowheads="1"/>
          </p:cNvSpPr>
          <p:nvPr/>
        </p:nvSpPr>
        <p:spPr bwMode="auto">
          <a:xfrm>
            <a:off x="6389370" y="1280161"/>
            <a:ext cx="151304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Clr>
                <a:schemeClr val="tx2"/>
              </a:buClr>
            </a:pPr>
            <a:r>
              <a:rPr lang="en-US" sz="1700" dirty="0"/>
              <a:t>Data lock for Wave 2 pilot analyses</a:t>
            </a:r>
          </a:p>
        </p:txBody>
      </p:sp>
      <p:sp>
        <p:nvSpPr>
          <p:cNvPr id="30" name="Isosceles Triangle 29"/>
          <p:cNvSpPr/>
          <p:nvPr/>
        </p:nvSpPr>
        <p:spPr>
          <a:xfrm>
            <a:off x="5180648" y="3379470"/>
            <a:ext cx="265748" cy="24574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57" tIns="55529" rIns="111057" bIns="55529" anchor="ctr"/>
          <a:lstStyle/>
          <a:p>
            <a:pPr algn="ctr">
              <a:defRPr/>
            </a:pPr>
            <a:endParaRPr lang="en-US" dirty="0" err="1">
              <a:solidFill>
                <a:srgbClr val="0070C0"/>
              </a:solidFill>
            </a:endParaRP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gray">
          <a:xfrm>
            <a:off x="5146358" y="3674507"/>
            <a:ext cx="7043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087323">
              <a:buClr>
                <a:schemeClr val="tx2"/>
              </a:buClr>
              <a:defRPr/>
            </a:pPr>
            <a:r>
              <a:rPr lang="en-US" sz="1600" b="1" dirty="0">
                <a:solidFill>
                  <a:srgbClr val="0070C0"/>
                </a:solidFill>
                <a:latin typeface="+mj-lt"/>
                <a:ea typeface="MS PGothic" pitchFamily="34" charset="-128"/>
                <a:cs typeface="+mn-cs"/>
              </a:rPr>
              <a:t>Oct 30 </a:t>
            </a:r>
          </a:p>
        </p:txBody>
      </p:sp>
      <p:sp>
        <p:nvSpPr>
          <p:cNvPr id="25617" name="TextBox 34"/>
          <p:cNvSpPr txBox="1">
            <a:spLocks noChangeArrowheads="1"/>
          </p:cNvSpPr>
          <p:nvPr/>
        </p:nvSpPr>
        <p:spPr bwMode="auto">
          <a:xfrm>
            <a:off x="4480560" y="3994786"/>
            <a:ext cx="230314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Clr>
                <a:schemeClr val="tx2"/>
              </a:buClr>
            </a:pPr>
            <a:r>
              <a:rPr lang="en-US" sz="1700"/>
              <a:t>Data lock for analyses  of selected date for the FRN response</a:t>
            </a:r>
          </a:p>
        </p:txBody>
      </p:sp>
      <p:sp>
        <p:nvSpPr>
          <p:cNvPr id="42" name="Isosceles Triangle 41"/>
          <p:cNvSpPr/>
          <p:nvPr/>
        </p:nvSpPr>
        <p:spPr>
          <a:xfrm>
            <a:off x="245745" y="3394720"/>
            <a:ext cx="265748" cy="24574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57" tIns="55529" rIns="111057" bIns="55529" anchor="ctr"/>
          <a:lstStyle/>
          <a:p>
            <a:pPr algn="ctr">
              <a:defRPr/>
            </a:pPr>
            <a:endParaRPr lang="en-US" dirty="0" err="1">
              <a:solidFill>
                <a:srgbClr val="0070C0"/>
              </a:solidFill>
            </a:endParaRPr>
          </a:p>
        </p:txBody>
      </p:sp>
      <p:sp>
        <p:nvSpPr>
          <p:cNvPr id="25619" name="TextBox 42"/>
          <p:cNvSpPr txBox="1">
            <a:spLocks noChangeArrowheads="1"/>
          </p:cNvSpPr>
          <p:nvPr/>
        </p:nvSpPr>
        <p:spPr bwMode="auto">
          <a:xfrm>
            <a:off x="145733" y="4095750"/>
            <a:ext cx="23031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Clr>
                <a:schemeClr val="tx2"/>
              </a:buClr>
            </a:pPr>
            <a:r>
              <a:rPr lang="en-US" sz="1700"/>
              <a:t>Launch   Quality Metrics  wave 2 Pilot </a:t>
            </a:r>
          </a:p>
        </p:txBody>
      </p:sp>
      <p:sp>
        <p:nvSpPr>
          <p:cNvPr id="25620" name="Rectangle 3"/>
          <p:cNvSpPr>
            <a:spLocks noChangeArrowheads="1"/>
          </p:cNvSpPr>
          <p:nvPr/>
        </p:nvSpPr>
        <p:spPr bwMode="auto">
          <a:xfrm>
            <a:off x="8825390" y="3503296"/>
            <a:ext cx="1809708" cy="3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/>
          <a:p>
            <a:pPr defTabSz="912813">
              <a:buClr>
                <a:schemeClr val="tx2"/>
              </a:buClr>
            </a:pPr>
            <a:r>
              <a:rPr lang="en-US" sz="1900" b="1" dirty="0">
                <a:solidFill>
                  <a:srgbClr val="0070C0"/>
                </a:solidFill>
              </a:rPr>
              <a:t> Feb-Mar 2016</a:t>
            </a:r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gray">
          <a:xfrm>
            <a:off x="211455" y="3679031"/>
            <a:ext cx="70294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087323">
              <a:buClr>
                <a:schemeClr val="tx2"/>
              </a:buClr>
              <a:defRPr/>
            </a:pPr>
            <a:r>
              <a:rPr lang="en-US" sz="1600" b="1" dirty="0">
                <a:solidFill>
                  <a:srgbClr val="0070C0"/>
                </a:solidFill>
                <a:latin typeface="+mj-lt"/>
                <a:ea typeface="MS PGothic" pitchFamily="34" charset="-128"/>
                <a:cs typeface="+mn-cs"/>
              </a:rPr>
              <a:t>Jun  2015  </a:t>
            </a:r>
          </a:p>
        </p:txBody>
      </p:sp>
      <p:sp>
        <p:nvSpPr>
          <p:cNvPr id="25622" name="Rectangle 14"/>
          <p:cNvSpPr>
            <a:spLocks noChangeArrowheads="1"/>
          </p:cNvSpPr>
          <p:nvPr/>
        </p:nvSpPr>
        <p:spPr bwMode="auto">
          <a:xfrm>
            <a:off x="7659599" y="3549773"/>
            <a:ext cx="106716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/>
          <a:p>
            <a:pPr defTabSz="1085850">
              <a:buClr>
                <a:schemeClr val="tx2"/>
              </a:buClr>
            </a:pPr>
            <a:r>
              <a:rPr lang="en-US" sz="1200" b="1" dirty="0">
                <a:solidFill>
                  <a:srgbClr val="0070C0"/>
                </a:solidFill>
              </a:rPr>
              <a:t>We are here </a:t>
            </a:r>
          </a:p>
        </p:txBody>
      </p:sp>
      <p:grpSp>
        <p:nvGrpSpPr>
          <p:cNvPr id="25623" name="Group 16"/>
          <p:cNvGrpSpPr>
            <a:grpSpLocks/>
          </p:cNvGrpSpPr>
          <p:nvPr/>
        </p:nvGrpSpPr>
        <p:grpSpPr bwMode="auto">
          <a:xfrm>
            <a:off x="8139261" y="2074546"/>
            <a:ext cx="371475" cy="1455420"/>
            <a:chOff x="4475020" y="1728040"/>
            <a:chExt cx="410839" cy="121273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475020" y="1728040"/>
              <a:ext cx="0" cy="121273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ight Triangle 15"/>
            <p:cNvSpPr/>
            <p:nvPr/>
          </p:nvSpPr>
          <p:spPr>
            <a:xfrm>
              <a:off x="4475020" y="1728040"/>
              <a:ext cx="410839" cy="182545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4361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52" y="4762872"/>
            <a:ext cx="266044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5200233" y="5926177"/>
            <a:ext cx="4462631" cy="12628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sz="2000" dirty="0">
              <a:latin typeface="Calibri"/>
              <a:ea typeface="ＭＳ Ｐゴシック" charset="0"/>
              <a:cs typeface="Calibri"/>
            </a:endParaRPr>
          </a:p>
          <a:p>
            <a:pPr algn="ctr">
              <a:defRPr/>
            </a:pPr>
            <a:r>
              <a:rPr lang="en-US" sz="2000" dirty="0" smtClean="0">
                <a:ln>
                  <a:solidFill>
                    <a:srgbClr val="0070C0"/>
                  </a:solidFill>
                </a:ln>
                <a:solidFill>
                  <a:srgbClr val="0066FF"/>
                </a:solidFill>
                <a:latin typeface="Calibri"/>
                <a:ea typeface="ＭＳ Ｐゴシック" charset="0"/>
                <a:cs typeface="Calibri"/>
              </a:rPr>
              <a:t>83 </a:t>
            </a:r>
            <a:r>
              <a:rPr lang="en-US" sz="2000" dirty="0">
                <a:ln>
                  <a:solidFill>
                    <a:srgbClr val="0070C0"/>
                  </a:solidFill>
                </a:ln>
                <a:solidFill>
                  <a:srgbClr val="0066FF"/>
                </a:solidFill>
                <a:latin typeface="Calibri"/>
                <a:ea typeface="ＭＳ Ｐゴシック" charset="0"/>
                <a:cs typeface="Calibri"/>
              </a:rPr>
              <a:t>Sites,  28 Companies</a:t>
            </a:r>
          </a:p>
          <a:p>
            <a:pPr algn="ctr">
              <a:defRPr/>
            </a:pPr>
            <a:r>
              <a:rPr lang="en-US" sz="2000" dirty="0">
                <a:ln>
                  <a:solidFill>
                    <a:srgbClr val="0070C0"/>
                  </a:solidFill>
                </a:ln>
                <a:solidFill>
                  <a:srgbClr val="0066FF"/>
                </a:solidFill>
                <a:latin typeface="Calibri"/>
                <a:ea typeface="ＭＳ Ｐゴシック" charset="0"/>
                <a:cs typeface="Calibri"/>
              </a:rPr>
              <a:t>Enhanced   geographic, technology and  product type representation  </a:t>
            </a:r>
          </a:p>
          <a:p>
            <a:pPr algn="ctr">
              <a:defRPr/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9" name="Isosceles Triangle 28"/>
          <p:cNvSpPr/>
          <p:nvPr/>
        </p:nvSpPr>
        <p:spPr>
          <a:xfrm flipV="1">
            <a:off x="10189204" y="2242592"/>
            <a:ext cx="265748" cy="24574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57" tIns="55529" rIns="111057" bIns="55529" anchor="ctr"/>
          <a:lstStyle/>
          <a:p>
            <a:pPr algn="ctr">
              <a:defRPr/>
            </a:pPr>
            <a:endParaRPr lang="en-US" dirty="0" err="1">
              <a:solidFill>
                <a:srgbClr val="0070C0"/>
              </a:solidFill>
            </a:endParaRPr>
          </a:p>
        </p:txBody>
      </p: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9806880" y="1647364"/>
            <a:ext cx="15130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Clr>
                <a:schemeClr val="tx2"/>
              </a:buClr>
            </a:pPr>
            <a:r>
              <a:rPr lang="en-US" sz="1700" dirty="0" smtClean="0"/>
              <a:t>Wave </a:t>
            </a:r>
            <a:r>
              <a:rPr lang="en-US" sz="1700" dirty="0"/>
              <a:t>2 pilot </a:t>
            </a:r>
            <a:r>
              <a:rPr lang="en-US" sz="1700" dirty="0" smtClean="0"/>
              <a:t>Report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16317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10336" y="2057399"/>
            <a:ext cx="5602090" cy="4289649"/>
          </a:xfrm>
        </p:spPr>
        <p:txBody>
          <a:bodyPr/>
          <a:lstStyle/>
          <a:p>
            <a:r>
              <a:rPr lang="en-US" sz="2400" dirty="0" smtClean="0">
                <a:latin typeface="Calibri" charset="0"/>
                <a:ea typeface="MS PGothic" charset="0"/>
              </a:rPr>
              <a:t>ISPE </a:t>
            </a:r>
            <a:r>
              <a:rPr lang="en-US" sz="2400" dirty="0">
                <a:latin typeface="Calibri" charset="0"/>
                <a:ea typeface="MS PGothic" charset="0"/>
              </a:rPr>
              <a:t>supports the  principles of the FDA Quality Metrics program</a:t>
            </a:r>
          </a:p>
          <a:p>
            <a:pPr marL="641350" lvl="1" indent="-407988">
              <a:buFont typeface="Arial"/>
              <a:buChar char="•"/>
            </a:pPr>
            <a:r>
              <a:rPr lang="en-US" dirty="0">
                <a:latin typeface="Calibri" charset="0"/>
                <a:ea typeface="MS PGothic" charset="0"/>
              </a:rPr>
              <a:t>Risk-based inspection scheduling  </a:t>
            </a:r>
          </a:p>
          <a:p>
            <a:pPr marL="641350" lvl="1" indent="-407988">
              <a:buFont typeface="Arial"/>
              <a:buChar char="•"/>
            </a:pPr>
            <a:r>
              <a:rPr lang="en-US" dirty="0">
                <a:latin typeface="Calibri" charset="0"/>
                <a:ea typeface="MS PGothic" charset="0"/>
              </a:rPr>
              <a:t>Risk-based principles for reduced post-approval  change reporting  </a:t>
            </a:r>
          </a:p>
          <a:p>
            <a:r>
              <a:rPr lang="en-US" sz="2400" dirty="0" smtClean="0">
                <a:latin typeface="Calibri" charset="0"/>
                <a:ea typeface="MS PGothic" charset="0"/>
              </a:rPr>
              <a:t>ISPE </a:t>
            </a:r>
            <a:r>
              <a:rPr lang="en-US" sz="2400" dirty="0">
                <a:latin typeface="Calibri" charset="0"/>
                <a:ea typeface="MS PGothic" charset="0"/>
              </a:rPr>
              <a:t>appreciates the ongoing dialogue and opportunity for continued  collaboration  across  industry and FDA to further the establishment of a robust quality metrics program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11</a:t>
            </a:fld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>
                <a:latin typeface="Calibri Light" charset="0"/>
                <a:ea typeface="MS PGothic" charset="0"/>
              </a:rPr>
              <a:t>Draft  Guidance</a:t>
            </a:r>
            <a:r>
              <a:rPr lang="en-US" dirty="0">
                <a:latin typeface="Calibri Light" charset="0"/>
                <a:ea typeface="MS PGothic" charset="0"/>
              </a:rPr>
              <a:t> for Industry Issued -Request for Quality Metrics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8" y="1680716"/>
            <a:ext cx="2163762" cy="25781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46" r="-25346"/>
          <a:stretch>
            <a:fillRect/>
          </a:stretch>
        </p:blipFill>
        <p:spPr>
          <a:xfrm>
            <a:off x="517848" y="2511598"/>
            <a:ext cx="3367087" cy="282733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7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84" y="4686523"/>
            <a:ext cx="2246312" cy="1660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1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4" y="2057399"/>
            <a:ext cx="8199138" cy="5256214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>
                <a:latin typeface="Calibri"/>
                <a:cs typeface="Calibri"/>
              </a:rPr>
              <a:t>To implement a quality metrics program successfully based on ISPE experiences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altLang="en-US" sz="2400" dirty="0" smtClean="0">
                <a:latin typeface="Calibri"/>
                <a:cs typeface="Calibri"/>
              </a:rPr>
              <a:t>ISPE </a:t>
            </a:r>
            <a:r>
              <a:rPr lang="en-US" altLang="en-US" sz="2400" dirty="0">
                <a:latin typeface="Calibri"/>
                <a:cs typeface="Calibri"/>
              </a:rPr>
              <a:t>supports the need for the program to start with a </a:t>
            </a:r>
            <a:r>
              <a:rPr lang="en-US" altLang="en-US" sz="2400" dirty="0">
                <a:solidFill>
                  <a:srgbClr val="E9717A"/>
                </a:solidFill>
                <a:latin typeface="Calibri"/>
                <a:cs typeface="Calibri"/>
              </a:rPr>
              <a:t>small, </a:t>
            </a:r>
            <a:r>
              <a:rPr lang="en-US" alt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targeted approach</a:t>
            </a:r>
            <a:r>
              <a:rPr lang="en-US" altLang="en-US" sz="2400" dirty="0">
                <a:latin typeface="Calibri"/>
                <a:cs typeface="Calibri"/>
              </a:rPr>
              <a:t>, to enable industry and FDA to learn and evolve the approach over time</a:t>
            </a:r>
            <a:r>
              <a:rPr lang="en-US" altLang="en-US" sz="2400" dirty="0" smtClean="0">
                <a:latin typeface="Calibri"/>
                <a:cs typeface="Calibri"/>
              </a:rPr>
              <a:t>.     </a:t>
            </a:r>
          </a:p>
          <a:p>
            <a:pPr>
              <a:defRPr/>
            </a:pPr>
            <a:r>
              <a:rPr lang="en-US" altLang="en-US" sz="2400" dirty="0" smtClean="0">
                <a:latin typeface="Calibri"/>
                <a:cs typeface="Calibri"/>
              </a:rPr>
              <a:t> </a:t>
            </a:r>
            <a:endParaRPr lang="en-US" altLang="en-US" sz="2400" dirty="0">
              <a:latin typeface="Calibri"/>
              <a:cs typeface="Calibri"/>
            </a:endParaRPr>
          </a:p>
          <a:p>
            <a:pPr indent="-223838">
              <a:defRPr/>
            </a:pPr>
            <a:r>
              <a:rPr lang="en-US" altLang="en-US" sz="2400" dirty="0" smtClean="0">
                <a:latin typeface="Calibri"/>
                <a:cs typeface="Calibri"/>
              </a:rPr>
              <a:t>Considerations: </a:t>
            </a:r>
            <a:endParaRPr lang="en-US" altLang="en-US" sz="2400" dirty="0">
              <a:solidFill>
                <a:srgbClr val="00549F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altLang="en-US" sz="2400" dirty="0">
                <a:solidFill>
                  <a:srgbClr val="00549F"/>
                </a:solidFill>
                <a:latin typeface="Calibri"/>
                <a:cs typeface="Calibri"/>
              </a:rPr>
              <a:t>Recommend a </a:t>
            </a:r>
            <a:r>
              <a:rPr lang="en-US" alt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phased approach</a:t>
            </a:r>
            <a:r>
              <a:rPr lang="en-US" altLang="en-US" sz="2400" dirty="0">
                <a:solidFill>
                  <a:srgbClr val="00549F"/>
                </a:solidFill>
                <a:latin typeface="Calibri"/>
                <a:cs typeface="Calibri"/>
              </a:rPr>
              <a:t> within industry segments </a:t>
            </a:r>
          </a:p>
          <a:p>
            <a:pPr>
              <a:defRPr/>
            </a:pPr>
            <a:endParaRPr lang="en-US" altLang="en-US" sz="2400" dirty="0">
              <a:solidFill>
                <a:srgbClr val="00549F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altLang="en-US" sz="2400" dirty="0">
                <a:solidFill>
                  <a:srgbClr val="E9717A"/>
                </a:solidFill>
                <a:latin typeface="Calibri"/>
                <a:cs typeface="Calibri"/>
              </a:rPr>
              <a:t>Voluntary reporting </a:t>
            </a:r>
            <a:r>
              <a:rPr lang="en-US" altLang="en-US" sz="2400" dirty="0">
                <a:solidFill>
                  <a:srgbClr val="00549F"/>
                </a:solidFill>
                <a:latin typeface="Calibri"/>
                <a:cs typeface="Calibri"/>
              </a:rPr>
              <a:t>for those not participating during the learning period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12</a:t>
            </a:fld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Calibri Light" charset="0"/>
                <a:ea typeface="MS PGothic" charset="0"/>
              </a:rPr>
              <a:t>ISPE Key Messages- </a:t>
            </a:r>
            <a:r>
              <a:rPr lang="en-US" i="1" dirty="0">
                <a:solidFill>
                  <a:srgbClr val="0070C0"/>
                </a:solidFill>
                <a:latin typeface="Calibri Light" charset="0"/>
                <a:ea typeface="MS PGothic" charset="0"/>
              </a:rPr>
              <a:t>Start Small, Learn, Evolve </a:t>
            </a:r>
            <a:endParaRPr lang="en-US" dirty="0"/>
          </a:p>
        </p:txBody>
      </p:sp>
      <p:pic>
        <p:nvPicPr>
          <p:cNvPr id="5" name="Picture 4" descr="Screen Shot, ISPE Respons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76" y="1090464"/>
            <a:ext cx="194421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824" y="1810544"/>
            <a:ext cx="8487170" cy="5256214"/>
          </a:xfrm>
        </p:spPr>
        <p:txBody>
          <a:bodyPr/>
          <a:lstStyle/>
          <a:p>
            <a:pPr marL="342900" indent="-342900" defTabSz="1086454">
              <a:buFont typeface="Arial"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ISPE is supportive of </a:t>
            </a:r>
            <a:r>
              <a:rPr lang="en-US" sz="2400" dirty="0">
                <a:solidFill>
                  <a:srgbClr val="E9717A"/>
                </a:solidFill>
                <a:latin typeface="Calibri"/>
                <a:cs typeface="Calibri"/>
              </a:rPr>
              <a:t>starting with 3 of the proposed </a:t>
            </a:r>
            <a:r>
              <a:rPr lang="en-US" sz="2400" dirty="0" smtClean="0">
                <a:solidFill>
                  <a:srgbClr val="E9717A"/>
                </a:solidFill>
                <a:latin typeface="Calibri"/>
                <a:cs typeface="Calibri"/>
              </a:rPr>
              <a:t>metrics</a:t>
            </a:r>
          </a:p>
          <a:p>
            <a:pPr marL="684213" lvl="2" indent="-342900" defTabSz="1086454"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Calibri"/>
                <a:cs typeface="Calibri"/>
              </a:rPr>
              <a:t>Lot </a:t>
            </a:r>
            <a:r>
              <a:rPr lang="en-US" sz="2400" dirty="0">
                <a:solidFill>
                  <a:schemeClr val="accent1"/>
                </a:solidFill>
                <a:latin typeface="Calibri"/>
                <a:cs typeface="Calibri"/>
              </a:rPr>
              <a:t>Acceptance Rate (report by site, differentiated by product</a:t>
            </a:r>
            <a:r>
              <a:rPr lang="en-US" sz="2400" dirty="0" smtClean="0">
                <a:solidFill>
                  <a:schemeClr val="accent1"/>
                </a:solidFill>
                <a:latin typeface="Calibri"/>
                <a:cs typeface="Calibri"/>
              </a:rPr>
              <a:t>)</a:t>
            </a:r>
          </a:p>
          <a:p>
            <a:pPr marL="684213" lvl="2" indent="-342900" defTabSz="1086454"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Calibri"/>
                <a:cs typeface="Calibri"/>
              </a:rPr>
              <a:t>Product </a:t>
            </a:r>
            <a:r>
              <a:rPr lang="en-US" sz="2400" dirty="0">
                <a:solidFill>
                  <a:schemeClr val="accent1"/>
                </a:solidFill>
                <a:latin typeface="Calibri"/>
                <a:cs typeface="Calibri"/>
              </a:rPr>
              <a:t>Quality Complaints (report by product </a:t>
            </a:r>
            <a:r>
              <a:rPr lang="en-US" sz="2400" dirty="0" smtClean="0">
                <a:solidFill>
                  <a:schemeClr val="accent1"/>
                </a:solidFill>
                <a:latin typeface="Calibri"/>
                <a:cs typeface="Calibri"/>
              </a:rPr>
              <a:t>only)</a:t>
            </a:r>
          </a:p>
          <a:p>
            <a:pPr marL="684213" lvl="2" indent="-342900" defTabSz="1086454"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Calibri"/>
                <a:cs typeface="Calibri"/>
              </a:rPr>
              <a:t>Invalidated </a:t>
            </a:r>
            <a:r>
              <a:rPr lang="en-US" sz="2400" dirty="0">
                <a:solidFill>
                  <a:schemeClr val="accent1"/>
                </a:solidFill>
                <a:latin typeface="Calibri"/>
                <a:cs typeface="Calibri"/>
              </a:rPr>
              <a:t>OOS (report by </a:t>
            </a:r>
            <a:r>
              <a:rPr lang="en-US" sz="2400" dirty="0" smtClean="0">
                <a:solidFill>
                  <a:schemeClr val="accent1"/>
                </a:solidFill>
                <a:latin typeface="Calibri"/>
                <a:cs typeface="Calibri"/>
              </a:rPr>
              <a:t>site)</a:t>
            </a:r>
            <a:endParaRPr lang="en-US" sz="2400" b="1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342900" indent="-342900" defTabSz="1086454">
              <a:buFont typeface="Arial"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ISPE recommends to </a:t>
            </a:r>
            <a:r>
              <a:rPr lang="en-US" sz="2400" dirty="0">
                <a:solidFill>
                  <a:srgbClr val="E9717A"/>
                </a:solidFill>
                <a:latin typeface="Calibri"/>
                <a:cs typeface="Calibri"/>
              </a:rPr>
              <a:t>defer as potential future </a:t>
            </a:r>
            <a:r>
              <a:rPr lang="en-US" sz="2400" dirty="0" smtClean="0">
                <a:solidFill>
                  <a:srgbClr val="E9717A"/>
                </a:solidFill>
                <a:latin typeface="Calibri"/>
                <a:cs typeface="Calibri"/>
              </a:rPr>
              <a:t>metrics or data points</a:t>
            </a:r>
          </a:p>
          <a:p>
            <a:pPr marL="684213" lvl="2" indent="-342900" defTabSz="1086454"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Calibri"/>
                <a:cs typeface="Calibri"/>
              </a:rPr>
              <a:t>APR </a:t>
            </a:r>
            <a:r>
              <a:rPr lang="en-US" sz="2400" dirty="0">
                <a:solidFill>
                  <a:schemeClr val="accent1"/>
                </a:solidFill>
                <a:latin typeface="Calibri"/>
                <a:cs typeface="Calibri"/>
              </a:rPr>
              <a:t>on Time Rate  and Optional Metrics </a:t>
            </a:r>
          </a:p>
          <a:p>
            <a:pPr marL="684213" lvl="2" indent="-342900" defTabSz="1086454"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Calibri"/>
                <a:cs typeface="Calibri"/>
              </a:rPr>
              <a:t>“lots pending disposition for over 30 days”</a:t>
            </a:r>
            <a:endParaRPr lang="en-US" sz="24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228600" lvl="1" defTabSz="1086454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1"/>
                </a:solidFill>
                <a:latin typeface="Calibri"/>
                <a:cs typeface="Calibri"/>
              </a:rPr>
              <a:t>Start with </a:t>
            </a:r>
            <a:r>
              <a:rPr lang="en-US" sz="2400" b="1" dirty="0">
                <a:solidFill>
                  <a:srgbClr val="E9717A"/>
                </a:solidFill>
                <a:latin typeface="Calibri"/>
                <a:cs typeface="Calibri"/>
              </a:rPr>
              <a:t>reporting</a:t>
            </a:r>
            <a:r>
              <a:rPr lang="en-US" sz="2400" b="1" dirty="0">
                <a:solidFill>
                  <a:schemeClr val="accent1"/>
                </a:solidFill>
                <a:latin typeface="Calibri"/>
                <a:cs typeface="Calibri"/>
              </a:rPr>
              <a:t> consistent with current industry practice</a:t>
            </a:r>
          </a:p>
          <a:p>
            <a:pPr marL="884339" lvl="1" indent="-340131" defTabSz="1086454">
              <a:buFont typeface="Arial"/>
              <a:buChar char="•"/>
              <a:defRPr/>
            </a:pPr>
            <a:r>
              <a:rPr lang="en-US" sz="2400" dirty="0">
                <a:solidFill>
                  <a:schemeClr val="accent1"/>
                </a:solidFill>
                <a:latin typeface="Calibri"/>
                <a:cs typeface="Calibri"/>
              </a:rPr>
              <a:t>May reduce burden for start up of program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13</a:t>
            </a:fld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000" dirty="0">
                <a:latin typeface="Calibri Light" charset="0"/>
                <a:ea typeface="MS PGothic" charset="0"/>
              </a:rPr>
              <a:t>ISPE Key Messages- </a:t>
            </a:r>
            <a:r>
              <a:rPr lang="en-US" i="1" dirty="0">
                <a:solidFill>
                  <a:srgbClr val="0070C0"/>
                </a:solidFill>
                <a:latin typeface="Calibri Light" charset="0"/>
                <a:ea typeface="MS PGothic" charset="0"/>
              </a:rPr>
              <a:t>Starting Metrics &amp; Reporting Structure</a:t>
            </a: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>
            <a:off x="8582744" y="1954560"/>
            <a:ext cx="2390056" cy="2252663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726760" y="2760415"/>
            <a:ext cx="22161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10858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542925" defTabSz="10858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10858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10858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10858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085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085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085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085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lvl="1"/>
            <a:r>
              <a:rPr lang="en-US" sz="1800" i="1" dirty="0">
                <a:ea typeface="ＭＳ Ｐゴシック" charset="0"/>
                <a:cs typeface="ＭＳ Ｐゴシック" charset="0"/>
              </a:rPr>
              <a:t>Terminology Matters</a:t>
            </a:r>
          </a:p>
          <a:p>
            <a:pPr lvl="1"/>
            <a:r>
              <a:rPr lang="en-US" sz="1800" i="1" dirty="0"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044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4" y="1450504"/>
            <a:ext cx="10056812" cy="5760640"/>
          </a:xfrm>
        </p:spPr>
        <p:txBody>
          <a:bodyPr/>
          <a:lstStyle/>
          <a:p>
            <a:pPr marL="0" lvl="1"/>
            <a:r>
              <a:rPr lang="en-US" sz="2200" b="1" dirty="0">
                <a:solidFill>
                  <a:srgbClr val="E9717A"/>
                </a:solidFill>
                <a:latin typeface="Calibri" charset="0"/>
                <a:ea typeface="MS PGothic" charset="0"/>
              </a:rPr>
              <a:t>Burd</a:t>
            </a:r>
            <a:r>
              <a:rPr lang="en-US" sz="2400" b="1" dirty="0">
                <a:solidFill>
                  <a:srgbClr val="E9717A"/>
                </a:solidFill>
                <a:latin typeface="Calibri" charset="0"/>
                <a:ea typeface="MS PGothic" charset="0"/>
              </a:rPr>
              <a:t>en appears underestimated </a:t>
            </a:r>
            <a:r>
              <a:rPr lang="en-US" sz="2400" b="1" dirty="0">
                <a:solidFill>
                  <a:srgbClr val="00549F"/>
                </a:solidFill>
                <a:latin typeface="Calibri" charset="0"/>
                <a:ea typeface="MS PGothic" charset="0"/>
              </a:rPr>
              <a:t>in </a:t>
            </a:r>
            <a:r>
              <a:rPr lang="en-US" sz="2400" b="1" dirty="0" smtClean="0">
                <a:solidFill>
                  <a:srgbClr val="00549F"/>
                </a:solidFill>
                <a:latin typeface="Calibri" charset="0"/>
                <a:ea typeface="MS PGothic" charset="0"/>
              </a:rPr>
              <a:t>FRN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549F"/>
                </a:solidFill>
                <a:latin typeface="Calibri" charset="0"/>
                <a:ea typeface="MS PGothic" charset="0"/>
              </a:rPr>
              <a:t>Preliminary </a:t>
            </a:r>
            <a:r>
              <a:rPr lang="en-US" sz="2400" dirty="0">
                <a:solidFill>
                  <a:srgbClr val="00549F"/>
                </a:solidFill>
                <a:latin typeface="Calibri" charset="0"/>
                <a:ea typeface="MS PGothic" charset="0"/>
              </a:rPr>
              <a:t>r</a:t>
            </a:r>
            <a:r>
              <a:rPr lang="en-US" sz="2400" dirty="0" smtClean="0">
                <a:solidFill>
                  <a:srgbClr val="00549F"/>
                </a:solidFill>
                <a:latin typeface="Calibri" charset="0"/>
                <a:ea typeface="MS PGothic" charset="0"/>
              </a:rPr>
              <a:t>esults </a:t>
            </a:r>
            <a:r>
              <a:rPr lang="en-US" sz="2400" dirty="0">
                <a:solidFill>
                  <a:srgbClr val="00549F"/>
                </a:solidFill>
                <a:latin typeface="Calibri" charset="0"/>
                <a:ea typeface="MS PGothic" charset="0"/>
              </a:rPr>
              <a:t>from ISPE Pilot Wave 2 </a:t>
            </a:r>
            <a:r>
              <a:rPr lang="en-US" sz="2400" dirty="0" smtClean="0">
                <a:solidFill>
                  <a:srgbClr val="00549F"/>
                </a:solidFill>
                <a:latin typeface="Calibri" charset="0"/>
                <a:ea typeface="MS PGothic" charset="0"/>
              </a:rPr>
              <a:t> </a:t>
            </a:r>
            <a:r>
              <a:rPr lang="en-US" sz="2400" dirty="0">
                <a:solidFill>
                  <a:srgbClr val="00549F"/>
                </a:solidFill>
                <a:latin typeface="Calibri" charset="0"/>
                <a:ea typeface="MS PGothic" charset="0"/>
              </a:rPr>
              <a:t>included in </a:t>
            </a:r>
            <a:r>
              <a:rPr lang="en-US" sz="2400" dirty="0" smtClean="0">
                <a:solidFill>
                  <a:srgbClr val="00549F"/>
                </a:solidFill>
                <a:latin typeface="Calibri" charset="0"/>
                <a:ea typeface="MS PGothic" charset="0"/>
              </a:rPr>
              <a:t>Response </a:t>
            </a:r>
            <a:r>
              <a:rPr lang="en-US" sz="2400" dirty="0">
                <a:solidFill>
                  <a:srgbClr val="00549F"/>
                </a:solidFill>
                <a:latin typeface="Calibri" charset="0"/>
                <a:ea typeface="MS PGothic" charset="0"/>
              </a:rPr>
              <a:t>to </a:t>
            </a:r>
            <a:r>
              <a:rPr lang="en-US" sz="2400" dirty="0" smtClean="0">
                <a:solidFill>
                  <a:srgbClr val="00549F"/>
                </a:solidFill>
                <a:latin typeface="Calibri" charset="0"/>
                <a:ea typeface="MS PGothic" charset="0"/>
              </a:rPr>
              <a:t>FDA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549F"/>
                </a:solidFill>
                <a:latin typeface="Calibri" charset="0"/>
                <a:ea typeface="MS PGothic" charset="0"/>
              </a:rPr>
              <a:t>Anticipated </a:t>
            </a:r>
            <a:r>
              <a:rPr lang="en-US" sz="2400" dirty="0">
                <a:solidFill>
                  <a:srgbClr val="00549F"/>
                </a:solidFill>
                <a:latin typeface="Calibri" charset="0"/>
                <a:ea typeface="MS PGothic" charset="0"/>
              </a:rPr>
              <a:t>costs for firms </a:t>
            </a:r>
            <a:endParaRPr lang="en-US" sz="2400" dirty="0" smtClean="0">
              <a:solidFill>
                <a:srgbClr val="00549F"/>
              </a:solidFill>
              <a:latin typeface="Calibri" charset="0"/>
              <a:ea typeface="MS PGothic" charset="0"/>
            </a:endParaRPr>
          </a:p>
          <a:p>
            <a:pPr marL="681038" lvl="2" indent="-342900">
              <a:buFont typeface="Arial"/>
              <a:buChar char="•"/>
            </a:pPr>
            <a:r>
              <a:rPr lang="en-US" dirty="0" smtClean="0">
                <a:solidFill>
                  <a:srgbClr val="00549F"/>
                </a:solidFill>
                <a:latin typeface="Calibri" charset="0"/>
                <a:ea typeface="MS PGothic" charset="0"/>
              </a:rPr>
              <a:t>Adjust </a:t>
            </a:r>
            <a:r>
              <a:rPr lang="en-US" dirty="0">
                <a:solidFill>
                  <a:srgbClr val="00549F"/>
                </a:solidFill>
                <a:latin typeface="Calibri" charset="0"/>
                <a:ea typeface="MS PGothic" charset="0"/>
              </a:rPr>
              <a:t>internal IT systems , Incorporate additional review , Data retention  to support verification during </a:t>
            </a:r>
            <a:r>
              <a:rPr lang="en-US" dirty="0" smtClean="0">
                <a:solidFill>
                  <a:srgbClr val="00549F"/>
                </a:solidFill>
                <a:latin typeface="Calibri" charset="0"/>
                <a:ea typeface="MS PGothic" charset="0"/>
              </a:rPr>
              <a:t>inspection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549F"/>
                </a:solidFill>
                <a:latin typeface="Calibri" charset="0"/>
                <a:ea typeface="MS PGothic" charset="0"/>
              </a:rPr>
              <a:t>For </a:t>
            </a:r>
            <a:r>
              <a:rPr lang="en-US" sz="2400" dirty="0">
                <a:solidFill>
                  <a:srgbClr val="00549F"/>
                </a:solidFill>
                <a:latin typeface="Calibri" charset="0"/>
                <a:ea typeface="MS PGothic" charset="0"/>
              </a:rPr>
              <a:t>many firms reporting by product, differentiated by site presents additional complexity and burden </a:t>
            </a:r>
            <a:endParaRPr lang="en-US" sz="900" dirty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charset="0"/>
                <a:ea typeface="MS PGothic" charset="0"/>
              </a:rPr>
              <a:t>Greater transparency </a:t>
            </a:r>
            <a:r>
              <a:rPr lang="en-US" sz="2400" dirty="0">
                <a:solidFill>
                  <a:srgbClr val="00549F"/>
                </a:solidFill>
                <a:latin typeface="Calibri" charset="0"/>
                <a:ea typeface="MS PGothic" charset="0"/>
              </a:rPr>
              <a:t>recommended </a:t>
            </a:r>
            <a:endParaRPr lang="en-US" sz="2400" dirty="0" smtClean="0">
              <a:solidFill>
                <a:srgbClr val="00549F"/>
              </a:solidFill>
              <a:latin typeface="Calibri" charset="0"/>
              <a:ea typeface="MS PGothic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0" dirty="0" smtClean="0">
                <a:latin typeface="Calibri" charset="0"/>
                <a:ea typeface="MS PGothic" charset="0"/>
              </a:rPr>
              <a:t>How  </a:t>
            </a:r>
            <a:r>
              <a:rPr lang="en-US" sz="2400" b="0" dirty="0">
                <a:latin typeface="Calibri" charset="0"/>
                <a:ea typeface="MS PGothic" charset="0"/>
              </a:rPr>
              <a:t>will data be </a:t>
            </a:r>
            <a:r>
              <a:rPr lang="en-US" sz="2400" b="0" dirty="0" smtClean="0">
                <a:latin typeface="Calibri" charset="0"/>
                <a:ea typeface="MS PGothic" charset="0"/>
              </a:rPr>
              <a:t>used?</a:t>
            </a:r>
          </a:p>
          <a:p>
            <a:pPr marL="684213" lvl="2" indent="-342900">
              <a:buFont typeface="Arial"/>
              <a:buChar char="•"/>
            </a:pPr>
            <a:r>
              <a:rPr lang="en-US" b="0" dirty="0" smtClean="0">
                <a:solidFill>
                  <a:srgbClr val="2E75B6"/>
                </a:solidFill>
                <a:latin typeface="Calibri" charset="0"/>
                <a:ea typeface="MS PGothic" charset="0"/>
              </a:rPr>
              <a:t>Trending? </a:t>
            </a:r>
            <a:r>
              <a:rPr lang="en-US" dirty="0" smtClean="0">
                <a:solidFill>
                  <a:srgbClr val="2E75B6"/>
                </a:solidFill>
                <a:latin typeface="Calibri" charset="0"/>
                <a:ea typeface="MS PGothic" charset="0"/>
              </a:rPr>
              <a:t>C</a:t>
            </a:r>
            <a:r>
              <a:rPr lang="en-US" b="0" dirty="0" smtClean="0">
                <a:solidFill>
                  <a:srgbClr val="2E75B6"/>
                </a:solidFill>
                <a:latin typeface="Calibri" charset="0"/>
                <a:ea typeface="MS PGothic" charset="0"/>
              </a:rPr>
              <a:t>omments </a:t>
            </a:r>
            <a:r>
              <a:rPr lang="en-US" b="0" dirty="0">
                <a:solidFill>
                  <a:srgbClr val="2E75B6"/>
                </a:solidFill>
                <a:latin typeface="Calibri" charset="0"/>
                <a:ea typeface="MS PGothic" charset="0"/>
              </a:rPr>
              <a:t>for </a:t>
            </a:r>
            <a:r>
              <a:rPr lang="en-US" b="0" dirty="0" smtClean="0">
                <a:solidFill>
                  <a:srgbClr val="2E75B6"/>
                </a:solidFill>
                <a:latin typeface="Calibri" charset="0"/>
                <a:ea typeface="MS PGothic" charset="0"/>
              </a:rPr>
              <a:t>context? </a:t>
            </a:r>
            <a:r>
              <a:rPr lang="en-US" dirty="0" smtClean="0">
                <a:solidFill>
                  <a:srgbClr val="2E75B6"/>
                </a:solidFill>
                <a:latin typeface="Calibri" charset="0"/>
                <a:ea typeface="MS PGothic" charset="0"/>
              </a:rPr>
              <a:t>P</a:t>
            </a:r>
            <a:r>
              <a:rPr lang="en-US" b="0" dirty="0" smtClean="0">
                <a:solidFill>
                  <a:srgbClr val="2E75B6"/>
                </a:solidFill>
                <a:latin typeface="Calibri" charset="0"/>
                <a:ea typeface="MS PGothic" charset="0"/>
              </a:rPr>
              <a:t>ublic disclosure? Deans list?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>
                <a:latin typeface="Calibri" charset="0"/>
                <a:ea typeface="MS PGothic" charset="0"/>
              </a:rPr>
              <a:t>Clarity </a:t>
            </a:r>
            <a:r>
              <a:rPr lang="en-US" sz="2400" b="0" dirty="0">
                <a:latin typeface="Calibri" charset="0"/>
                <a:ea typeface="MS PGothic" charset="0"/>
              </a:rPr>
              <a:t>on learning </a:t>
            </a:r>
            <a:r>
              <a:rPr lang="en-US" sz="2400" b="0" dirty="0" smtClean="0">
                <a:latin typeface="Calibri" charset="0"/>
                <a:ea typeface="MS PGothic" charset="0"/>
              </a:rPr>
              <a:t>period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 smtClean="0">
                <a:latin typeface="Calibri" charset="0"/>
                <a:ea typeface="MS PGothic" charset="0"/>
              </a:rPr>
              <a:t>Communication </a:t>
            </a:r>
            <a:r>
              <a:rPr lang="en-US" sz="2400" b="0" dirty="0">
                <a:latin typeface="Calibri" charset="0"/>
                <a:ea typeface="MS PGothic" charset="0"/>
              </a:rPr>
              <a:t>to firms  of impact of  reported data 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14</a:t>
            </a:fld>
            <a:endParaRPr lang="en-CA"/>
          </a:p>
        </p:txBody>
      </p:sp>
      <p:sp>
        <p:nvSpPr>
          <p:cNvPr id="5" name="Title 1"/>
          <p:cNvSpPr>
            <a:spLocks noGrp="1"/>
          </p:cNvSpPr>
          <p:nvPr>
            <p:ph type="body" sz="quarter" idx="13"/>
          </p:nvPr>
        </p:nvSpPr>
        <p:spPr>
          <a:xfrm>
            <a:off x="455614" y="298376"/>
            <a:ext cx="10056812" cy="1135062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Calibri Light" charset="0"/>
                <a:ea typeface="MS PGothic" charset="0"/>
              </a:rPr>
              <a:t>ISPE Key Messages </a:t>
            </a:r>
            <a:r>
              <a:rPr lang="en-US" sz="2900" dirty="0">
                <a:latin typeface="Calibri Light" charset="0"/>
                <a:ea typeface="MS PGothic" charset="0"/>
              </a:rPr>
              <a:t>– </a:t>
            </a:r>
            <a:r>
              <a:rPr lang="en-US" sz="3600" i="1" dirty="0">
                <a:solidFill>
                  <a:srgbClr val="0070C0"/>
                </a:solidFill>
                <a:latin typeface="Calibri Light" charset="0"/>
                <a:ea typeface="MS PGothic" charset="0"/>
              </a:rPr>
              <a:t>Reporting Burden &amp; Transparency </a:t>
            </a:r>
          </a:p>
        </p:txBody>
      </p:sp>
    </p:spTree>
    <p:extLst>
      <p:ext uri="{BB962C8B-B14F-4D97-AF65-F5344CB8AC3E}">
        <p14:creationId xmlns:p14="http://schemas.microsoft.com/office/powerpoint/2010/main" val="18207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15</a:t>
            </a:fld>
            <a:endParaRPr lang="en-CA"/>
          </a:p>
        </p:txBody>
      </p:sp>
      <p:sp>
        <p:nvSpPr>
          <p:cNvPr id="5" name="Title 6"/>
          <p:cNvSpPr txBox="1">
            <a:spLocks noGrp="1"/>
          </p:cNvSpPr>
          <p:nvPr>
            <p:ph type="body" sz="quarter" idx="13"/>
          </p:nvPr>
        </p:nvSpPr>
        <p:spPr bwMode="auto">
          <a:xfrm>
            <a:off x="455614" y="226368"/>
            <a:ext cx="10056812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600" b="0" dirty="0">
                <a:solidFill>
                  <a:schemeClr val="accent1"/>
                </a:solidFill>
                <a:latin typeface="Calibri"/>
                <a:cs typeface="Calibri"/>
              </a:rPr>
              <a:t>Update from ISPE Quality Culture Team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7808" y="696913"/>
            <a:ext cx="67643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000" dirty="0">
                <a:latin typeface="Calibri"/>
                <a:cs typeface="Calibri"/>
              </a:rPr>
              <a:t>Acknowledging the key influential role of </a:t>
            </a:r>
            <a:r>
              <a:rPr lang="en-US" sz="2000" i="1" dirty="0">
                <a:latin typeface="Calibri"/>
                <a:cs typeface="Calibri"/>
              </a:rPr>
              <a:t>Quality Culture </a:t>
            </a:r>
            <a:r>
              <a:rPr lang="en-US" sz="2000" dirty="0">
                <a:latin typeface="Calibri"/>
                <a:cs typeface="Calibri"/>
              </a:rPr>
              <a:t>with respect to the capture and reporting of quality metrics</a:t>
            </a:r>
            <a:r>
              <a:rPr lang="en-US" sz="2000" i="1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the ISPE Quality Metrics Core Team formed a Quality Culture Sub-Team in July 2014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808" y="2046288"/>
            <a:ext cx="6780212" cy="45397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algn="just">
              <a:buFont typeface="Arial"/>
              <a:buChar char="•"/>
              <a:defRPr/>
            </a:pPr>
            <a:r>
              <a:rPr lang="en-US" sz="2000" dirty="0">
                <a:latin typeface="Calibri"/>
                <a:cs typeface="Calibri"/>
              </a:rPr>
              <a:t>The Quality Culture sub-team comprises of a cross section of Industry large and mid-sized pharma, incorporating both innovator and generics organisations, key industry suppliers and academia.</a:t>
            </a:r>
          </a:p>
          <a:p>
            <a:pPr marL="171450" indent="-171450" algn="just">
              <a:buFont typeface="Arial"/>
              <a:buChar char="•"/>
              <a:defRPr/>
            </a:pPr>
            <a:endParaRPr lang="en-US" sz="2000" dirty="0">
              <a:latin typeface="Calibri"/>
              <a:cs typeface="Calibri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en-US" sz="2000" dirty="0">
                <a:latin typeface="Calibri"/>
                <a:cs typeface="Calibri"/>
              </a:rPr>
              <a:t>The team has met bi-weekly since July 2014 with an initial focus on identifying and sharing the variety of practices currently used.</a:t>
            </a:r>
          </a:p>
          <a:p>
            <a:pPr marL="171450" indent="-171450" algn="just">
              <a:buFont typeface="Arial"/>
              <a:buChar char="•"/>
              <a:defRPr/>
            </a:pPr>
            <a:endParaRPr lang="en-US" sz="2000" dirty="0">
              <a:latin typeface="Calibri"/>
              <a:cs typeface="Calibri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en-US" sz="2000" dirty="0">
                <a:latin typeface="Calibri"/>
                <a:cs typeface="Calibri"/>
              </a:rPr>
              <a:t>A repository of approaches, practices and tools were captured for detailed review </a:t>
            </a:r>
          </a:p>
          <a:p>
            <a:pPr marL="171450" indent="-171450" algn="just">
              <a:buFont typeface="Arial"/>
              <a:buChar char="•"/>
              <a:defRPr/>
            </a:pPr>
            <a:endParaRPr lang="en-US" dirty="0">
              <a:latin typeface="Avenir Book"/>
              <a:cs typeface="Avenir Book"/>
            </a:endParaRPr>
          </a:p>
          <a:p>
            <a:pPr marL="171450" indent="-171450" algn="just">
              <a:buFont typeface="Arial"/>
              <a:buChar char="•"/>
              <a:defRPr/>
            </a:pPr>
            <a:endParaRPr lang="en-US" sz="1100" dirty="0">
              <a:latin typeface="Avenir Book"/>
              <a:cs typeface="Avenir Book"/>
            </a:endParaRPr>
          </a:p>
          <a:p>
            <a:pPr algn="just">
              <a:defRPr/>
            </a:pPr>
            <a:endParaRPr lang="en-US" b="1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/>
          <a:stretch>
            <a:fillRect/>
          </a:stretch>
        </p:blipFill>
        <p:spPr bwMode="auto">
          <a:xfrm>
            <a:off x="8150696" y="917575"/>
            <a:ext cx="20828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926560" y="2774950"/>
            <a:ext cx="413226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F6600"/>
                </a:solidFill>
                <a:latin typeface="Calibri"/>
                <a:cs typeface="Calibri"/>
              </a:rPr>
              <a:t>No single tool or practice </a:t>
            </a:r>
            <a:r>
              <a:rPr lang="en-US" sz="2000" dirty="0">
                <a:solidFill>
                  <a:srgbClr val="FF6600"/>
                </a:solidFill>
                <a:latin typeface="Calibri"/>
                <a:cs typeface="Calibri"/>
              </a:rPr>
              <a:t>provides a quantitative </a:t>
            </a:r>
            <a:r>
              <a:rPr lang="en-US" sz="2000" u="sng" dirty="0">
                <a:solidFill>
                  <a:srgbClr val="FF6600"/>
                </a:solidFill>
                <a:latin typeface="Calibri"/>
                <a:cs typeface="Calibri"/>
              </a:rPr>
              <a:t>or</a:t>
            </a:r>
            <a:r>
              <a:rPr lang="en-US" sz="2000" dirty="0">
                <a:solidFill>
                  <a:srgbClr val="FF6600"/>
                </a:solidFill>
                <a:latin typeface="Calibri"/>
                <a:cs typeface="Calibri"/>
              </a:rPr>
              <a:t> qualitative ‘silver bullet’ as a means to establish the current health of the Quality Culture within an organization. </a:t>
            </a:r>
            <a:endParaRPr lang="en-US" sz="2000" b="1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606080" y="5498678"/>
            <a:ext cx="8247062" cy="1568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1450" indent="-171450" algn="just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Six “dimensions” teams were formed July 2015, developing a program of tools, training and templates for companies to use to inform their cultural excellence programs.  These tools will be published through ISPE during 2016 and 2017</a:t>
            </a:r>
          </a:p>
        </p:txBody>
      </p:sp>
    </p:spTree>
    <p:extLst>
      <p:ext uri="{BB962C8B-B14F-4D97-AF65-F5344CB8AC3E}">
        <p14:creationId xmlns:p14="http://schemas.microsoft.com/office/powerpoint/2010/main" val="248179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298376"/>
            <a:ext cx="9464040" cy="1590676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549F"/>
                </a:solidFill>
                <a:latin typeface="Calibri"/>
                <a:cs typeface="Calibri"/>
              </a:rPr>
              <a:t>Six Dimensions of Cultural Excellence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08BFC-7B9C-CC4D-8BDC-146D9F48CB7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9816" y="1533054"/>
            <a:ext cx="4892675" cy="45259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41313" indent="-341313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4213" indent="-3429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smtClean="0">
                <a:latin typeface="Calibri"/>
                <a:ea typeface="MS PGothic" charset="0"/>
                <a:cs typeface="Calibri"/>
              </a:rPr>
              <a:t>The ISPE Quality Culture Sub -Team proposes that the promotion of a ‘</a:t>
            </a:r>
            <a:r>
              <a:rPr lang="en-US" altLang="ja-JP" sz="2800" b="0" i="1" dirty="0" smtClean="0">
                <a:latin typeface="Calibri"/>
                <a:ea typeface="MS PGothic" charset="0"/>
                <a:cs typeface="Calibri"/>
              </a:rPr>
              <a:t>relentless restlessness</a:t>
            </a:r>
            <a:r>
              <a:rPr lang="en-US" sz="2800" b="0" dirty="0" smtClean="0">
                <a:latin typeface="Calibri"/>
                <a:ea typeface="MS PGothic" charset="0"/>
                <a:cs typeface="Calibri"/>
              </a:rPr>
              <a:t>’</a:t>
            </a:r>
            <a:r>
              <a:rPr lang="en-US" altLang="ja-JP" sz="2800" b="0" dirty="0" smtClean="0">
                <a:latin typeface="Calibri"/>
                <a:ea typeface="MS PGothic" charset="0"/>
                <a:cs typeface="Calibri"/>
              </a:rPr>
              <a:t> towards improvement in Quality Culture necessitates a 360° approach to </a:t>
            </a:r>
            <a:r>
              <a:rPr lang="en-US" altLang="ja-JP" sz="2800" b="0" i="1" dirty="0" smtClean="0">
                <a:latin typeface="Calibri"/>
                <a:ea typeface="MS PGothic" charset="0"/>
                <a:cs typeface="Calibri"/>
              </a:rPr>
              <a:t>Cultural Excellence</a:t>
            </a:r>
            <a:endParaRPr lang="en-US" altLang="ja-JP" sz="2800" b="0" dirty="0" smtClean="0">
              <a:latin typeface="Calibri"/>
              <a:ea typeface="MS PGothic" charset="0"/>
              <a:cs typeface="Calibri"/>
            </a:endParaRPr>
          </a:p>
          <a:p>
            <a:endParaRPr lang="en-US" sz="2800" b="0" dirty="0" smtClean="0">
              <a:latin typeface="Calibri"/>
              <a:ea typeface="MS PGothic" charset="0"/>
              <a:cs typeface="Calibri"/>
            </a:endParaRPr>
          </a:p>
          <a:p>
            <a:r>
              <a:rPr lang="en-US" sz="2800" b="0" dirty="0" smtClean="0">
                <a:latin typeface="Calibri"/>
                <a:ea typeface="MS PGothic" charset="0"/>
                <a:cs typeface="Calibri"/>
              </a:rPr>
              <a:t>A holistic </a:t>
            </a:r>
            <a:r>
              <a:rPr lang="en-US" sz="2800" b="0" i="1" dirty="0" smtClean="0">
                <a:latin typeface="Calibri"/>
                <a:ea typeface="MS PGothic" charset="0"/>
                <a:cs typeface="Calibri"/>
              </a:rPr>
              <a:t>Quality Culture Framework </a:t>
            </a:r>
            <a:r>
              <a:rPr lang="en-US" sz="2800" b="0" dirty="0" smtClean="0">
                <a:latin typeface="Calibri"/>
                <a:ea typeface="MS PGothic" charset="0"/>
                <a:cs typeface="Calibri"/>
              </a:rPr>
              <a:t>has been developed, entitled the </a:t>
            </a:r>
            <a:r>
              <a:rPr lang="en-US" sz="2800" b="0" i="1" dirty="0" smtClean="0">
                <a:latin typeface="Calibri"/>
                <a:ea typeface="MS PGothic" charset="0"/>
                <a:cs typeface="Calibri"/>
              </a:rPr>
              <a:t>Six Dimensions of  Cultural Excellence</a:t>
            </a:r>
            <a:endParaRPr lang="en-US" sz="2800" b="0" dirty="0">
              <a:latin typeface="Calibri"/>
              <a:ea typeface="MS PGothic" charset="0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44" y="1335311"/>
            <a:ext cx="5967441" cy="493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3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08" y="298376"/>
            <a:ext cx="9464040" cy="1590676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549F"/>
                </a:solidFill>
                <a:latin typeface="Calibri"/>
                <a:ea typeface="ＭＳ Ｐゴシック" charset="0"/>
                <a:cs typeface="Calibri"/>
              </a:rPr>
              <a:t>ISPE Quality Culture Sub-Team</a:t>
            </a:r>
            <a:br>
              <a:rPr lang="en-US" dirty="0">
                <a:solidFill>
                  <a:srgbClr val="00549F"/>
                </a:solidFill>
                <a:latin typeface="Calibri"/>
                <a:ea typeface="ＭＳ Ｐゴシック" charset="0"/>
                <a:cs typeface="Calibri"/>
              </a:rPr>
            </a:br>
            <a:r>
              <a:rPr lang="en-US" i="1" dirty="0">
                <a:solidFill>
                  <a:srgbClr val="00549F"/>
                </a:solidFill>
                <a:latin typeface="Calibri"/>
                <a:ea typeface="ＭＳ Ｐゴシック" charset="0"/>
                <a:cs typeface="Calibri"/>
              </a:rPr>
              <a:t>Developing Cultural Excellence </a:t>
            </a:r>
            <a:endParaRPr lang="en-US" dirty="0">
              <a:solidFill>
                <a:srgbClr val="00549F"/>
              </a:solidFill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08BFC-7B9C-CC4D-8BDC-146D9F48CB7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3863" y="2200821"/>
            <a:ext cx="5456237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00549F"/>
                </a:solidFill>
                <a:latin typeface="Calibri"/>
                <a:ea typeface="ＭＳ Ｐゴシック" charset="0"/>
                <a:cs typeface="Calibri"/>
              </a:rPr>
              <a:t>Promotion of a healthy </a:t>
            </a:r>
            <a:r>
              <a:rPr lang="en-US" sz="2400" i="1" dirty="0">
                <a:solidFill>
                  <a:srgbClr val="00549F"/>
                </a:solidFill>
                <a:latin typeface="Calibri"/>
                <a:ea typeface="ＭＳ Ｐゴシック" charset="0"/>
                <a:cs typeface="Calibri"/>
              </a:rPr>
              <a:t>Quality Culture </a:t>
            </a:r>
            <a:r>
              <a:rPr lang="en-US" sz="2400" dirty="0">
                <a:solidFill>
                  <a:srgbClr val="00549F"/>
                </a:solidFill>
                <a:latin typeface="Calibri"/>
                <a:ea typeface="ＭＳ Ｐゴシック" charset="0"/>
                <a:cs typeface="Calibri"/>
              </a:rPr>
              <a:t>is strongly welcomed</a:t>
            </a:r>
          </a:p>
          <a:p>
            <a:pPr>
              <a:defRPr/>
            </a:pPr>
            <a:endParaRPr lang="en-US" sz="2400" dirty="0">
              <a:solidFill>
                <a:srgbClr val="00549F"/>
              </a:solidFill>
              <a:latin typeface="Calibri"/>
              <a:ea typeface="ＭＳ Ｐゴシック" charset="0"/>
              <a:cs typeface="Calibri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i="1" dirty="0">
                <a:solidFill>
                  <a:srgbClr val="00549F"/>
                </a:solidFill>
                <a:latin typeface="Calibri"/>
                <a:ea typeface="ＭＳ Ｐゴシック" charset="0"/>
                <a:cs typeface="Calibri"/>
              </a:rPr>
              <a:t>Quantitative</a:t>
            </a:r>
            <a:r>
              <a:rPr lang="en-US" sz="2400" dirty="0">
                <a:solidFill>
                  <a:srgbClr val="00549F"/>
                </a:solidFill>
                <a:latin typeface="Calibri"/>
                <a:ea typeface="ＭＳ Ｐゴシック" charset="0"/>
                <a:cs typeface="Calibri"/>
              </a:rPr>
              <a:t> and </a:t>
            </a:r>
            <a:r>
              <a:rPr lang="en-US" sz="2400" i="1" dirty="0">
                <a:solidFill>
                  <a:srgbClr val="00549F"/>
                </a:solidFill>
                <a:latin typeface="Calibri"/>
                <a:ea typeface="ＭＳ Ｐゴシック" charset="0"/>
                <a:cs typeface="Calibri"/>
              </a:rPr>
              <a:t>Qualitative</a:t>
            </a:r>
            <a:r>
              <a:rPr lang="en-US" sz="2400" dirty="0">
                <a:solidFill>
                  <a:srgbClr val="00549F"/>
                </a:solidFill>
                <a:latin typeface="Calibri"/>
                <a:ea typeface="ＭＳ Ｐゴシック" charset="0"/>
                <a:cs typeface="Calibri"/>
              </a:rPr>
              <a:t> measures  that may be best assessed internally rather than reported externally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400" dirty="0">
              <a:solidFill>
                <a:srgbClr val="00549F"/>
              </a:solidFill>
              <a:latin typeface="Calibri"/>
              <a:ea typeface="ＭＳ Ｐゴシック" charset="0"/>
              <a:cs typeface="Calibri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00549F"/>
                </a:solidFill>
                <a:latin typeface="Calibri"/>
                <a:ea typeface="ＭＳ Ｐゴシック" charset="0"/>
                <a:cs typeface="Calibri"/>
              </a:rPr>
              <a:t>Development of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ea typeface="ＭＳ Ｐゴシック" charset="0"/>
                <a:cs typeface="Calibri"/>
              </a:rPr>
              <a:t>Tools, Training and Templates is underway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400" dirty="0">
              <a:ea typeface="ＭＳ Ｐゴシック" charset="0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08" y="250825"/>
            <a:ext cx="3616325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774432" y="2943225"/>
            <a:ext cx="514826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endParaRPr lang="en-US" sz="1800" b="1" i="1" dirty="0"/>
          </a:p>
          <a:p>
            <a:pPr algn="ctr">
              <a:lnSpc>
                <a:spcPct val="120000"/>
              </a:lnSpc>
            </a:pPr>
            <a:r>
              <a:rPr lang="en-US" sz="1800" i="1" dirty="0">
                <a:solidFill>
                  <a:srgbClr val="00549F"/>
                </a:solidFill>
                <a:latin typeface="Calibri"/>
                <a:cs typeface="Calibri"/>
              </a:rPr>
              <a:t>“</a:t>
            </a:r>
            <a:r>
              <a:rPr lang="en-US" altLang="ja-JP" sz="1800" i="1" dirty="0">
                <a:solidFill>
                  <a:srgbClr val="00549F"/>
                </a:solidFill>
                <a:latin typeface="Calibri"/>
                <a:cs typeface="Calibri"/>
              </a:rPr>
              <a:t>ISPE</a:t>
            </a:r>
            <a:r>
              <a:rPr lang="en-US" sz="1800" i="1" dirty="0">
                <a:solidFill>
                  <a:srgbClr val="00549F"/>
                </a:solidFill>
                <a:latin typeface="Calibri"/>
                <a:cs typeface="Calibri"/>
              </a:rPr>
              <a:t>’</a:t>
            </a:r>
            <a:r>
              <a:rPr lang="en-US" altLang="ja-JP" sz="1800" i="1" dirty="0">
                <a:solidFill>
                  <a:srgbClr val="00549F"/>
                </a:solidFill>
                <a:latin typeface="Calibri"/>
                <a:cs typeface="Calibri"/>
              </a:rPr>
              <a:t>s Current Position on Quality Culture acknowledges that each </a:t>
            </a:r>
            <a:r>
              <a:rPr lang="en-US" altLang="ja-JP" sz="1800" i="1" dirty="0" smtClean="0">
                <a:solidFill>
                  <a:srgbClr val="00549F"/>
                </a:solidFill>
                <a:latin typeface="Calibri"/>
                <a:cs typeface="Calibri"/>
              </a:rPr>
              <a:t>organization </a:t>
            </a:r>
            <a:r>
              <a:rPr lang="en-US" altLang="ja-JP" sz="1800" i="1" dirty="0">
                <a:solidFill>
                  <a:srgbClr val="00549F"/>
                </a:solidFill>
                <a:latin typeface="Calibri"/>
                <a:cs typeface="Calibri"/>
              </a:rPr>
              <a:t>will have a different context, within which their Quality Culture exists, based on </a:t>
            </a:r>
            <a:r>
              <a:rPr lang="en-US" altLang="ja-JP" sz="1800" i="1" dirty="0" smtClean="0">
                <a:solidFill>
                  <a:srgbClr val="00549F"/>
                </a:solidFill>
                <a:latin typeface="Calibri"/>
                <a:cs typeface="Calibri"/>
              </a:rPr>
              <a:t>organizational </a:t>
            </a:r>
            <a:r>
              <a:rPr lang="en-US" altLang="ja-JP" sz="1800" i="1" dirty="0">
                <a:solidFill>
                  <a:srgbClr val="00549F"/>
                </a:solidFill>
                <a:latin typeface="Calibri"/>
                <a:cs typeface="Calibri"/>
              </a:rPr>
              <a:t>ownership, supply chain configuration, maturity, product mix and regional influences.</a:t>
            </a:r>
            <a:r>
              <a:rPr lang="en-US" sz="1800" i="1" dirty="0">
                <a:solidFill>
                  <a:srgbClr val="00549F"/>
                </a:solidFill>
                <a:latin typeface="Calibri"/>
                <a:cs typeface="Calibri"/>
              </a:rPr>
              <a:t>”</a:t>
            </a:r>
            <a:endParaRPr lang="en-US" altLang="ja-JP" sz="1800" i="1" dirty="0">
              <a:solidFill>
                <a:srgbClr val="00549F"/>
              </a:solidFill>
              <a:latin typeface="Calibri"/>
              <a:cs typeface="Calibri"/>
            </a:endParaRPr>
          </a:p>
          <a:p>
            <a:pPr algn="ctr"/>
            <a:endParaRPr lang="en-US" sz="1800" dirty="0">
              <a:latin typeface="Avenir Book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514886" y="6019254"/>
            <a:ext cx="51291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i="1" dirty="0">
                <a:solidFill>
                  <a:srgbClr val="FF6600"/>
                </a:solidFill>
                <a:latin typeface="Calibri"/>
                <a:cs typeface="Calibri"/>
              </a:rPr>
              <a:t>Knowledge of cultural context is crucial</a:t>
            </a:r>
          </a:p>
          <a:p>
            <a:pPr algn="ctr"/>
            <a:r>
              <a:rPr lang="en-US" i="1" dirty="0">
                <a:solidFill>
                  <a:srgbClr val="FF6600"/>
                </a:solidFill>
                <a:latin typeface="Calibri"/>
                <a:cs typeface="Calibri"/>
              </a:rPr>
              <a:t> to measurement and assessment</a:t>
            </a:r>
          </a:p>
        </p:txBody>
      </p:sp>
    </p:spTree>
    <p:extLst>
      <p:ext uri="{BB962C8B-B14F-4D97-AF65-F5344CB8AC3E}">
        <p14:creationId xmlns:p14="http://schemas.microsoft.com/office/powerpoint/2010/main" val="151858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Object 4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29" y="1906"/>
          <a:ext cx="2858" cy="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0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9" y="1906"/>
                        <a:ext cx="2858" cy="1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48640" y="375286"/>
            <a:ext cx="9875520" cy="677108"/>
          </a:xfrm>
        </p:spPr>
        <p:txBody>
          <a:bodyPr lIns="0" tIns="0" rIns="0" bIns="0">
            <a:spAutoFit/>
          </a:bodyPr>
          <a:lstStyle/>
          <a:p>
            <a:pPr algn="l"/>
            <a:r>
              <a:rPr lang="en-US" dirty="0">
                <a:solidFill>
                  <a:srgbClr val="00549F"/>
                </a:solidFill>
                <a:latin typeface="Calibri Light" charset="0"/>
                <a:ea typeface="MS PGothic" charset="0"/>
              </a:rPr>
              <a:t>Quality Metrics Vision –  A journey</a:t>
            </a:r>
          </a:p>
        </p:txBody>
      </p:sp>
      <p:sp useBgFill="1">
        <p:nvSpPr>
          <p:cNvPr id="34819" name="TextBox 619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548640" y="1234480"/>
            <a:ext cx="9875520" cy="6187012"/>
          </a:xfrm>
          <a:prstGeom prst="rect">
            <a:avLst/>
          </a:prstGeom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3222" tIns="46614" rIns="93222" bIns="46614" anchor="ctr"/>
          <a:lstStyle>
            <a:lvl1pPr defTabSz="93186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4820" name="Arc 6"/>
          <p:cNvSpPr>
            <a:spLocks/>
          </p:cNvSpPr>
          <p:nvPr/>
        </p:nvSpPr>
        <p:spPr bwMode="auto">
          <a:xfrm>
            <a:off x="6747987" y="2026568"/>
            <a:ext cx="3530441" cy="1162050"/>
          </a:xfrm>
          <a:custGeom>
            <a:avLst/>
            <a:gdLst>
              <a:gd name="T0" fmla="*/ 0 w 21286"/>
              <a:gd name="T1" fmla="*/ 2147483647 h 21600"/>
              <a:gd name="T2" fmla="*/ 2147483647 w 21286"/>
              <a:gd name="T3" fmla="*/ 2147483647 h 21600"/>
              <a:gd name="T4" fmla="*/ 2147483647 w 21286"/>
              <a:gd name="T5" fmla="*/ 2147483647 h 21600"/>
              <a:gd name="T6" fmla="*/ 0 60000 65536"/>
              <a:gd name="T7" fmla="*/ 0 60000 65536"/>
              <a:gd name="T8" fmla="*/ 0 60000 65536"/>
              <a:gd name="T9" fmla="*/ 0 w 21286"/>
              <a:gd name="T10" fmla="*/ 0 h 21600"/>
              <a:gd name="T11" fmla="*/ 21286 w 212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6" h="21600" fill="none" extrusionOk="0">
                <a:moveTo>
                  <a:pt x="0" y="12792"/>
                </a:moveTo>
                <a:cubicBezTo>
                  <a:pt x="3475" y="5010"/>
                  <a:pt x="11200" y="-1"/>
                  <a:pt x="19723" y="0"/>
                </a:cubicBezTo>
                <a:cubicBezTo>
                  <a:pt x="20244" y="0"/>
                  <a:pt x="20765" y="18"/>
                  <a:pt x="21286" y="56"/>
                </a:cubicBezTo>
              </a:path>
              <a:path w="21286" h="21600" stroke="0" extrusionOk="0">
                <a:moveTo>
                  <a:pt x="0" y="12792"/>
                </a:moveTo>
                <a:cubicBezTo>
                  <a:pt x="3475" y="5010"/>
                  <a:pt x="11200" y="-1"/>
                  <a:pt x="19723" y="0"/>
                </a:cubicBezTo>
                <a:cubicBezTo>
                  <a:pt x="20244" y="0"/>
                  <a:pt x="20765" y="18"/>
                  <a:pt x="21286" y="56"/>
                </a:cubicBezTo>
                <a:lnTo>
                  <a:pt x="19723" y="21600"/>
                </a:lnTo>
                <a:lnTo>
                  <a:pt x="0" y="12792"/>
                </a:lnTo>
                <a:close/>
              </a:path>
            </a:pathLst>
          </a:custGeom>
          <a:noFill/>
          <a:ln w="2857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4821" name="Arc 5"/>
          <p:cNvSpPr>
            <a:spLocks/>
          </p:cNvSpPr>
          <p:nvPr/>
        </p:nvSpPr>
        <p:spPr bwMode="auto">
          <a:xfrm>
            <a:off x="3789045" y="2746648"/>
            <a:ext cx="3530442" cy="1162050"/>
          </a:xfrm>
          <a:custGeom>
            <a:avLst/>
            <a:gdLst>
              <a:gd name="T0" fmla="*/ 0 w 21145"/>
              <a:gd name="T1" fmla="*/ 2147483647 h 21600"/>
              <a:gd name="T2" fmla="*/ 2147483647 w 21145"/>
              <a:gd name="T3" fmla="*/ 2147483647 h 21600"/>
              <a:gd name="T4" fmla="*/ 2147483647 w 211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145"/>
              <a:gd name="T10" fmla="*/ 0 h 21600"/>
              <a:gd name="T11" fmla="*/ 21145 w 211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45" h="21600" fill="none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</a:path>
              <a:path w="21145" h="21600" stroke="0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  <a:lnTo>
                  <a:pt x="19582" y="21600"/>
                </a:lnTo>
                <a:lnTo>
                  <a:pt x="0" y="12483"/>
                </a:lnTo>
                <a:close/>
              </a:path>
            </a:pathLst>
          </a:custGeom>
          <a:noFill/>
          <a:ln w="28575">
            <a:solidFill>
              <a:srgbClr val="A5A5A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4822" name="Arc 4"/>
          <p:cNvSpPr>
            <a:spLocks/>
          </p:cNvSpPr>
          <p:nvPr/>
        </p:nvSpPr>
        <p:spPr bwMode="auto">
          <a:xfrm>
            <a:off x="694373" y="3505200"/>
            <a:ext cx="3530442" cy="1163956"/>
          </a:xfrm>
          <a:custGeom>
            <a:avLst/>
            <a:gdLst>
              <a:gd name="T0" fmla="*/ 0 w 20829"/>
              <a:gd name="T1" fmla="*/ 2147483647 h 21600"/>
              <a:gd name="T2" fmla="*/ 2147483647 w 20829"/>
              <a:gd name="T3" fmla="*/ 2147483647 h 21600"/>
              <a:gd name="T4" fmla="*/ 2147483647 w 20829"/>
              <a:gd name="T5" fmla="*/ 2147483647 h 21600"/>
              <a:gd name="T6" fmla="*/ 0 60000 65536"/>
              <a:gd name="T7" fmla="*/ 0 60000 65536"/>
              <a:gd name="T8" fmla="*/ 0 60000 65536"/>
              <a:gd name="T9" fmla="*/ 0 w 20829"/>
              <a:gd name="T10" fmla="*/ 0 h 21600"/>
              <a:gd name="T11" fmla="*/ 20829 w 2082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29" h="21600" fill="none" extrusionOk="0">
                <a:moveTo>
                  <a:pt x="-1" y="11833"/>
                </a:moveTo>
                <a:cubicBezTo>
                  <a:pt x="3679" y="4574"/>
                  <a:pt x="11127" y="-1"/>
                  <a:pt x="19266" y="0"/>
                </a:cubicBezTo>
                <a:cubicBezTo>
                  <a:pt x="19787" y="0"/>
                  <a:pt x="20308" y="18"/>
                  <a:pt x="20829" y="56"/>
                </a:cubicBezTo>
              </a:path>
              <a:path w="20829" h="21600" stroke="0" extrusionOk="0">
                <a:moveTo>
                  <a:pt x="-1" y="11833"/>
                </a:moveTo>
                <a:cubicBezTo>
                  <a:pt x="3679" y="4574"/>
                  <a:pt x="11127" y="-1"/>
                  <a:pt x="19266" y="0"/>
                </a:cubicBezTo>
                <a:cubicBezTo>
                  <a:pt x="19787" y="0"/>
                  <a:pt x="20308" y="18"/>
                  <a:pt x="20829" y="56"/>
                </a:cubicBezTo>
                <a:lnTo>
                  <a:pt x="19266" y="21600"/>
                </a:lnTo>
                <a:lnTo>
                  <a:pt x="-1" y="11833"/>
                </a:lnTo>
                <a:close/>
              </a:path>
            </a:pathLst>
          </a:custGeom>
          <a:noFill/>
          <a:ln w="28575">
            <a:solidFill>
              <a:srgbClr val="2E75B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1" name="Rectangle 31"/>
          <p:cNvSpPr txBox="1">
            <a:spLocks/>
          </p:cNvSpPr>
          <p:nvPr/>
        </p:nvSpPr>
        <p:spPr>
          <a:xfrm>
            <a:off x="7173755" y="2458616"/>
            <a:ext cx="3209189" cy="497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ts val="600"/>
              </a:spcBef>
              <a:defRPr/>
            </a:pPr>
            <a:r>
              <a:rPr lang="en-US" sz="1800" dirty="0" smtClean="0">
                <a:solidFill>
                  <a:srgbClr val="00549F"/>
                </a:solidFill>
                <a:latin typeface="Calibri"/>
                <a:ea typeface="+mn-ea"/>
                <a:cs typeface="Calibri"/>
              </a:rPr>
              <a:t>Benchmarking: c</a:t>
            </a:r>
            <a:r>
              <a:rPr lang="en-US" sz="1800" dirty="0" smtClean="0">
                <a:solidFill>
                  <a:srgbClr val="00549F"/>
                </a:solidFill>
                <a:latin typeface="Calibri"/>
                <a:cs typeface="Calibri"/>
              </a:rPr>
              <a:t>ompanies </a:t>
            </a:r>
            <a:r>
              <a:rPr lang="en-US" sz="1800" b="1" dirty="0">
                <a:solidFill>
                  <a:srgbClr val="00549F"/>
                </a:solidFill>
                <a:latin typeface="Calibri"/>
                <a:cs typeface="Calibri"/>
              </a:rPr>
              <a:t>understand their quality performance and maturity </a:t>
            </a:r>
            <a:r>
              <a:rPr lang="en-US" sz="1800" dirty="0">
                <a:solidFill>
                  <a:srgbClr val="00549F"/>
                </a:solidFill>
                <a:latin typeface="Calibri"/>
                <a:cs typeface="Calibri"/>
              </a:rPr>
              <a:t>compared to peers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800" dirty="0" smtClean="0">
                <a:solidFill>
                  <a:srgbClr val="00549F"/>
                </a:solidFill>
                <a:latin typeface="Calibri"/>
                <a:ea typeface="+mn-ea"/>
                <a:cs typeface="Calibri"/>
              </a:rPr>
              <a:t>Industry Knowledge:   In depth statistical analysis, mature process capability, quality culture , targeted research initiatives </a:t>
            </a:r>
          </a:p>
          <a:p>
            <a:pPr lvl="1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549F"/>
                </a:solidFill>
                <a:latin typeface="Calibri"/>
                <a:ea typeface="+mn-ea"/>
                <a:cs typeface="Calibri"/>
              </a:rPr>
              <a:t> Collaboration:  sharing best practices, engage with regulators at design stage</a:t>
            </a:r>
          </a:p>
          <a:p>
            <a:pPr lvl="1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549F"/>
                </a:solidFill>
                <a:latin typeface="Calibri"/>
                <a:ea typeface="+mn-ea"/>
                <a:cs typeface="Calibri"/>
              </a:rPr>
              <a:t> Potential </a:t>
            </a:r>
            <a:r>
              <a:rPr lang="en-US" sz="1800" dirty="0">
                <a:solidFill>
                  <a:srgbClr val="00549F"/>
                </a:solidFill>
                <a:latin typeface="Calibri"/>
                <a:ea typeface="+mn-ea"/>
                <a:cs typeface="Calibri"/>
              </a:rPr>
              <a:t>Benefit: Achieving transparency of quality performance across industry.  Turning quality into a competitive advantage.</a:t>
            </a:r>
          </a:p>
        </p:txBody>
      </p:sp>
      <p:sp>
        <p:nvSpPr>
          <p:cNvPr id="35" name="Rectangle 35"/>
          <p:cNvSpPr txBox="1">
            <a:spLocks/>
          </p:cNvSpPr>
          <p:nvPr/>
        </p:nvSpPr>
        <p:spPr>
          <a:xfrm>
            <a:off x="3974783" y="2023111"/>
            <a:ext cx="283749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35000"/>
              </a:spcBef>
              <a:defRPr/>
            </a:pPr>
            <a:r>
              <a:rPr lang="en-US" sz="1800" b="1" dirty="0">
                <a:solidFill>
                  <a:srgbClr val="00549F"/>
                </a:solidFill>
                <a:latin typeface="Calibri"/>
                <a:ea typeface="+mn-ea"/>
                <a:cs typeface="Calibri"/>
              </a:rPr>
              <a:t>Additional measures to be </a:t>
            </a:r>
            <a:r>
              <a:rPr lang="en-US" sz="1800" b="1" dirty="0" smtClean="0">
                <a:solidFill>
                  <a:srgbClr val="00549F"/>
                </a:solidFill>
                <a:latin typeface="Calibri"/>
                <a:ea typeface="+mn-ea"/>
                <a:cs typeface="Calibri"/>
              </a:rPr>
              <a:t>discussed  </a:t>
            </a:r>
            <a:endParaRPr lang="en-US" sz="1800" b="1" dirty="0">
              <a:solidFill>
                <a:srgbClr val="00549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39" name="Rectangle 39"/>
          <p:cNvSpPr txBox="1">
            <a:spLocks/>
          </p:cNvSpPr>
          <p:nvPr/>
        </p:nvSpPr>
        <p:spPr>
          <a:xfrm>
            <a:off x="694373" y="3251836"/>
            <a:ext cx="31332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35000"/>
              </a:spcBef>
              <a:defRPr/>
            </a:pPr>
            <a:r>
              <a:rPr lang="en-US" sz="1800" b="1" dirty="0">
                <a:solidFill>
                  <a:srgbClr val="00549F"/>
                </a:solidFill>
                <a:latin typeface="Calibri"/>
                <a:ea typeface="+mn-ea"/>
                <a:cs typeface="Calibri"/>
              </a:rPr>
              <a:t>Starter Set of Metrics</a:t>
            </a:r>
          </a:p>
        </p:txBody>
      </p:sp>
      <p:sp>
        <p:nvSpPr>
          <p:cNvPr id="16" name="Rectangle 39"/>
          <p:cNvSpPr txBox="1">
            <a:spLocks/>
          </p:cNvSpPr>
          <p:nvPr/>
        </p:nvSpPr>
        <p:spPr>
          <a:xfrm>
            <a:off x="694373" y="4244340"/>
            <a:ext cx="3133249" cy="92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549F"/>
                </a:solidFill>
                <a:latin typeface="Calibri"/>
                <a:ea typeface="+mn-ea"/>
                <a:cs typeface="Calibri"/>
              </a:rPr>
              <a:t>Reported to FDA</a:t>
            </a:r>
          </a:p>
          <a:p>
            <a:pPr lvl="1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549F"/>
                </a:solidFill>
                <a:latin typeface="Calibri"/>
                <a:ea typeface="+mn-ea"/>
                <a:cs typeface="Calibri"/>
              </a:rPr>
              <a:t>Benefit: Risk-based inspection frequency</a:t>
            </a:r>
          </a:p>
        </p:txBody>
      </p:sp>
      <p:sp>
        <p:nvSpPr>
          <p:cNvPr id="17" name="Rectangle 35"/>
          <p:cNvSpPr txBox="1">
            <a:spLocks/>
          </p:cNvSpPr>
          <p:nvPr/>
        </p:nvSpPr>
        <p:spPr>
          <a:xfrm>
            <a:off x="3974783" y="3653790"/>
            <a:ext cx="283749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549F"/>
                </a:solidFill>
                <a:latin typeface="Calibri"/>
                <a:ea typeface="+mn-ea"/>
                <a:cs typeface="Calibri"/>
              </a:rPr>
              <a:t>Potential Benefit: Simplification of regulatory process for sites in good standing</a:t>
            </a:r>
          </a:p>
        </p:txBody>
      </p:sp>
      <p:sp>
        <p:nvSpPr>
          <p:cNvPr id="34828" name="Rectangle 31"/>
          <p:cNvSpPr txBox="1">
            <a:spLocks/>
          </p:cNvSpPr>
          <p:nvPr/>
        </p:nvSpPr>
        <p:spPr bwMode="auto">
          <a:xfrm>
            <a:off x="7145180" y="1388746"/>
            <a:ext cx="313324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35000"/>
              </a:spcBef>
              <a:buClr>
                <a:schemeClr val="tx2"/>
              </a:buClr>
            </a:pPr>
            <a:r>
              <a:rPr lang="en-US" sz="1800" b="1" dirty="0">
                <a:solidFill>
                  <a:srgbClr val="00549F"/>
                </a:solidFill>
                <a:latin typeface="Calibri"/>
                <a:cs typeface="Calibri"/>
              </a:rPr>
              <a:t>Industry </a:t>
            </a:r>
            <a:r>
              <a:rPr lang="en-US" sz="1800" b="1" dirty="0" smtClean="0">
                <a:solidFill>
                  <a:srgbClr val="00549F"/>
                </a:solidFill>
                <a:latin typeface="Calibri"/>
                <a:cs typeface="Calibri"/>
              </a:rPr>
              <a:t> led </a:t>
            </a:r>
            <a:r>
              <a:rPr lang="ja-JP" altLang="en-US" sz="1800" b="1" dirty="0">
                <a:solidFill>
                  <a:srgbClr val="00549F"/>
                </a:solidFill>
                <a:latin typeface="Calibri"/>
                <a:cs typeface="Calibri"/>
              </a:rPr>
              <a:t>“</a:t>
            </a:r>
            <a:r>
              <a:rPr lang="en-US" altLang="ja-JP" sz="1800" b="1" dirty="0">
                <a:solidFill>
                  <a:srgbClr val="00549F"/>
                </a:solidFill>
                <a:latin typeface="Calibri"/>
                <a:cs typeface="Calibri"/>
              </a:rPr>
              <a:t>work space</a:t>
            </a:r>
            <a:r>
              <a:rPr lang="ja-JP" altLang="en-US" sz="1800" b="1" dirty="0">
                <a:solidFill>
                  <a:srgbClr val="00549F"/>
                </a:solidFill>
                <a:latin typeface="Calibri"/>
                <a:cs typeface="Calibri"/>
              </a:rPr>
              <a:t>”</a:t>
            </a:r>
            <a:r>
              <a:rPr lang="en-US" altLang="ja-JP" sz="1800" b="1" dirty="0">
                <a:solidFill>
                  <a:srgbClr val="00549F"/>
                </a:solidFill>
                <a:latin typeface="Calibri"/>
                <a:cs typeface="Calibri"/>
              </a:rPr>
              <a:t> to further develop metric program</a:t>
            </a:r>
            <a:endParaRPr lang="en-US" sz="1800" b="1" dirty="0">
              <a:solidFill>
                <a:srgbClr val="00549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9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4" y="1378496"/>
            <a:ext cx="10056812" cy="4320480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b="1" dirty="0">
                <a:solidFill>
                  <a:srgbClr val="00549F"/>
                </a:solidFill>
                <a:latin typeface="Calibri" charset="0"/>
                <a:ea typeface="MS PGothic" charset="0"/>
              </a:rPr>
              <a:t>ISPE Wave 2 Pilot Analytics &amp; Outcomes </a:t>
            </a:r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b="1" dirty="0" smtClean="0">
                <a:solidFill>
                  <a:schemeClr val="accent1"/>
                </a:solidFill>
                <a:latin typeface="Calibri" charset="0"/>
                <a:ea typeface="MS PGothic" charset="0"/>
              </a:rPr>
              <a:t>Quality </a:t>
            </a:r>
            <a:r>
              <a:rPr lang="en-US" sz="2400" b="1" dirty="0">
                <a:solidFill>
                  <a:schemeClr val="accent1"/>
                </a:solidFill>
                <a:latin typeface="Calibri" charset="0"/>
                <a:ea typeface="MS PGothic" charset="0"/>
              </a:rPr>
              <a:t>Culture  Team - advancing  the development of Cultural excellence </a:t>
            </a:r>
            <a:r>
              <a:rPr lang="en-US" sz="2400" b="1" dirty="0" smtClean="0">
                <a:solidFill>
                  <a:schemeClr val="accent1"/>
                </a:solidFill>
                <a:latin typeface="Calibri" charset="0"/>
                <a:ea typeface="MS PGothic" charset="0"/>
              </a:rPr>
              <a:t>framework</a:t>
            </a:r>
            <a:endParaRPr lang="en-US" sz="2400" dirty="0" smtClean="0">
              <a:latin typeface="Calibri" charset="0"/>
              <a:ea typeface="MS PGothic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b="1" dirty="0" smtClean="0">
                <a:solidFill>
                  <a:srgbClr val="00549F"/>
                </a:solidFill>
                <a:latin typeface="Calibri" charset="0"/>
                <a:ea typeface="MS PGothic" charset="0"/>
              </a:rPr>
              <a:t>Further </a:t>
            </a:r>
            <a:r>
              <a:rPr lang="en-US" sz="2400" b="1" dirty="0">
                <a:solidFill>
                  <a:srgbClr val="00549F"/>
                </a:solidFill>
                <a:latin typeface="Calibri" charset="0"/>
                <a:ea typeface="MS PGothic" charset="0"/>
              </a:rPr>
              <a:t>Mature  Quality Metrics Vision </a:t>
            </a:r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b="1" dirty="0" smtClean="0">
                <a:solidFill>
                  <a:srgbClr val="00549F"/>
                </a:solidFill>
                <a:latin typeface="Calibri" charset="0"/>
                <a:ea typeface="MS PGothic" charset="0"/>
              </a:rPr>
              <a:t>Continue </a:t>
            </a:r>
            <a:r>
              <a:rPr lang="en-US" sz="2400" b="1" dirty="0">
                <a:solidFill>
                  <a:srgbClr val="00549F"/>
                </a:solidFill>
                <a:latin typeface="Calibri" charset="0"/>
                <a:ea typeface="MS PGothic" charset="0"/>
              </a:rPr>
              <a:t>engagement in  cross industry dialogue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19</a:t>
            </a:fld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5614" y="458788"/>
            <a:ext cx="10056812" cy="775692"/>
          </a:xfrm>
        </p:spPr>
        <p:txBody>
          <a:bodyPr/>
          <a:lstStyle/>
          <a:p>
            <a:r>
              <a:rPr lang="en-US" dirty="0">
                <a:latin typeface="Calibri Light" charset="0"/>
                <a:ea typeface="MS PGothic" charset="0"/>
              </a:rPr>
              <a:t>ISPE Quality Metrics  - </a:t>
            </a:r>
            <a:r>
              <a:rPr lang="en-US" sz="2800" i="1" dirty="0">
                <a:solidFill>
                  <a:srgbClr val="0070C0"/>
                </a:solidFill>
                <a:latin typeface="Calibri Light" charset="0"/>
                <a:ea typeface="MS PGothic" charset="0"/>
              </a:rPr>
              <a:t>upcoming key  activities</a:t>
            </a:r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>
            <a:off x="6998568" y="2410693"/>
            <a:ext cx="3974604" cy="3216275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1861" y="3346698"/>
            <a:ext cx="2759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Think Big,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Start Small ...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but </a:t>
            </a:r>
            <a:r>
              <a:rPr lang="en-US" dirty="0" smtClean="0">
                <a:solidFill>
                  <a:schemeClr val="bg1"/>
                </a:solidFill>
              </a:rPr>
              <a:t>start!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5920" y="5338936"/>
            <a:ext cx="8715409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Quality Metrics Session,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2016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ISPE/FDA/PQRI Quality Manufacturing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Conference,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June 6 to 8, Bethesda  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939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 charset="0"/>
                <a:ea typeface="MS PGothic" charset="0"/>
              </a:rPr>
              <a:t>The Quality Metrics Timeline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 charset="0"/>
                <a:ea typeface="MS PGothic" charset="0"/>
              </a:rPr>
              <a:t> ISPE Wave 2 Quality Metrics Pilot Overview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 charset="0"/>
                <a:ea typeface="MS PGothic" charset="0"/>
              </a:rPr>
              <a:t>FDA Draft Guidance  - ISPE Key Messages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 charset="0"/>
                <a:ea typeface="MS PGothic" charset="0"/>
              </a:rPr>
              <a:t> Upcoming Activities </a:t>
            </a:r>
            <a:endParaRPr lang="en-US" sz="2800" dirty="0">
              <a:latin typeface="Calibri" charset="0"/>
              <a:ea typeface="MS PGothic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2</a:t>
            </a:fld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Calibri Light" charset="0"/>
                <a:ea typeface="MS PGothic" charset="0"/>
              </a:rPr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08BFC-7B9C-CC4D-8BDC-146D9F48CB7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326160" y="3178696"/>
            <a:ext cx="4090987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Clr>
                <a:schemeClr val="tx2"/>
              </a:buClr>
              <a:defRPr/>
            </a:pPr>
            <a:r>
              <a:rPr lang="en-US" sz="10000" dirty="0" smtClean="0">
                <a:solidFill>
                  <a:srgbClr val="0070C0"/>
                </a:solidFill>
                <a:cs typeface="Arial Unicode MS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2166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it-IT" sz="2400" dirty="0" err="1">
                <a:solidFill>
                  <a:srgbClr val="00549F"/>
                </a:solidFill>
                <a:latin typeface="Calibri"/>
                <a:cs typeface="Calibri"/>
              </a:rPr>
              <a:t>Nuala</a:t>
            </a:r>
            <a:r>
              <a:rPr lang="it-IT" sz="2400" dirty="0">
                <a:solidFill>
                  <a:srgbClr val="00549F"/>
                </a:solidFill>
                <a:latin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549F"/>
                </a:solidFill>
                <a:latin typeface="Calibri"/>
                <a:cs typeface="Calibri"/>
              </a:rPr>
              <a:t>F</a:t>
            </a:r>
            <a:r>
              <a:rPr lang="it-IT" sz="2400" dirty="0">
                <a:solidFill>
                  <a:srgbClr val="00549F"/>
                </a:solidFill>
                <a:latin typeface="Calibri"/>
                <a:cs typeface="Calibri"/>
              </a:rPr>
              <a:t>. </a:t>
            </a:r>
            <a:r>
              <a:rPr lang="it-IT" sz="2400" dirty="0" err="1">
                <a:solidFill>
                  <a:srgbClr val="00549F"/>
                </a:solidFill>
                <a:latin typeface="Calibri"/>
                <a:cs typeface="Calibri"/>
              </a:rPr>
              <a:t>Calnan</a:t>
            </a:r>
            <a:r>
              <a:rPr lang="it-IT" sz="2400" dirty="0">
                <a:solidFill>
                  <a:srgbClr val="00549F"/>
                </a:solidFill>
                <a:latin typeface="Calibri"/>
                <a:cs typeface="Calibri"/>
              </a:rPr>
              <a:t>, </a:t>
            </a:r>
            <a:r>
              <a:rPr lang="it-IT" sz="2400" dirty="0" err="1">
                <a:solidFill>
                  <a:srgbClr val="00549F"/>
                </a:solidFill>
                <a:latin typeface="Calibri"/>
                <a:cs typeface="Calibri"/>
              </a:rPr>
              <a:t>PhD</a:t>
            </a:r>
            <a:r>
              <a:rPr lang="it-IT" sz="2400" dirty="0">
                <a:solidFill>
                  <a:srgbClr val="00549F"/>
                </a:solidFill>
                <a:latin typeface="Calibri"/>
                <a:cs typeface="Calibri"/>
              </a:rPr>
              <a:t>, DIT</a:t>
            </a:r>
            <a:endParaRPr lang="en-US" sz="2400" dirty="0">
              <a:solidFill>
                <a:srgbClr val="00549F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defRPr/>
            </a:pPr>
            <a:r>
              <a:rPr lang="it-IT" sz="2400" dirty="0">
                <a:solidFill>
                  <a:srgbClr val="00549F"/>
                </a:solidFill>
                <a:latin typeface="Calibri"/>
                <a:cs typeface="Calibri"/>
              </a:rPr>
              <a:t>Laura </a:t>
            </a:r>
            <a:r>
              <a:rPr lang="it-IT" sz="2400" dirty="0" err="1">
                <a:solidFill>
                  <a:srgbClr val="00549F"/>
                </a:solidFill>
                <a:latin typeface="Calibri"/>
                <a:cs typeface="Calibri"/>
              </a:rPr>
              <a:t>Cannon</a:t>
            </a:r>
            <a:r>
              <a:rPr lang="it-IT" sz="2400" dirty="0">
                <a:solidFill>
                  <a:srgbClr val="00549F"/>
                </a:solidFill>
                <a:latin typeface="Calibri"/>
                <a:cs typeface="Calibri"/>
              </a:rPr>
              <a:t>, </a:t>
            </a:r>
            <a:r>
              <a:rPr lang="it-IT" sz="2400" dirty="0" err="1">
                <a:solidFill>
                  <a:srgbClr val="00549F"/>
                </a:solidFill>
                <a:latin typeface="Calibri"/>
                <a:cs typeface="Calibri"/>
              </a:rPr>
              <a:t>Teva</a:t>
            </a:r>
            <a:endParaRPr lang="en-US" sz="2400" dirty="0">
              <a:solidFill>
                <a:srgbClr val="00549F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defRPr/>
            </a:pPr>
            <a:r>
              <a:rPr lang="de-DE" sz="2400" dirty="0">
                <a:solidFill>
                  <a:srgbClr val="00549F"/>
                </a:solidFill>
                <a:latin typeface="Calibri"/>
                <a:cs typeface="Calibri"/>
              </a:rPr>
              <a:t>Michael G. Davidson, Pfizer</a:t>
            </a:r>
            <a:endParaRPr lang="en-US" sz="2400" dirty="0">
              <a:solidFill>
                <a:srgbClr val="00549F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defRPr/>
            </a:pPr>
            <a:r>
              <a:rPr lang="de-DE" sz="2400" dirty="0">
                <a:solidFill>
                  <a:srgbClr val="00549F"/>
                </a:solidFill>
                <a:latin typeface="Calibri"/>
                <a:cs typeface="Calibri"/>
              </a:rPr>
              <a:t>Betsy P. </a:t>
            </a:r>
            <a:r>
              <a:rPr lang="de-DE" sz="2400" dirty="0" err="1">
                <a:solidFill>
                  <a:srgbClr val="00549F"/>
                </a:solidFill>
                <a:latin typeface="Calibri"/>
                <a:cs typeface="Calibri"/>
              </a:rPr>
              <a:t>Fritschel</a:t>
            </a:r>
            <a:r>
              <a:rPr lang="de-DE" sz="2400" dirty="0">
                <a:solidFill>
                  <a:srgbClr val="00549F"/>
                </a:solidFill>
                <a:latin typeface="Calibri"/>
                <a:cs typeface="Calibri"/>
              </a:rPr>
              <a:t>,  J&amp;J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 err="1">
                <a:solidFill>
                  <a:srgbClr val="00549F"/>
                </a:solidFill>
                <a:latin typeface="Calibri"/>
                <a:cs typeface="Calibri"/>
              </a:rPr>
              <a:t>Mairead</a:t>
            </a:r>
            <a:r>
              <a:rPr lang="de-DE" sz="2400" dirty="0">
                <a:solidFill>
                  <a:srgbClr val="00549F"/>
                </a:solidFill>
                <a:latin typeface="Calibri"/>
                <a:cs typeface="Calibri"/>
              </a:rPr>
              <a:t> Goetz, Novartis</a:t>
            </a:r>
            <a:endParaRPr lang="en-US" sz="2400" dirty="0">
              <a:solidFill>
                <a:srgbClr val="00549F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srgbClr val="00549F"/>
                </a:solidFill>
                <a:latin typeface="Calibri"/>
                <a:cs typeface="Calibri"/>
              </a:rPr>
              <a:t>Steve Greer, P&amp;G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srgbClr val="00549F"/>
                </a:solidFill>
                <a:latin typeface="Calibri"/>
                <a:cs typeface="Calibri"/>
              </a:rPr>
              <a:t>Diane </a:t>
            </a:r>
            <a:r>
              <a:rPr lang="en-US" sz="2400" dirty="0" err="1">
                <a:solidFill>
                  <a:srgbClr val="00549F"/>
                </a:solidFill>
                <a:latin typeface="Calibri"/>
                <a:cs typeface="Calibri"/>
              </a:rPr>
              <a:t>Hagerty</a:t>
            </a:r>
            <a:r>
              <a:rPr lang="en-US" sz="2400" dirty="0">
                <a:solidFill>
                  <a:srgbClr val="00549F"/>
                </a:solidFill>
                <a:latin typeface="Calibri"/>
                <a:cs typeface="Calibri"/>
              </a:rPr>
              <a:t>, Roche Genentech</a:t>
            </a:r>
          </a:p>
          <a:p>
            <a:pPr>
              <a:defRPr/>
            </a:pPr>
            <a:r>
              <a:rPr lang="en-US" sz="2400" dirty="0" smtClean="0">
                <a:solidFill>
                  <a:srgbClr val="00549F"/>
                </a:solidFill>
                <a:latin typeface="Calibri" charset="0"/>
                <a:ea typeface="MS PGothic" charset="0"/>
              </a:rPr>
              <a:t>Lorraine </a:t>
            </a:r>
            <a:r>
              <a:rPr lang="en-US" sz="2400" dirty="0">
                <a:solidFill>
                  <a:srgbClr val="00549F"/>
                </a:solidFill>
                <a:latin typeface="Calibri" charset="0"/>
                <a:ea typeface="MS PGothic" charset="0"/>
              </a:rPr>
              <a:t>E. McClain, </a:t>
            </a:r>
            <a:r>
              <a:rPr lang="en-US" sz="2400" dirty="0" err="1">
                <a:solidFill>
                  <a:srgbClr val="00549F"/>
                </a:solidFill>
                <a:latin typeface="Calibri" charset="0"/>
                <a:ea typeface="MS PGothic" charset="0"/>
              </a:rPr>
              <a:t>Teva</a:t>
            </a:r>
            <a:endParaRPr lang="en-US" sz="2400" dirty="0">
              <a:solidFill>
                <a:srgbClr val="00549F"/>
              </a:solidFill>
              <a:latin typeface="Calibri" charset="0"/>
              <a:ea typeface="MS PGothic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3</a:t>
            </a:fld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dirty="0">
                <a:latin typeface="Calibri"/>
                <a:cs typeface="Calibri"/>
              </a:rPr>
              <a:t>Quality Metrics Core Team 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679306" y="1666528"/>
            <a:ext cx="4919662" cy="52562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41313" indent="-341313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4213" indent="-3429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00600" y="1882552"/>
            <a:ext cx="5486400" cy="44935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549F"/>
                </a:solidFill>
                <a:latin typeface="Calibri" charset="0"/>
                <a:ea typeface="MS PGothic" charset="0"/>
              </a:rPr>
              <a:t>Matthew </a:t>
            </a:r>
            <a:r>
              <a:rPr lang="en-US" sz="2400" b="1" dirty="0">
                <a:solidFill>
                  <a:srgbClr val="00549F"/>
                </a:solidFill>
                <a:latin typeface="Calibri" charset="0"/>
                <a:ea typeface="MS PGothic" charset="0"/>
              </a:rPr>
              <a:t>Pearson, Roche Genentech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549F"/>
                </a:solidFill>
                <a:latin typeface="Calibri" charset="0"/>
                <a:ea typeface="MS PGothic" charset="0"/>
              </a:rPr>
              <a:t>Christopher Potter, PhD , </a:t>
            </a:r>
            <a:r>
              <a:rPr lang="en-US" sz="2400" b="1" dirty="0" smtClean="0">
                <a:solidFill>
                  <a:srgbClr val="00549F"/>
                </a:solidFill>
                <a:latin typeface="Calibri" charset="0"/>
                <a:ea typeface="MS PGothic" charset="0"/>
              </a:rPr>
              <a:t>ISPE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549F"/>
                </a:solidFill>
                <a:latin typeface="Calibri" charset="0"/>
                <a:ea typeface="MS PGothic" charset="0"/>
              </a:rPr>
              <a:t>Paul </a:t>
            </a:r>
            <a:r>
              <a:rPr lang="en-US" sz="2400" b="1" dirty="0" err="1" smtClean="0">
                <a:solidFill>
                  <a:srgbClr val="00549F"/>
                </a:solidFill>
                <a:latin typeface="Calibri" charset="0"/>
                <a:ea typeface="MS PGothic" charset="0"/>
              </a:rPr>
              <a:t>Rutten</a:t>
            </a:r>
            <a:r>
              <a:rPr lang="en-US" sz="2400" b="1" dirty="0" smtClean="0">
                <a:solidFill>
                  <a:srgbClr val="00549F"/>
                </a:solidFill>
                <a:latin typeface="Calibri" charset="0"/>
                <a:ea typeface="MS PGothic" charset="0"/>
              </a:rPr>
              <a:t>, McKinsey</a:t>
            </a:r>
            <a:endParaRPr lang="en-US" sz="2400" b="1" dirty="0">
              <a:solidFill>
                <a:srgbClr val="00549F"/>
              </a:solidFill>
              <a:latin typeface="Calibri" charset="0"/>
              <a:ea typeface="MS PGothic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549F"/>
                </a:solidFill>
                <a:latin typeface="Calibri" charset="0"/>
                <a:ea typeface="MS PGothic" charset="0"/>
              </a:rPr>
              <a:t>Peggy Speight, </a:t>
            </a:r>
            <a:r>
              <a:rPr lang="en-US" sz="2400" b="1" dirty="0" smtClean="0">
                <a:solidFill>
                  <a:srgbClr val="00549F"/>
                </a:solidFill>
                <a:latin typeface="Calibri" charset="0"/>
                <a:ea typeface="MS PGothic" charset="0"/>
              </a:rPr>
              <a:t>BMS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549F"/>
                </a:solidFill>
                <a:latin typeface="Calibri" charset="0"/>
                <a:ea typeface="MS PGothic" charset="0"/>
              </a:rPr>
              <a:t>Vanya</a:t>
            </a:r>
            <a:r>
              <a:rPr lang="en-US" sz="2400" b="1" dirty="0" smtClean="0">
                <a:solidFill>
                  <a:srgbClr val="00549F"/>
                </a:solidFill>
                <a:latin typeface="Calibri" charset="0"/>
                <a:ea typeface="MS PGothic" charset="0"/>
              </a:rPr>
              <a:t> </a:t>
            </a:r>
            <a:r>
              <a:rPr lang="en-US" sz="2400" b="1" dirty="0" err="1" smtClean="0">
                <a:solidFill>
                  <a:srgbClr val="00549F"/>
                </a:solidFill>
                <a:latin typeface="Calibri" charset="0"/>
                <a:ea typeface="MS PGothic" charset="0"/>
              </a:rPr>
              <a:t>Telpis</a:t>
            </a:r>
            <a:r>
              <a:rPr lang="en-US" sz="2400" b="1" dirty="0" smtClean="0">
                <a:solidFill>
                  <a:srgbClr val="00549F"/>
                </a:solidFill>
                <a:latin typeface="Calibri" charset="0"/>
                <a:ea typeface="MS PGothic" charset="0"/>
              </a:rPr>
              <a:t>, McKinsey</a:t>
            </a:r>
            <a:endParaRPr lang="en-US" sz="2400" b="1" dirty="0">
              <a:solidFill>
                <a:srgbClr val="00549F"/>
              </a:solidFill>
              <a:latin typeface="Calibri" charset="0"/>
              <a:ea typeface="MS PGothic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549F"/>
                </a:solidFill>
                <a:latin typeface="Calibri" charset="0"/>
                <a:ea typeface="MS PGothic" charset="0"/>
              </a:rPr>
              <a:t>Paul </a:t>
            </a:r>
            <a:r>
              <a:rPr lang="en-US" sz="2400" b="1" dirty="0">
                <a:solidFill>
                  <a:srgbClr val="00549F"/>
                </a:solidFill>
                <a:latin typeface="Calibri" charset="0"/>
                <a:ea typeface="MS PGothic" charset="0"/>
              </a:rPr>
              <a:t>J. </a:t>
            </a:r>
            <a:r>
              <a:rPr lang="en-US" sz="2400" b="1" dirty="0" err="1">
                <a:solidFill>
                  <a:srgbClr val="00549F"/>
                </a:solidFill>
                <a:latin typeface="Calibri" charset="0"/>
                <a:ea typeface="MS PGothic" charset="0"/>
              </a:rPr>
              <a:t>Weninger</a:t>
            </a:r>
            <a:r>
              <a:rPr lang="en-US" sz="2400" b="1" dirty="0">
                <a:solidFill>
                  <a:srgbClr val="00549F"/>
                </a:solidFill>
                <a:latin typeface="Calibri" charset="0"/>
                <a:ea typeface="MS PGothic" charset="0"/>
              </a:rPr>
              <a:t>, </a:t>
            </a:r>
            <a:r>
              <a:rPr lang="en-US" sz="2400" b="1" dirty="0" err="1" smtClean="0">
                <a:solidFill>
                  <a:srgbClr val="00549F"/>
                </a:solidFill>
                <a:latin typeface="Calibri" charset="0"/>
                <a:ea typeface="MS PGothic" charset="0"/>
              </a:rPr>
              <a:t>Perrigo</a:t>
            </a:r>
            <a:endParaRPr lang="en-US" sz="2400" b="1" dirty="0" smtClean="0">
              <a:solidFill>
                <a:srgbClr val="00549F"/>
              </a:solidFill>
              <a:latin typeface="Calibri" charset="0"/>
              <a:ea typeface="MS PGothic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549F"/>
                </a:solidFill>
                <a:latin typeface="Calibri" charset="0"/>
                <a:ea typeface="MS PGothic" charset="0"/>
              </a:rPr>
              <a:t>Carol Winfield, ISPE</a:t>
            </a:r>
            <a:endParaRPr lang="en-US" sz="2400" b="1" dirty="0">
              <a:solidFill>
                <a:srgbClr val="00549F"/>
              </a:solidFill>
              <a:latin typeface="Calibri" charset="0"/>
              <a:ea typeface="MS PGothic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549F"/>
                </a:solidFill>
                <a:latin typeface="Calibri" charset="0"/>
                <a:ea typeface="MS PGothic" charset="0"/>
              </a:rPr>
              <a:t>Bryan </a:t>
            </a:r>
            <a:r>
              <a:rPr lang="en-US" sz="2400" b="1" dirty="0" err="1">
                <a:solidFill>
                  <a:srgbClr val="00549F"/>
                </a:solidFill>
                <a:latin typeface="Calibri" charset="0"/>
                <a:ea typeface="MS PGothic" charset="0"/>
              </a:rPr>
              <a:t>Winship</a:t>
            </a:r>
            <a:r>
              <a:rPr lang="en-US" sz="2400" b="1" dirty="0">
                <a:solidFill>
                  <a:srgbClr val="00549F"/>
                </a:solidFill>
                <a:latin typeface="Calibri" charset="0"/>
                <a:ea typeface="MS PGothic" charset="0"/>
              </a:rPr>
              <a:t>, </a:t>
            </a:r>
            <a:r>
              <a:rPr lang="en-US" sz="2400" b="1" dirty="0" err="1">
                <a:solidFill>
                  <a:srgbClr val="00549F"/>
                </a:solidFill>
                <a:latin typeface="Calibri" charset="0"/>
                <a:ea typeface="MS PGothic" charset="0"/>
              </a:rPr>
              <a:t>Mylan</a:t>
            </a:r>
            <a:endParaRPr lang="en-US" sz="2400" b="1" dirty="0">
              <a:solidFill>
                <a:srgbClr val="00549F"/>
              </a:solidFill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309936" y="5314950"/>
            <a:ext cx="2160240" cy="25442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836195" y="5516881"/>
            <a:ext cx="2298858" cy="1672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18020" y="5442586"/>
            <a:ext cx="2298859" cy="23698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536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90024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71" name="think-cell Slide" r:id="rId19" imgW="0" imgH="0" progId="TCLayout.ActiveDocument.1">
                  <p:embed/>
                </p:oleObj>
              </mc:Choice>
              <mc:Fallback>
                <p:oleObj name="think-cell Slide" r:id="rId19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90024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Pentagon 65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197168" y="3651886"/>
            <a:ext cx="1314450" cy="843914"/>
          </a:xfrm>
          <a:prstGeom prst="homePlate">
            <a:avLst>
              <a:gd name="adj" fmla="val 18200"/>
            </a:avLst>
          </a:prstGeom>
          <a:solidFill>
            <a:schemeClr val="tx2"/>
          </a:solidFill>
          <a:ln w="1905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txBody>
          <a:bodyPr lIns="111045" tIns="55523" rIns="111045" bIns="55523" anchor="ctr"/>
          <a:lstStyle/>
          <a:p>
            <a:pPr algn="ctr">
              <a:defRPr/>
            </a:pPr>
            <a:endParaRPr lang="en-US" sz="1600" b="1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7" name="Chevron 66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1411605" y="3651886"/>
            <a:ext cx="2203133" cy="843914"/>
          </a:xfrm>
          <a:prstGeom prst="chevron">
            <a:avLst>
              <a:gd name="adj" fmla="val 18194"/>
            </a:avLst>
          </a:prstGeom>
          <a:solidFill>
            <a:schemeClr val="tx2"/>
          </a:solidFill>
          <a:ln w="1905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txBody>
          <a:bodyPr lIns="111045" tIns="55523" rIns="111045" bIns="55523" anchor="ctr"/>
          <a:lstStyle/>
          <a:p>
            <a:pPr algn="ctr">
              <a:defRPr/>
            </a:pPr>
            <a:endParaRPr lang="en-US" sz="1600" b="1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81" name="Rectangle 599052"/>
          <p:cNvSpPr txBox="1"/>
          <p:nvPr>
            <p:custDataLst>
              <p:tags r:id="rId5"/>
            </p:custDataLst>
          </p:nvPr>
        </p:nvSpPr>
        <p:spPr bwMode="gray">
          <a:xfrm>
            <a:off x="402908" y="3948827"/>
            <a:ext cx="9043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lvl="0" defTabSz="895350">
              <a:buClr>
                <a:schemeClr val="tx2"/>
              </a:buClr>
              <a:defRPr sz="1600">
                <a:latin typeface="+mn-lt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  <a:ea typeface="MS PGothic" pitchFamily="34" charset="-128"/>
                <a:cs typeface="+mn-cs"/>
              </a:rPr>
              <a:t>2012</a:t>
            </a:r>
            <a:endParaRPr lang="en-US" b="1" dirty="0">
              <a:solidFill>
                <a:schemeClr val="bg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82" name="Rectangle 599052"/>
          <p:cNvSpPr txBox="1"/>
          <p:nvPr>
            <p:custDataLst>
              <p:tags r:id="rId6"/>
            </p:custDataLst>
          </p:nvPr>
        </p:nvSpPr>
        <p:spPr bwMode="gray">
          <a:xfrm>
            <a:off x="2234565" y="3981212"/>
            <a:ext cx="5586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lvl="0" defTabSz="895350">
              <a:buClr>
                <a:schemeClr val="tx2"/>
              </a:buClr>
              <a:defRPr sz="1600">
                <a:latin typeface="+mn-lt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  <a:ea typeface="MS PGothic" pitchFamily="34" charset="-128"/>
                <a:cs typeface="+mn-cs"/>
              </a:rPr>
              <a:t>2013</a:t>
            </a:r>
            <a:endParaRPr lang="en-US" b="1" dirty="0">
              <a:solidFill>
                <a:schemeClr val="bg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15369" name="Title 1"/>
          <p:cNvSpPr>
            <a:spLocks noGrp="1"/>
          </p:cNvSpPr>
          <p:nvPr>
            <p:ph type="title"/>
          </p:nvPr>
        </p:nvSpPr>
        <p:spPr bwMode="gray">
          <a:xfrm>
            <a:off x="244317" y="154360"/>
            <a:ext cx="9053988" cy="61555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4000" b="1" dirty="0">
                <a:solidFill>
                  <a:schemeClr val="accent1"/>
                </a:solidFill>
                <a:latin typeface="Calibri Light" charset="0"/>
                <a:ea typeface="MS PGothic" charset="0"/>
              </a:rPr>
              <a:t>ISPE Quality Metrics Timeline</a:t>
            </a:r>
            <a:endParaRPr lang="en-US" sz="3200" b="1" i="1" dirty="0">
              <a:solidFill>
                <a:schemeClr val="accent1"/>
              </a:solidFill>
              <a:latin typeface="Calibri Light" charset="0"/>
              <a:ea typeface="MS PGothic" charset="0"/>
            </a:endParaRPr>
          </a:p>
        </p:txBody>
      </p:sp>
      <p:sp>
        <p:nvSpPr>
          <p:cNvPr id="39" name="Rectangle 599052"/>
          <p:cNvSpPr txBox="1"/>
          <p:nvPr>
            <p:custDataLst>
              <p:tags r:id="rId7"/>
            </p:custDataLst>
          </p:nvPr>
        </p:nvSpPr>
        <p:spPr bwMode="gray">
          <a:xfrm>
            <a:off x="8723948" y="3810477"/>
            <a:ext cx="132302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lvl="0" defTabSz="895350">
              <a:buClr>
                <a:schemeClr val="tx2"/>
              </a:buClr>
              <a:defRPr sz="1600">
                <a:latin typeface="+mn-lt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  <a:ea typeface="MS PGothic" pitchFamily="34" charset="-128"/>
                <a:cs typeface="+mn-cs"/>
              </a:rPr>
              <a:t>ISPE Wave 2 Pilot </a:t>
            </a:r>
            <a:endParaRPr lang="en-US" b="1" dirty="0">
              <a:solidFill>
                <a:schemeClr val="bg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3" name="Isosceles Triangle 2"/>
          <p:cNvSpPr/>
          <p:nvPr/>
        </p:nvSpPr>
        <p:spPr>
          <a:xfrm flipV="1">
            <a:off x="4319112" y="3404236"/>
            <a:ext cx="265748" cy="24574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57" tIns="55529" rIns="111057" bIns="55529" anchor="ctr"/>
          <a:lstStyle/>
          <a:p>
            <a:pPr algn="ctr">
              <a:defRPr/>
            </a:pPr>
            <a:endParaRPr lang="en-US" dirty="0" err="1">
              <a:solidFill>
                <a:srgbClr val="0070C0"/>
              </a:solidFill>
            </a:endParaRPr>
          </a:p>
        </p:txBody>
      </p:sp>
      <p:sp>
        <p:nvSpPr>
          <p:cNvPr id="21" name="Chevron 20"/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7738110" y="3644266"/>
            <a:ext cx="1944529" cy="882014"/>
          </a:xfrm>
          <a:prstGeom prst="chevron">
            <a:avLst>
              <a:gd name="adj" fmla="val 18195"/>
            </a:avLst>
          </a:prstGeom>
          <a:solidFill>
            <a:schemeClr val="tx2"/>
          </a:solidFill>
          <a:ln w="1905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txBody>
          <a:bodyPr lIns="111045" tIns="55523" rIns="111045" bIns="55523" anchor="ctr"/>
          <a:lstStyle/>
          <a:p>
            <a:pPr algn="ctr">
              <a:defRPr/>
            </a:pPr>
            <a:endParaRPr lang="en-US" sz="1600" b="1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2" name="Rectangle 599052"/>
          <p:cNvSpPr txBox="1"/>
          <p:nvPr>
            <p:custDataLst>
              <p:tags r:id="rId9"/>
            </p:custDataLst>
          </p:nvPr>
        </p:nvSpPr>
        <p:spPr bwMode="gray">
          <a:xfrm>
            <a:off x="1945958" y="4684872"/>
            <a:ext cx="136731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lvl="0" defTabSz="895350">
              <a:buClr>
                <a:schemeClr val="tx2"/>
              </a:buClr>
              <a:defRPr sz="1600">
                <a:latin typeface="+mn-lt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MS PGothic" pitchFamily="34" charset="-128"/>
                <a:cs typeface="Calibri"/>
              </a:rPr>
              <a:t>ISPE Whitepaper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alibri"/>
              <a:ea typeface="MS PGothic" pitchFamily="34" charset="-128"/>
              <a:cs typeface="Calibri"/>
            </a:endParaRPr>
          </a:p>
        </p:txBody>
      </p:sp>
      <p:sp>
        <p:nvSpPr>
          <p:cNvPr id="30" name="Isosceles Triangle 29"/>
          <p:cNvSpPr/>
          <p:nvPr/>
        </p:nvSpPr>
        <p:spPr>
          <a:xfrm>
            <a:off x="3233262" y="4530090"/>
            <a:ext cx="265748" cy="24574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57" tIns="55529" rIns="111057" bIns="55529" anchor="ctr"/>
          <a:lstStyle/>
          <a:p>
            <a:pPr algn="ctr">
              <a:defRPr/>
            </a:pPr>
            <a:endParaRPr lang="en-US" dirty="0" err="1">
              <a:solidFill>
                <a:srgbClr val="0070C0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>
            <a:off x="305753" y="4528186"/>
            <a:ext cx="265748" cy="24574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57" tIns="55529" rIns="111057" bIns="55529" anchor="ctr"/>
          <a:lstStyle/>
          <a:p>
            <a:pPr algn="ctr">
              <a:defRPr/>
            </a:pPr>
            <a:endParaRPr lang="en-US" dirty="0" err="1">
              <a:solidFill>
                <a:srgbClr val="0070C0"/>
              </a:solidFill>
            </a:endParaRPr>
          </a:p>
        </p:txBody>
      </p:sp>
      <p:sp>
        <p:nvSpPr>
          <p:cNvPr id="8211" name="TextBox 42"/>
          <p:cNvSpPr txBox="1">
            <a:spLocks noChangeArrowheads="1"/>
          </p:cNvSpPr>
          <p:nvPr/>
        </p:nvSpPr>
        <p:spPr bwMode="auto">
          <a:xfrm>
            <a:off x="3426143" y="2809876"/>
            <a:ext cx="23031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Clr>
                <a:schemeClr val="tx2"/>
              </a:buClr>
              <a:defRPr/>
            </a:pPr>
            <a:r>
              <a:rPr lang="en-US" altLang="en-US" sz="1600" b="1" dirty="0" smtClean="0">
                <a:solidFill>
                  <a:schemeClr val="accent5">
                    <a:lumMod val="75000"/>
                  </a:schemeClr>
                </a:solidFill>
                <a:cs typeface="+mn-cs"/>
              </a:rPr>
              <a:t>Launch   Quality Metrics  Wave 1 Pilot </a:t>
            </a:r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gray">
          <a:xfrm>
            <a:off x="214313" y="5102543"/>
            <a:ext cx="87959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defTabSz="1087323">
              <a:buClr>
                <a:schemeClr val="tx2"/>
              </a:buClr>
              <a:defRPr/>
            </a:pPr>
            <a:r>
              <a:rPr lang="en-US" sz="1600" b="1" dirty="0">
                <a:solidFill>
                  <a:srgbClr val="0070C0"/>
                </a:solidFill>
                <a:latin typeface="Calibri"/>
                <a:ea typeface="MS PGothic" pitchFamily="34" charset="-128"/>
                <a:cs typeface="Calibri"/>
              </a:rPr>
              <a:t>July 2012 </a:t>
            </a:r>
          </a:p>
          <a:p>
            <a:pPr defTabSz="1087323">
              <a:buClr>
                <a:schemeClr val="tx2"/>
              </a:buClr>
              <a:defRPr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MS PGothic" pitchFamily="34" charset="-128"/>
                <a:cs typeface="Calibri"/>
              </a:rPr>
              <a:t>FDASIA signed into law  </a:t>
            </a:r>
          </a:p>
        </p:txBody>
      </p:sp>
      <p:sp>
        <p:nvSpPr>
          <p:cNvPr id="15378" name="Rectangle 14"/>
          <p:cNvSpPr>
            <a:spLocks noChangeArrowheads="1"/>
          </p:cNvSpPr>
          <p:nvPr/>
        </p:nvSpPr>
        <p:spPr bwMode="auto">
          <a:xfrm>
            <a:off x="7587591" y="4573906"/>
            <a:ext cx="106716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/>
          <a:p>
            <a:pPr defTabSz="1085850">
              <a:buClr>
                <a:schemeClr val="tx2"/>
              </a:buClr>
            </a:pPr>
            <a:r>
              <a:rPr lang="en-US" sz="1200" b="1" dirty="0">
                <a:solidFill>
                  <a:srgbClr val="0070C0"/>
                </a:solidFill>
              </a:rPr>
              <a:t>We are here </a:t>
            </a:r>
          </a:p>
        </p:txBody>
      </p:sp>
      <p:grpSp>
        <p:nvGrpSpPr>
          <p:cNvPr id="15379" name="Group 16"/>
          <p:cNvGrpSpPr>
            <a:grpSpLocks/>
          </p:cNvGrpSpPr>
          <p:nvPr/>
        </p:nvGrpSpPr>
        <p:grpSpPr bwMode="auto">
          <a:xfrm>
            <a:off x="7862664" y="3380602"/>
            <a:ext cx="432048" cy="1238254"/>
            <a:chOff x="4475020" y="1728040"/>
            <a:chExt cx="410839" cy="121273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475020" y="1728040"/>
              <a:ext cx="0" cy="121273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ight Triangle 15"/>
            <p:cNvSpPr/>
            <p:nvPr/>
          </p:nvSpPr>
          <p:spPr>
            <a:xfrm>
              <a:off x="4475020" y="1728040"/>
              <a:ext cx="410839" cy="182545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8213" name="Picture 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592" y="5566410"/>
            <a:ext cx="1987392" cy="199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081116" y="7534006"/>
            <a:ext cx="2221708" cy="3521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>
              <a:ea typeface="ＭＳ Ｐゴシック" charset="0"/>
            </a:endParaRPr>
          </a:p>
          <a:p>
            <a:pPr algn="ctr">
              <a:defRPr/>
            </a:pPr>
            <a:r>
              <a:rPr lang="en-US" sz="1400" dirty="0" smtClean="0">
                <a:ln>
                  <a:solidFill>
                    <a:srgbClr val="0070C0"/>
                  </a:solidFill>
                </a:ln>
                <a:solidFill>
                  <a:srgbClr val="0066FF"/>
                </a:solidFill>
                <a:ea typeface="ＭＳ Ｐゴシック" charset="0"/>
              </a:rPr>
              <a:t>83 </a:t>
            </a:r>
            <a:r>
              <a:rPr lang="en-US" sz="1400" dirty="0">
                <a:ln>
                  <a:solidFill>
                    <a:srgbClr val="0070C0"/>
                  </a:solidFill>
                </a:ln>
                <a:solidFill>
                  <a:srgbClr val="0066FF"/>
                </a:solidFill>
                <a:ea typeface="ＭＳ Ｐゴシック" charset="0"/>
              </a:rPr>
              <a:t>Sites,  28 Companies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29" name="Chevron 28"/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3511868" y="3649980"/>
            <a:ext cx="2204562" cy="843916"/>
          </a:xfrm>
          <a:prstGeom prst="chevron">
            <a:avLst>
              <a:gd name="adj" fmla="val 18205"/>
            </a:avLst>
          </a:prstGeom>
          <a:solidFill>
            <a:schemeClr val="tx2"/>
          </a:solidFill>
          <a:ln w="1905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txBody>
          <a:bodyPr lIns="111045" tIns="55523" rIns="111045" bIns="55523" anchor="ctr"/>
          <a:lstStyle/>
          <a:p>
            <a:pPr algn="ctr">
              <a:defRPr/>
            </a:pPr>
            <a:endParaRPr lang="en-US" sz="1600" b="1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1" name="Rectangle 599052"/>
          <p:cNvSpPr txBox="1"/>
          <p:nvPr>
            <p:custDataLst>
              <p:tags r:id="rId11"/>
            </p:custDataLst>
          </p:nvPr>
        </p:nvSpPr>
        <p:spPr bwMode="gray">
          <a:xfrm>
            <a:off x="4173379" y="3998357"/>
            <a:ext cx="5586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lvl="0" defTabSz="895350">
              <a:buClr>
                <a:schemeClr val="tx2"/>
              </a:buClr>
              <a:defRPr sz="1600">
                <a:latin typeface="+mn-lt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  <a:ea typeface="MS PGothic" pitchFamily="34" charset="-128"/>
                <a:cs typeface="+mn-cs"/>
              </a:rPr>
              <a:t>2014</a:t>
            </a:r>
            <a:endParaRPr lang="en-US" b="1" dirty="0">
              <a:solidFill>
                <a:schemeClr val="bg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32" name="Chevron 31"/>
          <p:cNvSpPr>
            <a:spLocks/>
          </p:cNvSpPr>
          <p:nvPr>
            <p:custDataLst>
              <p:tags r:id="rId12"/>
            </p:custDataLst>
          </p:nvPr>
        </p:nvSpPr>
        <p:spPr bwMode="gray">
          <a:xfrm>
            <a:off x="5622132" y="3651886"/>
            <a:ext cx="2203133" cy="843914"/>
          </a:xfrm>
          <a:prstGeom prst="chevron">
            <a:avLst>
              <a:gd name="adj" fmla="val 18194"/>
            </a:avLst>
          </a:prstGeom>
          <a:solidFill>
            <a:schemeClr val="tx2"/>
          </a:solidFill>
          <a:ln w="1905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txBody>
          <a:bodyPr lIns="111045" tIns="55523" rIns="111045" bIns="55523" anchor="ctr"/>
          <a:lstStyle/>
          <a:p>
            <a:pPr algn="ctr">
              <a:defRPr/>
            </a:pPr>
            <a:endParaRPr lang="en-US" sz="1600" b="1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4" name="Rectangle 599052"/>
          <p:cNvSpPr txBox="1"/>
          <p:nvPr>
            <p:custDataLst>
              <p:tags r:id="rId13"/>
            </p:custDataLst>
          </p:nvPr>
        </p:nvSpPr>
        <p:spPr bwMode="gray">
          <a:xfrm>
            <a:off x="6456522" y="3997405"/>
            <a:ext cx="5586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lvl="0" defTabSz="895350">
              <a:buClr>
                <a:schemeClr val="tx2"/>
              </a:buClr>
              <a:defRPr sz="1600">
                <a:latin typeface="+mn-lt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  <a:ea typeface="MS PGothic" pitchFamily="34" charset="-128"/>
                <a:cs typeface="+mn-cs"/>
              </a:rPr>
              <a:t>2015</a:t>
            </a:r>
            <a:endParaRPr lang="en-US" b="1" dirty="0">
              <a:solidFill>
                <a:schemeClr val="bg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pic>
        <p:nvPicPr>
          <p:cNvPr id="35" name="Content Placeholder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36" r="-39136"/>
          <a:stretch>
            <a:fillRect/>
          </a:stretch>
        </p:blipFill>
        <p:spPr bwMode="auto">
          <a:xfrm>
            <a:off x="5312093" y="1068706"/>
            <a:ext cx="1890237" cy="18002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42"/>
          <p:cNvSpPr txBox="1">
            <a:spLocks noChangeArrowheads="1"/>
          </p:cNvSpPr>
          <p:nvPr/>
        </p:nvSpPr>
        <p:spPr bwMode="auto">
          <a:xfrm>
            <a:off x="5732145" y="5004436"/>
            <a:ext cx="205851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Clr>
                <a:schemeClr val="tx2"/>
              </a:buClr>
              <a:defRPr/>
            </a:pPr>
            <a:r>
              <a:rPr lang="en-US" altLang="en-US" sz="1700" b="1" dirty="0" smtClean="0">
                <a:solidFill>
                  <a:schemeClr val="accent5">
                    <a:lumMod val="75000"/>
                  </a:schemeClr>
                </a:solidFill>
                <a:cs typeface="+mn-cs"/>
              </a:rPr>
              <a:t>Launch  wave 2 Pilot </a:t>
            </a:r>
          </a:p>
        </p:txBody>
      </p:sp>
      <p:sp>
        <p:nvSpPr>
          <p:cNvPr id="37" name="Isosceles Triangle 36"/>
          <p:cNvSpPr/>
          <p:nvPr/>
        </p:nvSpPr>
        <p:spPr>
          <a:xfrm flipV="1">
            <a:off x="6350496" y="3406140"/>
            <a:ext cx="265748" cy="24574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57" tIns="55529" rIns="111057" bIns="55529" anchor="ctr"/>
          <a:lstStyle/>
          <a:p>
            <a:pPr algn="ctr">
              <a:defRPr/>
            </a:pPr>
            <a:endParaRPr lang="en-US" dirty="0" err="1">
              <a:solidFill>
                <a:srgbClr val="0070C0"/>
              </a:solidFill>
            </a:endParaRPr>
          </a:p>
        </p:txBody>
      </p:sp>
      <p:sp>
        <p:nvSpPr>
          <p:cNvPr id="38" name="Isosceles Triangle 37"/>
          <p:cNvSpPr/>
          <p:nvPr/>
        </p:nvSpPr>
        <p:spPr>
          <a:xfrm>
            <a:off x="6516796" y="4558666"/>
            <a:ext cx="265748" cy="24574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57" tIns="55529" rIns="111057" bIns="55529" anchor="ctr"/>
          <a:lstStyle/>
          <a:p>
            <a:pPr algn="ctr">
              <a:defRPr/>
            </a:pPr>
            <a:endParaRPr lang="en-US" dirty="0" err="1">
              <a:solidFill>
                <a:srgbClr val="0070C0"/>
              </a:solidFill>
            </a:endParaRPr>
          </a:p>
        </p:txBody>
      </p:sp>
      <p:sp>
        <p:nvSpPr>
          <p:cNvPr id="40" name="Rectangle 599052"/>
          <p:cNvSpPr txBox="1"/>
          <p:nvPr>
            <p:custDataLst>
              <p:tags r:id="rId14"/>
            </p:custDataLst>
          </p:nvPr>
        </p:nvSpPr>
        <p:spPr bwMode="gray">
          <a:xfrm>
            <a:off x="8442484" y="3997405"/>
            <a:ext cx="5586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lvl="0" defTabSz="895350">
              <a:buClr>
                <a:schemeClr val="tx2"/>
              </a:buClr>
              <a:defRPr sz="1600">
                <a:latin typeface="+mn-lt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  <a:ea typeface="MS PGothic" pitchFamily="34" charset="-128"/>
                <a:cs typeface="+mn-cs"/>
              </a:rPr>
              <a:t>2016</a:t>
            </a:r>
            <a:endParaRPr lang="en-US" b="1" dirty="0">
              <a:solidFill>
                <a:schemeClr val="bg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cxnSp>
        <p:nvCxnSpPr>
          <p:cNvPr id="6" name="Straight Connector 5"/>
          <p:cNvCxnSpPr>
            <a:stCxn id="35" idx="2"/>
            <a:endCxn id="37" idx="3"/>
          </p:cNvCxnSpPr>
          <p:nvPr/>
        </p:nvCxnSpPr>
        <p:spPr>
          <a:xfrm>
            <a:off x="6257212" y="2868930"/>
            <a:ext cx="226158" cy="537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92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4" y="5425440"/>
            <a:ext cx="2016224" cy="228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93" name="Group 3"/>
          <p:cNvGrpSpPr>
            <a:grpSpLocks/>
          </p:cNvGrpSpPr>
          <p:nvPr/>
        </p:nvGrpSpPr>
        <p:grpSpPr bwMode="auto">
          <a:xfrm>
            <a:off x="8039577" y="1378496"/>
            <a:ext cx="1370171" cy="1144904"/>
            <a:chOff x="-419826" y="3019098"/>
            <a:chExt cx="1989009" cy="1322238"/>
          </a:xfrm>
        </p:grpSpPr>
        <p:pic>
          <p:nvPicPr>
            <p:cNvPr id="15400" name="Picture 3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9826" y="3019098"/>
              <a:ext cx="1989009" cy="13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 rot="20922351">
              <a:off x="395273" y="3378087"/>
              <a:ext cx="978949" cy="6042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i="1" dirty="0">
                  <a:solidFill>
                    <a:srgbClr val="FFFF00"/>
                  </a:solidFill>
                  <a:latin typeface="Calibri" pitchFamily="34" charset="0"/>
                  <a:ea typeface="MS PGothic" pitchFamily="34" charset="-128"/>
                  <a:cs typeface="+mn-cs"/>
                </a:rPr>
                <a:t>Wave 2</a:t>
              </a:r>
            </a:p>
          </p:txBody>
        </p:sp>
      </p:grpSp>
      <p:sp>
        <p:nvSpPr>
          <p:cNvPr id="48" name="Isosceles Triangle 47"/>
          <p:cNvSpPr/>
          <p:nvPr/>
        </p:nvSpPr>
        <p:spPr>
          <a:xfrm flipV="1">
            <a:off x="8135303" y="3398520"/>
            <a:ext cx="265748" cy="24574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57" tIns="55529" rIns="111057" bIns="55529" anchor="ctr"/>
          <a:lstStyle/>
          <a:p>
            <a:pPr algn="ctr">
              <a:defRPr/>
            </a:pPr>
            <a:endParaRPr lang="en-US" dirty="0" err="1">
              <a:solidFill>
                <a:srgbClr val="0070C0"/>
              </a:solidFill>
            </a:endParaRPr>
          </a:p>
        </p:txBody>
      </p:sp>
      <p:sp>
        <p:nvSpPr>
          <p:cNvPr id="50" name="Chevron 49"/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9556909" y="3655696"/>
            <a:ext cx="1311593" cy="870584"/>
          </a:xfrm>
          <a:prstGeom prst="chevron">
            <a:avLst>
              <a:gd name="adj" fmla="val 18200"/>
            </a:avLst>
          </a:prstGeom>
          <a:solidFill>
            <a:schemeClr val="tx2"/>
          </a:solidFill>
          <a:ln w="1905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txBody>
          <a:bodyPr lIns="111045" tIns="55523" rIns="111045" bIns="55523" anchor="ctr"/>
          <a:lstStyle/>
          <a:p>
            <a:pPr algn="ctr">
              <a:defRPr/>
            </a:pPr>
            <a:endParaRPr lang="en-US" sz="1600" b="1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1" name="Rectangle 599052"/>
          <p:cNvSpPr txBox="1"/>
          <p:nvPr>
            <p:custDataLst>
              <p:tags r:id="rId16"/>
            </p:custDataLst>
          </p:nvPr>
        </p:nvSpPr>
        <p:spPr bwMode="gray">
          <a:xfrm>
            <a:off x="9812655" y="3988832"/>
            <a:ext cx="10023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lvl="0" defTabSz="895350">
              <a:buClr>
                <a:schemeClr val="tx2"/>
              </a:buClr>
              <a:defRPr sz="1600">
                <a:latin typeface="+mn-lt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MS PGothic" pitchFamily="34" charset="-128"/>
                <a:cs typeface="+mn-cs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+mj-lt"/>
                <a:ea typeface="MS PGothic" pitchFamily="34" charset="-128"/>
                <a:cs typeface="+mn-cs"/>
              </a:rPr>
              <a:t>Beyond!</a:t>
            </a:r>
            <a:endParaRPr lang="en-US" b="1" dirty="0">
              <a:solidFill>
                <a:schemeClr val="bg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1" name="Isosceles Triangle 40"/>
          <p:cNvSpPr/>
          <p:nvPr/>
        </p:nvSpPr>
        <p:spPr>
          <a:xfrm>
            <a:off x="4190256" y="4526280"/>
            <a:ext cx="265748" cy="24574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57" tIns="55529" rIns="111057" bIns="55529" anchor="ctr"/>
          <a:lstStyle/>
          <a:p>
            <a:pPr algn="ctr">
              <a:defRPr/>
            </a:pPr>
            <a:endParaRPr lang="en-US" dirty="0" err="1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831908" y="5059680"/>
            <a:ext cx="18002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Clr>
                <a:schemeClr val="tx2"/>
              </a:buClr>
              <a:defRPr/>
            </a:pPr>
            <a:r>
              <a:rPr lang="en-US" altLang="en-US" sz="1600" b="1" dirty="0" smtClean="0">
                <a:solidFill>
                  <a:schemeClr val="accent5">
                    <a:lumMod val="75000"/>
                  </a:schemeClr>
                </a:solidFill>
                <a:cs typeface="+mn-cs"/>
              </a:rPr>
              <a:t>Brookings Institute </a:t>
            </a:r>
          </a:p>
        </p:txBody>
      </p:sp>
      <p:pic>
        <p:nvPicPr>
          <p:cNvPr id="15399" name="Picture 4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778" y="5694046"/>
            <a:ext cx="209597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18448" y="1738536"/>
            <a:ext cx="789887" cy="523220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FF00"/>
                </a:solidFill>
                <a:latin typeface="Calibri"/>
                <a:cs typeface="Calibri"/>
              </a:rPr>
              <a:t>Wave 1</a:t>
            </a:r>
          </a:p>
          <a:p>
            <a:r>
              <a:rPr lang="en-US" sz="1400" b="1" i="1" dirty="0" smtClean="0">
                <a:solidFill>
                  <a:srgbClr val="FFFF00"/>
                </a:solidFill>
                <a:latin typeface="Calibri"/>
                <a:cs typeface="Calibri"/>
              </a:rPr>
              <a:t> Report</a:t>
            </a:r>
            <a:endParaRPr lang="en-US" sz="1400" b="1" i="1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7860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46240" y="2890664"/>
            <a:ext cx="6336704" cy="3312368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Phased approach </a:t>
            </a:r>
            <a:r>
              <a:rPr lang="en-US" sz="2400" dirty="0" smtClean="0"/>
              <a:t>recommended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argeted </a:t>
            </a:r>
            <a:r>
              <a:rPr lang="en-US" sz="2400" dirty="0"/>
              <a:t>set of metrics </a:t>
            </a:r>
            <a:r>
              <a:rPr lang="en-US" sz="2400" dirty="0" smtClean="0"/>
              <a:t>proposed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Site </a:t>
            </a:r>
            <a:r>
              <a:rPr lang="en-US" sz="2400" dirty="0"/>
              <a:t>Based </a:t>
            </a:r>
            <a:r>
              <a:rPr lang="en-US" sz="2400" dirty="0" smtClean="0"/>
              <a:t>reporting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Pilot </a:t>
            </a:r>
            <a:r>
              <a:rPr lang="en-US" sz="2400" dirty="0"/>
              <a:t>program 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5</a:t>
            </a:fld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Calibri Light" charset="0"/>
                <a:ea typeface="MS PGothic" charset="0"/>
              </a:rPr>
              <a:t>ISPE Proposals for FDA Quality Metrics</a:t>
            </a:r>
            <a:br>
              <a:rPr lang="en-US" dirty="0">
                <a:latin typeface="Calibri Light" charset="0"/>
                <a:ea typeface="MS PGothic" charset="0"/>
              </a:rPr>
            </a:br>
            <a:r>
              <a:rPr lang="en-US" sz="2800" i="1" dirty="0">
                <a:latin typeface="Calibri Light" charset="0"/>
                <a:ea typeface="MS PGothic" charset="0"/>
              </a:rPr>
              <a:t>White Paper December 2013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856" y="2280890"/>
            <a:ext cx="2924175" cy="39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696" y="226368"/>
            <a:ext cx="26765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29" y="1906"/>
          <a:ext cx="2858" cy="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9" y="1906"/>
                        <a:ext cx="2858" cy="1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424338" y="1615440"/>
            <a:ext cx="10030613" cy="73914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518" tIns="54260" rIns="108518" bIns="54260" anchor="ctr"/>
          <a:lstStyle/>
          <a:p>
            <a:pPr algn="ctr">
              <a:defRPr/>
            </a:pPr>
            <a:endParaRPr lang="it-IT" sz="12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011" name="AutoShape 175"/>
          <p:cNvSpPr>
            <a:spLocks noChangeArrowheads="1"/>
          </p:cNvSpPr>
          <p:nvPr/>
        </p:nvSpPr>
        <p:spPr bwMode="gray">
          <a:xfrm flipV="1">
            <a:off x="424339" y="2354580"/>
            <a:ext cx="308610" cy="158116"/>
          </a:xfrm>
          <a:prstGeom prst="triangle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  <a:extLst/>
        </p:spPr>
        <p:txBody>
          <a:bodyPr rot="10800000" wrap="none" lIns="108518" tIns="54260" rIns="108518" bIns="54260" anchor="ctr"/>
          <a:lstStyle/>
          <a:p>
            <a:pPr>
              <a:defRPr/>
            </a:pPr>
            <a:endParaRPr lang="en-US" sz="1700">
              <a:solidFill>
                <a:srgbClr val="000000"/>
              </a:solidFill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43013" name="Rectangle 7"/>
          <p:cNvSpPr txBox="1">
            <a:spLocks/>
          </p:cNvSpPr>
          <p:nvPr/>
        </p:nvSpPr>
        <p:spPr bwMode="gray">
          <a:xfrm>
            <a:off x="802958" y="1810544"/>
            <a:ext cx="329184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342900" indent="-342900" defTabSz="8953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defTabSz="8953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8953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8953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8953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lvl="1" eaLnBrk="1" hangingPunct="1">
              <a:buClr>
                <a:srgbClr val="FFFFCC"/>
              </a:buClr>
              <a:buSzPct val="125000"/>
              <a:defRPr/>
            </a:pPr>
            <a:r>
              <a:rPr lang="en-US" sz="1900" b="1" dirty="0">
                <a:solidFill>
                  <a:schemeClr val="bg1"/>
                </a:solidFill>
                <a:latin typeface="+mj-lt"/>
                <a:cs typeface="Calibri"/>
              </a:rPr>
              <a:t>Quantitative metrics</a:t>
            </a:r>
          </a:p>
        </p:txBody>
      </p:sp>
      <p:sp>
        <p:nvSpPr>
          <p:cNvPr id="43012" name="Rectangle 7"/>
          <p:cNvSpPr txBox="1">
            <a:spLocks/>
          </p:cNvSpPr>
          <p:nvPr/>
        </p:nvSpPr>
        <p:spPr bwMode="gray">
          <a:xfrm>
            <a:off x="4619149" y="1657817"/>
            <a:ext cx="2574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342900" indent="-342900" defTabSz="8953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defTabSz="8953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8953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8953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8953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lvl="1" eaLnBrk="1" hangingPunct="1">
              <a:buClr>
                <a:srgbClr val="FFFFCC"/>
              </a:buClr>
              <a:buSzPct val="125000"/>
              <a:defRPr/>
            </a:pPr>
            <a:r>
              <a:rPr lang="en-US" sz="1900" dirty="0">
                <a:solidFill>
                  <a:schemeClr val="bg1"/>
                </a:solidFill>
                <a:latin typeface="+mj-lt"/>
                <a:cs typeface="Calibri"/>
              </a:rPr>
              <a:t>Technology Specific metrics</a:t>
            </a:r>
            <a:endParaRPr lang="en-US" sz="1900" baseline="30000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43016" name="Rectangle 7"/>
          <p:cNvSpPr txBox="1">
            <a:spLocks/>
          </p:cNvSpPr>
          <p:nvPr/>
        </p:nvSpPr>
        <p:spPr bwMode="gray">
          <a:xfrm>
            <a:off x="7716679" y="1701225"/>
            <a:ext cx="2576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342900" indent="-342900" defTabSz="8953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defTabSz="8953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8953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8953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8953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lvl="1" eaLnBrk="1" hangingPunct="1">
              <a:buClr>
                <a:srgbClr val="FFFFCC"/>
              </a:buClr>
              <a:buSzPct val="125000"/>
              <a:defRPr/>
            </a:pPr>
            <a:r>
              <a:rPr lang="en-US" sz="1900" dirty="0">
                <a:solidFill>
                  <a:srgbClr val="FFFFFF"/>
                </a:solidFill>
                <a:latin typeface="+mj-lt"/>
                <a:cs typeface="Calibri"/>
              </a:rPr>
              <a:t>Additional survey-based metrics</a:t>
            </a:r>
            <a:endParaRPr lang="en-US" sz="1900" baseline="30000" dirty="0">
              <a:solidFill>
                <a:srgbClr val="FFFFFF"/>
              </a:solidFill>
              <a:latin typeface="+mj-lt"/>
              <a:cs typeface="Calibri"/>
            </a:endParaRPr>
          </a:p>
        </p:txBody>
      </p:sp>
      <p:sp>
        <p:nvSpPr>
          <p:cNvPr id="18439" name="Or 5"/>
          <p:cNvSpPr>
            <a:spLocks noChangeArrowheads="1"/>
          </p:cNvSpPr>
          <p:nvPr/>
        </p:nvSpPr>
        <p:spPr bwMode="auto">
          <a:xfrm>
            <a:off x="4190256" y="2890664"/>
            <a:ext cx="327184" cy="160020"/>
          </a:xfrm>
          <a:prstGeom prst="flowChar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518" tIns="54260" rIns="108518" bIns="54260"/>
          <a:lstStyle/>
          <a:p>
            <a:pPr defTabSz="1084263">
              <a:buFontTx/>
              <a:buChar char="•"/>
            </a:pPr>
            <a:endParaRPr lang="en-US" sz="2400">
              <a:latin typeface="Tahoma" charset="0"/>
            </a:endParaRPr>
          </a:p>
        </p:txBody>
      </p:sp>
      <p:sp>
        <p:nvSpPr>
          <p:cNvPr id="18440" name="Or 39"/>
          <p:cNvSpPr>
            <a:spLocks noChangeArrowheads="1"/>
          </p:cNvSpPr>
          <p:nvPr/>
        </p:nvSpPr>
        <p:spPr bwMode="auto">
          <a:xfrm>
            <a:off x="2966120" y="2552700"/>
            <a:ext cx="327184" cy="160020"/>
          </a:xfrm>
          <a:prstGeom prst="flowChar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518" tIns="54260" rIns="108518" bIns="54260"/>
          <a:lstStyle/>
          <a:p>
            <a:pPr defTabSz="1084263">
              <a:buFontTx/>
              <a:buChar char="•"/>
            </a:pPr>
            <a:endParaRPr lang="en-US" sz="2400">
              <a:latin typeface="Tahoma" charset="0"/>
            </a:endParaRPr>
          </a:p>
        </p:txBody>
      </p:sp>
      <p:sp>
        <p:nvSpPr>
          <p:cNvPr id="18441" name="Or 40"/>
          <p:cNvSpPr>
            <a:spLocks noChangeArrowheads="1"/>
          </p:cNvSpPr>
          <p:nvPr/>
        </p:nvSpPr>
        <p:spPr bwMode="auto">
          <a:xfrm>
            <a:off x="3110136" y="3234700"/>
            <a:ext cx="328613" cy="160020"/>
          </a:xfrm>
          <a:prstGeom prst="flowChar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8518" tIns="54260" rIns="108518" bIns="54260"/>
          <a:lstStyle/>
          <a:p>
            <a:pPr defTabSz="1084263">
              <a:buFontTx/>
              <a:buChar char="•"/>
            </a:pPr>
            <a:endParaRPr lang="en-US" sz="2400">
              <a:latin typeface="Tahoma" charset="0"/>
            </a:endParaRPr>
          </a:p>
        </p:txBody>
      </p:sp>
      <p:sp>
        <p:nvSpPr>
          <p:cNvPr id="18442" name="Title 3"/>
          <p:cNvSpPr>
            <a:spLocks noGrp="1"/>
          </p:cNvSpPr>
          <p:nvPr>
            <p:ph type="title"/>
          </p:nvPr>
        </p:nvSpPr>
        <p:spPr>
          <a:xfrm>
            <a:off x="145733" y="201930"/>
            <a:ext cx="10552748" cy="52322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3400" dirty="0">
                <a:solidFill>
                  <a:schemeClr val="accent1"/>
                </a:solidFill>
                <a:latin typeface="Calibri Light" charset="0"/>
                <a:ea typeface="MS PGothic" charset="0"/>
              </a:rPr>
              <a:t>Quality Metrics Industry Pilot </a:t>
            </a:r>
          </a:p>
        </p:txBody>
      </p:sp>
      <p:sp>
        <p:nvSpPr>
          <p:cNvPr id="22" name="McK 3. Unit of measure"/>
          <p:cNvSpPr txBox="1">
            <a:spLocks noChangeArrowheads="1"/>
          </p:cNvSpPr>
          <p:nvPr/>
        </p:nvSpPr>
        <p:spPr bwMode="auto">
          <a:xfrm>
            <a:off x="145733" y="1003936"/>
            <a:ext cx="105527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+mn-lt"/>
                <a:ea typeface="MS PGothic" pitchFamily="34" charset="-128"/>
                <a:cs typeface="+mn-cs"/>
              </a:rPr>
              <a:t>Measuring Quality Performance</a:t>
            </a:r>
          </a:p>
        </p:txBody>
      </p:sp>
      <p:sp>
        <p:nvSpPr>
          <p:cNvPr id="8" name="Rectangle 8"/>
          <p:cNvSpPr txBox="1"/>
          <p:nvPr/>
        </p:nvSpPr>
        <p:spPr>
          <a:xfrm>
            <a:off x="733872" y="2460788"/>
            <a:ext cx="3574733" cy="367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25000"/>
              </a:spcBef>
              <a:defRPr/>
            </a:pP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Calibri"/>
              </a:rPr>
              <a:t>Lot acceptance 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Calibri"/>
              </a:rPr>
              <a:t>rate</a:t>
            </a:r>
          </a:p>
          <a:p>
            <a:pPr lvl="1">
              <a:spcBef>
                <a:spcPct val="25000"/>
              </a:spcBef>
              <a:defRPr/>
            </a:pP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Calibri"/>
              </a:rPr>
              <a:t>Complaints rate (total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Calibri"/>
              </a:rPr>
              <a:t>and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Calibri"/>
              </a:rPr>
              <a:t>critical)</a:t>
            </a:r>
          </a:p>
          <a:p>
            <a:pPr lvl="1">
              <a:spcBef>
                <a:spcPct val="25000"/>
              </a:spcBef>
              <a:defRPr/>
            </a:pP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Calibri"/>
              </a:rPr>
              <a:t>Confirmed </a:t>
            </a:r>
            <a:r>
              <a:rPr lang="en-US" sz="1800" i="1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Calibri"/>
              </a:rPr>
              <a:t>OOS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Calibri"/>
              </a:rPr>
              <a:t>rate</a:t>
            </a:r>
          </a:p>
          <a:p>
            <a:pPr lvl="1">
              <a:spcBef>
                <a:spcPct val="25000"/>
              </a:spcBef>
              <a:defRPr/>
            </a:pP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Calibri"/>
              </a:rPr>
              <a:t>US recall events (total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Calibri"/>
              </a:rPr>
              <a:t>and by class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Calibri"/>
              </a:rPr>
              <a:t>)</a:t>
            </a:r>
          </a:p>
          <a:p>
            <a:pPr lvl="1">
              <a:spcBef>
                <a:spcPct val="25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Stability Failure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rate</a:t>
            </a:r>
          </a:p>
          <a:p>
            <a:pPr lvl="1">
              <a:spcBef>
                <a:spcPct val="25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Invalidated (unconfirmed) 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OOS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rate</a:t>
            </a:r>
          </a:p>
          <a:p>
            <a:pPr lvl="1">
              <a:spcBef>
                <a:spcPct val="25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Right first time (Rework / Reprocessing)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rate</a:t>
            </a:r>
          </a:p>
          <a:p>
            <a:pPr lvl="1">
              <a:spcBef>
                <a:spcPct val="25000"/>
              </a:spcBef>
              <a:defRPr/>
            </a:pPr>
            <a:r>
              <a:rPr lang="en-US" sz="1800" dirty="0" err="1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APQR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 reviews completed on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time</a:t>
            </a:r>
          </a:p>
          <a:p>
            <a:pPr lvl="1">
              <a:spcBef>
                <a:spcPct val="25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Recurring deviations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rate</a:t>
            </a:r>
          </a:p>
          <a:p>
            <a:pPr lvl="1">
              <a:spcBef>
                <a:spcPct val="25000"/>
              </a:spcBef>
              <a:defRPr/>
            </a:pPr>
            <a:r>
              <a:rPr lang="en-US" sz="1800" dirty="0" err="1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CAPA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 effectiveness rate</a:t>
            </a:r>
          </a:p>
        </p:txBody>
      </p:sp>
      <p:sp>
        <p:nvSpPr>
          <p:cNvPr id="12" name="Rectangle 13"/>
          <p:cNvSpPr txBox="1"/>
          <p:nvPr/>
        </p:nvSpPr>
        <p:spPr>
          <a:xfrm>
            <a:off x="4622304" y="2442211"/>
            <a:ext cx="2574608" cy="145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25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Media fill (for sterile aseptic sites)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failures</a:t>
            </a:r>
          </a:p>
          <a:p>
            <a:pPr lvl="1">
              <a:spcBef>
                <a:spcPct val="25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Environmental monitoring (for sterile aseptic sites)</a:t>
            </a:r>
          </a:p>
        </p:txBody>
      </p:sp>
      <p:sp>
        <p:nvSpPr>
          <p:cNvPr id="17" name="Rectangle 17"/>
          <p:cNvSpPr txBox="1"/>
          <p:nvPr/>
        </p:nvSpPr>
        <p:spPr>
          <a:xfrm>
            <a:off x="7716679" y="2442210"/>
            <a:ext cx="2227421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25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Process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capability</a:t>
            </a:r>
          </a:p>
          <a:p>
            <a:pPr lvl="1">
              <a:spcBef>
                <a:spcPct val="25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Quality culture</a:t>
            </a:r>
          </a:p>
        </p:txBody>
      </p:sp>
      <p:sp>
        <p:nvSpPr>
          <p:cNvPr id="18447" name="Rectangle 14"/>
          <p:cNvSpPr txBox="1">
            <a:spLocks/>
          </p:cNvSpPr>
          <p:nvPr/>
        </p:nvSpPr>
        <p:spPr bwMode="gray">
          <a:xfrm>
            <a:off x="678489" y="2526268"/>
            <a:ext cx="271407" cy="29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174625" indent="-173038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lvl="1" eaLnBrk="1" hangingPunct="1">
              <a:spcBef>
                <a:spcPts val="1075"/>
              </a:spcBef>
              <a:buClr>
                <a:srgbClr val="000000"/>
              </a:buClr>
              <a:buSzPct val="125000"/>
              <a:buFont typeface="Wingdings" charset="0"/>
              <a:buChar char="²"/>
            </a:pPr>
            <a:r>
              <a:rPr lang="en-US" sz="19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8448" name="Rectangle 14"/>
          <p:cNvSpPr txBox="1">
            <a:spLocks/>
          </p:cNvSpPr>
          <p:nvPr/>
        </p:nvSpPr>
        <p:spPr bwMode="gray">
          <a:xfrm>
            <a:off x="678489" y="2814300"/>
            <a:ext cx="271407" cy="29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174625" indent="-173038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lvl="1" eaLnBrk="1" hangingPunct="1">
              <a:spcBef>
                <a:spcPts val="1075"/>
              </a:spcBef>
              <a:buClr>
                <a:srgbClr val="000000"/>
              </a:buClr>
              <a:buSzPct val="125000"/>
              <a:buFont typeface="Wingdings" charset="0"/>
              <a:buChar char="²"/>
            </a:pPr>
            <a:r>
              <a:rPr lang="en-US" sz="19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8449" name="Rectangle 14"/>
          <p:cNvSpPr txBox="1">
            <a:spLocks/>
          </p:cNvSpPr>
          <p:nvPr/>
        </p:nvSpPr>
        <p:spPr bwMode="gray">
          <a:xfrm>
            <a:off x="678489" y="3174340"/>
            <a:ext cx="271407" cy="29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174625" indent="-173038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lvl="1" eaLnBrk="1" hangingPunct="1">
              <a:spcBef>
                <a:spcPts val="1075"/>
              </a:spcBef>
              <a:buClr>
                <a:srgbClr val="000000"/>
              </a:buClr>
              <a:buSzPct val="125000"/>
              <a:buFont typeface="Wingdings" charset="0"/>
              <a:buChar char="²"/>
            </a:pPr>
            <a:r>
              <a:rPr lang="en-US" sz="19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8450" name="Rectangle 14"/>
          <p:cNvSpPr txBox="1">
            <a:spLocks/>
          </p:cNvSpPr>
          <p:nvPr/>
        </p:nvSpPr>
        <p:spPr bwMode="gray">
          <a:xfrm>
            <a:off x="678489" y="3466728"/>
            <a:ext cx="271407" cy="29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174625" indent="-173038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lvl="1" eaLnBrk="1" hangingPunct="1">
              <a:spcBef>
                <a:spcPts val="1075"/>
              </a:spcBef>
              <a:buClr>
                <a:srgbClr val="000000"/>
              </a:buClr>
              <a:buSzPct val="125000"/>
              <a:buFont typeface="Wingdings" charset="0"/>
              <a:buChar char="²"/>
            </a:pPr>
            <a:r>
              <a:rPr lang="en-US" sz="19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grpSp>
        <p:nvGrpSpPr>
          <p:cNvPr id="18451" name="Group 24"/>
          <p:cNvGrpSpPr>
            <a:grpSpLocks/>
          </p:cNvGrpSpPr>
          <p:nvPr/>
        </p:nvGrpSpPr>
        <p:grpSpPr bwMode="auto">
          <a:xfrm>
            <a:off x="7110890" y="6419056"/>
            <a:ext cx="2820907" cy="612215"/>
            <a:chOff x="3663818" y="5482246"/>
            <a:chExt cx="2304655" cy="500212"/>
          </a:xfrm>
        </p:grpSpPr>
        <p:sp>
          <p:nvSpPr>
            <p:cNvPr id="18454" name="TextBox 1"/>
            <p:cNvSpPr txBox="1">
              <a:spLocks noChangeArrowheads="1"/>
            </p:cNvSpPr>
            <p:nvPr/>
          </p:nvSpPr>
          <p:spPr bwMode="auto">
            <a:xfrm>
              <a:off x="3989763" y="5482246"/>
              <a:ext cx="1550612" cy="15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defTabSz="8953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defTabSz="8953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defTabSz="8953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defTabSz="8953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Bef>
                  <a:spcPts val="888"/>
                </a:spcBef>
                <a:buClr>
                  <a:srgbClr val="000000"/>
                </a:buClr>
                <a:buSzPct val="125000"/>
              </a:pPr>
              <a:r>
                <a:rPr lang="en-US" sz="1200" dirty="0">
                  <a:latin typeface="Calibri Light" charset="0"/>
                </a:rPr>
                <a:t>Product- and site-based metric    </a:t>
              </a:r>
            </a:p>
          </p:txBody>
        </p:sp>
        <p:sp>
          <p:nvSpPr>
            <p:cNvPr id="18455" name="Or 41"/>
            <p:cNvSpPr>
              <a:spLocks noChangeArrowheads="1"/>
            </p:cNvSpPr>
            <p:nvPr/>
          </p:nvSpPr>
          <p:spPr bwMode="auto">
            <a:xfrm>
              <a:off x="3663818" y="5509165"/>
              <a:ext cx="267283" cy="130829"/>
            </a:xfrm>
            <a:prstGeom prst="flowChar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9422" tIns="44711" rIns="89422" bIns="44711"/>
            <a:lstStyle/>
            <a:p>
              <a:pPr defTabSz="1084263">
                <a:buFontTx/>
                <a:buChar char="•"/>
              </a:pPr>
              <a:endParaRPr lang="en-US" sz="2400">
                <a:latin typeface="Tahoma" charset="0"/>
              </a:endParaRPr>
            </a:p>
          </p:txBody>
        </p:sp>
        <p:sp>
          <p:nvSpPr>
            <p:cNvPr id="35" name="Rectangle 14"/>
            <p:cNvSpPr txBox="1">
              <a:spLocks/>
            </p:cNvSpPr>
            <p:nvPr/>
          </p:nvSpPr>
          <p:spPr bwMode="gray">
            <a:xfrm>
              <a:off x="3989488" y="5774865"/>
              <a:ext cx="1978985" cy="188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defTabSz="8953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174625" indent="-173038" defTabSz="8953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defTabSz="8953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defTabSz="8953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defTabSz="895350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indent="0" eaLnBrk="1" hangingPunct="1">
                <a:spcBef>
                  <a:spcPts val="1071"/>
                </a:spcBef>
                <a:buClr>
                  <a:srgbClr val="000000"/>
                </a:buClr>
                <a:buSzPct val="125000"/>
                <a:defRPr/>
              </a:pPr>
              <a:r>
                <a:rPr lang="en-US" sz="1500" i="1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Calibri"/>
                </a:rPr>
                <a:t>Consensus Industry </a:t>
              </a:r>
              <a:r>
                <a:rPr lang="en-US" sz="1500" i="1" dirty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Calibri"/>
                </a:rPr>
                <a:t>Metrics</a:t>
              </a:r>
              <a:endParaRPr lang="en-US" sz="1500" i="1" dirty="0">
                <a:solidFill>
                  <a:schemeClr val="accent1">
                    <a:lumMod val="75000"/>
                  </a:schemeClr>
                </a:solidFill>
                <a:latin typeface="Arial" charset="0"/>
              </a:endParaRPr>
            </a:p>
          </p:txBody>
        </p:sp>
        <p:sp>
          <p:nvSpPr>
            <p:cNvPr id="18457" name="Rectangle 14"/>
            <p:cNvSpPr txBox="1">
              <a:spLocks/>
            </p:cNvSpPr>
            <p:nvPr/>
          </p:nvSpPr>
          <p:spPr bwMode="gray">
            <a:xfrm>
              <a:off x="3683007" y="5743562"/>
              <a:ext cx="221737" cy="238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defTabSz="8953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174625" indent="-173038" defTabSz="8953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defTabSz="8953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defTabSz="8953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defTabSz="8953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lvl="1" eaLnBrk="1" hangingPunct="1">
                <a:spcBef>
                  <a:spcPts val="1075"/>
                </a:spcBef>
                <a:buClr>
                  <a:srgbClr val="000000"/>
                </a:buClr>
                <a:buSzPct val="125000"/>
                <a:buFont typeface="Wingdings" charset="0"/>
                <a:buChar char="²"/>
              </a:pPr>
              <a:r>
                <a:rPr lang="en-US" sz="1900" dirty="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</p:grpSp>
      <p:sp>
        <p:nvSpPr>
          <p:cNvPr id="27" name="Rectangle 27"/>
          <p:cNvSpPr txBox="1">
            <a:spLocks noChangeArrowheads="1"/>
          </p:cNvSpPr>
          <p:nvPr/>
        </p:nvSpPr>
        <p:spPr bwMode="auto">
          <a:xfrm>
            <a:off x="5300891" y="4474840"/>
            <a:ext cx="4361973" cy="1384934"/>
          </a:xfrm>
          <a:prstGeom prst="rect">
            <a:avLst/>
          </a:prstGeom>
          <a:solidFill>
            <a:schemeClr val="bg1"/>
          </a:solidFill>
          <a:ln w="19050">
            <a:solidFill>
              <a:srgbClr val="A5A5A5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lIns="87389" tIns="87389" rIns="87389" bIns="87389" anchor="ctr"/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2 more quantitative metrics calculated from data collected for </a:t>
            </a:r>
            <a:r>
              <a:rPr lang="en-US" sz="1800" i="1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Wave 1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:</a:t>
            </a:r>
          </a:p>
          <a:p>
            <a:pPr lvl="1">
              <a:defRPr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Deviations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rate</a:t>
            </a:r>
          </a:p>
          <a:p>
            <a:pPr lvl="1">
              <a:defRPr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Incoming material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OOS</a:t>
            </a:r>
            <a:endParaRPr lang="en-US" sz="1800" dirty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6" name="McK 5. Source"/>
          <p:cNvSpPr>
            <a:spLocks noChangeArrowheads="1"/>
          </p:cNvSpPr>
          <p:nvPr/>
        </p:nvSpPr>
        <p:spPr bwMode="auto">
          <a:xfrm>
            <a:off x="145733" y="7881997"/>
            <a:ext cx="840247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740420" indent="-740420" defTabSz="1087492">
              <a:tabLst>
                <a:tab pos="744277" algn="l"/>
              </a:tabLs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rPr>
              <a:t>ISPE Quality Metrics  Initiative, 01 June 2015</a:t>
            </a:r>
          </a:p>
        </p:txBody>
      </p:sp>
    </p:spTree>
    <p:extLst>
      <p:ext uri="{BB962C8B-B14F-4D97-AF65-F5344CB8AC3E}">
        <p14:creationId xmlns:p14="http://schemas.microsoft.com/office/powerpoint/2010/main" val="1785528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4" y="1234480"/>
            <a:ext cx="7623074" cy="5256214"/>
          </a:xfrm>
        </p:spPr>
        <p:txBody>
          <a:bodyPr/>
          <a:lstStyle/>
          <a:p>
            <a:r>
              <a:rPr lang="en-US" sz="2400" dirty="0">
                <a:latin typeface="Calibri" charset="0"/>
                <a:ea typeface="MS PGothic" charset="0"/>
              </a:rPr>
              <a:t>Feasible to collect standardized set of </a:t>
            </a:r>
            <a:r>
              <a:rPr lang="en-US" sz="2400" dirty="0" smtClean="0">
                <a:latin typeface="Calibri" charset="0"/>
                <a:ea typeface="MS PGothic" charset="0"/>
              </a:rPr>
              <a:t>metrics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>
                <a:latin typeface="Calibri" charset="0"/>
                <a:ea typeface="MS PGothic" charset="0"/>
              </a:rPr>
              <a:t>Few companies aggregate metrics across supply chain to be able to report at product, differentiated by site</a:t>
            </a:r>
          </a:p>
          <a:p>
            <a:r>
              <a:rPr lang="en-US" sz="2400" dirty="0" smtClean="0">
                <a:latin typeface="Calibri" charset="0"/>
                <a:ea typeface="MS PGothic" charset="0"/>
              </a:rPr>
              <a:t>Level </a:t>
            </a:r>
            <a:r>
              <a:rPr lang="en-US" sz="2400" dirty="0">
                <a:latin typeface="Calibri" charset="0"/>
                <a:ea typeface="MS PGothic" charset="0"/>
              </a:rPr>
              <a:t>of Burden not to be underestimated</a:t>
            </a:r>
          </a:p>
          <a:p>
            <a:r>
              <a:rPr lang="en-US" sz="2400" dirty="0">
                <a:latin typeface="Calibri" charset="0"/>
                <a:ea typeface="MS PGothic" charset="0"/>
              </a:rPr>
              <a:t>Understanding data context is crucial </a:t>
            </a:r>
            <a:endParaRPr lang="en-US" sz="800" dirty="0">
              <a:latin typeface="Calibri" charset="0"/>
              <a:ea typeface="MS PGothic" charset="0"/>
            </a:endParaRPr>
          </a:p>
          <a:p>
            <a:r>
              <a:rPr lang="en-US" sz="2400" dirty="0">
                <a:solidFill>
                  <a:srgbClr val="00549F"/>
                </a:solidFill>
                <a:latin typeface="Calibri" charset="0"/>
                <a:ea typeface="MS PGothic" charset="0"/>
              </a:rPr>
              <a:t>Start with a targeted set of </a:t>
            </a:r>
            <a:r>
              <a:rPr lang="ja-JP" altLang="en-US" sz="2400" dirty="0">
                <a:solidFill>
                  <a:srgbClr val="00549F"/>
                </a:solidFill>
                <a:latin typeface="Calibri" charset="0"/>
                <a:ea typeface="MS PGothic" charset="0"/>
              </a:rPr>
              <a:t>“</a:t>
            </a:r>
            <a:r>
              <a:rPr lang="en-US" altLang="ja-JP" sz="2400" dirty="0">
                <a:solidFill>
                  <a:srgbClr val="00549F"/>
                </a:solidFill>
                <a:latin typeface="Calibri" charset="0"/>
                <a:ea typeface="MS PGothic" charset="0"/>
              </a:rPr>
              <a:t>relatively well established</a:t>
            </a:r>
            <a:r>
              <a:rPr lang="ja-JP" altLang="en-US" sz="2400" dirty="0">
                <a:solidFill>
                  <a:srgbClr val="00549F"/>
                </a:solidFill>
                <a:latin typeface="Calibri" charset="0"/>
                <a:ea typeface="MS PGothic" charset="0"/>
              </a:rPr>
              <a:t>”</a:t>
            </a:r>
            <a:r>
              <a:rPr lang="en-US" altLang="ja-JP" sz="2400" dirty="0">
                <a:solidFill>
                  <a:srgbClr val="00549F"/>
                </a:solidFill>
                <a:latin typeface="Calibri" charset="0"/>
                <a:ea typeface="MS PGothic" charset="0"/>
              </a:rPr>
              <a:t> metrics  </a:t>
            </a:r>
            <a:endParaRPr lang="en-US" sz="200" dirty="0">
              <a:solidFill>
                <a:srgbClr val="00549F"/>
              </a:solidFill>
              <a:latin typeface="Calibri" charset="0"/>
              <a:ea typeface="MS PGothic" charset="0"/>
            </a:endParaRPr>
          </a:p>
          <a:p>
            <a:r>
              <a:rPr lang="en-US" sz="2400" dirty="0">
                <a:latin typeface="Calibri" charset="0"/>
                <a:ea typeface="MS PGothic" charset="0"/>
              </a:rPr>
              <a:t>The Wave 1 Pilot also provided some key insights in relation to the prevailing quality culture within an organization that merit further exploration.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7</a:t>
            </a:fld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Calibri Light" charset="0"/>
                <a:ea typeface="MS PGothic" charset="0"/>
              </a:rPr>
              <a:t>ISPE Wave 1 Pilot – </a:t>
            </a:r>
            <a:r>
              <a:rPr lang="en-US" sz="2800" i="1" dirty="0">
                <a:solidFill>
                  <a:srgbClr val="0070C0"/>
                </a:solidFill>
                <a:latin typeface="Calibri Light" charset="0"/>
                <a:ea typeface="MS PGothic" charset="0"/>
              </a:rPr>
              <a:t>What Did We Learn ?</a:t>
            </a:r>
            <a:endParaRPr lang="en-US" dirty="0"/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36" r="-39136"/>
          <a:stretch>
            <a:fillRect/>
          </a:stretch>
        </p:blipFill>
        <p:spPr>
          <a:xfrm>
            <a:off x="7142584" y="370384"/>
            <a:ext cx="4835178" cy="319722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10136" y="5482952"/>
            <a:ext cx="77787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Calibri"/>
                <a:cs typeface="Calibri"/>
              </a:rPr>
              <a:t>Key benefits reported from Pilot Participants: 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en-US" sz="2000" i="1" dirty="0">
                <a:latin typeface="Calibri"/>
                <a:ea typeface="ＭＳ Ｐゴシック" charset="0"/>
                <a:cs typeface="Calibri"/>
              </a:rPr>
              <a:t>Gaining a deeper understanding of the standardized metrics definitions and design 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en-US" sz="2000" i="1" dirty="0">
                <a:latin typeface="Calibri"/>
                <a:ea typeface="ＭＳ Ｐゴシック" charset="0"/>
                <a:cs typeface="Calibri"/>
              </a:rPr>
              <a:t>Establishing a centralized submissions process trial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en-US" sz="2000" i="1" dirty="0">
                <a:latin typeface="Calibri"/>
                <a:ea typeface="ＭＳ Ｐゴシック" charset="0"/>
                <a:cs typeface="Calibri"/>
              </a:rPr>
              <a:t>Developing access to a benchmarking report that allowed them to examine progress against peers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66720" y="3538736"/>
            <a:ext cx="2479675" cy="650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Calibri"/>
              <a:ea typeface="ＭＳ Ｐゴシック" charset="0"/>
              <a:cs typeface="Calibri"/>
            </a:endParaRPr>
          </a:p>
          <a:p>
            <a:pPr algn="ctr">
              <a:defRPr/>
            </a:pPr>
            <a:r>
              <a:rPr lang="en-US" sz="1800" dirty="0">
                <a:latin typeface="Calibri"/>
                <a:ea typeface="ＭＳ Ｐゴシック" charset="0"/>
                <a:cs typeface="Calibri"/>
              </a:rPr>
              <a:t>44 Sites, 18 Companies, 14 Metrics</a:t>
            </a: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6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6172" y="1522512"/>
            <a:ext cx="10056812" cy="5256214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Calibri"/>
                <a:cs typeface="Calibri"/>
              </a:rPr>
              <a:t>Evolve data set across segments, geographies and time to further the </a:t>
            </a:r>
            <a:r>
              <a:rPr lang="en-US" sz="2400" dirty="0" err="1">
                <a:latin typeface="Calibri"/>
                <a:cs typeface="Calibri"/>
              </a:rPr>
              <a:t>learnings</a:t>
            </a:r>
            <a:r>
              <a:rPr lang="en-US" sz="2400" dirty="0">
                <a:latin typeface="Calibri"/>
                <a:cs typeface="Calibri"/>
              </a:rPr>
              <a:t> from Wave 1 and evaluate  trending patterns</a:t>
            </a:r>
          </a:p>
          <a:p>
            <a:pPr marL="1873250" indent="-342900">
              <a:buFont typeface="Arial"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Test the  proposed FDA metrics </a:t>
            </a:r>
          </a:p>
          <a:p>
            <a:pPr marL="2435225" lvl="2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/>
                </a:solidFill>
                <a:latin typeface="Calibri"/>
                <a:cs typeface="Calibri"/>
              </a:rPr>
              <a:t>help develop robust definitions </a:t>
            </a:r>
          </a:p>
          <a:p>
            <a:pPr marL="2435225" lvl="2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/>
                </a:solidFill>
                <a:latin typeface="Calibri"/>
                <a:cs typeface="Calibri"/>
              </a:rPr>
              <a:t>understand data collection challenges</a:t>
            </a:r>
          </a:p>
          <a:p>
            <a:pPr marL="1873250" lvl="1" indent="-342900">
              <a:buFont typeface="Arial"/>
              <a:buChar char="•"/>
              <a:defRPr/>
            </a:pPr>
            <a:r>
              <a:rPr lang="en-US" sz="2400" b="1" dirty="0">
                <a:solidFill>
                  <a:schemeClr val="accent1"/>
                </a:solidFill>
                <a:latin typeface="Calibri"/>
                <a:cs typeface="Calibri"/>
              </a:rPr>
              <a:t>Evaluate logistics and effort of gathering data at a product  application level</a:t>
            </a:r>
          </a:p>
          <a:p>
            <a:pPr marL="1873250" indent="-342900">
              <a:buFont typeface="Arial"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Continue to develop measures, tools and dialogue related to Quality Culture and Process Capability to facilitate ongoing industry self-development and assessment</a:t>
            </a:r>
          </a:p>
          <a:p>
            <a:pPr marL="1873250" indent="-342900">
              <a:buFont typeface="Arial"/>
              <a:buChar char="•"/>
              <a:defRPr/>
            </a:pPr>
            <a:r>
              <a:rPr lang="en-US" sz="2400" dirty="0">
                <a:latin typeface="Calibri"/>
                <a:cs typeface="Calibri"/>
              </a:rPr>
              <a:t>Enable continued objective and data driven dialogue with FDA and other Health Authorities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8</a:t>
            </a:fld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Calibri Light" charset="0"/>
                <a:ea typeface="MS PGothic" charset="0"/>
              </a:rPr>
              <a:t>ISPE Wave 2 Pilot  – </a:t>
            </a:r>
            <a:r>
              <a:rPr lang="en-US" sz="3200" i="1" dirty="0">
                <a:solidFill>
                  <a:srgbClr val="0070C0"/>
                </a:solidFill>
                <a:latin typeface="Calibri Light" charset="0"/>
                <a:ea typeface="MS PGothic" charset="0"/>
              </a:rPr>
              <a:t>Objectives</a:t>
            </a:r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92089" y="2714303"/>
            <a:ext cx="1693911" cy="2264593"/>
            <a:chOff x="-121328" y="2777762"/>
            <a:chExt cx="1989009" cy="1322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1328" y="2777762"/>
              <a:ext cx="1989009" cy="13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20922351">
              <a:off x="694594" y="3232223"/>
              <a:ext cx="977838" cy="4133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i="1" dirty="0">
                  <a:solidFill>
                    <a:srgbClr val="FFFF00"/>
                  </a:solidFill>
                  <a:latin typeface="Calibri" pitchFamily="34" charset="0"/>
                  <a:ea typeface="MS PGothic" pitchFamily="34" charset="-128"/>
                  <a:cs typeface="+mn-cs"/>
                </a:rPr>
                <a:t>Wave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27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Object 3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1"/>
          <a:ext cx="194310" cy="194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0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94310" cy="194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4" name="Title 4"/>
          <p:cNvSpPr>
            <a:spLocks noGrp="1"/>
          </p:cNvSpPr>
          <p:nvPr>
            <p:ph type="title"/>
          </p:nvPr>
        </p:nvSpPr>
        <p:spPr bwMode="gray">
          <a:xfrm>
            <a:off x="145733" y="224790"/>
            <a:ext cx="10552748" cy="67710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  <a:latin typeface="Calibri Light" charset="0"/>
                <a:ea typeface="MS PGothic" charset="0"/>
              </a:rPr>
              <a:t>ISPE Wave 2 Pilot Metrics </a:t>
            </a: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gray">
          <a:xfrm>
            <a:off x="430054" y="1537336"/>
            <a:ext cx="9881235" cy="457962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55" tIns="55528" rIns="111055" bIns="55528" anchor="ctr"/>
          <a:lstStyle/>
          <a:p>
            <a:pPr algn="ctr">
              <a:defRPr/>
            </a:pPr>
            <a:endParaRPr lang="it-IT" sz="1700" dirty="0"/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gray">
          <a:xfrm>
            <a:off x="145733" y="1323976"/>
            <a:ext cx="10165557" cy="6286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  <a:extLst/>
        </p:spPr>
        <p:txBody>
          <a:bodyPr lIns="111055" tIns="55528" rIns="111055" bIns="55528" anchor="ctr"/>
          <a:lstStyle/>
          <a:p>
            <a:pPr algn="ctr">
              <a:defRPr/>
            </a:pPr>
            <a:endParaRPr lang="it-IT" sz="1700" b="1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3557" name="AutoShape 175"/>
          <p:cNvSpPr>
            <a:spLocks noChangeArrowheads="1"/>
          </p:cNvSpPr>
          <p:nvPr/>
        </p:nvSpPr>
        <p:spPr bwMode="gray">
          <a:xfrm flipV="1">
            <a:off x="145733" y="1933576"/>
            <a:ext cx="315754" cy="161924"/>
          </a:xfrm>
          <a:prstGeom prst="triangle">
            <a:avLst>
              <a:gd name="adj" fmla="val 100000"/>
            </a:avLst>
          </a:prstGeom>
          <a:solidFill>
            <a:srgbClr val="0015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111055" tIns="55528" rIns="111055" bIns="55528" anchor="ctr"/>
          <a:lstStyle/>
          <a:p>
            <a:endParaRPr lang="en-US" sz="1700"/>
          </a:p>
        </p:txBody>
      </p:sp>
      <p:sp>
        <p:nvSpPr>
          <p:cNvPr id="23558" name="Rectangle 7"/>
          <p:cNvSpPr txBox="1">
            <a:spLocks/>
          </p:cNvSpPr>
          <p:nvPr/>
        </p:nvSpPr>
        <p:spPr bwMode="gray">
          <a:xfrm>
            <a:off x="3861912" y="1639580"/>
            <a:ext cx="262604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342900" indent="-3429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1588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lvl="1">
              <a:buClr>
                <a:schemeClr val="tx2"/>
              </a:buClr>
              <a:buSzPct val="125000"/>
              <a:buFont typeface="Arial" charset="0"/>
              <a:buNone/>
            </a:pPr>
            <a:r>
              <a:rPr lang="en-US" sz="1700" b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Culture indicators</a:t>
            </a:r>
            <a:endParaRPr lang="en-US" sz="1700" b="1" baseline="3000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3559" name="Rectangle 7"/>
          <p:cNvSpPr txBox="1">
            <a:spLocks/>
          </p:cNvSpPr>
          <p:nvPr/>
        </p:nvSpPr>
        <p:spPr bwMode="gray">
          <a:xfrm>
            <a:off x="711518" y="1628150"/>
            <a:ext cx="27246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342900" indent="-3429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1588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lvl="1">
              <a:buClr>
                <a:schemeClr val="tx2"/>
              </a:buClr>
              <a:buSzPct val="125000"/>
              <a:buFont typeface="Arial" charset="0"/>
              <a:buNone/>
            </a:pPr>
            <a:r>
              <a:rPr lang="en-US" sz="17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Quantitative metrics</a:t>
            </a:r>
          </a:p>
        </p:txBody>
      </p:sp>
      <p:sp>
        <p:nvSpPr>
          <p:cNvPr id="53" name="Rectangle 20"/>
          <p:cNvSpPr txBox="1"/>
          <p:nvPr/>
        </p:nvSpPr>
        <p:spPr bwMode="gray">
          <a:xfrm>
            <a:off x="3861912" y="2209800"/>
            <a:ext cx="3617595" cy="316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defTabSz="895350">
              <a:buClr>
                <a:schemeClr val="tx2"/>
              </a:buClr>
              <a:defRPr>
                <a:latin typeface="+mn-lt"/>
              </a:defRPr>
            </a:lvl1pPr>
            <a:lvl2pPr marL="174625" lvl="1" indent="-173038" defTabSz="895350">
              <a:spcBef>
                <a:spcPts val="900"/>
              </a:spcBef>
              <a:buClr>
                <a:schemeClr val="tx1"/>
              </a:buClr>
              <a:buSzPct val="125000"/>
              <a:buFont typeface="Arial" charset="0"/>
              <a:buChar char="▪"/>
              <a:defRPr sz="1300">
                <a:latin typeface="+mn-lt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spcBef>
                <a:spcPts val="2308"/>
              </a:spcBef>
              <a:buFont typeface="Arial" pitchFamily="34" charset="0"/>
              <a:buChar char="•"/>
              <a:defRPr/>
            </a:pPr>
            <a:r>
              <a:rPr lang="en-US" sz="1700" dirty="0" err="1">
                <a:ea typeface="MS PGothic" pitchFamily="34" charset="-128"/>
                <a:cs typeface="Calibri"/>
              </a:rPr>
              <a:t>CAPAs</a:t>
            </a:r>
            <a:r>
              <a:rPr lang="en-US" sz="1700" dirty="0">
                <a:ea typeface="MS PGothic" pitchFamily="34" charset="-128"/>
                <a:cs typeface="Calibri"/>
              </a:rPr>
              <a:t> with preventive actions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700" dirty="0">
                <a:ea typeface="MS PGothic" pitchFamily="34" charset="-128"/>
                <a:cs typeface="Calibri"/>
              </a:rPr>
              <a:t>Planned maintenance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700" dirty="0">
                <a:ea typeface="MS PGothic" pitchFamily="34" charset="-128"/>
                <a:cs typeface="Calibri"/>
              </a:rPr>
              <a:t>Employee turnover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700" dirty="0">
                <a:ea typeface="MS PGothic" pitchFamily="34" charset="-128"/>
                <a:cs typeface="Calibri"/>
              </a:rPr>
              <a:t>Human error deviations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700" dirty="0">
                <a:ea typeface="MS PGothic" pitchFamily="34" charset="-128"/>
                <a:cs typeface="Calibri"/>
              </a:rPr>
              <a:t>Deviations with no assigned root cause</a:t>
            </a:r>
          </a:p>
          <a:p>
            <a:pPr marL="1928" lvl="1" indent="0">
              <a:buFont typeface="Arial" charset="0"/>
              <a:buNone/>
              <a:defRPr/>
            </a:pPr>
            <a:r>
              <a:rPr lang="en-US" sz="1700" dirty="0">
                <a:ea typeface="MS PGothic" pitchFamily="34" charset="-128"/>
                <a:cs typeface="Calibri"/>
              </a:rPr>
              <a:t>------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700" b="1" i="1" dirty="0" err="1">
                <a:ea typeface="MS PGothic" pitchFamily="34" charset="-128"/>
                <a:cs typeface="Calibri"/>
              </a:rPr>
              <a:t>CAPAs</a:t>
            </a:r>
            <a:r>
              <a:rPr lang="en-US" sz="1700" b="1" i="1" dirty="0">
                <a:ea typeface="MS PGothic" pitchFamily="34" charset="-128"/>
                <a:cs typeface="Calibri"/>
              </a:rPr>
              <a:t> requiring retraining</a:t>
            </a:r>
            <a:r>
              <a:rPr lang="en-US" sz="1700" b="1" i="1" baseline="30000" dirty="0">
                <a:ea typeface="MS PGothic" pitchFamily="34" charset="-128"/>
                <a:cs typeface="Calibri"/>
              </a:rPr>
              <a:t>4</a:t>
            </a:r>
            <a:endParaRPr lang="en-US" sz="1700" b="1" i="1" dirty="0">
              <a:ea typeface="MS PGothic" pitchFamily="34" charset="-128"/>
              <a:cs typeface="Calibri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700" b="1" i="1" dirty="0">
                <a:ea typeface="MS PGothic" pitchFamily="34" charset="-128"/>
                <a:cs typeface="Calibri"/>
              </a:rPr>
              <a:t>APR approvals</a:t>
            </a:r>
            <a:r>
              <a:rPr lang="en-US" sz="1700" b="1" i="1" baseline="30000" dirty="0">
                <a:ea typeface="MS PGothic" pitchFamily="34" charset="-128"/>
                <a:cs typeface="Calibri"/>
              </a:rPr>
              <a:t>4</a:t>
            </a:r>
            <a:endParaRPr lang="en-US" sz="1700" b="1" i="1" dirty="0">
              <a:ea typeface="MS PGothic" pitchFamily="34" charset="-128"/>
              <a:cs typeface="Calibri"/>
            </a:endParaRPr>
          </a:p>
        </p:txBody>
      </p:sp>
      <p:sp>
        <p:nvSpPr>
          <p:cNvPr id="23561" name="Rectangle 14"/>
          <p:cNvSpPr txBox="1">
            <a:spLocks/>
          </p:cNvSpPr>
          <p:nvPr/>
        </p:nvSpPr>
        <p:spPr bwMode="gray">
          <a:xfrm>
            <a:off x="711518" y="2209800"/>
            <a:ext cx="3150394" cy="290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174625" indent="-173038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lvl="1">
              <a:spcBef>
                <a:spcPts val="900"/>
              </a:spcBef>
              <a:buClr>
                <a:schemeClr val="tx1"/>
              </a:buClr>
              <a:buSzPct val="125000"/>
              <a:buFont typeface="Arial" charset="0"/>
              <a:buChar char="•"/>
            </a:pPr>
            <a:r>
              <a:rPr lang="en-US" sz="1700" b="1" i="1" dirty="0">
                <a:ea typeface="ＭＳ Ｐゴシック" charset="0"/>
                <a:cs typeface="ＭＳ Ｐゴシック" charset="0"/>
              </a:rPr>
              <a:t>Total complaints rate </a:t>
            </a:r>
            <a:r>
              <a:rPr lang="en-US" sz="1700" baseline="30000" dirty="0">
                <a:ea typeface="ＭＳ Ｐゴシック" charset="0"/>
                <a:cs typeface="ＭＳ Ｐゴシック" charset="0"/>
              </a:rPr>
              <a:t>1,4</a:t>
            </a:r>
            <a:endParaRPr lang="en-US" sz="1700" dirty="0">
              <a:ea typeface="ＭＳ Ｐゴシック" charset="0"/>
              <a:cs typeface="ＭＳ Ｐゴシック" charset="0"/>
            </a:endParaRPr>
          </a:p>
          <a:p>
            <a:pPr lvl="1">
              <a:spcBef>
                <a:spcPts val="900"/>
              </a:spcBef>
              <a:buClr>
                <a:schemeClr val="tx1"/>
              </a:buClr>
              <a:buSzPct val="125000"/>
              <a:buFont typeface="Arial" charset="0"/>
              <a:buChar char="•"/>
            </a:pPr>
            <a:r>
              <a:rPr lang="en-US" sz="1700" dirty="0">
                <a:ea typeface="ＭＳ Ｐゴシック" charset="0"/>
                <a:cs typeface="ＭＳ Ｐゴシック" charset="0"/>
              </a:rPr>
              <a:t>Critical complaints rate </a:t>
            </a:r>
            <a:r>
              <a:rPr lang="en-US" sz="1700" baseline="30000" dirty="0">
                <a:ea typeface="ＭＳ Ｐゴシック" charset="0"/>
                <a:cs typeface="ＭＳ Ｐゴシック" charset="0"/>
              </a:rPr>
              <a:t>1</a:t>
            </a:r>
            <a:endParaRPr lang="en-US" sz="1700" dirty="0">
              <a:ea typeface="ＭＳ Ｐゴシック" charset="0"/>
              <a:cs typeface="ＭＳ Ｐゴシック" charset="0"/>
            </a:endParaRPr>
          </a:p>
          <a:p>
            <a:pPr lvl="1">
              <a:spcBef>
                <a:spcPts val="900"/>
              </a:spcBef>
              <a:buClr>
                <a:schemeClr val="tx1"/>
              </a:buClr>
              <a:buSzPct val="125000"/>
              <a:buFont typeface="Arial" charset="0"/>
              <a:buChar char="•"/>
            </a:pPr>
            <a:r>
              <a:rPr lang="en-US" sz="1700" dirty="0">
                <a:ea typeface="ＭＳ Ｐゴシック" charset="0"/>
                <a:cs typeface="ＭＳ Ｐゴシック" charset="0"/>
              </a:rPr>
              <a:t>Recall events</a:t>
            </a:r>
          </a:p>
          <a:p>
            <a:pPr lvl="1">
              <a:spcBef>
                <a:spcPts val="900"/>
              </a:spcBef>
              <a:buClr>
                <a:schemeClr val="tx1"/>
              </a:buClr>
              <a:buSzPct val="125000"/>
              <a:buFont typeface="Arial" charset="0"/>
              <a:buChar char="•"/>
            </a:pPr>
            <a:r>
              <a:rPr lang="en-US" sz="1700" b="1" i="1" dirty="0">
                <a:ea typeface="ＭＳ Ｐゴシック" charset="0"/>
                <a:cs typeface="ＭＳ Ｐゴシック" charset="0"/>
              </a:rPr>
              <a:t>Lot acceptance rate </a:t>
            </a:r>
            <a:r>
              <a:rPr lang="en-US" sz="1700" i="1" baseline="30000" dirty="0">
                <a:ea typeface="ＭＳ Ｐゴシック" charset="0"/>
                <a:cs typeface="ＭＳ Ｐゴシック" charset="0"/>
              </a:rPr>
              <a:t>1,4</a:t>
            </a:r>
          </a:p>
          <a:p>
            <a:pPr lvl="1">
              <a:spcBef>
                <a:spcPts val="900"/>
              </a:spcBef>
              <a:buClr>
                <a:schemeClr val="tx1"/>
              </a:buClr>
              <a:buSzPct val="125000"/>
              <a:buFont typeface="Arial" charset="0"/>
              <a:buChar char="•"/>
            </a:pPr>
            <a:r>
              <a:rPr lang="en-US" sz="1700" b="1" i="1" dirty="0">
                <a:ea typeface="ＭＳ Ｐゴシック" charset="0"/>
                <a:cs typeface="ＭＳ Ｐゴシック" charset="0"/>
              </a:rPr>
              <a:t>Invalidated OOS rate </a:t>
            </a:r>
            <a:r>
              <a:rPr lang="en-US" sz="1700" b="1" i="1" baseline="30000" dirty="0">
                <a:ea typeface="ＭＳ Ｐゴシック" charset="0"/>
                <a:cs typeface="ＭＳ Ｐゴシック" charset="0"/>
              </a:rPr>
              <a:t>1,4</a:t>
            </a:r>
            <a:endParaRPr lang="en-US" sz="1700" b="1" i="1" dirty="0">
              <a:ea typeface="ＭＳ Ｐゴシック" charset="0"/>
              <a:cs typeface="ＭＳ Ｐゴシック" charset="0"/>
            </a:endParaRPr>
          </a:p>
          <a:p>
            <a:pPr lvl="1">
              <a:spcBef>
                <a:spcPts val="900"/>
              </a:spcBef>
              <a:buClr>
                <a:schemeClr val="tx1"/>
              </a:buClr>
              <a:buSzPct val="125000"/>
              <a:buFont typeface="Arial" charset="0"/>
              <a:buChar char="•"/>
            </a:pPr>
            <a:r>
              <a:rPr lang="en-US" sz="1700" dirty="0">
                <a:ea typeface="ＭＳ Ｐゴシック" charset="0"/>
                <a:cs typeface="ＭＳ Ｐゴシック" charset="0"/>
              </a:rPr>
              <a:t>Right first time rate </a:t>
            </a:r>
          </a:p>
          <a:p>
            <a:pPr lvl="1">
              <a:spcBef>
                <a:spcPts val="900"/>
              </a:spcBef>
              <a:buClr>
                <a:schemeClr val="tx1"/>
              </a:buClr>
              <a:buSzPct val="125000"/>
              <a:buFont typeface="Arial" charset="0"/>
              <a:buChar char="•"/>
            </a:pPr>
            <a:r>
              <a:rPr lang="en-US" sz="1700" dirty="0">
                <a:ea typeface="ＭＳ Ｐゴシック" charset="0"/>
                <a:cs typeface="ＭＳ Ｐゴシック" charset="0"/>
              </a:rPr>
              <a:t>Deviations rate </a:t>
            </a:r>
            <a:r>
              <a:rPr lang="en-US" sz="1700" baseline="30000" dirty="0">
                <a:ea typeface="ＭＳ Ｐゴシック" charset="0"/>
                <a:cs typeface="ＭＳ Ｐゴシック" charset="0"/>
              </a:rPr>
              <a:t>1</a:t>
            </a:r>
            <a:endParaRPr lang="en-US" sz="1700" dirty="0">
              <a:ea typeface="ＭＳ Ｐゴシック" charset="0"/>
              <a:cs typeface="ＭＳ Ｐゴシック" charset="0"/>
            </a:endParaRPr>
          </a:p>
          <a:p>
            <a:pPr lvl="1">
              <a:spcBef>
                <a:spcPts val="900"/>
              </a:spcBef>
              <a:buClr>
                <a:schemeClr val="tx1"/>
              </a:buClr>
              <a:buSzPct val="125000"/>
              <a:buFont typeface="Arial" charset="0"/>
              <a:buChar char="•"/>
            </a:pPr>
            <a:r>
              <a:rPr lang="en-US" sz="1700" dirty="0">
                <a:ea typeface="ＭＳ Ｐゴシック" charset="0"/>
                <a:cs typeface="ＭＳ Ｐゴシック" charset="0"/>
              </a:rPr>
              <a:t>Recurring deviations rate</a:t>
            </a:r>
          </a:p>
        </p:txBody>
      </p:sp>
      <p:sp>
        <p:nvSpPr>
          <p:cNvPr id="23562" name="Text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48124" y="4194810"/>
            <a:ext cx="2823210" cy="32023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lIns="92540" tIns="92540" rIns="92540" bIns="92540"/>
          <a:lstStyle>
            <a:lvl1pPr marL="342900" indent="-3429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193675" indent="-192088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lvl="1" eaLnBrk="1" hangingPunct="1"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sz="1700" dirty="0">
                <a:ea typeface="ＭＳ Ｐゴシック" charset="0"/>
                <a:cs typeface="ＭＳ Ｐゴシック" charset="0"/>
              </a:rPr>
              <a:t>In addition to site data collection, participating companies will compile  logistics and effort of gathering product data at application level (on 2-5 products) for complaints rates, lot acceptance rate and invalidated OOS</a:t>
            </a:r>
          </a:p>
        </p:txBody>
      </p:sp>
      <p:sp>
        <p:nvSpPr>
          <p:cNvPr id="15372" name="4. Footnote"/>
          <p:cNvSpPr txBox="1">
            <a:spLocks noChangeArrowheads="1"/>
          </p:cNvSpPr>
          <p:nvPr/>
        </p:nvSpPr>
        <p:spPr bwMode="auto">
          <a:xfrm>
            <a:off x="238602" y="6200776"/>
            <a:ext cx="6998018" cy="114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defTabSz="89535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defTabSz="89535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defTabSz="89535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defTabSz="89535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defTabSz="89535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defTabSz="89535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defTabSz="89535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1200" smtClean="0"/>
              <a:t>1 </a:t>
            </a:r>
            <a:r>
              <a:rPr lang="en-US" sz="1000" smtClean="0"/>
              <a:t>To be tested in multiple variants (e.g. lots attempted vs. dispositioned, packs released vs. lots released, lots tested vs. total tests performed)</a:t>
            </a:r>
          </a:p>
          <a:p>
            <a:pPr>
              <a:defRPr/>
            </a:pPr>
            <a:r>
              <a:rPr lang="en-US" sz="1000" smtClean="0"/>
              <a:t>2 Only for sites which have not participated in wave 1</a:t>
            </a:r>
          </a:p>
          <a:p>
            <a:pPr>
              <a:defRPr/>
            </a:pPr>
            <a:r>
              <a:rPr lang="en-US" sz="1000" smtClean="0"/>
              <a:t>3 Will include additional questions to the ones tested in wave 1</a:t>
            </a:r>
          </a:p>
          <a:p>
            <a:pPr>
              <a:defRPr/>
            </a:pPr>
            <a:r>
              <a:rPr lang="en-US" sz="1000" smtClean="0"/>
              <a:t>4 Aligned with the Federal Register Notice guidance. Additionally OOS rate and Lots pending disposition for 30+ days can also be calculated from the data</a:t>
            </a:r>
          </a:p>
          <a:p>
            <a:pPr>
              <a:defRPr/>
            </a:pPr>
            <a:r>
              <a:rPr lang="en-US" sz="1000" smtClean="0"/>
              <a:t>5 questions to  assess how standardized metrics can assist prediction of drug shortages</a:t>
            </a:r>
          </a:p>
        </p:txBody>
      </p:sp>
      <p:sp>
        <p:nvSpPr>
          <p:cNvPr id="23564" name="Rectangle 7"/>
          <p:cNvSpPr txBox="1">
            <a:spLocks/>
          </p:cNvSpPr>
          <p:nvPr/>
        </p:nvSpPr>
        <p:spPr bwMode="gray">
          <a:xfrm>
            <a:off x="7586663" y="1628150"/>
            <a:ext cx="26274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342900" indent="-3429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1588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lvl="1">
              <a:buClr>
                <a:schemeClr val="tx2"/>
              </a:buClr>
              <a:buSzPct val="125000"/>
              <a:buFont typeface="Arial" charset="0"/>
              <a:buNone/>
            </a:pPr>
            <a:r>
              <a:rPr lang="en-US" sz="1700" b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Survey-based metrics</a:t>
            </a:r>
            <a:endParaRPr lang="en-US" sz="1700" b="1" baseline="3000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3565" name="Rectangle 20"/>
          <p:cNvSpPr txBox="1">
            <a:spLocks noChangeArrowheads="1"/>
          </p:cNvSpPr>
          <p:nvPr/>
        </p:nvSpPr>
        <p:spPr bwMode="gray">
          <a:xfrm>
            <a:off x="7586663" y="2209800"/>
            <a:ext cx="361902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174625" indent="-173038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lvl="1">
              <a:spcBef>
                <a:spcPts val="900"/>
              </a:spcBef>
              <a:buClr>
                <a:schemeClr val="tx1"/>
              </a:buClr>
              <a:buSzPct val="125000"/>
              <a:buFont typeface="Arial" charset="0"/>
              <a:buChar char="•"/>
            </a:pPr>
            <a:r>
              <a:rPr lang="en-US" sz="1800">
                <a:ea typeface="ＭＳ Ｐゴシック" charset="0"/>
                <a:cs typeface="ＭＳ Ｐゴシック" charset="0"/>
              </a:rPr>
              <a:t>Quality culture survey</a:t>
            </a:r>
            <a:r>
              <a:rPr lang="en-US" sz="1800" baseline="30000">
                <a:ea typeface="ＭＳ Ｐゴシック" charset="0"/>
                <a:cs typeface="ＭＳ Ｐゴシック" charset="0"/>
              </a:rPr>
              <a:t>2</a:t>
            </a:r>
          </a:p>
          <a:p>
            <a:pPr lvl="1">
              <a:spcBef>
                <a:spcPts val="900"/>
              </a:spcBef>
              <a:buClr>
                <a:schemeClr val="tx1"/>
              </a:buClr>
              <a:buSzPct val="125000"/>
              <a:buFont typeface="Arial" charset="0"/>
              <a:buChar char="•"/>
            </a:pPr>
            <a:r>
              <a:rPr lang="en-US" sz="1800">
                <a:ea typeface="ＭＳ Ｐゴシック" charset="0"/>
                <a:cs typeface="ＭＳ Ｐゴシック" charset="0"/>
              </a:rPr>
              <a:t>Process capability</a:t>
            </a:r>
            <a:r>
              <a:rPr lang="en-US" sz="1800" baseline="30000">
                <a:ea typeface="ＭＳ Ｐゴシック" charset="0"/>
                <a:cs typeface="ＭＳ Ｐゴシック" charset="0"/>
              </a:rPr>
              <a:t>3</a:t>
            </a:r>
          </a:p>
          <a:p>
            <a:pPr lvl="1">
              <a:spcBef>
                <a:spcPts val="900"/>
              </a:spcBef>
              <a:buClr>
                <a:schemeClr val="tx1"/>
              </a:buClr>
              <a:buSzPct val="125000"/>
              <a:buFont typeface="Arial" charset="0"/>
              <a:buChar char="•"/>
            </a:pPr>
            <a:r>
              <a:rPr lang="en-US" sz="1800">
                <a:ea typeface="ＭＳ Ｐゴシック" charset="0"/>
                <a:cs typeface="ＭＳ Ｐゴシック" charset="0"/>
              </a:rPr>
              <a:t>Drug</a:t>
            </a:r>
            <a:r>
              <a:rPr lang="en-US" sz="1800" baseline="30000">
                <a:ea typeface="ＭＳ Ｐゴシック" charset="0"/>
                <a:cs typeface="ＭＳ Ｐゴシック" charset="0"/>
              </a:rPr>
              <a:t> </a:t>
            </a:r>
            <a:r>
              <a:rPr lang="en-US" sz="1800">
                <a:ea typeface="ＭＳ Ｐゴシック" charset="0"/>
                <a:cs typeface="ＭＳ Ｐゴシック" charset="0"/>
              </a:rPr>
              <a:t>Shortages</a:t>
            </a:r>
            <a:r>
              <a:rPr lang="en-US" sz="1800" baseline="30000">
                <a:ea typeface="ＭＳ Ｐゴシック" charset="0"/>
                <a:cs typeface="ＭＳ Ｐゴシック" charset="0"/>
              </a:rPr>
              <a:t>5</a:t>
            </a:r>
            <a:endParaRPr lang="en-US" sz="180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heme/theme1.xml><?xml version="1.0" encoding="utf-8"?>
<a:theme xmlns:a="http://schemas.openxmlformats.org/drawingml/2006/main" name="ISPE_template_4x3">
  <a:themeElements>
    <a:clrScheme name="ISPE">
      <a:dk1>
        <a:sysClr val="windowText" lastClr="000000"/>
      </a:dk1>
      <a:lt1>
        <a:sysClr val="window" lastClr="FFFFFF"/>
      </a:lt1>
      <a:dk2>
        <a:srgbClr val="59595B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PE section">
  <a:themeElements>
    <a:clrScheme name="ISPE">
      <a:dk1>
        <a:sysClr val="windowText" lastClr="000000"/>
      </a:dk1>
      <a:lt1>
        <a:sysClr val="window" lastClr="FFFFFF"/>
      </a:lt1>
      <a:dk2>
        <a:srgbClr val="464646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SPE content">
  <a:themeElements>
    <a:clrScheme name="ISPE">
      <a:dk1>
        <a:sysClr val="windowText" lastClr="000000"/>
      </a:dk1>
      <a:lt1>
        <a:sysClr val="window" lastClr="FFFFFF"/>
      </a:lt1>
      <a:dk2>
        <a:srgbClr val="59595B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ISPE_template_4x3.potx</Template>
  <TotalTime>656</TotalTime>
  <Words>1648</Words>
  <Application>Microsoft Office PowerPoint</Application>
  <PresentationFormat>Custom</PresentationFormat>
  <Paragraphs>257</Paragraphs>
  <Slides>20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ISPE_template_4x3</vt:lpstr>
      <vt:lpstr>ISPE section</vt:lpstr>
      <vt:lpstr>ISPE content</vt:lpstr>
      <vt:lpstr>think-cell Slide</vt:lpstr>
      <vt:lpstr>PowerPoint Presentation</vt:lpstr>
      <vt:lpstr>PowerPoint Presentation</vt:lpstr>
      <vt:lpstr>PowerPoint Presentation</vt:lpstr>
      <vt:lpstr>ISPE Quality Metrics Timeline</vt:lpstr>
      <vt:lpstr>PowerPoint Presentation</vt:lpstr>
      <vt:lpstr>Quality Metrics Industry Pilot </vt:lpstr>
      <vt:lpstr>PowerPoint Presentation</vt:lpstr>
      <vt:lpstr>PowerPoint Presentation</vt:lpstr>
      <vt:lpstr>ISPE Wave 2 Pilot Metrics </vt:lpstr>
      <vt:lpstr>ISPE Quality Metrics Wave 2  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Six Dimensions of Cultural Excellence</vt:lpstr>
      <vt:lpstr>ISPE Quality Culture Sub-Team Developing Cultural Excellence </vt:lpstr>
      <vt:lpstr>Quality Metrics Vision –  A journey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Arnolm04</cp:lastModifiedBy>
  <cp:revision>141</cp:revision>
  <dcterms:created xsi:type="dcterms:W3CDTF">2015-12-10T20:50:24Z</dcterms:created>
  <dcterms:modified xsi:type="dcterms:W3CDTF">2016-02-10T13:58:28Z</dcterms:modified>
</cp:coreProperties>
</file>